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notesSlides/_rels/notesSlide13.xml.rels" ContentType="application/vnd.openxmlformats-package.relationships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7124400" cy="941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body"/>
          </p:nvPr>
        </p:nvSpPr>
        <p:spPr>
          <a:xfrm>
            <a:off x="949320" y="4468320"/>
            <a:ext cx="5224320" cy="423396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Img"/>
          </p:nvPr>
        </p:nvSpPr>
        <p:spPr>
          <a:xfrm>
            <a:off x="915840" y="705960"/>
            <a:ext cx="5291280" cy="3527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move the slide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4037040" y="-1440"/>
            <a:ext cx="30877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-1440" y="8935920"/>
            <a:ext cx="308772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-1440" y="-1440"/>
            <a:ext cx="30877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 type="sldImg"/>
          </p:nvPr>
        </p:nvSpPr>
        <p:spPr>
          <a:xfrm>
            <a:off x="925560" y="711360"/>
            <a:ext cx="5272200" cy="3516120"/>
          </a:xfrm>
          <a:prstGeom prst="rect">
            <a:avLst/>
          </a:prstGeom>
          <a:ln w="0">
            <a:noFill/>
          </a:ln>
        </p:spPr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158760" y="4465440"/>
            <a:ext cx="6805440" cy="4235400"/>
          </a:xfrm>
          <a:prstGeom prst="rect">
            <a:avLst/>
          </a:prstGeom>
          <a:noFill/>
          <a:ln w="0">
            <a:noFill/>
          </a:ln>
        </p:spPr>
        <p:txBody>
          <a:bodyPr lIns="95040" rIns="9504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453960" y="6546960"/>
            <a:ext cx="12499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GT-9060000-</a:t>
            </a:r>
            <a:fld id="{DCF79D8F-6763-44A6-86E6-F45F288C257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 flipH="1" rot="10800000">
            <a:off x="9434520" y="6160680"/>
            <a:ext cx="622440" cy="6224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99920" y="323640"/>
            <a:ext cx="8762760" cy="1485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Why Update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523520" y="1866600"/>
            <a:ext cx="7239240" cy="39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April 19 Offsite Meeting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&amp; 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Report on Status of Efforts to Implement E-Commerce Initiatives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May 9, 2000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Update on Specific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Commercial Efforts to Define Products &amp; Auction Rules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257480" y="2247480"/>
            <a:ext cx="7772400" cy="34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development phase of TW firm capacity auction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targeting July 2000 roll-out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review draft prototype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Status of other products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61760" y="22856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Electronic Contracting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subTitle"/>
          </p:nvPr>
        </p:nvSpPr>
        <p:spPr>
          <a:xfrm>
            <a:off x="1523520" y="388620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EnronOnLine Contract Framework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Password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Buy/Sell Arrangements (under master agreements or under short-form GTCs)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79160" y="0"/>
            <a:ext cx="9304200" cy="1028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are the Legal Issues?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71120" y="1199880"/>
            <a:ext cx="8744040" cy="5429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Enforceability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Original Signatures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Statute of Frauds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Authority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Counterparty authority to bind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Signature Authority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971640" y="228240"/>
            <a:ext cx="857232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Enforceability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257480" y="1523880"/>
            <a:ext cx="77724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Experience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Decided to have agreements build on original signature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Signature on Password Agreement binds the party to enforceability of subsequent agreements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Decided against “Digital Signature” - Hard to add digital signatures to web pages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Moreover, there wasn’t case law saying a “click” is enough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Statute of Frauds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Statutes of Fraud laws require a complete writing (including an original signature) for certain contracts (&gt; 1 yr) to be enforced.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Will the Password Agreement signature suffice to make subsequent electronic agreements satisfy SF?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only received opinion r.e. NY SF laws.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7480" y="39960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Counter-Party Authority Issues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257480" y="1523880"/>
            <a:ext cx="77724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Experience with Authority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review prior to issuing password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Password Agreement is signed by an existing customer, no further inquiry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signatory is unknown, legal calls company to verify employment/title status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is comfortable with this level of authority given short duration of 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GPG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Our contracts are longer term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However, we have a smaller, less transient universe of counter parties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Internal Authority Issues</a:t>
            </a:r>
            <a:endParaRPr b="1" lang="en-US" sz="39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policies specify signature authority based on size/type/term of contract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Authority issues can be addressed in part by limitations in password set-up (i.e. no internal signature issues if counterparty is only set up to engage in capacity release)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authority policies will need to evolve prior to accepting IT/FT agreements  electronically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Types of Agreements Do We Have Now?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HotTap Password Agreements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Contracting Agreement (ET&amp;S)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Partner Agreements (EDI)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Trading Agreements (FGT Nominations)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Service Agreements (FT, IT, receipt/delivery points)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 Agreements (e.g. agency, discount letters, OBAs)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257480" y="28548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Next Steps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257480" y="1333080"/>
            <a:ext cx="7772400" cy="43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we can mark-up our own EnronOnLine agreement (Tony, Maria, Legal Team)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draft combined password/ETA agreement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have agreement cover all GPG electronic contracting (including both EnronOnline &amp; HotTap)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decide on which state law should apply (Texas or Nebraska) and get SF opinion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logistics plan to revise existing password/electronic agreements (except EDI)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57480" y="247680"/>
            <a:ext cx="7772400" cy="120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Overview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257480" y="1428840"/>
            <a:ext cx="7772400" cy="423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Quickly list ideas generated at Project Why offsite meeting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Focus on four of these Ideas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Use of EnronOnLine for Auctions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contracting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Development of a Customer Call Center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Collaboration of IT and business units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Allow commercial groups to talk about their implementation plans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257480" y="28548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Next Steps (Cont’d)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257480" y="1238040"/>
            <a:ext cx="7772400" cy="442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we are required to use the EnronOnLine password agreement &amp; ETA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Verify that agreement is Enron Corp., not ENA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Verify that can accept NY choice of law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Prepare a customer electronic contracting packet/memo explaining types of electronic agreements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Get marketing affiliate legal opinion (Shelley)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Need for separate transportation/trading passwords?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Navigation between EnronOnLine &amp; website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761760" y="22856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Knowledge Call Center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1523520" y="388620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Knowledge Call Center - Long Range Vision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 can access a single number for all transactional inquiries (including technical support)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Our customer service representatives have computer screens that provide ready access to the information needed to answer questions on the spot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Call center provides cross-pipeline support for evening hours and emergency back-up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5057640" y="1219320"/>
            <a:ext cx="0" cy="190476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478480" y="1560600"/>
            <a:ext cx="0" cy="1752480"/>
          </a:xfrm>
          <a:prstGeom prst="line">
            <a:avLst/>
          </a:prstGeom>
          <a:ln w="38160">
            <a:solidFill>
              <a:srgbClr val="ff33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3498840" y="165240"/>
            <a:ext cx="3429000" cy="1066680"/>
          </a:xfrm>
          <a:prstGeom prst="ellipse">
            <a:avLst/>
          </a:prstGeom>
          <a:gradFill rotWithShape="0">
            <a:gsLst>
              <a:gs pos="0">
                <a:srgbClr val="620043"/>
              </a:gs>
              <a:gs pos="100000">
                <a:srgbClr val="d60093"/>
              </a:gs>
            </a:gsLst>
            <a:path path="rect">
              <a:fillToRect l="50000" t="50000" r="50000" b="50000"/>
            </a:path>
          </a:gra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Bell MT"/>
              </a:rPr>
              <a:t>GPG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Bell MT"/>
              </a:rPr>
              <a:t>Customer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6309720" y="1577880"/>
            <a:ext cx="391716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2600" strike="noStrike" u="none">
                <a:solidFill>
                  <a:srgbClr val="00ae00"/>
                </a:solidFill>
                <a:effectLst/>
                <a:uFillTx/>
                <a:latin typeface="Bell MT"/>
              </a:rPr>
              <a:t>“My GPG Capacity.Com”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900" strike="noStrike" u="none">
                <a:solidFill>
                  <a:srgbClr val="00ae00"/>
                </a:solidFill>
                <a:effectLst/>
                <a:uFillTx/>
                <a:latin typeface="Bell MT"/>
              </a:rPr>
              <a:t>(Customized Information)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171960" y="3200400"/>
            <a:ext cx="4371840" cy="2741760"/>
          </a:xfrm>
          <a:prstGeom prst="ellipse">
            <a:avLst/>
          </a:prstGeom>
          <a:gradFill rotWithShape="0">
            <a:gsLst>
              <a:gs pos="0">
                <a:srgbClr val="620043"/>
              </a:gs>
              <a:gs pos="100000">
                <a:srgbClr val="d60093"/>
              </a:gs>
            </a:gsLst>
            <a:path path="rect">
              <a:fillToRect l="50000" t="50000" r="50000" b="50000"/>
            </a:path>
          </a:gra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Bell MT"/>
              </a:rPr>
              <a:t>GPG Pipeline Knowledge Center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7791480" y="4560840"/>
            <a:ext cx="231444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7759440" y="4129200"/>
            <a:ext cx="201816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Market Intelligence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7774920" y="4611600"/>
            <a:ext cx="22111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To GPG Pricing Desk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78120" y="3786120"/>
            <a:ext cx="13453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Run Process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70200" y="4292640"/>
            <a:ext cx="20545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Analytical Research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28880" y="4849920"/>
            <a:ext cx="260748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GPG Pricing Desk (Mktg)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683880" y="4761000"/>
            <a:ext cx="303480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i="1" lang="en-US" sz="1700" strike="noStrike" u="none">
                <a:solidFill>
                  <a:srgbClr val="ffff00"/>
                </a:solidFill>
                <a:effectLst/>
                <a:uFillTx/>
                <a:latin typeface="Bell MT"/>
              </a:rPr>
              <a:t>“Knowledge Based Dashboard”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96840" y="5234040"/>
            <a:ext cx="263196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flipV="1" rot="5400000">
            <a:off x="5321880" y="2143080"/>
            <a:ext cx="1344600" cy="5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8960" bIns="48960" anchor="t">
            <a:spAutoFit/>
          </a:bodyPr>
          <a:p>
            <a:pPr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15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Push Info Real-Time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301680" y="3112920"/>
            <a:ext cx="14839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(INTERNAL)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8168040" y="3070080"/>
            <a:ext cx="14839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(INTERNAL)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87480" y="4164120"/>
            <a:ext cx="263196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63360" y="4664160"/>
            <a:ext cx="263376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GPG Knowledge Center Tools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762120" y="1676520"/>
            <a:ext cx="873432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Telephone/Internet Systems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Knowledge based system (a system that contains all the information to answer the questions on a timely basis)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Technical tools to formulate real-time answers to all expert areas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tools to push information internal/external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Highly trained personnel for Knowledge Center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Knowledge Call Center - To Dos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162080" y="188604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Demo Internet phone routing tools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Initially, NBP, ET&amp;S &amp; FGT may have separate phone numbers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Test ability to re-route to single site for back-up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expectations for our customer call representatives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mock-up of knowledge screens that call center employees need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761760" y="22856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Collaboration of IT and Business Units</a:t>
            </a: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“Knowlaboration”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1523520" y="388620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process of knowledge-sharing between business and IT professionals within GPG.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is Knowlaboration Needed?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657760" y="1828800"/>
            <a:ext cx="3429000" cy="3124080"/>
          </a:xfrm>
          <a:prstGeom prst="ellipse">
            <a:avLst/>
          </a:prstGeom>
          <a:solidFill>
            <a:srgbClr val="00ae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“What’s Desired”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942840" y="1828800"/>
            <a:ext cx="3429000" cy="3124080"/>
          </a:xfrm>
          <a:prstGeom prst="ellipse">
            <a:avLst/>
          </a:prstGeom>
          <a:solidFill>
            <a:srgbClr val="00ae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Marketing/Market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“What’s Possible”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2657520" y="4952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7372440" y="4952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771480" y="5670720"/>
            <a:ext cx="35733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External Customer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Customer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5657760" y="1828800"/>
            <a:ext cx="3429000" cy="3124080"/>
          </a:xfrm>
          <a:prstGeom prst="ellipse">
            <a:avLst/>
          </a:prstGeom>
          <a:solidFill>
            <a:srgbClr val="00ae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“What’s Desired ?”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942840" y="1828800"/>
            <a:ext cx="3429000" cy="3124080"/>
          </a:xfrm>
          <a:prstGeom prst="ellipse">
            <a:avLst/>
          </a:prstGeom>
          <a:solidFill>
            <a:srgbClr val="00ae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Marketing/Market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“What’s Possible ?”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2657520" y="4952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7372440" y="4952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5572080" y="5638680"/>
            <a:ext cx="368640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External Technology Interface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Technology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is Knowlaboration Needed?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657760" y="1981080"/>
            <a:ext cx="3429000" cy="2971800"/>
          </a:xfrm>
          <a:prstGeom prst="ellipse">
            <a:avLst/>
          </a:prstGeom>
          <a:solidFill>
            <a:srgbClr val="00ae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942840" y="1981080"/>
            <a:ext cx="3429000" cy="2971800"/>
          </a:xfrm>
          <a:prstGeom prst="ellipse">
            <a:avLst/>
          </a:prstGeom>
          <a:solidFill>
            <a:srgbClr val="00ae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Marketing/Market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754440" y="4994280"/>
            <a:ext cx="2062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3343320" y="5667480"/>
            <a:ext cx="31622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External Customer Interface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Customer Interface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External Technology Interface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Technology Interface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371840" y="3352680"/>
            <a:ext cx="1285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3943440" y="1752480"/>
            <a:ext cx="2143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Both Functions Know What is Needed and Possible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28760" y="1600200"/>
            <a:ext cx="9172440" cy="3733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4971960" y="335268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to Encourage “Knowlaboration”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Company Intranet/Portal/”Digital Dashboard”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Cross-training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Technology “Brown Bag” Sessions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Single number for customer HotTap support &amp; business concerns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Common Intranet/Internet development &amp; posting responsibility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Why Team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257480" y="2190600"/>
            <a:ext cx="7772400" cy="347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Caroline Barnes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Lynn Blair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Shelley Corman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Scott Coburn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Rick Dietz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Tina Dunnaway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Dan Fancler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John Freeman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Steve Gilbert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Steve January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Dana Jones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Shane Lakho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Bob Martinez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Bob McAuliffe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Sheila Nacey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Dick Shephard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Jim Studebaker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Kim Watson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Jo Williams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Julia White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Steve Hotte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Why Ideas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Expert Call Center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“Knowledge Dashboard” to support call center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“MyGPGCapacity.com”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Combine operator confirmation process across GPG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Eliminate paper execution and storage of contracts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customer self-guided capacity release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service requests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MTD  look at invoices during the month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Sell customer load forecasting tools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Marry MIPS/SCADA systems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Project Why Ideas (Cont’d)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57480" y="1733400"/>
            <a:ext cx="7772400" cy="392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 measurement information in a web-friendly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Common Internet/Intranet support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Rethink disaster recovery strategy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Common customer training efforts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Central GISB implementation efforts (single EDI implementation guides)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Phase out EDI in favor of XML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a GPG Portal (basic service &amp; enhanced service for a fee)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Portable Internet Access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Adopt SoCal Imbalance Trading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723600" y="1981080"/>
            <a:ext cx="895356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Use of EnronOnLine for Auctions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-360" y="134640"/>
            <a:ext cx="10287000" cy="127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Potential GPG “Online” Transactions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771120" y="1714680"/>
            <a:ext cx="8744040" cy="483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901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Firm Capacity Auctions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901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 Options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901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Interruptible Capacity Auctions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901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Storage Capacity Auctions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901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901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 Release Program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901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Imbalance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57480" y="361800"/>
            <a:ext cx="77724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to Get Started Using EnronOnLine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257480" y="1676520"/>
            <a:ext cx="7772400" cy="398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Select a Few Transactions.  Possible candidates: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TW short-term firm capacity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FGT western division FT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TW capacity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NBPL buying/selling line pack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Imbalance trading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Complete EnronOnLine New Product Forms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the web site that would be behind the EnronOnLine Screens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95360" y="609120"/>
            <a:ext cx="923904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Responsibilities for Making This Happen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33160" y="1981080"/>
            <a:ext cx="97534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Define products &amp; auction rules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Mktg/Mkt Serv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Complete EnronOnLine form &amp; website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Steve Hotte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Verify that product/rules meet reg. parameters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Reg/Legal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Verify marketing affiliate issues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Shelley Corman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Establish electronic contracting policies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GPG Legal/Contracts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scorman</cp:lastModifiedBy>
  <cp:lastPrinted>2000-05-08T15:13:45Z</cp:lastPrinted>
  <dcterms:modified xsi:type="dcterms:W3CDTF">2000-05-08T15:22:47Z</dcterms:modified>
  <cp:revision>345</cp:revision>
  <dc:subject/>
  <dc:title>No Slide Title</dc:title>
</cp:coreProperties>
</file>