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0.xml.rels" ContentType="application/vnd.openxmlformats-package.relationships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7124400" cy="941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body"/>
          </p:nvPr>
        </p:nvSpPr>
        <p:spPr>
          <a:xfrm>
            <a:off x="949320" y="4468320"/>
            <a:ext cx="5224320" cy="423396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Img"/>
          </p:nvPr>
        </p:nvSpPr>
        <p:spPr>
          <a:xfrm>
            <a:off x="915840" y="705960"/>
            <a:ext cx="5291280" cy="3527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move the slide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4037040" y="-1440"/>
            <a:ext cx="30877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-1440" y="8935920"/>
            <a:ext cx="308772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-1440" y="-1440"/>
            <a:ext cx="30877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sldImg"/>
          </p:nvPr>
        </p:nvSpPr>
        <p:spPr>
          <a:xfrm>
            <a:off x="925560" y="711360"/>
            <a:ext cx="5272200" cy="3516120"/>
          </a:xfrm>
          <a:prstGeom prst="rect">
            <a:avLst/>
          </a:prstGeom>
          <a:ln w="0">
            <a:noFill/>
          </a:ln>
        </p:spPr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58760" y="4465440"/>
            <a:ext cx="6805440" cy="4235400"/>
          </a:xfrm>
          <a:prstGeom prst="rect">
            <a:avLst/>
          </a:prstGeom>
          <a:noFill/>
          <a:ln w="0">
            <a:noFill/>
          </a:ln>
        </p:spPr>
        <p:txBody>
          <a:bodyPr lIns="95040" rIns="9504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453960" y="6546960"/>
            <a:ext cx="12499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GT-9060000-</a:t>
            </a:r>
            <a:fld id="{B2A7B416-041C-4CA8-A1CB-825F700DD52E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 flipH="1" rot="10800000">
            <a:off x="9434520" y="6160680"/>
            <a:ext cx="622440" cy="6224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61760" y="22856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Project Why Update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523520" y="3886200"/>
            <a:ext cx="72392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Report on April 19 Offsite Meeting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Ideas &amp; Next Steps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May 9, 2000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79160" y="0"/>
            <a:ext cx="9304200" cy="1028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are the Legal Issues?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771120" y="1199880"/>
            <a:ext cx="8744040" cy="5429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Enforceability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Original Signatures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Statute of Frauds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Authority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Counterparty authority to bind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Internal Signature Authority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Types of Agreements Do We Have Now?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HotTap Password Agreements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Contracting Agreement (ET&amp;S)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Trading Partner Agreements (EDI)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Trading Agreements (FGT Nominations)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Service Agreements (FT, IT, receipt/delivery points)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 Agreements (e.g. agency, discount letters, OBAs)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71640" y="228240"/>
            <a:ext cx="857232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Enforceability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257480" y="1523880"/>
            <a:ext cx="77724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Experience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Decided to have agreements build on original signature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Signature on Password Agreement binds the party to enforceability of subsequent agreements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Decided against “Digital Signature” - Hard to add digital signatures to web pages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Moreover, there wasn’t case law saying a “click” is enough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Statute of Frauds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Statutes of Fraud laws require a complete writing (including an original signature) for certain contracts (&gt; 1 yr) to be enforced.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Will the Password Agreement signature suffice to make subsequent electronic agreements satisfy SF?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only received opinion r.e. NY SF laws.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257480" y="39960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Counter-Party Authority Issues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257480" y="1523880"/>
            <a:ext cx="77724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Experience with Authority Issues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review prior to issuing password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Password Agreement is signed by an existing customer, no further inquiry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signatory is unknown, legal calls company to verify employment/title status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is comfortable with this level of authority given short duration of transactions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GPG Issues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Our contracts are longer term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However, we have a smaller, less transient universe of counter parties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Internal Authority Issues</a:t>
            </a:r>
            <a:endParaRPr b="1" lang="en-US" sz="39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policies specify signature authority based on size/type/term of contract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Authority issues can be addressed in part by limitations in password set-up (i.e. no internal signature issues if counterparty is only set up to engage in capacity release)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Internal authority policies will need to evolve prior to accepting IT/FT agreements  electronically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57480" y="28548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Next Steps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257480" y="1333080"/>
            <a:ext cx="7772400" cy="43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we can mark-up our own EnronOnLine agreement (Tony, Maria, Legal Team)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draft combined password/ETA agreement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have agreement cover all GPG electronic contracting (including both EnronOnline &amp; HotTap)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decide on which state law should apply (Texas or Nebraska) and get SF opinion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logistics plan to revise existing password/electronic agreements (except EDI)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257480" y="28548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Next Steps (Cont’d)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257480" y="1238040"/>
            <a:ext cx="7772400" cy="4424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we are required to use the EnronOnLine password agreement &amp; ETA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Verify that agreement is Enron Corp., not ENA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Verify that can accept NY choice of law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Prepare a customer electronic contracting packet/memo explaining types of electronic agreements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Get marketing affiliate legal opinion (Shelley)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Need for separate transportation/trading passwords?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Navigation between EnronOnLine &amp; website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4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Vision : Customer can view an invoice on a daily basis</a:t>
            </a:r>
            <a:br>
              <a:rPr sz="4300"/>
            </a:br>
            <a:br>
              <a:rPr sz="4300"/>
            </a:br>
            <a:br>
              <a:rPr sz="4300"/>
            </a:br>
            <a:endParaRPr b="1" lang="en-US" sz="4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257480" y="2819160"/>
            <a:ext cx="7772400" cy="2842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Project Why - Team #2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Steve Gilbert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Steve January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Dan Fancler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Jim Studebaker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John Freeman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257480" y="469440"/>
            <a:ext cx="7772400" cy="64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257480" y="399960"/>
            <a:ext cx="7772400" cy="52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Currently: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Still not OBAs at all points.  NNG has swing agreement in market area.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Information now exists for large portion of volumes.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Issues: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Not economic to put in real time measurement at every point.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NNG Pathing - may be a process that is too complex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 we need to transition swing parties to new OBA format?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Recommendation: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Put together a team of experts from Market Services, Marketing and Regulatory Affairs to make specific recommendations on process changes and steps required to accomplish a daily status of customer invoicing information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257480" y="247680"/>
            <a:ext cx="7772400" cy="120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Overview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257480" y="1428840"/>
            <a:ext cx="7772400" cy="423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Review ideas generated at Project Why offsite meeting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Highlight four of these ideas for next steps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contracting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Use of EnronOnLine for Capacity Bidding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Development of a Customer Call Center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Collaboration of IT and business units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Coordination with commercial groups to implement ideas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Use of EnronOnLine Auction Capabilities</a:t>
            </a:r>
            <a:br>
              <a:rPr sz="2800"/>
            </a:b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Project Why - Team #3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Julia White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Shane Lahko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Steve Hotte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Ray Neppl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Lynn Blair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Dana Jones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Bob Martinez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-360" y="134640"/>
            <a:ext cx="102870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Potential Online Transactions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771120" y="1257480"/>
            <a:ext cx="8744040" cy="483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Firm Capacity Auctions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 Options Trading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Interruptible Capacity Auctions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Storage Capacity Auctions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 Release Program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Imbalance Trading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Automatic Nominations following award of auction products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257480" y="361800"/>
            <a:ext cx="777240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to Get Started Using EnronOnLine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257480" y="1676520"/>
            <a:ext cx="7772400" cy="398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Select a Few Transactions.  Possible candidates: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TW short-term firm capacity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FGT western division IT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TW capacity auction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Imbalance trading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Complete EnronOnLine New Product Forms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the web site that would be behind the EnronOnLine Screens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model website postings announcing auctions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 start date/Mail password agreements to customers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Project Why Ideas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Expert Call Center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Internal “Knowledge Dashboard” to support call center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“MyGPGCapacity.com”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Combine operator confirmation process across GPG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Eliminate paper execution and storage of contracts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customer self-guided capacity release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service requests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MTD  look at invoices during the month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Sell customer load forecasting tools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Marry MIPS/SCADA systems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Project Why Ideas (Cont’d)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257480" y="1733400"/>
            <a:ext cx="7772400" cy="392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Deliver measurement information in a web-friendly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Common Internet/Intranet support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Rethink disaster recovery strategy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Common customer training efforts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Central GISB implementation efforts (single EDI implementation guides)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Phase out EDI in favor of XML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a GPG Portal (basic service &amp; enhanced service for a fee)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Portable Internet Access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Adopt SoCal Imbalance Trading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1760" y="857160"/>
            <a:ext cx="8762760" cy="257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Electronic Contracting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600200" y="3009960"/>
            <a:ext cx="723888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Project Why Team #1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Legal Team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Dick Shepherd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Tony Pryor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Rick Dietz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 Neufeld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Shelley Corman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Maria Pavlou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Susan Scott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Staci Holtzman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is Electronic Contracting Needed?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Foundation for Ecommerce/Ebusiness opportunities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Needed to meet Intraday Capacity Release Turnaround (Order 637)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Eliminate routing/distribution activities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Eliminate negotiation over standard terms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00280" y="0"/>
            <a:ext cx="885816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Does Electronic Contracting Fit with Other GPG Ecommerce Initiatives?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257480" y="1733400"/>
            <a:ext cx="7772400" cy="392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 need electronic contracting to make customer bids binding on EnronOnLine for capacity or imbalance transactions.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At first, electronic contracting may only be used for select transactions that occur electronically (I.e capacity auctions on EnronOnLine or capacity release on HotTap).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we set up the right framework, electronic contracting will be ready for all types of electronic transactions (whether on EnronOnLine, HotTap, or on any new websites we build).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00280" y="-267120"/>
            <a:ext cx="8858160" cy="1257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Electronic Contracting Goals  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257480" y="1009800"/>
            <a:ext cx="7772400" cy="465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 complete and submit contracts electronically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Routing of standard contracts is eliminated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follow-up paper copies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need to store paper copies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Eliminate multiple types of electronic contracting agreements for different types of transactions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Consistent GPG approach to electronic contracting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EnronOnLine Contract Framework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Password Agreement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Trading Agreement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Buy/Sell Arrangements (under master agreements or under short-form GTCs)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ETS</cp:lastModifiedBy>
  <cp:lastPrinted>2000-05-04T12:35:00Z</cp:lastPrinted>
  <dcterms:modified xsi:type="dcterms:W3CDTF">2000-05-05T18:28:42Z</dcterms:modified>
  <cp:revision>340</cp:revision>
  <dc:subject/>
  <dc:title>No Slide Title</dc:title>
</cp:coreProperties>
</file>