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35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41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6858000"/>
  <p:notesSz cx="6983413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Click to edit the title text format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1400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1400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1400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3" marL="1600200" indent="-228600">
              <a:spcBef>
                <a:spcPts val="1400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4" marL="2057400" indent="-228600">
              <a:spcBef>
                <a:spcPts val="1400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5" marL="2057400" indent="-228600">
              <a:spcBef>
                <a:spcPts val="1400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6" marL="2057400" indent="-228600">
              <a:spcBef>
                <a:spcPts val="1400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6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0" y="1295280"/>
            <a:ext cx="9144000" cy="76212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440" y="3504960"/>
            <a:ext cx="3809880" cy="281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The Master</a:t>
            </a:r>
            <a:br>
              <a:rPr sz="6500"/>
            </a:br>
            <a:r>
              <a:rPr b="0" lang="en-US" sz="6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Wholesale</a:t>
            </a:r>
            <a:br>
              <a:rPr sz="6500"/>
            </a:br>
            <a:r>
              <a:rPr b="0" lang="en-US" sz="6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Electric</a:t>
            </a:r>
            <a:br>
              <a:rPr sz="6500"/>
            </a:br>
            <a:r>
              <a:rPr b="0" lang="en-US" sz="6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Contract</a:t>
            </a:r>
            <a:br>
              <a:rPr sz="6500"/>
            </a:br>
            <a:endParaRPr b="0" lang="en-US" sz="6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6" name=""/>
          <p:cNvSpPr/>
          <p:nvPr/>
        </p:nvSpPr>
        <p:spPr>
          <a:xfrm>
            <a:off x="5584680" y="3953520"/>
            <a:ext cx="3321360" cy="230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Patricia Dondanville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Schiff Hardin &amp; Waite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David M. Perlman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Constellation Power Source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Capital Hilton Hotel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November 17, 1999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17" name="eei" descr=""/>
          <p:cNvPicPr/>
          <p:nvPr/>
        </p:nvPicPr>
        <p:blipFill>
          <a:blip r:embed="rId1"/>
          <a:stretch/>
        </p:blipFill>
        <p:spPr>
          <a:xfrm>
            <a:off x="762120" y="720720"/>
            <a:ext cx="3733560" cy="42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nema" descr=""/>
          <p:cNvPicPr/>
          <p:nvPr/>
        </p:nvPicPr>
        <p:blipFill>
          <a:blip r:embed="rId2"/>
          <a:stretch/>
        </p:blipFill>
        <p:spPr>
          <a:xfrm>
            <a:off x="5943600" y="304920"/>
            <a:ext cx="1523880" cy="1523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2057400" y="380880"/>
            <a:ext cx="533412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LETTER OF CONFIRMATION FORM</a:t>
            </a:r>
            <a:endParaRPr b="0" lang="en-US" sz="3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Formation of a Trade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9" name=""/>
          <p:cNvSpPr/>
          <p:nvPr/>
        </p:nvSpPr>
        <p:spPr>
          <a:xfrm>
            <a:off x="3176640" y="2055960"/>
            <a:ext cx="3114720" cy="78408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Oral Transaction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         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Binding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-Product                          -Writing not required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-Price                                 unless stated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-Delivery                         -Time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" name=""/>
          <p:cNvSpPr/>
          <p:nvPr/>
        </p:nvSpPr>
        <p:spPr>
          <a:xfrm>
            <a:off x="7169040" y="2211480"/>
            <a:ext cx="1198800" cy="47124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Phone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1" name=""/>
          <p:cNvSpPr/>
          <p:nvPr/>
        </p:nvSpPr>
        <p:spPr>
          <a:xfrm>
            <a:off x="1179360" y="2211480"/>
            <a:ext cx="1198800" cy="47124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Phone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" name=""/>
          <p:cNvSpPr/>
          <p:nvPr/>
        </p:nvSpPr>
        <p:spPr>
          <a:xfrm>
            <a:off x="2378160" y="2448000"/>
            <a:ext cx="63792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6449760" y="2448000"/>
            <a:ext cx="71892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" name=""/>
          <p:cNvSpPr/>
          <p:nvPr/>
        </p:nvSpPr>
        <p:spPr>
          <a:xfrm>
            <a:off x="1258920" y="1662120"/>
            <a:ext cx="1359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Party 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5" name=""/>
          <p:cNvSpPr/>
          <p:nvPr/>
        </p:nvSpPr>
        <p:spPr>
          <a:xfrm>
            <a:off x="6929280" y="1662120"/>
            <a:ext cx="1357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Party 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" name=""/>
          <p:cNvSpPr/>
          <p:nvPr/>
        </p:nvSpPr>
        <p:spPr>
          <a:xfrm>
            <a:off x="4613400" y="2840040"/>
            <a:ext cx="0" cy="3920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" name=""/>
          <p:cNvSpPr/>
          <p:nvPr/>
        </p:nvSpPr>
        <p:spPr>
          <a:xfrm>
            <a:off x="1523880" y="3276720"/>
            <a:ext cx="6019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" name=""/>
          <p:cNvSpPr/>
          <p:nvPr/>
        </p:nvSpPr>
        <p:spPr>
          <a:xfrm>
            <a:off x="2057400" y="2997360"/>
            <a:ext cx="1359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3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" name=""/>
          <p:cNvSpPr/>
          <p:nvPr/>
        </p:nvSpPr>
        <p:spPr>
          <a:xfrm>
            <a:off x="5172120" y="2997360"/>
            <a:ext cx="1359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3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" name=""/>
          <p:cNvSpPr/>
          <p:nvPr/>
        </p:nvSpPr>
        <p:spPr>
          <a:xfrm>
            <a:off x="1523880" y="3267000"/>
            <a:ext cx="0" cy="390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" name=""/>
          <p:cNvSpPr/>
          <p:nvPr/>
        </p:nvSpPr>
        <p:spPr>
          <a:xfrm>
            <a:off x="7543800" y="3276720"/>
            <a:ext cx="0" cy="34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" name=""/>
          <p:cNvSpPr/>
          <p:nvPr/>
        </p:nvSpPr>
        <p:spPr>
          <a:xfrm>
            <a:off x="860400" y="3638520"/>
            <a:ext cx="1044720" cy="6285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Seller Sends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" name=""/>
          <p:cNvSpPr/>
          <p:nvPr/>
        </p:nvSpPr>
        <p:spPr>
          <a:xfrm>
            <a:off x="4613400" y="3232080"/>
            <a:ext cx="0" cy="3920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" name=""/>
          <p:cNvSpPr/>
          <p:nvPr/>
        </p:nvSpPr>
        <p:spPr>
          <a:xfrm>
            <a:off x="4613400" y="2055960"/>
            <a:ext cx="0" cy="784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" name=""/>
          <p:cNvSpPr/>
          <p:nvPr/>
        </p:nvSpPr>
        <p:spPr>
          <a:xfrm>
            <a:off x="6929280" y="3703680"/>
            <a:ext cx="1438560" cy="6271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 Confirm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Sent or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Received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" name=""/>
          <p:cNvSpPr/>
          <p:nvPr/>
        </p:nvSpPr>
        <p:spPr>
          <a:xfrm>
            <a:off x="1419120" y="4253040"/>
            <a:ext cx="0" cy="4698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" name=""/>
          <p:cNvSpPr/>
          <p:nvPr/>
        </p:nvSpPr>
        <p:spPr>
          <a:xfrm>
            <a:off x="781200" y="4802040"/>
            <a:ext cx="1357200" cy="5493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Buyer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Objects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380880" y="5037120"/>
            <a:ext cx="4003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380880" y="1584000"/>
            <a:ext cx="0" cy="34527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0" name=""/>
          <p:cNvSpPr/>
          <p:nvPr/>
        </p:nvSpPr>
        <p:spPr>
          <a:xfrm>
            <a:off x="380880" y="1584360"/>
            <a:ext cx="33544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" name=""/>
          <p:cNvSpPr/>
          <p:nvPr/>
        </p:nvSpPr>
        <p:spPr>
          <a:xfrm>
            <a:off x="3735360" y="1584360"/>
            <a:ext cx="0" cy="3920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" name=""/>
          <p:cNvSpPr/>
          <p:nvPr/>
        </p:nvSpPr>
        <p:spPr>
          <a:xfrm>
            <a:off x="1447920" y="4556160"/>
            <a:ext cx="2514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" name=""/>
          <p:cNvSpPr/>
          <p:nvPr/>
        </p:nvSpPr>
        <p:spPr>
          <a:xfrm>
            <a:off x="3962520" y="455616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" name=""/>
          <p:cNvSpPr/>
          <p:nvPr/>
        </p:nvSpPr>
        <p:spPr>
          <a:xfrm>
            <a:off x="2378160" y="4802040"/>
            <a:ext cx="1357200" cy="5493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Buyer Doesn’t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Objects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5" name=""/>
          <p:cNvSpPr/>
          <p:nvPr/>
        </p:nvSpPr>
        <p:spPr>
          <a:xfrm>
            <a:off x="5791320" y="432756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6" name=""/>
          <p:cNvSpPr/>
          <p:nvPr/>
        </p:nvSpPr>
        <p:spPr>
          <a:xfrm>
            <a:off x="7010280" y="4784760"/>
            <a:ext cx="1357560" cy="5493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Seller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Objects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8686800" y="2117520"/>
            <a:ext cx="0" cy="29876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8" name=""/>
          <p:cNvSpPr/>
          <p:nvPr/>
        </p:nvSpPr>
        <p:spPr>
          <a:xfrm flipH="1">
            <a:off x="5411520" y="1584360"/>
            <a:ext cx="3274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9" name=""/>
          <p:cNvSpPr/>
          <p:nvPr/>
        </p:nvSpPr>
        <p:spPr>
          <a:xfrm>
            <a:off x="5411880" y="1584360"/>
            <a:ext cx="0" cy="3920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0" name=""/>
          <p:cNvSpPr/>
          <p:nvPr/>
        </p:nvSpPr>
        <p:spPr>
          <a:xfrm>
            <a:off x="7086600" y="455616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 Days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1" name=""/>
          <p:cNvSpPr/>
          <p:nvPr/>
        </p:nvSpPr>
        <p:spPr>
          <a:xfrm>
            <a:off x="3809880" y="432756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2" name=""/>
          <p:cNvSpPr/>
          <p:nvPr/>
        </p:nvSpPr>
        <p:spPr>
          <a:xfrm>
            <a:off x="3809880" y="4479840"/>
            <a:ext cx="17528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3" name=""/>
          <p:cNvSpPr/>
          <p:nvPr/>
        </p:nvSpPr>
        <p:spPr>
          <a:xfrm>
            <a:off x="5562720" y="4479840"/>
            <a:ext cx="0" cy="2350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4" name=""/>
          <p:cNvSpPr/>
          <p:nvPr/>
        </p:nvSpPr>
        <p:spPr>
          <a:xfrm>
            <a:off x="5334120" y="4784760"/>
            <a:ext cx="1357200" cy="5493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Seller Doesn’t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Object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5" name=""/>
          <p:cNvSpPr/>
          <p:nvPr/>
        </p:nvSpPr>
        <p:spPr>
          <a:xfrm>
            <a:off x="3809880" y="4784760"/>
            <a:ext cx="1438560" cy="5493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Recipient Signs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6" name=""/>
          <p:cNvSpPr/>
          <p:nvPr/>
        </p:nvSpPr>
        <p:spPr>
          <a:xfrm>
            <a:off x="3200400" y="5394240"/>
            <a:ext cx="0" cy="2350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7" name=""/>
          <p:cNvSpPr/>
          <p:nvPr/>
        </p:nvSpPr>
        <p:spPr>
          <a:xfrm>
            <a:off x="3200400" y="5622840"/>
            <a:ext cx="28195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8" name=""/>
          <p:cNvSpPr/>
          <p:nvPr/>
        </p:nvSpPr>
        <p:spPr>
          <a:xfrm>
            <a:off x="4694400" y="5351400"/>
            <a:ext cx="0" cy="2350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9" name=""/>
          <p:cNvSpPr/>
          <p:nvPr/>
        </p:nvSpPr>
        <p:spPr>
          <a:xfrm>
            <a:off x="4952880" y="5622840"/>
            <a:ext cx="0" cy="3142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0" name=""/>
          <p:cNvSpPr/>
          <p:nvPr/>
        </p:nvSpPr>
        <p:spPr>
          <a:xfrm>
            <a:off x="4267080" y="6004080"/>
            <a:ext cx="1357560" cy="5490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Binding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1" name=""/>
          <p:cNvSpPr/>
          <p:nvPr/>
        </p:nvSpPr>
        <p:spPr>
          <a:xfrm>
            <a:off x="781200" y="4565520"/>
            <a:ext cx="1276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 Days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2" name=""/>
          <p:cNvSpPr/>
          <p:nvPr/>
        </p:nvSpPr>
        <p:spPr>
          <a:xfrm>
            <a:off x="2133720" y="3641760"/>
            <a:ext cx="990360" cy="60948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Buyer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Sends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3" name=""/>
          <p:cNvSpPr/>
          <p:nvPr/>
        </p:nvSpPr>
        <p:spPr>
          <a:xfrm>
            <a:off x="8381880" y="3946680"/>
            <a:ext cx="30492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4" name=""/>
          <p:cNvSpPr/>
          <p:nvPr/>
        </p:nvSpPr>
        <p:spPr>
          <a:xfrm>
            <a:off x="3048120" y="4556160"/>
            <a:ext cx="0" cy="1681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5" name=""/>
          <p:cNvSpPr/>
          <p:nvPr/>
        </p:nvSpPr>
        <p:spPr>
          <a:xfrm>
            <a:off x="8381880" y="5105520"/>
            <a:ext cx="304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6" name=""/>
          <p:cNvSpPr/>
          <p:nvPr/>
        </p:nvSpPr>
        <p:spPr>
          <a:xfrm>
            <a:off x="8686800" y="1584360"/>
            <a:ext cx="0" cy="5335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7" name=""/>
          <p:cNvSpPr/>
          <p:nvPr/>
        </p:nvSpPr>
        <p:spPr>
          <a:xfrm flipH="1">
            <a:off x="8381880" y="3946680"/>
            <a:ext cx="763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8" name=""/>
          <p:cNvSpPr/>
          <p:nvPr/>
        </p:nvSpPr>
        <p:spPr>
          <a:xfrm>
            <a:off x="6019920" y="5351400"/>
            <a:ext cx="0" cy="287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9" name=""/>
          <p:cNvSpPr/>
          <p:nvPr/>
        </p:nvSpPr>
        <p:spPr>
          <a:xfrm>
            <a:off x="6019920" y="4022640"/>
            <a:ext cx="990360" cy="7621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0" name=""/>
          <p:cNvSpPr/>
          <p:nvPr/>
        </p:nvSpPr>
        <p:spPr>
          <a:xfrm>
            <a:off x="3335400" y="3703680"/>
            <a:ext cx="2716200" cy="6271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 Seller      &amp;   Buyer Sends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Confirm              Confirm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1" name=""/>
          <p:cNvSpPr/>
          <p:nvPr/>
        </p:nvSpPr>
        <p:spPr>
          <a:xfrm>
            <a:off x="2743200" y="3260880"/>
            <a:ext cx="0" cy="3967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2" name=""/>
          <p:cNvSpPr/>
          <p:nvPr/>
        </p:nvSpPr>
        <p:spPr>
          <a:xfrm>
            <a:off x="0" y="1143000"/>
            <a:ext cx="9144000" cy="380880"/>
          </a:xfrm>
          <a:prstGeom prst="rect">
            <a:avLst/>
          </a:prstGeom>
          <a:solidFill>
            <a:srgbClr val="00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3" name=""/>
          <p:cNvSpPr/>
          <p:nvPr/>
        </p:nvSpPr>
        <p:spPr>
          <a:xfrm flipH="1">
            <a:off x="1904760" y="3962520"/>
            <a:ext cx="22860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4" name=""/>
          <p:cNvSpPr/>
          <p:nvPr/>
        </p:nvSpPr>
        <p:spPr>
          <a:xfrm>
            <a:off x="3124080" y="3962520"/>
            <a:ext cx="22860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0" y="22824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Products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Non-firm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Unit firm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System reliability firm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Firm with liquidated damages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Into delivery point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Firm with no</a:t>
            </a: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force majeure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/>
          </p:nvPr>
        </p:nvSpPr>
        <p:spPr>
          <a:xfrm>
            <a:off x="5486040" y="1981080"/>
            <a:ext cx="2514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 algn="ctr">
              <a:spcBef>
                <a:spcPts val="12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Increasing performance obligations on both parties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8" name=""/>
          <p:cNvSpPr/>
          <p:nvPr/>
        </p:nvSpPr>
        <p:spPr>
          <a:xfrm>
            <a:off x="4648320" y="1752480"/>
            <a:ext cx="0" cy="38102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9" name=""/>
          <p:cNvSpPr/>
          <p:nvPr/>
        </p:nvSpPr>
        <p:spPr>
          <a:xfrm flipH="1">
            <a:off x="4343040" y="5562720"/>
            <a:ext cx="304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0" name=""/>
          <p:cNvSpPr/>
          <p:nvPr/>
        </p:nvSpPr>
        <p:spPr>
          <a:xfrm>
            <a:off x="4343400" y="556272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1" name=""/>
          <p:cNvSpPr/>
          <p:nvPr/>
        </p:nvSpPr>
        <p:spPr>
          <a:xfrm flipH="1">
            <a:off x="4343040" y="4952880"/>
            <a:ext cx="304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2" name=""/>
          <p:cNvSpPr/>
          <p:nvPr/>
        </p:nvSpPr>
        <p:spPr>
          <a:xfrm>
            <a:off x="4343400" y="495288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3" name=""/>
          <p:cNvSpPr/>
          <p:nvPr/>
        </p:nvSpPr>
        <p:spPr>
          <a:xfrm flipH="1">
            <a:off x="4343040" y="3962520"/>
            <a:ext cx="304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4" name=""/>
          <p:cNvSpPr/>
          <p:nvPr/>
        </p:nvSpPr>
        <p:spPr>
          <a:xfrm>
            <a:off x="4343400" y="396252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4419360" y="3352680"/>
            <a:ext cx="228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6" name=""/>
          <p:cNvSpPr/>
          <p:nvPr/>
        </p:nvSpPr>
        <p:spPr>
          <a:xfrm flipH="1">
            <a:off x="4343400" y="3352680"/>
            <a:ext cx="763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7" name=""/>
          <p:cNvSpPr/>
          <p:nvPr/>
        </p:nvSpPr>
        <p:spPr>
          <a:xfrm>
            <a:off x="4343400" y="335268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8" name=""/>
          <p:cNvSpPr/>
          <p:nvPr/>
        </p:nvSpPr>
        <p:spPr>
          <a:xfrm flipH="1">
            <a:off x="4419360" y="2819520"/>
            <a:ext cx="228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9" name=""/>
          <p:cNvSpPr/>
          <p:nvPr/>
        </p:nvSpPr>
        <p:spPr>
          <a:xfrm>
            <a:off x="4419720" y="281952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0" name=""/>
          <p:cNvSpPr/>
          <p:nvPr/>
        </p:nvSpPr>
        <p:spPr>
          <a:xfrm>
            <a:off x="4419720" y="281952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1" name=""/>
          <p:cNvSpPr/>
          <p:nvPr/>
        </p:nvSpPr>
        <p:spPr>
          <a:xfrm flipH="1">
            <a:off x="4343400" y="2819520"/>
            <a:ext cx="763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2" name=""/>
          <p:cNvSpPr/>
          <p:nvPr/>
        </p:nvSpPr>
        <p:spPr>
          <a:xfrm>
            <a:off x="4343400" y="281952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3" name=""/>
          <p:cNvSpPr/>
          <p:nvPr/>
        </p:nvSpPr>
        <p:spPr>
          <a:xfrm flipH="1">
            <a:off x="4419360" y="2133720"/>
            <a:ext cx="228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4" name=""/>
          <p:cNvSpPr/>
          <p:nvPr/>
        </p:nvSpPr>
        <p:spPr>
          <a:xfrm>
            <a:off x="4419720" y="213372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5" name=""/>
          <p:cNvSpPr/>
          <p:nvPr/>
        </p:nvSpPr>
        <p:spPr>
          <a:xfrm flipH="1">
            <a:off x="4343400" y="2133720"/>
            <a:ext cx="763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6" name=""/>
          <p:cNvSpPr/>
          <p:nvPr/>
        </p:nvSpPr>
        <p:spPr>
          <a:xfrm>
            <a:off x="4343400" y="213372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"/>
          <p:cNvSpPr/>
          <p:nvPr/>
        </p:nvSpPr>
        <p:spPr>
          <a:xfrm>
            <a:off x="2895480" y="380880"/>
            <a:ext cx="350532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Non-Firm Product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8" name=""/>
          <p:cNvSpPr/>
          <p:nvPr/>
        </p:nvSpPr>
        <p:spPr>
          <a:xfrm>
            <a:off x="4572000" y="1371600"/>
            <a:ext cx="0" cy="11430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9" name=""/>
          <p:cNvSpPr/>
          <p:nvPr/>
        </p:nvSpPr>
        <p:spPr>
          <a:xfrm>
            <a:off x="1828800" y="2895480"/>
            <a:ext cx="228600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Deliver and receive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0" name=""/>
          <p:cNvSpPr/>
          <p:nvPr/>
        </p:nvSpPr>
        <p:spPr>
          <a:xfrm>
            <a:off x="4724280" y="2895480"/>
            <a:ext cx="304812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 to deliver or receive for</a:t>
            </a:r>
            <a:br>
              <a:rPr sz="23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any reason or no reason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1" name=""/>
          <p:cNvSpPr/>
          <p:nvPr/>
        </p:nvSpPr>
        <p:spPr>
          <a:xfrm flipH="1">
            <a:off x="3124080" y="2514600"/>
            <a:ext cx="1447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2" name=""/>
          <p:cNvSpPr/>
          <p:nvPr/>
        </p:nvSpPr>
        <p:spPr>
          <a:xfrm>
            <a:off x="4572000" y="2514600"/>
            <a:ext cx="1447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3" name=""/>
          <p:cNvSpPr/>
          <p:nvPr/>
        </p:nvSpPr>
        <p:spPr>
          <a:xfrm>
            <a:off x="3124080" y="25146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4" name=""/>
          <p:cNvSpPr/>
          <p:nvPr/>
        </p:nvSpPr>
        <p:spPr>
          <a:xfrm>
            <a:off x="6019920" y="25146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5" name=""/>
          <p:cNvSpPr/>
          <p:nvPr/>
        </p:nvSpPr>
        <p:spPr>
          <a:xfrm>
            <a:off x="3124080" y="28195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6" name=""/>
          <p:cNvSpPr/>
          <p:nvPr/>
        </p:nvSpPr>
        <p:spPr>
          <a:xfrm>
            <a:off x="6019920" y="28195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7" name=""/>
          <p:cNvSpPr/>
          <p:nvPr/>
        </p:nvSpPr>
        <p:spPr>
          <a:xfrm>
            <a:off x="3124080" y="38098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8" name=""/>
          <p:cNvSpPr/>
          <p:nvPr/>
        </p:nvSpPr>
        <p:spPr>
          <a:xfrm flipH="1">
            <a:off x="1752480" y="4114800"/>
            <a:ext cx="1371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9" name=""/>
          <p:cNvSpPr/>
          <p:nvPr/>
        </p:nvSpPr>
        <p:spPr>
          <a:xfrm>
            <a:off x="1752480" y="411480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0" name=""/>
          <p:cNvSpPr/>
          <p:nvPr/>
        </p:nvSpPr>
        <p:spPr>
          <a:xfrm>
            <a:off x="3124080" y="4114800"/>
            <a:ext cx="10670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1" name=""/>
          <p:cNvSpPr/>
          <p:nvPr/>
        </p:nvSpPr>
        <p:spPr>
          <a:xfrm>
            <a:off x="4191120" y="411480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2" name=""/>
          <p:cNvSpPr/>
          <p:nvPr/>
        </p:nvSpPr>
        <p:spPr>
          <a:xfrm>
            <a:off x="838080" y="4648320"/>
            <a:ext cx="160020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 to 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3" name=""/>
          <p:cNvSpPr/>
          <p:nvPr/>
        </p:nvSpPr>
        <p:spPr>
          <a:xfrm>
            <a:off x="3429000" y="4572000"/>
            <a:ext cx="1447920" cy="9907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4" name=""/>
          <p:cNvSpPr/>
          <p:nvPr/>
        </p:nvSpPr>
        <p:spPr>
          <a:xfrm>
            <a:off x="5334120" y="4495680"/>
            <a:ext cx="2895480" cy="11430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Non-performance for any</a:t>
            </a:r>
            <a:br>
              <a:rPr sz="23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reason or no reason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excused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5" name=""/>
          <p:cNvSpPr/>
          <p:nvPr/>
        </p:nvSpPr>
        <p:spPr>
          <a:xfrm>
            <a:off x="1752480" y="4495680"/>
            <a:ext cx="0" cy="1526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6" name=""/>
          <p:cNvSpPr/>
          <p:nvPr/>
        </p:nvSpPr>
        <p:spPr>
          <a:xfrm>
            <a:off x="4191120" y="44956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7" name=""/>
          <p:cNvSpPr/>
          <p:nvPr/>
        </p:nvSpPr>
        <p:spPr>
          <a:xfrm>
            <a:off x="6095880" y="3809880"/>
            <a:ext cx="0" cy="685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8" name=""/>
          <p:cNvSpPr/>
          <p:nvPr/>
        </p:nvSpPr>
        <p:spPr>
          <a:xfrm>
            <a:off x="6095880" y="44197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"/>
          <p:cNvSpPr/>
          <p:nvPr/>
        </p:nvSpPr>
        <p:spPr>
          <a:xfrm>
            <a:off x="5985000" y="2851200"/>
            <a:ext cx="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0" name=""/>
          <p:cNvSpPr/>
          <p:nvPr/>
        </p:nvSpPr>
        <p:spPr>
          <a:xfrm>
            <a:off x="4025880" y="1392120"/>
            <a:ext cx="360" cy="12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1" name=""/>
          <p:cNvSpPr/>
          <p:nvPr/>
        </p:nvSpPr>
        <p:spPr>
          <a:xfrm>
            <a:off x="2438280" y="21337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2" name=""/>
          <p:cNvSpPr/>
          <p:nvPr/>
        </p:nvSpPr>
        <p:spPr>
          <a:xfrm>
            <a:off x="4419720" y="1371600"/>
            <a:ext cx="0" cy="609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3" name=""/>
          <p:cNvSpPr/>
          <p:nvPr/>
        </p:nvSpPr>
        <p:spPr>
          <a:xfrm flipH="1">
            <a:off x="2438280" y="1981080"/>
            <a:ext cx="19814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4" name=""/>
          <p:cNvSpPr/>
          <p:nvPr/>
        </p:nvSpPr>
        <p:spPr>
          <a:xfrm>
            <a:off x="2438280" y="1981080"/>
            <a:ext cx="0" cy="1526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5" name=""/>
          <p:cNvSpPr/>
          <p:nvPr/>
        </p:nvSpPr>
        <p:spPr>
          <a:xfrm>
            <a:off x="4419720" y="1981080"/>
            <a:ext cx="21333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6" name=""/>
          <p:cNvSpPr/>
          <p:nvPr/>
        </p:nvSpPr>
        <p:spPr>
          <a:xfrm>
            <a:off x="1447920" y="2286000"/>
            <a:ext cx="1904760" cy="83808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Generating unit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operating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7" name=""/>
          <p:cNvSpPr/>
          <p:nvPr/>
        </p:nvSpPr>
        <p:spPr>
          <a:xfrm>
            <a:off x="5334120" y="2209680"/>
            <a:ext cx="198108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Generating unit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not operating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8" name=""/>
          <p:cNvSpPr/>
          <p:nvPr/>
        </p:nvSpPr>
        <p:spPr>
          <a:xfrm>
            <a:off x="6553080" y="1981080"/>
            <a:ext cx="0" cy="1526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9" name=""/>
          <p:cNvSpPr/>
          <p:nvPr/>
        </p:nvSpPr>
        <p:spPr>
          <a:xfrm>
            <a:off x="6553080" y="21337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0" name=""/>
          <p:cNvSpPr/>
          <p:nvPr/>
        </p:nvSpPr>
        <p:spPr>
          <a:xfrm>
            <a:off x="2438280" y="31240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1" name=""/>
          <p:cNvSpPr/>
          <p:nvPr/>
        </p:nvSpPr>
        <p:spPr>
          <a:xfrm>
            <a:off x="6477120" y="31240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2" name=""/>
          <p:cNvSpPr/>
          <p:nvPr/>
        </p:nvSpPr>
        <p:spPr>
          <a:xfrm>
            <a:off x="1523880" y="350532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3" name=""/>
          <p:cNvSpPr/>
          <p:nvPr/>
        </p:nvSpPr>
        <p:spPr>
          <a:xfrm>
            <a:off x="3200400" y="34290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4" name=""/>
          <p:cNvSpPr/>
          <p:nvPr/>
        </p:nvSpPr>
        <p:spPr>
          <a:xfrm>
            <a:off x="1523880" y="37339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5" name=""/>
          <p:cNvSpPr/>
          <p:nvPr/>
        </p:nvSpPr>
        <p:spPr>
          <a:xfrm>
            <a:off x="3200400" y="37339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6" name=""/>
          <p:cNvSpPr/>
          <p:nvPr/>
        </p:nvSpPr>
        <p:spPr>
          <a:xfrm>
            <a:off x="380880" y="3809880"/>
            <a:ext cx="190512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Liquidated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damages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7" name=""/>
          <p:cNvSpPr/>
          <p:nvPr/>
        </p:nvSpPr>
        <p:spPr>
          <a:xfrm>
            <a:off x="2362320" y="3809880"/>
            <a:ext cx="182880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Deliver 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receive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8" name=""/>
          <p:cNvSpPr/>
          <p:nvPr/>
        </p:nvSpPr>
        <p:spPr>
          <a:xfrm>
            <a:off x="4343400" y="3809880"/>
            <a:ext cx="205740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Force majeure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event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9" name=""/>
          <p:cNvSpPr/>
          <p:nvPr/>
        </p:nvSpPr>
        <p:spPr>
          <a:xfrm flipH="1">
            <a:off x="1523880" y="3429000"/>
            <a:ext cx="9144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0" name=""/>
          <p:cNvSpPr/>
          <p:nvPr/>
        </p:nvSpPr>
        <p:spPr>
          <a:xfrm>
            <a:off x="2438280" y="3429000"/>
            <a:ext cx="22860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1" name=""/>
          <p:cNvSpPr/>
          <p:nvPr/>
        </p:nvSpPr>
        <p:spPr>
          <a:xfrm>
            <a:off x="1523880" y="34290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2" name=""/>
          <p:cNvSpPr/>
          <p:nvPr/>
        </p:nvSpPr>
        <p:spPr>
          <a:xfrm flipH="1">
            <a:off x="5257800" y="3429000"/>
            <a:ext cx="22096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3" name=""/>
          <p:cNvSpPr/>
          <p:nvPr/>
        </p:nvSpPr>
        <p:spPr>
          <a:xfrm>
            <a:off x="5257800" y="34290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4" name=""/>
          <p:cNvSpPr/>
          <p:nvPr/>
        </p:nvSpPr>
        <p:spPr>
          <a:xfrm>
            <a:off x="6477120" y="3809880"/>
            <a:ext cx="2286000" cy="129564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Full or partial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generating unit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outage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5" name=""/>
          <p:cNvSpPr/>
          <p:nvPr/>
        </p:nvSpPr>
        <p:spPr>
          <a:xfrm>
            <a:off x="7467480" y="34290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6" name=""/>
          <p:cNvSpPr/>
          <p:nvPr/>
        </p:nvSpPr>
        <p:spPr>
          <a:xfrm>
            <a:off x="5257800" y="37339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7" name=""/>
          <p:cNvSpPr/>
          <p:nvPr/>
        </p:nvSpPr>
        <p:spPr>
          <a:xfrm>
            <a:off x="7467480" y="37339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8" name=""/>
          <p:cNvSpPr/>
          <p:nvPr/>
        </p:nvSpPr>
        <p:spPr>
          <a:xfrm>
            <a:off x="3200400" y="4724280"/>
            <a:ext cx="0" cy="3812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9" name=""/>
          <p:cNvSpPr/>
          <p:nvPr/>
        </p:nvSpPr>
        <p:spPr>
          <a:xfrm flipH="1">
            <a:off x="2362320" y="5105520"/>
            <a:ext cx="8380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0" name=""/>
          <p:cNvSpPr/>
          <p:nvPr/>
        </p:nvSpPr>
        <p:spPr>
          <a:xfrm>
            <a:off x="3200400" y="5105520"/>
            <a:ext cx="8380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1" name=""/>
          <p:cNvSpPr/>
          <p:nvPr/>
        </p:nvSpPr>
        <p:spPr>
          <a:xfrm>
            <a:off x="2362320" y="51055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2" name=""/>
          <p:cNvSpPr/>
          <p:nvPr/>
        </p:nvSpPr>
        <p:spPr>
          <a:xfrm>
            <a:off x="4038480" y="51055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3" name=""/>
          <p:cNvSpPr/>
          <p:nvPr/>
        </p:nvSpPr>
        <p:spPr>
          <a:xfrm>
            <a:off x="2362320" y="54100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4" name=""/>
          <p:cNvSpPr/>
          <p:nvPr/>
        </p:nvSpPr>
        <p:spPr>
          <a:xfrm>
            <a:off x="4038480" y="54100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5" name=""/>
          <p:cNvSpPr/>
          <p:nvPr/>
        </p:nvSpPr>
        <p:spPr>
          <a:xfrm>
            <a:off x="1676520" y="5486400"/>
            <a:ext cx="129528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 pay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6" name=""/>
          <p:cNvSpPr/>
          <p:nvPr/>
        </p:nvSpPr>
        <p:spPr>
          <a:xfrm>
            <a:off x="3352680" y="5486400"/>
            <a:ext cx="144792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7" name=""/>
          <p:cNvSpPr/>
          <p:nvPr/>
        </p:nvSpPr>
        <p:spPr>
          <a:xfrm>
            <a:off x="5867280" y="4724280"/>
            <a:ext cx="0" cy="6098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8" name=""/>
          <p:cNvSpPr/>
          <p:nvPr/>
        </p:nvSpPr>
        <p:spPr>
          <a:xfrm>
            <a:off x="5486400" y="5486400"/>
            <a:ext cx="259092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Performance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excused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9" name=""/>
          <p:cNvSpPr/>
          <p:nvPr/>
        </p:nvSpPr>
        <p:spPr>
          <a:xfrm>
            <a:off x="7620120" y="5181480"/>
            <a:ext cx="0" cy="1526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0" name=""/>
          <p:cNvSpPr/>
          <p:nvPr/>
        </p:nvSpPr>
        <p:spPr>
          <a:xfrm>
            <a:off x="5867280" y="533412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1" name=""/>
          <p:cNvSpPr/>
          <p:nvPr/>
        </p:nvSpPr>
        <p:spPr>
          <a:xfrm>
            <a:off x="7620120" y="533412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2" name=""/>
          <p:cNvSpPr/>
          <p:nvPr/>
        </p:nvSpPr>
        <p:spPr>
          <a:xfrm>
            <a:off x="7620120" y="51055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3" name=""/>
          <p:cNvSpPr/>
          <p:nvPr/>
        </p:nvSpPr>
        <p:spPr>
          <a:xfrm flipV="1">
            <a:off x="7620120" y="48006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4" name=""/>
          <p:cNvSpPr/>
          <p:nvPr/>
        </p:nvSpPr>
        <p:spPr>
          <a:xfrm>
            <a:off x="4724280" y="342900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5" name=""/>
          <p:cNvSpPr/>
          <p:nvPr/>
        </p:nvSpPr>
        <p:spPr>
          <a:xfrm>
            <a:off x="2895480" y="380880"/>
            <a:ext cx="350532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Unit Firm Product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"/>
          <p:cNvSpPr/>
          <p:nvPr/>
        </p:nvSpPr>
        <p:spPr>
          <a:xfrm>
            <a:off x="7010280" y="3886200"/>
            <a:ext cx="180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7" name=""/>
          <p:cNvSpPr/>
          <p:nvPr/>
        </p:nvSpPr>
        <p:spPr>
          <a:xfrm>
            <a:off x="1752480" y="4191120"/>
            <a:ext cx="52578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8" name=""/>
          <p:cNvSpPr/>
          <p:nvPr/>
        </p:nvSpPr>
        <p:spPr>
          <a:xfrm>
            <a:off x="5715000" y="3886200"/>
            <a:ext cx="144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9" name=""/>
          <p:cNvSpPr/>
          <p:nvPr/>
        </p:nvSpPr>
        <p:spPr>
          <a:xfrm>
            <a:off x="1752480" y="38862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0" name=""/>
          <p:cNvSpPr/>
          <p:nvPr/>
        </p:nvSpPr>
        <p:spPr>
          <a:xfrm>
            <a:off x="1600200" y="152280"/>
            <a:ext cx="541008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System Reliability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Firm Product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1" name=""/>
          <p:cNvSpPr/>
          <p:nvPr/>
        </p:nvSpPr>
        <p:spPr>
          <a:xfrm>
            <a:off x="4419720" y="1371600"/>
            <a:ext cx="0" cy="4572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2" name=""/>
          <p:cNvSpPr/>
          <p:nvPr/>
        </p:nvSpPr>
        <p:spPr>
          <a:xfrm>
            <a:off x="4419720" y="1828800"/>
            <a:ext cx="1440" cy="142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3" name=""/>
          <p:cNvSpPr/>
          <p:nvPr/>
        </p:nvSpPr>
        <p:spPr>
          <a:xfrm>
            <a:off x="1752480" y="1981080"/>
            <a:ext cx="5334120" cy="38124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Identified System’s Generation and Purchased 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4" name=""/>
          <p:cNvSpPr/>
          <p:nvPr/>
        </p:nvSpPr>
        <p:spPr>
          <a:xfrm>
            <a:off x="4191120" y="23623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5" name=""/>
          <p:cNvSpPr/>
          <p:nvPr/>
        </p:nvSpPr>
        <p:spPr>
          <a:xfrm>
            <a:off x="457200" y="26668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6" name=""/>
          <p:cNvSpPr/>
          <p:nvPr/>
        </p:nvSpPr>
        <p:spPr>
          <a:xfrm>
            <a:off x="1752480" y="26668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7" name=""/>
          <p:cNvSpPr/>
          <p:nvPr/>
        </p:nvSpPr>
        <p:spPr>
          <a:xfrm>
            <a:off x="3124080" y="26668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8" name=""/>
          <p:cNvSpPr/>
          <p:nvPr/>
        </p:nvSpPr>
        <p:spPr>
          <a:xfrm>
            <a:off x="5715000" y="2666880"/>
            <a:ext cx="1440" cy="3812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9" name=""/>
          <p:cNvSpPr/>
          <p:nvPr/>
        </p:nvSpPr>
        <p:spPr>
          <a:xfrm>
            <a:off x="6934320" y="2666880"/>
            <a:ext cx="1440" cy="3812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0" name=""/>
          <p:cNvSpPr/>
          <p:nvPr/>
        </p:nvSpPr>
        <p:spPr>
          <a:xfrm>
            <a:off x="8610480" y="2666880"/>
            <a:ext cx="0" cy="3812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1" name=""/>
          <p:cNvSpPr/>
          <p:nvPr/>
        </p:nvSpPr>
        <p:spPr>
          <a:xfrm>
            <a:off x="152280" y="2971800"/>
            <a:ext cx="914400" cy="91440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Deliver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&amp; receive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2" name=""/>
          <p:cNvSpPr/>
          <p:nvPr/>
        </p:nvSpPr>
        <p:spPr>
          <a:xfrm>
            <a:off x="1371600" y="2743200"/>
            <a:ext cx="838080" cy="129528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Seller’s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majeure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event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3" name=""/>
          <p:cNvSpPr/>
          <p:nvPr/>
        </p:nvSpPr>
        <p:spPr>
          <a:xfrm>
            <a:off x="2362320" y="2971800"/>
            <a:ext cx="1066680" cy="91440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Other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party’s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default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4" name=""/>
          <p:cNvSpPr/>
          <p:nvPr/>
        </p:nvSpPr>
        <p:spPr>
          <a:xfrm>
            <a:off x="3581280" y="2971800"/>
            <a:ext cx="1143000" cy="91440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Native load/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firm service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obligation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5" name=""/>
          <p:cNvSpPr/>
          <p:nvPr/>
        </p:nvSpPr>
        <p:spPr>
          <a:xfrm>
            <a:off x="4952880" y="2743200"/>
            <a:ext cx="1524240" cy="129528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Pre-existing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system reliability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 reserve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6" name=""/>
          <p:cNvSpPr/>
          <p:nvPr/>
        </p:nvSpPr>
        <p:spPr>
          <a:xfrm>
            <a:off x="6629400" y="2743200"/>
            <a:ext cx="1066680" cy="129528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Identified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system’s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integrity or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stability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7" name=""/>
          <p:cNvSpPr/>
          <p:nvPr/>
        </p:nvSpPr>
        <p:spPr>
          <a:xfrm flipH="1">
            <a:off x="457200" y="2666880"/>
            <a:ext cx="3733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8" name=""/>
          <p:cNvSpPr/>
          <p:nvPr/>
        </p:nvSpPr>
        <p:spPr>
          <a:xfrm>
            <a:off x="4191120" y="2666880"/>
            <a:ext cx="44193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9" name=""/>
          <p:cNvSpPr/>
          <p:nvPr/>
        </p:nvSpPr>
        <p:spPr>
          <a:xfrm>
            <a:off x="3124080" y="38862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0" name=""/>
          <p:cNvSpPr/>
          <p:nvPr/>
        </p:nvSpPr>
        <p:spPr>
          <a:xfrm>
            <a:off x="4419720" y="41911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1" name=""/>
          <p:cNvSpPr/>
          <p:nvPr/>
        </p:nvSpPr>
        <p:spPr>
          <a:xfrm>
            <a:off x="4419720" y="44956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2" name=""/>
          <p:cNvSpPr/>
          <p:nvPr/>
        </p:nvSpPr>
        <p:spPr>
          <a:xfrm>
            <a:off x="3276720" y="4572000"/>
            <a:ext cx="2133360" cy="76212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Performance excused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without liability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3" name=""/>
          <p:cNvSpPr/>
          <p:nvPr/>
        </p:nvSpPr>
        <p:spPr>
          <a:xfrm>
            <a:off x="7848720" y="2743200"/>
            <a:ext cx="1143000" cy="167652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Deliver/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receive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at identified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system’s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source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4" name=""/>
          <p:cNvSpPr/>
          <p:nvPr/>
        </p:nvSpPr>
        <p:spPr>
          <a:xfrm>
            <a:off x="380880" y="3886200"/>
            <a:ext cx="0" cy="9907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5" name=""/>
          <p:cNvSpPr/>
          <p:nvPr/>
        </p:nvSpPr>
        <p:spPr>
          <a:xfrm>
            <a:off x="380880" y="480060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6" name=""/>
          <p:cNvSpPr/>
          <p:nvPr/>
        </p:nvSpPr>
        <p:spPr>
          <a:xfrm>
            <a:off x="380880" y="5410080"/>
            <a:ext cx="0" cy="1526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7" name=""/>
          <p:cNvSpPr/>
          <p:nvPr/>
        </p:nvSpPr>
        <p:spPr>
          <a:xfrm>
            <a:off x="228600" y="5562720"/>
            <a:ext cx="914400" cy="76176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 pay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8" name=""/>
          <p:cNvSpPr/>
          <p:nvPr/>
        </p:nvSpPr>
        <p:spPr>
          <a:xfrm>
            <a:off x="380880" y="5105520"/>
            <a:ext cx="0" cy="4572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9" name=""/>
          <p:cNvSpPr/>
          <p:nvPr/>
        </p:nvSpPr>
        <p:spPr>
          <a:xfrm>
            <a:off x="380880" y="525780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0" name=""/>
          <p:cNvSpPr/>
          <p:nvPr/>
        </p:nvSpPr>
        <p:spPr>
          <a:xfrm>
            <a:off x="380880" y="5029200"/>
            <a:ext cx="1371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1" name=""/>
          <p:cNvSpPr/>
          <p:nvPr/>
        </p:nvSpPr>
        <p:spPr>
          <a:xfrm>
            <a:off x="1752480" y="5029200"/>
            <a:ext cx="0" cy="4572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2" name=""/>
          <p:cNvSpPr/>
          <p:nvPr/>
        </p:nvSpPr>
        <p:spPr>
          <a:xfrm>
            <a:off x="1752480" y="54864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3" name=""/>
          <p:cNvSpPr/>
          <p:nvPr/>
        </p:nvSpPr>
        <p:spPr>
          <a:xfrm>
            <a:off x="1600200" y="5562720"/>
            <a:ext cx="914400" cy="68580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4" name=""/>
          <p:cNvSpPr/>
          <p:nvPr/>
        </p:nvSpPr>
        <p:spPr>
          <a:xfrm>
            <a:off x="6477120" y="4800600"/>
            <a:ext cx="1143000" cy="53352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5" name=""/>
          <p:cNvSpPr/>
          <p:nvPr/>
        </p:nvSpPr>
        <p:spPr>
          <a:xfrm>
            <a:off x="7772400" y="4800600"/>
            <a:ext cx="990720" cy="68580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 pay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6" name=""/>
          <p:cNvSpPr/>
          <p:nvPr/>
        </p:nvSpPr>
        <p:spPr>
          <a:xfrm>
            <a:off x="7543800" y="4648320"/>
            <a:ext cx="8380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7" name=""/>
          <p:cNvSpPr/>
          <p:nvPr/>
        </p:nvSpPr>
        <p:spPr>
          <a:xfrm>
            <a:off x="7543800" y="464832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8" name=""/>
          <p:cNvSpPr/>
          <p:nvPr/>
        </p:nvSpPr>
        <p:spPr>
          <a:xfrm>
            <a:off x="8381880" y="464832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9" name=""/>
          <p:cNvSpPr/>
          <p:nvPr/>
        </p:nvSpPr>
        <p:spPr>
          <a:xfrm>
            <a:off x="8001000" y="441972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30" name=""/>
          <p:cNvSpPr/>
          <p:nvPr/>
        </p:nvSpPr>
        <p:spPr>
          <a:xfrm>
            <a:off x="4191120" y="26668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31" name=""/>
          <p:cNvSpPr/>
          <p:nvPr/>
        </p:nvSpPr>
        <p:spPr>
          <a:xfrm>
            <a:off x="4419720" y="38862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32" name=""/>
          <p:cNvSpPr/>
          <p:nvPr/>
        </p:nvSpPr>
        <p:spPr>
          <a:xfrm>
            <a:off x="4419720" y="41911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33" name=""/>
          <p:cNvSpPr/>
          <p:nvPr/>
        </p:nvSpPr>
        <p:spPr>
          <a:xfrm>
            <a:off x="4419720" y="38862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"/>
          <p:cNvSpPr/>
          <p:nvPr/>
        </p:nvSpPr>
        <p:spPr>
          <a:xfrm>
            <a:off x="0" y="914400"/>
            <a:ext cx="9144000" cy="609480"/>
          </a:xfrm>
          <a:prstGeom prst="rect">
            <a:avLst/>
          </a:prstGeom>
          <a:solidFill>
            <a:srgbClr val="00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35" name=""/>
          <p:cNvSpPr/>
          <p:nvPr/>
        </p:nvSpPr>
        <p:spPr>
          <a:xfrm>
            <a:off x="4114800" y="91440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36" name=""/>
          <p:cNvSpPr/>
          <p:nvPr/>
        </p:nvSpPr>
        <p:spPr>
          <a:xfrm flipH="1">
            <a:off x="914040" y="1066680"/>
            <a:ext cx="38098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37" name=""/>
          <p:cNvSpPr/>
          <p:nvPr/>
        </p:nvSpPr>
        <p:spPr>
          <a:xfrm flipH="1">
            <a:off x="761760" y="1066680"/>
            <a:ext cx="228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38" name=""/>
          <p:cNvSpPr/>
          <p:nvPr/>
        </p:nvSpPr>
        <p:spPr>
          <a:xfrm>
            <a:off x="762120" y="1066680"/>
            <a:ext cx="0" cy="3812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39" name=""/>
          <p:cNvSpPr/>
          <p:nvPr/>
        </p:nvSpPr>
        <p:spPr>
          <a:xfrm>
            <a:off x="3048120" y="10666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0" name=""/>
          <p:cNvSpPr/>
          <p:nvPr/>
        </p:nvSpPr>
        <p:spPr>
          <a:xfrm>
            <a:off x="8001000" y="12193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1" name=""/>
          <p:cNvSpPr/>
          <p:nvPr/>
        </p:nvSpPr>
        <p:spPr>
          <a:xfrm>
            <a:off x="762120" y="14479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2" name=""/>
          <p:cNvSpPr/>
          <p:nvPr/>
        </p:nvSpPr>
        <p:spPr>
          <a:xfrm>
            <a:off x="3048120" y="13716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3" name=""/>
          <p:cNvSpPr/>
          <p:nvPr/>
        </p:nvSpPr>
        <p:spPr>
          <a:xfrm>
            <a:off x="8001000" y="15238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4" name=""/>
          <p:cNvSpPr/>
          <p:nvPr/>
        </p:nvSpPr>
        <p:spPr>
          <a:xfrm>
            <a:off x="304920" y="1523880"/>
            <a:ext cx="91440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Deliver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&amp;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Receive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5" name=""/>
          <p:cNvSpPr/>
          <p:nvPr/>
        </p:nvSpPr>
        <p:spPr>
          <a:xfrm>
            <a:off x="2590920" y="1447920"/>
            <a:ext cx="129528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Claimed Force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Majeure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Event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6" name=""/>
          <p:cNvSpPr/>
          <p:nvPr/>
        </p:nvSpPr>
        <p:spPr>
          <a:xfrm>
            <a:off x="7162920" y="1600200"/>
            <a:ext cx="160020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 Seller’s Point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of Delivery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7" name=""/>
          <p:cNvSpPr/>
          <p:nvPr/>
        </p:nvSpPr>
        <p:spPr>
          <a:xfrm>
            <a:off x="4724280" y="1066680"/>
            <a:ext cx="32767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8" name=""/>
          <p:cNvSpPr/>
          <p:nvPr/>
        </p:nvSpPr>
        <p:spPr>
          <a:xfrm>
            <a:off x="8001000" y="1066680"/>
            <a:ext cx="0" cy="1526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9" name=""/>
          <p:cNvSpPr/>
          <p:nvPr/>
        </p:nvSpPr>
        <p:spPr>
          <a:xfrm>
            <a:off x="762120" y="2438280"/>
            <a:ext cx="0" cy="27432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0" name=""/>
          <p:cNvSpPr/>
          <p:nvPr/>
        </p:nvSpPr>
        <p:spPr>
          <a:xfrm>
            <a:off x="3048120" y="2362320"/>
            <a:ext cx="0" cy="609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1" name=""/>
          <p:cNvSpPr/>
          <p:nvPr/>
        </p:nvSpPr>
        <p:spPr>
          <a:xfrm>
            <a:off x="8077320" y="25146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2" name=""/>
          <p:cNvSpPr/>
          <p:nvPr/>
        </p:nvSpPr>
        <p:spPr>
          <a:xfrm flipH="1">
            <a:off x="4800600" y="2819520"/>
            <a:ext cx="32767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3" name=""/>
          <p:cNvSpPr/>
          <p:nvPr/>
        </p:nvSpPr>
        <p:spPr>
          <a:xfrm>
            <a:off x="4800600" y="28195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4" name=""/>
          <p:cNvSpPr/>
          <p:nvPr/>
        </p:nvSpPr>
        <p:spPr>
          <a:xfrm>
            <a:off x="4800600" y="31240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5" name=""/>
          <p:cNvSpPr/>
          <p:nvPr/>
        </p:nvSpPr>
        <p:spPr>
          <a:xfrm>
            <a:off x="6324480" y="28195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6" name=""/>
          <p:cNvSpPr/>
          <p:nvPr/>
        </p:nvSpPr>
        <p:spPr>
          <a:xfrm>
            <a:off x="7772400" y="28195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7" name=""/>
          <p:cNvSpPr/>
          <p:nvPr/>
        </p:nvSpPr>
        <p:spPr>
          <a:xfrm>
            <a:off x="6324480" y="31240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8" name=""/>
          <p:cNvSpPr/>
          <p:nvPr/>
        </p:nvSpPr>
        <p:spPr>
          <a:xfrm>
            <a:off x="7772400" y="31240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9" name=""/>
          <p:cNvSpPr/>
          <p:nvPr/>
        </p:nvSpPr>
        <p:spPr>
          <a:xfrm>
            <a:off x="7162920" y="3200400"/>
            <a:ext cx="129528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Curtailed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0" name=""/>
          <p:cNvSpPr/>
          <p:nvPr/>
        </p:nvSpPr>
        <p:spPr>
          <a:xfrm>
            <a:off x="5791320" y="3200400"/>
            <a:ext cx="114300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Non-firm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Curtailed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1" name=""/>
          <p:cNvSpPr/>
          <p:nvPr/>
        </p:nvSpPr>
        <p:spPr>
          <a:xfrm>
            <a:off x="4267080" y="3200400"/>
            <a:ext cx="106704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Timely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Scheduled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2" name=""/>
          <p:cNvSpPr/>
          <p:nvPr/>
        </p:nvSpPr>
        <p:spPr>
          <a:xfrm>
            <a:off x="6400800" y="41148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3" name=""/>
          <p:cNvSpPr/>
          <p:nvPr/>
        </p:nvSpPr>
        <p:spPr>
          <a:xfrm>
            <a:off x="4800600" y="41148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4" name=""/>
          <p:cNvSpPr/>
          <p:nvPr/>
        </p:nvSpPr>
        <p:spPr>
          <a:xfrm flipH="1">
            <a:off x="4800240" y="4419720"/>
            <a:ext cx="16002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5" name=""/>
          <p:cNvSpPr/>
          <p:nvPr/>
        </p:nvSpPr>
        <p:spPr>
          <a:xfrm>
            <a:off x="5638680" y="441972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6" name=""/>
          <p:cNvSpPr/>
          <p:nvPr/>
        </p:nvSpPr>
        <p:spPr>
          <a:xfrm flipH="1">
            <a:off x="4267080" y="4648320"/>
            <a:ext cx="1371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7" name=""/>
          <p:cNvSpPr/>
          <p:nvPr/>
        </p:nvSpPr>
        <p:spPr>
          <a:xfrm>
            <a:off x="4267080" y="464832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8" name=""/>
          <p:cNvSpPr/>
          <p:nvPr/>
        </p:nvSpPr>
        <p:spPr>
          <a:xfrm>
            <a:off x="3809880" y="4876920"/>
            <a:ext cx="914400" cy="6858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Liquidated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Damages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9" name=""/>
          <p:cNvSpPr/>
          <p:nvPr/>
        </p:nvSpPr>
        <p:spPr>
          <a:xfrm>
            <a:off x="4267080" y="48006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0" name=""/>
          <p:cNvSpPr/>
          <p:nvPr/>
        </p:nvSpPr>
        <p:spPr>
          <a:xfrm>
            <a:off x="7772400" y="4114800"/>
            <a:ext cx="0" cy="5335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1" name=""/>
          <p:cNvSpPr/>
          <p:nvPr/>
        </p:nvSpPr>
        <p:spPr>
          <a:xfrm>
            <a:off x="7315200" y="4648320"/>
            <a:ext cx="129528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Due to Force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Majeure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Event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2" name=""/>
          <p:cNvSpPr/>
          <p:nvPr/>
        </p:nvSpPr>
        <p:spPr>
          <a:xfrm>
            <a:off x="7772400" y="45720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3" name=""/>
          <p:cNvSpPr/>
          <p:nvPr/>
        </p:nvSpPr>
        <p:spPr>
          <a:xfrm flipH="1">
            <a:off x="4723920" y="5181480"/>
            <a:ext cx="2590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4" name=""/>
          <p:cNvSpPr/>
          <p:nvPr/>
        </p:nvSpPr>
        <p:spPr>
          <a:xfrm>
            <a:off x="4724280" y="518148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5" name=""/>
          <p:cNvSpPr/>
          <p:nvPr/>
        </p:nvSpPr>
        <p:spPr>
          <a:xfrm>
            <a:off x="7772400" y="556272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6" name=""/>
          <p:cNvSpPr/>
          <p:nvPr/>
        </p:nvSpPr>
        <p:spPr>
          <a:xfrm>
            <a:off x="7772400" y="571500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7" name=""/>
          <p:cNvSpPr/>
          <p:nvPr/>
        </p:nvSpPr>
        <p:spPr>
          <a:xfrm>
            <a:off x="7315200" y="5867280"/>
            <a:ext cx="1066680" cy="7621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Plus other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Factors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8" name=""/>
          <p:cNvSpPr/>
          <p:nvPr/>
        </p:nvSpPr>
        <p:spPr>
          <a:xfrm>
            <a:off x="2133720" y="3124080"/>
            <a:ext cx="175248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Performance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Excused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9" name=""/>
          <p:cNvSpPr/>
          <p:nvPr/>
        </p:nvSpPr>
        <p:spPr>
          <a:xfrm>
            <a:off x="3048120" y="29718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0" name=""/>
          <p:cNvSpPr/>
          <p:nvPr/>
        </p:nvSpPr>
        <p:spPr>
          <a:xfrm flipH="1">
            <a:off x="2971440" y="6172200"/>
            <a:ext cx="43434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1" name=""/>
          <p:cNvSpPr/>
          <p:nvPr/>
        </p:nvSpPr>
        <p:spPr>
          <a:xfrm flipV="1">
            <a:off x="2971800" y="4190760"/>
            <a:ext cx="0" cy="19810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2" name=""/>
          <p:cNvSpPr/>
          <p:nvPr/>
        </p:nvSpPr>
        <p:spPr>
          <a:xfrm flipV="1">
            <a:off x="2971800" y="403812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3" name=""/>
          <p:cNvSpPr/>
          <p:nvPr/>
        </p:nvSpPr>
        <p:spPr>
          <a:xfrm flipH="1">
            <a:off x="762120" y="5181480"/>
            <a:ext cx="7617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4" name=""/>
          <p:cNvSpPr/>
          <p:nvPr/>
        </p:nvSpPr>
        <p:spPr>
          <a:xfrm>
            <a:off x="762120" y="548640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5" name=""/>
          <p:cNvSpPr/>
          <p:nvPr/>
        </p:nvSpPr>
        <p:spPr>
          <a:xfrm>
            <a:off x="304920" y="5715000"/>
            <a:ext cx="914400" cy="7621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 pay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6" name=""/>
          <p:cNvSpPr/>
          <p:nvPr/>
        </p:nvSpPr>
        <p:spPr>
          <a:xfrm>
            <a:off x="762120" y="56386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7" name=""/>
          <p:cNvSpPr/>
          <p:nvPr/>
        </p:nvSpPr>
        <p:spPr>
          <a:xfrm>
            <a:off x="1828800" y="5715000"/>
            <a:ext cx="914400" cy="7621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8" name=""/>
          <p:cNvSpPr/>
          <p:nvPr/>
        </p:nvSpPr>
        <p:spPr>
          <a:xfrm>
            <a:off x="762120" y="5486400"/>
            <a:ext cx="15238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9" name=""/>
          <p:cNvSpPr/>
          <p:nvPr/>
        </p:nvSpPr>
        <p:spPr>
          <a:xfrm>
            <a:off x="2286000" y="548640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90" name=""/>
          <p:cNvSpPr/>
          <p:nvPr/>
        </p:nvSpPr>
        <p:spPr>
          <a:xfrm>
            <a:off x="1523880" y="51814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91" name=""/>
          <p:cNvSpPr/>
          <p:nvPr/>
        </p:nvSpPr>
        <p:spPr>
          <a:xfrm>
            <a:off x="1295280" y="0"/>
            <a:ext cx="609624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Firm with Liquidated Damages Product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"/>
          <p:cNvSpPr/>
          <p:nvPr/>
        </p:nvSpPr>
        <p:spPr>
          <a:xfrm>
            <a:off x="0" y="990720"/>
            <a:ext cx="9144000" cy="533160"/>
          </a:xfrm>
          <a:prstGeom prst="rect">
            <a:avLst/>
          </a:prstGeom>
          <a:solidFill>
            <a:srgbClr val="00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93" name=""/>
          <p:cNvSpPr/>
          <p:nvPr/>
        </p:nvSpPr>
        <p:spPr>
          <a:xfrm>
            <a:off x="322200" y="2511360"/>
            <a:ext cx="1768680" cy="59220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94" name=""/>
          <p:cNvSpPr/>
          <p:nvPr/>
        </p:nvSpPr>
        <p:spPr>
          <a:xfrm>
            <a:off x="2198520" y="2511360"/>
            <a:ext cx="1773360" cy="59220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95" name=""/>
          <p:cNvSpPr/>
          <p:nvPr/>
        </p:nvSpPr>
        <p:spPr>
          <a:xfrm>
            <a:off x="1746360" y="4700520"/>
            <a:ext cx="1028520" cy="58572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96" name=""/>
          <p:cNvSpPr/>
          <p:nvPr/>
        </p:nvSpPr>
        <p:spPr>
          <a:xfrm>
            <a:off x="3060720" y="6110280"/>
            <a:ext cx="679320" cy="196920"/>
          </a:xfrm>
          <a:prstGeom prst="rect">
            <a:avLst/>
          </a:prstGeom>
          <a:solidFill>
            <a:srgbClr val="99ffcc"/>
          </a:solidFill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97" name=""/>
          <p:cNvSpPr/>
          <p:nvPr/>
        </p:nvSpPr>
        <p:spPr>
          <a:xfrm>
            <a:off x="3056040" y="5465880"/>
            <a:ext cx="690480" cy="46332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98" name=""/>
          <p:cNvSpPr/>
          <p:nvPr/>
        </p:nvSpPr>
        <p:spPr>
          <a:xfrm>
            <a:off x="2882880" y="4700520"/>
            <a:ext cx="1030320" cy="585720"/>
          </a:xfrm>
          <a:prstGeom prst="rect">
            <a:avLst/>
          </a:prstGeom>
          <a:solidFill>
            <a:srgbClr val="99ffcc"/>
          </a:solidFill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99" name=""/>
          <p:cNvSpPr/>
          <p:nvPr/>
        </p:nvSpPr>
        <p:spPr>
          <a:xfrm>
            <a:off x="2031840" y="4056120"/>
            <a:ext cx="1595520" cy="45864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0" name=""/>
          <p:cNvSpPr/>
          <p:nvPr/>
        </p:nvSpPr>
        <p:spPr>
          <a:xfrm>
            <a:off x="2882880" y="3284640"/>
            <a:ext cx="1601640" cy="59040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1" name=""/>
          <p:cNvSpPr/>
          <p:nvPr/>
        </p:nvSpPr>
        <p:spPr>
          <a:xfrm>
            <a:off x="5442120" y="3284640"/>
            <a:ext cx="1595160" cy="59040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2" name=""/>
          <p:cNvSpPr/>
          <p:nvPr/>
        </p:nvSpPr>
        <p:spPr>
          <a:xfrm>
            <a:off x="4079880" y="2511360"/>
            <a:ext cx="1766880" cy="592200"/>
          </a:xfrm>
          <a:prstGeom prst="rect">
            <a:avLst/>
          </a:prstGeom>
          <a:solidFill>
            <a:srgbClr val="99ffcc"/>
          </a:solidFill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3" name=""/>
          <p:cNvSpPr/>
          <p:nvPr/>
        </p:nvSpPr>
        <p:spPr>
          <a:xfrm>
            <a:off x="1989000" y="1746360"/>
            <a:ext cx="2190960" cy="58572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4" name=""/>
          <p:cNvSpPr/>
          <p:nvPr/>
        </p:nvSpPr>
        <p:spPr>
          <a:xfrm>
            <a:off x="7240680" y="1746360"/>
            <a:ext cx="1598400" cy="585720"/>
          </a:xfrm>
          <a:prstGeom prst="rect">
            <a:avLst/>
          </a:prstGeom>
          <a:solidFill>
            <a:srgbClr val="99ffcc"/>
          </a:solidFill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5" name=""/>
          <p:cNvSpPr/>
          <p:nvPr/>
        </p:nvSpPr>
        <p:spPr>
          <a:xfrm>
            <a:off x="1828800" y="1143000"/>
            <a:ext cx="2438280" cy="38088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FIRM WITH LIQUIDATED DAMAGES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PRODUCT PLUS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6" name=""/>
          <p:cNvSpPr/>
          <p:nvPr/>
        </p:nvSpPr>
        <p:spPr>
          <a:xfrm>
            <a:off x="609480" y="5334120"/>
            <a:ext cx="1143000" cy="60948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LIQUIDATED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DAMAGES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7" name=""/>
          <p:cNvSpPr/>
          <p:nvPr/>
        </p:nvSpPr>
        <p:spPr>
          <a:xfrm>
            <a:off x="990720" y="380880"/>
            <a:ext cx="72388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Into Delivery Point Product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8" name=""/>
          <p:cNvSpPr/>
          <p:nvPr/>
        </p:nvSpPr>
        <p:spPr>
          <a:xfrm>
            <a:off x="6248520" y="4038480"/>
            <a:ext cx="1600200" cy="53352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FORCE MAJEURE EVENT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FIRM 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CURTAILMENT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9" name=""/>
          <p:cNvSpPr/>
          <p:nvPr/>
        </p:nvSpPr>
        <p:spPr>
          <a:xfrm>
            <a:off x="3809880" y="4038480"/>
            <a:ext cx="1371600" cy="38124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SELLER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TIMELY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NOTIFIED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10" name=""/>
          <p:cNvSpPr/>
          <p:nvPr/>
        </p:nvSpPr>
        <p:spPr>
          <a:xfrm>
            <a:off x="304920" y="380880"/>
            <a:ext cx="9144000" cy="624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11" name=""/>
          <p:cNvSpPr/>
          <p:nvPr/>
        </p:nvSpPr>
        <p:spPr>
          <a:xfrm>
            <a:off x="1203480" y="2425680"/>
            <a:ext cx="6120" cy="856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12" name=""/>
          <p:cNvSpPr/>
          <p:nvPr/>
        </p:nvSpPr>
        <p:spPr>
          <a:xfrm>
            <a:off x="4960800" y="2425680"/>
            <a:ext cx="5040" cy="85680"/>
          </a:xfrm>
          <a:prstGeom prst="line">
            <a:avLst/>
          </a:prstGeom>
          <a:ln w="1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13" name=""/>
          <p:cNvSpPr/>
          <p:nvPr/>
        </p:nvSpPr>
        <p:spPr>
          <a:xfrm>
            <a:off x="1219320" y="2438280"/>
            <a:ext cx="19047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14" name=""/>
          <p:cNvSpPr/>
          <p:nvPr/>
        </p:nvSpPr>
        <p:spPr>
          <a:xfrm>
            <a:off x="594720" y="2546280"/>
            <a:ext cx="874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SELLER FAILS TO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15" name=""/>
          <p:cNvSpPr/>
          <p:nvPr/>
        </p:nvSpPr>
        <p:spPr>
          <a:xfrm>
            <a:off x="533520" y="2666880"/>
            <a:ext cx="1371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DESIGNATE OR EITHER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16" name=""/>
          <p:cNvSpPr/>
          <p:nvPr/>
        </p:nvSpPr>
        <p:spPr>
          <a:xfrm>
            <a:off x="609480" y="2819520"/>
            <a:ext cx="15242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PARTY’S NON-FIRM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17" name=""/>
          <p:cNvSpPr/>
          <p:nvPr/>
        </p:nvSpPr>
        <p:spPr>
          <a:xfrm>
            <a:off x="365040" y="2971800"/>
            <a:ext cx="1540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 CURTAILED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18" name=""/>
          <p:cNvSpPr/>
          <p:nvPr/>
        </p:nvSpPr>
        <p:spPr>
          <a:xfrm>
            <a:off x="322200" y="2511360"/>
            <a:ext cx="1768680" cy="59220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19" name=""/>
          <p:cNvSpPr/>
          <p:nvPr/>
        </p:nvSpPr>
        <p:spPr>
          <a:xfrm>
            <a:off x="2461320" y="2546280"/>
            <a:ext cx="897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BUYER UNTIMELY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0" name=""/>
          <p:cNvSpPr/>
          <p:nvPr/>
        </p:nvSpPr>
        <p:spPr>
          <a:xfrm>
            <a:off x="2537640" y="2674800"/>
            <a:ext cx="777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1" name=""/>
          <p:cNvSpPr/>
          <p:nvPr/>
        </p:nvSpPr>
        <p:spPr>
          <a:xfrm>
            <a:off x="2736000" y="2801880"/>
            <a:ext cx="494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REQUEST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2" name=""/>
          <p:cNvSpPr/>
          <p:nvPr/>
        </p:nvSpPr>
        <p:spPr>
          <a:xfrm>
            <a:off x="2198520" y="2511360"/>
            <a:ext cx="1773360" cy="59220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3" name=""/>
          <p:cNvSpPr/>
          <p:nvPr/>
        </p:nvSpPr>
        <p:spPr>
          <a:xfrm>
            <a:off x="4960800" y="3103560"/>
            <a:ext cx="5040" cy="93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4" name=""/>
          <p:cNvSpPr/>
          <p:nvPr/>
        </p:nvSpPr>
        <p:spPr>
          <a:xfrm>
            <a:off x="3679920" y="3197160"/>
            <a:ext cx="6120" cy="87480"/>
          </a:xfrm>
          <a:prstGeom prst="line">
            <a:avLst/>
          </a:prstGeom>
          <a:ln w="1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5" name=""/>
          <p:cNvSpPr/>
          <p:nvPr/>
        </p:nvSpPr>
        <p:spPr>
          <a:xfrm>
            <a:off x="6240600" y="3197160"/>
            <a:ext cx="6120" cy="874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6" name=""/>
          <p:cNvSpPr/>
          <p:nvPr/>
        </p:nvSpPr>
        <p:spPr>
          <a:xfrm>
            <a:off x="3679920" y="3197160"/>
            <a:ext cx="1280880" cy="46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7" name=""/>
          <p:cNvSpPr/>
          <p:nvPr/>
        </p:nvSpPr>
        <p:spPr>
          <a:xfrm>
            <a:off x="5029200" y="3197160"/>
            <a:ext cx="1211400" cy="46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8" name=""/>
          <p:cNvSpPr/>
          <p:nvPr/>
        </p:nvSpPr>
        <p:spPr>
          <a:xfrm>
            <a:off x="3679920" y="3875040"/>
            <a:ext cx="6120" cy="87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9" name=""/>
          <p:cNvSpPr/>
          <p:nvPr/>
        </p:nvSpPr>
        <p:spPr>
          <a:xfrm>
            <a:off x="2828880" y="3962520"/>
            <a:ext cx="6480" cy="93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30" name=""/>
          <p:cNvSpPr/>
          <p:nvPr/>
        </p:nvSpPr>
        <p:spPr>
          <a:xfrm>
            <a:off x="2828880" y="3962520"/>
            <a:ext cx="851040" cy="61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31" name=""/>
          <p:cNvSpPr/>
          <p:nvPr/>
        </p:nvSpPr>
        <p:spPr>
          <a:xfrm>
            <a:off x="3679920" y="3962520"/>
            <a:ext cx="857160" cy="61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32" name=""/>
          <p:cNvSpPr/>
          <p:nvPr/>
        </p:nvSpPr>
        <p:spPr>
          <a:xfrm>
            <a:off x="2828880" y="4514760"/>
            <a:ext cx="6480" cy="921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33" name=""/>
          <p:cNvSpPr/>
          <p:nvPr/>
        </p:nvSpPr>
        <p:spPr>
          <a:xfrm>
            <a:off x="2263680" y="4606920"/>
            <a:ext cx="6480" cy="93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34" name=""/>
          <p:cNvSpPr/>
          <p:nvPr/>
        </p:nvSpPr>
        <p:spPr>
          <a:xfrm>
            <a:off x="2263680" y="4606920"/>
            <a:ext cx="565200" cy="6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35" name=""/>
          <p:cNvSpPr/>
          <p:nvPr/>
        </p:nvSpPr>
        <p:spPr>
          <a:xfrm>
            <a:off x="2828880" y="4606920"/>
            <a:ext cx="571680" cy="6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36" name=""/>
          <p:cNvSpPr/>
          <p:nvPr/>
        </p:nvSpPr>
        <p:spPr>
          <a:xfrm>
            <a:off x="1828080" y="4729320"/>
            <a:ext cx="7779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BUYER’S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CURTAILED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37" name=""/>
          <p:cNvSpPr/>
          <p:nvPr/>
        </p:nvSpPr>
        <p:spPr>
          <a:xfrm>
            <a:off x="1817640" y="5118120"/>
            <a:ext cx="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38" name=""/>
          <p:cNvSpPr/>
          <p:nvPr/>
        </p:nvSpPr>
        <p:spPr>
          <a:xfrm>
            <a:off x="1746360" y="4700520"/>
            <a:ext cx="1028520" cy="58572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39" name=""/>
          <p:cNvSpPr/>
          <p:nvPr/>
        </p:nvSpPr>
        <p:spPr>
          <a:xfrm>
            <a:off x="3060720" y="6110280"/>
            <a:ext cx="679320" cy="19692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0" name=""/>
          <p:cNvSpPr/>
          <p:nvPr/>
        </p:nvSpPr>
        <p:spPr>
          <a:xfrm>
            <a:off x="3058200" y="6138720"/>
            <a:ext cx="494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1" name=""/>
          <p:cNvSpPr/>
          <p:nvPr/>
        </p:nvSpPr>
        <p:spPr>
          <a:xfrm>
            <a:off x="3044520" y="5494320"/>
            <a:ext cx="505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DELIVERY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2" name=""/>
          <p:cNvSpPr/>
          <p:nvPr/>
        </p:nvSpPr>
        <p:spPr>
          <a:xfrm>
            <a:off x="3346200" y="5627520"/>
            <a:ext cx="68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&amp;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3" name=""/>
          <p:cNvSpPr/>
          <p:nvPr/>
        </p:nvSpPr>
        <p:spPr>
          <a:xfrm>
            <a:off x="3087000" y="5756400"/>
            <a:ext cx="443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RECEIPT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4" name=""/>
          <p:cNvSpPr/>
          <p:nvPr/>
        </p:nvSpPr>
        <p:spPr>
          <a:xfrm>
            <a:off x="3056040" y="5465880"/>
            <a:ext cx="690480" cy="46332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5" name=""/>
          <p:cNvSpPr/>
          <p:nvPr/>
        </p:nvSpPr>
        <p:spPr>
          <a:xfrm>
            <a:off x="2882880" y="4700520"/>
            <a:ext cx="1030320" cy="58572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6" name=""/>
          <p:cNvSpPr/>
          <p:nvPr/>
        </p:nvSpPr>
        <p:spPr>
          <a:xfrm>
            <a:off x="3091320" y="4729320"/>
            <a:ext cx="440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BUYER'S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7" name=""/>
          <p:cNvSpPr/>
          <p:nvPr/>
        </p:nvSpPr>
        <p:spPr>
          <a:xfrm>
            <a:off x="3044160" y="4856040"/>
            <a:ext cx="511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NON-FIRM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8" name=""/>
          <p:cNvSpPr/>
          <p:nvPr/>
        </p:nvSpPr>
        <p:spPr>
          <a:xfrm>
            <a:off x="2921760" y="4984920"/>
            <a:ext cx="77796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FLOWS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9" name=""/>
          <p:cNvSpPr/>
          <p:nvPr/>
        </p:nvSpPr>
        <p:spPr>
          <a:xfrm>
            <a:off x="2554200" y="4084560"/>
            <a:ext cx="3924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SELLER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50" name=""/>
          <p:cNvSpPr/>
          <p:nvPr/>
        </p:nvSpPr>
        <p:spPr>
          <a:xfrm>
            <a:off x="2466000" y="4211640"/>
            <a:ext cx="516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UNTIMELY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51" name=""/>
          <p:cNvSpPr/>
          <p:nvPr/>
        </p:nvSpPr>
        <p:spPr>
          <a:xfrm>
            <a:off x="2493720" y="4346640"/>
            <a:ext cx="477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NOTIFIED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52" name=""/>
          <p:cNvSpPr/>
          <p:nvPr/>
        </p:nvSpPr>
        <p:spPr>
          <a:xfrm>
            <a:off x="2031840" y="4056120"/>
            <a:ext cx="1595520" cy="45864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53" name=""/>
          <p:cNvSpPr/>
          <p:nvPr/>
        </p:nvSpPr>
        <p:spPr>
          <a:xfrm>
            <a:off x="4222800" y="4191120"/>
            <a:ext cx="730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54" name=""/>
          <p:cNvSpPr/>
          <p:nvPr/>
        </p:nvSpPr>
        <p:spPr>
          <a:xfrm>
            <a:off x="3509640" y="3313080"/>
            <a:ext cx="250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FIRM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55" name=""/>
          <p:cNvSpPr/>
          <p:nvPr/>
        </p:nvSpPr>
        <p:spPr>
          <a:xfrm>
            <a:off x="3139200" y="3446640"/>
            <a:ext cx="777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56" name=""/>
          <p:cNvSpPr/>
          <p:nvPr/>
        </p:nvSpPr>
        <p:spPr>
          <a:xfrm>
            <a:off x="3337560" y="3573360"/>
            <a:ext cx="494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REQUEST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57" name=""/>
          <p:cNvSpPr/>
          <p:nvPr/>
        </p:nvSpPr>
        <p:spPr>
          <a:xfrm>
            <a:off x="3412800" y="3701880"/>
            <a:ext cx="386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DENIED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58" name=""/>
          <p:cNvSpPr/>
          <p:nvPr/>
        </p:nvSpPr>
        <p:spPr>
          <a:xfrm>
            <a:off x="2882880" y="3284640"/>
            <a:ext cx="1601640" cy="59040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59" name=""/>
          <p:cNvSpPr/>
          <p:nvPr/>
        </p:nvSpPr>
        <p:spPr>
          <a:xfrm>
            <a:off x="6705720" y="3886200"/>
            <a:ext cx="6120" cy="181080"/>
          </a:xfrm>
          <a:prstGeom prst="line">
            <a:avLst/>
          </a:prstGeom>
          <a:ln w="1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60" name=""/>
          <p:cNvSpPr/>
          <p:nvPr/>
        </p:nvSpPr>
        <p:spPr>
          <a:xfrm>
            <a:off x="6068520" y="3313080"/>
            <a:ext cx="250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FIRM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61" name=""/>
          <p:cNvSpPr/>
          <p:nvPr/>
        </p:nvSpPr>
        <p:spPr>
          <a:xfrm>
            <a:off x="5693760" y="3446640"/>
            <a:ext cx="777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62" name=""/>
          <p:cNvSpPr/>
          <p:nvPr/>
        </p:nvSpPr>
        <p:spPr>
          <a:xfrm>
            <a:off x="5891760" y="3573360"/>
            <a:ext cx="494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REQUEST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63" name=""/>
          <p:cNvSpPr/>
          <p:nvPr/>
        </p:nvSpPr>
        <p:spPr>
          <a:xfrm>
            <a:off x="5884920" y="3701880"/>
            <a:ext cx="500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GRANTED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64" name=""/>
          <p:cNvSpPr/>
          <p:nvPr/>
        </p:nvSpPr>
        <p:spPr>
          <a:xfrm>
            <a:off x="4079880" y="2511360"/>
            <a:ext cx="1766880" cy="59220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65" name=""/>
          <p:cNvSpPr/>
          <p:nvPr/>
        </p:nvSpPr>
        <p:spPr>
          <a:xfrm>
            <a:off x="4440240" y="2546280"/>
            <a:ext cx="749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BUYER TIMELY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66" name=""/>
          <p:cNvSpPr/>
          <p:nvPr/>
        </p:nvSpPr>
        <p:spPr>
          <a:xfrm>
            <a:off x="4227480" y="2674800"/>
            <a:ext cx="1055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FIRM 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67" name=""/>
          <p:cNvSpPr/>
          <p:nvPr/>
        </p:nvSpPr>
        <p:spPr>
          <a:xfrm>
            <a:off x="4610880" y="2801880"/>
            <a:ext cx="494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REQUEST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68" name=""/>
          <p:cNvSpPr/>
          <p:nvPr/>
        </p:nvSpPr>
        <p:spPr>
          <a:xfrm>
            <a:off x="2324880" y="1774800"/>
            <a:ext cx="10846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SELLER DESIGNATED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69" name=""/>
          <p:cNvSpPr/>
          <p:nvPr/>
        </p:nvSpPr>
        <p:spPr>
          <a:xfrm>
            <a:off x="2154600" y="1903320"/>
            <a:ext cx="13284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INTERFACE DAILY CHOICE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70" name=""/>
          <p:cNvSpPr/>
          <p:nvPr/>
        </p:nvSpPr>
        <p:spPr>
          <a:xfrm>
            <a:off x="1970640" y="2030400"/>
            <a:ext cx="1594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NEXT DAY FIRM 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71" name=""/>
          <p:cNvSpPr/>
          <p:nvPr/>
        </p:nvSpPr>
        <p:spPr>
          <a:xfrm>
            <a:off x="1875240" y="2163600"/>
            <a:ext cx="17312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OR DELIVERY POINT GENERATION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72" name=""/>
          <p:cNvSpPr/>
          <p:nvPr/>
        </p:nvSpPr>
        <p:spPr>
          <a:xfrm>
            <a:off x="1989000" y="1746360"/>
            <a:ext cx="2190960" cy="58572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73" name=""/>
          <p:cNvSpPr/>
          <p:nvPr/>
        </p:nvSpPr>
        <p:spPr>
          <a:xfrm>
            <a:off x="7240680" y="1746360"/>
            <a:ext cx="1598400" cy="58572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74" name=""/>
          <p:cNvSpPr/>
          <p:nvPr/>
        </p:nvSpPr>
        <p:spPr>
          <a:xfrm>
            <a:off x="7576560" y="1774800"/>
            <a:ext cx="1078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SELLER PAYS ADDED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75" name=""/>
          <p:cNvSpPr/>
          <p:nvPr/>
        </p:nvSpPr>
        <p:spPr>
          <a:xfrm>
            <a:off x="7570440" y="1903320"/>
            <a:ext cx="1090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 COST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76" name=""/>
          <p:cNvSpPr/>
          <p:nvPr/>
        </p:nvSpPr>
        <p:spPr>
          <a:xfrm>
            <a:off x="7795080" y="2030400"/>
            <a:ext cx="772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 ALTERNATE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77" name=""/>
          <p:cNvSpPr/>
          <p:nvPr/>
        </p:nvSpPr>
        <p:spPr>
          <a:xfrm>
            <a:off x="7440840" y="2163600"/>
            <a:ext cx="1271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DESIGNATED INTERFACE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78" name=""/>
          <p:cNvSpPr/>
          <p:nvPr/>
        </p:nvSpPr>
        <p:spPr>
          <a:xfrm>
            <a:off x="914400" y="3124080"/>
            <a:ext cx="0" cy="16002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79" name=""/>
          <p:cNvSpPr/>
          <p:nvPr/>
        </p:nvSpPr>
        <p:spPr>
          <a:xfrm flipH="1">
            <a:off x="7848360" y="2362320"/>
            <a:ext cx="685800" cy="19810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80" name=""/>
          <p:cNvSpPr/>
          <p:nvPr/>
        </p:nvSpPr>
        <p:spPr>
          <a:xfrm>
            <a:off x="2590920" y="31240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81" name=""/>
          <p:cNvSpPr/>
          <p:nvPr/>
        </p:nvSpPr>
        <p:spPr>
          <a:xfrm flipH="1">
            <a:off x="914040" y="3429000"/>
            <a:ext cx="16765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82" name=""/>
          <p:cNvSpPr/>
          <p:nvPr/>
        </p:nvSpPr>
        <p:spPr>
          <a:xfrm>
            <a:off x="3048120" y="152388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83" name=""/>
          <p:cNvSpPr/>
          <p:nvPr/>
        </p:nvSpPr>
        <p:spPr>
          <a:xfrm>
            <a:off x="5181480" y="4267080"/>
            <a:ext cx="6098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84" name=""/>
          <p:cNvSpPr/>
          <p:nvPr/>
        </p:nvSpPr>
        <p:spPr>
          <a:xfrm>
            <a:off x="5791320" y="4267080"/>
            <a:ext cx="0" cy="685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85" name=""/>
          <p:cNvSpPr/>
          <p:nvPr/>
        </p:nvSpPr>
        <p:spPr>
          <a:xfrm>
            <a:off x="5791320" y="4952880"/>
            <a:ext cx="27432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86" name=""/>
          <p:cNvSpPr/>
          <p:nvPr/>
        </p:nvSpPr>
        <p:spPr>
          <a:xfrm flipV="1">
            <a:off x="8534520" y="2361960"/>
            <a:ext cx="0" cy="42670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87" name=""/>
          <p:cNvSpPr/>
          <p:nvPr/>
        </p:nvSpPr>
        <p:spPr>
          <a:xfrm>
            <a:off x="6705720" y="39625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88" name=""/>
          <p:cNvSpPr/>
          <p:nvPr/>
        </p:nvSpPr>
        <p:spPr>
          <a:xfrm>
            <a:off x="6248520" y="32767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89" name=""/>
          <p:cNvSpPr/>
          <p:nvPr/>
        </p:nvSpPr>
        <p:spPr>
          <a:xfrm>
            <a:off x="3048120" y="160020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0" name=""/>
          <p:cNvSpPr/>
          <p:nvPr/>
        </p:nvSpPr>
        <p:spPr>
          <a:xfrm>
            <a:off x="3048120" y="2438280"/>
            <a:ext cx="19047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1" name=""/>
          <p:cNvSpPr/>
          <p:nvPr/>
        </p:nvSpPr>
        <p:spPr>
          <a:xfrm>
            <a:off x="1219320" y="24382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2" name=""/>
          <p:cNvSpPr/>
          <p:nvPr/>
        </p:nvSpPr>
        <p:spPr>
          <a:xfrm>
            <a:off x="4952880" y="24382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3" name=""/>
          <p:cNvSpPr/>
          <p:nvPr/>
        </p:nvSpPr>
        <p:spPr>
          <a:xfrm>
            <a:off x="2971800" y="24382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4" name=""/>
          <p:cNvSpPr/>
          <p:nvPr/>
        </p:nvSpPr>
        <p:spPr>
          <a:xfrm>
            <a:off x="3657600" y="32004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5" name=""/>
          <p:cNvSpPr/>
          <p:nvPr/>
        </p:nvSpPr>
        <p:spPr>
          <a:xfrm>
            <a:off x="2819520" y="39625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6" name=""/>
          <p:cNvSpPr/>
          <p:nvPr/>
        </p:nvSpPr>
        <p:spPr>
          <a:xfrm>
            <a:off x="2286000" y="46483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7" name=""/>
          <p:cNvSpPr/>
          <p:nvPr/>
        </p:nvSpPr>
        <p:spPr>
          <a:xfrm>
            <a:off x="3733920" y="563868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8" name=""/>
          <p:cNvSpPr/>
          <p:nvPr/>
        </p:nvSpPr>
        <p:spPr>
          <a:xfrm>
            <a:off x="914400" y="464832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9" name=""/>
          <p:cNvSpPr/>
          <p:nvPr/>
        </p:nvSpPr>
        <p:spPr>
          <a:xfrm>
            <a:off x="914400" y="4724280"/>
            <a:ext cx="0" cy="5335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0" name=""/>
          <p:cNvSpPr/>
          <p:nvPr/>
        </p:nvSpPr>
        <p:spPr>
          <a:xfrm>
            <a:off x="914400" y="52578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1" name=""/>
          <p:cNvSpPr/>
          <p:nvPr/>
        </p:nvSpPr>
        <p:spPr>
          <a:xfrm>
            <a:off x="4495680" y="39625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2" name=""/>
          <p:cNvSpPr/>
          <p:nvPr/>
        </p:nvSpPr>
        <p:spPr>
          <a:xfrm>
            <a:off x="3429000" y="46483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3" name=""/>
          <p:cNvSpPr/>
          <p:nvPr/>
        </p:nvSpPr>
        <p:spPr>
          <a:xfrm>
            <a:off x="3429000" y="525780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4" name=""/>
          <p:cNvSpPr/>
          <p:nvPr/>
        </p:nvSpPr>
        <p:spPr>
          <a:xfrm>
            <a:off x="3429000" y="54100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5" name=""/>
          <p:cNvSpPr/>
          <p:nvPr/>
        </p:nvSpPr>
        <p:spPr>
          <a:xfrm>
            <a:off x="3429000" y="59436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6" name=""/>
          <p:cNvSpPr/>
          <p:nvPr/>
        </p:nvSpPr>
        <p:spPr>
          <a:xfrm>
            <a:off x="3429000" y="60199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7" name=""/>
          <p:cNvSpPr/>
          <p:nvPr/>
        </p:nvSpPr>
        <p:spPr>
          <a:xfrm>
            <a:off x="457200" y="3124080"/>
            <a:ext cx="0" cy="3505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8" name=""/>
          <p:cNvSpPr/>
          <p:nvPr/>
        </p:nvSpPr>
        <p:spPr>
          <a:xfrm>
            <a:off x="457200" y="6629400"/>
            <a:ext cx="80773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9" name=""/>
          <p:cNvSpPr/>
          <p:nvPr/>
        </p:nvSpPr>
        <p:spPr>
          <a:xfrm>
            <a:off x="4191120" y="1981080"/>
            <a:ext cx="30477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10" name=""/>
          <p:cNvSpPr/>
          <p:nvPr/>
        </p:nvSpPr>
        <p:spPr>
          <a:xfrm flipV="1">
            <a:off x="3733920" y="3885840"/>
            <a:ext cx="1981080" cy="19810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11" name=""/>
          <p:cNvSpPr/>
          <p:nvPr/>
        </p:nvSpPr>
        <p:spPr>
          <a:xfrm>
            <a:off x="2971800" y="23623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12" name=""/>
          <p:cNvSpPr/>
          <p:nvPr/>
        </p:nvSpPr>
        <p:spPr>
          <a:xfrm>
            <a:off x="2971800" y="23623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"/>
          <p:cNvSpPr/>
          <p:nvPr/>
        </p:nvSpPr>
        <p:spPr>
          <a:xfrm>
            <a:off x="4648320" y="1371600"/>
            <a:ext cx="0" cy="8380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14" name=""/>
          <p:cNvSpPr/>
          <p:nvPr/>
        </p:nvSpPr>
        <p:spPr>
          <a:xfrm>
            <a:off x="1219320" y="2590920"/>
            <a:ext cx="2286000" cy="12189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Delivered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received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15" name=""/>
          <p:cNvSpPr/>
          <p:nvPr/>
        </p:nvSpPr>
        <p:spPr>
          <a:xfrm>
            <a:off x="6019920" y="2590920"/>
            <a:ext cx="198108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Liquidated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damages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16" name=""/>
          <p:cNvSpPr/>
          <p:nvPr/>
        </p:nvSpPr>
        <p:spPr>
          <a:xfrm flipH="1">
            <a:off x="2286000" y="2209680"/>
            <a:ext cx="23623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17" name=""/>
          <p:cNvSpPr/>
          <p:nvPr/>
        </p:nvSpPr>
        <p:spPr>
          <a:xfrm>
            <a:off x="4648320" y="2209680"/>
            <a:ext cx="23619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18" name=""/>
          <p:cNvSpPr/>
          <p:nvPr/>
        </p:nvSpPr>
        <p:spPr>
          <a:xfrm>
            <a:off x="2286000" y="3809880"/>
            <a:ext cx="0" cy="9144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19" name=""/>
          <p:cNvSpPr/>
          <p:nvPr/>
        </p:nvSpPr>
        <p:spPr>
          <a:xfrm>
            <a:off x="1371600" y="4724280"/>
            <a:ext cx="182880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 pay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0" name=""/>
          <p:cNvSpPr/>
          <p:nvPr/>
        </p:nvSpPr>
        <p:spPr>
          <a:xfrm>
            <a:off x="2286000" y="4191120"/>
            <a:ext cx="2590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1" name=""/>
          <p:cNvSpPr/>
          <p:nvPr/>
        </p:nvSpPr>
        <p:spPr>
          <a:xfrm flipH="1">
            <a:off x="4800600" y="4191120"/>
            <a:ext cx="22860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2" name=""/>
          <p:cNvSpPr/>
          <p:nvPr/>
        </p:nvSpPr>
        <p:spPr>
          <a:xfrm>
            <a:off x="4648320" y="4191120"/>
            <a:ext cx="0" cy="4572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3" name=""/>
          <p:cNvSpPr/>
          <p:nvPr/>
        </p:nvSpPr>
        <p:spPr>
          <a:xfrm>
            <a:off x="3733920" y="4724280"/>
            <a:ext cx="1828800" cy="83844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4" name=""/>
          <p:cNvSpPr/>
          <p:nvPr/>
        </p:nvSpPr>
        <p:spPr>
          <a:xfrm>
            <a:off x="2286000" y="220968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5" name=""/>
          <p:cNvSpPr/>
          <p:nvPr/>
        </p:nvSpPr>
        <p:spPr>
          <a:xfrm>
            <a:off x="2286000" y="25146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6" name=""/>
          <p:cNvSpPr/>
          <p:nvPr/>
        </p:nvSpPr>
        <p:spPr>
          <a:xfrm>
            <a:off x="7010280" y="220968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7" name=""/>
          <p:cNvSpPr/>
          <p:nvPr/>
        </p:nvSpPr>
        <p:spPr>
          <a:xfrm>
            <a:off x="7010280" y="25146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8" name=""/>
          <p:cNvSpPr/>
          <p:nvPr/>
        </p:nvSpPr>
        <p:spPr>
          <a:xfrm>
            <a:off x="7086600" y="3505320"/>
            <a:ext cx="0" cy="685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9" name=""/>
          <p:cNvSpPr/>
          <p:nvPr/>
        </p:nvSpPr>
        <p:spPr>
          <a:xfrm>
            <a:off x="4648320" y="46483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30" name=""/>
          <p:cNvSpPr/>
          <p:nvPr/>
        </p:nvSpPr>
        <p:spPr>
          <a:xfrm>
            <a:off x="2286000" y="46483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31" name=""/>
          <p:cNvSpPr/>
          <p:nvPr/>
        </p:nvSpPr>
        <p:spPr>
          <a:xfrm>
            <a:off x="2286000" y="22860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32" name=""/>
          <p:cNvSpPr/>
          <p:nvPr/>
        </p:nvSpPr>
        <p:spPr>
          <a:xfrm>
            <a:off x="2286000" y="24382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33" name=""/>
          <p:cNvSpPr/>
          <p:nvPr/>
        </p:nvSpPr>
        <p:spPr>
          <a:xfrm>
            <a:off x="7010280" y="243828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34" name=""/>
          <p:cNvSpPr/>
          <p:nvPr/>
        </p:nvSpPr>
        <p:spPr>
          <a:xfrm>
            <a:off x="7010280" y="236232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35" name=""/>
          <p:cNvSpPr/>
          <p:nvPr/>
        </p:nvSpPr>
        <p:spPr>
          <a:xfrm>
            <a:off x="1295280" y="304920"/>
            <a:ext cx="609624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Firm with No Force Majeure Product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"/>
          <p:cNvSpPr/>
          <p:nvPr/>
        </p:nvSpPr>
        <p:spPr>
          <a:xfrm>
            <a:off x="0" y="1143000"/>
            <a:ext cx="9144000" cy="533520"/>
          </a:xfrm>
          <a:prstGeom prst="rect">
            <a:avLst/>
          </a:prstGeom>
          <a:solidFill>
            <a:srgbClr val="00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37" name=""/>
          <p:cNvSpPr/>
          <p:nvPr/>
        </p:nvSpPr>
        <p:spPr>
          <a:xfrm>
            <a:off x="4343400" y="1143000"/>
            <a:ext cx="0" cy="609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38" name=""/>
          <p:cNvSpPr/>
          <p:nvPr/>
        </p:nvSpPr>
        <p:spPr>
          <a:xfrm>
            <a:off x="4343400" y="16765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39" name=""/>
          <p:cNvSpPr/>
          <p:nvPr/>
        </p:nvSpPr>
        <p:spPr>
          <a:xfrm>
            <a:off x="2133720" y="1752480"/>
            <a:ext cx="4343400" cy="106704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Bilateral outstanding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between same parties, by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subsequent agreement, may be offset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0" name=""/>
          <p:cNvSpPr/>
          <p:nvPr/>
        </p:nvSpPr>
        <p:spPr>
          <a:xfrm>
            <a:off x="4343400" y="274320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1" name=""/>
          <p:cNvSpPr/>
          <p:nvPr/>
        </p:nvSpPr>
        <p:spPr>
          <a:xfrm>
            <a:off x="4343400" y="31240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2" name=""/>
          <p:cNvSpPr/>
          <p:nvPr/>
        </p:nvSpPr>
        <p:spPr>
          <a:xfrm>
            <a:off x="2743200" y="3200400"/>
            <a:ext cx="327672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Amount of energy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owed a party offset by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energy owed to counterparty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3" name=""/>
          <p:cNvSpPr/>
          <p:nvPr/>
        </p:nvSpPr>
        <p:spPr>
          <a:xfrm>
            <a:off x="4419720" y="4267080"/>
            <a:ext cx="0" cy="4572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4" name=""/>
          <p:cNvSpPr/>
          <p:nvPr/>
        </p:nvSpPr>
        <p:spPr>
          <a:xfrm flipH="1">
            <a:off x="1142640" y="4724280"/>
            <a:ext cx="38862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5" name=""/>
          <p:cNvSpPr/>
          <p:nvPr/>
        </p:nvSpPr>
        <p:spPr>
          <a:xfrm>
            <a:off x="1143000" y="47242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6" name=""/>
          <p:cNvSpPr/>
          <p:nvPr/>
        </p:nvSpPr>
        <p:spPr>
          <a:xfrm>
            <a:off x="1143000" y="50292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7" name=""/>
          <p:cNvSpPr/>
          <p:nvPr/>
        </p:nvSpPr>
        <p:spPr>
          <a:xfrm>
            <a:off x="4419720" y="472428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8" name=""/>
          <p:cNvSpPr/>
          <p:nvPr/>
        </p:nvSpPr>
        <p:spPr>
          <a:xfrm>
            <a:off x="7772400" y="47242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9" name=""/>
          <p:cNvSpPr/>
          <p:nvPr/>
        </p:nvSpPr>
        <p:spPr>
          <a:xfrm>
            <a:off x="5029200" y="4724280"/>
            <a:ext cx="27432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50" name=""/>
          <p:cNvSpPr/>
          <p:nvPr/>
        </p:nvSpPr>
        <p:spPr>
          <a:xfrm>
            <a:off x="4419720" y="49528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51" name=""/>
          <p:cNvSpPr/>
          <p:nvPr/>
        </p:nvSpPr>
        <p:spPr>
          <a:xfrm>
            <a:off x="7772400" y="50292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52" name=""/>
          <p:cNvSpPr/>
          <p:nvPr/>
        </p:nvSpPr>
        <p:spPr>
          <a:xfrm>
            <a:off x="685800" y="5105520"/>
            <a:ext cx="137160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Offsetting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terminated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53" name=""/>
          <p:cNvSpPr/>
          <p:nvPr/>
        </p:nvSpPr>
        <p:spPr>
          <a:xfrm>
            <a:off x="2971800" y="5029200"/>
            <a:ext cx="2819520" cy="9907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Single transaction contract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 net energy delivered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 received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54" name=""/>
          <p:cNvSpPr/>
          <p:nvPr/>
        </p:nvSpPr>
        <p:spPr>
          <a:xfrm>
            <a:off x="6934320" y="5105520"/>
            <a:ext cx="160020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netting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55" name=""/>
          <p:cNvSpPr/>
          <p:nvPr/>
        </p:nvSpPr>
        <p:spPr>
          <a:xfrm>
            <a:off x="1295280" y="228600"/>
            <a:ext cx="609624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 Netting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/>
          </p:nvPr>
        </p:nvSpPr>
        <p:spPr>
          <a:xfrm>
            <a:off x="990360" y="2057400"/>
            <a:ext cx="7848360" cy="190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47500" lnSpcReduction="19999"/>
          </a:bodyPr>
          <a:p>
            <a:pPr marL="343080" indent="-343080">
              <a:spcBef>
                <a:spcPts val="1312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Process Initiated –</a:t>
            </a:r>
            <a:br>
              <a:rPr sz="3000"/>
            </a:b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Fall 1998 EEI Legal Committee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312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Kick-off meeting – January 29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550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Group effort defined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2200" strike="noStrike" u="none">
                <a:solidFill>
                  <a:srgbClr val="99ffcc"/>
                </a:solidFill>
                <a:effectLst/>
                <a:uFillTx/>
                <a:latin typeface="ZapfDingbats"/>
                <a:ea typeface="ZapfDingbats"/>
              </a:rPr>
              <a:t></a:t>
            </a:r>
            <a:r>
              <a:rPr b="0" lang="en-US" sz="2200" strike="noStrike" u="none">
                <a:solidFill>
                  <a:srgbClr val="99ffcc"/>
                </a:solidFill>
                <a:effectLst/>
                <a:uFillTx/>
                <a:latin typeface="Arial Narrow"/>
              </a:rPr>
              <a:t>   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Drafting Group established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312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Drafting Group Product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550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Issues identified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2200" strike="noStrike" u="none">
                <a:solidFill>
                  <a:srgbClr val="99ffcc"/>
                </a:solidFill>
                <a:effectLst/>
                <a:uFillTx/>
                <a:latin typeface="ZapfDingbats"/>
                <a:ea typeface="ZapfDingbats"/>
              </a:rPr>
              <a:t></a:t>
            </a:r>
            <a:r>
              <a:rPr b="0" lang="en-US" sz="2200" strike="noStrike" u="none">
                <a:solidFill>
                  <a:srgbClr val="99ffcc"/>
                </a:solidFill>
                <a:effectLst/>
                <a:uFillTx/>
                <a:latin typeface="Arial Narrow"/>
              </a:rPr>
              <a:t>   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Proposed Standardized Terms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"/>
          <p:cNvSpPr/>
          <p:nvPr/>
        </p:nvSpPr>
        <p:spPr>
          <a:xfrm>
            <a:off x="1066680" y="2286000"/>
            <a:ext cx="5105520" cy="285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1160" indent="-281160">
              <a:spcBef>
                <a:spcPts val="1874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Remedies for failure to deliver and receive the product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81160" indent="-281160">
              <a:spcBef>
                <a:spcPts val="1874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Force majeure events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81160" indent="-281160"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57" name=""/>
          <p:cNvSpPr/>
          <p:nvPr/>
        </p:nvSpPr>
        <p:spPr>
          <a:xfrm>
            <a:off x="457200" y="-360"/>
            <a:ext cx="800100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26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When the Deal Does Not Go Down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"/>
          <p:cNvSpPr/>
          <p:nvPr/>
        </p:nvSpPr>
        <p:spPr>
          <a:xfrm>
            <a:off x="8001000" y="327672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59" name=""/>
          <p:cNvSpPr/>
          <p:nvPr/>
        </p:nvSpPr>
        <p:spPr>
          <a:xfrm>
            <a:off x="0" y="838080"/>
            <a:ext cx="9144000" cy="609840"/>
          </a:xfrm>
          <a:prstGeom prst="rect">
            <a:avLst/>
          </a:prstGeom>
          <a:solidFill>
            <a:srgbClr val="00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0" name=""/>
          <p:cNvSpPr/>
          <p:nvPr/>
        </p:nvSpPr>
        <p:spPr>
          <a:xfrm>
            <a:off x="3200400" y="83808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1" name=""/>
          <p:cNvSpPr/>
          <p:nvPr/>
        </p:nvSpPr>
        <p:spPr>
          <a:xfrm>
            <a:off x="5181480" y="83808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2" name=""/>
          <p:cNvSpPr/>
          <p:nvPr/>
        </p:nvSpPr>
        <p:spPr>
          <a:xfrm>
            <a:off x="4495680" y="1066680"/>
            <a:ext cx="1676520" cy="45720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Option Expires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3" name=""/>
          <p:cNvSpPr/>
          <p:nvPr/>
        </p:nvSpPr>
        <p:spPr>
          <a:xfrm>
            <a:off x="4038480" y="838080"/>
            <a:ext cx="0" cy="10670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4" name=""/>
          <p:cNvSpPr/>
          <p:nvPr/>
        </p:nvSpPr>
        <p:spPr>
          <a:xfrm>
            <a:off x="3733920" y="1828800"/>
            <a:ext cx="25905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5" name=""/>
          <p:cNvSpPr/>
          <p:nvPr/>
        </p:nvSpPr>
        <p:spPr>
          <a:xfrm flipH="1">
            <a:off x="838080" y="1828800"/>
            <a:ext cx="3733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6" name=""/>
          <p:cNvSpPr/>
          <p:nvPr/>
        </p:nvSpPr>
        <p:spPr>
          <a:xfrm>
            <a:off x="2133720" y="1066680"/>
            <a:ext cx="1676160" cy="45720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Option Exercised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7" name=""/>
          <p:cNvSpPr/>
          <p:nvPr/>
        </p:nvSpPr>
        <p:spPr>
          <a:xfrm>
            <a:off x="2895480" y="15238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8" name=""/>
          <p:cNvSpPr/>
          <p:nvPr/>
        </p:nvSpPr>
        <p:spPr>
          <a:xfrm>
            <a:off x="838080" y="182880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9" name=""/>
          <p:cNvSpPr/>
          <p:nvPr/>
        </p:nvSpPr>
        <p:spPr>
          <a:xfrm>
            <a:off x="4038480" y="190512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0" name=""/>
          <p:cNvSpPr/>
          <p:nvPr/>
        </p:nvSpPr>
        <p:spPr>
          <a:xfrm>
            <a:off x="6324480" y="182880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1" name=""/>
          <p:cNvSpPr/>
          <p:nvPr/>
        </p:nvSpPr>
        <p:spPr>
          <a:xfrm>
            <a:off x="152280" y="2057400"/>
            <a:ext cx="1600200" cy="60948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Netting/Bookout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2" name=""/>
          <p:cNvSpPr/>
          <p:nvPr/>
        </p:nvSpPr>
        <p:spPr>
          <a:xfrm>
            <a:off x="3124080" y="2057400"/>
            <a:ext cx="1676520" cy="53352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Physical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Transaction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3" name=""/>
          <p:cNvSpPr/>
          <p:nvPr/>
        </p:nvSpPr>
        <p:spPr>
          <a:xfrm>
            <a:off x="3962520" y="25909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4" name=""/>
          <p:cNvSpPr/>
          <p:nvPr/>
        </p:nvSpPr>
        <p:spPr>
          <a:xfrm>
            <a:off x="2743200" y="2895480"/>
            <a:ext cx="1981080" cy="53352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Scheduling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Delivery &amp; Receipt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5" name=""/>
          <p:cNvSpPr/>
          <p:nvPr/>
        </p:nvSpPr>
        <p:spPr>
          <a:xfrm>
            <a:off x="5715000" y="3733920"/>
            <a:ext cx="1676520" cy="83808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Credit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-Exposure Amount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-Downgrade Event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-Security Interest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6" name=""/>
          <p:cNvSpPr/>
          <p:nvPr/>
        </p:nvSpPr>
        <p:spPr>
          <a:xfrm>
            <a:off x="6629400" y="45720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7" name=""/>
          <p:cNvSpPr/>
          <p:nvPr/>
        </p:nvSpPr>
        <p:spPr>
          <a:xfrm>
            <a:off x="6172200" y="4952880"/>
            <a:ext cx="1447920" cy="38124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Event of Default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8" name=""/>
          <p:cNvSpPr/>
          <p:nvPr/>
        </p:nvSpPr>
        <p:spPr>
          <a:xfrm>
            <a:off x="3809880" y="342900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9" name=""/>
          <p:cNvSpPr/>
          <p:nvPr/>
        </p:nvSpPr>
        <p:spPr>
          <a:xfrm flipH="1">
            <a:off x="2057400" y="3809880"/>
            <a:ext cx="17524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0" name=""/>
          <p:cNvSpPr/>
          <p:nvPr/>
        </p:nvSpPr>
        <p:spPr>
          <a:xfrm>
            <a:off x="2362320" y="4114800"/>
            <a:ext cx="1447560" cy="38088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 to Perform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1" name=""/>
          <p:cNvSpPr/>
          <p:nvPr/>
        </p:nvSpPr>
        <p:spPr>
          <a:xfrm>
            <a:off x="457200" y="3886200"/>
            <a:ext cx="1752480" cy="30492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Delivered &amp; Received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2" name=""/>
          <p:cNvSpPr/>
          <p:nvPr/>
        </p:nvSpPr>
        <p:spPr>
          <a:xfrm>
            <a:off x="457200" y="5029200"/>
            <a:ext cx="1219320" cy="45720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Claimed Force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Majeure Event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3" name=""/>
          <p:cNvSpPr/>
          <p:nvPr/>
        </p:nvSpPr>
        <p:spPr>
          <a:xfrm>
            <a:off x="2057400" y="5029200"/>
            <a:ext cx="1447920" cy="45720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Other Party’s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 to Perform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4" name=""/>
          <p:cNvSpPr/>
          <p:nvPr/>
        </p:nvSpPr>
        <p:spPr>
          <a:xfrm flipH="1" flipV="1">
            <a:off x="4800600" y="3352680"/>
            <a:ext cx="914400" cy="4572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5" name=""/>
          <p:cNvSpPr/>
          <p:nvPr/>
        </p:nvSpPr>
        <p:spPr>
          <a:xfrm flipH="1">
            <a:off x="914400" y="4724280"/>
            <a:ext cx="18288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6" name=""/>
          <p:cNvSpPr/>
          <p:nvPr/>
        </p:nvSpPr>
        <p:spPr>
          <a:xfrm>
            <a:off x="914400" y="47242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7" name=""/>
          <p:cNvSpPr/>
          <p:nvPr/>
        </p:nvSpPr>
        <p:spPr>
          <a:xfrm>
            <a:off x="2743200" y="47242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8" name=""/>
          <p:cNvSpPr/>
          <p:nvPr/>
        </p:nvSpPr>
        <p:spPr>
          <a:xfrm>
            <a:off x="1828800" y="4724280"/>
            <a:ext cx="0" cy="9144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9" name=""/>
          <p:cNvSpPr/>
          <p:nvPr/>
        </p:nvSpPr>
        <p:spPr>
          <a:xfrm>
            <a:off x="990720" y="5638680"/>
            <a:ext cx="1447560" cy="45720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Unexcused Failure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 Perform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0" name=""/>
          <p:cNvSpPr/>
          <p:nvPr/>
        </p:nvSpPr>
        <p:spPr>
          <a:xfrm>
            <a:off x="1676520" y="6095880"/>
            <a:ext cx="0" cy="1526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1" name=""/>
          <p:cNvSpPr/>
          <p:nvPr/>
        </p:nvSpPr>
        <p:spPr>
          <a:xfrm>
            <a:off x="1676520" y="6248520"/>
            <a:ext cx="20574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2" name=""/>
          <p:cNvSpPr/>
          <p:nvPr/>
        </p:nvSpPr>
        <p:spPr>
          <a:xfrm flipV="1">
            <a:off x="3733920" y="5257800"/>
            <a:ext cx="0" cy="9907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3" name=""/>
          <p:cNvSpPr/>
          <p:nvPr/>
        </p:nvSpPr>
        <p:spPr>
          <a:xfrm>
            <a:off x="3733920" y="5257800"/>
            <a:ext cx="30456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4" name=""/>
          <p:cNvSpPr/>
          <p:nvPr/>
        </p:nvSpPr>
        <p:spPr>
          <a:xfrm>
            <a:off x="4114800" y="4952880"/>
            <a:ext cx="1600200" cy="45720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Liquidated Damages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5" name=""/>
          <p:cNvSpPr/>
          <p:nvPr/>
        </p:nvSpPr>
        <p:spPr>
          <a:xfrm>
            <a:off x="4876920" y="54100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6" name=""/>
          <p:cNvSpPr/>
          <p:nvPr/>
        </p:nvSpPr>
        <p:spPr>
          <a:xfrm>
            <a:off x="4114800" y="5791320"/>
            <a:ext cx="1295280" cy="38088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7" name=""/>
          <p:cNvSpPr/>
          <p:nvPr/>
        </p:nvSpPr>
        <p:spPr>
          <a:xfrm flipH="1">
            <a:off x="380520" y="6553080"/>
            <a:ext cx="39625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8" name=""/>
          <p:cNvSpPr/>
          <p:nvPr/>
        </p:nvSpPr>
        <p:spPr>
          <a:xfrm>
            <a:off x="5334120" y="61722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9" name=""/>
          <p:cNvSpPr/>
          <p:nvPr/>
        </p:nvSpPr>
        <p:spPr>
          <a:xfrm>
            <a:off x="5334120" y="6477120"/>
            <a:ext cx="6094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0" name=""/>
          <p:cNvSpPr/>
          <p:nvPr/>
        </p:nvSpPr>
        <p:spPr>
          <a:xfrm flipV="1">
            <a:off x="5943600" y="5714640"/>
            <a:ext cx="0" cy="7621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1" name=""/>
          <p:cNvSpPr/>
          <p:nvPr/>
        </p:nvSpPr>
        <p:spPr>
          <a:xfrm>
            <a:off x="5943600" y="5715000"/>
            <a:ext cx="38088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2" name=""/>
          <p:cNvSpPr/>
          <p:nvPr/>
        </p:nvSpPr>
        <p:spPr>
          <a:xfrm>
            <a:off x="5943600" y="6172200"/>
            <a:ext cx="38088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3" name=""/>
          <p:cNvSpPr/>
          <p:nvPr/>
        </p:nvSpPr>
        <p:spPr>
          <a:xfrm>
            <a:off x="6324480" y="5562720"/>
            <a:ext cx="1219320" cy="30456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 Made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4" name=""/>
          <p:cNvSpPr/>
          <p:nvPr/>
        </p:nvSpPr>
        <p:spPr>
          <a:xfrm>
            <a:off x="6324480" y="6019920"/>
            <a:ext cx="1219320" cy="30456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 to Pay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5" name=""/>
          <p:cNvSpPr/>
          <p:nvPr/>
        </p:nvSpPr>
        <p:spPr>
          <a:xfrm>
            <a:off x="6172200" y="3048120"/>
            <a:ext cx="121932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6" name=""/>
          <p:cNvSpPr/>
          <p:nvPr/>
        </p:nvSpPr>
        <p:spPr>
          <a:xfrm>
            <a:off x="7467480" y="2514600"/>
            <a:ext cx="1371600" cy="83808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Suspend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Performance of “any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or all”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(for up to 10 days)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7" name=""/>
          <p:cNvSpPr/>
          <p:nvPr/>
        </p:nvSpPr>
        <p:spPr>
          <a:xfrm>
            <a:off x="6172200" y="2819520"/>
            <a:ext cx="121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notice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8" name=""/>
          <p:cNvSpPr/>
          <p:nvPr/>
        </p:nvSpPr>
        <p:spPr>
          <a:xfrm>
            <a:off x="7467480" y="3505320"/>
            <a:ext cx="1219320" cy="45720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Resume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Performance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9" name=""/>
          <p:cNvSpPr/>
          <p:nvPr/>
        </p:nvSpPr>
        <p:spPr>
          <a:xfrm flipH="1" flipV="1">
            <a:off x="4876920" y="3124080"/>
            <a:ext cx="2590560" cy="4572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0" name=""/>
          <p:cNvSpPr/>
          <p:nvPr/>
        </p:nvSpPr>
        <p:spPr>
          <a:xfrm>
            <a:off x="7543800" y="6172200"/>
            <a:ext cx="1371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1" name=""/>
          <p:cNvSpPr/>
          <p:nvPr/>
        </p:nvSpPr>
        <p:spPr>
          <a:xfrm flipV="1">
            <a:off x="8915400" y="2361960"/>
            <a:ext cx="0" cy="3809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2" name=""/>
          <p:cNvSpPr/>
          <p:nvPr/>
        </p:nvSpPr>
        <p:spPr>
          <a:xfrm flipH="1">
            <a:off x="7162920" y="2362320"/>
            <a:ext cx="175248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3" name=""/>
          <p:cNvSpPr/>
          <p:nvPr/>
        </p:nvSpPr>
        <p:spPr>
          <a:xfrm>
            <a:off x="7715160" y="594360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notice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4" name=""/>
          <p:cNvSpPr/>
          <p:nvPr/>
        </p:nvSpPr>
        <p:spPr>
          <a:xfrm>
            <a:off x="3581280" y="190512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5" name=""/>
          <p:cNvSpPr/>
          <p:nvPr/>
        </p:nvSpPr>
        <p:spPr>
          <a:xfrm>
            <a:off x="2514600" y="1828800"/>
            <a:ext cx="0" cy="19810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6" name=""/>
          <p:cNvSpPr/>
          <p:nvPr/>
        </p:nvSpPr>
        <p:spPr>
          <a:xfrm flipH="1">
            <a:off x="1066680" y="3809880"/>
            <a:ext cx="9907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7" name=""/>
          <p:cNvSpPr/>
          <p:nvPr/>
        </p:nvSpPr>
        <p:spPr>
          <a:xfrm>
            <a:off x="7543800" y="4572000"/>
            <a:ext cx="12952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8" name=""/>
          <p:cNvSpPr/>
          <p:nvPr/>
        </p:nvSpPr>
        <p:spPr>
          <a:xfrm>
            <a:off x="7391520" y="4572000"/>
            <a:ext cx="12952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9" name=""/>
          <p:cNvSpPr/>
          <p:nvPr/>
        </p:nvSpPr>
        <p:spPr>
          <a:xfrm>
            <a:off x="7543800" y="4556160"/>
            <a:ext cx="1487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notice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0" name=""/>
          <p:cNvSpPr/>
          <p:nvPr/>
        </p:nvSpPr>
        <p:spPr>
          <a:xfrm>
            <a:off x="1066680" y="38098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1" name=""/>
          <p:cNvSpPr/>
          <p:nvPr/>
        </p:nvSpPr>
        <p:spPr>
          <a:xfrm flipV="1">
            <a:off x="380880" y="2666520"/>
            <a:ext cx="0" cy="38862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2" name=""/>
          <p:cNvSpPr/>
          <p:nvPr/>
        </p:nvSpPr>
        <p:spPr>
          <a:xfrm>
            <a:off x="2819520" y="38098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3" name=""/>
          <p:cNvSpPr/>
          <p:nvPr/>
        </p:nvSpPr>
        <p:spPr>
          <a:xfrm>
            <a:off x="6172200" y="2743200"/>
            <a:ext cx="0" cy="609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4" name=""/>
          <p:cNvSpPr/>
          <p:nvPr/>
        </p:nvSpPr>
        <p:spPr>
          <a:xfrm flipH="1">
            <a:off x="4952520" y="3352680"/>
            <a:ext cx="1219320" cy="9144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5" name=""/>
          <p:cNvSpPr/>
          <p:nvPr/>
        </p:nvSpPr>
        <p:spPr>
          <a:xfrm>
            <a:off x="4952880" y="4267080"/>
            <a:ext cx="1143000" cy="8384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6" name=""/>
          <p:cNvSpPr/>
          <p:nvPr/>
        </p:nvSpPr>
        <p:spPr>
          <a:xfrm>
            <a:off x="6095880" y="5105520"/>
            <a:ext cx="7632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7" name=""/>
          <p:cNvSpPr/>
          <p:nvPr/>
        </p:nvSpPr>
        <p:spPr>
          <a:xfrm flipV="1">
            <a:off x="4343400" y="62485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8" name=""/>
          <p:cNvSpPr/>
          <p:nvPr/>
        </p:nvSpPr>
        <p:spPr>
          <a:xfrm flipV="1">
            <a:off x="4343400" y="61722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9" name=""/>
          <p:cNvSpPr/>
          <p:nvPr/>
        </p:nvSpPr>
        <p:spPr>
          <a:xfrm>
            <a:off x="8839080" y="4572000"/>
            <a:ext cx="7632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0" name=""/>
          <p:cNvSpPr/>
          <p:nvPr/>
        </p:nvSpPr>
        <p:spPr>
          <a:xfrm>
            <a:off x="5410080" y="1954800"/>
            <a:ext cx="1752840" cy="100836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Potential Event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of Default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(during cure periods)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1" name=""/>
          <p:cNvSpPr/>
          <p:nvPr/>
        </p:nvSpPr>
        <p:spPr>
          <a:xfrm>
            <a:off x="1295280" y="0"/>
            <a:ext cx="609624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Performance of a Transaction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2" name=""/>
          <p:cNvSpPr/>
          <p:nvPr/>
        </p:nvSpPr>
        <p:spPr>
          <a:xfrm>
            <a:off x="2438280" y="449568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"/>
          <p:cNvSpPr/>
          <p:nvPr/>
        </p:nvSpPr>
        <p:spPr>
          <a:xfrm>
            <a:off x="0" y="914400"/>
            <a:ext cx="9144000" cy="533520"/>
          </a:xfrm>
          <a:prstGeom prst="rect">
            <a:avLst/>
          </a:prstGeom>
          <a:solidFill>
            <a:srgbClr val="00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4" name=""/>
          <p:cNvSpPr/>
          <p:nvPr/>
        </p:nvSpPr>
        <p:spPr>
          <a:xfrm>
            <a:off x="4724280" y="91440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5" name=""/>
          <p:cNvSpPr/>
          <p:nvPr/>
        </p:nvSpPr>
        <p:spPr>
          <a:xfrm>
            <a:off x="4724280" y="1143000"/>
            <a:ext cx="26672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6" name=""/>
          <p:cNvSpPr/>
          <p:nvPr/>
        </p:nvSpPr>
        <p:spPr>
          <a:xfrm flipH="1">
            <a:off x="2209320" y="1143000"/>
            <a:ext cx="2514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7" name=""/>
          <p:cNvSpPr/>
          <p:nvPr/>
        </p:nvSpPr>
        <p:spPr>
          <a:xfrm>
            <a:off x="2209680" y="11430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8" name=""/>
          <p:cNvSpPr/>
          <p:nvPr/>
        </p:nvSpPr>
        <p:spPr>
          <a:xfrm>
            <a:off x="7391520" y="11430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9" name=""/>
          <p:cNvSpPr/>
          <p:nvPr/>
        </p:nvSpPr>
        <p:spPr>
          <a:xfrm>
            <a:off x="1219320" y="1523880"/>
            <a:ext cx="2057400" cy="83844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Seller’s Unexcused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 to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Perform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0" name=""/>
          <p:cNvSpPr/>
          <p:nvPr/>
        </p:nvSpPr>
        <p:spPr>
          <a:xfrm>
            <a:off x="6324480" y="1523880"/>
            <a:ext cx="2057400" cy="83844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Buyer’s Unexcused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 to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Perform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1" name=""/>
          <p:cNvSpPr/>
          <p:nvPr/>
        </p:nvSpPr>
        <p:spPr>
          <a:xfrm>
            <a:off x="609480" y="2819520"/>
            <a:ext cx="3353040" cy="6858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Replacement Price - Contract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if positive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2" name=""/>
          <p:cNvSpPr/>
          <p:nvPr/>
        </p:nvSpPr>
        <p:spPr>
          <a:xfrm>
            <a:off x="5867280" y="2819520"/>
            <a:ext cx="2971800" cy="60948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Contract Price - Sales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if positive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3" name=""/>
          <p:cNvSpPr/>
          <p:nvPr/>
        </p:nvSpPr>
        <p:spPr>
          <a:xfrm>
            <a:off x="2971800" y="350532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4" name=""/>
          <p:cNvSpPr/>
          <p:nvPr/>
        </p:nvSpPr>
        <p:spPr>
          <a:xfrm>
            <a:off x="2971800" y="3733920"/>
            <a:ext cx="35812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5" name=""/>
          <p:cNvSpPr/>
          <p:nvPr/>
        </p:nvSpPr>
        <p:spPr>
          <a:xfrm flipV="1">
            <a:off x="6553080" y="342864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6" name=""/>
          <p:cNvSpPr/>
          <p:nvPr/>
        </p:nvSpPr>
        <p:spPr>
          <a:xfrm>
            <a:off x="3809880" y="350532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Option for payment in 5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7" name=""/>
          <p:cNvSpPr/>
          <p:nvPr/>
        </p:nvSpPr>
        <p:spPr>
          <a:xfrm>
            <a:off x="4800600" y="373392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8" name=""/>
          <p:cNvSpPr/>
          <p:nvPr/>
        </p:nvSpPr>
        <p:spPr>
          <a:xfrm>
            <a:off x="3733920" y="4191120"/>
            <a:ext cx="2133360" cy="4572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 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9" name=""/>
          <p:cNvSpPr/>
          <p:nvPr/>
        </p:nvSpPr>
        <p:spPr>
          <a:xfrm>
            <a:off x="228600" y="4102200"/>
            <a:ext cx="1295280" cy="159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Contract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spcBef>
                <a:spcPts val="876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US $ Amount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spcBef>
                <a:spcPts val="876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Specified in 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0" name=""/>
          <p:cNvSpPr/>
          <p:nvPr/>
        </p:nvSpPr>
        <p:spPr>
          <a:xfrm>
            <a:off x="1447920" y="4167360"/>
            <a:ext cx="2514600" cy="325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240" indent="-57240">
              <a:lnSpc>
                <a:spcPct val="8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Replacement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spcBef>
                <a:spcPts val="300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Commercially  reasonable manner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spcBef>
                <a:spcPts val="300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Purchase of replacement product at delivery point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spcBef>
                <a:spcPts val="300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Option: market price at delivery point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spcBef>
                <a:spcPts val="300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Book out downstream considered as replacement product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spcBef>
                <a:spcPts val="300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Includes additional costs, including transmission costs to delivery point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spcBef>
                <a:spcPts val="300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Excludes penalties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spcBef>
                <a:spcPts val="300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Not required to utilize buyer’s generation or market positions/options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1" name=""/>
          <p:cNvSpPr/>
          <p:nvPr/>
        </p:nvSpPr>
        <p:spPr>
          <a:xfrm>
            <a:off x="6858000" y="3962520"/>
            <a:ext cx="167652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240" indent="-57240">
              <a:lnSpc>
                <a:spcPct val="8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Sales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lnSpc>
                <a:spcPct val="80000"/>
              </a:lnSpc>
              <a:spcBef>
                <a:spcPts val="374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Commercially reasonable manner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lnSpc>
                <a:spcPct val="70000"/>
              </a:lnSpc>
              <a:spcBef>
                <a:spcPts val="374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Resale of product at delivery point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lnSpc>
                <a:spcPct val="80000"/>
              </a:lnSpc>
              <a:spcBef>
                <a:spcPts val="374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Option: market price at delivery point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lnSpc>
                <a:spcPct val="80000"/>
              </a:lnSpc>
              <a:spcBef>
                <a:spcPts val="374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Book out upstream considered resale of product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lnSpc>
                <a:spcPct val="80000"/>
              </a:lnSpc>
              <a:spcBef>
                <a:spcPts val="374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Reduced by additional, incidental and transmission 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lnSpc>
                <a:spcPct val="80000"/>
              </a:lnSpc>
              <a:spcBef>
                <a:spcPts val="374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Excludes penalties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lnSpc>
                <a:spcPct val="80000"/>
              </a:lnSpc>
              <a:spcBef>
                <a:spcPts val="374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Not required to utilize seller’s generation or market positions/options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lnSpc>
                <a:spcPct val="80000"/>
              </a:lnSpc>
              <a:spcBef>
                <a:spcPts val="374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2" name=""/>
          <p:cNvSpPr/>
          <p:nvPr/>
        </p:nvSpPr>
        <p:spPr>
          <a:xfrm>
            <a:off x="2133720" y="23623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3" name=""/>
          <p:cNvSpPr/>
          <p:nvPr/>
        </p:nvSpPr>
        <p:spPr>
          <a:xfrm>
            <a:off x="2133720" y="26668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4" name=""/>
          <p:cNvSpPr/>
          <p:nvPr/>
        </p:nvSpPr>
        <p:spPr>
          <a:xfrm>
            <a:off x="7391520" y="23623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5" name=""/>
          <p:cNvSpPr/>
          <p:nvPr/>
        </p:nvSpPr>
        <p:spPr>
          <a:xfrm>
            <a:off x="7391520" y="26668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6" name=""/>
          <p:cNvSpPr/>
          <p:nvPr/>
        </p:nvSpPr>
        <p:spPr>
          <a:xfrm>
            <a:off x="1295280" y="76320"/>
            <a:ext cx="609624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Liquidated Damages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"/>
          <p:cNvSpPr/>
          <p:nvPr/>
        </p:nvSpPr>
        <p:spPr>
          <a:xfrm flipH="1">
            <a:off x="1371600" y="2479680"/>
            <a:ext cx="1440" cy="415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8" name=""/>
          <p:cNvSpPr/>
          <p:nvPr/>
        </p:nvSpPr>
        <p:spPr>
          <a:xfrm>
            <a:off x="0" y="914400"/>
            <a:ext cx="9144000" cy="533520"/>
          </a:xfrm>
          <a:prstGeom prst="rect">
            <a:avLst/>
          </a:prstGeom>
          <a:solidFill>
            <a:srgbClr val="00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9" name=""/>
          <p:cNvSpPr/>
          <p:nvPr/>
        </p:nvSpPr>
        <p:spPr>
          <a:xfrm>
            <a:off x="1295280" y="76320"/>
            <a:ext cx="609624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Claimed Force Majeure Events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0" name=""/>
          <p:cNvSpPr/>
          <p:nvPr/>
        </p:nvSpPr>
        <p:spPr>
          <a:xfrm>
            <a:off x="4343400" y="9144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1" name=""/>
          <p:cNvSpPr/>
          <p:nvPr/>
        </p:nvSpPr>
        <p:spPr>
          <a:xfrm flipH="1">
            <a:off x="1600200" y="1219320"/>
            <a:ext cx="27432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2" name=""/>
          <p:cNvSpPr/>
          <p:nvPr/>
        </p:nvSpPr>
        <p:spPr>
          <a:xfrm>
            <a:off x="4343400" y="1219320"/>
            <a:ext cx="28954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3" name=""/>
          <p:cNvSpPr/>
          <p:nvPr/>
        </p:nvSpPr>
        <p:spPr>
          <a:xfrm>
            <a:off x="1601640" y="121932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4" name=""/>
          <p:cNvSpPr/>
          <p:nvPr/>
        </p:nvSpPr>
        <p:spPr>
          <a:xfrm>
            <a:off x="7238880" y="121932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5" name=""/>
          <p:cNvSpPr/>
          <p:nvPr/>
        </p:nvSpPr>
        <p:spPr>
          <a:xfrm>
            <a:off x="4343400" y="11430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6" name=""/>
          <p:cNvSpPr/>
          <p:nvPr/>
        </p:nvSpPr>
        <p:spPr>
          <a:xfrm>
            <a:off x="228600" y="1371600"/>
            <a:ext cx="3048120" cy="14479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Event that prevents performance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 cannot be avoided 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overcome, not anticipated, not within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reasonable control or result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of negligence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7" name=""/>
          <p:cNvSpPr/>
          <p:nvPr/>
        </p:nvSpPr>
        <p:spPr>
          <a:xfrm>
            <a:off x="3429000" y="1447920"/>
            <a:ext cx="3200400" cy="11430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Excludes loss of Buyer’s markets,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uneconomic resale, loss of Seller’s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supply, ability to sell at higher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8" name=""/>
          <p:cNvSpPr/>
          <p:nvPr/>
        </p:nvSpPr>
        <p:spPr>
          <a:xfrm>
            <a:off x="6858000" y="1447920"/>
            <a:ext cx="2057400" cy="83808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 Provider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Interruption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9" name=""/>
          <p:cNvSpPr/>
          <p:nvPr/>
        </p:nvSpPr>
        <p:spPr>
          <a:xfrm>
            <a:off x="2514600" y="289548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0" name=""/>
          <p:cNvSpPr/>
          <p:nvPr/>
        </p:nvSpPr>
        <p:spPr>
          <a:xfrm>
            <a:off x="1371600" y="3124080"/>
            <a:ext cx="2133720" cy="6858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Product Definition can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Alter Affect of Event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1" name=""/>
          <p:cNvSpPr/>
          <p:nvPr/>
        </p:nvSpPr>
        <p:spPr>
          <a:xfrm>
            <a:off x="2514600" y="3809880"/>
            <a:ext cx="0" cy="3812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2" name=""/>
          <p:cNvSpPr/>
          <p:nvPr/>
        </p:nvSpPr>
        <p:spPr>
          <a:xfrm>
            <a:off x="2514600" y="41911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3" name=""/>
          <p:cNvSpPr/>
          <p:nvPr/>
        </p:nvSpPr>
        <p:spPr>
          <a:xfrm>
            <a:off x="3657600" y="4419720"/>
            <a:ext cx="1676520" cy="6858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Unexcused Failure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 Perform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4" name=""/>
          <p:cNvSpPr/>
          <p:nvPr/>
        </p:nvSpPr>
        <p:spPr>
          <a:xfrm>
            <a:off x="1066680" y="4495680"/>
            <a:ext cx="2362320" cy="6858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Force Majeure Event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Excusing Performance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5" name=""/>
          <p:cNvSpPr/>
          <p:nvPr/>
        </p:nvSpPr>
        <p:spPr>
          <a:xfrm>
            <a:off x="7315200" y="2286000"/>
            <a:ext cx="0" cy="685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6" name=""/>
          <p:cNvSpPr/>
          <p:nvPr/>
        </p:nvSpPr>
        <p:spPr>
          <a:xfrm flipH="1">
            <a:off x="5562720" y="2819520"/>
            <a:ext cx="17524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7" name=""/>
          <p:cNvSpPr/>
          <p:nvPr/>
        </p:nvSpPr>
        <p:spPr>
          <a:xfrm>
            <a:off x="6553080" y="4572000"/>
            <a:ext cx="1752840" cy="60948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Interruption due to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Force Majeure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8" name=""/>
          <p:cNvSpPr/>
          <p:nvPr/>
        </p:nvSpPr>
        <p:spPr>
          <a:xfrm>
            <a:off x="7315200" y="2895480"/>
            <a:ext cx="0" cy="4572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9" name=""/>
          <p:cNvSpPr/>
          <p:nvPr/>
        </p:nvSpPr>
        <p:spPr>
          <a:xfrm>
            <a:off x="6248520" y="3352680"/>
            <a:ext cx="1981080" cy="7621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Contracted for Firm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80" name=""/>
          <p:cNvSpPr/>
          <p:nvPr/>
        </p:nvSpPr>
        <p:spPr>
          <a:xfrm>
            <a:off x="5562720" y="5562720"/>
            <a:ext cx="3047760" cy="9903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Other Factors and circumstances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establish performance was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prevented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81" name=""/>
          <p:cNvSpPr/>
          <p:nvPr/>
        </p:nvSpPr>
        <p:spPr>
          <a:xfrm>
            <a:off x="1371600" y="2895480"/>
            <a:ext cx="1143000" cy="1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82" name=""/>
          <p:cNvSpPr/>
          <p:nvPr/>
        </p:nvSpPr>
        <p:spPr>
          <a:xfrm>
            <a:off x="5562720" y="297180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83" name=""/>
          <p:cNvSpPr/>
          <p:nvPr/>
        </p:nvSpPr>
        <p:spPr>
          <a:xfrm>
            <a:off x="5562720" y="281952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84" name=""/>
          <p:cNvSpPr/>
          <p:nvPr/>
        </p:nvSpPr>
        <p:spPr>
          <a:xfrm>
            <a:off x="4572000" y="3048120"/>
            <a:ext cx="1523880" cy="9903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Contracted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 Non-Firm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85" name=""/>
          <p:cNvSpPr/>
          <p:nvPr/>
        </p:nvSpPr>
        <p:spPr>
          <a:xfrm>
            <a:off x="4419720" y="2590920"/>
            <a:ext cx="0" cy="16761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cxnSp>
        <p:nvCxnSpPr>
          <p:cNvPr id="586" name=""/>
          <p:cNvCxnSpPr>
            <a:stCxn id="585" idx="0"/>
          </p:cNvCxnSpPr>
          <p:nvPr/>
        </p:nvCxnSpPr>
        <p:spPr>
          <a:xfrm>
            <a:off x="4419360" y="4267080"/>
            <a:ext cx="1080" cy="76680"/>
          </a:xfrm>
          <a:prstGeom prst="straightConnector1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</p:cxnSp>
      <p:sp>
        <p:nvSpPr>
          <p:cNvPr id="587" name=""/>
          <p:cNvSpPr/>
          <p:nvPr/>
        </p:nvSpPr>
        <p:spPr>
          <a:xfrm>
            <a:off x="5486400" y="472428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88" name=""/>
          <p:cNvSpPr/>
          <p:nvPr/>
        </p:nvSpPr>
        <p:spPr>
          <a:xfrm>
            <a:off x="5486400" y="472428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89" name=""/>
          <p:cNvSpPr/>
          <p:nvPr/>
        </p:nvSpPr>
        <p:spPr>
          <a:xfrm>
            <a:off x="7315200" y="419112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0" name=""/>
          <p:cNvSpPr/>
          <p:nvPr/>
        </p:nvSpPr>
        <p:spPr>
          <a:xfrm>
            <a:off x="7315200" y="411480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1" name=""/>
          <p:cNvSpPr/>
          <p:nvPr/>
        </p:nvSpPr>
        <p:spPr>
          <a:xfrm>
            <a:off x="5486400" y="472428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2" name=""/>
          <p:cNvSpPr/>
          <p:nvPr/>
        </p:nvSpPr>
        <p:spPr>
          <a:xfrm flipH="1">
            <a:off x="5410080" y="4724280"/>
            <a:ext cx="1526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3" name=""/>
          <p:cNvSpPr/>
          <p:nvPr/>
        </p:nvSpPr>
        <p:spPr>
          <a:xfrm>
            <a:off x="5410080" y="472428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4" name=""/>
          <p:cNvSpPr/>
          <p:nvPr/>
        </p:nvSpPr>
        <p:spPr>
          <a:xfrm>
            <a:off x="7315200" y="42670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5" name=""/>
          <p:cNvSpPr/>
          <p:nvPr/>
        </p:nvSpPr>
        <p:spPr>
          <a:xfrm>
            <a:off x="5562720" y="4038480"/>
            <a:ext cx="0" cy="685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6" name=""/>
          <p:cNvSpPr/>
          <p:nvPr/>
        </p:nvSpPr>
        <p:spPr>
          <a:xfrm>
            <a:off x="7315200" y="434340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7" name=""/>
          <p:cNvSpPr/>
          <p:nvPr/>
        </p:nvSpPr>
        <p:spPr>
          <a:xfrm>
            <a:off x="7315200" y="44956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8" name=""/>
          <p:cNvSpPr/>
          <p:nvPr/>
        </p:nvSpPr>
        <p:spPr>
          <a:xfrm>
            <a:off x="7315200" y="51814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9" name=""/>
          <p:cNvSpPr/>
          <p:nvPr/>
        </p:nvSpPr>
        <p:spPr>
          <a:xfrm>
            <a:off x="7315200" y="5410080"/>
            <a:ext cx="0" cy="1526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00" name=""/>
          <p:cNvSpPr/>
          <p:nvPr/>
        </p:nvSpPr>
        <p:spPr>
          <a:xfrm flipH="1">
            <a:off x="2362320" y="6019920"/>
            <a:ext cx="32004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01" name=""/>
          <p:cNvSpPr/>
          <p:nvPr/>
        </p:nvSpPr>
        <p:spPr>
          <a:xfrm flipV="1">
            <a:off x="2362320" y="5257440"/>
            <a:ext cx="0" cy="7621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02" name=""/>
          <p:cNvSpPr/>
          <p:nvPr/>
        </p:nvSpPr>
        <p:spPr>
          <a:xfrm flipV="1">
            <a:off x="2362320" y="51814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03" name=""/>
          <p:cNvSpPr/>
          <p:nvPr/>
        </p:nvSpPr>
        <p:spPr>
          <a:xfrm>
            <a:off x="5410080" y="487692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04" name=""/>
          <p:cNvSpPr/>
          <p:nvPr/>
        </p:nvSpPr>
        <p:spPr>
          <a:xfrm>
            <a:off x="5486400" y="4876920"/>
            <a:ext cx="10666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"/>
          <p:cNvSpPr/>
          <p:nvPr/>
        </p:nvSpPr>
        <p:spPr>
          <a:xfrm>
            <a:off x="0" y="304920"/>
            <a:ext cx="91440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Show Me the Money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06" name=""/>
          <p:cNvSpPr/>
          <p:nvPr/>
        </p:nvSpPr>
        <p:spPr>
          <a:xfrm>
            <a:off x="914400" y="2286000"/>
            <a:ext cx="5638680" cy="24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Payment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spcBef>
                <a:spcPts val="17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Payment netting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spcBef>
                <a:spcPts val="17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Billing disputes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spcBef>
                <a:spcPts val="17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Audit rights/confidentiality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"/>
          <p:cNvSpPr/>
          <p:nvPr/>
        </p:nvSpPr>
        <p:spPr>
          <a:xfrm>
            <a:off x="4648320" y="2895480"/>
            <a:ext cx="0" cy="4572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08" name=""/>
          <p:cNvSpPr/>
          <p:nvPr/>
        </p:nvSpPr>
        <p:spPr>
          <a:xfrm>
            <a:off x="3581280" y="228600"/>
            <a:ext cx="198144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Payment Process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09" name=""/>
          <p:cNvSpPr/>
          <p:nvPr/>
        </p:nvSpPr>
        <p:spPr>
          <a:xfrm>
            <a:off x="4648320" y="914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0" name=""/>
          <p:cNvSpPr/>
          <p:nvPr/>
        </p:nvSpPr>
        <p:spPr>
          <a:xfrm>
            <a:off x="3581280" y="1143000"/>
            <a:ext cx="2057400" cy="60948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Calendar Monthly Invoice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1" name=""/>
          <p:cNvSpPr/>
          <p:nvPr/>
        </p:nvSpPr>
        <p:spPr>
          <a:xfrm>
            <a:off x="4648320" y="175248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2" name=""/>
          <p:cNvSpPr/>
          <p:nvPr/>
        </p:nvSpPr>
        <p:spPr>
          <a:xfrm>
            <a:off x="2133720" y="1981080"/>
            <a:ext cx="5105160" cy="9907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Due on the later of 20th day or 10 days after invoice; exceptions:  accelerated LDs (if selected) and option premium due 2 days after invoice receipt;  12 months to challenge accuracy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3" name=""/>
          <p:cNvSpPr/>
          <p:nvPr/>
        </p:nvSpPr>
        <p:spPr>
          <a:xfrm>
            <a:off x="4648320" y="3200400"/>
            <a:ext cx="35812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4" name=""/>
          <p:cNvSpPr/>
          <p:nvPr/>
        </p:nvSpPr>
        <p:spPr>
          <a:xfrm flipH="1">
            <a:off x="1752120" y="3200400"/>
            <a:ext cx="31244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5" name=""/>
          <p:cNvSpPr/>
          <p:nvPr/>
        </p:nvSpPr>
        <p:spPr>
          <a:xfrm>
            <a:off x="1752480" y="320040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6" name=""/>
          <p:cNvSpPr/>
          <p:nvPr/>
        </p:nvSpPr>
        <p:spPr>
          <a:xfrm>
            <a:off x="4648320" y="320040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7" name=""/>
          <p:cNvSpPr/>
          <p:nvPr/>
        </p:nvSpPr>
        <p:spPr>
          <a:xfrm>
            <a:off x="8229600" y="320040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8" name=""/>
          <p:cNvSpPr/>
          <p:nvPr/>
        </p:nvSpPr>
        <p:spPr>
          <a:xfrm>
            <a:off x="1066680" y="3581280"/>
            <a:ext cx="1676520" cy="7621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Dispute of Invoice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Amount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9" name=""/>
          <p:cNvSpPr/>
          <p:nvPr/>
        </p:nvSpPr>
        <p:spPr>
          <a:xfrm>
            <a:off x="3886200" y="3581280"/>
            <a:ext cx="1676520" cy="7621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 to Pay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0" name=""/>
          <p:cNvSpPr/>
          <p:nvPr/>
        </p:nvSpPr>
        <p:spPr>
          <a:xfrm>
            <a:off x="7238880" y="3581280"/>
            <a:ext cx="1676520" cy="7621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 by Electronic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Funds Transfer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1" name=""/>
          <p:cNvSpPr/>
          <p:nvPr/>
        </p:nvSpPr>
        <p:spPr>
          <a:xfrm>
            <a:off x="2743200" y="4572000"/>
            <a:ext cx="1676520" cy="60948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Notice of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Dispute &amp; Reasons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2" name=""/>
          <p:cNvSpPr/>
          <p:nvPr/>
        </p:nvSpPr>
        <p:spPr>
          <a:xfrm>
            <a:off x="457200" y="4572000"/>
            <a:ext cx="1447920" cy="60948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 Undisputed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Amount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3" name=""/>
          <p:cNvSpPr/>
          <p:nvPr/>
        </p:nvSpPr>
        <p:spPr>
          <a:xfrm>
            <a:off x="2209680" y="4343400"/>
            <a:ext cx="0" cy="5335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4" name=""/>
          <p:cNvSpPr/>
          <p:nvPr/>
        </p:nvSpPr>
        <p:spPr>
          <a:xfrm flipH="1">
            <a:off x="1905120" y="4876920"/>
            <a:ext cx="30456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5" name=""/>
          <p:cNvSpPr/>
          <p:nvPr/>
        </p:nvSpPr>
        <p:spPr>
          <a:xfrm>
            <a:off x="2209680" y="4876920"/>
            <a:ext cx="53352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6" name=""/>
          <p:cNvSpPr/>
          <p:nvPr/>
        </p:nvSpPr>
        <p:spPr>
          <a:xfrm>
            <a:off x="304920" y="5791320"/>
            <a:ext cx="1295280" cy="5331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Litigation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7" name=""/>
          <p:cNvSpPr/>
          <p:nvPr/>
        </p:nvSpPr>
        <p:spPr>
          <a:xfrm>
            <a:off x="914400" y="51814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8" name=""/>
          <p:cNvSpPr/>
          <p:nvPr/>
        </p:nvSpPr>
        <p:spPr>
          <a:xfrm>
            <a:off x="914400" y="5486400"/>
            <a:ext cx="18288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9" name=""/>
          <p:cNvSpPr/>
          <p:nvPr/>
        </p:nvSpPr>
        <p:spPr>
          <a:xfrm>
            <a:off x="914400" y="5410080"/>
            <a:ext cx="0" cy="3812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0" name=""/>
          <p:cNvSpPr/>
          <p:nvPr/>
        </p:nvSpPr>
        <p:spPr>
          <a:xfrm>
            <a:off x="2743200" y="54864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1" name=""/>
          <p:cNvSpPr/>
          <p:nvPr/>
        </p:nvSpPr>
        <p:spPr>
          <a:xfrm>
            <a:off x="2133720" y="5791320"/>
            <a:ext cx="1447560" cy="5331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Adjusted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Invoice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2" name=""/>
          <p:cNvSpPr/>
          <p:nvPr/>
        </p:nvSpPr>
        <p:spPr>
          <a:xfrm>
            <a:off x="1600200" y="6095880"/>
            <a:ext cx="53352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3" name=""/>
          <p:cNvSpPr/>
          <p:nvPr/>
        </p:nvSpPr>
        <p:spPr>
          <a:xfrm>
            <a:off x="4800600" y="4343400"/>
            <a:ext cx="0" cy="609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4" name=""/>
          <p:cNvSpPr/>
          <p:nvPr/>
        </p:nvSpPr>
        <p:spPr>
          <a:xfrm>
            <a:off x="4800600" y="4952880"/>
            <a:ext cx="76212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5" name=""/>
          <p:cNvSpPr/>
          <p:nvPr/>
        </p:nvSpPr>
        <p:spPr>
          <a:xfrm>
            <a:off x="5562720" y="4648320"/>
            <a:ext cx="1676160" cy="6858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Accrue Interest 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Interest Rate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6" name=""/>
          <p:cNvSpPr/>
          <p:nvPr/>
        </p:nvSpPr>
        <p:spPr>
          <a:xfrm>
            <a:off x="6477120" y="53341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7" name=""/>
          <p:cNvSpPr/>
          <p:nvPr/>
        </p:nvSpPr>
        <p:spPr>
          <a:xfrm>
            <a:off x="5715000" y="5715000"/>
            <a:ext cx="1600200" cy="6858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Event of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Default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8" name=""/>
          <p:cNvSpPr/>
          <p:nvPr/>
        </p:nvSpPr>
        <p:spPr>
          <a:xfrm flipH="1">
            <a:off x="228240" y="4876920"/>
            <a:ext cx="228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9" name=""/>
          <p:cNvSpPr/>
          <p:nvPr/>
        </p:nvSpPr>
        <p:spPr>
          <a:xfrm>
            <a:off x="228600" y="4876920"/>
            <a:ext cx="0" cy="1752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0" name=""/>
          <p:cNvSpPr/>
          <p:nvPr/>
        </p:nvSpPr>
        <p:spPr>
          <a:xfrm>
            <a:off x="228600" y="6629400"/>
            <a:ext cx="79246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1" name=""/>
          <p:cNvSpPr/>
          <p:nvPr/>
        </p:nvSpPr>
        <p:spPr>
          <a:xfrm flipV="1">
            <a:off x="8153280" y="4343400"/>
            <a:ext cx="0" cy="22860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2" name=""/>
          <p:cNvSpPr/>
          <p:nvPr/>
        </p:nvSpPr>
        <p:spPr>
          <a:xfrm>
            <a:off x="3581280" y="6095880"/>
            <a:ext cx="15242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3" name=""/>
          <p:cNvSpPr/>
          <p:nvPr/>
        </p:nvSpPr>
        <p:spPr>
          <a:xfrm flipV="1">
            <a:off x="5105520" y="5334120"/>
            <a:ext cx="0" cy="7617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4" name=""/>
          <p:cNvSpPr/>
          <p:nvPr/>
        </p:nvSpPr>
        <p:spPr>
          <a:xfrm flipV="1">
            <a:off x="5105520" y="5028840"/>
            <a:ext cx="45720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5" name=""/>
          <p:cNvSpPr/>
          <p:nvPr/>
        </p:nvSpPr>
        <p:spPr>
          <a:xfrm flipV="1">
            <a:off x="7238880" y="4343040"/>
            <a:ext cx="533520" cy="7621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6" name=""/>
          <p:cNvSpPr/>
          <p:nvPr/>
        </p:nvSpPr>
        <p:spPr>
          <a:xfrm>
            <a:off x="3581280" y="518148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7" name=""/>
          <p:cNvSpPr/>
          <p:nvPr/>
        </p:nvSpPr>
        <p:spPr>
          <a:xfrm>
            <a:off x="3581280" y="54100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8" name=""/>
          <p:cNvSpPr/>
          <p:nvPr/>
        </p:nvSpPr>
        <p:spPr>
          <a:xfrm flipH="1">
            <a:off x="2742840" y="5486400"/>
            <a:ext cx="7621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9" name=""/>
          <p:cNvSpPr/>
          <p:nvPr/>
        </p:nvSpPr>
        <p:spPr>
          <a:xfrm>
            <a:off x="3505320" y="5486400"/>
            <a:ext cx="759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"/>
          <p:cNvSpPr/>
          <p:nvPr/>
        </p:nvSpPr>
        <p:spPr>
          <a:xfrm>
            <a:off x="4114800" y="281952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51" name=""/>
          <p:cNvSpPr/>
          <p:nvPr/>
        </p:nvSpPr>
        <p:spPr>
          <a:xfrm>
            <a:off x="2895480" y="380880"/>
            <a:ext cx="23623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Payment Netting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52" name=""/>
          <p:cNvSpPr/>
          <p:nvPr/>
        </p:nvSpPr>
        <p:spPr>
          <a:xfrm>
            <a:off x="4114800" y="1371600"/>
            <a:ext cx="0" cy="5335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53" name=""/>
          <p:cNvSpPr/>
          <p:nvPr/>
        </p:nvSpPr>
        <p:spPr>
          <a:xfrm>
            <a:off x="4114800" y="19051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54" name=""/>
          <p:cNvSpPr/>
          <p:nvPr/>
        </p:nvSpPr>
        <p:spPr>
          <a:xfrm>
            <a:off x="1676520" y="1981080"/>
            <a:ext cx="518148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Mutual debts and payments due on same date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55" name=""/>
          <p:cNvSpPr/>
          <p:nvPr/>
        </p:nvSpPr>
        <p:spPr>
          <a:xfrm flipH="1">
            <a:off x="2743200" y="3200400"/>
            <a:ext cx="1371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56" name=""/>
          <p:cNvSpPr/>
          <p:nvPr/>
        </p:nvSpPr>
        <p:spPr>
          <a:xfrm>
            <a:off x="4114800" y="3200400"/>
            <a:ext cx="1371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57" name=""/>
          <p:cNvSpPr/>
          <p:nvPr/>
        </p:nvSpPr>
        <p:spPr>
          <a:xfrm>
            <a:off x="2743200" y="3200400"/>
            <a:ext cx="0" cy="4572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58" name=""/>
          <p:cNvSpPr/>
          <p:nvPr/>
        </p:nvSpPr>
        <p:spPr>
          <a:xfrm>
            <a:off x="5486400" y="32004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59" name=""/>
          <p:cNvSpPr/>
          <p:nvPr/>
        </p:nvSpPr>
        <p:spPr>
          <a:xfrm>
            <a:off x="2743200" y="35053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60" name=""/>
          <p:cNvSpPr/>
          <p:nvPr/>
        </p:nvSpPr>
        <p:spPr>
          <a:xfrm>
            <a:off x="5486400" y="35053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61" name=""/>
          <p:cNvSpPr/>
          <p:nvPr/>
        </p:nvSpPr>
        <p:spPr>
          <a:xfrm>
            <a:off x="990720" y="3657600"/>
            <a:ext cx="266688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 mutual obligations--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 when due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62" name=""/>
          <p:cNvSpPr/>
          <p:nvPr/>
        </p:nvSpPr>
        <p:spPr>
          <a:xfrm>
            <a:off x="3886200" y="3581280"/>
            <a:ext cx="4572000" cy="129564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Summation of mutual payments,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liquidated damages, option premiums,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interest, credits due--exclude performance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assurance and guaranty amounts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63" name=""/>
          <p:cNvSpPr/>
          <p:nvPr/>
        </p:nvSpPr>
        <p:spPr>
          <a:xfrm>
            <a:off x="5562720" y="4876920"/>
            <a:ext cx="0" cy="4572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64" name=""/>
          <p:cNvSpPr/>
          <p:nvPr/>
        </p:nvSpPr>
        <p:spPr>
          <a:xfrm>
            <a:off x="5562720" y="53341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65" name=""/>
          <p:cNvSpPr/>
          <p:nvPr/>
        </p:nvSpPr>
        <p:spPr>
          <a:xfrm>
            <a:off x="4191120" y="5410080"/>
            <a:ext cx="342900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Party owing greater amount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pays net amount when due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66" name=""/>
          <p:cNvSpPr/>
          <p:nvPr/>
        </p:nvSpPr>
        <p:spPr>
          <a:xfrm>
            <a:off x="304920" y="5334120"/>
            <a:ext cx="3657600" cy="9903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If event of default or notice given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 writing, include in netting the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amount of performance assurance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67" name=""/>
          <p:cNvSpPr/>
          <p:nvPr/>
        </p:nvSpPr>
        <p:spPr>
          <a:xfrm flipV="1">
            <a:off x="3276720" y="510516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68" name=""/>
          <p:cNvSpPr/>
          <p:nvPr/>
        </p:nvSpPr>
        <p:spPr>
          <a:xfrm>
            <a:off x="3276720" y="5105520"/>
            <a:ext cx="220968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"/>
          <p:cNvSpPr/>
          <p:nvPr/>
        </p:nvSpPr>
        <p:spPr>
          <a:xfrm>
            <a:off x="2057400" y="380880"/>
            <a:ext cx="495288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Audit Rights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70" name=""/>
          <p:cNvSpPr/>
          <p:nvPr/>
        </p:nvSpPr>
        <p:spPr>
          <a:xfrm>
            <a:off x="533520" y="1676520"/>
            <a:ext cx="7315200" cy="32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227160" indent="-227160">
              <a:spcBef>
                <a:spcPts val="1312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Normal business hours, at requesting party’s expense, solely for verifying statements, charges or computations.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1312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Waiver of objection and right to audit 12 months after rendering statement or payment.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"/>
          <p:cNvSpPr/>
          <p:nvPr/>
        </p:nvSpPr>
        <p:spPr>
          <a:xfrm>
            <a:off x="1447920" y="380880"/>
            <a:ext cx="609588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Major Meltdowns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72" name=""/>
          <p:cNvSpPr/>
          <p:nvPr/>
        </p:nvSpPr>
        <p:spPr>
          <a:xfrm>
            <a:off x="1219320" y="1981080"/>
            <a:ext cx="7315200" cy="31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marL="228600" indent="-228600">
              <a:spcBef>
                <a:spcPts val="1312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Events of default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8600" indent="-228600">
              <a:spcBef>
                <a:spcPts val="1312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Winding down trading relationships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8600" indent="-228600">
              <a:spcBef>
                <a:spcPts val="1312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Termination payments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8600" indent="-228600">
              <a:spcBef>
                <a:spcPts val="1312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Netout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8600" indent="-228600">
              <a:spcBef>
                <a:spcPts val="1312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Closeout setoff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"/>
          <p:cNvSpPr/>
          <p:nvPr/>
        </p:nvSpPr>
        <p:spPr>
          <a:xfrm>
            <a:off x="0" y="990720"/>
            <a:ext cx="9144000" cy="533160"/>
          </a:xfrm>
          <a:prstGeom prst="rect">
            <a:avLst/>
          </a:prstGeom>
          <a:solidFill>
            <a:srgbClr val="00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74" name=""/>
          <p:cNvSpPr/>
          <p:nvPr/>
        </p:nvSpPr>
        <p:spPr>
          <a:xfrm>
            <a:off x="304920" y="1309680"/>
            <a:ext cx="8839080" cy="577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spcBef>
                <a:spcPts val="75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Limitation of Remedies/Liability/Damages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8600" indent="-228600">
              <a:spcBef>
                <a:spcPts val="75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Taxes — Seller liable before delivery point, buyer liable at and after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8600" indent="-228600">
              <a:spcBef>
                <a:spcPts val="75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Representations and warranties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duly organized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regulatory authorizations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corporate authority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legally enforceable obligations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 pending bankruptcy or materially adverse legal proceeding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 event of default or potential event of default has occurred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using own business judgment, no reliance on other party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forward contract merchant status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ability to make or take delivery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for an option, party is merchant for business-related purposes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75" name=""/>
          <p:cNvSpPr/>
          <p:nvPr/>
        </p:nvSpPr>
        <p:spPr>
          <a:xfrm>
            <a:off x="0" y="0"/>
            <a:ext cx="914400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Other Provisions of Legal Importance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0" y="151560"/>
            <a:ext cx="9144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Group Progress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" name=""/>
          <p:cNvSpPr/>
          <p:nvPr/>
        </p:nvSpPr>
        <p:spPr>
          <a:xfrm>
            <a:off x="0" y="1066680"/>
            <a:ext cx="9144000" cy="457200"/>
          </a:xfrm>
          <a:prstGeom prst="rect">
            <a:avLst/>
          </a:prstGeom>
          <a:solidFill>
            <a:srgbClr val="00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/>
          </p:nvPr>
        </p:nvSpPr>
        <p:spPr>
          <a:xfrm>
            <a:off x="457200" y="1447560"/>
            <a:ext cx="8686800" cy="510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2978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Follow-up meetings – March, May, June 1999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2978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Summer 1999 – intense Drafting Group meetings and calls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2978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Presentation to larger group – September 24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524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2978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Input from expanded participation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524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2978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Discussion of Drafting Group efforts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2978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Distribution of Consensus Draft – mid-October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2978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EEI/NEMA Seminar – November 17, 1999 in Washington D.C.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"/>
          <p:cNvSpPr/>
          <p:nvPr/>
        </p:nvSpPr>
        <p:spPr>
          <a:xfrm>
            <a:off x="0" y="0"/>
            <a:ext cx="9144000" cy="1295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Other Provisions of Legal Importance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77" name=""/>
          <p:cNvSpPr/>
          <p:nvPr/>
        </p:nvSpPr>
        <p:spPr>
          <a:xfrm>
            <a:off x="533520" y="1820880"/>
            <a:ext cx="8153280" cy="59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spcBef>
                <a:spcPts val="17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Title, risk of loss and indemnity —</a:t>
            </a: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seller liable before delivery point, buyer at and after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8600" indent="-228600">
              <a:spcBef>
                <a:spcPts val="17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Assignment prohibited without consent, except to creditworthy affiliate or to successor of assets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8600" indent="-228600">
              <a:spcBef>
                <a:spcPts val="17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Governing law is New York; waiver of jury trial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8600" indent="-228600">
              <a:spcBef>
                <a:spcPts val="17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Tariff amendment shall not effect outstanding transactions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8600" indent="-228600">
              <a:spcBef>
                <a:spcPts val="17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Inconsistent tariff language not assertable as defense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8600" indent="-228600">
              <a:spcBef>
                <a:spcPts val="17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 intended third party beneficiaries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PlaceHolder 1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1312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Why not just do business under two one-way tariffs or one tariff and one agreement?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Payment netting, creditworthiness and other bilateral issues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Inconsistencies in rights/obligations are not priced into transactions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Choice of different laws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550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Is an oral transaction binding?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550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Does the UCC apply?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Dueling damages calculations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Imprecise and inconsistent product definitions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79" name="PlaceHolder 2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Why a Master Agreement at All?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PlaceHolder 1"/>
          <p:cNvSpPr>
            <a:spLocks noGrp="1"/>
          </p:cNvSpPr>
          <p:nvPr>
            <p:ph/>
          </p:nvPr>
        </p:nvSpPr>
        <p:spPr>
          <a:xfrm>
            <a:off x="685800" y="167616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0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Most tariffs do </a:t>
            </a:r>
            <a:r>
              <a:rPr b="0" lang="en-US" sz="24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not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contain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Remedies which reflect bilateral nature of counterparties’ relationship (“can I stop delivery to X if X doesn’t deliver to me?”)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Reliance waivers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Recording consents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Force majeure language which recognizes the existence of a market for electric power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Closeout netting under master agreement - bankruptcy law issues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If don’t ask for authority reps, nonreliance reps, don’t assume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81" name="PlaceHolder 2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Why a Master Agreement at All?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PlaceHolder 1"/>
          <p:cNvSpPr>
            <a:spLocks noGrp="1"/>
          </p:cNvSpPr>
          <p:nvPr>
            <p:ph type="title"/>
          </p:nvPr>
        </p:nvSpPr>
        <p:spPr>
          <a:xfrm>
            <a:off x="6094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Why the EEI Master Agreement?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83" name="PlaceHolder 2"/>
          <p:cNvSpPr>
            <a:spLocks noGrp="1"/>
          </p:cNvSpPr>
          <p:nvPr>
            <p:ph/>
          </p:nvPr>
        </p:nvSpPr>
        <p:spPr>
          <a:xfrm>
            <a:off x="685440" y="1828800"/>
            <a:ext cx="708660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Each market participant has own preferences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Bilateral negotiation can take months – while traders continue to trade and create risk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Consensus document – flexible, workable, even-handed, reciprocal framework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Industry/market development = liquidity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More consistent power products and hedging possibilities = certainty and reliability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"/>
          <p:cNvSpPr/>
          <p:nvPr/>
        </p:nvSpPr>
        <p:spPr>
          <a:xfrm>
            <a:off x="0" y="76320"/>
            <a:ext cx="9144000" cy="1295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What the EEI Standardized</a:t>
            </a:r>
            <a:br>
              <a:rPr sz="4000"/>
            </a:b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Agreement  Does Not Address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85" name=""/>
          <p:cNvSpPr/>
          <p:nvPr/>
        </p:nvSpPr>
        <p:spPr>
          <a:xfrm>
            <a:off x="380880" y="1447920"/>
            <a:ext cx="8839440" cy="525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Dispute resolution mechanism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Provisions re tax or regulatory changes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Significance of bookouts, circles or daisy chain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FERC treatment of documentary conflicts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Education – what does “firm” mean?  What does “into” mean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 of confirmations and other time sensitive obligations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Back office operational risk - Contract Administration deadlines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Credit and collateral administration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Cross-collateralization and cross defaults with financial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Risk management, hedging decisions and stress testing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Idiosyncratic products/needs – “But I need the power!?!”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Transmission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Risk Managers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87" name="PlaceHolder 2"/>
          <p:cNvSpPr>
            <a:spLocks noGrp="1"/>
          </p:cNvSpPr>
          <p:nvPr>
            <p:ph/>
          </p:nvPr>
        </p:nvSpPr>
        <p:spPr>
          <a:xfrm>
            <a:off x="685440" y="190512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25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ADVANTAGES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Product Consistency =</a:t>
            </a:r>
            <a:br>
              <a:rPr sz="2400"/>
            </a:b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Hedging Certainty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10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88" name="PlaceHolder 3"/>
          <p:cNvSpPr>
            <a:spLocks noGrp="1"/>
          </p:cNvSpPr>
          <p:nvPr>
            <p:ph/>
          </p:nvPr>
        </p:nvSpPr>
        <p:spPr>
          <a:xfrm>
            <a:off x="5028840" y="190512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25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DISADVANTAGES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Don’t need to deal with lawyers as often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/>
          </p:cNvSpPr>
          <p:nvPr>
            <p:ph type="title"/>
          </p:nvPr>
        </p:nvSpPr>
        <p:spPr>
          <a:xfrm>
            <a:off x="0" y="22824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Chief Financial Officers/Credit Managers</a:t>
            </a:r>
            <a:endParaRPr b="0" lang="en-US" sz="4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0" name="PlaceHolder 2"/>
          <p:cNvSpPr>
            <a:spLocks noGrp="1"/>
          </p:cNvSpPr>
          <p:nvPr>
            <p:ph/>
          </p:nvPr>
        </p:nvSpPr>
        <p:spPr>
          <a:xfrm>
            <a:off x="609480" y="213372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1225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ADVANTAGES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Consistent payment and netting terms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Consistent counterparty evaluation and monitoring process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Clear events of default and unwind mechanisms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1" name="PlaceHolder 3"/>
          <p:cNvSpPr>
            <a:spLocks noGrp="1"/>
          </p:cNvSpPr>
          <p:nvPr>
            <p:ph/>
          </p:nvPr>
        </p:nvSpPr>
        <p:spPr>
          <a:xfrm>
            <a:off x="4876560" y="213372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25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DISADVANTAGES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Don’t need to deal with lawyers as often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PlaceHolder 1"/>
          <p:cNvSpPr>
            <a:spLocks noGrp="1"/>
          </p:cNvSpPr>
          <p:nvPr>
            <p:ph type="title"/>
          </p:nvPr>
        </p:nvSpPr>
        <p:spPr>
          <a:xfrm>
            <a:off x="0" y="22824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Regulators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3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25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ADVANTAGES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Liquidity = Reliability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Self-Regulating Market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630360" indent="-173160"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Education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630360" indent="-173160">
              <a:spcBef>
                <a:spcPts val="700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Consensus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4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352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25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DISADVANTAGES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spcAft>
                <a:spcPts val="4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None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Traders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6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25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ADVANTAGES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Focus on price, product, quantity, delivery point, duration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Liquidity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1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1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7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25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DISADVANTAGES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Don’t need to deal with lawyers as often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Contract Administrators/Lawyers</a:t>
            </a:r>
            <a:endParaRPr b="0" lang="en-US" sz="46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9" name="PlaceHolder 2"/>
          <p:cNvSpPr>
            <a:spLocks noGrp="1"/>
          </p:cNvSpPr>
          <p:nvPr>
            <p:ph/>
          </p:nvPr>
        </p:nvSpPr>
        <p:spPr>
          <a:xfrm>
            <a:off x="457200" y="1752120"/>
            <a:ext cx="373392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1089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ADVANTAGES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Uniformity in obligations and responsibilities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Balance of negotiating power 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Shorter time negotiating  masters, if widely adopted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Review confirmations on exception basis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00" name="PlaceHolder 3"/>
          <p:cNvSpPr>
            <a:spLocks noGrp="1"/>
          </p:cNvSpPr>
          <p:nvPr>
            <p:ph/>
          </p:nvPr>
        </p:nvSpPr>
        <p:spPr>
          <a:xfrm>
            <a:off x="4419720" y="1752480"/>
            <a:ext cx="441936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1089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DISADVANTAGES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Confirmation administration – standardizes time sensitive performance obligations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If </a:t>
            </a:r>
            <a:r>
              <a:rPr b="0" lang="en-US" sz="25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always</a:t>
            </a: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seller or buyer, different provisions and/or product definitions may be required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Party with greater bargaining leverage loses ability to “impose” favorable provisions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22824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Participants in Developing Standardized</a:t>
            </a:r>
            <a:br>
              <a:rPr sz="3800"/>
            </a:br>
            <a:r>
              <a:rPr b="0" lang="en-US" sz="3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Master Wholesale Electric Contract</a:t>
            </a:r>
            <a:endParaRPr b="0" lang="en-US" sz="3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11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DRAFTING COMMITTEE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Constellation Power Source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Schiff Hardin &amp; Waite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American Electric Power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Entergy Power Marketing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Enron North America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Jones Day Reavis &amp; Pogue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Statoil Energy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Leboeuf Lamb Greene &amp; Macrae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Edison Electric Institute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Next  Steps?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02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03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"/>
          <p:cNvSpPr/>
          <p:nvPr/>
        </p:nvSpPr>
        <p:spPr>
          <a:xfrm>
            <a:off x="0" y="1295280"/>
            <a:ext cx="9144000" cy="76212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05" name="PlaceHolder 1"/>
          <p:cNvSpPr>
            <a:spLocks noGrp="1"/>
          </p:cNvSpPr>
          <p:nvPr>
            <p:ph type="title"/>
          </p:nvPr>
        </p:nvSpPr>
        <p:spPr>
          <a:xfrm>
            <a:off x="685440" y="3504960"/>
            <a:ext cx="3809880" cy="281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The Master</a:t>
            </a:r>
            <a:br>
              <a:rPr sz="6500"/>
            </a:br>
            <a:r>
              <a:rPr b="0" lang="en-US" sz="6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Wholesale</a:t>
            </a:r>
            <a:br>
              <a:rPr sz="6500"/>
            </a:br>
            <a:r>
              <a:rPr b="0" lang="en-US" sz="6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Electric</a:t>
            </a:r>
            <a:br>
              <a:rPr sz="6500"/>
            </a:br>
            <a:r>
              <a:rPr b="0" lang="en-US" sz="6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Contract</a:t>
            </a:r>
            <a:br>
              <a:rPr sz="6500"/>
            </a:br>
            <a:endParaRPr b="0" lang="en-US" sz="6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06" name=""/>
          <p:cNvSpPr/>
          <p:nvPr/>
        </p:nvSpPr>
        <p:spPr>
          <a:xfrm>
            <a:off x="5584680" y="3953520"/>
            <a:ext cx="3321360" cy="230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Patricia Dondanville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Schiff Hardin &amp; Waite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David M. Perlman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Constellation Power Source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Capital Hilton Hotel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November 17, 1999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707" name="eei" descr=""/>
          <p:cNvPicPr/>
          <p:nvPr/>
        </p:nvPicPr>
        <p:blipFill>
          <a:blip r:embed="rId1"/>
          <a:stretch/>
        </p:blipFill>
        <p:spPr>
          <a:xfrm>
            <a:off x="762120" y="720720"/>
            <a:ext cx="3733560" cy="42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8" name="nema" descr=""/>
          <p:cNvPicPr/>
          <p:nvPr/>
        </p:nvPicPr>
        <p:blipFill>
          <a:blip r:embed="rId2"/>
          <a:stretch/>
        </p:blipFill>
        <p:spPr>
          <a:xfrm>
            <a:off x="5943600" y="304920"/>
            <a:ext cx="1523880" cy="1523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0" y="914400"/>
            <a:ext cx="9144000" cy="1219320"/>
          </a:xfrm>
          <a:prstGeom prst="rect">
            <a:avLst/>
          </a:prstGeom>
          <a:solidFill>
            <a:srgbClr val="00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" name=""/>
          <p:cNvSpPr/>
          <p:nvPr/>
        </p:nvSpPr>
        <p:spPr>
          <a:xfrm>
            <a:off x="0" y="152280"/>
            <a:ext cx="91440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Steering Committee Participants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" name=""/>
          <p:cNvSpPr/>
          <p:nvPr/>
        </p:nvSpPr>
        <p:spPr>
          <a:xfrm>
            <a:off x="838080" y="1143000"/>
            <a:ext cx="4114800" cy="556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Northern Indiana Public Service Company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Commonwealth Edison Company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Ameren Energy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Williams Company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Duke Energy Trading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Enserch Energy Services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Virginia Power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Dynegy/Electric Clearinghouse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PG&amp;E Energy Trading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Prebon Yamane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Southern Company Energy Marketing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PSE&amp;G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Pepco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Consumers Energy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Detroit Edison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Reliant Energy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DTE Energy Trading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Arizona Public Service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Consolidated Edison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Niagara Mohawk Energy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Ontario Power Generation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TXU Energy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" name=""/>
          <p:cNvSpPr/>
          <p:nvPr/>
        </p:nvSpPr>
        <p:spPr>
          <a:xfrm>
            <a:off x="5029200" y="1143000"/>
            <a:ext cx="4114800" cy="556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Midamerican Energy Company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GPU Energy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First Energy Corp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Western Resources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GPU Service, Inc.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 Century Energies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 England Electric System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Superior Water, Light &amp; Power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Rochester Gas &amp; Electric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Kansas City Power &amp; Light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TECO Energy Inc.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Conectiv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Illinova Energy Marketing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PECO Energy Power Team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Minnesota Power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Aquila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Midland Cogeneration Venture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Citizens Power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Cinergy Energy Trading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Northern States Power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Indiana Power &amp; Light Company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Steel Manufacturers’ Association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Northeast Utilities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0" y="380880"/>
            <a:ext cx="91440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Why Wholesale</a:t>
            </a:r>
            <a:br>
              <a:rPr sz="4200"/>
            </a:b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Electric Contract Standardization?</a:t>
            </a:r>
            <a:endParaRPr b="0" lang="en-US" sz="4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Each transaction has common commercial terms, e.g. 50MW on-peak, into Cinergy, for July-August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Business people treat transactions as identical, as “hedges” for one another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Traders presume “infrastructure” exists, as in other markets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Lack of or differences in legal terms, “infra-structure,” only become critical in times of market stress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1998 June price spikes and market defaults focused discussion on lack of documents and credit concerns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1999 market events focused discussion on tariff/ contract inconsistencies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304920" y="-359280"/>
            <a:ext cx="8381880" cy="217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Let’s Make a Deal: Transactions Under </a:t>
            </a:r>
            <a:endParaRPr b="0" lang="en-US" sz="3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 Standardized Master Power Contract</a:t>
            </a:r>
            <a:endParaRPr b="0" lang="en-US" sz="3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" name=""/>
          <p:cNvSpPr/>
          <p:nvPr/>
        </p:nvSpPr>
        <p:spPr>
          <a:xfrm>
            <a:off x="990720" y="2438280"/>
            <a:ext cx="8001000" cy="33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1160" indent="-281160">
              <a:spcBef>
                <a:spcPts val="1874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Products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81160" indent="-281160">
              <a:spcBef>
                <a:spcPts val="1874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81160" indent="-281160">
              <a:spcBef>
                <a:spcPts val="1874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Delivery points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81160" indent="-281160">
              <a:spcBef>
                <a:spcPts val="1874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Oral trading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81160" indent="-281160">
              <a:spcBef>
                <a:spcPts val="1874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Confirmation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0" y="1295280"/>
            <a:ext cx="9144000" cy="381240"/>
          </a:xfrm>
          <a:prstGeom prst="rect">
            <a:avLst/>
          </a:prstGeom>
          <a:solidFill>
            <a:srgbClr val="00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Master Agreement Process</a:t>
            </a:r>
            <a:br>
              <a:rPr sz="3800"/>
            </a:b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ASSUMPTIONS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6840" y="1752120"/>
            <a:ext cx="807732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Both parties have version of model tariff without substantive terms and conditions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Parties have negotiated no changes to master agreement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Parties have negotiated options and cover sheet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notices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applicable tariffs, if any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acceleration of liquidated damages payment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cross defaults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guarantee amounts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choice of credit mechanisms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10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1981080" y="457200"/>
            <a:ext cx="518184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COVER SHEET FORM</a:t>
            </a:r>
            <a:endParaRPr b="0" lang="en-US" sz="3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1999-09-29T09:04:03Z</dcterms:created>
  <dc:creator>Secretary1</dc:creator>
  <dc:description/>
  <dc:language>en-US</dc:language>
  <cp:lastModifiedBy>Type your name here</cp:lastModifiedBy>
  <cp:lastPrinted>1999-11-16T22:13:21Z</cp:lastPrinted>
  <dcterms:modified xsi:type="dcterms:W3CDTF">1999-11-16T22:25:54Z</dcterms:modified>
  <cp:revision>107</cp:revision>
  <dc:subject/>
  <dc:title>Formation of a Trade</dc:title>
</cp:coreProperties>
</file>