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wmf" ContentType="image/x-wmf"/>
  <Override PartName="/ppt/embeddings/oleObject1.xlsx" ContentType="application/vnd.openxmlformats-officedocument.spreadsheetml.sheet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9144000" cy="6858000"/>
  <p:notesSz cx="6983413" cy="92694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chartAnd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1066320"/>
            <a:ext cx="777240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/>
          </p:nvPr>
        </p:nvSpPr>
        <p:spPr>
          <a:xfrm>
            <a:off x="685800" y="1066320"/>
            <a:ext cx="777240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bl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685800" y="1066320"/>
            <a:ext cx="777240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subTitle"/>
          </p:nvPr>
        </p:nvSpPr>
        <p:spPr>
          <a:xfrm>
            <a:off x="685800" y="1066320"/>
            <a:ext cx="7772400" cy="480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685800" y="1066320"/>
            <a:ext cx="379260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4668480" y="1066320"/>
            <a:ext cx="379260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685800" y="1066320"/>
            <a:ext cx="777240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body"/>
          </p:nvPr>
        </p:nvSpPr>
        <p:spPr>
          <a:xfrm>
            <a:off x="685800" y="1066320"/>
            <a:ext cx="777240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ffff00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6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601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601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601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"/>
          <p:cNvSpPr/>
          <p:nvPr/>
        </p:nvSpPr>
        <p:spPr>
          <a:xfrm rot="10800000">
            <a:off x="628200" y="6215040"/>
            <a:ext cx="8178840" cy="69840"/>
          </a:xfrm>
          <a:prstGeom prst="rect">
            <a:avLst/>
          </a:prstGeom>
          <a:gradFill rotWithShape="0">
            <a:gsLst>
              <a:gs pos="0">
                <a:srgbClr val="0000cc"/>
              </a:gs>
              <a:gs pos="50000">
                <a:srgbClr val="009bff"/>
              </a:gs>
              <a:gs pos="100000">
                <a:srgbClr val="0000c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3040" bIns="2304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" name="E_CMYK_Rlarge" descr=""/>
          <p:cNvPicPr/>
          <p:nvPr/>
        </p:nvPicPr>
        <p:blipFill>
          <a:blip r:embed="rId2"/>
          <a:stretch/>
        </p:blipFill>
        <p:spPr>
          <a:xfrm>
            <a:off x="8426520" y="6140520"/>
            <a:ext cx="647640" cy="6476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"/>
          <p:cNvSpPr/>
          <p:nvPr/>
        </p:nvSpPr>
        <p:spPr>
          <a:xfrm rot="10800000">
            <a:off x="677880" y="699480"/>
            <a:ext cx="7772400" cy="74520"/>
          </a:xfrm>
          <a:prstGeom prst="rect">
            <a:avLst/>
          </a:prstGeom>
          <a:gradFill rotWithShape="0">
            <a:gsLst>
              <a:gs pos="0">
                <a:srgbClr val="0000cc"/>
              </a:gs>
              <a:gs pos="50000">
                <a:srgbClr val="009bff"/>
              </a:gs>
              <a:gs pos="100000">
                <a:srgbClr val="0000c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"/>
          <p:cNvSpPr/>
          <p:nvPr/>
        </p:nvSpPr>
        <p:spPr>
          <a:xfrm>
            <a:off x="4136400" y="6548400"/>
            <a:ext cx="7923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75DEA6D-7E9A-4988-933F-CA474310F6FD}" type="slidenum"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"/>
          <p:cNvSpPr/>
          <p:nvPr/>
        </p:nvSpPr>
        <p:spPr>
          <a:xfrm>
            <a:off x="6859080" y="6305400"/>
            <a:ext cx="12110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6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"/>
          <p:cNvSpPr/>
          <p:nvPr/>
        </p:nvSpPr>
        <p:spPr>
          <a:xfrm>
            <a:off x="941400" y="1112760"/>
            <a:ext cx="7240680" cy="3449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Discussion Materials</a:t>
            </a: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2800"/>
            </a:br>
            <a:br>
              <a:rPr sz="2800"/>
            </a:br>
            <a:br>
              <a:rPr sz="2800"/>
            </a:b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"/>
          <p:cNvSpPr/>
          <p:nvPr/>
        </p:nvSpPr>
        <p:spPr>
          <a:xfrm>
            <a:off x="1590840" y="2908440"/>
            <a:ext cx="9144000" cy="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"/>
          <p:cNvSpPr/>
          <p:nvPr/>
        </p:nvSpPr>
        <p:spPr>
          <a:xfrm>
            <a:off x="1981080" y="2606760"/>
            <a:ext cx="9144000" cy="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440" bIns="-4644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3" name="lef_imag" descr=""/>
          <p:cNvPicPr/>
          <p:nvPr/>
        </p:nvPicPr>
        <p:blipFill>
          <a:blip r:embed="rId1"/>
          <a:stretch/>
        </p:blipFill>
        <p:spPr>
          <a:xfrm>
            <a:off x="2535120" y="2259000"/>
            <a:ext cx="3691080" cy="3071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4" name=""/>
          <p:cNvSpPr/>
          <p:nvPr/>
        </p:nvSpPr>
        <p:spPr>
          <a:xfrm>
            <a:off x="1879560" y="5473800"/>
            <a:ext cx="52959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October 2001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 type="title"/>
          </p:nvPr>
        </p:nvSpPr>
        <p:spPr>
          <a:xfrm>
            <a:off x="635040" y="241200"/>
            <a:ext cx="7772400" cy="533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Enron’s Core Business  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6" name=""/>
          <p:cNvSpPr/>
          <p:nvPr/>
        </p:nvSpPr>
        <p:spPr>
          <a:xfrm>
            <a:off x="3987720" y="2679840"/>
            <a:ext cx="1994040" cy="1942920"/>
          </a:xfrm>
          <a:prstGeom prst="ellipse">
            <a:avLst/>
          </a:prstGeom>
          <a:gradFill rotWithShape="0">
            <a:gsLst>
              <a:gs pos="0">
                <a:srgbClr val="0000ff"/>
              </a:gs>
              <a:gs pos="100000">
                <a:srgbClr val="7575fe"/>
              </a:gs>
            </a:gsLst>
            <a:path path="rect">
              <a:fillToRect l="50000" t="50000" r="50000" b="50000"/>
            </a:path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7" name=""/>
          <p:cNvSpPr/>
          <p:nvPr/>
        </p:nvSpPr>
        <p:spPr>
          <a:xfrm>
            <a:off x="2679840" y="851040"/>
            <a:ext cx="2006640" cy="1866600"/>
          </a:xfrm>
          <a:prstGeom prst="ellipse">
            <a:avLst/>
          </a:prstGeom>
          <a:gradFill rotWithShape="0">
            <a:gsLst>
              <a:gs pos="0">
                <a:srgbClr val="0000ff"/>
              </a:gs>
              <a:gs pos="100000">
                <a:srgbClr val="5b5bfe"/>
              </a:gs>
            </a:gsLst>
            <a:path path="rect">
              <a:fillToRect l="50000" t="50000" r="50000" b="50000"/>
            </a:path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8" name=""/>
          <p:cNvSpPr/>
          <p:nvPr/>
        </p:nvSpPr>
        <p:spPr>
          <a:xfrm>
            <a:off x="2844720" y="1574640"/>
            <a:ext cx="16891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9" name=""/>
          <p:cNvSpPr/>
          <p:nvPr/>
        </p:nvSpPr>
        <p:spPr>
          <a:xfrm>
            <a:off x="4305240" y="3365640"/>
            <a:ext cx="146052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Management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120" name=""/>
          <p:cNvGrpSpPr/>
          <p:nvPr/>
        </p:nvGrpSpPr>
        <p:grpSpPr>
          <a:xfrm>
            <a:off x="1638360" y="2743200"/>
            <a:ext cx="1828800" cy="1866600"/>
            <a:chOff x="1638360" y="2743200"/>
            <a:chExt cx="1828800" cy="1866600"/>
          </a:xfrm>
        </p:grpSpPr>
        <p:sp>
          <p:nvSpPr>
            <p:cNvPr id="121" name=""/>
            <p:cNvSpPr/>
            <p:nvPr/>
          </p:nvSpPr>
          <p:spPr>
            <a:xfrm>
              <a:off x="1638360" y="2743200"/>
              <a:ext cx="1828800" cy="1866600"/>
            </a:xfrm>
            <a:prstGeom prst="ellipse">
              <a:avLst/>
            </a:prstGeom>
            <a:gradFill rotWithShape="0">
              <a:gsLst>
                <a:gs pos="0">
                  <a:srgbClr val="0000ff"/>
                </a:gs>
                <a:gs pos="100000">
                  <a:srgbClr val="7575fe"/>
                </a:gs>
              </a:gsLst>
              <a:path path="rect">
                <a:fillToRect l="50000" t="50000" r="50000" b="50000"/>
              </a:path>
            </a:gra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22" name=""/>
            <p:cNvSpPr/>
            <p:nvPr/>
          </p:nvSpPr>
          <p:spPr>
            <a:xfrm>
              <a:off x="1828800" y="3465000"/>
              <a:ext cx="140976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spcBef>
                  <a:spcPts val="10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Finance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123" name=""/>
          <p:cNvSpPr/>
          <p:nvPr/>
        </p:nvSpPr>
        <p:spPr>
          <a:xfrm>
            <a:off x="1473120" y="4813200"/>
            <a:ext cx="2895840" cy="129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Funding Vehicles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Long-Term Hydrocarbon Supplies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Upstream and Downstream Investments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4" name=""/>
          <p:cNvSpPr/>
          <p:nvPr/>
        </p:nvSpPr>
        <p:spPr>
          <a:xfrm>
            <a:off x="6261120" y="2882880"/>
            <a:ext cx="2425680" cy="286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Commodity Price Risk Solutions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Basis Management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Fixed Prices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Options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 Swaps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Risk Mitigation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Currency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100000"/>
              </a:lnSpc>
              <a:spcBef>
                <a:spcPts val="624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Interest Rates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Physical Commodity Risk Management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5" name=""/>
          <p:cNvSpPr/>
          <p:nvPr/>
        </p:nvSpPr>
        <p:spPr>
          <a:xfrm>
            <a:off x="3454560" y="3619440"/>
            <a:ext cx="571320" cy="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6" name=""/>
          <p:cNvSpPr/>
          <p:nvPr/>
        </p:nvSpPr>
        <p:spPr>
          <a:xfrm>
            <a:off x="4280040" y="2514600"/>
            <a:ext cx="291960" cy="29196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7" name=""/>
          <p:cNvSpPr/>
          <p:nvPr/>
        </p:nvSpPr>
        <p:spPr>
          <a:xfrm>
            <a:off x="4711680" y="1015920"/>
            <a:ext cx="2413080" cy="1199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1,900 Commodity Products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Buying, Transporting, Storing, Selling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 Daily, Monthly, Seasonal Loads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8" name=""/>
          <p:cNvSpPr/>
          <p:nvPr/>
        </p:nvSpPr>
        <p:spPr>
          <a:xfrm flipH="1">
            <a:off x="2933640" y="2565360"/>
            <a:ext cx="216000" cy="26676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/>
          </p:nvPr>
        </p:nvSpPr>
        <p:spPr>
          <a:xfrm>
            <a:off x="330120" y="1927080"/>
            <a:ext cx="1974960" cy="4152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spcBef>
                <a:spcPts val="400"/>
              </a:spcBef>
              <a:spcAft>
                <a:spcPts val="1001"/>
              </a:spcAft>
              <a:buClr>
                <a:srgbClr val="ffff00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Greater Flexibility and Speed to Market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400"/>
              </a:spcBef>
              <a:spcAft>
                <a:spcPts val="1001"/>
              </a:spcAft>
              <a:buClr>
                <a:srgbClr val="ffff00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More Effective Risk Management in Volatile Markets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400"/>
              </a:spcBef>
              <a:spcAft>
                <a:spcPts val="1001"/>
              </a:spcAft>
              <a:buClr>
                <a:srgbClr val="ffff00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 Advantages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400"/>
              </a:spcBef>
              <a:spcAft>
                <a:spcPts val="1001"/>
              </a:spcAft>
              <a:buClr>
                <a:srgbClr val="ffff00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Superior Market Knowledge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0" name="PlaceHolder 2"/>
          <p:cNvSpPr>
            <a:spLocks noGrp="1"/>
          </p:cNvSpPr>
          <p:nvPr>
            <p:ph/>
          </p:nvPr>
        </p:nvSpPr>
        <p:spPr>
          <a:xfrm>
            <a:off x="7024320" y="2038320"/>
            <a:ext cx="1847880" cy="868320"/>
          </a:xfrm>
          <a:prstGeom prst="rect">
            <a:avLst/>
          </a:prstGeom>
          <a:solidFill>
            <a:srgbClr val="3333cc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 anchorCtr="1">
            <a:normAutofit/>
          </a:bodyPr>
          <a:p>
            <a:pPr marL="1440" indent="0" algn="ctr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Premium</a:t>
            </a:r>
            <a:br>
              <a:rPr sz="1800"/>
            </a:b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Structured</a:t>
            </a:r>
            <a:br>
              <a:rPr sz="1800"/>
            </a:b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Products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1" name=""/>
          <p:cNvSpPr/>
          <p:nvPr/>
        </p:nvSpPr>
        <p:spPr>
          <a:xfrm>
            <a:off x="317520" y="938160"/>
            <a:ext cx="1876320" cy="860400"/>
          </a:xfrm>
          <a:prstGeom prst="rect">
            <a:avLst/>
          </a:prstGeom>
          <a:solidFill>
            <a:srgbClr val="3333cc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Network Competitive Advantages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2" name=""/>
          <p:cNvSpPr/>
          <p:nvPr/>
        </p:nvSpPr>
        <p:spPr>
          <a:xfrm>
            <a:off x="7034040" y="982800"/>
            <a:ext cx="1837080" cy="868320"/>
          </a:xfrm>
          <a:prstGeom prst="rect">
            <a:avLst/>
          </a:prstGeom>
          <a:solidFill>
            <a:srgbClr val="3333cc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Value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3" name=""/>
          <p:cNvSpPr/>
          <p:nvPr/>
        </p:nvSpPr>
        <p:spPr>
          <a:xfrm>
            <a:off x="628560" y="241200"/>
            <a:ext cx="606744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Value Formula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4" name=""/>
          <p:cNvSpPr/>
          <p:nvPr/>
        </p:nvSpPr>
        <p:spPr>
          <a:xfrm>
            <a:off x="2532240" y="974880"/>
            <a:ext cx="1930320" cy="847440"/>
          </a:xfrm>
          <a:prstGeom prst="rect">
            <a:avLst/>
          </a:prstGeom>
          <a:solidFill>
            <a:srgbClr val="3333cc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Core Capabilities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5" name=""/>
          <p:cNvSpPr/>
          <p:nvPr/>
        </p:nvSpPr>
        <p:spPr>
          <a:xfrm>
            <a:off x="2724120" y="1960560"/>
            <a:ext cx="1530360" cy="82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Physical Commodity</a:t>
            </a:r>
            <a:br>
              <a:rPr sz="1600"/>
            </a:b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6" name=""/>
          <p:cNvSpPr/>
          <p:nvPr/>
        </p:nvSpPr>
        <p:spPr>
          <a:xfrm>
            <a:off x="2495520" y="1879560"/>
            <a:ext cx="2017800" cy="92412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7" name=""/>
          <p:cNvSpPr/>
          <p:nvPr/>
        </p:nvSpPr>
        <p:spPr>
          <a:xfrm>
            <a:off x="2762280" y="3024360"/>
            <a:ext cx="157176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Risk</a:t>
            </a:r>
            <a:br>
              <a:rPr sz="1600"/>
            </a:b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8" name=""/>
          <p:cNvSpPr/>
          <p:nvPr/>
        </p:nvSpPr>
        <p:spPr>
          <a:xfrm>
            <a:off x="2432160" y="2841480"/>
            <a:ext cx="2017440" cy="88596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9" name=""/>
          <p:cNvSpPr/>
          <p:nvPr/>
        </p:nvSpPr>
        <p:spPr>
          <a:xfrm>
            <a:off x="2565360" y="3873600"/>
            <a:ext cx="1776600" cy="82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Capital Structuring and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0" name=""/>
          <p:cNvSpPr/>
          <p:nvPr/>
        </p:nvSpPr>
        <p:spPr>
          <a:xfrm>
            <a:off x="2482920" y="3778200"/>
            <a:ext cx="2017800" cy="92556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1" name=""/>
          <p:cNvSpPr/>
          <p:nvPr/>
        </p:nvSpPr>
        <p:spPr>
          <a:xfrm>
            <a:off x="2495520" y="4740120"/>
            <a:ext cx="2017800" cy="92412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2" name=""/>
          <p:cNvSpPr/>
          <p:nvPr/>
        </p:nvSpPr>
        <p:spPr>
          <a:xfrm>
            <a:off x="2620800" y="4786200"/>
            <a:ext cx="1713240" cy="82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Asset Development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And Operation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3" name=""/>
          <p:cNvSpPr/>
          <p:nvPr/>
        </p:nvSpPr>
        <p:spPr>
          <a:xfrm>
            <a:off x="2128680" y="1055520"/>
            <a:ext cx="40320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+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4" name=""/>
          <p:cNvSpPr/>
          <p:nvPr/>
        </p:nvSpPr>
        <p:spPr>
          <a:xfrm>
            <a:off x="6719760" y="1068480"/>
            <a:ext cx="40320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=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5" name=""/>
          <p:cNvSpPr/>
          <p:nvPr/>
        </p:nvSpPr>
        <p:spPr>
          <a:xfrm>
            <a:off x="7020000" y="3192480"/>
            <a:ext cx="1860480" cy="1133280"/>
          </a:xfrm>
          <a:prstGeom prst="rect">
            <a:avLst/>
          </a:prstGeom>
          <a:solidFill>
            <a:srgbClr val="33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noAutofit/>
          </a:bodyPr>
          <a:p>
            <a:pPr marL="1440"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Regional and</a:t>
            </a:r>
            <a:br>
              <a:rPr sz="1800"/>
            </a:b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Cross-Commodity</a:t>
            </a:r>
            <a:br>
              <a:rPr sz="1800"/>
            </a:b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Arbitrage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6" name=""/>
          <p:cNvSpPr/>
          <p:nvPr/>
        </p:nvSpPr>
        <p:spPr>
          <a:xfrm>
            <a:off x="7043760" y="4576680"/>
            <a:ext cx="1862280" cy="868320"/>
          </a:xfrm>
          <a:prstGeom prst="rect">
            <a:avLst/>
          </a:prstGeom>
          <a:solidFill>
            <a:srgbClr val="33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noAutofit/>
          </a:bodyPr>
          <a:p>
            <a:pPr marL="1440"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Liquidity</a:t>
            </a:r>
            <a:br>
              <a:rPr sz="1800"/>
            </a:b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Provision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7" name=""/>
          <p:cNvSpPr/>
          <p:nvPr/>
        </p:nvSpPr>
        <p:spPr>
          <a:xfrm>
            <a:off x="4415760" y="1068480"/>
            <a:ext cx="40320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+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8" name=""/>
          <p:cNvSpPr/>
          <p:nvPr/>
        </p:nvSpPr>
        <p:spPr>
          <a:xfrm>
            <a:off x="4805280" y="987480"/>
            <a:ext cx="1930320" cy="847800"/>
          </a:xfrm>
          <a:prstGeom prst="rect">
            <a:avLst/>
          </a:prstGeom>
          <a:solidFill>
            <a:srgbClr val="3333cc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Enron Culture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9" name=""/>
          <p:cNvSpPr/>
          <p:nvPr/>
        </p:nvSpPr>
        <p:spPr>
          <a:xfrm>
            <a:off x="4699080" y="2003400"/>
            <a:ext cx="2095560" cy="326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90000"/>
              </a:lnSpc>
              <a:spcBef>
                <a:spcPts val="1125"/>
              </a:spcBef>
              <a:spcAft>
                <a:spcPts val="1125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Innovative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spcBef>
                <a:spcPts val="1125"/>
              </a:spcBef>
              <a:spcAft>
                <a:spcPts val="1125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Best and the Brightest Employees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spcBef>
                <a:spcPts val="1125"/>
              </a:spcBef>
              <a:spcAft>
                <a:spcPts val="1125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Entrepreneurial Environment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0" name=""/>
          <p:cNvSpPr/>
          <p:nvPr/>
        </p:nvSpPr>
        <p:spPr>
          <a:xfrm flipH="1">
            <a:off x="2312640" y="1828800"/>
            <a:ext cx="12600" cy="37162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1" name=""/>
          <p:cNvSpPr/>
          <p:nvPr/>
        </p:nvSpPr>
        <p:spPr>
          <a:xfrm>
            <a:off x="4602240" y="1828800"/>
            <a:ext cx="0" cy="37036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2" name=""/>
          <p:cNvSpPr/>
          <p:nvPr/>
        </p:nvSpPr>
        <p:spPr>
          <a:xfrm>
            <a:off x="6902280" y="1828800"/>
            <a:ext cx="0" cy="366552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PlaceHolder 1"/>
          <p:cNvSpPr>
            <a:spLocks noGrp="1"/>
          </p:cNvSpPr>
          <p:nvPr>
            <p:ph type="title"/>
          </p:nvPr>
        </p:nvSpPr>
        <p:spPr>
          <a:xfrm>
            <a:off x="660240" y="240840"/>
            <a:ext cx="7772400" cy="723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Assessment Capabilities 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4" name="PlaceHolder 2"/>
          <p:cNvSpPr>
            <a:spLocks noGrp="1"/>
          </p:cNvSpPr>
          <p:nvPr>
            <p:ph/>
          </p:nvPr>
        </p:nvSpPr>
        <p:spPr>
          <a:xfrm>
            <a:off x="685800" y="1066320"/>
            <a:ext cx="777240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ffff00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Credit Risk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Reviews credit  of over 7,000 transactions daily and over 15,000 counterparties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Actively monitor and manage $20 billion portfolio of credit exposure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ffff00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Risk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Identifies, monitors and reports risks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Corporate wide policy approve by board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 limits 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Authorized Traders 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Approves new facilities 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Value at Risk, Stress Testing and Extreme Value Methodologies 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ffff00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Underwriting 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Identifies risk in capital transactions 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Analysis of cost of capital for risk assumed in transactions 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lnSpc>
                <a:spcPct val="9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PlaceHolder 1"/>
          <p:cNvSpPr>
            <a:spLocks noGrp="1"/>
          </p:cNvSpPr>
          <p:nvPr>
            <p:ph type="title"/>
          </p:nvPr>
        </p:nvSpPr>
        <p:spPr>
          <a:xfrm>
            <a:off x="622440" y="216000"/>
            <a:ext cx="7772400" cy="495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Management / Trading 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6" name=""/>
          <p:cNvSpPr/>
          <p:nvPr/>
        </p:nvSpPr>
        <p:spPr>
          <a:xfrm>
            <a:off x="647640" y="901800"/>
            <a:ext cx="37846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Worldwide Trading Capabilities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57" name=""/>
          <p:cNvGraphicFramePr/>
          <p:nvPr/>
        </p:nvGraphicFramePr>
        <p:xfrm>
          <a:off x="787320" y="1333440"/>
          <a:ext cx="3416040" cy="4473720"/>
        </p:xfrm>
        <a:graphic>
          <a:graphicData uri="http://schemas.openxmlformats.org/drawingml/2006/table">
            <a:tbl>
              <a:tblPr/>
              <a:tblGrid>
                <a:gridCol w="1708200"/>
                <a:gridCol w="1707840"/>
              </a:tblGrid>
              <a:tr h="443160">
                <a:tc>
                  <a:txBody>
                    <a:bodyPr lIns="90000" rIns="90000" tIns="46800" bIns="46800" anchor="t">
                      <a:noAutofit/>
                    </a:bodyPr>
                    <a:p>
                      <a:pPr marL="380880" indent="-380880">
                        <a:spcBef>
                          <a:spcPts val="300"/>
                        </a:spcBef>
                        <a:buClr>
                          <a:srgbClr val="000000"/>
                        </a:buClr>
                        <a:buSzPct val="75000"/>
                        <a:buFont typeface="Wingdings" charset="2"/>
                        <a:buChar char="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Sea Freight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marL="380880" indent="-380880">
                        <a:spcBef>
                          <a:spcPts val="300"/>
                        </a:spcBef>
                        <a:buClr>
                          <a:srgbClr val="000000"/>
                        </a:buClr>
                        <a:buSzPct val="70000"/>
                        <a:buFont typeface="Wingdings" charset="2"/>
                        <a:buChar char="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LNG 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459720">
                <a:tc>
                  <a:txBody>
                    <a:bodyPr lIns="90000" rIns="90000" tIns="46800" bIns="46800" anchor="t">
                      <a:noAutofit/>
                    </a:bodyPr>
                    <a:p>
                      <a:pPr marL="380880" indent="-380880">
                        <a:spcBef>
                          <a:spcPts val="300"/>
                        </a:spcBef>
                        <a:buClr>
                          <a:srgbClr val="000000"/>
                        </a:buClr>
                        <a:buSzPct val="75000"/>
                        <a:buFont typeface="Wingdings" charset="2"/>
                        <a:buChar char="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Metals 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marL="380880" indent="-380880">
                        <a:spcBef>
                          <a:spcPts val="300"/>
                        </a:spcBef>
                        <a:buClr>
                          <a:srgbClr val="000000"/>
                        </a:buClr>
                        <a:buSzPct val="75000"/>
                        <a:buFont typeface="Wingdings" charset="2"/>
                        <a:buChar char="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Refined Products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443160">
                <a:tc>
                  <a:txBody>
                    <a:bodyPr lIns="90000" rIns="90000" tIns="46800" bIns="46800" anchor="t">
                      <a:noAutofit/>
                    </a:bodyPr>
                    <a:p>
                      <a:pPr marL="380880" indent="-380880">
                        <a:spcBef>
                          <a:spcPts val="300"/>
                        </a:spcBef>
                        <a:buClr>
                          <a:srgbClr val="000000"/>
                        </a:buClr>
                        <a:buSzPct val="75000"/>
                        <a:buFont typeface="Wingdings" charset="2"/>
                        <a:buChar char="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Weather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marL="380880" indent="-380880">
                        <a:spcBef>
                          <a:spcPts val="300"/>
                        </a:spcBef>
                        <a:buClr>
                          <a:srgbClr val="000000"/>
                        </a:buClr>
                        <a:buSzPct val="75000"/>
                        <a:buFont typeface="Wingdings" charset="2"/>
                        <a:buChar char="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Crude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441360">
                <a:tc>
                  <a:txBody>
                    <a:bodyPr lIns="90000" rIns="90000" tIns="46800" bIns="46800" anchor="t">
                      <a:noAutofit/>
                    </a:bodyPr>
                    <a:p>
                      <a:pPr marL="380880" indent="-380880">
                        <a:spcBef>
                          <a:spcPts val="300"/>
                        </a:spcBef>
                        <a:buClr>
                          <a:srgbClr val="000000"/>
                        </a:buClr>
                        <a:buSzPct val="75000"/>
                        <a:buFont typeface="Wingdings" charset="2"/>
                        <a:buChar char="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Power 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marL="380880" indent="-380880">
                        <a:spcBef>
                          <a:spcPts val="300"/>
                        </a:spcBef>
                        <a:buClr>
                          <a:srgbClr val="000000"/>
                        </a:buClr>
                        <a:buSzPct val="75000"/>
                        <a:buFont typeface="Wingdings" charset="2"/>
                        <a:buChar char="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Petrochemicals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459720">
                <a:tc>
                  <a:txBody>
                    <a:bodyPr lIns="90000" rIns="90000" tIns="46800" bIns="46800" anchor="t">
                      <a:noAutofit/>
                    </a:bodyPr>
                    <a:p>
                      <a:pPr marL="380880" indent="-380880">
                        <a:spcBef>
                          <a:spcPts val="300"/>
                        </a:spcBef>
                        <a:buClr>
                          <a:srgbClr val="000000"/>
                        </a:buClr>
                        <a:buSzPct val="75000"/>
                        <a:buFont typeface="Wingdings" charset="2"/>
                        <a:buChar char="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Foreign Exchange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marL="380880" indent="-380880">
                        <a:spcBef>
                          <a:spcPts val="300"/>
                        </a:spcBef>
                        <a:buClr>
                          <a:srgbClr val="000000"/>
                        </a:buClr>
                        <a:buSzPct val="75000"/>
                        <a:buFont typeface="Wingdings" charset="2"/>
                        <a:buChar char="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Plastics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443160">
                <a:tc>
                  <a:txBody>
                    <a:bodyPr lIns="90000" rIns="90000" tIns="46800" bIns="46800" anchor="t">
                      <a:noAutofit/>
                    </a:bodyPr>
                    <a:p>
                      <a:pPr marL="380880" indent="-380880">
                        <a:spcBef>
                          <a:spcPts val="300"/>
                        </a:spcBef>
                        <a:buClr>
                          <a:srgbClr val="000000"/>
                        </a:buClr>
                        <a:buSzPct val="75000"/>
                        <a:buFont typeface="Wingdings" charset="2"/>
                        <a:buChar char="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LPG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marL="380880" indent="-380880">
                        <a:spcBef>
                          <a:spcPts val="300"/>
                        </a:spcBef>
                        <a:buClr>
                          <a:srgbClr val="000000"/>
                        </a:buClr>
                        <a:buSzPct val="75000"/>
                        <a:buFont typeface="Wingdings" charset="2"/>
                        <a:buChar char="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Pulp &amp; Paper 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441360">
                <a:tc>
                  <a:txBody>
                    <a:bodyPr lIns="90000" rIns="90000" tIns="46800" bIns="46800" anchor="t">
                      <a:noAutofit/>
                    </a:bodyPr>
                    <a:p>
                      <a:pPr marL="380880" indent="-380880">
                        <a:spcBef>
                          <a:spcPts val="300"/>
                        </a:spcBef>
                        <a:buClr>
                          <a:srgbClr val="000000"/>
                        </a:buClr>
                        <a:buSzPct val="75000"/>
                        <a:buFont typeface="Wingdings" charset="2"/>
                        <a:buChar char="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Natural Gas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marL="380880" indent="-380880">
                        <a:spcBef>
                          <a:spcPts val="300"/>
                        </a:spcBef>
                        <a:buClr>
                          <a:srgbClr val="000000"/>
                        </a:buClr>
                        <a:buSzPct val="75000"/>
                        <a:buFont typeface="Wingdings" charset="2"/>
                        <a:buChar char="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Aluminum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443160">
                <a:tc>
                  <a:txBody>
                    <a:bodyPr lIns="90000" rIns="90000" tIns="46800" bIns="46800" anchor="t">
                      <a:noAutofit/>
                    </a:bodyPr>
                    <a:p>
                      <a:pPr marL="380880" indent="-380880">
                        <a:spcBef>
                          <a:spcPts val="300"/>
                        </a:spcBef>
                        <a:buClr>
                          <a:srgbClr val="000000"/>
                        </a:buClr>
                        <a:buSzPct val="75000"/>
                        <a:buFont typeface="Wingdings" charset="2"/>
                        <a:buChar char="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US Lumber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marL="380880" indent="-380880">
                        <a:spcBef>
                          <a:spcPts val="300"/>
                        </a:spcBef>
                        <a:buClr>
                          <a:srgbClr val="000000"/>
                        </a:buClr>
                        <a:buSzPct val="75000"/>
                        <a:buFont typeface="Wingdings" charset="2"/>
                        <a:buChar char="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Emissions 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441360">
                <a:tc>
                  <a:txBody>
                    <a:bodyPr lIns="90000" rIns="90000" tIns="46800" bIns="46800" anchor="t">
                      <a:noAutofit/>
                    </a:bodyPr>
                    <a:p>
                      <a:pPr marL="380880" indent="-380880">
                        <a:spcBef>
                          <a:spcPts val="300"/>
                        </a:spcBef>
                        <a:buClr>
                          <a:srgbClr val="000000"/>
                        </a:buClr>
                        <a:buSzPct val="75000"/>
                        <a:buFont typeface="Wingdings" charset="2"/>
                        <a:buChar char="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US Steel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marL="380880" indent="-380880">
                        <a:spcBef>
                          <a:spcPts val="300"/>
                        </a:spcBef>
                        <a:buClr>
                          <a:srgbClr val="000000"/>
                        </a:buClr>
                        <a:buSzPct val="75000"/>
                        <a:buFont typeface="Wingdings" charset="2"/>
                        <a:buChar char="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Equities 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459720">
                <a:tc>
                  <a:txBody>
                    <a:bodyPr lIns="90000" rIns="90000" tIns="46800" bIns="46800" anchor="t">
                      <a:noAutofit/>
                    </a:bodyPr>
                    <a:p>
                      <a:pPr marL="380880" indent="-380880">
                        <a:spcBef>
                          <a:spcPts val="300"/>
                        </a:spcBef>
                        <a:buClr>
                          <a:srgbClr val="000000"/>
                        </a:buClr>
                        <a:buSzPct val="75000"/>
                        <a:buFont typeface="Wingdings" charset="2"/>
                        <a:buChar char="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Credit Derivatives 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marL="380880" indent="-380880">
                        <a:spcBef>
                          <a:spcPts val="300"/>
                        </a:spcBef>
                        <a:buClr>
                          <a:srgbClr val="000000"/>
                        </a:buClr>
                        <a:buSzPct val="75000"/>
                        <a:buFont typeface="Wingdings" charset="2"/>
                        <a:buChar char="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Interest Rates 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58" name=""/>
          <p:cNvSpPr/>
          <p:nvPr/>
        </p:nvSpPr>
        <p:spPr>
          <a:xfrm>
            <a:off x="4521240" y="952560"/>
            <a:ext cx="0" cy="4952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9" name=""/>
          <p:cNvSpPr/>
          <p:nvPr/>
        </p:nvSpPr>
        <p:spPr>
          <a:xfrm>
            <a:off x="4724280" y="952560"/>
            <a:ext cx="3797280" cy="4408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57200" indent="-457200"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Enron Online Statistics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751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 life to date transactions &gt; 1,450,000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751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751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Average daily transactions &gt; 5,200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751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751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Life to date notional value of transactions &gt; $800 billion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751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751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Daily notional value approximately $2.4 billion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751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751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Number of products offered: approximately 1,900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751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751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Number of currencies trades conducted in 15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751"/>
              </a:spcBef>
              <a:buClr>
                <a:srgbClr val="ffff00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PlaceHolder 1"/>
          <p:cNvSpPr>
            <a:spLocks noGrp="1"/>
          </p:cNvSpPr>
          <p:nvPr>
            <p:ph type="title"/>
          </p:nvPr>
        </p:nvSpPr>
        <p:spPr>
          <a:xfrm>
            <a:off x="698400" y="216000"/>
            <a:ext cx="7772400" cy="520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Capital Market Access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61" name=""/>
          <p:cNvGraphicFramePr/>
          <p:nvPr/>
        </p:nvGraphicFramePr>
        <p:xfrm>
          <a:off x="776160" y="1095480"/>
          <a:ext cx="7832880" cy="46386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6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76160" y="1095480"/>
                    <a:ext cx="7832880" cy="4638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PlaceHolder 1"/>
          <p:cNvSpPr>
            <a:spLocks noGrp="1"/>
          </p:cNvSpPr>
          <p:nvPr>
            <p:ph type="title"/>
          </p:nvPr>
        </p:nvSpPr>
        <p:spPr>
          <a:xfrm>
            <a:off x="698400" y="177480"/>
            <a:ext cx="7772400" cy="584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Conclusions</a:t>
            </a:r>
            <a:br>
              <a:rPr sz="3000"/>
            </a:b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4" name="PlaceHolder 2"/>
          <p:cNvSpPr>
            <a:spLocks noGrp="1"/>
          </p:cNvSpPr>
          <p:nvPr>
            <p:ph/>
          </p:nvPr>
        </p:nvSpPr>
        <p:spPr>
          <a:xfrm>
            <a:off x="685800" y="1066320"/>
            <a:ext cx="777240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ffff00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Hydrocarbon Desk leverages off of Marathon’s and Enron’s core strengths and allows each to grow core businesses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ff00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Hydrocarbon Desk finds unrealized value embedded in assets and reduces the cost of capital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ff00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Consolidation in the industry will force companies to acquire strength throughout the value chain. Weakness in any one link will cause increasing vulnerability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PlaceHolder 1"/>
          <p:cNvSpPr>
            <a:spLocks noGrp="1"/>
          </p:cNvSpPr>
          <p:nvPr>
            <p:ph type="title"/>
          </p:nvPr>
        </p:nvSpPr>
        <p:spPr>
          <a:xfrm>
            <a:off x="635040" y="216000"/>
            <a:ext cx="7772400" cy="660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Next Steps  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6" name="PlaceHolder 2"/>
          <p:cNvSpPr>
            <a:spLocks noGrp="1"/>
          </p:cNvSpPr>
          <p:nvPr>
            <p:ph/>
          </p:nvPr>
        </p:nvSpPr>
        <p:spPr>
          <a:xfrm>
            <a:off x="685800" y="1066320"/>
            <a:ext cx="777240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ff00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Mobilize Teams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ff00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Detail operational, financial and risk reviews in order to assess preliminary value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ff00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Complete due diligence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ff00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Negotiate basic terms of Hydrocarbon Desk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ff00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Execute term sheet – December 31, 2001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ff00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Close transaction and commence operations – March 31, 2001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35040" y="228240"/>
            <a:ext cx="7772400" cy="469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Today’s Agenda 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685800" y="1066320"/>
            <a:ext cx="777240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ffff00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Hydrocarbon Desk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ff00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Why Enron?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ff00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Conclusions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ff00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Next Steps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09480" y="203040"/>
            <a:ext cx="7772400" cy="470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Hydrocarbon Desk Structure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685800" y="1066320"/>
            <a:ext cx="777240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ffff00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Marathon contributes assets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Marathon operates and controls assets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Supplies / Purchase from Desk crude, natural gas, and LNG and refined products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Receives preferred return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ff00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Manages Desk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Possible asset contribution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Desk sets up independent trading functions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receives “Carry” after preferred return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Desk actively trades and “optimizes” value or assets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09480" y="228600"/>
            <a:ext cx="7772400" cy="558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Hydrocarbon Desk Diagram 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" name=""/>
          <p:cNvSpPr/>
          <p:nvPr/>
        </p:nvSpPr>
        <p:spPr>
          <a:xfrm>
            <a:off x="3479760" y="952560"/>
            <a:ext cx="1892520" cy="2468160"/>
          </a:xfrm>
          <a:prstGeom prst="rect">
            <a:avLst/>
          </a:prstGeom>
          <a:gradFill rotWithShape="0">
            <a:gsLst>
              <a:gs pos="0">
                <a:srgbClr val="dbdbfe"/>
              </a:gs>
              <a:gs pos="50000">
                <a:srgbClr val="0000ff"/>
              </a:gs>
              <a:gs pos="100000">
                <a:srgbClr val="dbdbfe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Desk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"/>
          <p:cNvSpPr/>
          <p:nvPr/>
        </p:nvSpPr>
        <p:spPr>
          <a:xfrm>
            <a:off x="609480" y="1003320"/>
            <a:ext cx="1689120" cy="2376360"/>
          </a:xfrm>
          <a:prstGeom prst="rect">
            <a:avLst/>
          </a:prstGeom>
          <a:gradFill rotWithShape="0">
            <a:gsLst>
              <a:gs pos="0">
                <a:srgbClr val="993366"/>
              </a:gs>
              <a:gs pos="50000">
                <a:srgbClr val="d1a4bb"/>
              </a:gs>
              <a:gs pos="100000">
                <a:srgbClr val="993366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Marathon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"/>
          <p:cNvSpPr/>
          <p:nvPr/>
        </p:nvSpPr>
        <p:spPr>
          <a:xfrm>
            <a:off x="2527200" y="1359000"/>
            <a:ext cx="749520" cy="144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"/>
          <p:cNvSpPr/>
          <p:nvPr/>
        </p:nvSpPr>
        <p:spPr>
          <a:xfrm flipH="1" flipV="1">
            <a:off x="2476080" y="2577600"/>
            <a:ext cx="723960" cy="180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"/>
          <p:cNvSpPr/>
          <p:nvPr/>
        </p:nvSpPr>
        <p:spPr>
          <a:xfrm flipH="1">
            <a:off x="2501640" y="3238560"/>
            <a:ext cx="711000" cy="144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"/>
          <p:cNvSpPr/>
          <p:nvPr/>
        </p:nvSpPr>
        <p:spPr>
          <a:xfrm>
            <a:off x="2489040" y="1028880"/>
            <a:ext cx="7621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Assets</a:t>
            </a:r>
            <a:r>
              <a:rPr b="1" lang="en-US" sz="12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"/>
          <p:cNvSpPr/>
          <p:nvPr/>
        </p:nvSpPr>
        <p:spPr>
          <a:xfrm>
            <a:off x="2362320" y="2171880"/>
            <a:ext cx="11556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Preferred Return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"/>
          <p:cNvSpPr/>
          <p:nvPr/>
        </p:nvSpPr>
        <p:spPr>
          <a:xfrm>
            <a:off x="2476440" y="2755800"/>
            <a:ext cx="914400" cy="520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Shared Return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" name=""/>
          <p:cNvSpPr/>
          <p:nvPr/>
        </p:nvSpPr>
        <p:spPr>
          <a:xfrm>
            <a:off x="2136600" y="4060800"/>
            <a:ext cx="1614600" cy="650880"/>
          </a:xfrm>
          <a:prstGeom prst="rect">
            <a:avLst/>
          </a:prstGeom>
          <a:gradFill rotWithShape="0">
            <a:gsLst>
              <a:gs pos="0">
                <a:srgbClr val="cbcbfe"/>
              </a:gs>
              <a:gs pos="50000">
                <a:srgbClr val="0000ff"/>
              </a:gs>
              <a:gs pos="100000">
                <a:srgbClr val="cbcbfe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Physical Operations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39" name=""/>
          <p:cNvGrpSpPr/>
          <p:nvPr/>
        </p:nvGrpSpPr>
        <p:grpSpPr>
          <a:xfrm>
            <a:off x="5029200" y="3670200"/>
            <a:ext cx="3911400" cy="1587600"/>
            <a:chOff x="5029200" y="3670200"/>
            <a:chExt cx="3911400" cy="1587600"/>
          </a:xfrm>
        </p:grpSpPr>
        <p:sp>
          <p:nvSpPr>
            <p:cNvPr id="40" name=""/>
            <p:cNvSpPr/>
            <p:nvPr/>
          </p:nvSpPr>
          <p:spPr>
            <a:xfrm>
              <a:off x="7049880" y="4024440"/>
              <a:ext cx="1567080" cy="815760"/>
            </a:xfrm>
            <a:prstGeom prst="rect">
              <a:avLst/>
            </a:prstGeom>
            <a:gradFill rotWithShape="0">
              <a:gsLst>
                <a:gs pos="0">
                  <a:srgbClr val="c1c1fe"/>
                </a:gs>
                <a:gs pos="50000">
                  <a:srgbClr val="0000ff"/>
                </a:gs>
                <a:gs pos="100000">
                  <a:srgbClr val="c1c1fe"/>
                </a:gs>
              </a:gsLst>
              <a:lin ang="5400000"/>
            </a:gra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spcBef>
                  <a:spcPts val="15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Financial Management</a:t>
              </a:r>
              <a:r>
                <a:rPr b="1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1" name=""/>
            <p:cNvSpPr/>
            <p:nvPr/>
          </p:nvSpPr>
          <p:spPr>
            <a:xfrm>
              <a:off x="5130720" y="4030560"/>
              <a:ext cx="1362240" cy="692280"/>
            </a:xfrm>
            <a:prstGeom prst="rect">
              <a:avLst/>
            </a:prstGeom>
            <a:gradFill rotWithShape="0">
              <a:gsLst>
                <a:gs pos="0">
                  <a:srgbClr val="cbcbfe"/>
                </a:gs>
                <a:gs pos="50000">
                  <a:srgbClr val="0000ff"/>
                </a:gs>
                <a:gs pos="100000">
                  <a:srgbClr val="cbcbfe"/>
                </a:gs>
              </a:gsLst>
              <a:lin ang="5400000"/>
            </a:gra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spcBef>
                  <a:spcPts val="1125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>
                <a:spcBef>
                  <a:spcPts val="1125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Trading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>
                <a:spcBef>
                  <a:spcPts val="15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 </a:t>
              </a: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2" name=""/>
            <p:cNvSpPr/>
            <p:nvPr/>
          </p:nvSpPr>
          <p:spPr>
            <a:xfrm>
              <a:off x="5029200" y="3670200"/>
              <a:ext cx="3911400" cy="158760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prstDash val="dash"/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43" name=""/>
          <p:cNvSpPr/>
          <p:nvPr/>
        </p:nvSpPr>
        <p:spPr>
          <a:xfrm flipH="1">
            <a:off x="774720" y="4533840"/>
            <a:ext cx="1193760" cy="180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" name=""/>
          <p:cNvSpPr/>
          <p:nvPr/>
        </p:nvSpPr>
        <p:spPr>
          <a:xfrm flipH="1" flipV="1">
            <a:off x="762120" y="3390840"/>
            <a:ext cx="1440" cy="115560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" name=""/>
          <p:cNvSpPr/>
          <p:nvPr/>
        </p:nvSpPr>
        <p:spPr>
          <a:xfrm flipH="1">
            <a:off x="1587600" y="3454560"/>
            <a:ext cx="1440" cy="66024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" name=""/>
          <p:cNvSpPr/>
          <p:nvPr/>
        </p:nvSpPr>
        <p:spPr>
          <a:xfrm flipV="1">
            <a:off x="1587600" y="4088880"/>
            <a:ext cx="507960" cy="180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" name=""/>
          <p:cNvSpPr/>
          <p:nvPr/>
        </p:nvSpPr>
        <p:spPr>
          <a:xfrm>
            <a:off x="660240" y="4140360"/>
            <a:ext cx="1155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Operation</a:t>
            </a:r>
            <a:r>
              <a:rPr b="1" lang="en-US" sz="12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Fee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" name=""/>
          <p:cNvSpPr/>
          <p:nvPr/>
        </p:nvSpPr>
        <p:spPr>
          <a:xfrm>
            <a:off x="1650960" y="3530520"/>
            <a:ext cx="1155600" cy="55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Operational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Control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" name=""/>
          <p:cNvSpPr/>
          <p:nvPr/>
        </p:nvSpPr>
        <p:spPr>
          <a:xfrm>
            <a:off x="4470480" y="4444920"/>
            <a:ext cx="533160" cy="180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" name=""/>
          <p:cNvSpPr/>
          <p:nvPr/>
        </p:nvSpPr>
        <p:spPr>
          <a:xfrm>
            <a:off x="673200" y="5435640"/>
            <a:ext cx="7746840" cy="47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57200" indent="-457200">
              <a:spcBef>
                <a:spcPts val="624"/>
              </a:spcBef>
              <a:buClr>
                <a:srgbClr val="000000"/>
              </a:buClr>
              <a:buFont typeface="Arial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Asset can include fixed assets, reserves and/or production leases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624"/>
              </a:spcBef>
              <a:buClr>
                <a:srgbClr val="000000"/>
              </a:buClr>
              <a:buFont typeface="Arial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Marathon receives an Operation Fee in consideration of guarantee of availability of fixed assets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" name=""/>
          <p:cNvSpPr/>
          <p:nvPr/>
        </p:nvSpPr>
        <p:spPr>
          <a:xfrm>
            <a:off x="6781680" y="1015920"/>
            <a:ext cx="1689120" cy="2414520"/>
          </a:xfrm>
          <a:prstGeom prst="rect">
            <a:avLst/>
          </a:prstGeom>
          <a:gradFill rotWithShape="0">
            <a:gsLst>
              <a:gs pos="0">
                <a:srgbClr val="993366"/>
              </a:gs>
              <a:gs pos="50000">
                <a:srgbClr val="d1a4bb"/>
              </a:gs>
              <a:gs pos="100000">
                <a:srgbClr val="993366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" name=""/>
          <p:cNvSpPr/>
          <p:nvPr/>
        </p:nvSpPr>
        <p:spPr>
          <a:xfrm flipH="1" flipV="1">
            <a:off x="5587560" y="1486080"/>
            <a:ext cx="723960" cy="144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" name=""/>
          <p:cNvSpPr/>
          <p:nvPr/>
        </p:nvSpPr>
        <p:spPr>
          <a:xfrm flipH="1">
            <a:off x="5651280" y="2057400"/>
            <a:ext cx="711000" cy="144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" name=""/>
          <p:cNvSpPr/>
          <p:nvPr/>
        </p:nvSpPr>
        <p:spPr>
          <a:xfrm>
            <a:off x="5499000" y="2158920"/>
            <a:ext cx="1155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Capital Market Structures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" name=""/>
          <p:cNvSpPr/>
          <p:nvPr/>
        </p:nvSpPr>
        <p:spPr>
          <a:xfrm>
            <a:off x="5537160" y="1003320"/>
            <a:ext cx="11556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Back Office Systems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" name=""/>
          <p:cNvSpPr/>
          <p:nvPr/>
        </p:nvSpPr>
        <p:spPr>
          <a:xfrm>
            <a:off x="5791320" y="3365640"/>
            <a:ext cx="635040" cy="144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" name=""/>
          <p:cNvSpPr/>
          <p:nvPr/>
        </p:nvSpPr>
        <p:spPr>
          <a:xfrm>
            <a:off x="5575320" y="2895480"/>
            <a:ext cx="914400" cy="520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Shared Return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" name=""/>
          <p:cNvSpPr/>
          <p:nvPr/>
        </p:nvSpPr>
        <p:spPr>
          <a:xfrm flipV="1">
            <a:off x="4470480" y="3505320"/>
            <a:ext cx="0" cy="95256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" name=""/>
          <p:cNvSpPr/>
          <p:nvPr/>
        </p:nvSpPr>
        <p:spPr>
          <a:xfrm>
            <a:off x="3772080" y="4432320"/>
            <a:ext cx="342720" cy="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" name=""/>
          <p:cNvSpPr/>
          <p:nvPr/>
        </p:nvSpPr>
        <p:spPr>
          <a:xfrm flipV="1">
            <a:off x="4102200" y="3530520"/>
            <a:ext cx="12600" cy="889200"/>
          </a:xfrm>
          <a:prstGeom prst="line">
            <a:avLst/>
          </a:prstGeom>
          <a:ln w="3168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" name=""/>
          <p:cNvSpPr/>
          <p:nvPr/>
        </p:nvSpPr>
        <p:spPr>
          <a:xfrm flipH="1">
            <a:off x="5651280" y="2819520"/>
            <a:ext cx="711000" cy="144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" name=""/>
          <p:cNvSpPr/>
          <p:nvPr/>
        </p:nvSpPr>
        <p:spPr>
          <a:xfrm>
            <a:off x="5600880" y="1600200"/>
            <a:ext cx="10540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Intellectual Capital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" name=""/>
          <p:cNvSpPr/>
          <p:nvPr/>
        </p:nvSpPr>
        <p:spPr>
          <a:xfrm>
            <a:off x="2514600" y="1994040"/>
            <a:ext cx="749160" cy="144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" name=""/>
          <p:cNvSpPr/>
          <p:nvPr/>
        </p:nvSpPr>
        <p:spPr>
          <a:xfrm>
            <a:off x="2413080" y="1536840"/>
            <a:ext cx="10540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Intellectual Capital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660240" y="177840"/>
            <a:ext cx="7772400" cy="533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Hydrocarbon Desk Optimization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/>
          </p:nvPr>
        </p:nvSpPr>
        <p:spPr>
          <a:xfrm>
            <a:off x="685800" y="914400"/>
            <a:ext cx="7772400" cy="495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ffff00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Captures the value across commodities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ff00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Manages Price and Volume Risk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ff00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Provides a lower cost capital structure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ff00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Allows Marathon and Enron to focus on respective core businesses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ffff00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Reduce take-over risk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609480" y="241200"/>
            <a:ext cx="77724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Allocation Diagram 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8" name=""/>
          <p:cNvSpPr/>
          <p:nvPr/>
        </p:nvSpPr>
        <p:spPr>
          <a:xfrm>
            <a:off x="4419720" y="3772080"/>
            <a:ext cx="2336760" cy="1202760"/>
          </a:xfrm>
          <a:prstGeom prst="rect">
            <a:avLst/>
          </a:prstGeom>
          <a:gradFill rotWithShape="0">
            <a:gsLst>
              <a:gs pos="0">
                <a:srgbClr val="666699"/>
              </a:gs>
              <a:gs pos="50000">
                <a:srgbClr val="d9d9e5"/>
              </a:gs>
              <a:gs pos="100000">
                <a:srgbClr val="666699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Hydrocarbon Desk</a:t>
            </a:r>
            <a:r>
              <a:rPr b="1" lang="en-US" sz="18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" name=""/>
          <p:cNvSpPr/>
          <p:nvPr/>
        </p:nvSpPr>
        <p:spPr>
          <a:xfrm>
            <a:off x="520560" y="977760"/>
            <a:ext cx="17528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" name=""/>
          <p:cNvSpPr/>
          <p:nvPr/>
        </p:nvSpPr>
        <p:spPr>
          <a:xfrm>
            <a:off x="1066680" y="1079640"/>
            <a:ext cx="7442280" cy="2463840"/>
          </a:xfrm>
          <a:prstGeom prst="rect">
            <a:avLst/>
          </a:prstGeom>
          <a:gradFill rotWithShape="0">
            <a:gsLst>
              <a:gs pos="0">
                <a:srgbClr val="993366"/>
              </a:gs>
              <a:gs pos="100000">
                <a:srgbClr val="b3688d"/>
              </a:gs>
            </a:gsLst>
            <a:path path="rect">
              <a:fillToRect l="50000" t="50000" r="50000" b="50000"/>
            </a:path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1" name=""/>
          <p:cNvSpPr/>
          <p:nvPr/>
        </p:nvSpPr>
        <p:spPr>
          <a:xfrm>
            <a:off x="5772240" y="2341440"/>
            <a:ext cx="1689120" cy="871560"/>
          </a:xfrm>
          <a:prstGeom prst="rect">
            <a:avLst/>
          </a:prstGeom>
          <a:gradFill rotWithShape="0">
            <a:gsLst>
              <a:gs pos="0">
                <a:srgbClr val="c1c1fe"/>
              </a:gs>
              <a:gs pos="50000">
                <a:srgbClr val="0000ff"/>
              </a:gs>
              <a:gs pos="100000">
                <a:srgbClr val="c1c1fe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Volume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2" name=""/>
          <p:cNvSpPr/>
          <p:nvPr/>
        </p:nvSpPr>
        <p:spPr>
          <a:xfrm>
            <a:off x="3670200" y="2320920"/>
            <a:ext cx="1654200" cy="892080"/>
          </a:xfrm>
          <a:prstGeom prst="rect">
            <a:avLst/>
          </a:prstGeom>
          <a:gradFill rotWithShape="0">
            <a:gsLst>
              <a:gs pos="0">
                <a:srgbClr val="cbcbfe"/>
              </a:gs>
              <a:gs pos="50000">
                <a:srgbClr val="0000ff"/>
              </a:gs>
              <a:gs pos="100000">
                <a:srgbClr val="cbcbfe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3" name=""/>
          <p:cNvSpPr/>
          <p:nvPr/>
        </p:nvSpPr>
        <p:spPr>
          <a:xfrm>
            <a:off x="1666800" y="2282760"/>
            <a:ext cx="1701720" cy="981000"/>
          </a:xfrm>
          <a:prstGeom prst="rect">
            <a:avLst/>
          </a:prstGeom>
          <a:gradFill rotWithShape="0">
            <a:gsLst>
              <a:gs pos="0">
                <a:srgbClr val="cbcbfe"/>
              </a:gs>
              <a:gs pos="50000">
                <a:srgbClr val="0000ff"/>
              </a:gs>
              <a:gs pos="100000">
                <a:srgbClr val="cbcbfe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Physical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Operational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</a:t>
            </a:r>
            <a:r>
              <a:rPr b="1" lang="en-US" sz="16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" name=""/>
          <p:cNvSpPr/>
          <p:nvPr/>
        </p:nvSpPr>
        <p:spPr>
          <a:xfrm>
            <a:off x="2666880" y="1486080"/>
            <a:ext cx="4178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Marathon’s Risk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5" name=""/>
          <p:cNvSpPr/>
          <p:nvPr/>
        </p:nvSpPr>
        <p:spPr>
          <a:xfrm>
            <a:off x="4406760" y="3225960"/>
            <a:ext cx="546120" cy="495000"/>
          </a:xfrm>
          <a:prstGeom prst="line">
            <a:avLst/>
          </a:prstGeom>
          <a:ln w="255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" name=""/>
          <p:cNvSpPr/>
          <p:nvPr/>
        </p:nvSpPr>
        <p:spPr>
          <a:xfrm flipH="1">
            <a:off x="6058080" y="3225960"/>
            <a:ext cx="660240" cy="507960"/>
          </a:xfrm>
          <a:prstGeom prst="line">
            <a:avLst/>
          </a:prstGeom>
          <a:ln w="255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7" name=""/>
          <p:cNvSpPr/>
          <p:nvPr/>
        </p:nvSpPr>
        <p:spPr>
          <a:xfrm>
            <a:off x="647640" y="5321160"/>
            <a:ext cx="7810560" cy="47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57200" indent="-457200">
              <a:spcBef>
                <a:spcPts val="624"/>
              </a:spcBef>
              <a:buClr>
                <a:srgbClr val="000000"/>
              </a:buClr>
              <a:buFont typeface="Arial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Hydrocarbon Desk will manage correlation, price and volumetric risk.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57200" indent="-457200">
              <a:spcBef>
                <a:spcPts val="624"/>
              </a:spcBef>
              <a:buClr>
                <a:srgbClr val="000000"/>
              </a:buClr>
              <a:buFont typeface="Arial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Marathon will manage the physical operational risk of underlying asset base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609480" y="241200"/>
            <a:ext cx="77724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Capital Markets Flexibility  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9" name=""/>
          <p:cNvSpPr/>
          <p:nvPr/>
        </p:nvSpPr>
        <p:spPr>
          <a:xfrm>
            <a:off x="5600880" y="4826160"/>
            <a:ext cx="2336760" cy="1202760"/>
          </a:xfrm>
          <a:prstGeom prst="rect">
            <a:avLst/>
          </a:prstGeom>
          <a:gradFill rotWithShape="0">
            <a:gsLst>
              <a:gs pos="0">
                <a:srgbClr val="666699"/>
              </a:gs>
              <a:gs pos="50000">
                <a:srgbClr val="d9d9e5"/>
              </a:gs>
              <a:gs pos="100000">
                <a:srgbClr val="666699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Hydrocarbon Desk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(BBB+)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" name=""/>
          <p:cNvSpPr/>
          <p:nvPr/>
        </p:nvSpPr>
        <p:spPr>
          <a:xfrm>
            <a:off x="520560" y="977760"/>
            <a:ext cx="17528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81" name=""/>
          <p:cNvGrpSpPr/>
          <p:nvPr/>
        </p:nvGrpSpPr>
        <p:grpSpPr>
          <a:xfrm>
            <a:off x="1066680" y="3060720"/>
            <a:ext cx="2832120" cy="1218960"/>
            <a:chOff x="1066680" y="3060720"/>
            <a:chExt cx="2832120" cy="1218960"/>
          </a:xfrm>
        </p:grpSpPr>
        <p:sp>
          <p:nvSpPr>
            <p:cNvPr id="82" name=""/>
            <p:cNvSpPr/>
            <p:nvPr/>
          </p:nvSpPr>
          <p:spPr>
            <a:xfrm>
              <a:off x="1066680" y="3060720"/>
              <a:ext cx="2832120" cy="1218960"/>
            </a:xfrm>
            <a:prstGeom prst="rect">
              <a:avLst/>
            </a:prstGeom>
            <a:gradFill rotWithShape="0">
              <a:gsLst>
                <a:gs pos="0">
                  <a:srgbClr val="993366"/>
                </a:gs>
                <a:gs pos="100000">
                  <a:srgbClr val="b3688d"/>
                </a:gs>
              </a:gsLst>
              <a:path path="rect">
                <a:fillToRect l="50000" t="50000" r="50000" b="50000"/>
              </a:path>
            </a:gra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3" name=""/>
            <p:cNvSpPr/>
            <p:nvPr/>
          </p:nvSpPr>
          <p:spPr>
            <a:xfrm>
              <a:off x="1409760" y="3429000"/>
              <a:ext cx="234936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spcBef>
                  <a:spcPts val="15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Marathon</a:t>
              </a: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84" name=""/>
          <p:cNvSpPr/>
          <p:nvPr/>
        </p:nvSpPr>
        <p:spPr>
          <a:xfrm>
            <a:off x="2095560" y="2581200"/>
            <a:ext cx="0" cy="372960"/>
          </a:xfrm>
          <a:prstGeom prst="line">
            <a:avLst/>
          </a:prstGeom>
          <a:ln w="255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5" name=""/>
          <p:cNvSpPr/>
          <p:nvPr/>
        </p:nvSpPr>
        <p:spPr>
          <a:xfrm>
            <a:off x="2652840" y="1743120"/>
            <a:ext cx="1380960" cy="681120"/>
          </a:xfrm>
          <a:prstGeom prst="rect">
            <a:avLst/>
          </a:prstGeom>
          <a:gradFill rotWithShape="0">
            <a:gsLst>
              <a:gs pos="0">
                <a:srgbClr val="c1c1fe"/>
              </a:gs>
              <a:gs pos="50000">
                <a:srgbClr val="0000ff"/>
              </a:gs>
              <a:gs pos="100000">
                <a:srgbClr val="c1c1fe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Equity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6" name=""/>
          <p:cNvSpPr/>
          <p:nvPr/>
        </p:nvSpPr>
        <p:spPr>
          <a:xfrm>
            <a:off x="868320" y="1731960"/>
            <a:ext cx="1352520" cy="700200"/>
          </a:xfrm>
          <a:prstGeom prst="rect">
            <a:avLst/>
          </a:prstGeom>
          <a:gradFill rotWithShape="0">
            <a:gsLst>
              <a:gs pos="0">
                <a:srgbClr val="c1c1fe"/>
              </a:gs>
              <a:gs pos="50000">
                <a:srgbClr val="0000ff"/>
              </a:gs>
              <a:gs pos="100000">
                <a:srgbClr val="c1c1fe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Debt  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(BBB)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7" name=""/>
          <p:cNvSpPr/>
          <p:nvPr/>
        </p:nvSpPr>
        <p:spPr>
          <a:xfrm>
            <a:off x="711360" y="1360440"/>
            <a:ext cx="3504960" cy="1149480"/>
          </a:xfrm>
          <a:prstGeom prst="rect">
            <a:avLst/>
          </a:prstGeom>
          <a:noFill/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8" name=""/>
          <p:cNvSpPr/>
          <p:nvPr/>
        </p:nvSpPr>
        <p:spPr>
          <a:xfrm flipV="1">
            <a:off x="3168720" y="2552760"/>
            <a:ext cx="12600" cy="420480"/>
          </a:xfrm>
          <a:prstGeom prst="line">
            <a:avLst/>
          </a:prstGeom>
          <a:ln w="255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9" name=""/>
          <p:cNvSpPr/>
          <p:nvPr/>
        </p:nvSpPr>
        <p:spPr>
          <a:xfrm>
            <a:off x="2419200" y="2652840"/>
            <a:ext cx="6750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WACC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0" name=""/>
          <p:cNvSpPr/>
          <p:nvPr/>
        </p:nvSpPr>
        <p:spPr>
          <a:xfrm>
            <a:off x="1384200" y="2595600"/>
            <a:ext cx="7239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Capital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1" name=""/>
          <p:cNvSpPr/>
          <p:nvPr/>
        </p:nvSpPr>
        <p:spPr>
          <a:xfrm>
            <a:off x="1220760" y="1346040"/>
            <a:ext cx="25830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Capital Markets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2" name=""/>
          <p:cNvSpPr/>
          <p:nvPr/>
        </p:nvSpPr>
        <p:spPr>
          <a:xfrm>
            <a:off x="4559400" y="1092240"/>
            <a:ext cx="0" cy="4813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3" name=""/>
          <p:cNvSpPr/>
          <p:nvPr/>
        </p:nvSpPr>
        <p:spPr>
          <a:xfrm>
            <a:off x="584280" y="952560"/>
            <a:ext cx="34416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Current Capital Structure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4" name=""/>
          <p:cNvSpPr/>
          <p:nvPr/>
        </p:nvSpPr>
        <p:spPr>
          <a:xfrm>
            <a:off x="6362640" y="2556000"/>
            <a:ext cx="0" cy="436320"/>
          </a:xfrm>
          <a:prstGeom prst="line">
            <a:avLst/>
          </a:prstGeom>
          <a:ln w="255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5" name=""/>
          <p:cNvSpPr/>
          <p:nvPr/>
        </p:nvSpPr>
        <p:spPr>
          <a:xfrm>
            <a:off x="6919920" y="1717560"/>
            <a:ext cx="1380960" cy="681120"/>
          </a:xfrm>
          <a:prstGeom prst="rect">
            <a:avLst/>
          </a:prstGeom>
          <a:gradFill rotWithShape="0">
            <a:gsLst>
              <a:gs pos="0">
                <a:srgbClr val="c1c1fe"/>
              </a:gs>
              <a:gs pos="50000">
                <a:srgbClr val="0000ff"/>
              </a:gs>
              <a:gs pos="100000">
                <a:srgbClr val="c1c1fe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Equity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6" name=""/>
          <p:cNvSpPr/>
          <p:nvPr/>
        </p:nvSpPr>
        <p:spPr>
          <a:xfrm>
            <a:off x="4978440" y="1335240"/>
            <a:ext cx="3505320" cy="1149120"/>
          </a:xfrm>
          <a:prstGeom prst="rect">
            <a:avLst/>
          </a:prstGeom>
          <a:noFill/>
          <a:ln w="93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7" name=""/>
          <p:cNvSpPr/>
          <p:nvPr/>
        </p:nvSpPr>
        <p:spPr>
          <a:xfrm flipH="1" flipV="1">
            <a:off x="7448400" y="2527200"/>
            <a:ext cx="12960" cy="471600"/>
          </a:xfrm>
          <a:prstGeom prst="line">
            <a:avLst/>
          </a:prstGeom>
          <a:ln w="255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8" name=""/>
          <p:cNvSpPr/>
          <p:nvPr/>
        </p:nvSpPr>
        <p:spPr>
          <a:xfrm>
            <a:off x="6686640" y="2627280"/>
            <a:ext cx="674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WACC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9" name=""/>
          <p:cNvSpPr/>
          <p:nvPr/>
        </p:nvSpPr>
        <p:spPr>
          <a:xfrm>
            <a:off x="5651640" y="2570040"/>
            <a:ext cx="7236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Capital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0" name=""/>
          <p:cNvSpPr/>
          <p:nvPr/>
        </p:nvSpPr>
        <p:spPr>
          <a:xfrm>
            <a:off x="5487840" y="1320840"/>
            <a:ext cx="25830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Capital Markets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101" name=""/>
          <p:cNvGrpSpPr/>
          <p:nvPr/>
        </p:nvGrpSpPr>
        <p:grpSpPr>
          <a:xfrm>
            <a:off x="5372280" y="3035160"/>
            <a:ext cx="2831760" cy="1218960"/>
            <a:chOff x="5372280" y="3035160"/>
            <a:chExt cx="2831760" cy="1218960"/>
          </a:xfrm>
        </p:grpSpPr>
        <p:sp>
          <p:nvSpPr>
            <p:cNvPr id="102" name=""/>
            <p:cNvSpPr/>
            <p:nvPr/>
          </p:nvSpPr>
          <p:spPr>
            <a:xfrm>
              <a:off x="5372280" y="3035160"/>
              <a:ext cx="2831760" cy="1218960"/>
            </a:xfrm>
            <a:prstGeom prst="rect">
              <a:avLst/>
            </a:prstGeom>
            <a:gradFill rotWithShape="0">
              <a:gsLst>
                <a:gs pos="0">
                  <a:srgbClr val="993366"/>
                </a:gs>
                <a:gs pos="100000">
                  <a:srgbClr val="b3688d"/>
                </a:gs>
              </a:gsLst>
              <a:path path="rect">
                <a:fillToRect l="50000" t="50000" r="50000" b="50000"/>
              </a:path>
            </a:gra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3" name=""/>
            <p:cNvSpPr/>
            <p:nvPr/>
          </p:nvSpPr>
          <p:spPr>
            <a:xfrm>
              <a:off x="5715000" y="3403440"/>
              <a:ext cx="234900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spcBef>
                  <a:spcPts val="15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Marathon</a:t>
              </a: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104" name=""/>
          <p:cNvSpPr/>
          <p:nvPr/>
        </p:nvSpPr>
        <p:spPr>
          <a:xfrm flipV="1">
            <a:off x="6362640" y="4343040"/>
            <a:ext cx="0" cy="431640"/>
          </a:xfrm>
          <a:prstGeom prst="line">
            <a:avLst/>
          </a:prstGeom>
          <a:ln w="255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5" name=""/>
          <p:cNvSpPr/>
          <p:nvPr/>
        </p:nvSpPr>
        <p:spPr>
          <a:xfrm>
            <a:off x="7531200" y="4381560"/>
            <a:ext cx="0" cy="393480"/>
          </a:xfrm>
          <a:prstGeom prst="line">
            <a:avLst/>
          </a:prstGeom>
          <a:ln w="255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6" name=""/>
          <p:cNvSpPr/>
          <p:nvPr/>
        </p:nvSpPr>
        <p:spPr>
          <a:xfrm>
            <a:off x="6489720" y="4317840"/>
            <a:ext cx="11556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Commodity Positions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7" name=""/>
          <p:cNvSpPr/>
          <p:nvPr/>
        </p:nvSpPr>
        <p:spPr>
          <a:xfrm>
            <a:off x="4927680" y="901800"/>
            <a:ext cx="34416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New Capital Structure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8" name=""/>
          <p:cNvSpPr/>
          <p:nvPr/>
        </p:nvSpPr>
        <p:spPr>
          <a:xfrm>
            <a:off x="5727600" y="4411800"/>
            <a:ext cx="7239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Capital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9" name=""/>
          <p:cNvSpPr/>
          <p:nvPr/>
        </p:nvSpPr>
        <p:spPr>
          <a:xfrm>
            <a:off x="5122800" y="1719360"/>
            <a:ext cx="1352520" cy="699840"/>
          </a:xfrm>
          <a:prstGeom prst="rect">
            <a:avLst/>
          </a:prstGeom>
          <a:gradFill rotWithShape="0">
            <a:gsLst>
              <a:gs pos="0">
                <a:srgbClr val="c1c1fe"/>
              </a:gs>
              <a:gs pos="50000">
                <a:srgbClr val="0000ff"/>
              </a:gs>
              <a:gs pos="100000">
                <a:srgbClr val="c1c1fe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Debt  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(BBB)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Marathon Today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1" name="PlaceHolder 2"/>
          <p:cNvSpPr>
            <a:spLocks noGrp="1"/>
          </p:cNvSpPr>
          <p:nvPr>
            <p:ph/>
          </p:nvPr>
        </p:nvSpPr>
        <p:spPr>
          <a:xfrm>
            <a:off x="685440" y="1066680"/>
            <a:ext cx="3809880" cy="2108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Marathon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ff00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Price/Book: 177% 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ff00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ROE:  15.4%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ff00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ROA: 2.8%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ff00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Debt/Equity: 27%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2" name="PlaceHolder 3"/>
          <p:cNvSpPr>
            <a:spLocks noGrp="1"/>
          </p:cNvSpPr>
          <p:nvPr>
            <p:ph/>
          </p:nvPr>
        </p:nvSpPr>
        <p:spPr>
          <a:xfrm>
            <a:off x="4635360" y="1130040"/>
            <a:ext cx="3810240" cy="1879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Industry Average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ff00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Price/Book: 332%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ff00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ROE: 23.7%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ff00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ROA: 9.2%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ff00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Debt/Equity: 24%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3" name=""/>
          <p:cNvSpPr/>
          <p:nvPr/>
        </p:nvSpPr>
        <p:spPr>
          <a:xfrm>
            <a:off x="914400" y="3327480"/>
            <a:ext cx="7594560" cy="271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Marathon – Enron  Hydrocarbon Desk provides: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25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Additional capital without increasing leverage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25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Increased ROE and ROA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25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Increased Shareholder value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25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Reduced Hostile take-over bid probability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25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698400" y="2437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Why Enron?</a:t>
            </a:r>
            <a:endParaRPr b="1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20463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1998-09-17T12:43:13Z</dcterms:created>
  <dc:creator/>
  <dc:description/>
  <dc:language>en-US</dc:language>
  <cp:lastModifiedBy>Peter Bennett</cp:lastModifiedBy>
  <cp:lastPrinted>2001-04-10T22:48:24Z</cp:lastPrinted>
  <dcterms:modified xsi:type="dcterms:W3CDTF">2001-10-02T14:25:29Z</dcterms:modified>
  <cp:revision>869</cp:revision>
  <dc:subject/>
  <dc:title>PowerPoint Presentation</dc:title>
</cp:coreProperties>
</file>