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1.wmf" ContentType="image/x-wmf"/>
  <Override PartName="/ppt/media/image9.wmf" ContentType="image/x-wmf"/>
  <Override PartName="/ppt/media/image18.wmf" ContentType="image/x-wmf"/>
  <Override PartName="/ppt/media/image20.wmf" ContentType="image/x-wmf"/>
  <Override PartName="/ppt/media/image13.png" ContentType="image/png"/>
  <Override PartName="/ppt/media/image4.png" ContentType="image/png"/>
  <Override PartName="/ppt/media/image12.wmf" ContentType="image/x-wmf"/>
  <Override PartName="/ppt/media/image8.wmf" ContentType="image/x-wmf"/>
  <Override PartName="/ppt/media/image17.wmf" ContentType="image/x-wmf"/>
  <Override PartName="/ppt/media/image22.png" ContentType="image/png"/>
  <Override PartName="/ppt/media/image21.png" ContentType="image/png"/>
  <Override PartName="/ppt/media/image5.png" ContentType="image/png"/>
  <Override PartName="/ppt/media/image19.wmf" ContentType="image/x-wmf"/>
  <Override PartName="/ppt/media/image3.png" ContentType="image/png"/>
  <Override PartName="/ppt/media/image16.wmf" ContentType="image/x-wmf"/>
  <Override PartName="/ppt/media/image14.wmf" ContentType="image/x-wmf"/>
  <Override PartName="/ppt/media/image2.png" ContentType="image/png"/>
  <Override PartName="/ppt/media/image15.wmf" ContentType="image/x-wmf"/>
  <Override PartName="/ppt/media/image6.wmf" ContentType="image/x-wmf"/>
  <Override PartName="/ppt/media/image7.png" ContentType="image/png"/>
  <Override PartName="/ppt/media/image1.wmf" ContentType="image/x-wmf"/>
  <Override PartName="/ppt/media/image10.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27.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Slides/_rels/notesSlide27.xml.rels" ContentType="application/vnd.openxmlformats-package.relationships+xml"/>
  <Override PartName="/ppt/notesSlides/_rels/notesSlide26.xml.rels" ContentType="application/vnd.openxmlformats-package.relationships+xml"/>
  <Override PartName="/ppt/notesSlides/_rels/notesSlide29.xml.rels" ContentType="application/vnd.openxmlformats-package.relationships+xml"/>
  <Override PartName="/ppt/notesSlides/_rels/notesSlide31.xml.rels" ContentType="application/vnd.openxmlformats-package.relationships+xml"/>
  <Override PartName="/ppt/notesSlides/_rels/notesSlide12.xml.rels" ContentType="application/vnd.openxmlformats-package.relationships+xml"/>
  <Override PartName="/ppt/notesSlides/_rels/notesSlide25.xml.rels" ContentType="application/vnd.openxmlformats-package.relationships+xml"/>
  <Override PartName="/ppt/notesSlides/_rels/notesSlide9.xml.rels" ContentType="application/vnd.openxmlformats-package.relationships+xml"/>
  <Override PartName="/ppt/notesSlides/_rels/notesSlide11.xml.rels" ContentType="application/vnd.openxmlformats-package.relationships+xml"/>
  <Override PartName="/ppt/notesSlides/_rels/notesSlide5.xml.rels" ContentType="application/vnd.openxmlformats-package.relationships+xml"/>
  <Override PartName="/ppt/notesSlides/_rels/notesSlide20.xml.rels" ContentType="application/vnd.openxmlformats-package.relationships+xml"/>
  <Override PartName="/ppt/notesSlides/_rels/notesSlide18.xml.rels" ContentType="application/vnd.openxmlformats-package.relationships+xml"/>
  <Override PartName="/ppt/notesSlides/_rels/notesSlide6.xml.rels" ContentType="application/vnd.openxmlformats-package.relationships+xml"/>
  <Override PartName="/ppt/notesSlides/_rels/notesSlide19.xml.rels" ContentType="application/vnd.openxmlformats-package.relationships+xml"/>
  <Override PartName="/ppt/notesSlides/_rels/notesSlide28.xml.rels" ContentType="application/vnd.openxmlformats-package.relationships+xml"/>
  <Override PartName="/ppt/notesSlides/_rels/notesSlide30.xml.rels" ContentType="application/vnd.openxmlformats-package.relationships+xml"/>
  <Override PartName="/ppt/notesSlides/notesSlide29.xml" ContentType="application/vnd.openxmlformats-officedocument.presentationml.notesSlide+xml"/>
  <Override PartName="/ppt/notesSlides/notesSlide3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
          <p:cNvSpPr/>
          <p:nvPr/>
        </p:nvSpPr>
        <p:spPr>
          <a:xfrm>
            <a:off x="0" y="0"/>
            <a:ext cx="7038000" cy="9187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9" name="PlaceHolder 1"/>
          <p:cNvSpPr>
            <a:spLocks noGrp="1"/>
          </p:cNvSpPr>
          <p:nvPr>
            <p:ph type="hdr"/>
          </p:nvPr>
        </p:nvSpPr>
        <p:spPr>
          <a:xfrm>
            <a:off x="-1800" y="-4680"/>
            <a:ext cx="3051000" cy="465120"/>
          </a:xfrm>
          <a:prstGeom prst="rect">
            <a:avLst/>
          </a:prstGeom>
          <a:noFill/>
          <a:ln w="0">
            <a:noFill/>
          </a:ln>
        </p:spPr>
        <p:txBody>
          <a:bodyPr lIns="19080" rIns="19080" tIns="0" bIns="0" anchor="t">
            <a:noAutofit/>
          </a:bodyPr>
          <a:p>
            <a:pPr indent="0">
              <a:buNone/>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0" name="PlaceHolder 2"/>
          <p:cNvSpPr>
            <a:spLocks noGrp="1"/>
          </p:cNvSpPr>
          <p:nvPr>
            <p:ph type="dt" idx="1"/>
          </p:nvPr>
        </p:nvSpPr>
        <p:spPr>
          <a:xfrm>
            <a:off x="3989160" y="-4680"/>
            <a:ext cx="3049560" cy="465120"/>
          </a:xfrm>
          <a:prstGeom prst="rect">
            <a:avLst/>
          </a:prstGeom>
          <a:noFill/>
          <a:ln w="0">
            <a:noFill/>
          </a:ln>
        </p:spPr>
        <p:txBody>
          <a:bodyPr lIns="19080" rIns="19080" tIns="0" bIns="0" anchor="t">
            <a:noAutofit/>
          </a:bodyPr>
          <a:lstStyle>
            <a:lvl1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defRPr b="0" i="1" lang="en-US" sz="1000" strike="noStrike" u="none">
                <a:solidFill>
                  <a:srgbClr val="000000"/>
                </a:solidFill>
                <a:effectLst/>
                <a:uFillTx/>
                <a:latin typeface="Times New Roman"/>
              </a:defRPr>
            </a:lvl1pPr>
          </a:lstStyle>
          <a:p>
            <a: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1" name="PlaceHolder 3"/>
          <p:cNvSpPr>
            <a:spLocks noGrp="1"/>
          </p:cNvSpPr>
          <p:nvPr>
            <p:ph type="ftr" idx="2"/>
          </p:nvPr>
        </p:nvSpPr>
        <p:spPr>
          <a:xfrm>
            <a:off x="-1800" y="8724960"/>
            <a:ext cx="3051000" cy="465120"/>
          </a:xfrm>
          <a:prstGeom prst="rect">
            <a:avLst/>
          </a:prstGeom>
          <a:noFill/>
          <a:ln w="0">
            <a:noFill/>
          </a:ln>
        </p:spPr>
        <p:txBody>
          <a:bodyPr lIns="19080" rIns="19080" tIns="0" bIns="0" anchor="b">
            <a:noAutofit/>
          </a:bodyPr>
          <a:lstStyle>
            <a:lvl1pPr indent="0">
              <a:buNone/>
              <a:tabLst>
                <a:tab algn="l" pos="0"/>
                <a:tab algn="l" pos="1014480"/>
                <a:tab algn="l" pos="2028960"/>
                <a:tab algn="l" pos="3043080"/>
                <a:tab algn="l" pos="4057560"/>
                <a:tab algn="l" pos="5072040"/>
                <a:tab algn="l" pos="6086520"/>
                <a:tab algn="l" pos="7101000"/>
                <a:tab algn="l" pos="8115480"/>
                <a:tab algn="l" pos="9129600"/>
                <a:tab algn="l" pos="10144080"/>
              </a:tabLst>
              <a:defRPr b="0" i="1" lang="en-US" sz="1000" strike="noStrike" u="none">
                <a:solidFill>
                  <a:srgbClr val="000000"/>
                </a:solidFill>
                <a:effectLst/>
                <a:uFillTx/>
                <a:latin typeface="Times New Roman"/>
              </a:defRPr>
            </a:lvl1pPr>
          </a:lstStyle>
          <a:p>
            <a:pPr indent="0">
              <a:buNone/>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2" name="PlaceHolder 4"/>
          <p:cNvSpPr>
            <a:spLocks noGrp="1"/>
          </p:cNvSpPr>
          <p:nvPr>
            <p:ph type="sldNum" idx="3"/>
          </p:nvPr>
        </p:nvSpPr>
        <p:spPr>
          <a:xfrm>
            <a:off x="3989160" y="8724960"/>
            <a:ext cx="3049560" cy="465120"/>
          </a:xfrm>
          <a:prstGeom prst="rect">
            <a:avLst/>
          </a:prstGeom>
          <a:noFill/>
          <a:ln w="0">
            <a:noFill/>
          </a:ln>
        </p:spPr>
        <p:txBody>
          <a:bodyPr lIns="19080" rIns="19080" tIns="0" bIns="0" anchor="b">
            <a:noAutofit/>
          </a:bodyPr>
          <a:lstStyle>
            <a:lvl1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defRPr b="0" i="1" lang="en-US" sz="1000" strike="noStrike" u="none">
                <a:solidFill>
                  <a:srgbClr val="000000"/>
                </a:solidFill>
                <a:effectLst/>
                <a:uFillTx/>
                <a:latin typeface="Times New Roman"/>
              </a:defRPr>
            </a:lvl1pPr>
          </a:lstStyle>
          <a:p>
            <a: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pPr>
            <a:fld id="{22C04459-9D92-45EF-A12B-75BB3763E141}"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3" name="PlaceHolder 5"/>
          <p:cNvSpPr>
            <a:spLocks noGrp="1"/>
          </p:cNvSpPr>
          <p:nvPr>
            <p:ph type="body"/>
          </p:nvPr>
        </p:nvSpPr>
        <p:spPr>
          <a:xfrm>
            <a:off x="938160" y="4362120"/>
            <a:ext cx="5160960" cy="4133880"/>
          </a:xfrm>
          <a:prstGeom prst="rect">
            <a:avLst/>
          </a:prstGeom>
          <a:noFill/>
          <a:ln w="0">
            <a:noFill/>
          </a:ln>
        </p:spPr>
        <p:txBody>
          <a:bodyPr lIns="98280" rIns="98280" tIns="50760" bIns="5076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4" name="PlaceHolder 6"/>
          <p:cNvSpPr>
            <a:spLocks noGrp="1"/>
          </p:cNvSpPr>
          <p:nvPr>
            <p:ph type="sldImg"/>
          </p:nvPr>
        </p:nvSpPr>
        <p:spPr>
          <a:xfrm>
            <a:off x="1234800" y="696600"/>
            <a:ext cx="4575240" cy="343044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move the slide</a:t>
            </a:r>
            <a:endParaRPr b="1" lang="en-US" sz="28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370BA16C-7D3A-457F-A305-82608E01DAC2}"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89"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90"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91"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92" name="PlaceHolder 1"/>
          <p:cNvSpPr>
            <a:spLocks noGrp="1"/>
          </p:cNvSpPr>
          <p:nvPr>
            <p:ph type="sldImg"/>
          </p:nvPr>
        </p:nvSpPr>
        <p:spPr>
          <a:xfrm>
            <a:off x="1230480" y="689040"/>
            <a:ext cx="4597200" cy="3446280"/>
          </a:xfrm>
          <a:prstGeom prst="rect">
            <a:avLst/>
          </a:prstGeom>
          <a:ln w="0">
            <a:noFill/>
          </a:ln>
        </p:spPr>
      </p:sp>
      <p:sp>
        <p:nvSpPr>
          <p:cNvPr id="193"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90A2133D-D038-4A9F-A7A8-70000A609F1E}"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95"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96"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97"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98" name="PlaceHolder 1"/>
          <p:cNvSpPr>
            <a:spLocks noGrp="1"/>
          </p:cNvSpPr>
          <p:nvPr>
            <p:ph type="sldImg"/>
          </p:nvPr>
        </p:nvSpPr>
        <p:spPr>
          <a:xfrm>
            <a:off x="1230480" y="689040"/>
            <a:ext cx="4597200" cy="3446280"/>
          </a:xfrm>
          <a:prstGeom prst="rect">
            <a:avLst/>
          </a:prstGeom>
          <a:ln w="0">
            <a:noFill/>
          </a:ln>
        </p:spPr>
      </p:sp>
      <p:sp>
        <p:nvSpPr>
          <p:cNvPr id="199"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C4059C86-D779-438F-A39B-745A4F21A415}"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01"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02"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03"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04" name="PlaceHolder 1"/>
          <p:cNvSpPr>
            <a:spLocks noGrp="1"/>
          </p:cNvSpPr>
          <p:nvPr>
            <p:ph type="sldImg"/>
          </p:nvPr>
        </p:nvSpPr>
        <p:spPr>
          <a:xfrm>
            <a:off x="1224000" y="689040"/>
            <a:ext cx="4595760" cy="3446280"/>
          </a:xfrm>
          <a:prstGeom prst="rect">
            <a:avLst/>
          </a:prstGeom>
          <a:ln w="0">
            <a:noFill/>
          </a:ln>
        </p:spPr>
      </p:sp>
      <p:sp>
        <p:nvSpPr>
          <p:cNvPr id="205" name="PlaceHolder 2"/>
          <p:cNvSpPr>
            <a:spLocks noGrp="1"/>
          </p:cNvSpPr>
          <p:nvPr>
            <p:ph type="body"/>
          </p:nvPr>
        </p:nvSpPr>
        <p:spPr>
          <a:xfrm>
            <a:off x="937800" y="4362120"/>
            <a:ext cx="5162760" cy="4133880"/>
          </a:xfrm>
          <a:prstGeom prst="rect">
            <a:avLst/>
          </a:prstGeom>
          <a:noFill/>
          <a:ln w="0">
            <a:noFill/>
          </a:ln>
        </p:spPr>
        <p:txBody>
          <a:bodyPr lIns="92520" rIns="92520" tIns="46440" bIns="4644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volatility is lowest to highest price</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illiquid market right now, thus, not as tight (basis)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financial markets 4 to 1 financial to physical</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Alberta normally has winter peak (maintenance is finished by then)</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in next 1 to 1.5 years Enron will be looking at generating opportunities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people moving away from cogen</a:t>
            </a: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F5B3D41A-5FE8-4A1D-8957-8F02FB4084B9}"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07"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08"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09"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10" name="PlaceHolder 1"/>
          <p:cNvSpPr>
            <a:spLocks noGrp="1"/>
          </p:cNvSpPr>
          <p:nvPr>
            <p:ph type="sldImg"/>
          </p:nvPr>
        </p:nvSpPr>
        <p:spPr>
          <a:xfrm>
            <a:off x="1230480" y="689040"/>
            <a:ext cx="4597200" cy="3446280"/>
          </a:xfrm>
          <a:prstGeom prst="rect">
            <a:avLst/>
          </a:prstGeom>
          <a:ln w="0">
            <a:noFill/>
          </a:ln>
        </p:spPr>
      </p:sp>
      <p:sp>
        <p:nvSpPr>
          <p:cNvPr id="211"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AB6522E6-E4FF-4769-B582-DB4A47892276}"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13"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14"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15"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16" name="PlaceHolder 1"/>
          <p:cNvSpPr>
            <a:spLocks noGrp="1"/>
          </p:cNvSpPr>
          <p:nvPr>
            <p:ph type="sldImg"/>
          </p:nvPr>
        </p:nvSpPr>
        <p:spPr>
          <a:xfrm>
            <a:off x="1230480" y="689040"/>
            <a:ext cx="4597200" cy="3446280"/>
          </a:xfrm>
          <a:prstGeom prst="rect">
            <a:avLst/>
          </a:prstGeom>
          <a:ln w="0">
            <a:noFill/>
          </a:ln>
        </p:spPr>
      </p:sp>
      <p:sp>
        <p:nvSpPr>
          <p:cNvPr id="217"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E5853C26-E171-45CD-94E5-07AD094AD69C}"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19"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20"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21"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22" name="PlaceHolder 1"/>
          <p:cNvSpPr>
            <a:spLocks noGrp="1"/>
          </p:cNvSpPr>
          <p:nvPr>
            <p:ph type="sldImg"/>
          </p:nvPr>
        </p:nvSpPr>
        <p:spPr>
          <a:xfrm>
            <a:off x="1230480" y="689040"/>
            <a:ext cx="4597200" cy="3446280"/>
          </a:xfrm>
          <a:prstGeom prst="rect">
            <a:avLst/>
          </a:prstGeom>
          <a:ln w="0">
            <a:noFill/>
          </a:ln>
        </p:spPr>
      </p:sp>
      <p:sp>
        <p:nvSpPr>
          <p:cNvPr id="223"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8E994522-57AC-49BF-9340-C1559BFB936D}"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25"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26"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27"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28" name="PlaceHolder 1"/>
          <p:cNvSpPr>
            <a:spLocks noGrp="1"/>
          </p:cNvSpPr>
          <p:nvPr>
            <p:ph type="sldImg"/>
          </p:nvPr>
        </p:nvSpPr>
        <p:spPr>
          <a:xfrm>
            <a:off x="1235160" y="689040"/>
            <a:ext cx="4591080" cy="3443400"/>
          </a:xfrm>
          <a:prstGeom prst="rect">
            <a:avLst/>
          </a:prstGeom>
          <a:ln w="0">
            <a:noFill/>
          </a:ln>
        </p:spPr>
      </p:sp>
      <p:sp>
        <p:nvSpPr>
          <p:cNvPr id="229" name="PlaceHolder 2"/>
          <p:cNvSpPr>
            <a:spLocks noGrp="1"/>
          </p:cNvSpPr>
          <p:nvPr>
            <p:ph type="body"/>
          </p:nvPr>
        </p:nvSpPr>
        <p:spPr>
          <a:xfrm>
            <a:off x="938160" y="4362120"/>
            <a:ext cx="5160960" cy="4133880"/>
          </a:xfrm>
          <a:prstGeom prst="rect">
            <a:avLst/>
          </a:prstGeom>
          <a:noFill/>
          <a:ln w="0">
            <a:noFill/>
          </a:ln>
        </p:spPr>
        <p:txBody>
          <a:bodyPr lIns="92160" rIns="92160" tIns="46080" bIns="460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can do this on peak, off-peak basis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a lot of our customers use gas structures such as this</a:t>
            </a:r>
            <a:endParaRPr b="0" lang="en-US" sz="1200" strike="noStrike" u="none">
              <a:solidFill>
                <a:srgbClr val="000000"/>
              </a:solidFill>
              <a:effectLst/>
              <a:uFillTx/>
              <a:latin typeface="Times New Roman"/>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42A9BFF0-83DF-45DA-91E9-5DC16F0AC02F}"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31"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32"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33"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34" name="PlaceHolder 1"/>
          <p:cNvSpPr>
            <a:spLocks noGrp="1"/>
          </p:cNvSpPr>
          <p:nvPr>
            <p:ph type="sldImg"/>
          </p:nvPr>
        </p:nvSpPr>
        <p:spPr>
          <a:xfrm>
            <a:off x="1235160" y="689040"/>
            <a:ext cx="4591080" cy="3443400"/>
          </a:xfrm>
          <a:prstGeom prst="rect">
            <a:avLst/>
          </a:prstGeom>
          <a:ln w="0">
            <a:noFill/>
          </a:ln>
        </p:spPr>
      </p:sp>
      <p:sp>
        <p:nvSpPr>
          <p:cNvPr id="235" name="PlaceHolder 2"/>
          <p:cNvSpPr>
            <a:spLocks noGrp="1"/>
          </p:cNvSpPr>
          <p:nvPr>
            <p:ph type="body"/>
          </p:nvPr>
        </p:nvSpPr>
        <p:spPr>
          <a:xfrm>
            <a:off x="938160" y="4362120"/>
            <a:ext cx="5160960" cy="4133880"/>
          </a:xfrm>
          <a:prstGeom prst="rect">
            <a:avLst/>
          </a:prstGeom>
          <a:noFill/>
          <a:ln w="0">
            <a:noFill/>
          </a:ln>
        </p:spPr>
        <p:txBody>
          <a:bodyPr lIns="92160" rIns="92160" tIns="46080" bIns="460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can do this on peak, off-peak basis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a lot of our customers use gas structures such as this</a:t>
            </a:r>
            <a:endParaRPr b="0" lang="en-US" sz="1200" strike="noStrike" u="none">
              <a:solidFill>
                <a:srgbClr val="000000"/>
              </a:solidFill>
              <a:effectLst/>
              <a:uFillTx/>
              <a:latin typeface="Times New Roman"/>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6908EA06-6DE7-4D73-A967-72E01551E625}"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37"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38"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39"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40" name="PlaceHolder 1"/>
          <p:cNvSpPr>
            <a:spLocks noGrp="1"/>
          </p:cNvSpPr>
          <p:nvPr>
            <p:ph type="sldImg"/>
          </p:nvPr>
        </p:nvSpPr>
        <p:spPr>
          <a:xfrm>
            <a:off x="1235160" y="689040"/>
            <a:ext cx="4591080" cy="3443400"/>
          </a:xfrm>
          <a:prstGeom prst="rect">
            <a:avLst/>
          </a:prstGeom>
          <a:ln w="0">
            <a:noFill/>
          </a:ln>
        </p:spPr>
      </p:sp>
      <p:sp>
        <p:nvSpPr>
          <p:cNvPr id="241" name="PlaceHolder 2"/>
          <p:cNvSpPr>
            <a:spLocks noGrp="1"/>
          </p:cNvSpPr>
          <p:nvPr>
            <p:ph type="body"/>
          </p:nvPr>
        </p:nvSpPr>
        <p:spPr>
          <a:xfrm>
            <a:off x="938160" y="4362120"/>
            <a:ext cx="5160960" cy="4133880"/>
          </a:xfrm>
          <a:prstGeom prst="rect">
            <a:avLst/>
          </a:prstGeom>
          <a:noFill/>
          <a:ln w="0">
            <a:noFill/>
          </a:ln>
        </p:spPr>
        <p:txBody>
          <a:bodyPr lIns="92160" rIns="92160" tIns="46080" bIns="460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can do this on peak, off-peak basis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a lot of our customers use gas structures such as this</a:t>
            </a:r>
            <a:endParaRPr b="0" lang="en-US" sz="1200" strike="noStrike" u="none">
              <a:solidFill>
                <a:srgbClr val="000000"/>
              </a:solidFill>
              <a:effectLst/>
              <a:uFillTx/>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0C930E72-4392-4EED-841F-AA18D8653AD7}"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43"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44"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45"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46" name="PlaceHolder 1"/>
          <p:cNvSpPr>
            <a:spLocks noGrp="1"/>
          </p:cNvSpPr>
          <p:nvPr>
            <p:ph type="sldImg"/>
          </p:nvPr>
        </p:nvSpPr>
        <p:spPr>
          <a:xfrm>
            <a:off x="1235160" y="689040"/>
            <a:ext cx="4591080" cy="3443400"/>
          </a:xfrm>
          <a:prstGeom prst="rect">
            <a:avLst/>
          </a:prstGeom>
          <a:ln w="0">
            <a:noFill/>
          </a:ln>
        </p:spPr>
      </p:sp>
      <p:sp>
        <p:nvSpPr>
          <p:cNvPr id="247" name="PlaceHolder 2"/>
          <p:cNvSpPr>
            <a:spLocks noGrp="1"/>
          </p:cNvSpPr>
          <p:nvPr>
            <p:ph type="body"/>
          </p:nvPr>
        </p:nvSpPr>
        <p:spPr>
          <a:xfrm>
            <a:off x="938160" y="4362120"/>
            <a:ext cx="5160960" cy="4133880"/>
          </a:xfrm>
          <a:prstGeom prst="rect">
            <a:avLst/>
          </a:prstGeom>
          <a:noFill/>
          <a:ln w="0">
            <a:noFill/>
          </a:ln>
        </p:spPr>
        <p:txBody>
          <a:bodyPr lIns="92160" rIns="92160" tIns="46080" bIns="460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can do this on peak, off-peak basis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a lot of our customers use gas structures such as this</a:t>
            </a:r>
            <a:endParaRPr b="0" lang="en-US" sz="1200" strike="noStrike" u="none">
              <a:solidFill>
                <a:srgbClr val="000000"/>
              </a:solidFill>
              <a:effectLst/>
              <a:uFillTx/>
              <a:latin typeface="Times New Roman"/>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0302E6A6-3E24-45CC-9332-CB091AA6412F}"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49"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0"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1"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52" name="PlaceHolder 1"/>
          <p:cNvSpPr>
            <a:spLocks noGrp="1"/>
          </p:cNvSpPr>
          <p:nvPr>
            <p:ph type="sldImg"/>
          </p:nvPr>
        </p:nvSpPr>
        <p:spPr>
          <a:xfrm>
            <a:off x="1235160" y="689040"/>
            <a:ext cx="4591080" cy="3443400"/>
          </a:xfrm>
          <a:prstGeom prst="rect">
            <a:avLst/>
          </a:prstGeom>
          <a:ln w="0">
            <a:noFill/>
          </a:ln>
        </p:spPr>
      </p:sp>
      <p:sp>
        <p:nvSpPr>
          <p:cNvPr id="253" name="PlaceHolder 2"/>
          <p:cNvSpPr>
            <a:spLocks noGrp="1"/>
          </p:cNvSpPr>
          <p:nvPr>
            <p:ph type="body"/>
          </p:nvPr>
        </p:nvSpPr>
        <p:spPr>
          <a:xfrm>
            <a:off x="938160" y="4362120"/>
            <a:ext cx="5160960" cy="4133880"/>
          </a:xfrm>
          <a:prstGeom prst="rect">
            <a:avLst/>
          </a:prstGeom>
          <a:noFill/>
          <a:ln w="0">
            <a:noFill/>
          </a:ln>
        </p:spPr>
        <p:txBody>
          <a:bodyPr lIns="92160" rIns="92160" tIns="46080" bIns="460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can do this on peak, off-peak basis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a lot of our customers use gas structures such as this</a:t>
            </a:r>
            <a:endParaRPr b="0" lang="en-US" sz="1200" strike="noStrike" u="none">
              <a:solidFill>
                <a:srgbClr val="000000"/>
              </a:solidFill>
              <a:effectLst/>
              <a:uFillTx/>
              <a:latin typeface="Times New Roman"/>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7B39BEF5-EB0B-4344-BF74-679465853E14}"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55"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6"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7"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58" name="PlaceHolder 1"/>
          <p:cNvSpPr>
            <a:spLocks noGrp="1"/>
          </p:cNvSpPr>
          <p:nvPr>
            <p:ph type="sldImg"/>
          </p:nvPr>
        </p:nvSpPr>
        <p:spPr>
          <a:xfrm>
            <a:off x="1235160" y="689040"/>
            <a:ext cx="4591080" cy="3443400"/>
          </a:xfrm>
          <a:prstGeom prst="rect">
            <a:avLst/>
          </a:prstGeom>
          <a:ln w="0">
            <a:noFill/>
          </a:ln>
        </p:spPr>
      </p:sp>
      <p:sp>
        <p:nvSpPr>
          <p:cNvPr id="259" name="PlaceHolder 2"/>
          <p:cNvSpPr>
            <a:spLocks noGrp="1"/>
          </p:cNvSpPr>
          <p:nvPr>
            <p:ph type="body"/>
          </p:nvPr>
        </p:nvSpPr>
        <p:spPr>
          <a:xfrm>
            <a:off x="938160" y="4362120"/>
            <a:ext cx="5160960" cy="4133880"/>
          </a:xfrm>
          <a:prstGeom prst="rect">
            <a:avLst/>
          </a:prstGeom>
          <a:noFill/>
          <a:ln w="0">
            <a:noFill/>
          </a:ln>
        </p:spPr>
        <p:txBody>
          <a:bodyPr lIns="92160" rIns="92160" tIns="46080" bIns="4608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can do this on peak, off-peak basis</a:t>
            </a:r>
            <a:endParaRPr b="0" lang="en-US" sz="1200" strike="noStrike" u="none">
              <a:solidFill>
                <a:srgbClr val="000000"/>
              </a:solidFill>
              <a:effectLst/>
              <a:uFillTx/>
              <a:latin typeface="Times New Roman"/>
            </a:endParaRPr>
          </a:p>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r>
              <a:rPr b="0" lang="en-US" sz="1200" strike="noStrike" u="none">
                <a:solidFill>
                  <a:srgbClr val="000000"/>
                </a:solidFill>
                <a:effectLst/>
                <a:uFillTx/>
                <a:latin typeface="Times New Roman"/>
              </a:rPr>
              <a:t>- a lot of our customers use gas structures such as this</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76FBBA64-2D56-4DD3-A198-2960CDA107CB}"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71"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72"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73"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74" name="PlaceHolder 1"/>
          <p:cNvSpPr>
            <a:spLocks noGrp="1"/>
          </p:cNvSpPr>
          <p:nvPr>
            <p:ph type="sldImg"/>
          </p:nvPr>
        </p:nvSpPr>
        <p:spPr>
          <a:xfrm>
            <a:off x="1230480" y="689040"/>
            <a:ext cx="4597200" cy="3446280"/>
          </a:xfrm>
          <a:prstGeom prst="rect">
            <a:avLst/>
          </a:prstGeom>
          <a:ln w="0">
            <a:noFill/>
          </a:ln>
        </p:spPr>
      </p:sp>
      <p:sp>
        <p:nvSpPr>
          <p:cNvPr id="175"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CA19D691-4941-47F4-9D3D-BD7B61808E93}"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77"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78"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79"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80" name="PlaceHolder 1"/>
          <p:cNvSpPr>
            <a:spLocks noGrp="1"/>
          </p:cNvSpPr>
          <p:nvPr>
            <p:ph type="sldImg"/>
          </p:nvPr>
        </p:nvSpPr>
        <p:spPr>
          <a:xfrm>
            <a:off x="1230480" y="689040"/>
            <a:ext cx="4597200" cy="3446280"/>
          </a:xfrm>
          <a:prstGeom prst="rect">
            <a:avLst/>
          </a:prstGeom>
          <a:ln w="0">
            <a:noFill/>
          </a:ln>
        </p:spPr>
      </p:sp>
      <p:sp>
        <p:nvSpPr>
          <p:cNvPr id="181"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
          <p:cNvSpPr txBox="1"/>
          <p:nvPr/>
        </p:nvSpPr>
        <p:spPr>
          <a:xfrm>
            <a:off x="3989160" y="8724960"/>
            <a:ext cx="3049560" cy="465120"/>
          </a:xfrm>
          <a:prstGeom prst="rect">
            <a:avLst/>
          </a:prstGeom>
          <a:noFill/>
          <a:ln w="0">
            <a:noFill/>
          </a:ln>
        </p:spPr>
        <p:txBody>
          <a:bodyPr lIns="19080" rIns="19080" tIns="0" bIns="0" anchor="b">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fld id="{6EA49933-9027-44C6-A8BC-28C2A7E49FF1}"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83" name=""/>
          <p:cNvSpPr txBox="1"/>
          <p:nvPr/>
        </p:nvSpPr>
        <p:spPr>
          <a:xfrm>
            <a:off x="-1800" y="8724960"/>
            <a:ext cx="3051000" cy="465120"/>
          </a:xfrm>
          <a:prstGeom prst="rect">
            <a:avLst/>
          </a:prstGeom>
          <a:noFill/>
          <a:ln w="0">
            <a:noFill/>
          </a:ln>
        </p:spPr>
        <p:txBody>
          <a:bodyPr lIns="19080" rIns="19080" tIns="0" bIns="0" anchor="b">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84" name=""/>
          <p:cNvSpPr txBox="1"/>
          <p:nvPr/>
        </p:nvSpPr>
        <p:spPr>
          <a:xfrm>
            <a:off x="-1800" y="-4680"/>
            <a:ext cx="3051000" cy="465120"/>
          </a:xfrm>
          <a:prstGeom prst="rect">
            <a:avLst/>
          </a:prstGeom>
          <a:noFill/>
          <a:ln w="0">
            <a:noFill/>
          </a:ln>
        </p:spPr>
        <p:txBody>
          <a:bodyPr lIns="19080" rIns="19080" tIns="0" bIns="0" anchor="t">
            <a:noAutofit/>
          </a:bodyPr>
          <a:p>
            <a:pP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85" name=""/>
          <p:cNvSpPr txBox="1"/>
          <p:nvPr/>
        </p:nvSpPr>
        <p:spPr>
          <a:xfrm>
            <a:off x="3989160" y="-4680"/>
            <a:ext cx="3049560" cy="465120"/>
          </a:xfrm>
          <a:prstGeom prst="rect">
            <a:avLst/>
          </a:prstGeom>
          <a:noFill/>
          <a:ln w="0">
            <a:noFill/>
          </a:ln>
        </p:spPr>
        <p:txBody>
          <a:bodyPr lIns="19080" rIns="19080" tIns="0" bIns="0" anchor="t">
            <a:noAutofit/>
          </a:bodyPr>
          <a:p>
            <a:pPr algn="r">
              <a:tabLst>
                <a:tab algn="l" pos="0"/>
                <a:tab algn="l" pos="1014480"/>
                <a:tab algn="l" pos="2028960"/>
                <a:tab algn="l" pos="3043080"/>
                <a:tab algn="l" pos="4057560"/>
                <a:tab algn="l" pos="5072040"/>
                <a:tab algn="l" pos="6086520"/>
                <a:tab algn="l" pos="7101000"/>
                <a:tab algn="l" pos="8115480"/>
                <a:tab algn="l" pos="9129600"/>
                <a:tab algn="l" pos="10144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86" name="PlaceHolder 1"/>
          <p:cNvSpPr>
            <a:spLocks noGrp="1"/>
          </p:cNvSpPr>
          <p:nvPr>
            <p:ph type="sldImg"/>
          </p:nvPr>
        </p:nvSpPr>
        <p:spPr>
          <a:xfrm>
            <a:off x="1230480" y="689040"/>
            <a:ext cx="4597200" cy="3446280"/>
          </a:xfrm>
          <a:prstGeom prst="rect">
            <a:avLst/>
          </a:prstGeom>
          <a:ln w="0">
            <a:noFill/>
          </a:ln>
        </p:spPr>
      </p:sp>
      <p:sp>
        <p:nvSpPr>
          <p:cNvPr id="187" name="PlaceHolder 2"/>
          <p:cNvSpPr>
            <a:spLocks noGrp="1"/>
          </p:cNvSpPr>
          <p:nvPr>
            <p:ph type="body"/>
          </p:nvPr>
        </p:nvSpPr>
        <p:spPr>
          <a:xfrm>
            <a:off x="937800" y="4362120"/>
            <a:ext cx="5162760" cy="4133880"/>
          </a:xfrm>
          <a:prstGeom prst="rect">
            <a:avLst/>
          </a:prstGeom>
          <a:noFill/>
          <a:ln w="0">
            <a:noFill/>
          </a:ln>
        </p:spPr>
        <p:txBody>
          <a:bodyPr lIns="0" rIns="0" tIns="0" bIns="0" anchor="t">
            <a:noAutofit/>
          </a:bodyPr>
          <a:p>
            <a:pPr indent="0">
              <a:spcBef>
                <a:spcPts val="451"/>
              </a:spcBef>
              <a:buNone/>
              <a:tabLst>
                <a:tab algn="l" pos="0"/>
                <a:tab algn="l" pos="1014480"/>
                <a:tab algn="l" pos="2028960"/>
                <a:tab algn="l" pos="3043080"/>
                <a:tab algn="l" pos="4057560"/>
                <a:tab algn="l" pos="5072040"/>
                <a:tab algn="l" pos="6086520"/>
                <a:tab algn="l" pos="7101000"/>
                <a:tab algn="l" pos="8115480"/>
                <a:tab algn="l" pos="9129600"/>
                <a:tab algn="l" pos="1014408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2" name="PlaceHolder 2"/>
          <p:cNvSpPr>
            <a:spLocks noGrp="1"/>
          </p:cNvSpPr>
          <p:nvPr>
            <p:ph type="subTitle"/>
          </p:nvPr>
        </p:nvSpPr>
        <p:spPr>
          <a:xfrm>
            <a:off x="685800" y="1523880"/>
            <a:ext cx="7772400" cy="4572000"/>
          </a:xfrm>
          <a:prstGeom prst="rect">
            <a:avLst/>
          </a:prstGeom>
          <a:noFill/>
          <a:ln w="0">
            <a:noFill/>
          </a:ln>
        </p:spPr>
        <p:txBody>
          <a:bodyPr lIns="0" rIns="0" tIns="0" bIns="0" anchor="ctr">
            <a:spAutoFit/>
          </a:bodyPr>
          <a:p>
            <a:pPr indent="0" algn="ctr">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4" name="PlaceHolder 2"/>
          <p:cNvSpPr>
            <a:spLocks noGrp="1"/>
          </p:cNvSpPr>
          <p:nvPr>
            <p:ph/>
          </p:nvPr>
        </p:nvSpPr>
        <p:spPr>
          <a:xfrm>
            <a:off x="685800" y="1523880"/>
            <a:ext cx="7772400" cy="4572000"/>
          </a:xfrm>
          <a:prstGeom prst="rect">
            <a:avLst/>
          </a:prstGeom>
          <a:noFill/>
          <a:ln w="0">
            <a:noFill/>
          </a:ln>
        </p:spPr>
        <p:txBody>
          <a:bodyPr lIns="92160" rIns="92160" tIns="46080" bIns="46080" anchor="t">
            <a:normAutofit/>
          </a:bodyPr>
          <a:p>
            <a:pPr indent="0">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6" name="PlaceHolder 2"/>
          <p:cNvSpPr>
            <a:spLocks noGrp="1"/>
          </p:cNvSpPr>
          <p:nvPr>
            <p:ph/>
          </p:nvPr>
        </p:nvSpPr>
        <p:spPr>
          <a:xfrm>
            <a:off x="685800" y="1523880"/>
            <a:ext cx="7772400" cy="4572000"/>
          </a:xfrm>
          <a:prstGeom prst="rect">
            <a:avLst/>
          </a:prstGeom>
          <a:noFill/>
          <a:ln w="0">
            <a:noFill/>
          </a:ln>
        </p:spPr>
        <p:txBody>
          <a:bodyPr lIns="92160" rIns="92160" tIns="46080" bIns="46080" anchor="t">
            <a:normAutofit/>
          </a:bodyPr>
          <a:p>
            <a:pPr indent="0">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7" name="PlaceHolder 3"/>
          <p:cNvSpPr>
            <a:spLocks noGrp="1"/>
          </p:cNvSpPr>
          <p:nvPr>
            <p:ph/>
          </p:nvPr>
        </p:nvSpPr>
        <p:spPr>
          <a:xfrm>
            <a:off x="685800" y="1523880"/>
            <a:ext cx="7772400" cy="4572000"/>
          </a:xfrm>
          <a:prstGeom prst="rect">
            <a:avLst/>
          </a:prstGeom>
          <a:noFill/>
          <a:ln w="0">
            <a:noFill/>
          </a:ln>
        </p:spPr>
        <p:txBody>
          <a:bodyPr lIns="92160" rIns="92160" tIns="46080" bIns="46080" anchor="t">
            <a:normAutofit/>
          </a:bodyPr>
          <a:p>
            <a:pPr indent="0">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tretch/>
        </p:blipFill>
        <p:spPr>
          <a:xfrm>
            <a:off x="8561520" y="6275520"/>
            <a:ext cx="581040" cy="581040"/>
          </a:xfrm>
          <a:prstGeom prst="rect">
            <a:avLst/>
          </a:prstGeom>
          <a:noFill/>
          <a:ln w="0">
            <a:noFill/>
          </a:ln>
        </p:spPr>
      </p:pic>
      <p:sp>
        <p:nvSpPr>
          <p:cNvPr id="1"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title text format</a:t>
            </a:r>
            <a:endParaRPr b="1" lang="en-US" sz="2800" strike="noStrike" u="none">
              <a:solidFill>
                <a:srgbClr val="000000"/>
              </a:solidFill>
              <a:effectLst/>
              <a:uFillTx/>
              <a:latin typeface="Arial"/>
            </a:endParaRPr>
          </a:p>
        </p:txBody>
      </p:sp>
      <p:sp>
        <p:nvSpPr>
          <p:cNvPr id="2" name="PlaceHolder 2"/>
          <p:cNvSpPr>
            <a:spLocks noGrp="1"/>
          </p:cNvSpPr>
          <p:nvPr>
            <p:ph type="body"/>
          </p:nvPr>
        </p:nvSpPr>
        <p:spPr>
          <a:xfrm>
            <a:off x="685800" y="1523880"/>
            <a:ext cx="7772400" cy="4572000"/>
          </a:xfrm>
          <a:prstGeom prst="rect">
            <a:avLst/>
          </a:prstGeom>
          <a:noFill/>
          <a:ln w="0">
            <a:noFill/>
          </a:ln>
        </p:spPr>
        <p:txBody>
          <a:bodyPr lIns="92160" rIns="92160" tIns="46080" bIns="46080" anchor="t">
            <a:normAutofit/>
          </a:bodyPr>
          <a:p>
            <a:pPr marL="343080" indent="-343080">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675"/>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675"/>
              </a:spcBef>
              <a:buClr>
                <a:srgbClr val="0caa63"/>
              </a:buClr>
              <a:buSzPct val="8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6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6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67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grpSp>
        <p:nvGrpSpPr>
          <p:cNvPr id="3" name=""/>
          <p:cNvGrpSpPr/>
          <p:nvPr/>
        </p:nvGrpSpPr>
        <p:grpSpPr>
          <a:xfrm>
            <a:off x="0" y="773280"/>
            <a:ext cx="9142560" cy="98280"/>
            <a:chOff x="0" y="773280"/>
            <a:chExt cx="9142560" cy="98280"/>
          </a:xfrm>
        </p:grpSpPr>
        <p:sp>
          <p:nvSpPr>
            <p:cNvPr id="4" name=""/>
            <p:cNvSpPr/>
            <p:nvPr/>
          </p:nvSpPr>
          <p:spPr>
            <a:xfrm>
              <a:off x="0" y="806760"/>
              <a:ext cx="9142560" cy="31680"/>
            </a:xfrm>
            <a:prstGeom prst="rect">
              <a:avLst/>
            </a:prstGeom>
            <a:solidFill>
              <a:srgbClr val="037c03"/>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5" name=""/>
            <p:cNvSpPr/>
            <p:nvPr/>
          </p:nvSpPr>
          <p:spPr>
            <a:xfrm>
              <a:off x="0" y="839880"/>
              <a:ext cx="9142560" cy="31680"/>
            </a:xfrm>
            <a:prstGeom prst="rect">
              <a:avLst/>
            </a:prstGeom>
            <a:solidFill>
              <a:srgbClr val="063de8"/>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6" name=""/>
            <p:cNvSpPr/>
            <p:nvPr/>
          </p:nvSpPr>
          <p:spPr>
            <a:xfrm>
              <a:off x="0" y="773280"/>
              <a:ext cx="9142560" cy="31680"/>
            </a:xfrm>
            <a:prstGeom prst="rect">
              <a:avLst/>
            </a:prstGeom>
            <a:solidFill>
              <a:srgbClr val="fc0128"/>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grpSp>
      <p:pic>
        <p:nvPicPr>
          <p:cNvPr id="7" name="" descr=""/>
          <p:cNvPicPr/>
          <p:nvPr/>
        </p:nvPicPr>
        <p:blipFill>
          <a:blip r:embed="rId3"/>
          <a:stretch/>
        </p:blipFill>
        <p:spPr>
          <a:xfrm>
            <a:off x="8532720" y="6246720"/>
            <a:ext cx="609840" cy="609840"/>
          </a:xfrm>
          <a:prstGeom prst="rect">
            <a:avLst/>
          </a:prstGeom>
          <a:noFill/>
          <a:ln w="0">
            <a:noFill/>
          </a:ln>
        </p:spPr>
      </p:pic>
      <p:sp>
        <p:nvSpPr>
          <p:cNvPr id="8" name=""/>
          <p:cNvSpPr/>
          <p:nvPr/>
        </p:nvSpPr>
        <p:spPr>
          <a:xfrm>
            <a:off x="6800760" y="0"/>
            <a:ext cx="234324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Strictly Confidential</a:t>
            </a:r>
            <a:endParaRPr b="0" lang="en-US" sz="1800" strike="noStrike" u="none">
              <a:solidFill>
                <a:srgbClr val="000000"/>
              </a:solidFill>
              <a:effectLst/>
              <a:uFillTx/>
              <a:latin typeface="Times New Roman"/>
            </a:endParaRPr>
          </a:p>
        </p:txBody>
      </p:sp>
      <p:sp>
        <p:nvSpPr>
          <p:cNvPr id="9" name=""/>
          <p:cNvSpPr/>
          <p:nvPr/>
        </p:nvSpPr>
        <p:spPr>
          <a:xfrm>
            <a:off x="160200" y="6673680"/>
            <a:ext cx="8556840" cy="185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Strictly Confidential - The information in this presentation is confidential and for informational purposes only.  Enron Canada and its affiliates assumes no liability for, and makes no representation or warranty as to the content of this presentation.</a:t>
            </a:r>
            <a:endParaRPr b="0" lang="en-US" sz="6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image" Target="../media/image9.wmf"/><Relationship Id="rId4"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3.xml"/><Relationship Id="rId3"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3.xml"/><Relationship Id="rId3"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oleObject" Target="../embeddings/oleObject2.bin"/><Relationship Id="rId4" Type="http://schemas.openxmlformats.org/officeDocument/2006/relationships/image" Target="../media/image18.wmf"/><Relationship Id="rId5" Type="http://schemas.openxmlformats.org/officeDocument/2006/relationships/slideLayout" Target="../slideLayouts/slideLayout3.xml"/><Relationship Id="rId6"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22.png"/><Relationship Id="rId2"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25" name="" descr=""/>
          <p:cNvPicPr/>
          <p:nvPr/>
        </p:nvPicPr>
        <p:blipFill>
          <a:blip r:embed="rId1"/>
          <a:stretch/>
        </p:blipFill>
        <p:spPr>
          <a:xfrm>
            <a:off x="3084480" y="1209600"/>
            <a:ext cx="2648160" cy="2460600"/>
          </a:xfrm>
          <a:prstGeom prst="rect">
            <a:avLst/>
          </a:prstGeom>
          <a:noFill/>
          <a:ln w="0">
            <a:noFill/>
          </a:ln>
        </p:spPr>
      </p:pic>
      <p:sp>
        <p:nvSpPr>
          <p:cNvPr id="26" name=""/>
          <p:cNvSpPr/>
          <p:nvPr/>
        </p:nvSpPr>
        <p:spPr>
          <a:xfrm>
            <a:off x="876240" y="1922400"/>
            <a:ext cx="7415280" cy="3387240"/>
          </a:xfrm>
          <a:prstGeom prst="rect">
            <a:avLst/>
          </a:prstGeom>
          <a:noFill/>
          <a:ln w="0">
            <a:noFill/>
          </a:ln>
        </p:spPr>
        <p:style>
          <a:lnRef idx="0"/>
          <a:fillRef idx="0"/>
          <a:effectRef idx="0"/>
          <a:fontRef idx="minor"/>
        </p:style>
        <p:txBody>
          <a:bodyPr lIns="92160" rIns="92160" tIns="46080" bIns="4608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sng">
                <a:solidFill>
                  <a:srgbClr val="ff0000"/>
                </a:solidFill>
                <a:effectLst/>
                <a:uFillTx/>
                <a:latin typeface="Footlight MT Light"/>
              </a:rPr>
              <a:t>Project Redford</a:t>
            </a:r>
            <a:endParaRPr b="0" lang="en-US" sz="3600" strike="noStrike" u="none">
              <a:solidFill>
                <a:srgbClr val="000000"/>
              </a:solidFill>
              <a:effectLst/>
              <a:uFillTx/>
              <a:latin typeface="Times New Roman"/>
            </a:endParaRPr>
          </a:p>
          <a:p>
            <a:pP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	</a:t>
            </a:r>
            <a:r>
              <a:rPr b="0" i="1" lang="en-US" sz="2000" strike="noStrike" u="none">
                <a:solidFill>
                  <a:srgbClr val="000000"/>
                </a:solidFill>
                <a:effectLst/>
                <a:uFillTx/>
                <a:latin typeface="Arial"/>
              </a:rPr>
              <a:t>	</a:t>
            </a:r>
            <a:r>
              <a:rPr b="0" i="1" lang="en-US" sz="2000" strike="noStrike" u="none">
                <a:solidFill>
                  <a:srgbClr val="000000"/>
                </a:solidFill>
                <a:effectLst/>
                <a:uFillTx/>
                <a:latin typeface="Arial"/>
              </a:rPr>
              <a:t>	</a:t>
            </a:r>
            <a:r>
              <a:rPr b="0" lang="en-US" sz="2000" strike="noStrike" u="none">
                <a:solidFill>
                  <a:srgbClr val="000000"/>
                </a:solidFill>
                <a:effectLst/>
                <a:uFillTx/>
                <a:latin typeface="Arial"/>
              </a:rPr>
              <a:t>March 28, 2001</a:t>
            </a:r>
            <a:endParaRPr b="0" lang="en-US" sz="2000" strike="noStrike" u="none">
              <a:solidFill>
                <a:srgbClr val="000000"/>
              </a:solidFill>
              <a:effectLst/>
              <a:uFillTx/>
              <a:latin typeface="Times New Roman"/>
            </a:endParaRPr>
          </a:p>
        </p:txBody>
      </p:sp>
      <p:grpSp>
        <p:nvGrpSpPr>
          <p:cNvPr id="27" name=""/>
          <p:cNvGrpSpPr/>
          <p:nvPr/>
        </p:nvGrpSpPr>
        <p:grpSpPr>
          <a:xfrm>
            <a:off x="649440" y="528480"/>
            <a:ext cx="7858080" cy="76320"/>
            <a:chOff x="649440" y="528480"/>
            <a:chExt cx="7858080" cy="76320"/>
          </a:xfrm>
        </p:grpSpPr>
        <p:sp>
          <p:nvSpPr>
            <p:cNvPr id="28" name=""/>
            <p:cNvSpPr/>
            <p:nvPr/>
          </p:nvSpPr>
          <p:spPr>
            <a:xfrm>
              <a:off x="649440" y="528480"/>
              <a:ext cx="7858080" cy="0"/>
            </a:xfrm>
            <a:prstGeom prst="line">
              <a:avLst/>
            </a:prstGeom>
            <a:ln w="507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754200" y="604800"/>
              <a:ext cx="76579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30" name=""/>
          <p:cNvGrpSpPr/>
          <p:nvPr/>
        </p:nvGrpSpPr>
        <p:grpSpPr>
          <a:xfrm>
            <a:off x="644400" y="6040440"/>
            <a:ext cx="7858080" cy="82440"/>
            <a:chOff x="644400" y="6040440"/>
            <a:chExt cx="7858080" cy="82440"/>
          </a:xfrm>
        </p:grpSpPr>
        <p:sp>
          <p:nvSpPr>
            <p:cNvPr id="31" name=""/>
            <p:cNvSpPr/>
            <p:nvPr/>
          </p:nvSpPr>
          <p:spPr>
            <a:xfrm>
              <a:off x="644400" y="6122880"/>
              <a:ext cx="7858080" cy="0"/>
            </a:xfrm>
            <a:prstGeom prst="line">
              <a:avLst/>
            </a:prstGeom>
            <a:ln w="507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749160" y="6040440"/>
              <a:ext cx="765828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33" name=""/>
          <p:cNvSpPr/>
          <p:nvPr/>
        </p:nvSpPr>
        <p:spPr>
          <a:xfrm>
            <a:off x="293760" y="6234120"/>
            <a:ext cx="8580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Strictly Confidential - The information in this presentation is confidential and for informational purposes only.  Enron Canada and its affiliates assumes no liability for, and makes no representation or warranty as to the content of this presentation.</a:t>
            </a:r>
            <a:endParaRPr b="0" lang="en-US" sz="1200" strike="noStrike" u="none">
              <a:solidFill>
                <a:srgbClr val="000000"/>
              </a:solidFill>
              <a:effectLst/>
              <a:uFillTx/>
              <a:latin typeface="Times New Roman"/>
            </a:endParaRPr>
          </a:p>
        </p:txBody>
      </p:sp>
    </p:spTree>
  </p:cSld>
  <p:transition>
    <p:zoom dir="out"/>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158760" y="7920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Historical Load Growth</a:t>
            </a:r>
            <a:endParaRPr b="1" lang="en-US" sz="2800" strike="noStrike" u="none">
              <a:solidFill>
                <a:srgbClr val="000000"/>
              </a:solidFill>
              <a:effectLst/>
              <a:uFillTx/>
              <a:latin typeface="Arial"/>
            </a:endParaRPr>
          </a:p>
        </p:txBody>
      </p:sp>
      <p:graphicFrame>
        <p:nvGraphicFramePr>
          <p:cNvPr id="82" name=""/>
          <p:cNvGraphicFramePr/>
          <p:nvPr/>
        </p:nvGraphicFramePr>
        <p:xfrm>
          <a:off x="0" y="1496880"/>
          <a:ext cx="3808440" cy="3792600"/>
        </p:xfrm>
        <a:graphic>
          <a:graphicData uri="http://schemas.openxmlformats.org/presentationml/2006/ole">
            <p:oleObj r:id="rId1" spid="">
              <p:embed/>
              <p:pic>
                <p:nvPicPr>
                  <p:cNvPr id="83" name="" descr=""/>
                  <p:cNvPicPr/>
                  <p:nvPr/>
                </p:nvPicPr>
                <p:blipFill>
                  <a:blip r:embed="rId2"/>
                  <a:stretch/>
                </p:blipFill>
                <p:spPr>
                  <a:xfrm>
                    <a:off x="0" y="1496880"/>
                    <a:ext cx="3808440" cy="3792600"/>
                  </a:xfrm>
                  <a:prstGeom prst="rect">
                    <a:avLst/>
                  </a:prstGeom>
                  <a:noFill/>
                  <a:ln w="0">
                    <a:noFill/>
                  </a:ln>
                </p:spPr>
              </p:pic>
            </p:oleObj>
          </a:graphicData>
        </a:graphic>
      </p:graphicFrame>
      <p:sp>
        <p:nvSpPr>
          <p:cNvPr id="84" name=""/>
          <p:cNvSpPr/>
          <p:nvPr/>
        </p:nvSpPr>
        <p:spPr>
          <a:xfrm>
            <a:off x="4421160" y="1746360"/>
            <a:ext cx="3498480" cy="429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Year on Year Load Growth</a:t>
            </a:r>
            <a:endParaRPr b="0" lang="en-US" sz="2200" strike="noStrike" u="none">
              <a:solidFill>
                <a:srgbClr val="000000"/>
              </a:solidFill>
              <a:effectLst/>
              <a:uFillTx/>
              <a:latin typeface="Times New Roman"/>
            </a:endParaRPr>
          </a:p>
        </p:txBody>
      </p:sp>
      <p:pic>
        <p:nvPicPr>
          <p:cNvPr id="85" name="" descr=""/>
          <p:cNvPicPr/>
          <p:nvPr/>
        </p:nvPicPr>
        <p:blipFill>
          <a:blip r:embed="rId3"/>
          <a:stretch/>
        </p:blipFill>
        <p:spPr>
          <a:xfrm>
            <a:off x="3643200" y="2403360"/>
            <a:ext cx="5008680" cy="1768680"/>
          </a:xfrm>
          <a:prstGeom prst="rect">
            <a:avLst/>
          </a:prstGeom>
          <a:noFill/>
          <a:ln w="0">
            <a:noFill/>
          </a:ln>
        </p:spPr>
      </p:pic>
      <p:sp>
        <p:nvSpPr>
          <p:cNvPr id="86" name=""/>
          <p:cNvSpPr/>
          <p:nvPr/>
        </p:nvSpPr>
        <p:spPr>
          <a:xfrm>
            <a:off x="846000" y="5419800"/>
            <a:ext cx="7801200" cy="10494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Alberta load growth has accelerated in 2000 fueled by robust economic growth and strong oil and gas demand</a:t>
            </a:r>
            <a:endParaRPr b="0" lang="en-US" sz="1800" strike="noStrike" u="none">
              <a:solidFill>
                <a:srgbClr val="000000"/>
              </a:solidFill>
              <a:effectLst/>
              <a:uFillTx/>
              <a:latin typeface="Times New Roman"/>
            </a:endParaRPr>
          </a:p>
          <a:p>
            <a:pPr marL="343080" indent="-343080">
              <a:lnSpc>
                <a:spcPct val="105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152280" y="75960"/>
            <a:ext cx="777240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ESBI Load Growth Forecast</a:t>
            </a:r>
            <a:endParaRPr b="1" lang="en-US" sz="2800" strike="noStrike" u="none">
              <a:solidFill>
                <a:srgbClr val="000000"/>
              </a:solidFill>
              <a:effectLst/>
              <a:uFillTx/>
              <a:latin typeface="Arial"/>
            </a:endParaRPr>
          </a:p>
        </p:txBody>
      </p:sp>
      <p:pic>
        <p:nvPicPr>
          <p:cNvPr id="88" name="" descr=""/>
          <p:cNvPicPr/>
          <p:nvPr/>
        </p:nvPicPr>
        <p:blipFill>
          <a:blip r:embed="rId1"/>
          <a:stretch/>
        </p:blipFill>
        <p:spPr>
          <a:xfrm>
            <a:off x="222120" y="800280"/>
            <a:ext cx="8674200" cy="5659200"/>
          </a:xfrm>
          <a:prstGeom prst="rect">
            <a:avLst/>
          </a:prstGeom>
          <a:noFill/>
          <a:ln w="0">
            <a:noFill/>
          </a:ln>
        </p:spPr>
      </p:pic>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304920" y="75960"/>
            <a:ext cx="777240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Historical Supply Sources </a:t>
            </a:r>
            <a:endParaRPr b="1" lang="en-US" sz="2800" strike="noStrike" u="none">
              <a:solidFill>
                <a:srgbClr val="000000"/>
              </a:solidFill>
              <a:effectLst/>
              <a:uFillTx/>
              <a:latin typeface="Arial"/>
            </a:endParaRPr>
          </a:p>
        </p:txBody>
      </p:sp>
      <p:sp>
        <p:nvSpPr>
          <p:cNvPr id="90" name="PlaceHolder 2"/>
          <p:cNvSpPr>
            <a:spLocks noGrp="1"/>
          </p:cNvSpPr>
          <p:nvPr>
            <p:ph/>
          </p:nvPr>
        </p:nvSpPr>
        <p:spPr>
          <a:xfrm>
            <a:off x="692280" y="4487400"/>
            <a:ext cx="7557840" cy="1600200"/>
          </a:xfrm>
          <a:prstGeom prst="rect">
            <a:avLst/>
          </a:prstGeom>
          <a:noFill/>
          <a:ln w="0">
            <a:noFill/>
          </a:ln>
        </p:spPr>
        <p:txBody>
          <a:bodyPr lIns="92160" rIns="92160" tIns="46080" bIns="46080" anchor="t">
            <a:normAutofit/>
          </a:bodyPr>
          <a:p>
            <a:pPr marL="343080" indent="-343080">
              <a:lnSpc>
                <a:spcPct val="115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When Gas and Imports are on the margin, there has tended to be opportunistic pricing and price spikes</a:t>
            </a:r>
            <a:endParaRPr b="0" lang="en-US" sz="1800" strike="noStrike" u="none">
              <a:solidFill>
                <a:srgbClr val="000000"/>
              </a:solidFill>
              <a:effectLst/>
              <a:uFillTx/>
              <a:latin typeface="Arial"/>
            </a:endParaRPr>
          </a:p>
        </p:txBody>
      </p:sp>
      <p:pic>
        <p:nvPicPr>
          <p:cNvPr id="91" name="" descr=""/>
          <p:cNvPicPr/>
          <p:nvPr/>
        </p:nvPicPr>
        <p:blipFill>
          <a:blip r:embed="rId1"/>
          <a:stretch/>
        </p:blipFill>
        <p:spPr>
          <a:xfrm>
            <a:off x="585720" y="1351080"/>
            <a:ext cx="7793280" cy="2633400"/>
          </a:xfrm>
          <a:prstGeom prst="rect">
            <a:avLst/>
          </a:prstGeom>
          <a:noFill/>
          <a:ln w="0">
            <a:noFill/>
          </a:ln>
        </p:spPr>
      </p:pic>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212760" y="187200"/>
            <a:ext cx="851832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Power Supply Composition</a:t>
            </a:r>
            <a:endParaRPr b="0" lang="en-US" sz="2800" strike="noStrike" u="none">
              <a:solidFill>
                <a:srgbClr val="000000"/>
              </a:solidFill>
              <a:effectLst/>
              <a:uFillTx/>
              <a:latin typeface="Times New Roman"/>
            </a:endParaRPr>
          </a:p>
        </p:txBody>
      </p:sp>
      <p:pic>
        <p:nvPicPr>
          <p:cNvPr id="93" name="" descr=""/>
          <p:cNvPicPr/>
          <p:nvPr/>
        </p:nvPicPr>
        <p:blipFill>
          <a:blip r:embed="rId1"/>
          <a:stretch/>
        </p:blipFill>
        <p:spPr>
          <a:xfrm>
            <a:off x="187200" y="750960"/>
            <a:ext cx="8674200" cy="5931000"/>
          </a:xfrm>
          <a:prstGeom prst="rect">
            <a:avLst/>
          </a:prstGeom>
          <a:noFill/>
          <a:ln w="0">
            <a:noFill/>
          </a:ln>
        </p:spPr>
      </p:pic>
    </p:spTree>
  </p:cSld>
  <p:transition spd="med">
    <p:zoom dir="in"/>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228240" y="128520"/>
            <a:ext cx="8381880" cy="609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Potential New Supply</a:t>
            </a:r>
            <a:endParaRPr b="1" lang="en-US" sz="2800" strike="noStrike" u="none">
              <a:solidFill>
                <a:srgbClr val="000000"/>
              </a:solidFill>
              <a:effectLst/>
              <a:uFillTx/>
              <a:latin typeface="Arial"/>
            </a:endParaRPr>
          </a:p>
        </p:txBody>
      </p:sp>
      <p:pic>
        <p:nvPicPr>
          <p:cNvPr id="95" name="" descr=""/>
          <p:cNvPicPr/>
          <p:nvPr/>
        </p:nvPicPr>
        <p:blipFill>
          <a:blip r:embed="rId1"/>
          <a:stretch/>
        </p:blipFill>
        <p:spPr>
          <a:xfrm>
            <a:off x="182520" y="2001960"/>
            <a:ext cx="5657760" cy="4064040"/>
          </a:xfrm>
          <a:prstGeom prst="rect">
            <a:avLst/>
          </a:prstGeom>
          <a:noFill/>
          <a:ln w="0">
            <a:noFill/>
          </a:ln>
        </p:spPr>
      </p:pic>
      <p:sp>
        <p:nvSpPr>
          <p:cNvPr id="96" name=""/>
          <p:cNvSpPr/>
          <p:nvPr/>
        </p:nvSpPr>
        <p:spPr>
          <a:xfrm>
            <a:off x="5916600" y="2973240"/>
            <a:ext cx="2982960" cy="19310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876"/>
              </a:spcBef>
              <a:tabLst>
                <a:tab algn="l" pos="0"/>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Why isn’t Coal going to be built?</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Environmental Issues</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Transmission Constraints</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spcBef>
                <a:spcPts val="876"/>
              </a:spcBef>
              <a:tabLst>
                <a:tab algn="l" pos="0"/>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Why isn’t Gas going to be built?</a:t>
            </a:r>
            <a:endParaRPr b="0" lang="en-US" sz="1400" strike="noStrike" u="none">
              <a:solidFill>
                <a:srgbClr val="000000"/>
              </a:solidFill>
              <a:effectLst/>
              <a:uFillTx/>
              <a:latin typeface="Times New Roman"/>
            </a:endParaRPr>
          </a:p>
          <a:p>
            <a:pPr marL="114480" indent="-114480">
              <a:lnSpc>
                <a:spcPct val="100000"/>
              </a:lnSpc>
              <a:spcBef>
                <a:spcPts val="876"/>
              </a:spcBef>
              <a:buClr>
                <a:srgbClr val="3333cc"/>
              </a:buClr>
              <a:buFont typeface="Arial"/>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build economics</a:t>
            </a:r>
            <a:endParaRPr b="0" lang="en-US" sz="1400" strike="noStrike" u="none">
              <a:solidFill>
                <a:srgbClr val="000000"/>
              </a:solidFill>
              <a:effectLst/>
              <a:uFillTx/>
              <a:latin typeface="Times New Roman"/>
            </a:endParaRPr>
          </a:p>
        </p:txBody>
      </p:sp>
      <p:sp>
        <p:nvSpPr>
          <p:cNvPr id="97" name="PlaceHolder 2"/>
          <p:cNvSpPr>
            <a:spLocks noGrp="1"/>
          </p:cNvSpPr>
          <p:nvPr>
            <p:ph/>
          </p:nvPr>
        </p:nvSpPr>
        <p:spPr>
          <a:xfrm>
            <a:off x="1251000" y="1216080"/>
            <a:ext cx="6896160" cy="753840"/>
          </a:xfrm>
          <a:prstGeom prst="rect">
            <a:avLst/>
          </a:prstGeom>
          <a:noFill/>
          <a:ln w="0">
            <a:noFill/>
          </a:ln>
        </p:spPr>
        <p:txBody>
          <a:bodyPr lIns="92160" rIns="92160" tIns="46080" bIns="46080" anchor="t">
            <a:normAutofit/>
          </a:bodyPr>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Significant new capacity expansions have been announced</a:t>
            </a:r>
            <a:endParaRPr b="0" lang="en-US" sz="1800" strike="noStrike" u="none">
              <a:solidFill>
                <a:srgbClr val="000000"/>
              </a:solidFill>
              <a:effectLst/>
              <a:uFillTx/>
              <a:latin typeface="Arial"/>
            </a:endParaRPr>
          </a:p>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Majority of these projects will not be built</a:t>
            </a:r>
            <a:endParaRPr b="0" lang="en-US" sz="1800" strike="noStrike" u="none">
              <a:solidFill>
                <a:srgbClr val="000000"/>
              </a:solidFill>
              <a:effectLst/>
              <a:uFillTx/>
              <a:latin typeface="Arial"/>
            </a:endParaRPr>
          </a:p>
        </p:txBody>
      </p:sp>
      <p:sp>
        <p:nvSpPr>
          <p:cNvPr id="98" name=""/>
          <p:cNvSpPr/>
          <p:nvPr/>
        </p:nvSpPr>
        <p:spPr>
          <a:xfrm>
            <a:off x="1900080" y="6094440"/>
            <a:ext cx="24116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Total Announced Projects    4408 MW</a:t>
            </a:r>
            <a:endParaRPr b="0" lang="en-US" sz="1000" strike="noStrike" u="none">
              <a:solidFill>
                <a:srgbClr val="000000"/>
              </a:solidFill>
              <a:effectLst/>
              <a:uFillTx/>
              <a:latin typeface="Times New Roman"/>
            </a:endParaRPr>
          </a:p>
        </p:txBody>
      </p:sp>
    </p:spTree>
  </p:cSld>
  <p:transition spd="med">
    <p:zoom dir="in"/>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228600" y="20520"/>
            <a:ext cx="7772400" cy="717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Generation Retirement Schedule</a:t>
            </a:r>
            <a:endParaRPr b="1" lang="en-US" sz="2800" strike="noStrike" u="none">
              <a:solidFill>
                <a:srgbClr val="000000"/>
              </a:solidFill>
              <a:effectLst/>
              <a:uFillTx/>
              <a:latin typeface="Arial"/>
            </a:endParaRPr>
          </a:p>
        </p:txBody>
      </p:sp>
      <p:sp>
        <p:nvSpPr>
          <p:cNvPr id="100" name="PlaceHolder 2"/>
          <p:cNvSpPr>
            <a:spLocks noGrp="1"/>
          </p:cNvSpPr>
          <p:nvPr>
            <p:ph/>
          </p:nvPr>
        </p:nvSpPr>
        <p:spPr>
          <a:xfrm>
            <a:off x="560520" y="1447920"/>
            <a:ext cx="7650000" cy="4419360"/>
          </a:xfrm>
          <a:prstGeom prst="rect">
            <a:avLst/>
          </a:prstGeom>
          <a:noFill/>
          <a:ln w="0">
            <a:noFill/>
          </a:ln>
        </p:spPr>
        <p:txBody>
          <a:bodyPr lIns="92160" rIns="92160" tIns="46080" bIns="46080" anchor="t">
            <a:normAutofit/>
          </a:bodyPr>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pic>
        <p:nvPicPr>
          <p:cNvPr id="101" name="" descr=""/>
          <p:cNvPicPr/>
          <p:nvPr/>
        </p:nvPicPr>
        <p:blipFill>
          <a:blip r:embed="rId1"/>
          <a:stretch/>
        </p:blipFill>
        <p:spPr>
          <a:xfrm>
            <a:off x="235080" y="741240"/>
            <a:ext cx="8673840" cy="5931000"/>
          </a:xfrm>
          <a:prstGeom prst="rect">
            <a:avLst/>
          </a:prstGeom>
          <a:noFill/>
          <a:ln w="0">
            <a:noFill/>
          </a:ln>
        </p:spPr>
      </p:pic>
    </p:spTree>
  </p:cSld>
  <p:transition>
    <p:zoom dir="out"/>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Historical Power Pool Price C$/MWh (7x24)</a:t>
            </a:r>
            <a:endParaRPr b="0" lang="en-US" sz="2400" strike="noStrike" u="none">
              <a:solidFill>
                <a:srgbClr val="000000"/>
              </a:solidFill>
              <a:effectLst/>
              <a:uFillTx/>
              <a:latin typeface="Times New Roman"/>
            </a:endParaRPr>
          </a:p>
        </p:txBody>
      </p:sp>
      <p:pic>
        <p:nvPicPr>
          <p:cNvPr id="103" name="" descr=""/>
          <p:cNvPicPr/>
          <p:nvPr/>
        </p:nvPicPr>
        <p:blipFill>
          <a:blip r:embed="rId1"/>
          <a:stretch/>
        </p:blipFill>
        <p:spPr>
          <a:xfrm>
            <a:off x="0" y="717480"/>
            <a:ext cx="8674200" cy="5735880"/>
          </a:xfrm>
          <a:prstGeom prst="rect">
            <a:avLst/>
          </a:prstGeom>
          <a:noFill/>
          <a:ln w="0">
            <a:noFill/>
          </a:ln>
        </p:spPr>
      </p:pic>
      <p:sp>
        <p:nvSpPr>
          <p:cNvPr id="104" name=""/>
          <p:cNvSpPr/>
          <p:nvPr/>
        </p:nvSpPr>
        <p:spPr>
          <a:xfrm>
            <a:off x="1994040" y="1317600"/>
            <a:ext cx="1676160" cy="15814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spAutoFit/>
          </a:bodyPr>
          <a:p>
            <a:pP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Average Pool Price</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$14.41</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$20.38</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$32.84</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$42.60</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$134.07</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YTD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$117.57</a:t>
            </a:r>
            <a:endParaRPr b="0" lang="en-US" sz="1200" strike="noStrike" u="none">
              <a:solidFill>
                <a:srgbClr val="000000"/>
              </a:solidFill>
              <a:effectLst/>
              <a:uFillTx/>
              <a:latin typeface="Times New Roman"/>
            </a:endParaRPr>
          </a:p>
        </p:txBody>
      </p:sp>
    </p:spTree>
  </p:cSld>
  <p:transition spd="med">
    <p:zoom dir="in"/>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228600" y="75960"/>
            <a:ext cx="7772400" cy="7174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Historic Alberta Power and Gas Prices</a:t>
            </a:r>
            <a:endParaRPr b="1" lang="en-US" sz="2800" strike="noStrike" u="none">
              <a:solidFill>
                <a:srgbClr val="000000"/>
              </a:solidFill>
              <a:effectLst/>
              <a:uFillTx/>
              <a:latin typeface="Arial"/>
            </a:endParaRPr>
          </a:p>
        </p:txBody>
      </p:sp>
      <p:pic>
        <p:nvPicPr>
          <p:cNvPr id="106" name="" descr=""/>
          <p:cNvPicPr/>
          <p:nvPr/>
        </p:nvPicPr>
        <p:blipFill>
          <a:blip r:embed="rId1"/>
          <a:stretch/>
        </p:blipFill>
        <p:spPr>
          <a:xfrm>
            <a:off x="236520" y="927000"/>
            <a:ext cx="8674200" cy="5488200"/>
          </a:xfrm>
          <a:prstGeom prst="rect">
            <a:avLst/>
          </a:prstGeom>
          <a:noFill/>
          <a:ln w="0">
            <a:noFill/>
          </a:ln>
        </p:spPr>
      </p:pic>
    </p:spTree>
  </p:cSld>
  <p:transition>
    <p:zoom dir="out"/>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159840" y="-360"/>
            <a:ext cx="852516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Pricing Factors Summary</a:t>
            </a:r>
            <a:endParaRPr b="1" lang="en-US" sz="2800" strike="noStrike" u="none">
              <a:solidFill>
                <a:srgbClr val="000000"/>
              </a:solidFill>
              <a:effectLst/>
              <a:uFillTx/>
              <a:latin typeface="Arial"/>
            </a:endParaRPr>
          </a:p>
        </p:txBody>
      </p:sp>
      <p:sp>
        <p:nvSpPr>
          <p:cNvPr id="108" name="PlaceHolder 2"/>
          <p:cNvSpPr>
            <a:spLocks noGrp="1"/>
          </p:cNvSpPr>
          <p:nvPr>
            <p:ph/>
          </p:nvPr>
        </p:nvSpPr>
        <p:spPr>
          <a:xfrm>
            <a:off x="566640" y="1292400"/>
            <a:ext cx="8229600" cy="5333760"/>
          </a:xfrm>
          <a:prstGeom prst="rect">
            <a:avLst/>
          </a:prstGeom>
          <a:noFill/>
          <a:ln w="0">
            <a:noFill/>
          </a:ln>
        </p:spPr>
        <p:txBody>
          <a:bodyPr lIns="92160" rIns="92160" tIns="46080" bIns="46080" anchor="t">
            <a:normAutofit/>
          </a:bodyPr>
          <a:p>
            <a:pPr marL="343080" indent="-343080">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Bullish</a:t>
            </a:r>
            <a:endParaRPr b="0" lang="en-US" sz="1800" strike="noStrike" u="none">
              <a:solidFill>
                <a:srgbClr val="000000"/>
              </a:solidFill>
              <a:effectLst/>
              <a:uFillTx/>
              <a:latin typeface="Arial"/>
            </a:endParaRPr>
          </a:p>
          <a:p>
            <a:pPr lvl="1" marL="743040" indent="-285840">
              <a:lnSpc>
                <a:spcPct val="12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 the past three years, the generation supply has remained largely the same while load growth has increased at a higher rate than expected</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Very strong U.S. markets - high Mid-C price (competition for electrons)</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Higher natural gas prices - natural gas units are on the margin</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Coal generation is getting older - increasing outages (ie. Wabamum)</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Regulatory risk</a:t>
            </a: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Bearish</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Slowdown in economic growth in North America (less demand)</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Overbuilding of generation</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Regulatory risk</a:t>
            </a:r>
            <a:endParaRPr b="0" lang="en-US" sz="1800" strike="noStrike" u="none">
              <a:solidFill>
                <a:srgbClr val="000000"/>
              </a:solidFill>
              <a:effectLst/>
              <a:uFillTx/>
              <a:latin typeface="Arial"/>
            </a:endParaRPr>
          </a:p>
          <a:p>
            <a:pPr lvl="1" marL="743040" indent="-285840">
              <a:lnSpc>
                <a:spcPct val="120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Demand response</a:t>
            </a:r>
            <a:endParaRPr b="0" lang="en-US" sz="1800" strike="noStrike" u="none">
              <a:solidFill>
                <a:srgbClr val="000000"/>
              </a:solidFill>
              <a:effectLst/>
              <a:uFillTx/>
              <a:latin typeface="Arial"/>
            </a:endParaRPr>
          </a:p>
        </p:txBody>
      </p:sp>
      <p:graphicFrame>
        <p:nvGraphicFramePr>
          <p:cNvPr id="109" name=""/>
          <p:cNvGraphicFramePr/>
          <p:nvPr/>
        </p:nvGraphicFramePr>
        <p:xfrm>
          <a:off x="1854360" y="1120680"/>
          <a:ext cx="785520" cy="573120"/>
        </p:xfrm>
        <a:graphic>
          <a:graphicData uri="http://schemas.openxmlformats.org/presentationml/2006/ole">
            <p:oleObj r:id="rId1" spid="">
              <p:embed/>
              <p:pic>
                <p:nvPicPr>
                  <p:cNvPr id="110" name="" descr=""/>
                  <p:cNvPicPr/>
                  <p:nvPr/>
                </p:nvPicPr>
                <p:blipFill>
                  <a:blip r:embed="rId2"/>
                  <a:stretch/>
                </p:blipFill>
                <p:spPr>
                  <a:xfrm>
                    <a:off x="1854360" y="1120680"/>
                    <a:ext cx="785520" cy="573120"/>
                  </a:xfrm>
                  <a:prstGeom prst="rect">
                    <a:avLst/>
                  </a:prstGeom>
                  <a:noFill/>
                  <a:ln w="0">
                    <a:noFill/>
                  </a:ln>
                </p:spPr>
              </p:pic>
            </p:oleObj>
          </a:graphicData>
        </a:graphic>
      </p:graphicFrame>
      <p:graphicFrame>
        <p:nvGraphicFramePr>
          <p:cNvPr id="111" name=""/>
          <p:cNvGraphicFramePr/>
          <p:nvPr/>
        </p:nvGraphicFramePr>
        <p:xfrm>
          <a:off x="2038320" y="4260960"/>
          <a:ext cx="485640" cy="512640"/>
        </p:xfrm>
        <a:graphic>
          <a:graphicData uri="http://schemas.openxmlformats.org/presentationml/2006/ole">
            <p:oleObj r:id="rId3" spid="">
              <p:embed/>
              <p:pic>
                <p:nvPicPr>
                  <p:cNvPr id="112" name="" descr=""/>
                  <p:cNvPicPr/>
                  <p:nvPr/>
                </p:nvPicPr>
                <p:blipFill>
                  <a:blip r:embed="rId4"/>
                  <a:stretch/>
                </p:blipFill>
                <p:spPr>
                  <a:xfrm>
                    <a:off x="2038320" y="4260960"/>
                    <a:ext cx="485640" cy="512640"/>
                  </a:xfrm>
                  <a:prstGeom prst="rect">
                    <a:avLst/>
                  </a:prstGeom>
                  <a:noFill/>
                  <a:ln w="0">
                    <a:noFill/>
                  </a:ln>
                </p:spPr>
              </p:pic>
            </p:oleObj>
          </a:graphicData>
        </a:graphic>
      </p:graphicFrame>
    </p:spTree>
  </p:cSld>
  <p:transition>
    <p:zoom dir="out"/>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152280" y="75960"/>
            <a:ext cx="777240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Conceptual Structure</a:t>
            </a:r>
            <a:endParaRPr b="1" lang="en-US" sz="2800" strike="noStrike" u="none">
              <a:solidFill>
                <a:srgbClr val="000000"/>
              </a:solidFill>
              <a:effectLst/>
              <a:uFillTx/>
              <a:latin typeface="Arial"/>
            </a:endParaRPr>
          </a:p>
        </p:txBody>
      </p:sp>
      <p:sp>
        <p:nvSpPr>
          <p:cNvPr id="114" name="PlaceHolder 2"/>
          <p:cNvSpPr>
            <a:spLocks noGrp="1"/>
          </p:cNvSpPr>
          <p:nvPr>
            <p:ph/>
          </p:nvPr>
        </p:nvSpPr>
        <p:spPr>
          <a:xfrm>
            <a:off x="320760" y="1487520"/>
            <a:ext cx="8570880" cy="4572000"/>
          </a:xfrm>
          <a:prstGeom prst="rect">
            <a:avLst/>
          </a:prstGeom>
          <a:noFill/>
          <a:ln w="0">
            <a:noFill/>
          </a:ln>
        </p:spPr>
        <p:txBody>
          <a:bodyPr lIns="92160" rIns="92160" tIns="46080" bIns="46080" anchor="t">
            <a:normAutofit/>
          </a:bodyPr>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Split Sundance B PPA into 2 separate PPA’s</a:t>
            </a:r>
            <a:endParaRPr b="0" lang="en-US" sz="1800" strike="noStrike" u="none">
              <a:solidFill>
                <a:srgbClr val="000000"/>
              </a:solidFill>
              <a:effectLst/>
              <a:uFillTx/>
              <a:latin typeface="Arial"/>
            </a:endParaRPr>
          </a:p>
          <a:p>
            <a:pPr marL="343080" indent="0">
              <a:lnSpc>
                <a:spcPct val="120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Counterparty to purchase one PPA for an up-front payment</a:t>
            </a:r>
            <a:endParaRPr b="0" lang="en-US" sz="1800" strike="noStrike" u="none">
              <a:solidFill>
                <a:srgbClr val="000000"/>
              </a:solidFill>
              <a:effectLst/>
              <a:uFillTx/>
              <a:latin typeface="Arial"/>
            </a:endParaRPr>
          </a:p>
          <a:p>
            <a:pPr marL="343080" indent="0">
              <a:lnSpc>
                <a:spcPct val="120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Counterparty assumes all rights &amp; obligations as PPA buyer</a:t>
            </a:r>
            <a:endParaRPr b="0" lang="en-US" sz="1800" strike="noStrike" u="none">
              <a:solidFill>
                <a:srgbClr val="000000"/>
              </a:solidFill>
              <a:effectLst/>
              <a:uFillTx/>
              <a:latin typeface="Arial"/>
            </a:endParaRPr>
          </a:p>
          <a:p>
            <a:pPr marL="343080" indent="-343080">
              <a:lnSpc>
                <a:spcPct val="10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105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lnSpc>
                <a:spcPct val="105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Agenda</a:t>
            </a:r>
            <a:endParaRPr b="1" lang="en-US" sz="2800" strike="noStrike" u="none">
              <a:solidFill>
                <a:srgbClr val="000000"/>
              </a:solidFill>
              <a:effectLst/>
              <a:uFillTx/>
              <a:latin typeface="Arial"/>
            </a:endParaRPr>
          </a:p>
        </p:txBody>
      </p:sp>
      <p:sp>
        <p:nvSpPr>
          <p:cNvPr id="35" name="PlaceHolder 2"/>
          <p:cNvSpPr>
            <a:spLocks noGrp="1"/>
          </p:cNvSpPr>
          <p:nvPr>
            <p:ph/>
          </p:nvPr>
        </p:nvSpPr>
        <p:spPr>
          <a:xfrm>
            <a:off x="241200" y="1295280"/>
            <a:ext cx="8445600" cy="4114800"/>
          </a:xfrm>
          <a:prstGeom prst="rect">
            <a:avLst/>
          </a:prstGeom>
          <a:noFill/>
          <a:ln w="0">
            <a:noFill/>
          </a:ln>
        </p:spPr>
        <p:txBody>
          <a:bodyPr lIns="92160" rIns="92160" tIns="46080" bIns="46080" anchor="t">
            <a:normAutofit/>
          </a:bodyPr>
          <a:p>
            <a:pPr marL="343080" indent="-343080">
              <a:spcBef>
                <a:spcPts val="1049"/>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Deregulation</a:t>
            </a:r>
            <a:endParaRPr b="0" lang="en-US" sz="2800" strike="noStrike" u="none">
              <a:solidFill>
                <a:srgbClr val="000000"/>
              </a:solidFill>
              <a:effectLst/>
              <a:uFillTx/>
              <a:latin typeface="Arial"/>
            </a:endParaRPr>
          </a:p>
          <a:p>
            <a:pPr marL="343080" indent="-343080">
              <a:spcBef>
                <a:spcPts val="1049"/>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Sundance B Characteristics</a:t>
            </a:r>
            <a:endParaRPr b="0" lang="en-US" sz="2800" strike="noStrike" u="none">
              <a:solidFill>
                <a:srgbClr val="000000"/>
              </a:solidFill>
              <a:effectLst/>
              <a:uFillTx/>
              <a:latin typeface="Arial"/>
            </a:endParaRPr>
          </a:p>
          <a:p>
            <a:pPr marL="343080" indent="-343080">
              <a:spcBef>
                <a:spcPts val="1049"/>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Alberta Power Market</a:t>
            </a:r>
            <a:endParaRPr b="0" lang="en-US" sz="2800" strike="noStrike" u="none">
              <a:solidFill>
                <a:srgbClr val="000000"/>
              </a:solidFill>
              <a:effectLst/>
              <a:uFillTx/>
              <a:latin typeface="Arial"/>
            </a:endParaRPr>
          </a:p>
          <a:p>
            <a:pPr marL="343080" indent="-343080">
              <a:spcBef>
                <a:spcPts val="1049"/>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Structure</a:t>
            </a:r>
            <a:endParaRPr b="0" lang="en-US" sz="2800" strike="noStrike" u="none">
              <a:solidFill>
                <a:srgbClr val="000000"/>
              </a:solidFill>
              <a:effectLst/>
              <a:uFillTx/>
              <a:latin typeface="Arial"/>
            </a:endParaRPr>
          </a:p>
          <a:p>
            <a:pPr marL="343080" indent="-343080">
              <a:spcBef>
                <a:spcPts val="1049"/>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Economics</a:t>
            </a:r>
            <a:endParaRPr b="0" lang="en-US" sz="2800" strike="noStrike" u="none">
              <a:solidFill>
                <a:srgbClr val="000000"/>
              </a:solidFill>
              <a:effectLst/>
              <a:uFillTx/>
              <a:latin typeface="Arial"/>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152280" y="75960"/>
            <a:ext cx="777240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Why Purchase a PPA ?</a:t>
            </a:r>
            <a:endParaRPr b="1" lang="en-US" sz="2800" strike="noStrike" u="none">
              <a:solidFill>
                <a:srgbClr val="000000"/>
              </a:solidFill>
              <a:effectLst/>
              <a:uFillTx/>
              <a:latin typeface="Arial"/>
            </a:endParaRPr>
          </a:p>
        </p:txBody>
      </p:sp>
      <p:sp>
        <p:nvSpPr>
          <p:cNvPr id="116" name="PlaceHolder 2"/>
          <p:cNvSpPr>
            <a:spLocks noGrp="1"/>
          </p:cNvSpPr>
          <p:nvPr>
            <p:ph/>
          </p:nvPr>
        </p:nvSpPr>
        <p:spPr>
          <a:xfrm>
            <a:off x="320760" y="1487520"/>
            <a:ext cx="8570880" cy="4572000"/>
          </a:xfrm>
          <a:prstGeom prst="rect">
            <a:avLst/>
          </a:prstGeom>
          <a:noFill/>
          <a:ln w="0">
            <a:noFill/>
          </a:ln>
        </p:spPr>
        <p:txBody>
          <a:bodyPr lIns="92160" rIns="92160" tIns="46080" bIns="46080" anchor="t">
            <a:normAutofit/>
          </a:bodyPr>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Allows the counterparty to instantly become a key player in the Alberta power market</a:t>
            </a: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Goal alignment with ENRON</a:t>
            </a: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Counterparty will be able to buy into the Alberta market at a discount to new build economics</a:t>
            </a: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years ahead of new build</a:t>
            </a:r>
            <a:endParaRPr b="0" lang="en-US" sz="1800" strike="noStrike" u="none">
              <a:solidFill>
                <a:srgbClr val="000000"/>
              </a:solidFill>
              <a:effectLst/>
              <a:uFillTx/>
              <a:latin typeface="Arial"/>
            </a:endParaRPr>
          </a:p>
          <a:p>
            <a:pPr marL="343080" indent="-343080">
              <a:lnSpc>
                <a:spcPct val="12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Allows the counterparty to participate at half the original exposure levels</a:t>
            </a:r>
            <a:endParaRPr b="0" lang="en-US" sz="1800" strike="noStrike" u="none">
              <a:solidFill>
                <a:srgbClr val="000000"/>
              </a:solidFill>
              <a:effectLst/>
              <a:uFillTx/>
              <a:latin typeface="Arial"/>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228600" y="20520"/>
            <a:ext cx="7772400" cy="717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New Build Economics</a:t>
            </a:r>
            <a:endParaRPr b="1" lang="en-US" sz="2800" strike="noStrike" u="none">
              <a:solidFill>
                <a:srgbClr val="000000"/>
              </a:solidFill>
              <a:effectLst/>
              <a:uFillTx/>
              <a:latin typeface="Arial"/>
            </a:endParaRPr>
          </a:p>
        </p:txBody>
      </p:sp>
      <p:sp>
        <p:nvSpPr>
          <p:cNvPr id="118" name="PlaceHolder 2"/>
          <p:cNvSpPr>
            <a:spLocks noGrp="1"/>
          </p:cNvSpPr>
          <p:nvPr>
            <p:ph/>
          </p:nvPr>
        </p:nvSpPr>
        <p:spPr>
          <a:xfrm>
            <a:off x="560520" y="1447920"/>
            <a:ext cx="7650000" cy="4419360"/>
          </a:xfrm>
          <a:prstGeom prst="rect">
            <a:avLst/>
          </a:prstGeom>
          <a:noFill/>
          <a:ln w="0">
            <a:noFill/>
          </a:ln>
        </p:spPr>
        <p:txBody>
          <a:bodyPr lIns="92160" rIns="92160" tIns="46080" bIns="46080" anchor="t">
            <a:normAutofit/>
          </a:bodyPr>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marL="282600" indent="0">
              <a:spcBef>
                <a:spcPts val="825"/>
              </a:spcBef>
              <a:buNone/>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pic>
        <p:nvPicPr>
          <p:cNvPr id="119" name="" descr=""/>
          <p:cNvPicPr/>
          <p:nvPr/>
        </p:nvPicPr>
        <p:blipFill>
          <a:blip r:embed="rId1"/>
          <a:stretch/>
        </p:blipFill>
        <p:spPr>
          <a:xfrm>
            <a:off x="1271520" y="1028880"/>
            <a:ext cx="6172200" cy="5168880"/>
          </a:xfrm>
          <a:prstGeom prst="rect">
            <a:avLst/>
          </a:prstGeom>
          <a:noFill/>
          <a:ln w="0">
            <a:noFill/>
          </a:ln>
        </p:spPr>
      </p:pic>
    </p:spTree>
  </p:cSld>
  <p:transition>
    <p:zoom dir="out"/>
  </p:transition>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0" name="" descr=""/>
          <p:cNvPicPr/>
          <p:nvPr/>
        </p:nvPicPr>
        <p:blipFill>
          <a:blip r:embed="rId1"/>
          <a:stretch/>
        </p:blipFill>
        <p:spPr>
          <a:xfrm>
            <a:off x="235080" y="719280"/>
            <a:ext cx="8673840" cy="5437080"/>
          </a:xfrm>
          <a:prstGeom prst="rect">
            <a:avLst/>
          </a:prstGeom>
          <a:noFill/>
          <a:ln w="0">
            <a:noFill/>
          </a:ln>
        </p:spPr>
      </p:pic>
      <p:sp>
        <p:nvSpPr>
          <p:cNvPr id="121" name=""/>
          <p:cNvSpPr/>
          <p:nvPr/>
        </p:nvSpPr>
        <p:spPr>
          <a:xfrm>
            <a:off x="304920" y="152280"/>
            <a:ext cx="7772400" cy="6098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Historical Heat Rates</a:t>
            </a:r>
            <a:endParaRPr b="0" lang="en-US" sz="2400" strike="noStrike" u="none">
              <a:solidFill>
                <a:srgbClr val="000000"/>
              </a:solidFill>
              <a:effectLst/>
              <a:uFillTx/>
              <a:latin typeface="Times New Roman"/>
            </a:endParaRPr>
          </a:p>
        </p:txBody>
      </p:sp>
      <p:sp>
        <p:nvSpPr>
          <p:cNvPr id="122" name=""/>
          <p:cNvSpPr/>
          <p:nvPr/>
        </p:nvSpPr>
        <p:spPr>
          <a:xfrm>
            <a:off x="274680" y="6005520"/>
            <a:ext cx="8570880" cy="4968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20000"/>
              </a:lnSpc>
              <a:spcBef>
                <a:spcPts val="60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ECC offer is lower than new build economics and the Average Historical Heat Rate</a:t>
            </a:r>
            <a:endParaRPr b="0" lang="en-US" sz="1600" strike="noStrike" u="none">
              <a:solidFill>
                <a:srgbClr val="000000"/>
              </a:solidFill>
              <a:effectLst/>
              <a:uFillTx/>
              <a:latin typeface="Times New Roman"/>
            </a:endParaRPr>
          </a:p>
        </p:txBody>
      </p:sp>
      <p:sp>
        <p:nvSpPr>
          <p:cNvPr id="123" name=""/>
          <p:cNvSpPr/>
          <p:nvPr/>
        </p:nvSpPr>
        <p:spPr>
          <a:xfrm>
            <a:off x="1327320" y="1122480"/>
            <a:ext cx="1549080" cy="180504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spAutoFit/>
          </a:bodyPr>
          <a:p>
            <a:pP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Average Heat Rate</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10.10</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12.18</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16.88</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15.17</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24.87</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2001 YTD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13.76</a:t>
            </a:r>
            <a:endParaRPr b="0" lang="en-US" sz="1200" strike="noStrike" u="none">
              <a:solidFill>
                <a:srgbClr val="000000"/>
              </a:solidFill>
              <a:effectLst/>
              <a:uFillTx/>
              <a:latin typeface="Times New Roman"/>
            </a:endParaRPr>
          </a:p>
          <a:p>
            <a:pP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Historical Avg 15.74</a:t>
            </a:r>
            <a:endParaRPr b="0" lang="en-US" sz="1200" strike="noStrike" u="none">
              <a:solidFill>
                <a:srgbClr val="000000"/>
              </a:solidFill>
              <a:effectLst/>
              <a:uFillTx/>
              <a:latin typeface="Times New Roman"/>
            </a:endParaRPr>
          </a:p>
        </p:txBody>
      </p:sp>
    </p:spTree>
  </p:cSld>
  <p:transition spd="med">
    <p:zoom dir="in"/>
  </p:transition>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228240" y="228240"/>
            <a:ext cx="8381880" cy="6094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Cash Flow - 10.25 Heat Rate</a:t>
            </a:r>
            <a:endParaRPr b="1" lang="en-US" sz="2800" strike="noStrike" u="none">
              <a:solidFill>
                <a:srgbClr val="000000"/>
              </a:solidFill>
              <a:effectLst/>
              <a:uFillTx/>
              <a:latin typeface="Arial"/>
            </a:endParaRPr>
          </a:p>
        </p:txBody>
      </p:sp>
      <p:pic>
        <p:nvPicPr>
          <p:cNvPr id="125" name="" descr=""/>
          <p:cNvPicPr/>
          <p:nvPr/>
        </p:nvPicPr>
        <p:blipFill>
          <a:blip r:embed="rId1"/>
          <a:stretch/>
        </p:blipFill>
        <p:spPr>
          <a:xfrm>
            <a:off x="0" y="1523880"/>
            <a:ext cx="8883720" cy="4176720"/>
          </a:xfrm>
          <a:prstGeom prst="rect">
            <a:avLst/>
          </a:prstGeom>
          <a:noFill/>
          <a:ln w="0">
            <a:noFill/>
          </a:ln>
        </p:spPr>
      </p:pic>
    </p:spTree>
  </p:cSld>
  <p:transition spd="med">
    <p:zoom dir="in"/>
  </p:transition>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228240" y="228240"/>
            <a:ext cx="8381880" cy="6094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Cash Flow - 8.5 Heat Rate</a:t>
            </a:r>
            <a:endParaRPr b="1" lang="en-US" sz="2800" strike="noStrike" u="none">
              <a:solidFill>
                <a:srgbClr val="000000"/>
              </a:solidFill>
              <a:effectLst/>
              <a:uFillTx/>
              <a:latin typeface="Arial"/>
            </a:endParaRPr>
          </a:p>
        </p:txBody>
      </p:sp>
      <p:pic>
        <p:nvPicPr>
          <p:cNvPr id="127" name="" descr=""/>
          <p:cNvPicPr/>
          <p:nvPr/>
        </p:nvPicPr>
        <p:blipFill>
          <a:blip r:embed="rId1"/>
          <a:stretch/>
        </p:blipFill>
        <p:spPr>
          <a:xfrm>
            <a:off x="187200" y="1450800"/>
            <a:ext cx="8764560" cy="4121280"/>
          </a:xfrm>
          <a:prstGeom prst="rect">
            <a:avLst/>
          </a:prstGeom>
          <a:noFill/>
          <a:ln w="0">
            <a:noFill/>
          </a:ln>
        </p:spPr>
      </p:pic>
    </p:spTree>
  </p:cSld>
  <p:transition spd="med">
    <p:zoom dir="in"/>
  </p:transition>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152280" y="75960"/>
            <a:ext cx="777240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Transaction Upside</a:t>
            </a:r>
            <a:endParaRPr b="1" lang="en-US" sz="2800" strike="noStrike" u="none">
              <a:solidFill>
                <a:srgbClr val="000000"/>
              </a:solidFill>
              <a:effectLst/>
              <a:uFillTx/>
              <a:latin typeface="Arial"/>
            </a:endParaRPr>
          </a:p>
        </p:txBody>
      </p:sp>
      <p:sp>
        <p:nvSpPr>
          <p:cNvPr id="129" name="PlaceHolder 2"/>
          <p:cNvSpPr>
            <a:spLocks noGrp="1"/>
          </p:cNvSpPr>
          <p:nvPr>
            <p:ph/>
          </p:nvPr>
        </p:nvSpPr>
        <p:spPr>
          <a:xfrm>
            <a:off x="458280" y="1487520"/>
            <a:ext cx="8433000" cy="4572000"/>
          </a:xfrm>
          <a:prstGeom prst="rect">
            <a:avLst/>
          </a:prstGeom>
          <a:noFill/>
          <a:ln w="0">
            <a:noFill/>
          </a:ln>
        </p:spPr>
        <p:txBody>
          <a:bodyPr lIns="92160" rIns="92160" tIns="46080" bIns="46080" anchor="t">
            <a:normAutofit/>
          </a:bodyPr>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20000"/>
              </a:lnSpc>
              <a:spcBef>
                <a:spcPts val="75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Excess Energy </a:t>
            </a:r>
            <a:endParaRPr b="0" lang="en-US" sz="2000" strike="noStrike" u="none">
              <a:solidFill>
                <a:srgbClr val="000000"/>
              </a:solidFill>
              <a:effectLst/>
              <a:uFillTx/>
              <a:latin typeface="Arial"/>
            </a:endParaRPr>
          </a:p>
          <a:p>
            <a:pPr marL="343080" indent="0">
              <a:lnSpc>
                <a:spcPct val="120000"/>
              </a:lnSpc>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75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STS Resolution</a:t>
            </a:r>
            <a:endParaRPr b="0" lang="en-US" sz="2000" strike="noStrike" u="none">
              <a:solidFill>
                <a:srgbClr val="000000"/>
              </a:solidFill>
              <a:effectLst/>
              <a:uFillTx/>
              <a:latin typeface="Arial"/>
            </a:endParaRPr>
          </a:p>
          <a:p>
            <a:pPr marL="343080" indent="0">
              <a:lnSpc>
                <a:spcPct val="120000"/>
              </a:lnSpc>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75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Increased Capacity </a:t>
            </a:r>
            <a:endParaRPr b="0" lang="en-US" sz="2000" strike="noStrike" u="none">
              <a:solidFill>
                <a:srgbClr val="000000"/>
              </a:solidFill>
              <a:effectLst/>
              <a:uFillTx/>
              <a:latin typeface="Arial"/>
            </a:endParaRPr>
          </a:p>
          <a:p>
            <a:pPr marL="343080" indent="0">
              <a:lnSpc>
                <a:spcPct val="120000"/>
              </a:lnSpc>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75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Ancillary Services</a:t>
            </a:r>
            <a:endParaRPr b="0" lang="en-US" sz="2000" strike="noStrike" u="none">
              <a:solidFill>
                <a:srgbClr val="000000"/>
              </a:solidFill>
              <a:effectLst/>
              <a:uFillTx/>
              <a:latin typeface="Arial"/>
            </a:endParaRPr>
          </a:p>
          <a:p>
            <a:pPr marL="343080" indent="0">
              <a:lnSpc>
                <a:spcPct val="120000"/>
              </a:lnSpc>
              <a:spcBef>
                <a:spcPts val="18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00" strike="noStrike" u="none">
              <a:solidFill>
                <a:srgbClr val="000000"/>
              </a:solidFill>
              <a:effectLst/>
              <a:uFillTx/>
              <a:latin typeface="Arial"/>
            </a:endParaRPr>
          </a:p>
          <a:p>
            <a:pPr marL="343080" indent="-343080">
              <a:lnSpc>
                <a:spcPct val="10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105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lnSpc>
                <a:spcPct val="105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228600" y="304920"/>
            <a:ext cx="7772400" cy="457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Risks &amp; Mitigants</a:t>
            </a:r>
            <a:endParaRPr b="1" lang="en-US" sz="2800" strike="noStrike" u="none">
              <a:solidFill>
                <a:srgbClr val="000000"/>
              </a:solidFill>
              <a:effectLst/>
              <a:uFillTx/>
              <a:latin typeface="Arial"/>
            </a:endParaRPr>
          </a:p>
        </p:txBody>
      </p:sp>
      <p:sp>
        <p:nvSpPr>
          <p:cNvPr id="131" name="PlaceHolder 2"/>
          <p:cNvSpPr>
            <a:spLocks noGrp="1"/>
          </p:cNvSpPr>
          <p:nvPr>
            <p:ph/>
          </p:nvPr>
        </p:nvSpPr>
        <p:spPr>
          <a:xfrm>
            <a:off x="186840" y="1884240"/>
            <a:ext cx="4278600" cy="1322640"/>
          </a:xfrm>
          <a:prstGeom prst="rect">
            <a:avLst/>
          </a:prstGeom>
          <a:noFill/>
          <a:ln w="0">
            <a:noFill/>
          </a:ln>
        </p:spPr>
        <p:txBody>
          <a:bodyPr lIns="92160" rIns="92160" tIns="46080" bIns="46080" anchor="t">
            <a:normAutofit/>
          </a:bodyPr>
          <a:p>
            <a:pPr lvl="1" marL="345960" indent="-231480">
              <a:lnSpc>
                <a:spcPct val="95000"/>
              </a:lnSpc>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PPAs are “arrangements” given legal force under the</a:t>
            </a:r>
            <a:r>
              <a:rPr b="0" i="1" lang="en-US" sz="1600" strike="noStrike" u="none">
                <a:solidFill>
                  <a:srgbClr val="000000"/>
                </a:solidFill>
                <a:effectLst/>
                <a:uFillTx/>
                <a:latin typeface="Arial"/>
              </a:rPr>
              <a:t> Electric Utilities Act</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32" name=""/>
          <p:cNvSpPr/>
          <p:nvPr/>
        </p:nvSpPr>
        <p:spPr>
          <a:xfrm>
            <a:off x="4516560" y="1884240"/>
            <a:ext cx="4281480" cy="581400"/>
          </a:xfrm>
          <a:prstGeom prst="rect">
            <a:avLst/>
          </a:prstGeom>
          <a:noFill/>
          <a:ln w="0">
            <a:noFill/>
          </a:ln>
        </p:spPr>
        <p:style>
          <a:lnRef idx="0"/>
          <a:fillRef idx="0"/>
          <a:effectRef idx="0"/>
          <a:fontRef idx="minor"/>
        </p:style>
        <p:txBody>
          <a:bodyPr lIns="90000" rIns="90000" tIns="46800" bIns="46800" anchor="t">
            <a:spAutoFit/>
          </a:bodyPr>
          <a:p>
            <a:pPr marL="171360">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Enforceable as a statutory obligation similar to a regulation. </a:t>
            </a:r>
            <a:endParaRPr b="0" lang="en-US" sz="1600" strike="noStrike" u="none">
              <a:solidFill>
                <a:srgbClr val="000000"/>
              </a:solidFill>
              <a:effectLst/>
              <a:uFillTx/>
              <a:latin typeface="Times New Roman"/>
            </a:endParaRPr>
          </a:p>
        </p:txBody>
      </p:sp>
      <p:sp>
        <p:nvSpPr>
          <p:cNvPr id="133" name=""/>
          <p:cNvSpPr/>
          <p:nvPr/>
        </p:nvSpPr>
        <p:spPr>
          <a:xfrm>
            <a:off x="235080" y="1371600"/>
            <a:ext cx="4281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1.  </a:t>
            </a:r>
            <a:r>
              <a:rPr b="0" lang="en-US" sz="2000" strike="noStrike" u="sng">
                <a:solidFill>
                  <a:srgbClr val="000000"/>
                </a:solidFill>
                <a:effectLst/>
                <a:uFillTx/>
                <a:latin typeface="Arial"/>
              </a:rPr>
              <a:t>Legal Nature of PPAs</a:t>
            </a:r>
            <a:endParaRPr b="0" lang="en-US" sz="2000" strike="noStrike" u="none">
              <a:solidFill>
                <a:srgbClr val="000000"/>
              </a:solidFill>
              <a:effectLst/>
              <a:uFillTx/>
              <a:latin typeface="Times New Roman"/>
            </a:endParaRPr>
          </a:p>
        </p:txBody>
      </p:sp>
      <p:sp>
        <p:nvSpPr>
          <p:cNvPr id="134" name=""/>
          <p:cNvSpPr/>
          <p:nvPr/>
        </p:nvSpPr>
        <p:spPr>
          <a:xfrm>
            <a:off x="187200" y="3067200"/>
            <a:ext cx="4384800" cy="1172880"/>
          </a:xfrm>
          <a:prstGeom prst="rect">
            <a:avLst/>
          </a:prstGeom>
          <a:noFill/>
          <a:ln w="0">
            <a:noFill/>
          </a:ln>
        </p:spPr>
        <p:style>
          <a:lnRef idx="0"/>
          <a:fillRef idx="0"/>
          <a:effectRef idx="0"/>
          <a:fontRef idx="minor"/>
        </p:style>
        <p:txBody>
          <a:bodyPr lIns="92160" rIns="92160" tIns="46080" bIns="46080" anchor="t">
            <a:normAutofit/>
          </a:bodyPr>
          <a:p>
            <a:pPr marL="34452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PPAs have no credit collateralization mechanism.  </a:t>
            </a:r>
            <a:endParaRPr b="0" lang="en-US" sz="1600" strike="noStrike" u="none">
              <a:solidFill>
                <a:srgbClr val="000000"/>
              </a:solidFill>
              <a:effectLst/>
              <a:uFillTx/>
              <a:latin typeface="Times New Roman"/>
            </a:endParaRPr>
          </a:p>
        </p:txBody>
      </p:sp>
      <p:sp>
        <p:nvSpPr>
          <p:cNvPr id="135" name=""/>
          <p:cNvSpPr/>
          <p:nvPr/>
        </p:nvSpPr>
        <p:spPr>
          <a:xfrm>
            <a:off x="4516560" y="3052800"/>
            <a:ext cx="4281480" cy="1784880"/>
          </a:xfrm>
          <a:prstGeom prst="rect">
            <a:avLst/>
          </a:prstGeom>
          <a:noFill/>
          <a:ln w="0">
            <a:noFill/>
          </a:ln>
        </p:spPr>
        <p:style>
          <a:lnRef idx="0"/>
          <a:fillRef idx="0"/>
          <a:effectRef idx="0"/>
          <a:fontRef idx="minor"/>
        </p:style>
        <p:txBody>
          <a:bodyPr lIns="90000" rIns="90000" tIns="46800" bIns="46800" anchor="t">
            <a:spAutoFit/>
          </a:bodyPr>
          <a:p>
            <a:pPr marL="114480">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The current Owner is an “A” rated entity.  The Owner is a regulated utility under the Alberta Energy and Utilities Board and Buyer could object to any asset restructuring.</a:t>
            </a:r>
            <a:endParaRPr b="0" lang="en-US" sz="1600" strike="noStrike" u="none">
              <a:solidFill>
                <a:srgbClr val="000000"/>
              </a:solidFill>
              <a:effectLst/>
              <a:uFillTx/>
              <a:latin typeface="Times New Roman"/>
            </a:endParaRPr>
          </a:p>
          <a:p>
            <a:pPr lvl="1" marL="228600" indent="17460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p:txBody>
      </p:sp>
      <p:sp>
        <p:nvSpPr>
          <p:cNvPr id="136" name=""/>
          <p:cNvSpPr/>
          <p:nvPr/>
        </p:nvSpPr>
        <p:spPr>
          <a:xfrm>
            <a:off x="358920" y="2513160"/>
            <a:ext cx="4281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2.  </a:t>
            </a:r>
            <a:r>
              <a:rPr b="0" lang="en-US" sz="2000" strike="noStrike" u="sng">
                <a:solidFill>
                  <a:srgbClr val="000000"/>
                </a:solidFill>
                <a:effectLst/>
                <a:uFillTx/>
                <a:latin typeface="Arial"/>
              </a:rPr>
              <a:t>Counterparty Risk</a:t>
            </a:r>
            <a:endParaRPr b="0" lang="en-US" sz="2000" strike="noStrike" u="none">
              <a:solidFill>
                <a:srgbClr val="000000"/>
              </a:solidFill>
              <a:effectLst/>
              <a:uFillTx/>
              <a:latin typeface="Times New Roman"/>
            </a:endParaRPr>
          </a:p>
        </p:txBody>
      </p:sp>
      <p:sp>
        <p:nvSpPr>
          <p:cNvPr id="137" name=""/>
          <p:cNvSpPr/>
          <p:nvPr/>
        </p:nvSpPr>
        <p:spPr>
          <a:xfrm>
            <a:off x="187200" y="4962600"/>
            <a:ext cx="3745080" cy="115092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34452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Buyer indirectly assumes the risk of certain variable operating costs of the Plants and the Units while the Owner maintains operating control.</a:t>
            </a:r>
            <a:endParaRPr b="0" lang="en-US" sz="1600" strike="noStrike" u="none">
              <a:solidFill>
                <a:srgbClr val="000000"/>
              </a:solidFill>
              <a:effectLst/>
              <a:uFillTx/>
              <a:latin typeface="Times New Roman"/>
            </a:endParaRPr>
          </a:p>
        </p:txBody>
      </p:sp>
      <p:sp>
        <p:nvSpPr>
          <p:cNvPr id="138" name=""/>
          <p:cNvSpPr/>
          <p:nvPr/>
        </p:nvSpPr>
        <p:spPr>
          <a:xfrm>
            <a:off x="4516560" y="4948200"/>
            <a:ext cx="4281480" cy="1998360"/>
          </a:xfrm>
          <a:prstGeom prst="rect">
            <a:avLst/>
          </a:prstGeom>
          <a:noFill/>
          <a:ln w="0">
            <a:noFill/>
          </a:ln>
        </p:spPr>
        <p:style>
          <a:lnRef idx="0"/>
          <a:fillRef idx="0"/>
          <a:effectRef idx="0"/>
          <a:fontRef idx="minor"/>
        </p:style>
        <p:txBody>
          <a:bodyPr lIns="90000" rIns="90000" tIns="46800" bIns="46800" anchor="t">
            <a:spAutoFit/>
          </a:bodyPr>
          <a:p>
            <a:pPr marL="114480">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Due diligence has quantified costs where available.</a:t>
            </a:r>
            <a:endParaRPr b="0" lang="en-US" sz="1600" strike="noStrike" u="none">
              <a:solidFill>
                <a:srgbClr val="000000"/>
              </a:solidFill>
              <a:effectLst/>
              <a:uFillTx/>
              <a:latin typeface="Times New Roman"/>
            </a:endParaRPr>
          </a:p>
          <a:p>
            <a:pPr lvl="1" marL="747720" indent="-403200">
              <a:lnSpc>
                <a:spcPct val="100000"/>
              </a:lnSpc>
              <a:spcBef>
                <a:spcPts val="1800"/>
              </a:spcBef>
              <a:tabLst>
                <a:tab algn="l" pos="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a:p>
            <a:pPr lvl="1" marL="747720" indent="-403200" algn="just">
              <a:lnSpc>
                <a:spcPct val="100000"/>
              </a:lnSpc>
              <a:spcBef>
                <a:spcPts val="1800"/>
              </a:spcBef>
              <a:tabLst>
                <a:tab algn="l" pos="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a:p>
            <a:pPr lvl="1" marL="747720" indent="-403200" algn="just">
              <a:lnSpc>
                <a:spcPct val="100000"/>
              </a:lnSpc>
              <a:spcBef>
                <a:spcPts val="1800"/>
              </a:spcBef>
              <a:tabLst>
                <a:tab algn="l" pos="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p:txBody>
      </p:sp>
      <p:sp>
        <p:nvSpPr>
          <p:cNvPr id="139" name=""/>
          <p:cNvSpPr/>
          <p:nvPr/>
        </p:nvSpPr>
        <p:spPr>
          <a:xfrm>
            <a:off x="358920" y="4386240"/>
            <a:ext cx="49082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3.  </a:t>
            </a:r>
            <a:r>
              <a:rPr b="0" lang="en-US" sz="2000" strike="noStrike" u="sng">
                <a:solidFill>
                  <a:srgbClr val="000000"/>
                </a:solidFill>
                <a:effectLst/>
                <a:uFillTx/>
                <a:latin typeface="Arial"/>
              </a:rPr>
              <a:t>Allocation of Operational Risks/Cost</a:t>
            </a:r>
            <a:endParaRPr b="0" lang="en-US" sz="2000" strike="noStrike" u="none">
              <a:solidFill>
                <a:srgbClr val="000000"/>
              </a:solidFill>
              <a:effectLst/>
              <a:uFillTx/>
              <a:latin typeface="Times New Roman"/>
            </a:endParaRPr>
          </a:p>
        </p:txBody>
      </p:sp>
      <p:sp>
        <p:nvSpPr>
          <p:cNvPr id="140" name=""/>
          <p:cNvSpPr/>
          <p:nvPr/>
        </p:nvSpPr>
        <p:spPr>
          <a:xfrm>
            <a:off x="289080" y="900000"/>
            <a:ext cx="25668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Risks</a:t>
            </a:r>
            <a:endParaRPr b="0" lang="en-US" sz="2000" strike="noStrike" u="none">
              <a:solidFill>
                <a:srgbClr val="000000"/>
              </a:solidFill>
              <a:effectLst/>
              <a:uFillTx/>
              <a:latin typeface="Times New Roman"/>
            </a:endParaRPr>
          </a:p>
        </p:txBody>
      </p:sp>
      <p:sp>
        <p:nvSpPr>
          <p:cNvPr id="141" name=""/>
          <p:cNvSpPr/>
          <p:nvPr/>
        </p:nvSpPr>
        <p:spPr>
          <a:xfrm>
            <a:off x="4640400" y="946080"/>
            <a:ext cx="25668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Mitigants</a:t>
            </a:r>
            <a:endParaRPr b="0" lang="en-US" sz="2000" strike="noStrike" u="none">
              <a:solidFill>
                <a:srgbClr val="000000"/>
              </a:solidFill>
              <a:effectLst/>
              <a:uFillTx/>
              <a:latin typeface="Times New Roman"/>
            </a:endParaRPr>
          </a:p>
        </p:txBody>
      </p:sp>
    </p:spTree>
  </p:cSld>
  <p:transition>
    <p:zoom dir="out"/>
  </p:transition>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228600" y="304920"/>
            <a:ext cx="7772400" cy="457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Risks &amp; Mitigants Cont’d</a:t>
            </a:r>
            <a:endParaRPr b="1" lang="en-US" sz="2800" strike="noStrike" u="none">
              <a:solidFill>
                <a:srgbClr val="000000"/>
              </a:solidFill>
              <a:effectLst/>
              <a:uFillTx/>
              <a:latin typeface="Arial"/>
            </a:endParaRPr>
          </a:p>
        </p:txBody>
      </p:sp>
      <p:sp>
        <p:nvSpPr>
          <p:cNvPr id="143" name="PlaceHolder 2"/>
          <p:cNvSpPr>
            <a:spLocks noGrp="1"/>
          </p:cNvSpPr>
          <p:nvPr>
            <p:ph/>
          </p:nvPr>
        </p:nvSpPr>
        <p:spPr>
          <a:xfrm>
            <a:off x="186840" y="1095120"/>
            <a:ext cx="4048200" cy="4592520"/>
          </a:xfrm>
          <a:prstGeom prst="rect">
            <a:avLst/>
          </a:prstGeom>
          <a:noFill/>
          <a:ln w="0">
            <a:noFill/>
          </a:ln>
        </p:spPr>
        <p:txBody>
          <a:bodyPr lIns="92160" rIns="92160" tIns="46080" bIns="46080" anchor="t">
            <a:normAutofit/>
          </a:bodyPr>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Risks</a:t>
            </a:r>
            <a:endParaRPr b="0" lang="en-US" sz="20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PPAs are a form of Plant / Unit contingent power.</a:t>
            </a:r>
            <a:endParaRPr b="0" lang="en-US" sz="1600" strike="noStrike" u="none">
              <a:solidFill>
                <a:srgbClr val="000000"/>
              </a:solidFill>
              <a:effectLst/>
              <a:uFillTx/>
              <a:latin typeface="Arial"/>
            </a:endParaRPr>
          </a:p>
        </p:txBody>
      </p:sp>
      <p:sp>
        <p:nvSpPr>
          <p:cNvPr id="144" name=""/>
          <p:cNvSpPr/>
          <p:nvPr/>
        </p:nvSpPr>
        <p:spPr>
          <a:xfrm>
            <a:off x="4640400" y="1924200"/>
            <a:ext cx="4281480" cy="4191840"/>
          </a:xfrm>
          <a:prstGeom prst="rect">
            <a:avLst/>
          </a:prstGeom>
          <a:noFill/>
          <a:ln w="0">
            <a:noFill/>
          </a:ln>
        </p:spPr>
        <p:style>
          <a:lnRef idx="0"/>
          <a:fillRef idx="0"/>
          <a:effectRef idx="0"/>
          <a:fontRef idx="minor"/>
        </p:style>
        <p:txBody>
          <a:bodyPr lIns="90000" rIns="90000" tIns="46800" bIns="46800" anchor="t">
            <a:spAutoFit/>
          </a:bodyPr>
          <a:p>
            <a:pPr lvl="1" marL="115920" indent="-144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The Owner has committed to high levels of Unit availability relative to historical performance.</a:t>
            </a:r>
            <a:endParaRPr b="0" lang="en-US" sz="1600" strike="noStrike" u="none">
              <a:solidFill>
                <a:srgbClr val="000000"/>
              </a:solidFill>
              <a:effectLst/>
              <a:uFillTx/>
              <a:latin typeface="Times New Roman"/>
            </a:endParaRPr>
          </a:p>
          <a:p>
            <a:pPr lvl="1" marL="115920" indent="-144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The PPAs provide for a mechanism, known as the Monthly Incentive Payment, for cover damages when Actual Availability is less than Target Availability.</a:t>
            </a:r>
            <a:endParaRPr b="0" lang="en-US" sz="1600" strike="noStrike" u="none">
              <a:solidFill>
                <a:srgbClr val="000000"/>
              </a:solidFill>
              <a:effectLst/>
              <a:uFillTx/>
              <a:latin typeface="Times New Roman"/>
            </a:endParaRPr>
          </a:p>
          <a:p>
            <a:pPr lvl="1" marL="115920" indent="-144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The PPA Owners also have a financial incentive under the PPAs to operate at levels of output above that required to be delivered to the PPA Buyer (90% of the proceeds from the sale of “excess energy” accrues to the Owner).</a:t>
            </a:r>
            <a:endParaRPr b="0" lang="en-US" sz="1600" strike="noStrike" u="none">
              <a:solidFill>
                <a:srgbClr val="000000"/>
              </a:solidFill>
              <a:effectLst/>
              <a:uFillTx/>
              <a:latin typeface="Times New Roman"/>
            </a:endParaRPr>
          </a:p>
          <a:p>
            <a:pPr lvl="1" marL="115920" indent="-144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p:txBody>
      </p:sp>
      <p:sp>
        <p:nvSpPr>
          <p:cNvPr id="145" name=""/>
          <p:cNvSpPr/>
          <p:nvPr/>
        </p:nvSpPr>
        <p:spPr>
          <a:xfrm>
            <a:off x="46080" y="1494000"/>
            <a:ext cx="4281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4.  </a:t>
            </a:r>
            <a:r>
              <a:rPr b="0" lang="en-US" sz="2000" strike="noStrike" u="sng">
                <a:solidFill>
                  <a:srgbClr val="000000"/>
                </a:solidFill>
                <a:effectLst/>
                <a:uFillTx/>
                <a:latin typeface="Arial"/>
              </a:rPr>
              <a:t>Operational/Logistics</a:t>
            </a:r>
            <a:endParaRPr b="0" lang="en-US" sz="2000" strike="noStrike" u="none">
              <a:solidFill>
                <a:srgbClr val="000000"/>
              </a:solidFill>
              <a:effectLst/>
              <a:uFillTx/>
              <a:latin typeface="Times New Roman"/>
            </a:endParaRPr>
          </a:p>
        </p:txBody>
      </p:sp>
      <p:sp>
        <p:nvSpPr>
          <p:cNvPr id="146" name=""/>
          <p:cNvSpPr/>
          <p:nvPr/>
        </p:nvSpPr>
        <p:spPr>
          <a:xfrm>
            <a:off x="4638600" y="1068480"/>
            <a:ext cx="25671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Mitigants</a:t>
            </a:r>
            <a:endParaRPr b="0" lang="en-US" sz="2000" strike="noStrike" u="none">
              <a:solidFill>
                <a:srgbClr val="000000"/>
              </a:solidFill>
              <a:effectLst/>
              <a:uFillTx/>
              <a:latin typeface="Times New Roman"/>
            </a:endParaRPr>
          </a:p>
        </p:txBody>
      </p:sp>
    </p:spTree>
  </p:cSld>
  <p:transition>
    <p:zoom dir="out"/>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228600" y="304920"/>
            <a:ext cx="7772400" cy="457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Risks &amp; Mitigants Cont’d</a:t>
            </a:r>
            <a:endParaRPr b="1" lang="en-US" sz="2800" strike="noStrike" u="none">
              <a:solidFill>
                <a:srgbClr val="000000"/>
              </a:solidFill>
              <a:effectLst/>
              <a:uFillTx/>
              <a:latin typeface="Arial"/>
            </a:endParaRPr>
          </a:p>
        </p:txBody>
      </p:sp>
      <p:sp>
        <p:nvSpPr>
          <p:cNvPr id="148" name="PlaceHolder 2"/>
          <p:cNvSpPr>
            <a:spLocks noGrp="1"/>
          </p:cNvSpPr>
          <p:nvPr>
            <p:ph/>
          </p:nvPr>
        </p:nvSpPr>
        <p:spPr>
          <a:xfrm>
            <a:off x="217080" y="929880"/>
            <a:ext cx="3745080" cy="4592520"/>
          </a:xfrm>
          <a:prstGeom prst="rect">
            <a:avLst/>
          </a:prstGeom>
          <a:noFill/>
          <a:ln w="0">
            <a:noFill/>
          </a:ln>
        </p:spPr>
        <p:txBody>
          <a:bodyPr lIns="92160" rIns="92160" tIns="46080" bIns="46080" anchor="t">
            <a:normAutofit/>
          </a:bodyPr>
          <a:p>
            <a:pPr marL="289080" indent="-28908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Risks</a:t>
            </a:r>
            <a:endParaRPr b="0" lang="en-US" sz="2000" strike="noStrike" u="none">
              <a:solidFill>
                <a:srgbClr val="000000"/>
              </a:solidFill>
              <a:effectLst/>
              <a:uFillTx/>
              <a:latin typeface="Arial"/>
            </a:endParaRPr>
          </a:p>
          <a:p>
            <a:pPr marL="289080" indent="-28908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289080" indent="-28908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Change in Law.</a:t>
            </a:r>
            <a:endParaRPr b="0" lang="en-US" sz="1600" strike="noStrike" u="none">
              <a:solidFill>
                <a:srgbClr val="000000"/>
              </a:solidFill>
              <a:effectLst/>
              <a:uFillTx/>
              <a:latin typeface="Arial"/>
            </a:endParaRPr>
          </a:p>
          <a:p>
            <a:pPr marL="289080" indent="-289080">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PPAs require PPA Buyers to compensate the Owner for increased costs or reduced revenues resulting from a Change in Law.</a:t>
            </a:r>
            <a:endParaRPr b="0" lang="en-US" sz="16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49" name=""/>
          <p:cNvSpPr/>
          <p:nvPr/>
        </p:nvSpPr>
        <p:spPr>
          <a:xfrm>
            <a:off x="4862520" y="1673280"/>
            <a:ext cx="4281480" cy="3875760"/>
          </a:xfrm>
          <a:prstGeom prst="rect">
            <a:avLst/>
          </a:prstGeom>
          <a:noFill/>
          <a:ln w="0">
            <a:noFill/>
          </a:ln>
        </p:spPr>
        <p:style>
          <a:lnRef idx="0"/>
          <a:fillRef idx="0"/>
          <a:effectRef idx="0"/>
          <a:fontRef idx="minor"/>
        </p:style>
        <p:txBody>
          <a:bodyPr lIns="90000" rIns="90000" tIns="46800" bIns="46800" anchor="t">
            <a:spAutoFit/>
          </a:bodyPr>
          <a:p>
            <a:pPr marL="230040" indent="-230040">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(i) The PPA requires the Owner to take all reasonable steps as agreed to by the Buyer to minimize to the fullest reasonable extent any decrease in revenues or increase in fixed costs or variable costs resulting from a Change in Law.</a:t>
            </a:r>
            <a:endParaRPr b="0" lang="en-US" sz="1600" strike="noStrike" u="none">
              <a:solidFill>
                <a:srgbClr val="000000"/>
              </a:solidFill>
              <a:effectLst/>
              <a:uFillTx/>
              <a:latin typeface="Times New Roman"/>
            </a:endParaRPr>
          </a:p>
          <a:p>
            <a:pPr marL="230040" indent="-230040">
              <a:lnSpc>
                <a:spcPct val="100000"/>
              </a:lnSpc>
              <a:spcBef>
                <a:spcPts val="15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400" strike="noStrike" u="none">
              <a:solidFill>
                <a:srgbClr val="000000"/>
              </a:solidFill>
              <a:effectLst/>
              <a:uFillTx/>
              <a:latin typeface="Times New Roman"/>
            </a:endParaRPr>
          </a:p>
          <a:p>
            <a:pPr marL="230040" indent="-230040">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   The Buyer is entitled to elect to terminate the PPA if it can demonstrate that the continued performance by the PPA Buyer under the PPA would be unprofitable or more unprofitable.</a:t>
            </a:r>
            <a:endParaRPr b="0" lang="en-US" sz="1600" strike="noStrike" u="none">
              <a:solidFill>
                <a:srgbClr val="000000"/>
              </a:solidFill>
              <a:effectLst/>
              <a:uFillTx/>
              <a:latin typeface="Times New Roman"/>
            </a:endParaRPr>
          </a:p>
          <a:p>
            <a:pPr lvl="1" marL="344520" indent="11412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a:p>
            <a:pPr lvl="1" marL="344520" indent="11412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p:txBody>
      </p:sp>
      <p:sp>
        <p:nvSpPr>
          <p:cNvPr id="150" name=""/>
          <p:cNvSpPr/>
          <p:nvPr/>
        </p:nvSpPr>
        <p:spPr>
          <a:xfrm>
            <a:off x="46080" y="1327320"/>
            <a:ext cx="4281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5.  </a:t>
            </a:r>
            <a:r>
              <a:rPr b="0" lang="en-US" sz="2000" strike="noStrike" u="sng">
                <a:solidFill>
                  <a:srgbClr val="000000"/>
                </a:solidFill>
                <a:effectLst/>
                <a:uFillTx/>
                <a:latin typeface="Arial"/>
              </a:rPr>
              <a:t>Termination Events</a:t>
            </a:r>
            <a:endParaRPr b="0" lang="en-US" sz="2000" strike="noStrike" u="none">
              <a:solidFill>
                <a:srgbClr val="000000"/>
              </a:solidFill>
              <a:effectLst/>
              <a:uFillTx/>
              <a:latin typeface="Times New Roman"/>
            </a:endParaRPr>
          </a:p>
        </p:txBody>
      </p:sp>
      <p:sp>
        <p:nvSpPr>
          <p:cNvPr id="151" name=""/>
          <p:cNvSpPr/>
          <p:nvPr/>
        </p:nvSpPr>
        <p:spPr>
          <a:xfrm>
            <a:off x="4638600" y="934920"/>
            <a:ext cx="25671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Mitigants</a:t>
            </a:r>
            <a:endParaRPr b="0" lang="en-US" sz="2000" strike="noStrike" u="none">
              <a:solidFill>
                <a:srgbClr val="000000"/>
              </a:solidFill>
              <a:effectLst/>
              <a:uFillTx/>
              <a:latin typeface="Times New Roman"/>
            </a:endParaRPr>
          </a:p>
        </p:txBody>
      </p:sp>
      <p:sp>
        <p:nvSpPr>
          <p:cNvPr id="152" name=""/>
          <p:cNvSpPr/>
          <p:nvPr/>
        </p:nvSpPr>
        <p:spPr>
          <a:xfrm>
            <a:off x="239760" y="4687920"/>
            <a:ext cx="4329000" cy="2286000"/>
          </a:xfrm>
          <a:prstGeom prst="rect">
            <a:avLst/>
          </a:prstGeom>
          <a:noFill/>
          <a:ln w="0">
            <a:noFill/>
          </a:ln>
        </p:spPr>
        <p:style>
          <a:lnRef idx="0"/>
          <a:fillRef idx="0"/>
          <a:effectRef idx="0"/>
          <a:fontRef idx="minor"/>
        </p:style>
        <p:txBody>
          <a:bodyPr lIns="92160" rIns="92160" tIns="46080" bIns="46080" anchor="t">
            <a:normAutofit/>
          </a:bodyPr>
          <a:p>
            <a:pPr marL="345960" indent="-34596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(ii)  “No Fault” Termination - Force Majeure </a:t>
            </a:r>
            <a:r>
              <a:rPr b="0" lang="en-US" sz="1400" strike="noStrike" u="none">
                <a:solidFill>
                  <a:srgbClr val="000000"/>
                </a:solidFill>
                <a:effectLst/>
                <a:uFillTx/>
                <a:latin typeface="Arial"/>
              </a:rPr>
              <a:t>Termination provisions exist whereby if a Force Majeure event lasts for six consecutive months, or both the PPA Owner and PPA Buyer agree that a Force Majeure event will last for six consecutive months, then the PPA Buyer may terminate the PPA.</a:t>
            </a:r>
            <a:endParaRPr b="0" lang="en-US" sz="1400" strike="noStrike" u="none">
              <a:solidFill>
                <a:srgbClr val="000000"/>
              </a:solidFill>
              <a:effectLst/>
              <a:uFillTx/>
              <a:latin typeface="Times New Roman"/>
            </a:endParaRPr>
          </a:p>
          <a:p>
            <a:pPr marL="345960" indent="-34596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53" name=""/>
          <p:cNvSpPr/>
          <p:nvPr/>
        </p:nvSpPr>
        <p:spPr>
          <a:xfrm>
            <a:off x="4640400" y="4611600"/>
            <a:ext cx="4281480" cy="1343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1600" strike="noStrike" u="none">
                <a:solidFill>
                  <a:srgbClr val="000000"/>
                </a:solidFill>
                <a:effectLst/>
                <a:uFillTx/>
                <a:latin typeface="Arial"/>
              </a:rPr>
              <a:t>(ii)  No mitigant necessary</a:t>
            </a:r>
            <a:endParaRPr b="0" lang="en-US" sz="1600" strike="noStrike" u="none">
              <a:solidFill>
                <a:srgbClr val="000000"/>
              </a:solidFill>
              <a:effectLst/>
              <a:uFillTx/>
              <a:latin typeface="Times New Roman"/>
            </a:endParaRPr>
          </a:p>
          <a:p>
            <a:pPr lvl="1" marL="17316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a:p>
            <a:pPr lvl="1" marL="17316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p:txBody>
      </p:sp>
    </p:spTree>
  </p:cSld>
  <p:transition>
    <p:zoom dir="out"/>
  </p:transition>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PlaceHolder 1"/>
          <p:cNvSpPr>
            <a:spLocks noGrp="1"/>
          </p:cNvSpPr>
          <p:nvPr>
            <p:ph type="title"/>
          </p:nvPr>
        </p:nvSpPr>
        <p:spPr>
          <a:xfrm>
            <a:off x="228600" y="304920"/>
            <a:ext cx="7772400" cy="457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Risks &amp; Mitigants Cont’d</a:t>
            </a:r>
            <a:endParaRPr b="1" lang="en-US" sz="2800" strike="noStrike" u="none">
              <a:solidFill>
                <a:srgbClr val="000000"/>
              </a:solidFill>
              <a:effectLst/>
              <a:uFillTx/>
              <a:latin typeface="Arial"/>
            </a:endParaRPr>
          </a:p>
        </p:txBody>
      </p:sp>
      <p:sp>
        <p:nvSpPr>
          <p:cNvPr id="155" name="PlaceHolder 2"/>
          <p:cNvSpPr>
            <a:spLocks noGrp="1"/>
          </p:cNvSpPr>
          <p:nvPr>
            <p:ph/>
          </p:nvPr>
        </p:nvSpPr>
        <p:spPr>
          <a:xfrm>
            <a:off x="202680" y="877680"/>
            <a:ext cx="4192920" cy="4592520"/>
          </a:xfrm>
          <a:prstGeom prst="rect">
            <a:avLst/>
          </a:prstGeom>
          <a:noFill/>
          <a:ln w="0">
            <a:noFill/>
          </a:ln>
        </p:spPr>
        <p:txBody>
          <a:bodyPr lIns="92160" rIns="92160" tIns="46080" bIns="46080" anchor="t">
            <a:normAutofit/>
          </a:bodyPr>
          <a:p>
            <a:pPr marL="404640" indent="-40464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Risks</a:t>
            </a:r>
            <a:endParaRPr b="0" lang="en-US" sz="2000" strike="noStrike" u="none">
              <a:solidFill>
                <a:srgbClr val="000000"/>
              </a:solidFill>
              <a:effectLst/>
              <a:uFillTx/>
              <a:latin typeface="Arial"/>
            </a:endParaRPr>
          </a:p>
          <a:p>
            <a:pPr marL="404640" indent="-404640">
              <a:lnSpc>
                <a:spcPts val="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404640" indent="-4046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(iii)  “No Fault” Termination - Destruction.</a:t>
            </a:r>
            <a:endParaRPr b="0" lang="en-US" sz="1600" strike="noStrike" u="none">
              <a:solidFill>
                <a:srgbClr val="000000"/>
              </a:solidFill>
              <a:effectLst/>
              <a:uFillTx/>
              <a:latin typeface="Arial"/>
            </a:endParaRPr>
          </a:p>
          <a:p>
            <a:pPr marL="404640" indent="-404640">
              <a:lnSpc>
                <a:spcPts val="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404640" indent="-40464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400" strike="noStrike" u="none">
                <a:solidFill>
                  <a:srgbClr val="000000"/>
                </a:solidFill>
                <a:effectLst/>
                <a:uFillTx/>
                <a:latin typeface="Arial"/>
              </a:rPr>
              <a:t>If a Unit is destroyed or damaged and there is agreement between the Owner, Buyer and Balancing Pool that the cost of repair is greater than the economic value of the Unit. </a:t>
            </a:r>
            <a:endParaRPr b="0" lang="en-US" sz="1400" strike="noStrike" u="none">
              <a:solidFill>
                <a:srgbClr val="000000"/>
              </a:solidFill>
              <a:effectLst/>
              <a:uFillTx/>
              <a:latin typeface="Arial"/>
            </a:endParaRPr>
          </a:p>
          <a:p>
            <a:pPr marL="404640" indent="-404640">
              <a:lnSpc>
                <a:spcPts val="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404640" indent="-4046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(iv)  Election by Buyer</a:t>
            </a:r>
            <a:endParaRPr b="0" lang="en-US" sz="1600" strike="noStrike" u="none">
              <a:solidFill>
                <a:srgbClr val="000000"/>
              </a:solidFill>
              <a:effectLst/>
              <a:uFillTx/>
              <a:latin typeface="Arial"/>
            </a:endParaRPr>
          </a:p>
          <a:p>
            <a:pPr marL="404640" indent="-404640">
              <a:lnSpc>
                <a:spcPts val="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404640" indent="-40464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400" strike="noStrike" u="none">
                <a:solidFill>
                  <a:srgbClr val="000000"/>
                </a:solidFill>
                <a:effectLst/>
                <a:uFillTx/>
                <a:latin typeface="Arial"/>
              </a:rPr>
              <a:t>The Buyer may elect to terminate the PPA at any time.</a:t>
            </a:r>
            <a:endParaRPr b="0" lang="en-US" sz="1400" strike="noStrike" u="none">
              <a:solidFill>
                <a:srgbClr val="000000"/>
              </a:solidFill>
              <a:effectLst/>
              <a:uFillTx/>
              <a:latin typeface="Arial"/>
            </a:endParaRPr>
          </a:p>
        </p:txBody>
      </p:sp>
      <p:sp>
        <p:nvSpPr>
          <p:cNvPr id="156" name=""/>
          <p:cNvSpPr/>
          <p:nvPr/>
        </p:nvSpPr>
        <p:spPr>
          <a:xfrm>
            <a:off x="4545000" y="835200"/>
            <a:ext cx="4281480" cy="2779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Mitigants</a:t>
            </a:r>
            <a:endParaRPr b="0" lang="en-US" sz="2000" strike="noStrike" u="none">
              <a:solidFill>
                <a:srgbClr val="000000"/>
              </a:solidFill>
              <a:effectLst/>
              <a:uFillTx/>
              <a:latin typeface="Times New Roman"/>
            </a:endParaRPr>
          </a:p>
          <a:p>
            <a:pPr algn="ctr">
              <a:lnSpc>
                <a:spcPts val="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2000" strike="noStrike" u="none">
              <a:solidFill>
                <a:srgbClr val="000000"/>
              </a:solidFill>
              <a:effectLst/>
              <a:uFillTx/>
              <a:latin typeface="Times New Roman"/>
            </a:endParaRPr>
          </a:p>
          <a:p>
            <a:pPr>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  (iii)  Available Insurance Products</a:t>
            </a:r>
            <a:endParaRPr b="0" lang="en-US" sz="16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4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4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4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(iv) No mitigant applicable</a:t>
            </a:r>
            <a:endParaRPr b="0" lang="en-US" sz="16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p:txBody>
      </p:sp>
      <p:sp>
        <p:nvSpPr>
          <p:cNvPr id="157" name=""/>
          <p:cNvSpPr/>
          <p:nvPr/>
        </p:nvSpPr>
        <p:spPr>
          <a:xfrm>
            <a:off x="228600" y="3807000"/>
            <a:ext cx="4389480" cy="3078000"/>
          </a:xfrm>
          <a:prstGeom prst="rect">
            <a:avLst/>
          </a:prstGeom>
          <a:noFill/>
          <a:ln w="0">
            <a:noFill/>
          </a:ln>
        </p:spPr>
        <p:style>
          <a:lnRef idx="0"/>
          <a:fillRef idx="0"/>
          <a:effectRef idx="0"/>
          <a:fontRef idx="minor"/>
        </p:style>
        <p:txBody>
          <a:bodyPr lIns="92160" rIns="92160" tIns="46080" bIns="46080" anchor="t">
            <a:normAutofit/>
          </a:bodyPr>
          <a:p>
            <a:pPr marL="345960" indent="-34596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  Termination Resulting from Buyer’s or Owner’s Default</a:t>
            </a:r>
            <a:endParaRPr b="0" lang="en-US" sz="1600" strike="noStrike" u="none">
              <a:solidFill>
                <a:srgbClr val="000000"/>
              </a:solidFill>
              <a:effectLst/>
              <a:uFillTx/>
              <a:latin typeface="Times New Roman"/>
            </a:endParaRPr>
          </a:p>
          <a:p>
            <a:pPr marL="345960" indent="-345960">
              <a:lnSpc>
                <a:spcPct val="6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marL="345960" indent="-34596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Under a Buyer’s default, the Buyer would forego any in-the-money position and have to compensate the Balancing Pool for any out-of-money position.</a:t>
            </a:r>
            <a:endParaRPr b="0" lang="en-US" sz="1400" strike="noStrike" u="none">
              <a:solidFill>
                <a:srgbClr val="000000"/>
              </a:solidFill>
              <a:effectLst/>
              <a:uFillTx/>
              <a:latin typeface="Times New Roman"/>
            </a:endParaRPr>
          </a:p>
          <a:p>
            <a:pPr marL="345960" indent="-345960">
              <a:lnSpc>
                <a:spcPct val="6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marL="345960" indent="-34596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Under an Owner’s default, the Buyer may elect to terminate, in which case the Owner is liable to the Buyer for the Buyer’s in-the-money position under the PPA.</a:t>
            </a:r>
            <a:endParaRPr b="0" lang="en-US" sz="1400" strike="noStrike" u="none">
              <a:solidFill>
                <a:srgbClr val="000000"/>
              </a:solidFill>
              <a:effectLst/>
              <a:uFillTx/>
              <a:latin typeface="Times New Roman"/>
            </a:endParaRPr>
          </a:p>
        </p:txBody>
      </p:sp>
    </p:spTree>
  </p:cSld>
  <p:transition>
    <p:zoom dir="out"/>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228600" y="106200"/>
            <a:ext cx="7772400" cy="609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Deregulation Background</a:t>
            </a:r>
            <a:endParaRPr b="1" lang="en-US" sz="2800" strike="noStrike" u="none">
              <a:solidFill>
                <a:srgbClr val="000000"/>
              </a:solidFill>
              <a:effectLst/>
              <a:uFillTx/>
              <a:latin typeface="Arial"/>
            </a:endParaRPr>
          </a:p>
        </p:txBody>
      </p:sp>
      <p:sp>
        <p:nvSpPr>
          <p:cNvPr id="37" name="PlaceHolder 2"/>
          <p:cNvSpPr>
            <a:spLocks noGrp="1"/>
          </p:cNvSpPr>
          <p:nvPr>
            <p:ph/>
          </p:nvPr>
        </p:nvSpPr>
        <p:spPr>
          <a:xfrm>
            <a:off x="988560" y="930240"/>
            <a:ext cx="7256520" cy="5867280"/>
          </a:xfrm>
          <a:prstGeom prst="rect">
            <a:avLst/>
          </a:prstGeom>
          <a:noFill/>
          <a:ln w="0">
            <a:noFill/>
          </a:ln>
        </p:spPr>
        <p:txBody>
          <a:bodyPr lIns="92160" rIns="92160" tIns="46080" bIns="46080" anchor="t">
            <a:normAutofit/>
          </a:bodyPr>
          <a:p>
            <a:pPr marL="343080" indent="-343080">
              <a:lnSpc>
                <a:spcPct val="130000"/>
              </a:lnSpc>
              <a:spcBef>
                <a:spcPts val="60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Electric Utilities Act, 1995</a:t>
            </a:r>
            <a:endParaRPr b="0" lang="en-US" sz="1600" strike="noStrike" u="none">
              <a:solidFill>
                <a:srgbClr val="000000"/>
              </a:solidFill>
              <a:effectLst/>
              <a:uFillTx/>
              <a:latin typeface="Arial"/>
            </a:endParaRPr>
          </a:p>
          <a:p>
            <a:pPr lvl="1" marL="743040" indent="-285840">
              <a:lnSpc>
                <a:spcPct val="130000"/>
              </a:lnSpc>
              <a:spcBef>
                <a:spcPts val="349"/>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Established Power Pool and open physical energy market</a:t>
            </a:r>
            <a:endParaRPr b="0" lang="en-US" sz="1400" strike="noStrike" u="none">
              <a:solidFill>
                <a:srgbClr val="000000"/>
              </a:solidFill>
              <a:effectLst/>
              <a:uFillTx/>
              <a:latin typeface="Arial"/>
            </a:endParaRPr>
          </a:p>
          <a:p>
            <a:pPr marL="343080" indent="-343080">
              <a:lnSpc>
                <a:spcPct val="130000"/>
              </a:lnSpc>
              <a:spcBef>
                <a:spcPts val="60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Electric Utilities Amendment Act, 1998</a:t>
            </a:r>
            <a:endParaRPr b="0" lang="en-US" sz="1600" strike="noStrike" u="none">
              <a:solidFill>
                <a:srgbClr val="000000"/>
              </a:solidFill>
              <a:effectLst/>
              <a:uFillTx/>
              <a:latin typeface="Arial"/>
            </a:endParaRPr>
          </a:p>
          <a:p>
            <a:pPr lvl="1" marL="743040" indent="-285840">
              <a:lnSpc>
                <a:spcPct val="130000"/>
              </a:lnSpc>
              <a:spcBef>
                <a:spcPts val="349"/>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Details on customer choice</a:t>
            </a:r>
            <a:endParaRPr b="0" lang="en-US" sz="1400" strike="noStrike" u="none">
              <a:solidFill>
                <a:srgbClr val="000000"/>
              </a:solidFill>
              <a:effectLst/>
              <a:uFillTx/>
              <a:latin typeface="Arial"/>
            </a:endParaRPr>
          </a:p>
          <a:p>
            <a:pPr lvl="1" marL="743040" indent="-285840">
              <a:lnSpc>
                <a:spcPct val="130000"/>
              </a:lnSpc>
              <a:spcBef>
                <a:spcPts val="349"/>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PPA process</a:t>
            </a:r>
            <a:endParaRPr b="0" lang="en-US" sz="1400" strike="noStrike" u="none">
              <a:solidFill>
                <a:srgbClr val="000000"/>
              </a:solidFill>
              <a:effectLst/>
              <a:uFillTx/>
              <a:latin typeface="Arial"/>
            </a:endParaRPr>
          </a:p>
          <a:p>
            <a:pPr lvl="1" marL="743040" indent="-285840">
              <a:lnSpc>
                <a:spcPct val="130000"/>
              </a:lnSpc>
              <a:spcBef>
                <a:spcPts val="349"/>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Independent Transmission Administrator established</a:t>
            </a:r>
            <a:endParaRPr b="0" lang="en-US" sz="1400" strike="noStrike" u="none">
              <a:solidFill>
                <a:srgbClr val="000000"/>
              </a:solidFill>
              <a:effectLst/>
              <a:uFillTx/>
              <a:latin typeface="Arial"/>
            </a:endParaRPr>
          </a:p>
          <a:p>
            <a:pPr lvl="1" marL="743040" indent="-285840">
              <a:lnSpc>
                <a:spcPct val="130000"/>
              </a:lnSpc>
              <a:spcBef>
                <a:spcPts val="349"/>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Enhanced MSA authority</a:t>
            </a:r>
            <a:endParaRPr b="0" lang="en-US" sz="1400" strike="noStrike" u="none">
              <a:solidFill>
                <a:srgbClr val="000000"/>
              </a:solidFill>
              <a:effectLst/>
              <a:uFillTx/>
              <a:latin typeface="Arial"/>
            </a:endParaRPr>
          </a:p>
          <a:p>
            <a:pPr marL="343080" indent="-343080">
              <a:lnSpc>
                <a:spcPct val="130000"/>
              </a:lnSpc>
              <a:spcBef>
                <a:spcPts val="60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Enabling Regulations, 1998 - 2000</a:t>
            </a:r>
            <a:endParaRPr b="0" lang="en-US" sz="1600" strike="noStrike" u="none">
              <a:solidFill>
                <a:srgbClr val="000000"/>
              </a:solidFill>
              <a:effectLst/>
              <a:uFillTx/>
              <a:latin typeface="Arial"/>
            </a:endParaRPr>
          </a:p>
          <a:p>
            <a:pPr marL="343080" indent="-343080">
              <a:lnSpc>
                <a:spcPct val="13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Generation Deregulation</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lnSpc>
                <a:spcPct val="130000"/>
              </a:lnSpc>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PPA regulations</a:t>
            </a:r>
            <a:endParaRPr b="0" lang="en-US" sz="1200" strike="noStrike" u="none">
              <a:solidFill>
                <a:srgbClr val="000000"/>
              </a:solidFill>
              <a:effectLst/>
              <a:uFillTx/>
              <a:latin typeface="Arial"/>
            </a:endParaRPr>
          </a:p>
          <a:p>
            <a:pPr marL="343080" indent="-343080">
              <a:lnSpc>
                <a:spcPct val="130000"/>
              </a:lnSpc>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Balancing Pool regulations</a:t>
            </a:r>
            <a:endParaRPr b="0" lang="en-US" sz="1200" strike="noStrike" u="none">
              <a:solidFill>
                <a:srgbClr val="000000"/>
              </a:solidFill>
              <a:effectLst/>
              <a:uFillTx/>
              <a:latin typeface="Arial"/>
            </a:endParaRPr>
          </a:p>
          <a:p>
            <a:pPr marL="343080" indent="0">
              <a:lnSpc>
                <a:spcPct val="13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30000"/>
              </a:lnSpc>
              <a:spcBef>
                <a:spcPts val="60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PPA Auction completed August, 2000</a:t>
            </a:r>
            <a:endParaRPr b="0" lang="en-US" sz="1600" strike="noStrike" u="none">
              <a:solidFill>
                <a:srgbClr val="000000"/>
              </a:solidFill>
              <a:effectLst/>
              <a:uFillTx/>
              <a:latin typeface="Arial"/>
            </a:endParaRPr>
          </a:p>
          <a:p>
            <a:pPr marL="343080" indent="-343080">
              <a:lnSpc>
                <a:spcPct val="130000"/>
              </a:lnSpc>
              <a:spcBef>
                <a:spcPts val="60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Market Achievement Plan completed November, 2000</a:t>
            </a:r>
            <a:endParaRPr b="0" lang="en-US" sz="1600" strike="noStrike" u="none">
              <a:solidFill>
                <a:srgbClr val="000000"/>
              </a:solidFill>
              <a:effectLst/>
              <a:uFillTx/>
              <a:latin typeface="Arial"/>
            </a:endParaRPr>
          </a:p>
          <a:p>
            <a:pPr marL="343080" indent="-343080">
              <a:lnSpc>
                <a:spcPct val="130000"/>
              </a:lnSpc>
              <a:spcBef>
                <a:spcPts val="601"/>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Market open January 2001</a:t>
            </a:r>
            <a:endParaRPr b="0" lang="en-US" sz="1600" strike="noStrike" u="none">
              <a:solidFill>
                <a:srgbClr val="000000"/>
              </a:solidFill>
              <a:effectLst/>
              <a:uFillTx/>
              <a:latin typeface="Arial"/>
            </a:endParaRPr>
          </a:p>
        </p:txBody>
      </p:sp>
      <p:sp>
        <p:nvSpPr>
          <p:cNvPr id="38" name=""/>
          <p:cNvSpPr/>
          <p:nvPr/>
        </p:nvSpPr>
        <p:spPr>
          <a:xfrm>
            <a:off x="4076640" y="3624120"/>
            <a:ext cx="3849840" cy="143352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6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 Choice</a:t>
            </a:r>
            <a:endParaRPr b="0" lang="en-US" sz="1600" strike="noStrike" u="none">
              <a:solidFill>
                <a:srgbClr val="000000"/>
              </a:solidFill>
              <a:effectLst/>
              <a:uFillTx/>
              <a:latin typeface="Times New Roman"/>
            </a:endParaRPr>
          </a:p>
          <a:p>
            <a:pPr marL="343080" indent="-343080">
              <a:lnSpc>
                <a:spcPct val="110000"/>
              </a:lnSpc>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Code of Conduct</a:t>
            </a:r>
            <a:endParaRPr b="0" lang="en-US" sz="1200" strike="noStrike" u="none">
              <a:solidFill>
                <a:srgbClr val="000000"/>
              </a:solidFill>
              <a:effectLst/>
              <a:uFillTx/>
              <a:latin typeface="Times New Roman"/>
            </a:endParaRPr>
          </a:p>
          <a:p>
            <a:pPr marL="343080" indent="-343080">
              <a:lnSpc>
                <a:spcPct val="110000"/>
              </a:lnSpc>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Distribution regulations</a:t>
            </a:r>
            <a:endParaRPr b="0" lang="en-US" sz="1200" strike="noStrike" u="none">
              <a:solidFill>
                <a:srgbClr val="000000"/>
              </a:solidFill>
              <a:effectLst/>
              <a:uFillTx/>
              <a:latin typeface="Times New Roman"/>
            </a:endParaRPr>
          </a:p>
          <a:p>
            <a:pPr marL="343080" indent="-343080">
              <a:lnSpc>
                <a:spcPct val="110000"/>
              </a:lnSpc>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RRO/Default supply regulations</a:t>
            </a:r>
            <a:endParaRPr b="0" lang="en-US" sz="1200" strike="noStrike" u="none">
              <a:solidFill>
                <a:srgbClr val="000000"/>
              </a:solidFill>
              <a:effectLst/>
              <a:uFillTx/>
              <a:latin typeface="Times New Roman"/>
            </a:endParaRPr>
          </a:p>
        </p:txBody>
      </p:sp>
      <p:sp>
        <p:nvSpPr>
          <p:cNvPr id="39" name=""/>
          <p:cNvSpPr/>
          <p:nvPr/>
        </p:nvSpPr>
        <p:spPr>
          <a:xfrm>
            <a:off x="573120" y="1166760"/>
            <a:ext cx="0" cy="48880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506520" y="1166760"/>
            <a:ext cx="1378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503280" y="1863720"/>
            <a:ext cx="138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500040" y="3538440"/>
            <a:ext cx="138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507960" y="5702400"/>
            <a:ext cx="138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04720" y="6054840"/>
            <a:ext cx="138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04720" y="5299200"/>
            <a:ext cx="138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transition spd="med">
    <p:zoom dir="in"/>
  </p:transition>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228600" y="304920"/>
            <a:ext cx="7772400" cy="457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Risks &amp; Mitigants Cont’d</a:t>
            </a:r>
            <a:endParaRPr b="1" lang="en-US" sz="2800" strike="noStrike" u="none">
              <a:solidFill>
                <a:srgbClr val="000000"/>
              </a:solidFill>
              <a:effectLst/>
              <a:uFillTx/>
              <a:latin typeface="Arial"/>
            </a:endParaRPr>
          </a:p>
        </p:txBody>
      </p:sp>
      <p:sp>
        <p:nvSpPr>
          <p:cNvPr id="159" name="PlaceHolder 2"/>
          <p:cNvSpPr>
            <a:spLocks noGrp="1"/>
          </p:cNvSpPr>
          <p:nvPr>
            <p:ph/>
          </p:nvPr>
        </p:nvSpPr>
        <p:spPr>
          <a:xfrm>
            <a:off x="186840" y="1095120"/>
            <a:ext cx="3745080" cy="4592520"/>
          </a:xfrm>
          <a:prstGeom prst="rect">
            <a:avLst/>
          </a:prstGeom>
          <a:noFill/>
          <a:ln w="0">
            <a:noFill/>
          </a:ln>
        </p:spPr>
        <p:txBody>
          <a:bodyPr lIns="92160" rIns="92160" tIns="46080" bIns="46080" anchor="t">
            <a:normAutofit/>
          </a:bodyPr>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Risks</a:t>
            </a:r>
            <a:endParaRPr b="0" lang="en-US" sz="2000" strike="noStrike" u="none">
              <a:solidFill>
                <a:srgbClr val="000000"/>
              </a:solidFill>
              <a:effectLst/>
              <a:uFillTx/>
              <a:latin typeface="Arial"/>
            </a:endParaRPr>
          </a:p>
          <a:p>
            <a:pPr indent="0" algn="ctr">
              <a:lnSpc>
                <a:spcPct val="4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lnSpc>
                <a:spcPct val="4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require sufficient fuel supply for the term of the PPA’s.</a:t>
            </a:r>
            <a:endParaRPr b="0" lang="en-US" sz="1600" strike="noStrike" u="none">
              <a:solidFill>
                <a:srgbClr val="000000"/>
              </a:solidFill>
              <a:effectLst/>
              <a:uFillTx/>
              <a:latin typeface="Arial"/>
            </a:endParaRPr>
          </a:p>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60" name=""/>
          <p:cNvSpPr/>
          <p:nvPr/>
        </p:nvSpPr>
        <p:spPr>
          <a:xfrm>
            <a:off x="4700520" y="1886040"/>
            <a:ext cx="418320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There is sufficient coal fuel supply in Alberta for the term of PPAs.  Generally speaking the Buyer does not take fuel supply risk because of (i) Force Majeure provisions; (ii) terminations rights; and (iii) the Owner’s risk of default of “good operating” obligation.</a:t>
            </a:r>
            <a:endParaRPr b="0" lang="en-US" sz="1600" strike="noStrike" u="none">
              <a:solidFill>
                <a:srgbClr val="000000"/>
              </a:solidFill>
              <a:effectLst/>
              <a:uFillTx/>
              <a:latin typeface="Times New Roman"/>
            </a:endParaRPr>
          </a:p>
        </p:txBody>
      </p:sp>
      <p:sp>
        <p:nvSpPr>
          <p:cNvPr id="161" name=""/>
          <p:cNvSpPr/>
          <p:nvPr/>
        </p:nvSpPr>
        <p:spPr>
          <a:xfrm>
            <a:off x="46080" y="1460520"/>
            <a:ext cx="4281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6.  </a:t>
            </a:r>
            <a:r>
              <a:rPr b="0" lang="en-US" sz="2000" strike="noStrike" u="sng">
                <a:solidFill>
                  <a:srgbClr val="000000"/>
                </a:solidFill>
                <a:effectLst/>
                <a:uFillTx/>
                <a:latin typeface="Arial"/>
              </a:rPr>
              <a:t>Fuel Supply</a:t>
            </a:r>
            <a:endParaRPr b="0" lang="en-US" sz="2000" strike="noStrike" u="none">
              <a:solidFill>
                <a:srgbClr val="000000"/>
              </a:solidFill>
              <a:effectLst/>
              <a:uFillTx/>
              <a:latin typeface="Times New Roman"/>
            </a:endParaRPr>
          </a:p>
        </p:txBody>
      </p:sp>
      <p:sp>
        <p:nvSpPr>
          <p:cNvPr id="162" name=""/>
          <p:cNvSpPr/>
          <p:nvPr/>
        </p:nvSpPr>
        <p:spPr>
          <a:xfrm>
            <a:off x="4638600" y="1057320"/>
            <a:ext cx="25671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Mitigants</a:t>
            </a:r>
            <a:endParaRPr b="0" lang="en-US" sz="2000" strike="noStrike" u="none">
              <a:solidFill>
                <a:srgbClr val="000000"/>
              </a:solidFill>
              <a:effectLst/>
              <a:uFillTx/>
              <a:latin typeface="Times New Roman"/>
            </a:endParaRPr>
          </a:p>
        </p:txBody>
      </p:sp>
      <p:sp>
        <p:nvSpPr>
          <p:cNvPr id="163" name=""/>
          <p:cNvSpPr/>
          <p:nvPr/>
        </p:nvSpPr>
        <p:spPr>
          <a:xfrm>
            <a:off x="243000" y="4040280"/>
            <a:ext cx="3744720" cy="931680"/>
          </a:xfrm>
          <a:prstGeom prst="rect">
            <a:avLst/>
          </a:prstGeom>
          <a:noFill/>
          <a:ln w="0">
            <a:noFill/>
          </a:ln>
        </p:spPr>
        <p:style>
          <a:lnRef idx="0"/>
          <a:fillRef idx="0"/>
          <a:effectRef idx="0"/>
          <a:fontRef idx="minor"/>
        </p:style>
        <p:txBody>
          <a:bodyPr lIns="92160" rIns="92160" tIns="46080" bIns="46080" anchor="t">
            <a:normAutofit fontScale="85000" lnSpcReduction="19999"/>
          </a:bodyPr>
          <a:p>
            <a:pPr>
              <a:lnSpc>
                <a:spcPct val="40000"/>
              </a:lnSpc>
              <a:spcBef>
                <a:spcPts val="8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Labour supply needs to be maintained throughout the term of the PPA’s</a:t>
            </a:r>
            <a:r>
              <a:rPr b="0" lang="en-US" sz="2000" strike="noStrike" u="none">
                <a:solidFill>
                  <a:srgbClr val="000000"/>
                </a:solidFill>
                <a:effectLst/>
                <a:uFillTx/>
                <a:latin typeface="Arial"/>
              </a:rPr>
              <a:t>.</a:t>
            </a:r>
            <a:endParaRPr b="0" lang="en-US" sz="2000" strike="noStrike" u="none">
              <a:solidFill>
                <a:srgbClr val="000000"/>
              </a:solidFill>
              <a:effectLst/>
              <a:uFillTx/>
              <a:latin typeface="Times New Roman"/>
            </a:endParaRPr>
          </a:p>
        </p:txBody>
      </p:sp>
      <p:sp>
        <p:nvSpPr>
          <p:cNvPr id="164" name=""/>
          <p:cNvSpPr/>
          <p:nvPr/>
        </p:nvSpPr>
        <p:spPr>
          <a:xfrm>
            <a:off x="4572000" y="4068720"/>
            <a:ext cx="4281480" cy="3216960"/>
          </a:xfrm>
          <a:prstGeom prst="rect">
            <a:avLst/>
          </a:prstGeom>
          <a:noFill/>
          <a:ln w="0">
            <a:noFill/>
          </a:ln>
        </p:spPr>
        <p:style>
          <a:lnRef idx="0"/>
          <a:fillRef idx="0"/>
          <a:effectRef idx="0"/>
          <a:fontRef idx="minor"/>
        </p:style>
        <p:txBody>
          <a:bodyPr lIns="90000" rIns="90000" tIns="46800" bIns="46800" anchor="t">
            <a:spAutoFit/>
          </a:bodyPr>
          <a:p>
            <a:pPr lvl="1" marL="11448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The Owner is obligated under the PPA to maintain sufficient operational employment.  Generally speaking the Buyer does not take labour supply risk because of (i) Force Majeure provisions; (ii) termination rights; and (iii) the Owner’s risk of default of “good operating” obligation.</a:t>
            </a:r>
            <a:endParaRPr b="0" lang="en-US" sz="16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a:p>
            <a:pPr lvl="1" marL="11448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p:txBody>
      </p:sp>
      <p:sp>
        <p:nvSpPr>
          <p:cNvPr id="165" name=""/>
          <p:cNvSpPr/>
          <p:nvPr/>
        </p:nvSpPr>
        <p:spPr>
          <a:xfrm>
            <a:off x="87480" y="3713040"/>
            <a:ext cx="4281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7.  </a:t>
            </a:r>
            <a:r>
              <a:rPr b="0" lang="en-US" sz="2000" strike="noStrike" u="sng">
                <a:solidFill>
                  <a:srgbClr val="000000"/>
                </a:solidFill>
                <a:effectLst/>
                <a:uFillTx/>
                <a:latin typeface="Arial"/>
              </a:rPr>
              <a:t>Labour</a:t>
            </a:r>
            <a:endParaRPr b="0" lang="en-US" sz="2000" strike="noStrike" u="none">
              <a:solidFill>
                <a:srgbClr val="000000"/>
              </a:solidFill>
              <a:effectLst/>
              <a:uFillTx/>
              <a:latin typeface="Times New Roman"/>
            </a:endParaRPr>
          </a:p>
        </p:txBody>
      </p:sp>
    </p:spTree>
  </p:cSld>
  <p:transition>
    <p:zoom dir="out"/>
  </p:transition>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228600" y="304920"/>
            <a:ext cx="7772400" cy="4572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Risks &amp; Mitigants Cont’d</a:t>
            </a:r>
            <a:endParaRPr b="1" lang="en-US" sz="2800" strike="noStrike" u="none">
              <a:solidFill>
                <a:srgbClr val="000000"/>
              </a:solidFill>
              <a:effectLst/>
              <a:uFillTx/>
              <a:latin typeface="Arial"/>
            </a:endParaRPr>
          </a:p>
        </p:txBody>
      </p:sp>
      <p:sp>
        <p:nvSpPr>
          <p:cNvPr id="167" name="PlaceHolder 2"/>
          <p:cNvSpPr>
            <a:spLocks noGrp="1"/>
          </p:cNvSpPr>
          <p:nvPr>
            <p:ph/>
          </p:nvPr>
        </p:nvSpPr>
        <p:spPr>
          <a:xfrm>
            <a:off x="186840" y="1095120"/>
            <a:ext cx="3745080" cy="4592520"/>
          </a:xfrm>
          <a:prstGeom prst="rect">
            <a:avLst/>
          </a:prstGeom>
          <a:noFill/>
          <a:ln w="0">
            <a:noFill/>
          </a:ln>
        </p:spPr>
        <p:txBody>
          <a:bodyPr lIns="92160" rIns="92160" tIns="46080" bIns="46080" anchor="t">
            <a:normAutofit/>
          </a:bodyPr>
          <a:p>
            <a:pPr marL="289080" indent="-28908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Risks</a:t>
            </a:r>
            <a:endParaRPr b="0" lang="en-US" sz="2000" strike="noStrike" u="none">
              <a:solidFill>
                <a:srgbClr val="000000"/>
              </a:solidFill>
              <a:effectLst/>
              <a:uFillTx/>
              <a:latin typeface="Arial"/>
            </a:endParaRPr>
          </a:p>
          <a:p>
            <a:pPr marL="289080" indent="-289080" algn="ctr">
              <a:lnSpc>
                <a:spcPct val="4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89080" indent="-289080" algn="ctr">
              <a:lnSpc>
                <a:spcPct val="4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Units are coal-fired generation.</a:t>
            </a:r>
            <a:endParaRPr b="0" lang="en-US" sz="16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89080" indent="-289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289080" indent="-289080">
              <a:lnSpc>
                <a:spcPct val="3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89080" indent="-289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(ii) PPA Buyer is liable for costs associated with changes in permit requirements under Change in Law.</a:t>
            </a:r>
            <a:endParaRPr b="0" lang="en-US" sz="1600" strike="noStrike" u="none">
              <a:solidFill>
                <a:srgbClr val="000000"/>
              </a:solidFill>
              <a:effectLst/>
              <a:uFillTx/>
              <a:latin typeface="Arial"/>
            </a:endParaRPr>
          </a:p>
        </p:txBody>
      </p:sp>
      <p:sp>
        <p:nvSpPr>
          <p:cNvPr id="168" name=""/>
          <p:cNvSpPr/>
          <p:nvPr/>
        </p:nvSpPr>
        <p:spPr>
          <a:xfrm>
            <a:off x="4516560" y="1152360"/>
            <a:ext cx="4281480" cy="5931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Mitigants</a:t>
            </a:r>
            <a:endParaRPr b="0" lang="en-US" sz="2000" strike="noStrike" u="none">
              <a:solidFill>
                <a:srgbClr val="000000"/>
              </a:solidFill>
              <a:effectLst/>
              <a:uFillTx/>
              <a:latin typeface="Times New Roman"/>
            </a:endParaRPr>
          </a:p>
          <a:p>
            <a:pPr>
              <a:lnSpc>
                <a:spcPct val="100000"/>
              </a:lnSpc>
              <a:spcBef>
                <a:spcPts val="975"/>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2600" strike="noStrike" u="none">
              <a:solidFill>
                <a:srgbClr val="000000"/>
              </a:solidFill>
              <a:effectLst/>
              <a:uFillTx/>
              <a:latin typeface="Times New Roman"/>
            </a:endParaRPr>
          </a:p>
          <a:p>
            <a:pPr lvl="1" marL="519120" indent="-40464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(i)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Sundance B is compliant to all current regulations.  Buyer does not have direct responsibility for environmental liabilities.</a:t>
            </a:r>
            <a:endParaRPr b="0" lang="en-US" sz="1600" strike="noStrike" u="none">
              <a:solidFill>
                <a:srgbClr val="000000"/>
              </a:solidFill>
              <a:effectLst/>
              <a:uFillTx/>
              <a:latin typeface="Times New Roman"/>
            </a:endParaRPr>
          </a:p>
          <a:p>
            <a:pPr lvl="1" marL="519120" indent="-40464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400" strike="noStrike" u="none">
              <a:solidFill>
                <a:srgbClr val="000000"/>
              </a:solidFill>
              <a:effectLst/>
              <a:uFillTx/>
              <a:latin typeface="Times New Roman"/>
            </a:endParaRPr>
          </a:p>
          <a:p>
            <a:pPr lvl="1" marL="519120" indent="-404640">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1600" strike="noStrike" u="none">
                <a:solidFill>
                  <a:srgbClr val="000000"/>
                </a:solidFill>
                <a:effectLst/>
                <a:uFillTx/>
                <a:latin typeface="Arial"/>
              </a:rPr>
              <a:t>(ii)</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Any cost to comply with current environmental standards are built into the cost structure of the PPA.  As noted under Change in Law above, Buyer is entitled to elect to terminate the PPA if it can demonstrate the continued performance by Buyer under the PPA would be unprofitable or more unprofitable.</a:t>
            </a:r>
            <a:endParaRPr b="0" lang="en-US" sz="1600" strike="noStrike" u="none">
              <a:solidFill>
                <a:srgbClr val="000000"/>
              </a:solidFill>
              <a:effectLst/>
              <a:uFillTx/>
              <a:latin typeface="Times New Roman"/>
            </a:endParaRPr>
          </a:p>
          <a:p>
            <a:pPr lvl="1" marL="519120" indent="-40464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a:p>
            <a:pPr lvl="1" marL="519120" indent="-404640" algn="just">
              <a:lnSpc>
                <a:spcPct val="100000"/>
              </a:lnSpc>
              <a:spcBef>
                <a:spcPts val="1800"/>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endParaRPr b="0" lang="en-US" sz="1600" strike="noStrike" u="none">
              <a:solidFill>
                <a:srgbClr val="000000"/>
              </a:solidFill>
              <a:effectLst/>
              <a:uFillTx/>
              <a:latin typeface="Times New Roman"/>
            </a:endParaRPr>
          </a:p>
        </p:txBody>
      </p:sp>
      <p:sp>
        <p:nvSpPr>
          <p:cNvPr id="169" name=""/>
          <p:cNvSpPr/>
          <p:nvPr/>
        </p:nvSpPr>
        <p:spPr>
          <a:xfrm>
            <a:off x="0" y="1523880"/>
            <a:ext cx="42814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692280"/>
                <a:tab algn="l" pos="1384200"/>
                <a:tab algn="l" pos="2076480"/>
                <a:tab algn="l" pos="2768760"/>
                <a:tab algn="l" pos="3460680"/>
                <a:tab algn="l" pos="4152960"/>
                <a:tab algn="l" pos="4844880"/>
                <a:tab algn="l" pos="5537160"/>
                <a:tab algn="l" pos="6229440"/>
                <a:tab algn="l" pos="6921360"/>
                <a:tab algn="l" pos="7613640"/>
                <a:tab algn="l" pos="8305920"/>
                <a:tab algn="l" pos="8997840"/>
                <a:tab algn="l" pos="9690120"/>
                <a:tab algn="l" pos="10382400"/>
              </a:tabLst>
            </a:pPr>
            <a:r>
              <a:rPr b="0" lang="en-US" sz="2000" strike="noStrike" u="none">
                <a:solidFill>
                  <a:srgbClr val="000000"/>
                </a:solidFill>
                <a:effectLst/>
                <a:uFillTx/>
                <a:latin typeface="Arial"/>
              </a:rPr>
              <a:t>  8.  </a:t>
            </a:r>
            <a:r>
              <a:rPr b="0" lang="en-US" sz="2000" strike="noStrike" u="sng">
                <a:solidFill>
                  <a:srgbClr val="000000"/>
                </a:solidFill>
                <a:effectLst/>
                <a:uFillTx/>
                <a:latin typeface="Arial"/>
              </a:rPr>
              <a:t>Environmental/Permitting</a:t>
            </a:r>
            <a:endParaRPr b="0" lang="en-US" sz="2000" strike="noStrike" u="none">
              <a:solidFill>
                <a:srgbClr val="000000"/>
              </a:solidFill>
              <a:effectLst/>
              <a:uFillTx/>
              <a:latin typeface="Times New Roman"/>
            </a:endParaRPr>
          </a:p>
        </p:txBody>
      </p:sp>
    </p:spTree>
  </p:cSld>
  <p:transition>
    <p:zoom dir="out"/>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228600" y="117360"/>
            <a:ext cx="7772400" cy="60984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PPA Results</a:t>
            </a:r>
            <a:endParaRPr b="1" lang="en-US" sz="2800" strike="noStrike" u="none">
              <a:solidFill>
                <a:srgbClr val="000000"/>
              </a:solidFill>
              <a:effectLst/>
              <a:uFillTx/>
              <a:latin typeface="Arial"/>
            </a:endParaRPr>
          </a:p>
        </p:txBody>
      </p:sp>
      <p:pic>
        <p:nvPicPr>
          <p:cNvPr id="47" name="" descr=""/>
          <p:cNvPicPr/>
          <p:nvPr/>
        </p:nvPicPr>
        <p:blipFill>
          <a:blip r:embed="rId1"/>
          <a:stretch/>
        </p:blipFill>
        <p:spPr>
          <a:xfrm>
            <a:off x="609480" y="1014480"/>
            <a:ext cx="7923240" cy="5141880"/>
          </a:xfrm>
          <a:prstGeom prst="rect">
            <a:avLst/>
          </a:prstGeom>
          <a:noFill/>
          <a:ln w="0">
            <a:noFill/>
          </a:ln>
        </p:spPr>
      </p:pic>
    </p:spTree>
  </p:cSld>
  <p:transition spd="med">
    <p:zoom dir="in"/>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56880"/>
            <a:ext cx="7772400" cy="67932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PPA Structure </a:t>
            </a:r>
            <a:endParaRPr b="1" lang="en-US" sz="2800" strike="noStrike" u="none">
              <a:solidFill>
                <a:srgbClr val="000000"/>
              </a:solidFill>
              <a:effectLst/>
              <a:uFillTx/>
              <a:latin typeface="Arial"/>
            </a:endParaRPr>
          </a:p>
        </p:txBody>
      </p:sp>
      <p:sp>
        <p:nvSpPr>
          <p:cNvPr id="49" name=""/>
          <p:cNvSpPr/>
          <p:nvPr/>
        </p:nvSpPr>
        <p:spPr>
          <a:xfrm>
            <a:off x="3259080" y="2592360"/>
            <a:ext cx="1641600" cy="689040"/>
          </a:xfrm>
          <a:prstGeom prst="rect">
            <a:avLst/>
          </a:prstGeom>
          <a:gradFill rotWithShape="0">
            <a:gsLst>
              <a:gs pos="0">
                <a:srgbClr val="000075"/>
              </a:gs>
              <a:gs pos="50000">
                <a:srgbClr val="0000ff"/>
              </a:gs>
              <a:gs pos="100000">
                <a:srgbClr val="000075"/>
              </a:gs>
            </a:gsLst>
            <a:lin ang="5400000"/>
          </a:gra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 name=""/>
          <p:cNvSpPr/>
          <p:nvPr/>
        </p:nvSpPr>
        <p:spPr>
          <a:xfrm>
            <a:off x="1054080" y="1825560"/>
            <a:ext cx="976320" cy="963720"/>
          </a:xfrm>
          <a:prstGeom prst="ellipse">
            <a:avLst/>
          </a:prstGeom>
          <a:solidFill>
            <a:srgbClr val="00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flipV="1">
            <a:off x="2043000" y="3019320"/>
            <a:ext cx="1182960" cy="457200"/>
          </a:xfrm>
          <a:prstGeom prst="line">
            <a:avLst/>
          </a:prstGeom>
          <a:ln w="38160">
            <a:solidFill>
              <a:srgbClr val="000000"/>
            </a:solidFill>
            <a:miter/>
            <a:tailEnd len="lg"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1986120" y="2513160"/>
            <a:ext cx="1249200" cy="399960"/>
          </a:xfrm>
          <a:prstGeom prst="line">
            <a:avLst/>
          </a:prstGeom>
          <a:ln w="38160">
            <a:solidFill>
              <a:srgbClr val="000000"/>
            </a:solidFill>
            <a:miter/>
            <a:tailEnd len="lg"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6232680" y="2468520"/>
            <a:ext cx="1858680" cy="963720"/>
          </a:xfrm>
          <a:prstGeom prst="ellipse">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4933800" y="2948040"/>
            <a:ext cx="1273320" cy="0"/>
          </a:xfrm>
          <a:prstGeom prst="line">
            <a:avLst/>
          </a:prstGeom>
          <a:ln w="38160">
            <a:solidFill>
              <a:srgbClr val="000000"/>
            </a:solidFill>
            <a:miter/>
            <a:tailEnd len="lg"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2811600" y="3878280"/>
            <a:ext cx="2500200" cy="1135080"/>
          </a:xfrm>
          <a:prstGeom prst="rect">
            <a:avLst/>
          </a:prstGeom>
          <a:blipFill rotWithShape="0">
            <a:blip r:embed="rId1"/>
            <a:srcRect/>
            <a:stretch/>
          </a:blip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3257640" y="5691240"/>
            <a:ext cx="1768320" cy="654120"/>
          </a:xfrm>
          <a:prstGeom prst="ellipse">
            <a:avLst/>
          </a:prstGeom>
          <a:solidFill>
            <a:srgbClr val="99336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6689880" y="5840280"/>
            <a:ext cx="1698480" cy="366840"/>
          </a:xfrm>
          <a:prstGeom prst="roundRect">
            <a:avLst>
              <a:gd name="adj" fmla="val 16667"/>
            </a:avLst>
          </a:prstGeom>
          <a:gradFill rotWithShape="0">
            <a:gsLst>
              <a:gs pos="0">
                <a:srgbClr val="339966"/>
              </a:gs>
              <a:gs pos="100000">
                <a:srgbClr val="17462f"/>
              </a:gs>
            </a:gsLst>
            <a:path path="rect">
              <a:fillToRect l="50000" t="50000" r="50000" b="50000"/>
            </a:path>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4119480" y="5049720"/>
            <a:ext cx="0" cy="665280"/>
          </a:xfrm>
          <a:prstGeom prst="line">
            <a:avLst/>
          </a:prstGeom>
          <a:ln w="38160">
            <a:solidFill>
              <a:srgbClr val="000000"/>
            </a:solidFill>
            <a:miter/>
            <a:tailEnd len="lg"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4108320" y="3270240"/>
            <a:ext cx="0" cy="6206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5060880" y="6000840"/>
            <a:ext cx="1630440" cy="0"/>
          </a:xfrm>
          <a:prstGeom prst="line">
            <a:avLst/>
          </a:prstGeom>
          <a:ln w="38160">
            <a:solidFill>
              <a:srgbClr val="000000"/>
            </a:solidFill>
            <a:miter/>
            <a:tailEnd len="lg"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3224160" y="1400040"/>
            <a:ext cx="187020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PPA Buyers sell power directly to customers or through the Power Pool at market-driven prices</a:t>
            </a:r>
            <a:endParaRPr b="0" lang="en-US" sz="1200" strike="noStrike" u="none">
              <a:solidFill>
                <a:srgbClr val="000000"/>
              </a:solidFill>
              <a:effectLst/>
              <a:uFillTx/>
              <a:latin typeface="Times New Roman"/>
            </a:endParaRPr>
          </a:p>
        </p:txBody>
      </p:sp>
      <p:sp>
        <p:nvSpPr>
          <p:cNvPr id="62" name=""/>
          <p:cNvSpPr/>
          <p:nvPr/>
        </p:nvSpPr>
        <p:spPr>
          <a:xfrm>
            <a:off x="6276960" y="3614760"/>
            <a:ext cx="19512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PPA buyers make fixed and variable payments to owners based on the terms of the Power Purchase Arrangements approved by the EUB</a:t>
            </a:r>
            <a:endParaRPr b="0" lang="en-US" sz="1200" strike="noStrike" u="none">
              <a:solidFill>
                <a:srgbClr val="000000"/>
              </a:solidFill>
              <a:effectLst/>
              <a:uFillTx/>
              <a:latin typeface="Times New Roman"/>
            </a:endParaRPr>
          </a:p>
        </p:txBody>
      </p:sp>
      <p:sp>
        <p:nvSpPr>
          <p:cNvPr id="63" name=""/>
          <p:cNvSpPr/>
          <p:nvPr/>
        </p:nvSpPr>
        <p:spPr>
          <a:xfrm>
            <a:off x="1192320" y="2065320"/>
            <a:ext cx="757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Direct Sales</a:t>
            </a:r>
            <a:endParaRPr b="0" lang="en-US" sz="1200" strike="noStrike" u="none">
              <a:solidFill>
                <a:srgbClr val="000000"/>
              </a:solidFill>
              <a:effectLst/>
              <a:uFillTx/>
              <a:latin typeface="Times New Roman"/>
            </a:endParaRPr>
          </a:p>
        </p:txBody>
      </p:sp>
      <p:sp>
        <p:nvSpPr>
          <p:cNvPr id="64" name=""/>
          <p:cNvSpPr/>
          <p:nvPr/>
        </p:nvSpPr>
        <p:spPr>
          <a:xfrm>
            <a:off x="1238400" y="3409920"/>
            <a:ext cx="722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 Pool</a:t>
            </a:r>
            <a:endParaRPr b="0" lang="en-US" sz="1200" strike="noStrike" u="none">
              <a:solidFill>
                <a:srgbClr val="000000"/>
              </a:solidFill>
              <a:effectLst/>
              <a:uFillTx/>
              <a:latin typeface="Times New Roman"/>
            </a:endParaRPr>
          </a:p>
        </p:txBody>
      </p:sp>
      <p:sp>
        <p:nvSpPr>
          <p:cNvPr id="65" name=""/>
          <p:cNvSpPr/>
          <p:nvPr/>
        </p:nvSpPr>
        <p:spPr>
          <a:xfrm>
            <a:off x="3467160" y="2778120"/>
            <a:ext cx="13320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PPA Buyers</a:t>
            </a:r>
            <a:endParaRPr b="0" lang="en-US" sz="1600" strike="noStrike" u="none">
              <a:solidFill>
                <a:srgbClr val="000000"/>
              </a:solidFill>
              <a:effectLst/>
              <a:uFillTx/>
              <a:latin typeface="Times New Roman"/>
            </a:endParaRPr>
          </a:p>
        </p:txBody>
      </p:sp>
      <p:sp>
        <p:nvSpPr>
          <p:cNvPr id="66" name=""/>
          <p:cNvSpPr/>
          <p:nvPr/>
        </p:nvSpPr>
        <p:spPr>
          <a:xfrm>
            <a:off x="6654960" y="2776680"/>
            <a:ext cx="10443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Owners</a:t>
            </a:r>
            <a:endParaRPr b="0" lang="en-US" sz="1600" strike="noStrike" u="none">
              <a:solidFill>
                <a:srgbClr val="000000"/>
              </a:solidFill>
              <a:effectLst/>
              <a:uFillTx/>
              <a:latin typeface="Times New Roman"/>
            </a:endParaRPr>
          </a:p>
        </p:txBody>
      </p:sp>
      <p:sp>
        <p:nvSpPr>
          <p:cNvPr id="67" name=""/>
          <p:cNvSpPr/>
          <p:nvPr/>
        </p:nvSpPr>
        <p:spPr>
          <a:xfrm>
            <a:off x="2903400" y="3902040"/>
            <a:ext cx="236376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PPA Buyers pay auction proceeds into a financial account called the </a:t>
            </a:r>
            <a:r>
              <a:rPr b="1" i="1" lang="en-US" sz="1200" strike="noStrike" u="none">
                <a:solidFill>
                  <a:srgbClr val="000000"/>
                </a:solidFill>
                <a:effectLst/>
                <a:uFillTx/>
                <a:latin typeface="Arial"/>
              </a:rPr>
              <a:t>Balancing Pool</a:t>
            </a:r>
            <a:r>
              <a:rPr b="1" lang="en-US" sz="1200" strike="noStrike" u="none">
                <a:solidFill>
                  <a:srgbClr val="000000"/>
                </a:solidFill>
                <a:effectLst/>
                <a:uFillTx/>
                <a:latin typeface="Arial"/>
              </a:rPr>
              <a:t>, managed by the Power Pool of Alberta</a:t>
            </a:r>
            <a:endParaRPr b="0" lang="en-US" sz="1200" strike="noStrike" u="none">
              <a:solidFill>
                <a:srgbClr val="000000"/>
              </a:solidFill>
              <a:effectLst/>
              <a:uFillTx/>
              <a:latin typeface="Times New Roman"/>
            </a:endParaRPr>
          </a:p>
        </p:txBody>
      </p:sp>
      <p:sp>
        <p:nvSpPr>
          <p:cNvPr id="68" name=""/>
          <p:cNvSpPr/>
          <p:nvPr/>
        </p:nvSpPr>
        <p:spPr>
          <a:xfrm>
            <a:off x="3454560" y="5853240"/>
            <a:ext cx="14223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Balancing Pool</a:t>
            </a:r>
            <a:endParaRPr b="0" lang="en-US" sz="1200" strike="noStrike" u="none">
              <a:solidFill>
                <a:srgbClr val="000000"/>
              </a:solidFill>
              <a:effectLst/>
              <a:uFillTx/>
              <a:latin typeface="Times New Roman"/>
            </a:endParaRPr>
          </a:p>
        </p:txBody>
      </p:sp>
      <p:sp>
        <p:nvSpPr>
          <p:cNvPr id="69" name=""/>
          <p:cNvSpPr/>
          <p:nvPr/>
        </p:nvSpPr>
        <p:spPr>
          <a:xfrm>
            <a:off x="7021440" y="5875200"/>
            <a:ext cx="1298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Consumers</a:t>
            </a:r>
            <a:endParaRPr b="0" lang="en-US" sz="1200" strike="noStrike" u="none">
              <a:solidFill>
                <a:srgbClr val="000000"/>
              </a:solidFill>
              <a:effectLst/>
              <a:uFillTx/>
              <a:latin typeface="Times New Roman"/>
            </a:endParaRPr>
          </a:p>
        </p:txBody>
      </p:sp>
      <p:sp>
        <p:nvSpPr>
          <p:cNvPr id="70" name=""/>
          <p:cNvSpPr/>
          <p:nvPr/>
        </p:nvSpPr>
        <p:spPr>
          <a:xfrm>
            <a:off x="230040" y="917640"/>
            <a:ext cx="37753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Illustration of PPA financial flows</a:t>
            </a:r>
            <a:endParaRPr b="0" lang="en-US" sz="1800" strike="noStrike" u="none">
              <a:solidFill>
                <a:srgbClr val="000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158760" y="7920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PPA Structure </a:t>
            </a:r>
            <a:endParaRPr b="1" lang="en-US" sz="2800" strike="noStrike" u="none">
              <a:solidFill>
                <a:srgbClr val="000000"/>
              </a:solidFill>
              <a:effectLst/>
              <a:uFillTx/>
              <a:latin typeface="Arial"/>
            </a:endParaRPr>
          </a:p>
        </p:txBody>
      </p:sp>
      <p:sp>
        <p:nvSpPr>
          <p:cNvPr id="72" name="PlaceHolder 2"/>
          <p:cNvSpPr>
            <a:spLocks noGrp="1"/>
          </p:cNvSpPr>
          <p:nvPr>
            <p:ph/>
          </p:nvPr>
        </p:nvSpPr>
        <p:spPr>
          <a:xfrm>
            <a:off x="205920" y="1218960"/>
            <a:ext cx="8683560" cy="4754520"/>
          </a:xfrm>
          <a:prstGeom prst="rect">
            <a:avLst/>
          </a:prstGeom>
          <a:noFill/>
          <a:ln w="0">
            <a:noFill/>
          </a:ln>
        </p:spPr>
        <p:txBody>
          <a:bodyPr lIns="92160" rIns="92160" tIns="46080" bIns="46080" anchor="t">
            <a:normAutofit lnSpcReduction="9999"/>
          </a:bodyPr>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Buyers Rights / Obligations</a:t>
            </a:r>
            <a:endParaRPr b="0" lang="en-US" sz="18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Buyer commits to pay fixed payments over term of PPA as well as up-front payment</a:t>
            </a:r>
            <a:endParaRPr b="0" lang="en-US" sz="16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Costs indexed to inflation</a:t>
            </a:r>
            <a:endParaRPr b="0" lang="en-US" sz="16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Buyer pays variable costs per MW produced</a:t>
            </a:r>
            <a:endParaRPr b="0" lang="en-US" sz="16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Buyer controls plant dispatch</a:t>
            </a:r>
            <a:endParaRPr b="0" lang="en-US" sz="1600" strike="noStrike" u="none">
              <a:solidFill>
                <a:srgbClr val="000000"/>
              </a:solidFill>
              <a:effectLst/>
              <a:uFillTx/>
              <a:latin typeface="Arial"/>
            </a:endParaRPr>
          </a:p>
          <a:p>
            <a:pPr marL="343080" indent="0">
              <a:lnSpc>
                <a:spcPct val="105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Owners Rights / Obligations</a:t>
            </a:r>
            <a:endParaRPr b="0" lang="en-US" sz="18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 must meet TA or pay penalty</a:t>
            </a:r>
            <a:endParaRPr b="0" lang="en-US" sz="16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 receives plant as IPP at end of PPA term</a:t>
            </a:r>
            <a:endParaRPr b="0" lang="en-US" sz="1600" strike="noStrike" u="none">
              <a:solidFill>
                <a:srgbClr val="000000"/>
              </a:solidFill>
              <a:effectLst/>
              <a:uFillTx/>
              <a:latin typeface="Arial"/>
            </a:endParaRPr>
          </a:p>
          <a:p>
            <a:pPr marL="343080" indent="-343080">
              <a:lnSpc>
                <a:spcPct val="10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Balancing Pool Rights / Obligations</a:t>
            </a:r>
            <a:endParaRPr b="0" lang="en-US" sz="18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Receives up-front payments</a:t>
            </a:r>
            <a:endParaRPr b="0" lang="en-US" sz="16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Manage unsold PPA’s </a:t>
            </a:r>
            <a:endParaRPr b="0" lang="en-US" sz="1600" strike="noStrike" u="none">
              <a:solidFill>
                <a:srgbClr val="000000"/>
              </a:solidFill>
              <a:effectLst/>
              <a:uFillTx/>
              <a:latin typeface="Arial"/>
            </a:endParaRPr>
          </a:p>
          <a:p>
            <a:pPr marL="343080" indent="-343080">
              <a:lnSpc>
                <a:spcPct val="105000"/>
              </a:lnSpc>
              <a:spcBef>
                <a:spcPts val="60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Make payments to Owner in case of Force Majeure</a:t>
            </a:r>
            <a:endParaRPr b="0" lang="en-US" sz="1600" strike="noStrike" u="none">
              <a:solidFill>
                <a:srgbClr val="000000"/>
              </a:solidFill>
              <a:effectLst/>
              <a:uFillTx/>
              <a:latin typeface="Arial"/>
            </a:endParaRPr>
          </a:p>
          <a:p>
            <a:pPr marL="343080" indent="-343080">
              <a:lnSpc>
                <a:spcPct val="10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lnSpc>
                <a:spcPct val="10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
          <p:cNvSpPr/>
          <p:nvPr/>
        </p:nvSpPr>
        <p:spPr>
          <a:xfrm>
            <a:off x="228600" y="304920"/>
            <a:ext cx="7772400" cy="457200"/>
          </a:xfrm>
          <a:prstGeom prst="rect">
            <a:avLst/>
          </a:prstGeom>
          <a:noFill/>
          <a:ln w="0">
            <a:noFill/>
          </a:ln>
        </p:spPr>
        <p:style>
          <a:lnRef idx="0"/>
          <a:fillRef idx="0"/>
          <a:effectRef idx="0"/>
          <a:fontRef idx="minor"/>
        </p:style>
        <p:txBody>
          <a:bodyPr lIns="92160" rIns="92160" tIns="46080" bIns="4608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Sundance B PPA Description</a:t>
            </a:r>
            <a:endParaRPr b="0" lang="en-US" sz="2800" strike="noStrike" u="none">
              <a:solidFill>
                <a:srgbClr val="000000"/>
              </a:solidFill>
              <a:effectLst/>
              <a:uFillTx/>
              <a:latin typeface="Times New Roman"/>
            </a:endParaRPr>
          </a:p>
        </p:txBody>
      </p:sp>
      <p:pic>
        <p:nvPicPr>
          <p:cNvPr id="74" name="" descr=""/>
          <p:cNvPicPr/>
          <p:nvPr/>
        </p:nvPicPr>
        <p:blipFill>
          <a:blip r:embed="rId1"/>
          <a:stretch/>
        </p:blipFill>
        <p:spPr>
          <a:xfrm>
            <a:off x="1822320" y="2292480"/>
            <a:ext cx="4562640" cy="852480"/>
          </a:xfrm>
          <a:prstGeom prst="rect">
            <a:avLst/>
          </a:prstGeom>
          <a:noFill/>
          <a:ln w="0">
            <a:noFill/>
          </a:ln>
        </p:spPr>
      </p:pic>
      <p:pic>
        <p:nvPicPr>
          <p:cNvPr id="75" name="" descr=""/>
          <p:cNvPicPr/>
          <p:nvPr/>
        </p:nvPicPr>
        <p:blipFill>
          <a:blip r:embed="rId2"/>
          <a:stretch/>
        </p:blipFill>
        <p:spPr>
          <a:xfrm>
            <a:off x="1828800" y="1389240"/>
            <a:ext cx="5486400" cy="4468680"/>
          </a:xfrm>
          <a:prstGeom prst="rect">
            <a:avLst/>
          </a:prstGeom>
          <a:noFill/>
          <a:ln w="0">
            <a:noFill/>
          </a:ln>
        </p:spPr>
      </p:pic>
    </p:spTree>
  </p:cSld>
  <p:transition spd="med">
    <p:zoom dir="in"/>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6" name="" descr=""/>
          <p:cNvPicPr/>
          <p:nvPr/>
        </p:nvPicPr>
        <p:blipFill>
          <a:blip r:embed="rId1"/>
          <a:stretch/>
        </p:blipFill>
        <p:spPr>
          <a:xfrm>
            <a:off x="171360" y="1600200"/>
            <a:ext cx="8591760" cy="3619440"/>
          </a:xfrm>
          <a:prstGeom prst="rect">
            <a:avLst/>
          </a:prstGeom>
          <a:noFill/>
          <a:ln w="0">
            <a:noFill/>
          </a:ln>
        </p:spPr>
      </p:pic>
      <p:sp>
        <p:nvSpPr>
          <p:cNvPr id="77" name=""/>
          <p:cNvSpPr/>
          <p:nvPr/>
        </p:nvSpPr>
        <p:spPr>
          <a:xfrm>
            <a:off x="228600" y="304920"/>
            <a:ext cx="7772400" cy="457200"/>
          </a:xfrm>
          <a:prstGeom prst="rect">
            <a:avLst/>
          </a:prstGeom>
          <a:noFill/>
          <a:ln w="0">
            <a:noFill/>
          </a:ln>
        </p:spPr>
        <p:style>
          <a:lnRef idx="0"/>
          <a:fillRef idx="0"/>
          <a:effectRef idx="0"/>
          <a:fontRef idx="minor"/>
        </p:style>
        <p:txBody>
          <a:bodyPr lIns="92160" rIns="92160" tIns="46080" bIns="4608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Sundance B PPA Availability</a:t>
            </a:r>
            <a:endParaRPr b="0" lang="en-US" sz="2800" strike="noStrike" u="none">
              <a:solidFill>
                <a:srgbClr val="000000"/>
              </a:solidFill>
              <a:effectLst/>
              <a:uFillTx/>
              <a:latin typeface="Times New Roman"/>
            </a:endParaRPr>
          </a:p>
        </p:txBody>
      </p:sp>
    </p:spTree>
  </p:cSld>
  <p:transition spd="med">
    <p:zoom dir="in"/>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58760" y="7920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Alberta Load Characteristics </a:t>
            </a:r>
            <a:endParaRPr b="1" lang="en-US" sz="2800" strike="noStrike" u="none">
              <a:solidFill>
                <a:srgbClr val="000000"/>
              </a:solidFill>
              <a:effectLst/>
              <a:uFillTx/>
              <a:latin typeface="Arial"/>
            </a:endParaRPr>
          </a:p>
        </p:txBody>
      </p:sp>
      <p:sp>
        <p:nvSpPr>
          <p:cNvPr id="79" name="PlaceHolder 2"/>
          <p:cNvSpPr>
            <a:spLocks noGrp="1"/>
          </p:cNvSpPr>
          <p:nvPr>
            <p:ph/>
          </p:nvPr>
        </p:nvSpPr>
        <p:spPr>
          <a:xfrm>
            <a:off x="801360" y="1219320"/>
            <a:ext cx="7800840" cy="4572000"/>
          </a:xfrm>
          <a:prstGeom prst="rect">
            <a:avLst/>
          </a:prstGeom>
          <a:noFill/>
          <a:ln w="0">
            <a:noFill/>
          </a:ln>
        </p:spPr>
        <p:txBody>
          <a:bodyPr lIns="92160" rIns="92160" tIns="46080" bIns="46080" anchor="t">
            <a:normAutofit/>
          </a:bodyPr>
          <a:p>
            <a:pPr marL="343080" indent="-343080">
              <a:lnSpc>
                <a:spcPct val="10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5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Winter peaking market (February - November is normal while December and January demand is 106% of normal)</a:t>
            </a:r>
            <a:endParaRPr b="0" lang="en-US" sz="1800" strike="noStrike" u="none">
              <a:solidFill>
                <a:srgbClr val="000000"/>
              </a:solidFill>
              <a:effectLst/>
              <a:uFillTx/>
              <a:latin typeface="Arial"/>
            </a:endParaRPr>
          </a:p>
          <a:p>
            <a:pPr marL="343080" indent="0">
              <a:lnSpc>
                <a:spcPct val="105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5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Load Composition (1999)</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Farm</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3.6%</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Industrial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55.2%</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Commercial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27.0%</a:t>
            </a:r>
            <a:endParaRPr b="0" lang="en-US" sz="1800" strike="noStrike" u="none">
              <a:solidFill>
                <a:srgbClr val="000000"/>
              </a:solidFill>
              <a:effectLst/>
              <a:uFillTx/>
              <a:latin typeface="Arial"/>
            </a:endParaRPr>
          </a:p>
          <a:p>
            <a:pPr lvl="1" marL="743040" indent="-285840">
              <a:lnSpc>
                <a:spcPct val="105000"/>
              </a:lnSpc>
              <a:spcBef>
                <a:spcPts val="451"/>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Residential</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14.1%</a:t>
            </a:r>
            <a:endParaRPr b="0" lang="en-US" sz="1800" strike="noStrike" u="none">
              <a:solidFill>
                <a:srgbClr val="000000"/>
              </a:solidFill>
              <a:effectLst/>
              <a:uFillTx/>
              <a:latin typeface="Arial"/>
            </a:endParaRPr>
          </a:p>
          <a:p>
            <a:pPr lvl="1" marL="743040" indent="0">
              <a:lnSpc>
                <a:spcPct val="105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Alberta Economic Growth</a:t>
            </a:r>
            <a:endParaRPr b="0" lang="en-US" sz="1800" strike="noStrike" u="none">
              <a:solidFill>
                <a:srgbClr val="000000"/>
              </a:solidFill>
              <a:effectLst/>
              <a:uFillTx/>
              <a:latin typeface="Arial"/>
            </a:endParaRPr>
          </a:p>
          <a:p>
            <a:pPr lvl="1" marL="743040" indent="-285840">
              <a:lnSpc>
                <a:spcPct val="90000"/>
              </a:lnSpc>
              <a:spcBef>
                <a:spcPts val="400"/>
              </a:spcBef>
              <a:buClr>
                <a:srgbClr val="ff0033"/>
              </a:buClr>
              <a:buSzPct val="9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forecast 5% growth for 2001</a:t>
            </a:r>
            <a:endParaRPr b="0" lang="en-US" sz="1600" strike="noStrike" u="none">
              <a:solidFill>
                <a:srgbClr val="000000"/>
              </a:solidFill>
              <a:effectLst/>
              <a:uFillTx/>
              <a:latin typeface="Arial"/>
            </a:endParaRPr>
          </a:p>
          <a:p>
            <a:pPr marL="343080" indent="0">
              <a:lnSpc>
                <a:spcPct val="105000"/>
              </a:lnSpc>
              <a:spcBef>
                <a:spcPts val="6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80" name=""/>
          <p:cNvSpPr/>
          <p:nvPr/>
        </p:nvSpPr>
        <p:spPr>
          <a:xfrm>
            <a:off x="1069920" y="5280120"/>
            <a:ext cx="3600360" cy="78588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90000"/>
              </a:lnSpc>
              <a:spcBef>
                <a:spcPts val="675"/>
              </a:spcBef>
              <a:buClr>
                <a:srgbClr val="3333cc"/>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21776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1997-06-03T13:00:44Z</dcterms:created>
  <dc:creator> </dc:creator>
  <dc:description/>
  <dc:language>en-US</dc:language>
  <cp:lastModifiedBy>jbiever</cp:lastModifiedBy>
  <cp:lastPrinted>2001-03-28T14:02:42Z</cp:lastPrinted>
  <dcterms:modified xsi:type="dcterms:W3CDTF">2001-03-30T12:11:06Z</dcterms:modified>
  <cp:revision>583</cp:revision>
  <dc:subject/>
  <dc:title>Integrated Energy Management Solutions Presentation to Algoma Steel Inc.</dc:title>
</cp:coreProperties>
</file>