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4.png" ContentType="image/png"/>
  <Override PartName="/ppt/media/image5.wmf" ContentType="image/x-wmf"/>
  <Override PartName="/ppt/media/image1.jpeg" ContentType="image/jpeg"/>
  <Override PartName="/ppt/media/image6.wmf" ContentType="image/x-wmf"/>
  <Override PartName="/ppt/media/image10.wmf" ContentType="image/x-wmf"/>
  <Override PartName="/ppt/media/image11.png" ContentType="image/png"/>
  <Override PartName="/ppt/media/image2.png" ContentType="image/png"/>
  <Override PartName="/ppt/media/image7.wmf" ContentType="image/x-wmf"/>
  <Override PartName="/ppt/media/image8.png" ContentType="image/png"/>
  <Override PartName="/ppt/media/image12.png" ContentType="image/png"/>
  <Override PartName="/ppt/media/image3.png" ContentType="image/png"/>
  <Override PartName="/ppt/media/image9.png" ContentType="image/png"/>
  <Override PartName="/ppt/media/image13.png" ContentType="image/png"/>
  <Override PartName="/ppt/media/image4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xlsx" ContentType="application/vnd.openxmlformats-officedocument.spreadsheetml.sheet"/>
  <Override PartName="/ppt/embeddings/oleObject1.docx" ContentType="application/vnd.openxmlformats-officedocument.wordprocessingml.documen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/>
  <p:notesSz cx="6994525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"/>
          <p:cNvSpPr/>
          <p:nvPr/>
        </p:nvSpPr>
        <p:spPr>
          <a:xfrm>
            <a:off x="0" y="0"/>
            <a:ext cx="6994800" cy="9280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02904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indent="0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dt" idx="4"/>
          </p:nvPr>
        </p:nvSpPr>
        <p:spPr>
          <a:xfrm>
            <a:off x="3963960" y="0"/>
            <a:ext cx="302904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lstStyle>
            <a:lvl1pPr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sldImg"/>
          </p:nvPr>
        </p:nvSpPr>
        <p:spPr>
          <a:xfrm>
            <a:off x="1177560" y="696960"/>
            <a:ext cx="4637160" cy="3478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Click to move the slide</a:t>
            </a: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931680" y="4406760"/>
            <a:ext cx="5128920" cy="41752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indent="0">
              <a:spcBef>
                <a:spcPts val="6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ftr" idx="5"/>
          </p:nvPr>
        </p:nvSpPr>
        <p:spPr>
          <a:xfrm>
            <a:off x="0" y="8815320"/>
            <a:ext cx="302904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lstStyle>
            <a:lvl1pPr indent="0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6"/>
          <p:cNvSpPr>
            <a:spLocks noGrp="1"/>
          </p:cNvSpPr>
          <p:nvPr>
            <p:ph type="sldNum" idx="6"/>
          </p:nvPr>
        </p:nvSpPr>
        <p:spPr>
          <a:xfrm>
            <a:off x="3963960" y="8815320"/>
            <a:ext cx="302904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lstStyle>
            <a:lvl1pPr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70C03377-6A0A-42CC-AC1A-6EE044FEFF67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"/>
          <p:cNvSpPr txBox="1"/>
          <p:nvPr/>
        </p:nvSpPr>
        <p:spPr>
          <a:xfrm>
            <a:off x="3963960" y="8815320"/>
            <a:ext cx="302904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9C1B03E1-4CFD-4166-86EF-A38F72FF07F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 txBox="1"/>
          <p:nvPr/>
        </p:nvSpPr>
        <p:spPr>
          <a:xfrm>
            <a:off x="0" y="8815320"/>
            <a:ext cx="302904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 txBox="1"/>
          <p:nvPr/>
        </p:nvSpPr>
        <p:spPr>
          <a:xfrm>
            <a:off x="0" y="0"/>
            <a:ext cx="302904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 txBox="1"/>
          <p:nvPr/>
        </p:nvSpPr>
        <p:spPr>
          <a:xfrm>
            <a:off x="3963960" y="0"/>
            <a:ext cx="302904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algn="r"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PlaceHolder 1"/>
          <p:cNvSpPr>
            <a:spLocks noGrp="1"/>
          </p:cNvSpPr>
          <p:nvPr>
            <p:ph type="sldImg"/>
          </p:nvPr>
        </p:nvSpPr>
        <p:spPr>
          <a:xfrm>
            <a:off x="1187280" y="676440"/>
            <a:ext cx="4637160" cy="3477960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931680" y="4406760"/>
            <a:ext cx="5128920" cy="417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6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0304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85800" y="144792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68480" y="144792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698ED0-4F92-419A-8560-F39F1D316A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0304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85800" y="14479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56F6B2-41A0-4EE7-8E4F-C07822307E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0304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9CAAB4-54FD-4061-82C9-055AF9CCB47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0304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85800" y="14479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32A322-7C1D-4608-A401-0938BAA7F4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5F7A898-88BD-4649-964B-4BB52E7419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rcRect l="3175" t="0" r="0" b="0"/>
          <a:stretch/>
        </p:blipFill>
        <p:spPr>
          <a:xfrm>
            <a:off x="0" y="0"/>
            <a:ext cx="9147240" cy="687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20304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85800" y="14479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Second Outline Level</a:t>
            </a: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2" marL="1085760" indent="-228600"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3" marL="1428840" indent="-228600">
              <a:spcBef>
                <a:spcPts val="60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Fourth Outline Level</a:t>
            </a: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4" marL="1771560" indent="-228600">
              <a:spcBef>
                <a:spcPts val="601"/>
              </a:spcBef>
              <a:buClr>
                <a:srgbClr val="000099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Fifth Outline Level</a:t>
            </a: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5" marL="1771560" indent="-228600">
              <a:spcBef>
                <a:spcPts val="60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Sixth Outline Level</a:t>
            </a: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6" marL="1771560" indent="-228600">
              <a:spcBef>
                <a:spcPts val="60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Seventh Outline Level</a:t>
            </a: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0" y="64008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136680" y="640080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Confidential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6044760" y="6400800"/>
            <a:ext cx="12193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75BF2E0-85C2-4DC1-B7B9-BFC6CA539BDC}" type="slidenum"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-360" y="6608880"/>
            <a:ext cx="1415160" cy="2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© 2000 DF-2090383-</a:t>
            </a:r>
            <a:fld id="{8AF2BF1F-0ACF-43CB-B380-FE5E28C1F31A}" type="slidenum">
              <a:rPr b="0" lang="en-US" sz="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&lt;number&gt;</a:t>
            </a:fld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-11160" y="-14400"/>
            <a:ext cx="4952880" cy="6872400"/>
          </a:xfrm>
          <a:custGeom>
            <a:avLst/>
            <a:gdLst/>
            <a:ahLst/>
            <a:rect l="l" t="t" r="r" b="b"/>
            <a:pathLst>
              <a:path w="4348" h="4330">
                <a:moveTo>
                  <a:pt x="0" y="10"/>
                </a:moveTo>
                <a:cubicBezTo>
                  <a:pt x="0" y="2"/>
                  <a:pt x="2455" y="11"/>
                  <a:pt x="2460" y="6"/>
                </a:cubicBezTo>
                <a:cubicBezTo>
                  <a:pt x="2464" y="0"/>
                  <a:pt x="2507" y="1275"/>
                  <a:pt x="3291" y="2175"/>
                </a:cubicBezTo>
                <a:cubicBezTo>
                  <a:pt x="4076" y="3074"/>
                  <a:pt x="4213" y="2885"/>
                  <a:pt x="4340" y="4330"/>
                </a:cubicBezTo>
                <a:cubicBezTo>
                  <a:pt x="4348" y="4318"/>
                  <a:pt x="8" y="4326"/>
                  <a:pt x="8" y="4322"/>
                </a:cubicBezTo>
                <a:cubicBezTo>
                  <a:pt x="4" y="4322"/>
                  <a:pt x="0" y="2"/>
                  <a:pt x="0" y="10"/>
                </a:cubicBezTo>
                <a:close/>
              </a:path>
            </a:pathLst>
          </a:cu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203040" y="5442120"/>
            <a:ext cx="3251520" cy="11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" name="globe%20temp%20copy" descr=""/>
          <p:cNvPicPr/>
          <p:nvPr/>
        </p:nvPicPr>
        <p:blipFill>
          <a:blip r:embed="rId1"/>
          <a:stretch/>
        </p:blipFill>
        <p:spPr>
          <a:xfrm>
            <a:off x="147600" y="380880"/>
            <a:ext cx="3367080" cy="338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"/>
          <p:cNvSpPr/>
          <p:nvPr/>
        </p:nvSpPr>
        <p:spPr>
          <a:xfrm>
            <a:off x="4525920" y="1743120"/>
            <a:ext cx="4332240" cy="11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Arial Black"/>
              </a:rPr>
              <a:t>Lyondell / Enron</a:t>
            </a:r>
            <a:br>
              <a:rPr sz="2400"/>
            </a:br>
            <a:br>
              <a:rPr sz="2400"/>
            </a:b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 Black"/>
              </a:rPr>
              <a:t>December 11,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" name=""/>
          <p:cNvGrpSpPr/>
          <p:nvPr/>
        </p:nvGrpSpPr>
        <p:grpSpPr>
          <a:xfrm>
            <a:off x="276120" y="5573880"/>
            <a:ext cx="1068480" cy="941400"/>
            <a:chOff x="276120" y="5573880"/>
            <a:chExt cx="1068480" cy="941400"/>
          </a:xfrm>
        </p:grpSpPr>
        <p:sp>
          <p:nvSpPr>
            <p:cNvPr id="27" name=""/>
            <p:cNvSpPr/>
            <p:nvPr/>
          </p:nvSpPr>
          <p:spPr>
            <a:xfrm>
              <a:off x="276120" y="5573880"/>
              <a:ext cx="1068480" cy="9414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28" name="" descr=""/>
            <p:cNvPicPr/>
            <p:nvPr/>
          </p:nvPicPr>
          <p:blipFill>
            <a:blip r:embed="rId2"/>
            <a:srcRect l="10551" t="10551" r="10814" b="9869"/>
            <a:stretch/>
          </p:blipFill>
          <p:spPr>
            <a:xfrm>
              <a:off x="307080" y="5616720"/>
              <a:ext cx="995040" cy="86616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9" name=""/>
          <p:cNvSpPr/>
          <p:nvPr/>
        </p:nvSpPr>
        <p:spPr>
          <a:xfrm>
            <a:off x="5110200" y="3205080"/>
            <a:ext cx="3319560" cy="23320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874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Opportunities for collaboration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874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Center-of-the -fairway alliance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874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Options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5800" y="20304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Lyondell Core Competencies</a:t>
            </a: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rcRect l="17266" t="20925" r="59768" b="72573"/>
          <a:stretch/>
        </p:blipFill>
        <p:spPr>
          <a:xfrm>
            <a:off x="2286000" y="1293840"/>
            <a:ext cx="4317840" cy="1554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"/>
          <p:cNvSpPr/>
          <p:nvPr/>
        </p:nvSpPr>
        <p:spPr>
          <a:xfrm>
            <a:off x="1833480" y="3254400"/>
            <a:ext cx="2247840" cy="283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 Manufacturing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Product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Sales and marketing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Logistics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Storage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Docks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R &amp; 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E/H/S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Information technology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Communications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5136480" y="3251160"/>
            <a:ext cx="2522160" cy="25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Accounting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Credit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Customer service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Procurement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Legal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Finance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Facilities risk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Pipeline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e-Commerce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71000" y="203040"/>
            <a:ext cx="8696520" cy="58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Lyondell / </a:t>
            </a:r>
            <a:r>
              <a:rPr b="1" lang="en-US" sz="3200" strike="noStrike" u="none">
                <a:solidFill>
                  <a:srgbClr val="a50021"/>
                </a:solidFill>
                <a:effectLst/>
                <a:uFillTx/>
                <a:latin typeface="Arial"/>
              </a:rPr>
              <a:t>Enron</a:t>
            </a:r>
            <a:r>
              <a:rPr b="1" lang="en-US" sz="32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 Combined Competencies</a:t>
            </a:r>
            <a:endParaRPr b="1" lang="en-US" sz="32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519120" y="3139920"/>
            <a:ext cx="2247840" cy="25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 Manufacturing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Product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Sales and marketing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Logistics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a5002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a50021"/>
                </a:solidFill>
                <a:effectLst/>
                <a:uFillTx/>
                <a:latin typeface="Arial"/>
              </a:rPr>
              <a:t>Storage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a5002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a50021"/>
                </a:solidFill>
                <a:effectLst/>
                <a:uFillTx/>
                <a:latin typeface="Arial"/>
              </a:rPr>
              <a:t>Docks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R &amp; 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E/H/S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a5002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a50021"/>
                </a:solidFill>
                <a:effectLst/>
                <a:uFillTx/>
                <a:latin typeface="Arial"/>
              </a:rPr>
              <a:t>Information technology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3231720" y="3137040"/>
            <a:ext cx="2522160" cy="25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10000"/>
              </a:lnSpc>
              <a:spcBef>
                <a:spcPts val="349"/>
              </a:spcBef>
              <a:buClr>
                <a:srgbClr val="a5002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a50021"/>
                </a:solidFill>
                <a:effectLst/>
                <a:uFillTx/>
                <a:latin typeface="Arial"/>
              </a:rPr>
              <a:t>Accounting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a5002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a50021"/>
                </a:solidFill>
                <a:effectLst/>
                <a:uFillTx/>
                <a:latin typeface="Arial"/>
              </a:rPr>
              <a:t>Credit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Customer service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a5002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a50021"/>
                </a:solidFill>
                <a:effectLst/>
                <a:uFillTx/>
                <a:latin typeface="Arial"/>
              </a:rPr>
              <a:t>Procurement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Legal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a5002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a50021"/>
                </a:solidFill>
                <a:effectLst/>
                <a:uFillTx/>
                <a:latin typeface="Arial"/>
              </a:rPr>
              <a:t>Finance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Facilities risk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a5002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a50021"/>
                </a:solidFill>
                <a:effectLst/>
                <a:uFillTx/>
                <a:latin typeface="Arial"/>
              </a:rPr>
              <a:t>Pipeline operation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349"/>
              </a:spcBef>
              <a:buClr>
                <a:srgbClr val="a5002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a50021"/>
                </a:solidFill>
                <a:effectLst/>
                <a:uFillTx/>
                <a:latin typeface="Arial"/>
              </a:rPr>
              <a:t>e-Business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rcRect l="17266" t="20925" r="59768" b="72573"/>
          <a:stretch/>
        </p:blipFill>
        <p:spPr>
          <a:xfrm>
            <a:off x="1504800" y="1293840"/>
            <a:ext cx="4402440" cy="16495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10" name=""/>
          <p:cNvGrpSpPr/>
          <p:nvPr/>
        </p:nvGrpSpPr>
        <p:grpSpPr>
          <a:xfrm>
            <a:off x="5896080" y="1290600"/>
            <a:ext cx="3093840" cy="4917960"/>
            <a:chOff x="5896080" y="1290600"/>
            <a:chExt cx="3093840" cy="4917960"/>
          </a:xfrm>
        </p:grpSpPr>
        <p:grpSp>
          <p:nvGrpSpPr>
            <p:cNvPr id="111" name=""/>
            <p:cNvGrpSpPr/>
            <p:nvPr/>
          </p:nvGrpSpPr>
          <p:grpSpPr>
            <a:xfrm>
              <a:off x="5904000" y="1290600"/>
              <a:ext cx="1122120" cy="1654200"/>
              <a:chOff x="5904000" y="1290600"/>
              <a:chExt cx="1122120" cy="1654200"/>
            </a:xfrm>
          </p:grpSpPr>
          <p:pic>
            <p:nvPicPr>
              <p:cNvPr id="112" name="" descr=""/>
              <p:cNvPicPr/>
              <p:nvPr/>
            </p:nvPicPr>
            <p:blipFill>
              <a:blip r:embed="rId2"/>
              <a:stretch/>
            </p:blipFill>
            <p:spPr>
              <a:xfrm>
                <a:off x="5904000" y="1290600"/>
                <a:ext cx="1118160" cy="16502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113" name=""/>
              <p:cNvSpPr/>
              <p:nvPr/>
            </p:nvSpPr>
            <p:spPr>
              <a:xfrm>
                <a:off x="5904000" y="1290600"/>
                <a:ext cx="1122120" cy="165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4" name=""/>
            <p:cNvSpPr/>
            <p:nvPr/>
          </p:nvSpPr>
          <p:spPr>
            <a:xfrm>
              <a:off x="6059520" y="3154320"/>
              <a:ext cx="2930400" cy="3054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349"/>
                </a:spcBef>
                <a:buClr>
                  <a:srgbClr val="a50021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a50021"/>
                  </a:solidFill>
                  <a:effectLst/>
                  <a:uFillTx/>
                  <a:latin typeface="Arial"/>
                </a:rPr>
                <a:t>Trading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349"/>
                </a:spcBef>
                <a:buClr>
                  <a:srgbClr val="a50021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a50021"/>
                  </a:solidFill>
                  <a:effectLst/>
                  <a:uFillTx/>
                  <a:latin typeface="Arial"/>
                </a:rPr>
                <a:t>Market creation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349"/>
                </a:spcBef>
                <a:buClr>
                  <a:srgbClr val="a50021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a50021"/>
                  </a:solidFill>
                  <a:effectLst/>
                  <a:uFillTx/>
                  <a:latin typeface="Arial"/>
                </a:rPr>
                <a:t>Forward market ownership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349"/>
                </a:spcBef>
                <a:buClr>
                  <a:srgbClr val="a50021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a50021"/>
                  </a:solidFill>
                  <a:effectLst/>
                  <a:uFillTx/>
                  <a:latin typeface="Arial"/>
                </a:rPr>
                <a:t>Price (margin) risk management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349"/>
                </a:spcBef>
                <a:buClr>
                  <a:srgbClr val="a50021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a50021"/>
                  </a:solidFill>
                  <a:effectLst/>
                  <a:uFillTx/>
                  <a:latin typeface="Arial"/>
                </a:rPr>
                <a:t>Financial risk assessment and control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349"/>
                </a:spcBef>
                <a:buClr>
                  <a:srgbClr val="a50021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a50021"/>
                  </a:solidFill>
                  <a:effectLst/>
                  <a:uFillTx/>
                  <a:latin typeface="Arial"/>
                </a:rPr>
                <a:t>Pipeline value extraction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349"/>
                </a:spcBef>
                <a:buClr>
                  <a:srgbClr val="a50021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a50021"/>
                  </a:solidFill>
                  <a:effectLst/>
                  <a:uFillTx/>
                  <a:latin typeface="Arial"/>
                </a:rPr>
                <a:t>Storage value extraction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349"/>
                </a:spcBef>
                <a:buClr>
                  <a:srgbClr val="a50021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a50021"/>
                  </a:solidFill>
                  <a:effectLst/>
                  <a:uFillTx/>
                  <a:latin typeface="Arial"/>
                </a:rPr>
                <a:t>e-Commerce, Ventures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349"/>
                </a:spcBef>
                <a:buClr>
                  <a:srgbClr val="a50021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a50021"/>
                  </a:solidFill>
                  <a:effectLst/>
                  <a:uFillTx/>
                  <a:latin typeface="Arial"/>
                </a:rPr>
                <a:t>Broadband, Communications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349"/>
                </a:spcBef>
                <a:buClr>
                  <a:srgbClr val="a50021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a50021"/>
                  </a:solidFill>
                  <a:effectLst/>
                  <a:uFillTx/>
                  <a:latin typeface="Arial"/>
                </a:rPr>
                <a:t>Monitization of assets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5896080" y="3095640"/>
              <a:ext cx="0" cy="3105000"/>
            </a:xfrm>
            <a:prstGeom prst="line">
              <a:avLst/>
            </a:prstGeom>
            <a:ln cap="rnd" w="38160">
              <a:solidFill>
                <a:srgbClr val="a50021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28520" y="282600"/>
            <a:ext cx="8886960" cy="54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Specific Value to Lyondell via “Total Solution”</a:t>
            </a:r>
            <a:endParaRPr b="1" lang="en-US" sz="30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95360" y="1257480"/>
            <a:ext cx="8246880" cy="493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451"/>
              </a:spcBef>
              <a:spcAft>
                <a:spcPts val="67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First mover, leader advantage, in transforming marketplace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spcAft>
                <a:spcPts val="67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Excellent position to capitalize on the $486 billion market expansion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spcAft>
                <a:spcPts val="67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 real-time opportunity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spcAft>
                <a:spcPts val="67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Partner with the world’s largest online transaction engine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spcAft>
                <a:spcPts val="67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Partner with a non-competitor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spcAft>
                <a:spcPts val="67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Become the company to define on-line standard contracts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spcAft>
                <a:spcPts val="601"/>
              </a:spcAft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“Own the contract”</a:t>
            </a:r>
            <a:endParaRPr b="1" lang="en-US" sz="16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spcAft>
                <a:spcPts val="67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Access to unique suite of commodity e-commerce platforms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spcAft>
                <a:spcPts val="67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Millions of dollars in trading transaction fee savings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spcAft>
                <a:spcPts val="67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Millions of dollars in one-off transaction savings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spcAft>
                <a:spcPts val="67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Potential selective monetization of assets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spcAft>
                <a:spcPts val="67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Additional debt reduction possibility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5800" y="60120"/>
            <a:ext cx="7772400" cy="94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Option #2:</a:t>
            </a:r>
            <a:br>
              <a:rPr sz="2400"/>
            </a:br>
            <a:r>
              <a:rPr b="1" lang="en-US" sz="24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“Market-place Solution”</a:t>
            </a:r>
            <a:endParaRPr b="1" lang="en-US" sz="24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3228840" y="2543040"/>
            <a:ext cx="2743200" cy="962280"/>
          </a:xfrm>
          <a:prstGeom prst="rect">
            <a:avLst/>
          </a:prstGeom>
          <a:solidFill>
            <a:srgbClr val="ffffff"/>
          </a:solidFill>
          <a:ln w="50760">
            <a:solidFill>
              <a:srgbClr val="00008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6832440" y="2103480"/>
            <a:ext cx="1893960" cy="49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Specialty Exchange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(Enron)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6943680" y="1984320"/>
            <a:ext cx="1666800" cy="781200"/>
          </a:xfrm>
          <a:prstGeom prst="rect">
            <a:avLst/>
          </a:prstGeom>
          <a:noFill/>
          <a:ln w="381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4191120" y="3098880"/>
            <a:ext cx="85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Envera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3339000" y="3954600"/>
            <a:ext cx="2528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E-Solution Provider (Enron)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2752560" y="3857760"/>
            <a:ext cx="3657600" cy="428400"/>
          </a:xfrm>
          <a:prstGeom prst="rect">
            <a:avLst/>
          </a:prstGeom>
          <a:noFill/>
          <a:ln w="381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1340280" y="1666800"/>
            <a:ext cx="1486800" cy="64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E-Originator -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DealBench</a:t>
            </a:r>
            <a:r>
              <a:rPr b="1" i="1" lang="en-US" sz="1600" strike="noStrike" u="none" baseline="50000">
                <a:solidFill>
                  <a:srgbClr val="000099"/>
                </a:solidFill>
                <a:effectLst/>
                <a:uFillTx/>
                <a:latin typeface="Arial"/>
              </a:rPr>
              <a:t>tm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1247760" y="1542960"/>
            <a:ext cx="1666800" cy="781200"/>
          </a:xfrm>
          <a:prstGeom prst="rect">
            <a:avLst/>
          </a:prstGeom>
          <a:noFill/>
          <a:ln w="381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1676520" y="3257640"/>
            <a:ext cx="1085760" cy="590400"/>
          </a:xfrm>
          <a:prstGeom prst="line">
            <a:avLst/>
          </a:prstGeom>
          <a:ln w="22320">
            <a:solidFill>
              <a:srgbClr val="003366"/>
            </a:solidFill>
            <a:prstDash val="dash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1743120" y="3029040"/>
            <a:ext cx="1485720" cy="0"/>
          </a:xfrm>
          <a:prstGeom prst="line">
            <a:avLst/>
          </a:prstGeom>
          <a:ln w="22320">
            <a:solidFill>
              <a:srgbClr val="003366"/>
            </a:solidFill>
            <a:prstDash val="dash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 flipV="1">
            <a:off x="1685880" y="2324160"/>
            <a:ext cx="343080" cy="542880"/>
          </a:xfrm>
          <a:prstGeom prst="line">
            <a:avLst/>
          </a:prstGeom>
          <a:ln w="22320">
            <a:solidFill>
              <a:srgbClr val="003366"/>
            </a:solidFill>
            <a:prstDash val="dash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5981760" y="3048120"/>
            <a:ext cx="1257120" cy="0"/>
          </a:xfrm>
          <a:prstGeom prst="line">
            <a:avLst/>
          </a:prstGeom>
          <a:ln w="22320">
            <a:solidFill>
              <a:srgbClr val="003366"/>
            </a:solidFill>
            <a:prstDash val="dash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 flipV="1">
            <a:off x="6410160" y="3333600"/>
            <a:ext cx="962280" cy="524160"/>
          </a:xfrm>
          <a:prstGeom prst="line">
            <a:avLst/>
          </a:prstGeom>
          <a:ln w="22320">
            <a:solidFill>
              <a:srgbClr val="003366"/>
            </a:solidFill>
            <a:prstDash val="dash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 flipH="1" flipV="1">
            <a:off x="2705040" y="2317680"/>
            <a:ext cx="533520" cy="695520"/>
          </a:xfrm>
          <a:prstGeom prst="line">
            <a:avLst/>
          </a:prstGeom>
          <a:ln w="22320">
            <a:solidFill>
              <a:srgbClr val="003366"/>
            </a:solidFill>
            <a:prstDash val="dash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4925880" y="6091200"/>
            <a:ext cx="40752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Adapted from Wise and Morrison, Harvard Business Review, Nov-Dec 2000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3666960" y="1974960"/>
            <a:ext cx="2606760" cy="88272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3930480" y="2268360"/>
            <a:ext cx="2027520" cy="353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EnronOnline</a:t>
            </a:r>
            <a:r>
              <a:rPr b="1" i="1" lang="en-US" sz="1600" strike="noStrike" u="none" baseline="50000">
                <a:solidFill>
                  <a:srgbClr val="000099"/>
                </a:solidFill>
                <a:effectLst/>
                <a:uFillTx/>
                <a:latin typeface="Arial"/>
              </a:rPr>
              <a:t>tm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6" name=""/>
          <p:cNvGrpSpPr/>
          <p:nvPr/>
        </p:nvGrpSpPr>
        <p:grpSpPr>
          <a:xfrm>
            <a:off x="324000" y="2676600"/>
            <a:ext cx="1695240" cy="990360"/>
            <a:chOff x="324000" y="2676600"/>
            <a:chExt cx="1695240" cy="990360"/>
          </a:xfrm>
        </p:grpSpPr>
        <p:sp>
          <p:nvSpPr>
            <p:cNvPr id="137" name=""/>
            <p:cNvSpPr/>
            <p:nvPr/>
          </p:nvSpPr>
          <p:spPr>
            <a:xfrm>
              <a:off x="324000" y="2676600"/>
              <a:ext cx="1695240" cy="990360"/>
            </a:xfrm>
            <a:prstGeom prst="ellipse">
              <a:avLst/>
            </a:prstGeom>
            <a:solidFill>
              <a:srgbClr val="ffffff"/>
            </a:solidFill>
            <a:ln w="38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03280" y="2860560"/>
              <a:ext cx="1307160" cy="63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000099"/>
                  </a:solidFill>
                  <a:effectLst/>
                  <a:uFillTx/>
                  <a:latin typeface="Arial"/>
                </a:rPr>
                <a:t>Buy-side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000099"/>
                  </a:solidFill>
                  <a:effectLst/>
                  <a:uFillTx/>
                  <a:latin typeface="Arial"/>
                </a:rPr>
                <a:t>Lyondell ++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9" name=""/>
          <p:cNvSpPr/>
          <p:nvPr/>
        </p:nvSpPr>
        <p:spPr>
          <a:xfrm>
            <a:off x="7124760" y="2695680"/>
            <a:ext cx="1647720" cy="95256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7323480" y="2854440"/>
            <a:ext cx="130716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Sell-side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Lyondell ++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1371600" y="4894200"/>
            <a:ext cx="6753240" cy="642600"/>
          </a:xfrm>
          <a:prstGeom prst="rect">
            <a:avLst/>
          </a:prstGeom>
          <a:noFill/>
          <a:ln w="76320">
            <a:solidFill>
              <a:srgbClr val="a5002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a50021"/>
                </a:solidFill>
                <a:effectLst/>
                <a:uFillTx/>
                <a:latin typeface="Arial"/>
              </a:rPr>
              <a:t>Value to Lyondell and structure similar to Option #1 without intra-Lyondell price (margin) risk management.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95360" y="203040"/>
            <a:ext cx="7772400" cy="57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Direct Exchange</a:t>
            </a:r>
            <a:endParaRPr b="1" lang="en-US" sz="32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6240" y="1087200"/>
            <a:ext cx="8070840" cy="52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5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sng">
                <a:solidFill>
                  <a:srgbClr val="000099"/>
                </a:solidFill>
                <a:effectLst/>
                <a:uFillTx/>
                <a:latin typeface="Arial"/>
              </a:rPr>
              <a:t>Example</a:t>
            </a:r>
            <a:endParaRPr b="1" lang="en-US" sz="21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5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1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5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1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5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1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5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1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5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sng">
                <a:solidFill>
                  <a:srgbClr val="000099"/>
                </a:solidFill>
                <a:effectLst/>
                <a:uFillTx/>
                <a:latin typeface="Arial"/>
              </a:rPr>
              <a:t>Characteristics</a:t>
            </a:r>
            <a:endParaRPr b="1" lang="en-US" sz="21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42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Largest B-2-B site, Global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42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Many-to-One-to-Many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42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Real-time price discovery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42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“Click-and-trade” ease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42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Intrinsic liquidity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42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Free, no transaction costs 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425"/>
              </a:spcAft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Always “two-way” markets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  <p:grpSp>
        <p:nvGrpSpPr>
          <p:cNvPr id="144" name=""/>
          <p:cNvGrpSpPr/>
          <p:nvPr/>
        </p:nvGrpSpPr>
        <p:grpSpPr>
          <a:xfrm>
            <a:off x="1027080" y="1920960"/>
            <a:ext cx="3570120" cy="1324440"/>
            <a:chOff x="1027080" y="1920960"/>
            <a:chExt cx="3570120" cy="1324440"/>
          </a:xfrm>
        </p:grpSpPr>
        <p:pic>
          <p:nvPicPr>
            <p:cNvPr id="145" name="" descr=""/>
            <p:cNvPicPr/>
            <p:nvPr/>
          </p:nvPicPr>
          <p:blipFill>
            <a:blip r:embed="rId1"/>
            <a:srcRect l="37514" t="28772" r="40893" b="66703"/>
            <a:stretch/>
          </p:blipFill>
          <p:spPr>
            <a:xfrm>
              <a:off x="2689560" y="2540520"/>
              <a:ext cx="1907640" cy="3067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46" name="RGB" descr=""/>
            <p:cNvPicPr/>
            <p:nvPr/>
          </p:nvPicPr>
          <p:blipFill>
            <a:blip r:embed="rId2"/>
            <a:stretch/>
          </p:blipFill>
          <p:spPr>
            <a:xfrm>
              <a:off x="1027080" y="1920960"/>
              <a:ext cx="942840" cy="9352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7" name=""/>
            <p:cNvSpPr/>
            <p:nvPr/>
          </p:nvSpPr>
          <p:spPr>
            <a:xfrm rot="645600">
              <a:off x="1652400" y="2840040"/>
              <a:ext cx="1296360" cy="286920"/>
            </a:xfrm>
            <a:custGeom>
              <a:avLst/>
              <a:gdLst>
                <a:gd name="textAreaLeft" fmla="*/ 243000 w 1296360"/>
                <a:gd name="textAreaRight" fmla="*/ 922320 w 1296360"/>
                <a:gd name="textAreaTop" fmla="*/ 38160 h 286920"/>
                <a:gd name="textAreaBottom" fmla="*/ 248760 h 286920"/>
                <a:gd name="GluePoint1X" fmla="*/ 8 w 21600"/>
                <a:gd name="GluePoint1Y" fmla="*/ 0 h 21600"/>
                <a:gd name="GluePoint2X" fmla="*/ 11 w 21600"/>
                <a:gd name="GluePoint2Y" fmla="*/ 2 h 21600"/>
                <a:gd name="GluePoint3X" fmla="*/ 15 w 21600"/>
                <a:gd name="GluePoint3Y" fmla="*/ 0 h 21600"/>
                <a:gd name="GluePoint4X" fmla="*/ 16 w 21600"/>
                <a:gd name="GluePoint4Y" fmla="*/ 21 h 21600"/>
                <a:gd name="GluePoint5X" fmla="*/ 13 w 21600"/>
                <a:gd name="GluePoint5Y" fmla="*/ 2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arcTo wR="8102" hR="21600" stAng="10800000" swAng="-5400000"/>
                  <a:lnTo>
                    <a:pt x="11317" y="21600"/>
                  </a:lnTo>
                  <a:arcTo wR="8102" hR="21600" stAng="5400000" swAng="-2532790"/>
                  <a:lnTo>
                    <a:pt x="20985" y="8253"/>
                  </a:lnTo>
                  <a:lnTo>
                    <a:pt x="17811" y="0"/>
                  </a:lnTo>
                  <a:lnTo>
                    <a:pt x="13406" y="8253"/>
                  </a:lnTo>
                  <a:lnTo>
                    <a:pt x="15588" y="8253"/>
                  </a:lnTo>
                  <a:arcTo wR="8102" hR="21600" stAng="2867210" swAng="2272259"/>
                  <a:lnTo>
                    <a:pt x="9709" y="21171"/>
                  </a:lnTo>
                  <a:arcTo wR="8102" hR="21600" stAng="5660532" swAng="5139468"/>
                  <a:close/>
                </a:path>
                <a:path fill="darkenLess" w="21600" h="21600">
                  <a:moveTo>
                    <a:pt x="0" y="0"/>
                  </a:moveTo>
                  <a:arcTo wR="8102" hR="21600" stAng="10800000" swAng="-5400000"/>
                  <a:lnTo>
                    <a:pt x="11317" y="21600"/>
                  </a:lnTo>
                  <a:arcTo wR="8102" hR="21600" stAng="5400000" swAng="260532"/>
                  <a:lnTo>
                    <a:pt x="9709" y="21171"/>
                  </a:lnTo>
                  <a:arcTo wR="8102" hR="21600" stAng="5660532" swAng="5139468"/>
                  <a:close/>
                </a:path>
              </a:pathLst>
            </a:custGeom>
            <a:solidFill>
              <a:srgbClr val="99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8" name=""/>
          <p:cNvSpPr/>
          <p:nvPr/>
        </p:nvSpPr>
        <p:spPr>
          <a:xfrm>
            <a:off x="4645800" y="3840120"/>
            <a:ext cx="3686400" cy="223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spcBef>
                <a:spcPts val="425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Standardized contracts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25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Market-maker’s best prices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25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Internet access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25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Customizable content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25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Internal credit clearing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25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Financial where-with-all hurdle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25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High cost to develop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85800" y="20304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Markets Made on EnronOnline</a:t>
            </a: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85440" y="1447560"/>
            <a:ext cx="3063960" cy="311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249120" indent="-249120">
              <a:spcBef>
                <a:spcPts val="425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Commodity Segment 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Argentine Natural Gas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Asian Crude &amp; Products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Australian &amp; Japanese </a:t>
            </a:r>
            <a:br>
              <a:rPr sz="1400"/>
            </a:b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Weather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Australian Power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Austrian Power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Bandwidth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Belgian Natural Gas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Canadian Natural Gas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Credit Derivatives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Dutch Power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Emissions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237960" indent="0">
              <a:spcBef>
                <a:spcPts val="425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Sea Freight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Spanish Power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Swiss Power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UK Metals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UK Natural Gas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UK Power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US Gas Pipeline Capacity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US Lumber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US Metals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US Natural Gas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US Power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US Steel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US Weather</a:t>
            </a:r>
            <a:endParaRPr b="1" lang="en-US" sz="1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609480" y="1752480"/>
            <a:ext cx="815364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3505320" y="14479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9999"/>
          </a:bodyPr>
          <a:p>
            <a:pPr marL="249120" indent="-249120">
              <a:lnSpc>
                <a:spcPct val="100000"/>
              </a:lnSpc>
              <a:spcBef>
                <a:spcPts val="349"/>
              </a:spcBef>
              <a:spcAft>
                <a:spcPts val="7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LME Metals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Oil &amp; Refined </a:t>
            </a:r>
            <a:br>
              <a:rPr sz="1400"/>
            </a:b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1523880" y="1397160"/>
            <a:ext cx="609624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275760" y="25200"/>
            <a:ext cx="8487000" cy="100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EnronOnline:</a:t>
            </a:r>
            <a:br>
              <a:rPr sz="3200"/>
            </a:br>
            <a:r>
              <a:rPr b="1" lang="en-GB" sz="28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Direct Exchange Answers “What’s The Price?”</a:t>
            </a:r>
            <a:endParaRPr b="1" lang="en-US" sz="28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1154160" y="1625760"/>
            <a:ext cx="660384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1979640" y="3124080"/>
            <a:ext cx="5365800" cy="350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8" name=""/>
          <p:cNvGrpSpPr/>
          <p:nvPr/>
        </p:nvGrpSpPr>
        <p:grpSpPr>
          <a:xfrm>
            <a:off x="993600" y="1373040"/>
            <a:ext cx="7150320" cy="4461120"/>
            <a:chOff x="993600" y="1373040"/>
            <a:chExt cx="7150320" cy="4461120"/>
          </a:xfrm>
        </p:grpSpPr>
        <p:graphicFrame>
          <p:nvGraphicFramePr>
            <p:cNvPr id="159" name=""/>
            <p:cNvGraphicFramePr/>
            <p:nvPr/>
          </p:nvGraphicFramePr>
          <p:xfrm>
            <a:off x="993600" y="2333520"/>
            <a:ext cx="7150320" cy="350064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60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993600" y="2333520"/>
                      <a:ext cx="7150320" cy="35006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161" name=""/>
            <p:cNvGraphicFramePr/>
            <p:nvPr/>
          </p:nvGraphicFramePr>
          <p:xfrm>
            <a:off x="993600" y="1373040"/>
            <a:ext cx="7146720" cy="95184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162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993600" y="1373040"/>
                      <a:ext cx="7146720" cy="951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75760" y="202680"/>
            <a:ext cx="8604360" cy="65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>
              <a:lnSpc>
                <a:spcPct val="12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EnronOnline Statistics</a:t>
            </a:r>
            <a:endParaRPr b="1" lang="en-US" sz="32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35040" y="1193400"/>
            <a:ext cx="8151840" cy="488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Rapid Deployment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2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Development Time Approximately 7 Months, launched 11/29/99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2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Version “2.0” launched 9/18/00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Tremendous Product Depth and Breadth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2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~1,200; fixed price, options, spreads; 13 currencies; Auctions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2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Spawned DealBench, RAC.com, ClickPaper, EnronCredit.com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“Linking” to other models (e.g. HoustonStreet, others pending)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Capital Investments - organic, accretive acquisitions 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Phenomenally Successful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2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Total Transactions &gt; 510,000 (&gt;4,300/day, 30 day trailing avg.)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2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&gt; 59 % of Enron’s Transactions &amp; 45% of Notional Volume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2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Notional Value of Transactions &gt; $305 billion ($3.3 Billion/day, L30d)</a:t>
            </a:r>
            <a:endParaRPr b="1" lang="en-US" sz="17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17160" y="271080"/>
            <a:ext cx="8505720" cy="57024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EnronOnline vs. Traditional  Channels</a:t>
            </a:r>
            <a:endParaRPr b="1" lang="en-US" sz="32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3773880" y="1193760"/>
            <a:ext cx="1604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(Currently)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7" name=""/>
          <p:cNvGraphicFramePr/>
          <p:nvPr/>
        </p:nvGraphicFramePr>
        <p:xfrm>
          <a:off x="4876920" y="2370240"/>
          <a:ext cx="3886200" cy="3421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876920" y="2370240"/>
                    <a:ext cx="3886200" cy="342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9" name=""/>
          <p:cNvGraphicFramePr/>
          <p:nvPr/>
        </p:nvGraphicFramePr>
        <p:xfrm>
          <a:off x="457200" y="2370240"/>
          <a:ext cx="4289400" cy="3497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7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57200" y="2370240"/>
                    <a:ext cx="4289400" cy="3497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1" name=""/>
          <p:cNvSpPr/>
          <p:nvPr/>
        </p:nvSpPr>
        <p:spPr>
          <a:xfrm>
            <a:off x="1851120" y="1860480"/>
            <a:ext cx="104436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Volume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6035040" y="1860480"/>
            <a:ext cx="163476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3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174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6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177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/>
          <p:nvPr/>
        </p:nvSpPr>
        <p:spPr>
          <a:xfrm>
            <a:off x="1523880" y="1397160"/>
            <a:ext cx="609624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33360" y="225360"/>
            <a:ext cx="8486640" cy="57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Enron’s Current Market Space</a:t>
            </a:r>
            <a:endParaRPr b="1" lang="en-US" sz="32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1154160" y="1625760"/>
            <a:ext cx="660384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1979640" y="3124080"/>
            <a:ext cx="5365800" cy="350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3" name=""/>
          <p:cNvGrpSpPr/>
          <p:nvPr/>
        </p:nvGrpSpPr>
        <p:grpSpPr>
          <a:xfrm>
            <a:off x="3514680" y="2754360"/>
            <a:ext cx="2373480" cy="1544760"/>
            <a:chOff x="3514680" y="2754360"/>
            <a:chExt cx="2373480" cy="1544760"/>
          </a:xfrm>
        </p:grpSpPr>
        <p:graphicFrame>
          <p:nvGraphicFramePr>
            <p:cNvPr id="184" name=""/>
            <p:cNvGraphicFramePr/>
            <p:nvPr/>
          </p:nvGraphicFramePr>
          <p:xfrm>
            <a:off x="3514680" y="3087000"/>
            <a:ext cx="2373480" cy="12121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85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514680" y="3087000"/>
                      <a:ext cx="2373480" cy="121212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000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186" name=""/>
            <p:cNvGraphicFramePr/>
            <p:nvPr/>
          </p:nvGraphicFramePr>
          <p:xfrm>
            <a:off x="3514680" y="2754360"/>
            <a:ext cx="2372400" cy="32940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187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3514680" y="2754360"/>
                      <a:ext cx="2372400" cy="32940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000080"/>
                      </a:solidFill>
                      <a:miter/>
                    </a:ln>
                  </p:spPr>
                </p:pic>
              </p:oleObj>
            </a:graphicData>
          </a:graphic>
        </p:graphicFrame>
      </p:grpSp>
      <p:sp>
        <p:nvSpPr>
          <p:cNvPr id="188" name=""/>
          <p:cNvSpPr/>
          <p:nvPr/>
        </p:nvSpPr>
        <p:spPr>
          <a:xfrm>
            <a:off x="433440" y="1601640"/>
            <a:ext cx="1587600" cy="459720"/>
          </a:xfrm>
          <a:prstGeom prst="rect">
            <a:avLst/>
          </a:prstGeom>
          <a:noFill/>
          <a:ln w="2556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Market 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2674800" y="1611360"/>
            <a:ext cx="1587600" cy="459720"/>
          </a:xfrm>
          <a:prstGeom prst="rect">
            <a:avLst/>
          </a:prstGeom>
          <a:noFill/>
          <a:ln w="2556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Market B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4705200" y="1604880"/>
            <a:ext cx="1587600" cy="459720"/>
          </a:xfrm>
          <a:prstGeom prst="rect">
            <a:avLst/>
          </a:prstGeom>
          <a:noFill/>
          <a:ln w="2556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Market C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7108920" y="1595520"/>
            <a:ext cx="1587240" cy="459720"/>
          </a:xfrm>
          <a:prstGeom prst="rect">
            <a:avLst/>
          </a:prstGeom>
          <a:noFill/>
          <a:ln w="2556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Market X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6470640" y="1558800"/>
            <a:ext cx="561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...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 flipH="1" flipV="1">
            <a:off x="4557240" y="2482920"/>
            <a:ext cx="1800" cy="272880"/>
          </a:xfrm>
          <a:prstGeom prst="line">
            <a:avLst/>
          </a:prstGeom>
          <a:ln w="2556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 flipV="1">
            <a:off x="1154160" y="2471400"/>
            <a:ext cx="6757920" cy="3960"/>
          </a:xfrm>
          <a:prstGeom prst="line">
            <a:avLst/>
          </a:prstGeom>
          <a:ln w="2556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840" bIns="-42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3828960" y="4954680"/>
            <a:ext cx="1587600" cy="459720"/>
          </a:xfrm>
          <a:prstGeom prst="rect">
            <a:avLst/>
          </a:prstGeom>
          <a:noFill/>
          <a:ln w="2556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4500720" y="4299120"/>
            <a:ext cx="158760" cy="636480"/>
          </a:xfrm>
          <a:prstGeom prst="upDownArrow">
            <a:avLst>
              <a:gd name="adj1" fmla="val 50000"/>
              <a:gd name="adj2" fmla="val 79810"/>
            </a:avLst>
          </a:prstGeom>
          <a:solidFill>
            <a:srgbClr val="003366"/>
          </a:solidFill>
          <a:ln w="9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1069920" y="2084400"/>
            <a:ext cx="187560" cy="377640"/>
          </a:xfrm>
          <a:prstGeom prst="upDownArrow">
            <a:avLst>
              <a:gd name="adj1" fmla="val 50000"/>
              <a:gd name="adj2" fmla="val 40082"/>
            </a:avLst>
          </a:prstGeom>
          <a:solidFill>
            <a:srgbClr val="003366"/>
          </a:solidFill>
          <a:ln w="9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3336840" y="2093760"/>
            <a:ext cx="187560" cy="378000"/>
          </a:xfrm>
          <a:prstGeom prst="upDownArrow">
            <a:avLst>
              <a:gd name="adj1" fmla="val 50000"/>
              <a:gd name="adj2" fmla="val 40120"/>
            </a:avLst>
          </a:prstGeom>
          <a:solidFill>
            <a:srgbClr val="003366"/>
          </a:solidFill>
          <a:ln w="9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5375160" y="2089080"/>
            <a:ext cx="187560" cy="378000"/>
          </a:xfrm>
          <a:prstGeom prst="upDownArrow">
            <a:avLst>
              <a:gd name="adj1" fmla="val 50000"/>
              <a:gd name="adj2" fmla="val 40120"/>
            </a:avLst>
          </a:prstGeom>
          <a:solidFill>
            <a:srgbClr val="003366"/>
          </a:solidFill>
          <a:ln w="9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7765920" y="2087640"/>
            <a:ext cx="187560" cy="377640"/>
          </a:xfrm>
          <a:prstGeom prst="upDownArrow">
            <a:avLst>
              <a:gd name="adj1" fmla="val 50000"/>
              <a:gd name="adj2" fmla="val 40082"/>
            </a:avLst>
          </a:prstGeom>
          <a:solidFill>
            <a:srgbClr val="003366"/>
          </a:solidFill>
          <a:ln w="9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27144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Enron Today</a:t>
            </a: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grpSp>
        <p:nvGrpSpPr>
          <p:cNvPr id="31" name=""/>
          <p:cNvGrpSpPr/>
          <p:nvPr/>
        </p:nvGrpSpPr>
        <p:grpSpPr>
          <a:xfrm>
            <a:off x="380880" y="1585800"/>
            <a:ext cx="2549160" cy="4721040"/>
            <a:chOff x="380880" y="1585800"/>
            <a:chExt cx="2549160" cy="4721040"/>
          </a:xfrm>
        </p:grpSpPr>
        <p:pic>
          <p:nvPicPr>
            <p:cNvPr id="32" name="" descr=""/>
            <p:cNvPicPr/>
            <p:nvPr/>
          </p:nvPicPr>
          <p:blipFill>
            <a:blip r:embed="rId1"/>
            <a:stretch/>
          </p:blipFill>
          <p:spPr>
            <a:xfrm>
              <a:off x="380880" y="1585800"/>
              <a:ext cx="2540160" cy="4710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3" name=""/>
            <p:cNvSpPr/>
            <p:nvPr/>
          </p:nvSpPr>
          <p:spPr>
            <a:xfrm>
              <a:off x="380880" y="1585800"/>
              <a:ext cx="2549160" cy="472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4" name=""/>
          <p:cNvSpPr/>
          <p:nvPr/>
        </p:nvSpPr>
        <p:spPr>
          <a:xfrm>
            <a:off x="3137040" y="1595520"/>
            <a:ext cx="5190840" cy="4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1500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 $70 Billion in Revenue (est. 2000)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3124080" y="2075040"/>
            <a:ext cx="514692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>
              <a:lnSpc>
                <a:spcPct val="100000"/>
              </a:lnSpc>
              <a:spcBef>
                <a:spcPts val="1500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 $46 Billion in Assets (est. 2000)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3114720" y="2544840"/>
            <a:ext cx="564192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>
              <a:lnSpc>
                <a:spcPct val="100000"/>
              </a:lnSpc>
              <a:spcBef>
                <a:spcPts val="1500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 $55 Billion Market Cap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143160" y="3510000"/>
            <a:ext cx="5924520" cy="13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>
              <a:lnSpc>
                <a:spcPct val="100000"/>
              </a:lnSpc>
              <a:spcBef>
                <a:spcPts val="1500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 A Leading, Global Commodity Company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90680" indent="-1508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- Ranked #1 in Innovation, Quality of Management,North American Natural Gas and Power Marketing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3127320" y="5016600"/>
            <a:ext cx="5864400" cy="14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lvl="1" marL="504720" indent="-16488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- First to broadly introduce price risk management products to plastics, petrochemicals, pulp &amp; paper, coal, weather and bandwidth commodity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132000" y="3044880"/>
            <a:ext cx="5699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>
              <a:lnSpc>
                <a:spcPct val="100000"/>
              </a:lnSpc>
              <a:spcBef>
                <a:spcPts val="1500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 &gt; $305 Billion in On-line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advTm="60000" p14:dur="2000"/>
    </mc:Choice>
    <mc:Fallback>
      <p:transition spd="slow" advTm="60000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"/>
          <p:cNvSpPr/>
          <p:nvPr/>
        </p:nvSpPr>
        <p:spPr>
          <a:xfrm>
            <a:off x="1523880" y="1397160"/>
            <a:ext cx="609624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33360" y="225360"/>
            <a:ext cx="8486640" cy="57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Lyondell / Enron Market Expansion</a:t>
            </a:r>
            <a:endParaRPr b="1" lang="en-US" sz="32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1154160" y="1625760"/>
            <a:ext cx="660384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1979640" y="3124080"/>
            <a:ext cx="5365800" cy="350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5" name=""/>
          <p:cNvGrpSpPr/>
          <p:nvPr/>
        </p:nvGrpSpPr>
        <p:grpSpPr>
          <a:xfrm>
            <a:off x="3471840" y="2754360"/>
            <a:ext cx="2373480" cy="1544760"/>
            <a:chOff x="3471840" y="2754360"/>
            <a:chExt cx="2373480" cy="1544760"/>
          </a:xfrm>
        </p:grpSpPr>
        <p:graphicFrame>
          <p:nvGraphicFramePr>
            <p:cNvPr id="206" name=""/>
            <p:cNvGraphicFramePr/>
            <p:nvPr/>
          </p:nvGraphicFramePr>
          <p:xfrm>
            <a:off x="3471840" y="3087000"/>
            <a:ext cx="2373480" cy="12121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0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471840" y="3087000"/>
                      <a:ext cx="2373480" cy="121212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000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208" name=""/>
            <p:cNvGraphicFramePr/>
            <p:nvPr/>
          </p:nvGraphicFramePr>
          <p:xfrm>
            <a:off x="3471840" y="2754360"/>
            <a:ext cx="2372400" cy="32940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0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3471840" y="2754360"/>
                      <a:ext cx="2372400" cy="32940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000080"/>
                      </a:solidFill>
                      <a:miter/>
                    </a:ln>
                  </p:spPr>
                </p:pic>
              </p:oleObj>
            </a:graphicData>
          </a:graphic>
        </p:graphicFrame>
      </p:grpSp>
      <p:sp>
        <p:nvSpPr>
          <p:cNvPr id="210" name=""/>
          <p:cNvSpPr/>
          <p:nvPr/>
        </p:nvSpPr>
        <p:spPr>
          <a:xfrm>
            <a:off x="433440" y="1601640"/>
            <a:ext cx="1587600" cy="459720"/>
          </a:xfrm>
          <a:prstGeom prst="rect">
            <a:avLst/>
          </a:prstGeom>
          <a:noFill/>
          <a:ln w="2556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Market 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2674800" y="1611360"/>
            <a:ext cx="1587600" cy="459720"/>
          </a:xfrm>
          <a:prstGeom prst="rect">
            <a:avLst/>
          </a:prstGeom>
          <a:noFill/>
          <a:ln w="2556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Market B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4705200" y="1604880"/>
            <a:ext cx="1587600" cy="459720"/>
          </a:xfrm>
          <a:prstGeom prst="rect">
            <a:avLst/>
          </a:prstGeom>
          <a:noFill/>
          <a:ln w="2556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Market C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7108920" y="1595520"/>
            <a:ext cx="1587240" cy="460800"/>
          </a:xfrm>
          <a:prstGeom prst="rect">
            <a:avLst/>
          </a:prstGeom>
          <a:noFill/>
          <a:ln w="2556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Market X</a:t>
            </a:r>
            <a:r>
              <a:rPr b="1" lang="en-US" sz="1800" strike="noStrike" u="none" baseline="76000">
                <a:solidFill>
                  <a:srgbClr val="ff3300"/>
                </a:solidFill>
                <a:effectLst/>
                <a:uFillTx/>
                <a:latin typeface="Arial"/>
              </a:rPr>
              <a:t>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6470640" y="1558800"/>
            <a:ext cx="561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...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5" name=""/>
          <p:cNvGrpSpPr/>
          <p:nvPr/>
        </p:nvGrpSpPr>
        <p:grpSpPr>
          <a:xfrm>
            <a:off x="2814480" y="4299120"/>
            <a:ext cx="1587600" cy="1115280"/>
            <a:chOff x="2814480" y="4299120"/>
            <a:chExt cx="1587600" cy="1115280"/>
          </a:xfrm>
        </p:grpSpPr>
        <p:sp>
          <p:nvSpPr>
            <p:cNvPr id="216" name=""/>
            <p:cNvSpPr/>
            <p:nvPr/>
          </p:nvSpPr>
          <p:spPr>
            <a:xfrm>
              <a:off x="2814480" y="4954680"/>
              <a:ext cx="1587600" cy="459720"/>
            </a:xfrm>
            <a:prstGeom prst="rect">
              <a:avLst/>
            </a:prstGeom>
            <a:noFill/>
            <a:ln w="25560">
              <a:solidFill>
                <a:srgbClr val="0033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99"/>
                  </a:solidFill>
                  <a:effectLst/>
                  <a:uFillTx/>
                  <a:latin typeface="Arial"/>
                </a:rPr>
                <a:t>Enron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3486240" y="4299120"/>
              <a:ext cx="158760" cy="636480"/>
            </a:xfrm>
            <a:prstGeom prst="upDownArrow">
              <a:avLst>
                <a:gd name="adj1" fmla="val 50000"/>
                <a:gd name="adj2" fmla="val 79810"/>
              </a:avLst>
            </a:prstGeom>
            <a:solidFill>
              <a:srgbClr val="003366"/>
            </a:solidFill>
            <a:ln w="93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8" name=""/>
          <p:cNvSpPr/>
          <p:nvPr/>
        </p:nvSpPr>
        <p:spPr>
          <a:xfrm>
            <a:off x="1069920" y="2084400"/>
            <a:ext cx="187560" cy="377640"/>
          </a:xfrm>
          <a:prstGeom prst="upDownArrow">
            <a:avLst>
              <a:gd name="adj1" fmla="val 50000"/>
              <a:gd name="adj2" fmla="val 40082"/>
            </a:avLst>
          </a:prstGeom>
          <a:solidFill>
            <a:srgbClr val="003366"/>
          </a:solidFill>
          <a:ln w="9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3336840" y="2093760"/>
            <a:ext cx="187560" cy="378000"/>
          </a:xfrm>
          <a:prstGeom prst="upDownArrow">
            <a:avLst>
              <a:gd name="adj1" fmla="val 50000"/>
              <a:gd name="adj2" fmla="val 40120"/>
            </a:avLst>
          </a:prstGeom>
          <a:solidFill>
            <a:srgbClr val="003366"/>
          </a:solidFill>
          <a:ln w="9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5375160" y="2089080"/>
            <a:ext cx="187560" cy="378000"/>
          </a:xfrm>
          <a:prstGeom prst="upDownArrow">
            <a:avLst>
              <a:gd name="adj1" fmla="val 50000"/>
              <a:gd name="adj2" fmla="val 40120"/>
            </a:avLst>
          </a:prstGeom>
          <a:solidFill>
            <a:srgbClr val="003366"/>
          </a:solidFill>
          <a:ln w="9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7765920" y="2087640"/>
            <a:ext cx="187560" cy="377640"/>
          </a:xfrm>
          <a:prstGeom prst="upDownArrow">
            <a:avLst>
              <a:gd name="adj1" fmla="val 50000"/>
              <a:gd name="adj2" fmla="val 40082"/>
            </a:avLst>
          </a:prstGeom>
          <a:solidFill>
            <a:srgbClr val="003366"/>
          </a:solidFill>
          <a:ln w="9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2" name=""/>
          <p:cNvGrpSpPr/>
          <p:nvPr/>
        </p:nvGrpSpPr>
        <p:grpSpPr>
          <a:xfrm>
            <a:off x="5024520" y="4308480"/>
            <a:ext cx="1587240" cy="1115280"/>
            <a:chOff x="5024520" y="4308480"/>
            <a:chExt cx="1587240" cy="1115280"/>
          </a:xfrm>
        </p:grpSpPr>
        <p:sp>
          <p:nvSpPr>
            <p:cNvPr id="223" name=""/>
            <p:cNvSpPr/>
            <p:nvPr/>
          </p:nvSpPr>
          <p:spPr>
            <a:xfrm>
              <a:off x="5024520" y="4964040"/>
              <a:ext cx="1587240" cy="459720"/>
            </a:xfrm>
            <a:prstGeom prst="rect">
              <a:avLst/>
            </a:prstGeom>
            <a:noFill/>
            <a:ln w="25560">
              <a:solidFill>
                <a:srgbClr val="0033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3300"/>
                  </a:solidFill>
                  <a:effectLst/>
                  <a:uFillTx/>
                  <a:latin typeface="Arial"/>
                </a:rPr>
                <a:t>Lyondell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5695920" y="4308480"/>
              <a:ext cx="158400" cy="636480"/>
            </a:xfrm>
            <a:prstGeom prst="upDownArrow">
              <a:avLst>
                <a:gd name="adj1" fmla="val 50000"/>
                <a:gd name="adj2" fmla="val 79992"/>
              </a:avLst>
            </a:prstGeom>
            <a:solidFill>
              <a:srgbClr val="003366"/>
            </a:solidFill>
            <a:ln w="93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5" name=""/>
          <p:cNvSpPr/>
          <p:nvPr/>
        </p:nvSpPr>
        <p:spPr>
          <a:xfrm rot="16179000">
            <a:off x="4610880" y="4894560"/>
            <a:ext cx="184320" cy="611280"/>
          </a:xfrm>
          <a:prstGeom prst="upDownArrow">
            <a:avLst>
              <a:gd name="adj1" fmla="val 50000"/>
              <a:gd name="adj2" fmla="val 66021"/>
            </a:avLst>
          </a:prstGeom>
          <a:solidFill>
            <a:srgbClr val="003366"/>
          </a:solidFill>
          <a:ln w="9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 flipH="1" flipV="1">
            <a:off x="4557240" y="2482920"/>
            <a:ext cx="1800" cy="272880"/>
          </a:xfrm>
          <a:prstGeom prst="line">
            <a:avLst/>
          </a:prstGeom>
          <a:ln w="2556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 flipV="1">
            <a:off x="1154160" y="2471400"/>
            <a:ext cx="6757920" cy="3960"/>
          </a:xfrm>
          <a:prstGeom prst="line">
            <a:avLst/>
          </a:prstGeom>
          <a:ln w="2556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840" bIns="-42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42880" y="-15840"/>
            <a:ext cx="7772400" cy="1069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Option #3</a:t>
            </a:r>
            <a:br>
              <a:rPr sz="3600"/>
            </a:br>
            <a:r>
              <a:rPr b="1" lang="en-US" sz="28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“Condo Assets”</a:t>
            </a:r>
            <a:endParaRPr b="1" lang="en-US" sz="28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628560" y="1314000"/>
            <a:ext cx="8229600" cy="475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Realization of strategy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Physical Ethylene, PG Propylene, Styrene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Minimum of 50 million pounds/year each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Polyethylene, Polypropylene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Minimum of 35 million pounds/year each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Refined products (volumes to be discussed)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Value to Lyondell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Partial (and temporary) monitization of assets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Cash now to re-deploy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Participation in market expansion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Utilization of existing assets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Stabilized margins via unique price structures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Could be concurrent with other options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61640" y="-15840"/>
            <a:ext cx="8800920" cy="119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Option #4</a:t>
            </a:r>
            <a:br>
              <a:rPr sz="2400"/>
            </a:br>
            <a:r>
              <a:rPr b="1" lang="en-US" sz="24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Equity Position: </a:t>
            </a:r>
            <a:r>
              <a:rPr b="0" lang="en-US" sz="24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Acquisition of Millenium’s stake in Equistar</a:t>
            </a:r>
            <a:r>
              <a:rPr b="0" lang="en-US" sz="36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 </a:t>
            </a: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47640" y="1380960"/>
            <a:ext cx="7934400" cy="473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becomes minority player in the Equistar JV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Continuation of existing asset operating agreement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Direct Enron involvement in areas of core Enron expertise: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Physical spot market making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E-commerce for commodity transactions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Price and margin risk management services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Fees / profit sharing arrangement to be discussed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Predefined exit option for Enron at some point in the future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Value to Lyondell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Profit sharing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Participation in market expansion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Utilization of existing assets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Stabilized margins via unique price structures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85800" y="20304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Next Steps:</a:t>
            </a: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771120" y="2028600"/>
            <a:ext cx="7629480" cy="309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40000"/>
              </a:lnSpc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Confidentiality agreement</a:t>
            </a: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Letter of Interest</a:t>
            </a: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Period of exclusivity</a:t>
            </a: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On-site due diligence to determine value creation potential</a:t>
            </a:r>
            <a:endParaRPr b="1" lang="en-US" sz="24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0304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Collaborative Opportunities</a:t>
            </a: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371520" y="1809720"/>
            <a:ext cx="8486640" cy="365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“Total Solution” - Overlay core competencies (4X multiple enhancement)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Trading, Utilization of Assets, Finance, Price/Margin management, e-Commerce</a:t>
            </a:r>
            <a:endParaRPr b="1" lang="en-US" sz="16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“Market-Place Solution” - Joint market-place approach (3 X)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Trading, Utilization of Assets, e-Commerce</a:t>
            </a:r>
            <a:endParaRPr b="1" lang="en-US" sz="16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“Condo Assets” - Enron acquires virtual asset position (2 X)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Utilization of Assets, Finance</a:t>
            </a:r>
            <a:endParaRPr b="1" lang="en-US" sz="16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Equistar Equity - Enron acquisition of Millennium stake (2 X)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Utilization of Assets, Finance</a:t>
            </a:r>
            <a:endParaRPr b="1" lang="en-US" sz="16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85840" y="20304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Enron’s current points of contact</a:t>
            </a: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85800" y="1447920"/>
            <a:ext cx="7858080" cy="461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Crude and refined products supply and trading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Natural gas supply and trading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Power generation and trading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Utility outsourcing solutions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NGL production, physical supply and trading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Petrochemicals and plastics supply and trading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Production of MeOH, MTBE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Physical aromatics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Only real financial market maker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Broadband solutions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Financial services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e-Commerce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0304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Enron Trading Model</a:t>
            </a: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 rot="10800000">
            <a:off x="3487680" y="2644920"/>
            <a:ext cx="2038320" cy="907920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rgbClr val="fefefe"/>
              </a:gs>
              <a:gs pos="100000">
                <a:srgbClr val="1c8ca8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 rot="3660000">
            <a:off x="2639520" y="4044960"/>
            <a:ext cx="1422360" cy="1266840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rgbClr val="1c8ca8"/>
              </a:gs>
              <a:gs pos="100000">
                <a:srgbClr val="fefe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 rot="17640000">
            <a:off x="5067360" y="3958560"/>
            <a:ext cx="1282680" cy="1384200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rgbClr val="fefefe"/>
              </a:gs>
              <a:gs pos="100000">
                <a:srgbClr val="1c8ca8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1166760" y="4384800"/>
            <a:ext cx="2257560" cy="1442880"/>
            <a:chOff x="1166760" y="4384800"/>
            <a:chExt cx="2257560" cy="1442880"/>
          </a:xfrm>
        </p:grpSpPr>
        <p:sp>
          <p:nvSpPr>
            <p:cNvPr id="49" name=""/>
            <p:cNvSpPr/>
            <p:nvPr/>
          </p:nvSpPr>
          <p:spPr>
            <a:xfrm>
              <a:off x="1166760" y="4562640"/>
              <a:ext cx="2257560" cy="1265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1166760" y="4384800"/>
              <a:ext cx="2257560" cy="1260360"/>
            </a:xfrm>
            <a:prstGeom prst="ellipse">
              <a:avLst/>
            </a:prstGeom>
            <a:solidFill>
              <a:srgbClr val="00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1292040" y="4824360"/>
              <a:ext cx="1981440" cy="476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noAutofit/>
            </a:bodyPr>
            <a:p>
              <a:pPr marL="343080" indent="-343080" algn="ctr">
                <a:lnSpc>
                  <a:spcPct val="90000"/>
                </a:lnSpc>
                <a:spcBef>
                  <a:spcPts val="499"/>
                </a:spcBef>
                <a:spcAft>
                  <a:spcPts val="374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Finance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" name=""/>
          <p:cNvGrpSpPr/>
          <p:nvPr/>
        </p:nvGrpSpPr>
        <p:grpSpPr>
          <a:xfrm>
            <a:off x="3271680" y="1522440"/>
            <a:ext cx="2502000" cy="1447920"/>
            <a:chOff x="3271680" y="1522440"/>
            <a:chExt cx="2502000" cy="1447920"/>
          </a:xfrm>
        </p:grpSpPr>
        <p:sp>
          <p:nvSpPr>
            <p:cNvPr id="53" name=""/>
            <p:cNvSpPr/>
            <p:nvPr/>
          </p:nvSpPr>
          <p:spPr>
            <a:xfrm>
              <a:off x="3387600" y="1704960"/>
              <a:ext cx="2257560" cy="1265400"/>
            </a:xfrm>
            <a:prstGeom prst="ellipse">
              <a:avLst/>
            </a:prstGeom>
            <a:solidFill>
              <a:srgbClr val="8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3387600" y="1522440"/>
              <a:ext cx="2257560" cy="1265400"/>
            </a:xfrm>
            <a:prstGeom prst="ellipse">
              <a:avLst/>
            </a:prstGeom>
            <a:solidFill>
              <a:srgbClr val="ff004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3271680" y="1792440"/>
              <a:ext cx="2502000" cy="476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noAutofit/>
            </a:bodyPr>
            <a:p>
              <a:pPr marL="343080" indent="-343080" algn="ctr">
                <a:lnSpc>
                  <a:spcPct val="90000"/>
                </a:lnSpc>
                <a:spcBef>
                  <a:spcPts val="499"/>
                </a:spcBef>
                <a:spcAft>
                  <a:spcPts val="374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Risk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43080" indent="-343080" algn="ctr">
                <a:lnSpc>
                  <a:spcPct val="90000"/>
                </a:lnSpc>
                <a:spcBef>
                  <a:spcPts val="499"/>
                </a:spcBef>
                <a:spcAft>
                  <a:spcPts val="374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Management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" name=""/>
          <p:cNvGrpSpPr/>
          <p:nvPr/>
        </p:nvGrpSpPr>
        <p:grpSpPr>
          <a:xfrm>
            <a:off x="5923080" y="4362480"/>
            <a:ext cx="2257200" cy="1447560"/>
            <a:chOff x="5923080" y="4362480"/>
            <a:chExt cx="2257200" cy="1447560"/>
          </a:xfrm>
        </p:grpSpPr>
        <p:sp>
          <p:nvSpPr>
            <p:cNvPr id="57" name=""/>
            <p:cNvSpPr/>
            <p:nvPr/>
          </p:nvSpPr>
          <p:spPr>
            <a:xfrm>
              <a:off x="5923080" y="4545000"/>
              <a:ext cx="2257200" cy="1265040"/>
            </a:xfrm>
            <a:prstGeom prst="ellipse">
              <a:avLst/>
            </a:prstGeom>
            <a:solidFill>
              <a:srgbClr val="063de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5923080" y="4362480"/>
              <a:ext cx="2257200" cy="1265040"/>
            </a:xfrm>
            <a:prstGeom prst="ellipse">
              <a:avLst/>
            </a:pr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6073560" y="4832280"/>
              <a:ext cx="1981440" cy="476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noAutofit/>
            </a:bodyPr>
            <a:p>
              <a:pPr marL="343080" indent="-343080" algn="ctr">
                <a:lnSpc>
                  <a:spcPct val="90000"/>
                </a:lnSpc>
                <a:spcBef>
                  <a:spcPts val="499"/>
                </a:spcBef>
                <a:spcAft>
                  <a:spcPts val="374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Cash/Physical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0" name=""/>
          <p:cNvSpPr/>
          <p:nvPr/>
        </p:nvSpPr>
        <p:spPr>
          <a:xfrm>
            <a:off x="3932280" y="3554280"/>
            <a:ext cx="1150920" cy="819360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rgbClr val="fefefe"/>
              </a:gs>
              <a:gs pos="100000">
                <a:srgbClr val="1c8ca8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52080" y="222120"/>
            <a:ext cx="821052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Creation of Additional Market Space</a:t>
            </a: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2" name=""/>
          <p:cNvGraphicFramePr/>
          <p:nvPr/>
        </p:nvGraphicFramePr>
        <p:xfrm>
          <a:off x="1428840" y="1832040"/>
          <a:ext cx="6288120" cy="3192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28840" y="1832040"/>
                    <a:ext cx="6288120" cy="3192480"/>
                  </a:xfrm>
                  <a:prstGeom prst="rect">
                    <a:avLst/>
                  </a:prstGeom>
                  <a:noFill/>
                  <a:ln w="2232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"/>
          <p:cNvSpPr/>
          <p:nvPr/>
        </p:nvSpPr>
        <p:spPr>
          <a:xfrm>
            <a:off x="1101600" y="5319720"/>
            <a:ext cx="6747120" cy="90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240" rIns="84240" tIns="42120" bIns="42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41320"/>
                <a:tab algn="l" pos="1682640"/>
                <a:tab algn="l" pos="2523960"/>
                <a:tab algn="l" pos="3365640"/>
                <a:tab algn="l" pos="4206960"/>
                <a:tab algn="l" pos="5048280"/>
                <a:tab algn="l" pos="5889600"/>
                <a:tab algn="l" pos="6730920"/>
                <a:tab algn="l" pos="7572240"/>
                <a:tab algn="l" pos="8413920"/>
                <a:tab algn="l" pos="9255240"/>
                <a:tab algn="l" pos="10096560"/>
                <a:tab algn="l" pos="10937880"/>
              </a:tabLst>
            </a:pPr>
            <a:r>
              <a:rPr b="1" i="1" lang="en-US" sz="19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Efficient Market Will Dictate New Approaches to Increasing Shareholder Value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41320"/>
                <a:tab algn="l" pos="1682640"/>
                <a:tab algn="l" pos="2523960"/>
                <a:tab algn="l" pos="3365640"/>
                <a:tab algn="l" pos="4206960"/>
                <a:tab algn="l" pos="5048280"/>
                <a:tab algn="l" pos="5889600"/>
                <a:tab algn="l" pos="6730920"/>
                <a:tab algn="l" pos="7572240"/>
                <a:tab algn="l" pos="8413920"/>
                <a:tab algn="l" pos="9255240"/>
                <a:tab algn="l" pos="10096560"/>
                <a:tab algn="l" pos="10937880"/>
              </a:tabLst>
            </a:pP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(e.g. Financial Engineering, e-Business)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4325760" y="4280040"/>
            <a:ext cx="331920" cy="1055520"/>
          </a:xfrm>
          <a:prstGeom prst="downArrow">
            <a:avLst>
              <a:gd name="adj1" fmla="val 50000"/>
              <a:gd name="adj2" fmla="val 79501"/>
            </a:avLst>
          </a:prstGeom>
          <a:gradFill rotWithShape="0">
            <a:gsLst>
              <a:gs pos="0">
                <a:srgbClr val="ffffff"/>
              </a:gs>
              <a:gs pos="100000">
                <a:srgbClr val="6699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473040" y="1319040"/>
            <a:ext cx="382284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240" rIns="84240" tIns="42120" bIns="42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41320"/>
                <a:tab algn="l" pos="1682640"/>
                <a:tab algn="l" pos="2523960"/>
                <a:tab algn="l" pos="3365640"/>
                <a:tab algn="l" pos="4206960"/>
                <a:tab algn="l" pos="5048280"/>
                <a:tab algn="l" pos="5889600"/>
                <a:tab algn="l" pos="6730920"/>
                <a:tab algn="l" pos="7572240"/>
                <a:tab algn="l" pos="8413920"/>
                <a:tab algn="l" pos="9255240"/>
                <a:tab algn="l" pos="10096560"/>
                <a:tab algn="l" pos="1093788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Accelerated commoditization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2003400" y="1616040"/>
            <a:ext cx="303120" cy="912960"/>
          </a:xfrm>
          <a:prstGeom prst="downArrow">
            <a:avLst>
              <a:gd name="adj1" fmla="val 50000"/>
              <a:gd name="adj2" fmla="val 75297"/>
            </a:avLst>
          </a:prstGeom>
          <a:gradFill rotWithShape="0">
            <a:gsLst>
              <a:gs pos="0">
                <a:srgbClr val="ffffff"/>
              </a:gs>
              <a:gs pos="100000">
                <a:srgbClr val="6699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1216080" y="2494080"/>
            <a:ext cx="242388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240" rIns="84240" tIns="42120" bIns="42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41320"/>
                <a:tab algn="l" pos="1682640"/>
                <a:tab algn="l" pos="2523960"/>
                <a:tab algn="l" pos="3365640"/>
                <a:tab algn="l" pos="4206960"/>
                <a:tab algn="l" pos="5048280"/>
                <a:tab algn="l" pos="5889600"/>
                <a:tab algn="l" pos="6730920"/>
                <a:tab algn="l" pos="7572240"/>
                <a:tab algn="l" pos="8413920"/>
                <a:tab algn="l" pos="9255240"/>
                <a:tab algn="l" pos="10096560"/>
                <a:tab algn="l" pos="1093788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Margin Erosion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547560" y="3772080"/>
            <a:ext cx="368316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240" rIns="84240" tIns="42120" bIns="42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41320"/>
                <a:tab algn="l" pos="1682640"/>
                <a:tab algn="l" pos="2523960"/>
                <a:tab algn="l" pos="3365640"/>
                <a:tab algn="l" pos="4206960"/>
                <a:tab algn="l" pos="5048280"/>
                <a:tab algn="l" pos="5889600"/>
                <a:tab algn="l" pos="6730920"/>
                <a:tab algn="l" pos="7572240"/>
                <a:tab algn="l" pos="8413920"/>
                <a:tab algn="l" pos="9255240"/>
                <a:tab algn="l" pos="10096560"/>
                <a:tab algn="l" pos="10937880"/>
              </a:tabLst>
            </a:pPr>
            <a:r>
              <a:rPr b="1" lang="en-US" sz="17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Increased Price Volatility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2003400" y="2832120"/>
            <a:ext cx="303120" cy="992160"/>
          </a:xfrm>
          <a:prstGeom prst="downArrow">
            <a:avLst>
              <a:gd name="adj1" fmla="val 50000"/>
              <a:gd name="adj2" fmla="val 81829"/>
            </a:avLst>
          </a:prstGeom>
          <a:gradFill rotWithShape="0">
            <a:gsLst>
              <a:gs pos="0">
                <a:srgbClr val="ffffff"/>
              </a:gs>
              <a:gs pos="100000">
                <a:srgbClr val="6699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77480" y="257040"/>
            <a:ext cx="8800920" cy="58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Market E-Volution:</a:t>
            </a:r>
            <a:endParaRPr b="1" lang="en-US" sz="32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6524640" y="2327400"/>
          <a:ext cx="1763640" cy="114768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524640" y="2327400"/>
                    <a:ext cx="1763640" cy="1147680"/>
                  </a:xfrm>
                  <a:prstGeom prst="rect">
                    <a:avLst/>
                  </a:prstGeom>
                  <a:noFill/>
                  <a:ln w="19080">
                    <a:solidFill>
                      <a:srgbClr val="000080"/>
                    </a:solidFill>
                    <a:miter/>
                  </a:ln>
                </p:spPr>
              </p:pic>
            </p:oleObj>
          </a:graphicData>
        </a:graphic>
      </p:graphicFrame>
      <p:grpSp>
        <p:nvGrpSpPr>
          <p:cNvPr id="74" name=""/>
          <p:cNvGrpSpPr/>
          <p:nvPr/>
        </p:nvGrpSpPr>
        <p:grpSpPr>
          <a:xfrm>
            <a:off x="4410000" y="1333440"/>
            <a:ext cx="1737720" cy="1228320"/>
            <a:chOff x="4410000" y="1333440"/>
            <a:chExt cx="1737720" cy="1228320"/>
          </a:xfrm>
        </p:grpSpPr>
        <p:grpSp>
          <p:nvGrpSpPr>
            <p:cNvPr id="75" name=""/>
            <p:cNvGrpSpPr/>
            <p:nvPr/>
          </p:nvGrpSpPr>
          <p:grpSpPr>
            <a:xfrm>
              <a:off x="4414680" y="1333440"/>
              <a:ext cx="1733040" cy="1227960"/>
              <a:chOff x="4414680" y="1333440"/>
              <a:chExt cx="1733040" cy="1227960"/>
            </a:xfrm>
          </p:grpSpPr>
          <p:sp>
            <p:nvSpPr>
              <p:cNvPr id="76" name=""/>
              <p:cNvSpPr/>
              <p:nvPr/>
            </p:nvSpPr>
            <p:spPr>
              <a:xfrm>
                <a:off x="4414680" y="1333440"/>
                <a:ext cx="1733040" cy="1227960"/>
              </a:xfrm>
              <a:prstGeom prst="rect">
                <a:avLst/>
              </a:prstGeom>
              <a:solidFill>
                <a:srgbClr val="d9e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" name=""/>
              <p:cNvSpPr/>
              <p:nvPr/>
            </p:nvSpPr>
            <p:spPr>
              <a:xfrm>
                <a:off x="4561560" y="1622160"/>
                <a:ext cx="1548720" cy="784080"/>
              </a:xfrm>
              <a:custGeom>
                <a:avLst/>
                <a:gdLst/>
                <a:ahLst/>
                <a:rect l="l" t="t" r="r" b="b"/>
                <a:pathLst>
                  <a:path w="3456" h="1432">
                    <a:moveTo>
                      <a:pt x="0" y="1248"/>
                    </a:moveTo>
                    <a:cubicBezTo>
                      <a:pt x="48" y="1340"/>
                      <a:pt x="96" y="1432"/>
                      <a:pt x="480" y="1248"/>
                    </a:cubicBezTo>
                    <a:cubicBezTo>
                      <a:pt x="864" y="1064"/>
                      <a:pt x="1808" y="288"/>
                      <a:pt x="2304" y="144"/>
                    </a:cubicBezTo>
                    <a:cubicBezTo>
                      <a:pt x="2800" y="0"/>
                      <a:pt x="3264" y="344"/>
                      <a:pt x="3456" y="384"/>
                    </a:cubicBezTo>
                  </a:path>
                </a:pathLst>
              </a:custGeom>
              <a:noFill/>
              <a:ln w="88920">
                <a:solidFill>
                  <a:srgbClr val="3366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" name=""/>
              <p:cNvSpPr/>
              <p:nvPr/>
            </p:nvSpPr>
            <p:spPr>
              <a:xfrm>
                <a:off x="4537080" y="2371680"/>
                <a:ext cx="1597680" cy="0"/>
              </a:xfrm>
              <a:prstGeom prst="line">
                <a:avLst/>
              </a:prstGeom>
              <a:ln w="38160">
                <a:solidFill>
                  <a:srgbClr val="808080"/>
                </a:solidFill>
                <a:miter/>
                <a:tailEnd len="med" type="stealth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" name=""/>
              <p:cNvSpPr/>
              <p:nvPr/>
            </p:nvSpPr>
            <p:spPr>
              <a:xfrm flipV="1">
                <a:off x="4551480" y="1547640"/>
                <a:ext cx="0" cy="823320"/>
              </a:xfrm>
              <a:prstGeom prst="line">
                <a:avLst/>
              </a:prstGeom>
              <a:ln w="38160">
                <a:solidFill>
                  <a:srgbClr val="808080"/>
                </a:solidFill>
                <a:miter/>
                <a:tailEnd len="med" type="stealth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" name=""/>
              <p:cNvSpPr/>
              <p:nvPr/>
            </p:nvSpPr>
            <p:spPr>
              <a:xfrm>
                <a:off x="4556520" y="1629000"/>
                <a:ext cx="1122480" cy="783720"/>
              </a:xfrm>
              <a:custGeom>
                <a:avLst/>
                <a:gdLst/>
                <a:ahLst/>
                <a:rect l="l" t="t" r="r" b="b"/>
                <a:pathLst>
                  <a:path w="3456" h="1432">
                    <a:moveTo>
                      <a:pt x="0" y="1248"/>
                    </a:moveTo>
                    <a:cubicBezTo>
                      <a:pt x="48" y="1340"/>
                      <a:pt x="96" y="1432"/>
                      <a:pt x="480" y="1248"/>
                    </a:cubicBezTo>
                    <a:cubicBezTo>
                      <a:pt x="864" y="1064"/>
                      <a:pt x="1808" y="288"/>
                      <a:pt x="2304" y="144"/>
                    </a:cubicBezTo>
                    <a:cubicBezTo>
                      <a:pt x="2800" y="0"/>
                      <a:pt x="3264" y="344"/>
                      <a:pt x="3456" y="384"/>
                    </a:cubicBezTo>
                  </a:path>
                </a:pathLst>
              </a:custGeom>
              <a:noFill/>
              <a:ln w="88920">
                <a:solidFill>
                  <a:srgbClr val="ffff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" name=""/>
              <p:cNvSpPr/>
              <p:nvPr/>
            </p:nvSpPr>
            <p:spPr>
              <a:xfrm>
                <a:off x="4556520" y="1610640"/>
                <a:ext cx="752040" cy="795600"/>
              </a:xfrm>
              <a:custGeom>
                <a:avLst/>
                <a:gdLst/>
                <a:ahLst/>
                <a:rect l="l" t="t" r="r" b="b"/>
                <a:pathLst>
                  <a:path w="3456" h="1432">
                    <a:moveTo>
                      <a:pt x="0" y="1248"/>
                    </a:moveTo>
                    <a:cubicBezTo>
                      <a:pt x="48" y="1340"/>
                      <a:pt x="96" y="1432"/>
                      <a:pt x="480" y="1248"/>
                    </a:cubicBezTo>
                    <a:cubicBezTo>
                      <a:pt x="864" y="1064"/>
                      <a:pt x="1808" y="288"/>
                      <a:pt x="2304" y="144"/>
                    </a:cubicBezTo>
                    <a:cubicBezTo>
                      <a:pt x="2800" y="0"/>
                      <a:pt x="3264" y="344"/>
                      <a:pt x="3456" y="384"/>
                    </a:cubicBezTo>
                  </a:path>
                </a:pathLst>
              </a:custGeom>
              <a:noFill/>
              <a:ln w="8892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" name=""/>
              <p:cNvSpPr/>
              <p:nvPr/>
            </p:nvSpPr>
            <p:spPr>
              <a:xfrm rot="3232800">
                <a:off x="4660920" y="1819800"/>
                <a:ext cx="653760" cy="66600"/>
              </a:xfrm>
              <a:prstGeom prst="leftArrow">
                <a:avLst>
                  <a:gd name="adj1" fmla="val 50000"/>
                  <a:gd name="adj2" fmla="val 245405"/>
                </a:avLst>
              </a:prstGeom>
              <a:solidFill>
                <a:srgbClr val="ffffff"/>
              </a:solidFill>
              <a:ln w="9360">
                <a:solidFill>
                  <a:srgbClr val="0033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3320" bIns="-133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3" name=""/>
            <p:cNvSpPr/>
            <p:nvPr/>
          </p:nvSpPr>
          <p:spPr>
            <a:xfrm>
              <a:off x="4410000" y="1333440"/>
              <a:ext cx="1733400" cy="1228320"/>
            </a:xfrm>
            <a:prstGeom prst="rect">
              <a:avLst/>
            </a:prstGeom>
            <a:noFill/>
            <a:ln w="1908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4" name=""/>
          <p:cNvGrpSpPr/>
          <p:nvPr/>
        </p:nvGrpSpPr>
        <p:grpSpPr>
          <a:xfrm>
            <a:off x="4181400" y="3009960"/>
            <a:ext cx="1828800" cy="1228680"/>
            <a:chOff x="4181400" y="3009960"/>
            <a:chExt cx="1828800" cy="1228680"/>
          </a:xfrm>
        </p:grpSpPr>
        <p:grpSp>
          <p:nvGrpSpPr>
            <p:cNvPr id="85" name=""/>
            <p:cNvGrpSpPr/>
            <p:nvPr/>
          </p:nvGrpSpPr>
          <p:grpSpPr>
            <a:xfrm>
              <a:off x="4412880" y="3151440"/>
              <a:ext cx="1387440" cy="1057320"/>
              <a:chOff x="4412880" y="3151440"/>
              <a:chExt cx="1387440" cy="1057320"/>
            </a:xfrm>
          </p:grpSpPr>
          <p:sp>
            <p:nvSpPr>
              <p:cNvPr id="86" name=""/>
              <p:cNvSpPr/>
              <p:nvPr/>
            </p:nvSpPr>
            <p:spPr>
              <a:xfrm flipV="1">
                <a:off x="4412880" y="3238200"/>
                <a:ext cx="0" cy="745560"/>
              </a:xfrm>
              <a:prstGeom prst="line">
                <a:avLst/>
              </a:prstGeom>
              <a:ln w="25560">
                <a:solidFill>
                  <a:srgbClr val="0000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77400" rIns="774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" name=""/>
              <p:cNvSpPr/>
              <p:nvPr/>
            </p:nvSpPr>
            <p:spPr>
              <a:xfrm>
                <a:off x="4416480" y="3983040"/>
                <a:ext cx="1383840" cy="1440"/>
              </a:xfrm>
              <a:custGeom>
                <a:avLst/>
                <a:gdLst/>
                <a:ahLst/>
                <a:rect l="l" t="t" r="r" b="b"/>
                <a:pathLst>
                  <a:path w="2092" h="3">
                    <a:moveTo>
                      <a:pt x="0" y="3"/>
                    </a:moveTo>
                    <a:lnTo>
                      <a:pt x="2092" y="0"/>
                    </a:lnTo>
                  </a:path>
                </a:pathLst>
              </a:custGeom>
              <a:noFill/>
              <a:ln w="255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77400" rIns="77400" tIns="-37080" bIns="-3708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" name=""/>
              <p:cNvSpPr/>
              <p:nvPr/>
            </p:nvSpPr>
            <p:spPr>
              <a:xfrm>
                <a:off x="4424400" y="3858480"/>
                <a:ext cx="133956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77400" rIns="774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" name=""/>
              <p:cNvSpPr/>
              <p:nvPr/>
            </p:nvSpPr>
            <p:spPr>
              <a:xfrm>
                <a:off x="4414680" y="3269160"/>
                <a:ext cx="486000" cy="613440"/>
              </a:xfrm>
              <a:custGeom>
                <a:avLst/>
                <a:gdLst/>
                <a:ahLst/>
                <a:rect l="l" t="t" r="r" b="b"/>
                <a:pathLst>
                  <a:path w="677" h="1175">
                    <a:moveTo>
                      <a:pt x="0" y="573"/>
                    </a:moveTo>
                    <a:cubicBezTo>
                      <a:pt x="1" y="617"/>
                      <a:pt x="2" y="662"/>
                      <a:pt x="7" y="650"/>
                    </a:cubicBezTo>
                    <a:cubicBezTo>
                      <a:pt x="12" y="639"/>
                      <a:pt x="23" y="489"/>
                      <a:pt x="28" y="502"/>
                    </a:cubicBezTo>
                    <a:cubicBezTo>
                      <a:pt x="33" y="516"/>
                      <a:pt x="34" y="697"/>
                      <a:pt x="38" y="736"/>
                    </a:cubicBezTo>
                    <a:cubicBezTo>
                      <a:pt x="43" y="774"/>
                      <a:pt x="52" y="721"/>
                      <a:pt x="56" y="732"/>
                    </a:cubicBezTo>
                    <a:cubicBezTo>
                      <a:pt x="60" y="743"/>
                      <a:pt x="61" y="817"/>
                      <a:pt x="64" y="802"/>
                    </a:cubicBezTo>
                    <a:cubicBezTo>
                      <a:pt x="68" y="787"/>
                      <a:pt x="70" y="620"/>
                      <a:pt x="75" y="643"/>
                    </a:cubicBezTo>
                    <a:cubicBezTo>
                      <a:pt x="79" y="666"/>
                      <a:pt x="88" y="900"/>
                      <a:pt x="92" y="943"/>
                    </a:cubicBezTo>
                    <a:cubicBezTo>
                      <a:pt x="97" y="986"/>
                      <a:pt x="100" y="875"/>
                      <a:pt x="104" y="906"/>
                    </a:cubicBezTo>
                    <a:cubicBezTo>
                      <a:pt x="109" y="937"/>
                      <a:pt x="115" y="1089"/>
                      <a:pt x="120" y="1132"/>
                    </a:cubicBezTo>
                    <a:cubicBezTo>
                      <a:pt x="125" y="1175"/>
                      <a:pt x="128" y="1169"/>
                      <a:pt x="132" y="1165"/>
                    </a:cubicBezTo>
                    <a:cubicBezTo>
                      <a:pt x="136" y="1161"/>
                      <a:pt x="140" y="1110"/>
                      <a:pt x="146" y="1106"/>
                    </a:cubicBezTo>
                    <a:cubicBezTo>
                      <a:pt x="152" y="1102"/>
                      <a:pt x="161" y="1150"/>
                      <a:pt x="167" y="1139"/>
                    </a:cubicBezTo>
                    <a:cubicBezTo>
                      <a:pt x="173" y="1128"/>
                      <a:pt x="177" y="1087"/>
                      <a:pt x="181" y="1036"/>
                    </a:cubicBezTo>
                    <a:cubicBezTo>
                      <a:pt x="185" y="984"/>
                      <a:pt x="190" y="829"/>
                      <a:pt x="193" y="824"/>
                    </a:cubicBezTo>
                    <a:cubicBezTo>
                      <a:pt x="196" y="820"/>
                      <a:pt x="196" y="1022"/>
                      <a:pt x="198" y="1002"/>
                    </a:cubicBezTo>
                    <a:cubicBezTo>
                      <a:pt x="201" y="982"/>
                      <a:pt x="205" y="745"/>
                      <a:pt x="209" y="702"/>
                    </a:cubicBezTo>
                    <a:cubicBezTo>
                      <a:pt x="212" y="659"/>
                      <a:pt x="216" y="760"/>
                      <a:pt x="219" y="743"/>
                    </a:cubicBezTo>
                    <a:cubicBezTo>
                      <a:pt x="222" y="726"/>
                      <a:pt x="224" y="636"/>
                      <a:pt x="228" y="595"/>
                    </a:cubicBezTo>
                    <a:cubicBezTo>
                      <a:pt x="231" y="554"/>
                      <a:pt x="236" y="492"/>
                      <a:pt x="240" y="495"/>
                    </a:cubicBezTo>
                    <a:cubicBezTo>
                      <a:pt x="243" y="497"/>
                      <a:pt x="243" y="612"/>
                      <a:pt x="249" y="613"/>
                    </a:cubicBezTo>
                    <a:cubicBezTo>
                      <a:pt x="254" y="615"/>
                      <a:pt x="268" y="513"/>
                      <a:pt x="273" y="506"/>
                    </a:cubicBezTo>
                    <a:cubicBezTo>
                      <a:pt x="278" y="499"/>
                      <a:pt x="278" y="548"/>
                      <a:pt x="282" y="565"/>
                    </a:cubicBezTo>
                    <a:cubicBezTo>
                      <a:pt x="286" y="583"/>
                      <a:pt x="292" y="642"/>
                      <a:pt x="297" y="613"/>
                    </a:cubicBezTo>
                    <a:cubicBezTo>
                      <a:pt x="303" y="585"/>
                      <a:pt x="309" y="427"/>
                      <a:pt x="313" y="395"/>
                    </a:cubicBezTo>
                    <a:cubicBezTo>
                      <a:pt x="317" y="363"/>
                      <a:pt x="321" y="444"/>
                      <a:pt x="323" y="421"/>
                    </a:cubicBezTo>
                    <a:cubicBezTo>
                      <a:pt x="326" y="397"/>
                      <a:pt x="329" y="243"/>
                      <a:pt x="332" y="254"/>
                    </a:cubicBezTo>
                    <a:cubicBezTo>
                      <a:pt x="336" y="265"/>
                      <a:pt x="339" y="470"/>
                      <a:pt x="344" y="491"/>
                    </a:cubicBezTo>
                    <a:cubicBezTo>
                      <a:pt x="350" y="512"/>
                      <a:pt x="359" y="406"/>
                      <a:pt x="365" y="384"/>
                    </a:cubicBezTo>
                    <a:cubicBezTo>
                      <a:pt x="372" y="362"/>
                      <a:pt x="377" y="354"/>
                      <a:pt x="381" y="358"/>
                    </a:cubicBezTo>
                    <a:cubicBezTo>
                      <a:pt x="384" y="362"/>
                      <a:pt x="383" y="434"/>
                      <a:pt x="388" y="406"/>
                    </a:cubicBezTo>
                    <a:cubicBezTo>
                      <a:pt x="393" y="378"/>
                      <a:pt x="406" y="217"/>
                      <a:pt x="412" y="191"/>
                    </a:cubicBezTo>
                    <a:cubicBezTo>
                      <a:pt x="418" y="165"/>
                      <a:pt x="419" y="264"/>
                      <a:pt x="424" y="247"/>
                    </a:cubicBezTo>
                    <a:cubicBezTo>
                      <a:pt x="430" y="230"/>
                      <a:pt x="439" y="105"/>
                      <a:pt x="443" y="88"/>
                    </a:cubicBezTo>
                    <a:cubicBezTo>
                      <a:pt x="448" y="70"/>
                      <a:pt x="450" y="146"/>
                      <a:pt x="454" y="143"/>
                    </a:cubicBezTo>
                    <a:cubicBezTo>
                      <a:pt x="458" y="141"/>
                      <a:pt x="464" y="69"/>
                      <a:pt x="468" y="69"/>
                    </a:cubicBezTo>
                    <a:cubicBezTo>
                      <a:pt x="472" y="69"/>
                      <a:pt x="476" y="141"/>
                      <a:pt x="480" y="139"/>
                    </a:cubicBezTo>
                    <a:cubicBezTo>
                      <a:pt x="484" y="138"/>
                      <a:pt x="490" y="79"/>
                      <a:pt x="494" y="62"/>
                    </a:cubicBezTo>
                    <a:cubicBezTo>
                      <a:pt x="498" y="44"/>
                      <a:pt x="501" y="0"/>
                      <a:pt x="506" y="36"/>
                    </a:cubicBezTo>
                    <a:cubicBezTo>
                      <a:pt x="511" y="72"/>
                      <a:pt x="519" y="249"/>
                      <a:pt x="525" y="280"/>
                    </a:cubicBezTo>
                    <a:cubicBezTo>
                      <a:pt x="531" y="311"/>
                      <a:pt x="535" y="207"/>
                      <a:pt x="541" y="225"/>
                    </a:cubicBezTo>
                    <a:cubicBezTo>
                      <a:pt x="547" y="242"/>
                      <a:pt x="556" y="369"/>
                      <a:pt x="562" y="380"/>
                    </a:cubicBezTo>
                    <a:cubicBezTo>
                      <a:pt x="567" y="391"/>
                      <a:pt x="567" y="274"/>
                      <a:pt x="572" y="291"/>
                    </a:cubicBezTo>
                    <a:cubicBezTo>
                      <a:pt x="577" y="309"/>
                      <a:pt x="585" y="447"/>
                      <a:pt x="593" y="480"/>
                    </a:cubicBezTo>
                    <a:cubicBezTo>
                      <a:pt x="601" y="513"/>
                      <a:pt x="616" y="484"/>
                      <a:pt x="623" y="491"/>
                    </a:cubicBezTo>
                    <a:cubicBezTo>
                      <a:pt x="629" y="499"/>
                      <a:pt x="630" y="533"/>
                      <a:pt x="635" y="528"/>
                    </a:cubicBezTo>
                    <a:cubicBezTo>
                      <a:pt x="639" y="523"/>
                      <a:pt x="645" y="428"/>
                      <a:pt x="652" y="458"/>
                    </a:cubicBezTo>
                    <a:cubicBezTo>
                      <a:pt x="659" y="488"/>
                      <a:pt x="672" y="658"/>
                      <a:pt x="677" y="710"/>
                    </a:cubicBezTo>
                  </a:path>
                </a:pathLst>
              </a:custGeom>
              <a:noFill/>
              <a:ln w="31680">
                <a:solidFill>
                  <a:srgbClr val="000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77400" rIns="77400" tIns="38520" bIns="3852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" name=""/>
              <p:cNvSpPr/>
              <p:nvPr/>
            </p:nvSpPr>
            <p:spPr>
              <a:xfrm>
                <a:off x="4894200" y="3498120"/>
                <a:ext cx="403560" cy="380160"/>
              </a:xfrm>
              <a:custGeom>
                <a:avLst/>
                <a:gdLst/>
                <a:ahLst/>
                <a:rect l="l" t="t" r="r" b="b"/>
                <a:pathLst>
                  <a:path w="562" h="729">
                    <a:moveTo>
                      <a:pt x="0" y="355"/>
                    </a:moveTo>
                    <a:cubicBezTo>
                      <a:pt x="1" y="383"/>
                      <a:pt x="5" y="427"/>
                      <a:pt x="6" y="404"/>
                    </a:cubicBezTo>
                    <a:cubicBezTo>
                      <a:pt x="7" y="381"/>
                      <a:pt x="5" y="209"/>
                      <a:pt x="9" y="218"/>
                    </a:cubicBezTo>
                    <a:cubicBezTo>
                      <a:pt x="13" y="227"/>
                      <a:pt x="26" y="417"/>
                      <a:pt x="32" y="456"/>
                    </a:cubicBezTo>
                    <a:cubicBezTo>
                      <a:pt x="38" y="495"/>
                      <a:pt x="44" y="447"/>
                      <a:pt x="47" y="454"/>
                    </a:cubicBezTo>
                    <a:cubicBezTo>
                      <a:pt x="50" y="461"/>
                      <a:pt x="51" y="507"/>
                      <a:pt x="54" y="498"/>
                    </a:cubicBezTo>
                    <a:cubicBezTo>
                      <a:pt x="57" y="489"/>
                      <a:pt x="59" y="384"/>
                      <a:pt x="63" y="399"/>
                    </a:cubicBezTo>
                    <a:cubicBezTo>
                      <a:pt x="67" y="414"/>
                      <a:pt x="74" y="558"/>
                      <a:pt x="78" y="585"/>
                    </a:cubicBezTo>
                    <a:cubicBezTo>
                      <a:pt x="82" y="612"/>
                      <a:pt x="84" y="543"/>
                      <a:pt x="88" y="562"/>
                    </a:cubicBezTo>
                    <a:cubicBezTo>
                      <a:pt x="92" y="581"/>
                      <a:pt x="97" y="675"/>
                      <a:pt x="101" y="702"/>
                    </a:cubicBezTo>
                    <a:cubicBezTo>
                      <a:pt x="105" y="729"/>
                      <a:pt x="108" y="725"/>
                      <a:pt x="112" y="723"/>
                    </a:cubicBezTo>
                    <a:cubicBezTo>
                      <a:pt x="115" y="721"/>
                      <a:pt x="118" y="688"/>
                      <a:pt x="123" y="686"/>
                    </a:cubicBezTo>
                    <a:cubicBezTo>
                      <a:pt x="128" y="684"/>
                      <a:pt x="136" y="714"/>
                      <a:pt x="141" y="707"/>
                    </a:cubicBezTo>
                    <a:cubicBezTo>
                      <a:pt x="146" y="700"/>
                      <a:pt x="149" y="675"/>
                      <a:pt x="153" y="642"/>
                    </a:cubicBezTo>
                    <a:cubicBezTo>
                      <a:pt x="156" y="610"/>
                      <a:pt x="160" y="515"/>
                      <a:pt x="163" y="512"/>
                    </a:cubicBezTo>
                    <a:cubicBezTo>
                      <a:pt x="165" y="508"/>
                      <a:pt x="165" y="634"/>
                      <a:pt x="167" y="622"/>
                    </a:cubicBezTo>
                    <a:cubicBezTo>
                      <a:pt x="169" y="610"/>
                      <a:pt x="173" y="463"/>
                      <a:pt x="176" y="436"/>
                    </a:cubicBezTo>
                    <a:cubicBezTo>
                      <a:pt x="179" y="409"/>
                      <a:pt x="182" y="472"/>
                      <a:pt x="185" y="461"/>
                    </a:cubicBezTo>
                    <a:cubicBezTo>
                      <a:pt x="187" y="450"/>
                      <a:pt x="189" y="394"/>
                      <a:pt x="192" y="369"/>
                    </a:cubicBezTo>
                    <a:cubicBezTo>
                      <a:pt x="195" y="344"/>
                      <a:pt x="200" y="306"/>
                      <a:pt x="202" y="307"/>
                    </a:cubicBezTo>
                    <a:cubicBezTo>
                      <a:pt x="205" y="309"/>
                      <a:pt x="205" y="380"/>
                      <a:pt x="210" y="381"/>
                    </a:cubicBezTo>
                    <a:cubicBezTo>
                      <a:pt x="214" y="381"/>
                      <a:pt x="226" y="319"/>
                      <a:pt x="230" y="314"/>
                    </a:cubicBezTo>
                    <a:cubicBezTo>
                      <a:pt x="235" y="309"/>
                      <a:pt x="234" y="340"/>
                      <a:pt x="238" y="351"/>
                    </a:cubicBezTo>
                    <a:cubicBezTo>
                      <a:pt x="241" y="361"/>
                      <a:pt x="247" y="398"/>
                      <a:pt x="251" y="381"/>
                    </a:cubicBezTo>
                    <a:cubicBezTo>
                      <a:pt x="255" y="363"/>
                      <a:pt x="261" y="265"/>
                      <a:pt x="264" y="245"/>
                    </a:cubicBezTo>
                    <a:cubicBezTo>
                      <a:pt x="268" y="225"/>
                      <a:pt x="270" y="276"/>
                      <a:pt x="273" y="261"/>
                    </a:cubicBezTo>
                    <a:cubicBezTo>
                      <a:pt x="275" y="247"/>
                      <a:pt x="277" y="151"/>
                      <a:pt x="280" y="158"/>
                    </a:cubicBezTo>
                    <a:cubicBezTo>
                      <a:pt x="283" y="165"/>
                      <a:pt x="286" y="292"/>
                      <a:pt x="291" y="305"/>
                    </a:cubicBezTo>
                    <a:cubicBezTo>
                      <a:pt x="295" y="318"/>
                      <a:pt x="303" y="252"/>
                      <a:pt x="308" y="238"/>
                    </a:cubicBezTo>
                    <a:cubicBezTo>
                      <a:pt x="314" y="224"/>
                      <a:pt x="318" y="220"/>
                      <a:pt x="321" y="222"/>
                    </a:cubicBezTo>
                    <a:cubicBezTo>
                      <a:pt x="324" y="224"/>
                      <a:pt x="323" y="270"/>
                      <a:pt x="327" y="252"/>
                    </a:cubicBezTo>
                    <a:cubicBezTo>
                      <a:pt x="332" y="234"/>
                      <a:pt x="343" y="135"/>
                      <a:pt x="348" y="119"/>
                    </a:cubicBezTo>
                    <a:cubicBezTo>
                      <a:pt x="353" y="103"/>
                      <a:pt x="354" y="164"/>
                      <a:pt x="358" y="153"/>
                    </a:cubicBezTo>
                    <a:cubicBezTo>
                      <a:pt x="362" y="142"/>
                      <a:pt x="370" y="65"/>
                      <a:pt x="374" y="54"/>
                    </a:cubicBezTo>
                    <a:cubicBezTo>
                      <a:pt x="378" y="44"/>
                      <a:pt x="380" y="90"/>
                      <a:pt x="383" y="89"/>
                    </a:cubicBezTo>
                    <a:cubicBezTo>
                      <a:pt x="386" y="87"/>
                      <a:pt x="391" y="43"/>
                      <a:pt x="395" y="43"/>
                    </a:cubicBezTo>
                    <a:cubicBezTo>
                      <a:pt x="398" y="43"/>
                      <a:pt x="402" y="87"/>
                      <a:pt x="405" y="87"/>
                    </a:cubicBezTo>
                    <a:cubicBezTo>
                      <a:pt x="408" y="86"/>
                      <a:pt x="413" y="49"/>
                      <a:pt x="417" y="38"/>
                    </a:cubicBezTo>
                    <a:cubicBezTo>
                      <a:pt x="420" y="28"/>
                      <a:pt x="423" y="0"/>
                      <a:pt x="427" y="22"/>
                    </a:cubicBezTo>
                    <a:cubicBezTo>
                      <a:pt x="431" y="44"/>
                      <a:pt x="438" y="155"/>
                      <a:pt x="443" y="174"/>
                    </a:cubicBezTo>
                    <a:cubicBezTo>
                      <a:pt x="448" y="193"/>
                      <a:pt x="451" y="129"/>
                      <a:pt x="456" y="139"/>
                    </a:cubicBezTo>
                    <a:cubicBezTo>
                      <a:pt x="461" y="150"/>
                      <a:pt x="470" y="229"/>
                      <a:pt x="474" y="236"/>
                    </a:cubicBezTo>
                    <a:cubicBezTo>
                      <a:pt x="478" y="243"/>
                      <a:pt x="478" y="170"/>
                      <a:pt x="483" y="181"/>
                    </a:cubicBezTo>
                    <a:cubicBezTo>
                      <a:pt x="487" y="191"/>
                      <a:pt x="494" y="277"/>
                      <a:pt x="500" y="298"/>
                    </a:cubicBezTo>
                    <a:cubicBezTo>
                      <a:pt x="507" y="319"/>
                      <a:pt x="519" y="300"/>
                      <a:pt x="525" y="305"/>
                    </a:cubicBezTo>
                    <a:cubicBezTo>
                      <a:pt x="531" y="309"/>
                      <a:pt x="532" y="331"/>
                      <a:pt x="536" y="328"/>
                    </a:cubicBezTo>
                    <a:cubicBezTo>
                      <a:pt x="540" y="325"/>
                      <a:pt x="546" y="280"/>
                      <a:pt x="550" y="284"/>
                    </a:cubicBezTo>
                    <a:cubicBezTo>
                      <a:pt x="555" y="289"/>
                      <a:pt x="558" y="322"/>
                      <a:pt x="562" y="355"/>
                    </a:cubicBezTo>
                  </a:path>
                </a:pathLst>
              </a:custGeom>
              <a:noFill/>
              <a:ln w="31680">
                <a:solidFill>
                  <a:srgbClr val="000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77400" rIns="77400" tIns="38520" bIns="3852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" name=""/>
              <p:cNvSpPr/>
              <p:nvPr/>
            </p:nvSpPr>
            <p:spPr>
              <a:xfrm>
                <a:off x="5297760" y="3151440"/>
                <a:ext cx="393480" cy="817560"/>
              </a:xfrm>
              <a:custGeom>
                <a:avLst/>
                <a:gdLst/>
                <a:ahLst/>
                <a:rect l="l" t="t" r="r" b="b"/>
                <a:pathLst>
                  <a:path w="1149" h="952">
                    <a:moveTo>
                      <a:pt x="0" y="464"/>
                    </a:moveTo>
                    <a:cubicBezTo>
                      <a:pt x="2" y="500"/>
                      <a:pt x="4" y="536"/>
                      <a:pt x="12" y="527"/>
                    </a:cubicBezTo>
                    <a:cubicBezTo>
                      <a:pt x="20" y="518"/>
                      <a:pt x="39" y="396"/>
                      <a:pt x="48" y="407"/>
                    </a:cubicBezTo>
                    <a:cubicBezTo>
                      <a:pt x="57" y="418"/>
                      <a:pt x="58" y="565"/>
                      <a:pt x="66" y="596"/>
                    </a:cubicBezTo>
                    <a:cubicBezTo>
                      <a:pt x="74" y="627"/>
                      <a:pt x="89" y="584"/>
                      <a:pt x="96" y="593"/>
                    </a:cubicBezTo>
                    <a:cubicBezTo>
                      <a:pt x="103" y="602"/>
                      <a:pt x="105" y="662"/>
                      <a:pt x="111" y="650"/>
                    </a:cubicBezTo>
                    <a:cubicBezTo>
                      <a:pt x="117" y="638"/>
                      <a:pt x="121" y="502"/>
                      <a:pt x="129" y="521"/>
                    </a:cubicBezTo>
                    <a:cubicBezTo>
                      <a:pt x="137" y="540"/>
                      <a:pt x="151" y="729"/>
                      <a:pt x="159" y="764"/>
                    </a:cubicBezTo>
                    <a:cubicBezTo>
                      <a:pt x="167" y="799"/>
                      <a:pt x="172" y="709"/>
                      <a:pt x="180" y="734"/>
                    </a:cubicBezTo>
                    <a:cubicBezTo>
                      <a:pt x="188" y="759"/>
                      <a:pt x="199" y="882"/>
                      <a:pt x="207" y="917"/>
                    </a:cubicBezTo>
                    <a:cubicBezTo>
                      <a:pt x="215" y="952"/>
                      <a:pt x="221" y="947"/>
                      <a:pt x="228" y="944"/>
                    </a:cubicBezTo>
                    <a:cubicBezTo>
                      <a:pt x="235" y="941"/>
                      <a:pt x="242" y="899"/>
                      <a:pt x="252" y="896"/>
                    </a:cubicBezTo>
                    <a:cubicBezTo>
                      <a:pt x="262" y="893"/>
                      <a:pt x="278" y="932"/>
                      <a:pt x="288" y="923"/>
                    </a:cubicBezTo>
                    <a:cubicBezTo>
                      <a:pt x="298" y="914"/>
                      <a:pt x="305" y="881"/>
                      <a:pt x="312" y="839"/>
                    </a:cubicBezTo>
                    <a:cubicBezTo>
                      <a:pt x="319" y="797"/>
                      <a:pt x="328" y="672"/>
                      <a:pt x="333" y="668"/>
                    </a:cubicBezTo>
                    <a:cubicBezTo>
                      <a:pt x="338" y="664"/>
                      <a:pt x="338" y="828"/>
                      <a:pt x="342" y="812"/>
                    </a:cubicBezTo>
                    <a:cubicBezTo>
                      <a:pt x="346" y="796"/>
                      <a:pt x="354" y="604"/>
                      <a:pt x="360" y="569"/>
                    </a:cubicBezTo>
                    <a:cubicBezTo>
                      <a:pt x="366" y="534"/>
                      <a:pt x="373" y="616"/>
                      <a:pt x="378" y="602"/>
                    </a:cubicBezTo>
                    <a:cubicBezTo>
                      <a:pt x="383" y="588"/>
                      <a:pt x="387" y="515"/>
                      <a:pt x="393" y="482"/>
                    </a:cubicBezTo>
                    <a:cubicBezTo>
                      <a:pt x="399" y="449"/>
                      <a:pt x="408" y="399"/>
                      <a:pt x="414" y="401"/>
                    </a:cubicBezTo>
                    <a:cubicBezTo>
                      <a:pt x="420" y="403"/>
                      <a:pt x="420" y="496"/>
                      <a:pt x="429" y="497"/>
                    </a:cubicBezTo>
                    <a:cubicBezTo>
                      <a:pt x="438" y="498"/>
                      <a:pt x="462" y="416"/>
                      <a:pt x="471" y="410"/>
                    </a:cubicBezTo>
                    <a:cubicBezTo>
                      <a:pt x="480" y="404"/>
                      <a:pt x="479" y="444"/>
                      <a:pt x="486" y="458"/>
                    </a:cubicBezTo>
                    <a:cubicBezTo>
                      <a:pt x="493" y="472"/>
                      <a:pt x="504" y="520"/>
                      <a:pt x="513" y="497"/>
                    </a:cubicBezTo>
                    <a:cubicBezTo>
                      <a:pt x="522" y="474"/>
                      <a:pt x="533" y="346"/>
                      <a:pt x="540" y="320"/>
                    </a:cubicBezTo>
                    <a:cubicBezTo>
                      <a:pt x="547" y="294"/>
                      <a:pt x="553" y="360"/>
                      <a:pt x="558" y="341"/>
                    </a:cubicBezTo>
                    <a:cubicBezTo>
                      <a:pt x="563" y="322"/>
                      <a:pt x="567" y="197"/>
                      <a:pt x="573" y="206"/>
                    </a:cubicBezTo>
                    <a:cubicBezTo>
                      <a:pt x="579" y="215"/>
                      <a:pt x="585" y="381"/>
                      <a:pt x="594" y="398"/>
                    </a:cubicBezTo>
                    <a:cubicBezTo>
                      <a:pt x="603" y="415"/>
                      <a:pt x="619" y="329"/>
                      <a:pt x="630" y="311"/>
                    </a:cubicBezTo>
                    <a:cubicBezTo>
                      <a:pt x="641" y="293"/>
                      <a:pt x="651" y="287"/>
                      <a:pt x="657" y="290"/>
                    </a:cubicBezTo>
                    <a:cubicBezTo>
                      <a:pt x="663" y="293"/>
                      <a:pt x="660" y="352"/>
                      <a:pt x="669" y="329"/>
                    </a:cubicBezTo>
                    <a:cubicBezTo>
                      <a:pt x="678" y="306"/>
                      <a:pt x="701" y="176"/>
                      <a:pt x="711" y="155"/>
                    </a:cubicBezTo>
                    <a:cubicBezTo>
                      <a:pt x="721" y="134"/>
                      <a:pt x="723" y="214"/>
                      <a:pt x="732" y="200"/>
                    </a:cubicBezTo>
                    <a:cubicBezTo>
                      <a:pt x="741" y="186"/>
                      <a:pt x="757" y="85"/>
                      <a:pt x="765" y="71"/>
                    </a:cubicBezTo>
                    <a:cubicBezTo>
                      <a:pt x="773" y="57"/>
                      <a:pt x="776" y="118"/>
                      <a:pt x="783" y="116"/>
                    </a:cubicBezTo>
                    <a:cubicBezTo>
                      <a:pt x="790" y="114"/>
                      <a:pt x="800" y="56"/>
                      <a:pt x="807" y="56"/>
                    </a:cubicBezTo>
                    <a:cubicBezTo>
                      <a:pt x="814" y="56"/>
                      <a:pt x="821" y="114"/>
                      <a:pt x="828" y="113"/>
                    </a:cubicBezTo>
                    <a:cubicBezTo>
                      <a:pt x="835" y="112"/>
                      <a:pt x="845" y="64"/>
                      <a:pt x="852" y="50"/>
                    </a:cubicBezTo>
                    <a:cubicBezTo>
                      <a:pt x="859" y="36"/>
                      <a:pt x="864" y="0"/>
                      <a:pt x="873" y="29"/>
                    </a:cubicBezTo>
                    <a:cubicBezTo>
                      <a:pt x="882" y="58"/>
                      <a:pt x="896" y="202"/>
                      <a:pt x="906" y="227"/>
                    </a:cubicBezTo>
                    <a:cubicBezTo>
                      <a:pt x="916" y="252"/>
                      <a:pt x="923" y="168"/>
                      <a:pt x="933" y="182"/>
                    </a:cubicBezTo>
                    <a:cubicBezTo>
                      <a:pt x="943" y="196"/>
                      <a:pt x="960" y="299"/>
                      <a:pt x="969" y="308"/>
                    </a:cubicBezTo>
                    <a:cubicBezTo>
                      <a:pt x="978" y="317"/>
                      <a:pt x="978" y="222"/>
                      <a:pt x="987" y="236"/>
                    </a:cubicBezTo>
                    <a:cubicBezTo>
                      <a:pt x="996" y="250"/>
                      <a:pt x="1009" y="362"/>
                      <a:pt x="1023" y="389"/>
                    </a:cubicBezTo>
                    <a:cubicBezTo>
                      <a:pt x="1037" y="416"/>
                      <a:pt x="1062" y="392"/>
                      <a:pt x="1074" y="398"/>
                    </a:cubicBezTo>
                    <a:cubicBezTo>
                      <a:pt x="1086" y="404"/>
                      <a:pt x="1087" y="432"/>
                      <a:pt x="1095" y="428"/>
                    </a:cubicBezTo>
                    <a:cubicBezTo>
                      <a:pt x="1103" y="424"/>
                      <a:pt x="1116" y="365"/>
                      <a:pt x="1125" y="371"/>
                    </a:cubicBezTo>
                    <a:cubicBezTo>
                      <a:pt x="1134" y="377"/>
                      <a:pt x="1141" y="420"/>
                      <a:pt x="1149" y="464"/>
                    </a:cubicBezTo>
                  </a:path>
                </a:pathLst>
              </a:custGeom>
              <a:noFill/>
              <a:ln w="31680">
                <a:solidFill>
                  <a:srgbClr val="000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77400" rIns="77400" tIns="38520" bIns="3852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" name=""/>
              <p:cNvSpPr/>
              <p:nvPr/>
            </p:nvSpPr>
            <p:spPr>
              <a:xfrm>
                <a:off x="4414680" y="3643920"/>
                <a:ext cx="133956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77400" rIns="774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3" name=""/>
              <p:cNvSpPr/>
              <p:nvPr/>
            </p:nvSpPr>
            <p:spPr>
              <a:xfrm>
                <a:off x="4418640" y="3429360"/>
                <a:ext cx="133956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77400" rIns="774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" name=""/>
              <p:cNvSpPr/>
              <p:nvPr/>
            </p:nvSpPr>
            <p:spPr>
              <a:xfrm>
                <a:off x="5068440" y="3996000"/>
                <a:ext cx="177840" cy="21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77400" rIns="77400" tIns="38880" bIns="3888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841320"/>
                    <a:tab algn="l" pos="1682640"/>
                    <a:tab algn="l" pos="2523960"/>
                    <a:tab algn="l" pos="3365640"/>
                    <a:tab algn="l" pos="4206960"/>
                    <a:tab algn="l" pos="5048280"/>
                    <a:tab algn="l" pos="5889600"/>
                    <a:tab algn="l" pos="6730920"/>
                    <a:tab algn="l" pos="7572240"/>
                    <a:tab algn="l" pos="8413920"/>
                    <a:tab algn="l" pos="9255240"/>
                    <a:tab algn="l" pos="10096560"/>
                    <a:tab algn="l" pos="1093788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5" name=""/>
            <p:cNvSpPr/>
            <p:nvPr/>
          </p:nvSpPr>
          <p:spPr>
            <a:xfrm>
              <a:off x="4181400" y="3009960"/>
              <a:ext cx="1828800" cy="1228680"/>
            </a:xfrm>
            <a:prstGeom prst="rect">
              <a:avLst/>
            </a:prstGeom>
            <a:noFill/>
            <a:ln w="1908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0304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Lyondell S.W.O.T.*</a:t>
            </a:r>
            <a:endParaRPr b="1" lang="en-US" sz="36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7" name=""/>
          <p:cNvGraphicFramePr/>
          <p:nvPr/>
        </p:nvGraphicFramePr>
        <p:xfrm>
          <a:off x="552600" y="1752480"/>
          <a:ext cx="8020080" cy="419112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9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52600" y="1752480"/>
                    <a:ext cx="8020080" cy="419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9" name=""/>
          <p:cNvSpPr/>
          <p:nvPr/>
        </p:nvSpPr>
        <p:spPr>
          <a:xfrm>
            <a:off x="2017800" y="5964120"/>
            <a:ext cx="69148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* Adapted from Salomon Smith Barney, Gyrus 2000, The Search for Value in Global Chemicals - September 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7772400" cy="100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Option #1:</a:t>
            </a:r>
            <a:br>
              <a:rPr sz="2800"/>
            </a:br>
            <a:r>
              <a:rPr b="1" lang="en-US" sz="2800" strike="noStrike" u="none">
                <a:solidFill>
                  <a:srgbClr val="000072"/>
                </a:solidFill>
                <a:effectLst/>
                <a:uFillTx/>
                <a:latin typeface="Arial"/>
              </a:rPr>
              <a:t>“Total Solution”</a:t>
            </a:r>
            <a:endParaRPr b="1" lang="en-US" sz="2800" strike="noStrike" u="none">
              <a:solidFill>
                <a:srgbClr val="000072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90400" y="1476360"/>
            <a:ext cx="8010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Deep integration of Lyondell and Enron business models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Allows value extraction from market transformation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Highest expected p/e multiple improvement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Both companies bring the full force of their respective strengths to bare on the market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Lyondell: one of World’s leaders in operations and physical markets served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51"/>
              </a:spcBef>
              <a:buClr>
                <a:srgbClr val="000099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Enron: immense commodity trading expertise</a:t>
            </a:r>
            <a:endParaRPr b="1" lang="en-US" sz="18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Margin stabilization via price risk management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Upside from trading around assets shared in some manner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Global replication possibilities</a:t>
            </a:r>
            <a:endParaRPr b="1" lang="en-US" sz="2000" strike="noStrike" u="none">
              <a:solidFill>
                <a:srgbClr val="000099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2000-02-22T13:40:37Z</dcterms:created>
  <dc:creator>Douglas Friedman</dc:creator>
  <dc:description/>
  <dc:language>en-US</dc:language>
  <cp:lastModifiedBy>dfriedm</cp:lastModifiedBy>
  <cp:lastPrinted>2000-12-11T00:46:07Z</cp:lastPrinted>
  <dcterms:modified xsi:type="dcterms:W3CDTF">2000-12-11T02:00:13Z</dcterms:modified>
  <cp:revision>507</cp:revision>
  <dc:subject>On-Line Trading</dc:subject>
  <dc:title>Just Injection Molding CEO Conference</dc:title>
</cp:coreProperties>
</file>