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A4313A-E6F4-4E87-B059-EE00DB6A77F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1E83A5-DA1E-48E7-9803-C0A68981CEB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3244E27-1DEA-4AB0-9E02-98487EDCF94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E3B66D-A8F4-4504-8183-AC3EDD2599D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140680" y="5759280"/>
            <a:ext cx="743040" cy="743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48320" y="6375240"/>
            <a:ext cx="124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VK-9010292-</a:t>
            </a:r>
            <a:fld id="{F5CE216D-0AE0-4E53-948B-8B9CFAFF7CAA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47640" y="3339720"/>
            <a:ext cx="7848720" cy="1676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 and Valuation of Fixed Assets in the Energy Industry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33440" y="5105520"/>
            <a:ext cx="64771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Vincent Kaminski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Research Group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London, February 22, 2000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>
            <a:off x="122760" y="6375240"/>
            <a:ext cx="1245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VK-9010292-</a:t>
            </a:r>
            <a:fld id="{627489E1-F9F3-4303-95A7-2046F46177E3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69608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Optionality (3)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Optimal gas storage facility operation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to put gas in, and when to take it out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are interacting, compound options: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gas in costs money but creates the option to sell gas later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Taking gas out returns money and creates the option to store gas again later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value and optimal exercise policy of these options interact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exercise price: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of gas plus cost of storing or removing gas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exercise constraints reduce the value of the option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0"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69608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Optionality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Storage Facility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value is the sum of the value of operating options considered above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Valuing these options over the investment horizon requires a long term model of gas prices at facility location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value of an option depends often on who owns the asset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0">
              <a:spcBef>
                <a:spcPts val="49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Gas-Fired Power Plant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gas-fired power plant can be looked at as a portfolio of spark  spread options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spread option is an option on the difference between two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the case of a power plant, a spark spread option is defined as a difference between the price of electricity ($/MWH) and the natural gas price ($/MM BTU) multiplied by the so-called heat rate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heat rate is a measure of thermal efficiency of a power plant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number of BTUs of natural gas required to produce one kWh of electricity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heat rate for a modern plant is  7,000 - 10,000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Gas-Fired Power Plant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strike for the spark spread option is the variable O&amp;M cost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gas-fired power plant can be relatively quickly turned-on and turned-off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feature allows the power plant to take advantage of short-term power price spikes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word of caution: there are many operational constraints that have to be taken into considerations in valuation of a peaking plant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 in the Energy Business: Challenges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at stake?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 with long gestation period and with long economic lives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level of capital commitments and lumpiness of investment projects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challenges: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modeling of energy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capturing correctly the texture of a project and avoiding oversimplification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Energy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prices have split personality (Dragana Pilipovic)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the long run, the dynamics of energy prices can be modeled using Geometric Brownian Motion or a Mean Reversion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Once we enter the delivery period, the behavior off the prices is subject to supply/demand shocks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has to combine a diffusion process with a jump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Examples: price spikes in the power markets in the summer of 1998 and the summer of 1999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Natural Gas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futures contract available on NYMEX with the delivery point at Henry Hub in Louisiana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at a different location is given by Nymex price and the so-called basis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Basis is an independently traded OTC commodity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 for next month delivery is transacted during the so-called bid-week (a few days at the end of the month, around NYMEX natural gas contract expiration date)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average of the bid-week prices is available as the so-called index, based on a phone survey of transactions and published by industry newsletters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for the next day delivery is traded at the OTC markets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 prices form many locations available as the so-called Gas Daily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Power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prices in the US have been characterized recently by very high volatility (especially during the summer periods)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volatility can be explained by a number of different factors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convexity of the supply stack for most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limited transfer capability between major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partial deregulation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 immaturity of the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price volatility increases the value of options embedded in the generation assets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Supply and Demand in The Power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3" name=""/>
          <p:cNvSpPr/>
          <p:nvPr/>
        </p:nvSpPr>
        <p:spPr>
          <a:xfrm>
            <a:off x="1009800" y="1235160"/>
            <a:ext cx="6688080" cy="3903480"/>
          </a:xfrm>
          <a:custGeom>
            <a:avLst/>
            <a:gdLst/>
            <a:ahLst/>
            <a:rect l="l" t="t" r="r" b="b"/>
            <a:pathLst>
              <a:path w="4213" h="2459">
                <a:moveTo>
                  <a:pt x="0" y="2459"/>
                </a:moveTo>
                <a:cubicBezTo>
                  <a:pt x="1189" y="2396"/>
                  <a:pt x="2379" y="2333"/>
                  <a:pt x="3055" y="1968"/>
                </a:cubicBezTo>
                <a:cubicBezTo>
                  <a:pt x="3731" y="1603"/>
                  <a:pt x="3895" y="536"/>
                  <a:pt x="4054" y="268"/>
                </a:cubicBezTo>
                <a:cubicBezTo>
                  <a:pt x="4213" y="0"/>
                  <a:pt x="4016" y="343"/>
                  <a:pt x="4009" y="358"/>
                </a:cubicBezTo>
              </a:path>
            </a:pathLst>
          </a:custGeom>
          <a:noFill/>
          <a:ln w="936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111320" y="2914560"/>
            <a:ext cx="1616040" cy="270036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717560" y="2454120"/>
            <a:ext cx="2308320" cy="282924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548400" y="1112760"/>
            <a:ext cx="2208240" cy="181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ff00"/>
                </a:solidFill>
                <a:effectLst/>
                <a:uFillTx/>
                <a:latin typeface="Times New Roman"/>
              </a:rPr>
              <a:t>Supply stack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164480" y="5018040"/>
            <a:ext cx="16502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0066"/>
                </a:solidFill>
                <a:effectLst/>
                <a:uFillTx/>
                <a:latin typeface="Times New Roman"/>
              </a:rPr>
              <a:t>Demand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063440" y="1568520"/>
            <a:ext cx="10843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763320" y="5565600"/>
            <a:ext cx="153684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Volume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737320" y="1539720"/>
            <a:ext cx="2307960" cy="282924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23960" y="6153120"/>
            <a:ext cx="7429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743040" y="1619280"/>
            <a:ext cx="0" cy="4533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232680" y="1101600"/>
            <a:ext cx="2307960" cy="2828880"/>
          </a:xfrm>
          <a:prstGeom prst="line">
            <a:avLst/>
          </a:prstGeom>
          <a:ln w="93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SP15 On-Peak Price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262080" y="1701720"/>
          <a:ext cx="8555040" cy="4754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2080" y="1701720"/>
                    <a:ext cx="8555040" cy="475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Energy Markets in the OECD Countries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Accelerating deregulation of the energy markets, including retail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of markets in energy derivatives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and futures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OTC options markets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parallel,  sometimes conflicting  trends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Vertical disintegration of many energy companies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Horizontal consolidation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Price Dynamics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Correct valuation of energy assets hinges on a correct model of price dynamics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reservoir storage requires modeling of the forward price curve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price curve should be modeled as a unified object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model should capture the possibility of reshaping of the forward price curve to  allow for the evolution of the winter/summer  price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all cases, it is important to capture short-term price spikes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price dynamics models used in practice combine mean (or trend) reversion with jumps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danger: non-stationary nature of price processes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85440" y="609480"/>
            <a:ext cx="7658280" cy="704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Correct Representation of Optionality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723600" y="15238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danger in applications of real options in the energy industry: assumption of a perfect, frictionless world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embedded in real assets are often reduced and neutralized through restrictions on their exercise dictated by technology and operational constraints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constraints are often ignored in practical applications: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they can be identified through discussions with engineers and plant managers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is often difficult to capture the constraints in a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Traditional Approaches to Valuation of Fixed Assets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approach to valuation of energy-related fixed assets - Discounted Cash Flow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approach was justified under the conditions of a regulated industry and /or low price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sales of power plants in the United States often commanded prices that cannot be justified if one uses traditional valuation techniques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possible explanation: adjusting the valuations for real options embedded in the existing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option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the transportation and transmission grid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601040" cy="876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Real Options Applications at ENRON Corp.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667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energy and telecommunications related assets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gas-fired power plans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pumped storage power plants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underground natural gas storage facilities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 options provide a link between investment decisions and future operational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flexibilities are created and rigidities are removed through forward looking investment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created through investment decisions are exercised through active management decisions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analysis tool that helps to create value for the shareholders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601040" cy="876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Underground Natural Gas Storage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6672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Depleted natural gas and oil fields with sufficient porosity, permeability and retention characteristics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Aquifers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geology of aquifers is similar to that of depleted production fields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water-bearing sedimentary rock covered with impermeable cap rock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Salt caverns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developed by injecting water into a salt formation and creating a cavern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Depleted Fields as Storage Reservoirs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79246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Depleted  gas/oil and aquifer  fields are characterized by a low turnover rates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 season typically lasts from March/April till October/ November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reservoir is emptied during winter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an occasional upward spike in prices during summer, the injections can be suspended and gas earmarked for injections can be diverted to the market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reservoirs take primarily advantage of summer/winter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Injections withdrawals are typically hedged in  the futures/forwards markets in order to lock-in seasonal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Optionality consists in the ability to time hedging decisions and to occasionally  suspend injections or  withdrawals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Salt Dome Storage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deliverability compared to other types of underground storage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salt formation storage facility can be turned over several times during the heating season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summer, salt dome storage is used to satisfy cooling load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Injection/withdrawal rates(as in the case of aquifers) depend on the amount of gas in storage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pressure of gas in storage slows down injections, accelerates withdrawals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pressure has the opposite effect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for peaking operations used to satisfy swing demand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Optionality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704520" y="158112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Depleted oilfield/aquifer storage is a an option on  a seasonal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optionality related to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option to switch from injection to withdrawal mode (or vice versa) when justified by market conditions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option to adjust timing of hedges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option to deliver to multiple pipelines (depends on the location of the storage facility)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Optionality is limited by operational constraints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of injections/withdrawals changes with the level of working gas in storage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has to be injected into storage due to contractual obligations even when it’s unprofitable based on the seasonal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Storage Optionality (2)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828800"/>
            <a:ext cx="7963200" cy="3943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Salt dome storage is an option on short-term calendar spread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is being injected when prices drop and withdrawn when prices spike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Quick turnover allows the storage operator to take advantage of price spikes (upward and downward)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optionality related to location (multiple pipelines)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operations of a salt dome storage may be affected by contractual obligations (supporting the operations of an associated pipeline)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1998-10-11T22:03:19Z</dcterms:created>
  <dc:creator>vkamins</dc:creator>
  <dc:description/>
  <dc:language>en-US</dc:language>
  <cp:lastModifiedBy>vkamins</cp:lastModifiedBy>
  <cp:lastPrinted>1999-08-23T20:24:46Z</cp:lastPrinted>
  <dcterms:modified xsi:type="dcterms:W3CDTF">2000-02-28T11:28:24Z</dcterms:modified>
  <cp:revision>81</cp:revision>
  <dc:subject/>
  <dc:title>REAL OPTIONS SEMINAR OUTLINE </dc:title>
</cp:coreProperties>
</file>