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png" ContentType="image/png"/>
  <Override PartName="/ppt/media/image2.wmf" ContentType="image/x-wmf"/>
  <Override PartName="/ppt/media/image3.wmf" ContentType="image/x-wmf"/>
  <Override PartName="/ppt/media/image4.emf" ContentType="image/x-emf"/>
  <Override PartName="/ppt/media/image6.wmf" ContentType="image/x-wmf"/>
  <Override PartName="/ppt/media/image11.png" ContentType="image/png"/>
  <Override PartName="/ppt/media/image5.emf" ContentType="image/x-emf"/>
  <Override PartName="/ppt/media/image7.wmf" ContentType="image/x-wmf"/>
  <Override PartName="/ppt/media/image8.png" ContentType="image/png"/>
  <Override PartName="/ppt/media/image12.png" ContentType="image/png"/>
  <Override PartName="/ppt/media/image9.png" ContentType="image/png"/>
  <Override PartName="/ppt/media/image13.png" ContentType="image/png"/>
  <Override PartName="/ppt/media/image10.png" ContentType="image/png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_rels/slide18.xml.rels" ContentType="application/vnd.openxmlformats-package.relationships+xml"/>
  <Override PartName="/ppt/slides/_rels/slide4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9144000" cy="6858000"/>
  <p:notesSz cx="7008813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066680"/>
            <a:ext cx="7772400" cy="510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png"/><Relationship Id="rId4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body"/>
          </p:nvPr>
        </p:nvSpPr>
        <p:spPr>
          <a:xfrm>
            <a:off x="685800" y="1066680"/>
            <a:ext cx="7772400" cy="510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99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99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000099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99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000099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99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000099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99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000099"/>
              </a:buClr>
              <a:buFont typeface="Tahom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99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99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99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</p:txBody>
      </p:sp>
      <p:sp>
        <p:nvSpPr>
          <p:cNvPr id="1" name=""/>
          <p:cNvSpPr/>
          <p:nvPr/>
        </p:nvSpPr>
        <p:spPr>
          <a:xfrm>
            <a:off x="0" y="0"/>
            <a:ext cx="9144000" cy="493560"/>
          </a:xfrm>
          <a:prstGeom prst="rect">
            <a:avLst/>
          </a:prstGeom>
          <a:gradFill rotWithShape="0">
            <a:gsLst>
              <a:gs pos="0">
                <a:srgbClr val="d5d5ff"/>
              </a:gs>
              <a:gs pos="100000">
                <a:srgbClr val="ffffff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0" y="6634080"/>
            <a:ext cx="9144000" cy="2160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0099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" name=""/>
          <p:cNvGraphicFramePr/>
          <p:nvPr/>
        </p:nvGraphicFramePr>
        <p:xfrm>
          <a:off x="7178760" y="6510240"/>
          <a:ext cx="1965240" cy="33984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4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7178760" y="6510240"/>
                    <a:ext cx="1965240" cy="339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" name=""/>
          <p:cNvSpPr/>
          <p:nvPr/>
        </p:nvSpPr>
        <p:spPr>
          <a:xfrm>
            <a:off x="33480" y="6643800"/>
            <a:ext cx="5587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71C5BAB-173F-4E9A-AF7B-1CBE98C8A798}" type="slidenum">
              <a:rPr b="1" lang="en-US" sz="9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&lt;number&gt;</a:t>
            </a:fld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6.wmf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11.png"/><Relationship Id="rId2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12.png"/><Relationship Id="rId2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13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4.emf"/><Relationship Id="rId2" Type="http://schemas.openxmlformats.org/officeDocument/2006/relationships/image" Target="../media/image5.emf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64920" y="1929960"/>
            <a:ext cx="7893000" cy="33368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sng">
                <a:solidFill>
                  <a:srgbClr val="ff0000"/>
                </a:solidFill>
                <a:effectLst/>
                <a:uFillTx/>
                <a:latin typeface="Tahoma"/>
              </a:rPr>
              <a:t>LIQUIDITY MARGIN EXPOSURE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85800" y="1066680"/>
            <a:ext cx="7772400" cy="510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99"/>
                </a:solidFill>
                <a:effectLst/>
                <a:uFillTx/>
                <a:latin typeface="Tahoma"/>
              </a:rPr>
              <a:t>       </a:t>
            </a:r>
            <a:endParaRPr b="0" lang="en-US" sz="32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725400" y="406080"/>
            <a:ext cx="7772400" cy="1143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sng">
                <a:solidFill>
                  <a:srgbClr val="ff0000"/>
                </a:solidFill>
                <a:effectLst/>
                <a:uFillTx/>
                <a:latin typeface="Tahoma"/>
              </a:rPr>
              <a:t>Example</a:t>
            </a:r>
            <a:r>
              <a:rPr b="1" lang="en-US" sz="4400" strike="noStrike" u="sng">
                <a:solidFill>
                  <a:srgbClr val="ff0000"/>
                </a:solidFill>
                <a:effectLst/>
                <a:uFillTx/>
                <a:latin typeface="Tahoma"/>
              </a:rPr>
              <a:t> (cont.)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685800" y="1066680"/>
            <a:ext cx="7772400" cy="510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lnSpc>
                <a:spcPct val="90000"/>
              </a:lnSpc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99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99"/>
                </a:solidFill>
                <a:effectLst/>
                <a:uFillTx/>
                <a:latin typeface="Tahoma"/>
              </a:rPr>
              <a:t>Using MTMnew, net cash flow is calculated:</a:t>
            </a:r>
            <a:endParaRPr b="0" lang="en-US" sz="20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000099"/>
              </a:buClr>
              <a:buFont typeface="Tahoma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99"/>
                </a:solidFill>
                <a:effectLst/>
                <a:uFillTx/>
                <a:latin typeface="Tahoma"/>
              </a:rPr>
              <a:t>Cash due Enron = max(MTMnew-CPThreshold-CPPostedColl, 0)</a:t>
            </a:r>
            <a:endParaRPr b="0" lang="en-US" sz="20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99"/>
                </a:solidFill>
                <a:effectLst/>
                <a:uFillTx/>
                <a:latin typeface="Tahoma"/>
              </a:rPr>
              <a:t>                               = max(2.24 MM – 0 – 0, 0)</a:t>
            </a:r>
            <a:endParaRPr b="0" lang="en-US" sz="20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99"/>
                </a:solidFill>
                <a:effectLst/>
                <a:uFillTx/>
                <a:latin typeface="Tahoma"/>
              </a:rPr>
              <a:t>                               = $2.24 MM</a:t>
            </a:r>
            <a:endParaRPr b="0" lang="en-US" sz="20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000099"/>
              </a:buClr>
              <a:buFont typeface="Tahoma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99"/>
                </a:solidFill>
                <a:effectLst/>
                <a:uFillTx/>
                <a:latin typeface="Tahoma"/>
              </a:rPr>
              <a:t>Cash due CP = max(-MTMnew-EnronThreshold-EnronPostedColl, 0)</a:t>
            </a:r>
            <a:endParaRPr b="0" lang="en-US" sz="20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99"/>
                </a:solidFill>
                <a:effectLst/>
                <a:uFillTx/>
                <a:latin typeface="Tahoma"/>
              </a:rPr>
              <a:t>                          = max(-2.24 MM – 10MM – 0, 0)</a:t>
            </a:r>
            <a:endParaRPr b="0" lang="en-US" sz="20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99"/>
                </a:solidFill>
                <a:effectLst/>
                <a:uFillTx/>
                <a:latin typeface="Tahoma"/>
              </a:rPr>
              <a:t>                          = $0</a:t>
            </a:r>
            <a:endParaRPr b="0" lang="en-US" sz="20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000099"/>
              </a:buClr>
              <a:buFont typeface="Tahoma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99"/>
                </a:solidFill>
                <a:effectLst/>
                <a:uFillTx/>
                <a:latin typeface="Tahoma"/>
              </a:rPr>
              <a:t>Cash Flow = Cash Due Enron – Cash due CP</a:t>
            </a:r>
            <a:endParaRPr b="0" lang="en-US" sz="20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99"/>
                </a:solidFill>
                <a:effectLst/>
                <a:uFillTx/>
                <a:latin typeface="Tahoma"/>
              </a:rPr>
              <a:t>                      = $2.24 MM - $0</a:t>
            </a:r>
            <a:endParaRPr b="0" lang="en-US" sz="20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99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99"/>
                </a:solidFill>
                <a:effectLst/>
                <a:uFillTx/>
                <a:latin typeface="Tahoma"/>
              </a:rPr>
              <a:t>This process is repeated for 1000 simulations</a:t>
            </a:r>
            <a:endParaRPr b="0" lang="en-US" sz="20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99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99"/>
                </a:solidFill>
                <a:effectLst/>
                <a:uFillTx/>
                <a:latin typeface="Tahoma"/>
              </a:rPr>
              <a:t>Resulting cash flows are sorted and the p.05, p.10, p.50, p.90, p.95 are reported.</a:t>
            </a:r>
            <a:endParaRPr b="0" lang="en-US" sz="20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  <a:p>
            <a:pPr lvl="2" marL="114300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  <a:p>
            <a:pPr lvl="2" marL="114300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706320" y="385560"/>
            <a:ext cx="7772400" cy="1143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sng">
                <a:solidFill>
                  <a:srgbClr val="ff0000"/>
                </a:solidFill>
                <a:effectLst/>
                <a:uFillTx/>
                <a:latin typeface="Tahoma"/>
              </a:rPr>
              <a:t>Example</a:t>
            </a:r>
            <a:r>
              <a:rPr b="0" lang="en-US" sz="4400" strike="noStrike" u="sng">
                <a:solidFill>
                  <a:srgbClr val="ff0000"/>
                </a:solidFill>
                <a:effectLst/>
                <a:uFillTx/>
                <a:latin typeface="Tahoma"/>
              </a:rPr>
              <a:t> (cont.)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727200" y="1127160"/>
            <a:ext cx="7772400" cy="510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99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99"/>
                </a:solidFill>
                <a:effectLst/>
                <a:uFillTx/>
                <a:latin typeface="Tahoma"/>
              </a:rPr>
              <a:t>System results match simulation for</a:t>
            </a:r>
            <a:endParaRPr b="0" lang="en-US" sz="28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99"/>
                </a:solidFill>
                <a:effectLst/>
                <a:uFillTx/>
                <a:latin typeface="Tahoma"/>
              </a:rPr>
              <a:t>  P-99, P-95, P-50, P-5, P-1.</a:t>
            </a:r>
            <a:endParaRPr b="0" lang="en-US" sz="36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99"/>
                </a:solidFill>
                <a:effectLst/>
                <a:uFillTx/>
                <a:latin typeface="Tahoma"/>
              </a:rPr>
              <a:t>                </a:t>
            </a:r>
            <a:endParaRPr b="0" lang="en-US" sz="36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  <a:p>
            <a:pPr lvl="2" marL="1143000" indent="0">
              <a:spcBef>
                <a:spcPts val="901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</p:txBody>
      </p:sp>
      <p:pic>
        <p:nvPicPr>
          <p:cNvPr id="35" name="" descr=""/>
          <p:cNvPicPr/>
          <p:nvPr/>
        </p:nvPicPr>
        <p:blipFill>
          <a:blip r:embed="rId1"/>
          <a:stretch/>
        </p:blipFill>
        <p:spPr>
          <a:xfrm>
            <a:off x="1112760" y="3218040"/>
            <a:ext cx="4011840" cy="2057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6" name="" descr=""/>
          <p:cNvPicPr/>
          <p:nvPr/>
        </p:nvPicPr>
        <p:blipFill>
          <a:blip r:embed="rId2"/>
          <a:stretch/>
        </p:blipFill>
        <p:spPr>
          <a:xfrm>
            <a:off x="5618160" y="3298680"/>
            <a:ext cx="2254320" cy="19684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7" name=""/>
          <p:cNvSpPr/>
          <p:nvPr/>
        </p:nvSpPr>
        <p:spPr>
          <a:xfrm>
            <a:off x="3271680" y="2743200"/>
            <a:ext cx="1868760" cy="406440"/>
          </a:xfrm>
          <a:prstGeom prst="rect">
            <a:avLst/>
          </a:prstGeom>
          <a:solidFill>
            <a:srgbClr val="33cc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0000"/>
                </a:solidFill>
                <a:effectLst/>
                <a:uFillTx/>
                <a:latin typeface="Tahoma"/>
              </a:rPr>
              <a:t>System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6167520" y="2733840"/>
            <a:ext cx="1849320" cy="406080"/>
          </a:xfrm>
          <a:prstGeom prst="rect">
            <a:avLst/>
          </a:prstGeom>
          <a:solidFill>
            <a:srgbClr val="33cc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0000"/>
                </a:solidFill>
                <a:effectLst/>
                <a:uFillTx/>
                <a:latin typeface="Tahoma"/>
              </a:rPr>
              <a:t>Verificat.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706320" y="385560"/>
            <a:ext cx="7772400" cy="1143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sng">
                <a:solidFill>
                  <a:srgbClr val="ff0000"/>
                </a:solidFill>
                <a:effectLst/>
                <a:uFillTx/>
                <a:latin typeface="Tahoma"/>
              </a:rPr>
              <a:t>Observables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/>
          </p:nvPr>
        </p:nvSpPr>
        <p:spPr>
          <a:xfrm>
            <a:off x="727200" y="1127160"/>
            <a:ext cx="7772400" cy="510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99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sng">
                <a:solidFill>
                  <a:srgbClr val="000099"/>
                </a:solidFill>
                <a:effectLst/>
                <a:uFillTx/>
                <a:latin typeface="Tahoma"/>
              </a:rPr>
              <a:t>Margins and Refunds</a:t>
            </a:r>
            <a:r>
              <a:rPr b="0" lang="en-US" sz="2800" strike="noStrike" u="none">
                <a:solidFill>
                  <a:srgbClr val="000099"/>
                </a:solidFill>
                <a:effectLst/>
                <a:uFillTx/>
                <a:latin typeface="Tahoma"/>
              </a:rPr>
              <a:t> at all confidence levels for each counterparty.</a:t>
            </a:r>
            <a:endParaRPr b="0" lang="en-US" sz="28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90000"/>
              </a:lnSpc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99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sng">
                <a:solidFill>
                  <a:srgbClr val="000099"/>
                </a:solidFill>
                <a:effectLst/>
                <a:uFillTx/>
                <a:latin typeface="Tahoma"/>
              </a:rPr>
              <a:t>Margin Contribution</a:t>
            </a:r>
            <a:r>
              <a:rPr b="0" lang="en-US" sz="2800" strike="noStrike" u="none">
                <a:solidFill>
                  <a:srgbClr val="000099"/>
                </a:solidFill>
                <a:effectLst/>
                <a:uFillTx/>
                <a:latin typeface="Tahoma"/>
              </a:rPr>
              <a:t>:  The contribution of </a:t>
            </a:r>
            <a:r>
              <a:rPr b="0" lang="en-US" sz="2800" strike="noStrike" u="none">
                <a:solidFill>
                  <a:srgbClr val="ff0000"/>
                </a:solidFill>
                <a:effectLst/>
                <a:uFillTx/>
                <a:latin typeface="Tahoma"/>
              </a:rPr>
              <a:t>curveshift</a:t>
            </a:r>
            <a:r>
              <a:rPr b="0" lang="en-US" sz="2800" strike="noStrike" u="none">
                <a:solidFill>
                  <a:srgbClr val="000099"/>
                </a:solidFill>
                <a:effectLst/>
                <a:uFillTx/>
                <a:latin typeface="Tahoma"/>
              </a:rPr>
              <a:t> and </a:t>
            </a:r>
            <a:r>
              <a:rPr b="0" lang="en-US" sz="2800" strike="noStrike" u="none">
                <a:solidFill>
                  <a:srgbClr val="ff0000"/>
                </a:solidFill>
                <a:effectLst/>
                <a:uFillTx/>
                <a:latin typeface="Tahoma"/>
              </a:rPr>
              <a:t>initial margin </a:t>
            </a:r>
            <a:r>
              <a:rPr b="0" lang="en-US" sz="2800" strike="noStrike" u="none">
                <a:solidFill>
                  <a:srgbClr val="000099"/>
                </a:solidFill>
                <a:effectLst/>
                <a:uFillTx/>
                <a:latin typeface="Tahoma"/>
              </a:rPr>
              <a:t>to total margin.</a:t>
            </a:r>
            <a:endParaRPr b="0" lang="en-US" sz="28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90000"/>
              </a:lnSpc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99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sng">
                <a:solidFill>
                  <a:srgbClr val="009900"/>
                </a:solidFill>
                <a:effectLst/>
                <a:uFillTx/>
                <a:latin typeface="Tahoma"/>
              </a:rPr>
              <a:t>Stressed Margins</a:t>
            </a:r>
            <a:r>
              <a:rPr b="0" lang="en-US" sz="2800" strike="noStrike" u="none">
                <a:solidFill>
                  <a:srgbClr val="000099"/>
                </a:solidFill>
                <a:effectLst/>
                <a:uFillTx/>
                <a:latin typeface="Tahoma"/>
              </a:rPr>
              <a:t>:  Assuming CP calls and we do not receive any margins, what the worst-case exposures are.  Provides confidence bands on our exposures.</a:t>
            </a:r>
            <a:endParaRPr b="0" lang="en-US" sz="28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99"/>
                </a:solidFill>
                <a:effectLst/>
                <a:uFillTx/>
                <a:latin typeface="Tahoma"/>
              </a:rPr>
              <a:t>                </a:t>
            </a:r>
            <a:endParaRPr b="0" lang="en-US" sz="32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  <a:p>
            <a:pPr lvl="2" marL="1143000" indent="0">
              <a:lnSpc>
                <a:spcPct val="90000"/>
              </a:lnSpc>
              <a:spcBef>
                <a:spcPts val="799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523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4680" rIns="4680" tIns="4680" bIns="4680" anchor="t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228600" y="228600"/>
            <a:ext cx="8686800" cy="64008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523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4680" rIns="4680" tIns="4680" bIns="4680" anchor="t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228600" y="228600"/>
            <a:ext cx="8686800" cy="64008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523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4680" rIns="4680" tIns="4680" bIns="4680" anchor="t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pic>
        <p:nvPicPr>
          <p:cNvPr id="46" name="" descr=""/>
          <p:cNvPicPr/>
          <p:nvPr/>
        </p:nvPicPr>
        <p:blipFill>
          <a:blip r:embed="rId1"/>
          <a:stretch/>
        </p:blipFill>
        <p:spPr>
          <a:xfrm>
            <a:off x="304920" y="304920"/>
            <a:ext cx="8458200" cy="62481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523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4680" rIns="4680" tIns="4680" bIns="4680" anchor="t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pic>
        <p:nvPicPr>
          <p:cNvPr id="48" name="" descr=""/>
          <p:cNvPicPr/>
          <p:nvPr/>
        </p:nvPicPr>
        <p:blipFill>
          <a:blip r:embed="rId1"/>
          <a:stretch/>
        </p:blipFill>
        <p:spPr>
          <a:xfrm>
            <a:off x="304920" y="228600"/>
            <a:ext cx="8534160" cy="63244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523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4680" rIns="4680" tIns="4680" bIns="4680" anchor="t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pic>
        <p:nvPicPr>
          <p:cNvPr id="50" name="" descr=""/>
          <p:cNvPicPr/>
          <p:nvPr/>
        </p:nvPicPr>
        <p:blipFill>
          <a:blip r:embed="rId1"/>
          <a:stretch/>
        </p:blipFill>
        <p:spPr>
          <a:xfrm>
            <a:off x="304920" y="228600"/>
            <a:ext cx="8534160" cy="64008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523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4680" rIns="4680" tIns="4680" bIns="4680" anchor="t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pic>
        <p:nvPicPr>
          <p:cNvPr id="52" name="" descr=""/>
          <p:cNvPicPr/>
          <p:nvPr/>
        </p:nvPicPr>
        <p:blipFill>
          <a:blip r:embed="rId1"/>
          <a:stretch/>
        </p:blipFill>
        <p:spPr>
          <a:xfrm>
            <a:off x="228600" y="304920"/>
            <a:ext cx="8686800" cy="63244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sng">
                <a:solidFill>
                  <a:srgbClr val="ff0000"/>
                </a:solidFill>
                <a:effectLst/>
                <a:uFillTx/>
                <a:latin typeface="Tahoma"/>
              </a:rPr>
              <a:t>Purpose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646200" y="1454040"/>
            <a:ext cx="7772400" cy="510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99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99"/>
                </a:solidFill>
                <a:effectLst/>
                <a:uFillTx/>
                <a:latin typeface="Tahoma"/>
              </a:rPr>
              <a:t>Provide Risk Managers/Treasury with information about margins.</a:t>
            </a:r>
            <a:endParaRPr b="0" lang="en-US" sz="28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000099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99"/>
                </a:solidFill>
                <a:effectLst/>
                <a:uFillTx/>
                <a:latin typeface="Tahoma"/>
              </a:rPr>
              <a:t>To provide VaR-like confidence intervals for net cash flow arising from margin calls over the next n days.</a:t>
            </a:r>
            <a:endParaRPr b="0" lang="en-US" sz="28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000099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99"/>
                </a:solidFill>
                <a:effectLst/>
                <a:uFillTx/>
                <a:latin typeface="Tahoma"/>
              </a:rPr>
              <a:t>Analysis is done for specific counter-party contracts and can be aggregated and by counter-party, portfolio, or Enron as a whole.</a:t>
            </a:r>
            <a:endParaRPr b="0" lang="en-US" sz="28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65280" y="345600"/>
            <a:ext cx="7772400" cy="1143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sng">
                <a:solidFill>
                  <a:srgbClr val="ff0000"/>
                </a:solidFill>
                <a:effectLst/>
                <a:uFillTx/>
                <a:latin typeface="Tahoma"/>
              </a:rPr>
              <a:t>Methodology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665280" y="1330200"/>
            <a:ext cx="7772400" cy="510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99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99"/>
                </a:solidFill>
                <a:effectLst/>
                <a:uFillTx/>
                <a:latin typeface="Tahoma"/>
              </a:rPr>
              <a:t>New prices curves are simulated using Potential Exposure simulation engine.</a:t>
            </a:r>
            <a:endParaRPr b="0" lang="en-US" sz="28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000099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99"/>
                </a:solidFill>
                <a:effectLst/>
                <a:uFillTx/>
                <a:latin typeface="Tahoma"/>
              </a:rPr>
              <a:t>DETAILED ANALYSIS OF EACH CONTRACT WITHIN CP.  (Asset Liability Management).</a:t>
            </a:r>
            <a:endParaRPr b="0" lang="en-US" sz="28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000099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99"/>
                </a:solidFill>
                <a:effectLst/>
                <a:uFillTx/>
                <a:latin typeface="Tahoma"/>
              </a:rPr>
              <a:t>For each relevant counter-party contract, a new mark to market value, MTMnew, is calculated from simulated prices using valuation engine.</a:t>
            </a:r>
            <a:endParaRPr b="0" lang="en-US" sz="28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000099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99"/>
                </a:solidFill>
                <a:effectLst/>
                <a:uFillTx/>
                <a:latin typeface="Tahoma"/>
              </a:rPr>
              <a:t>Cash due Enron = max(MTMnew-CPThreshold-CPPostedColl, 0)</a:t>
            </a:r>
            <a:endParaRPr b="0" lang="en-US" sz="28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65280" y="345600"/>
            <a:ext cx="7772400" cy="1143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sng">
                <a:solidFill>
                  <a:srgbClr val="ff0000"/>
                </a:solidFill>
                <a:effectLst/>
                <a:uFillTx/>
                <a:latin typeface="Tahoma"/>
              </a:rPr>
              <a:t>Methodology(contd.)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665280" y="1127160"/>
            <a:ext cx="7772400" cy="510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99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99"/>
                </a:solidFill>
                <a:effectLst/>
                <a:uFillTx/>
                <a:latin typeface="Tahoma"/>
              </a:rPr>
              <a:t>Cash due CP = max(-MTMnew-EnronThreshold-EnronPostedColl, 0)</a:t>
            </a:r>
            <a:endParaRPr b="0" lang="en-US" sz="24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99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99"/>
                </a:solidFill>
                <a:effectLst/>
                <a:uFillTx/>
                <a:latin typeface="Tahoma"/>
              </a:rPr>
              <a:t>TotalCashflow = Cash Due Enron – Cash due CP</a:t>
            </a:r>
            <a:endParaRPr b="0" lang="en-US" sz="24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99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99"/>
                </a:solidFill>
                <a:effectLst/>
                <a:uFillTx/>
                <a:latin typeface="Tahoma"/>
              </a:rPr>
              <a:t>TotalCashflow numbers for each simulation are aggregated across the relevant counter-party contracts.</a:t>
            </a:r>
            <a:endParaRPr b="0" lang="en-US" sz="24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99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99"/>
                </a:solidFill>
                <a:effectLst/>
                <a:uFillTx/>
                <a:latin typeface="Tahoma"/>
              </a:rPr>
              <a:t>The resulting list of 1000 simulated cashflows are sorted and p.05, p.10, p.50, p.90, and p.95 quantiles are reported.</a:t>
            </a:r>
            <a:endParaRPr b="0" lang="en-US" sz="24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800" y="380880"/>
            <a:ext cx="7772400" cy="990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sng">
                <a:solidFill>
                  <a:srgbClr val="ff0000"/>
                </a:solidFill>
                <a:effectLst/>
                <a:uFillTx/>
                <a:latin typeface="Tahoma"/>
              </a:rPr>
              <a:t>Simulating Forward Returns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685800" y="1371240"/>
            <a:ext cx="7988400" cy="50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99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99"/>
                </a:solidFill>
                <a:effectLst/>
                <a:uFillTx/>
                <a:latin typeface="Tahoma"/>
              </a:rPr>
              <a:t>Consider a portfolio of instruments derived from forward prices</a:t>
            </a:r>
            <a:endParaRPr b="0" lang="en-US" sz="28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000099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99"/>
                </a:solidFill>
                <a:effectLst/>
                <a:uFillTx/>
                <a:latin typeface="Tahoma"/>
              </a:rPr>
              <a:t>Obtain the covariance matrix of the forwards</a:t>
            </a:r>
            <a:endParaRPr b="0" lang="en-US" sz="24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  <a:p>
            <a:pPr lvl="1" marL="74304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  <a:p>
            <a:pPr lvl="1" marL="74304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  <a:p>
            <a:pPr lvl="1" marL="74304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000099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99"/>
                </a:solidFill>
                <a:effectLst/>
                <a:uFillTx/>
                <a:latin typeface="Tahoma"/>
              </a:rPr>
              <a:t>Apply eigenvector decomposition </a:t>
            </a:r>
            <a:r>
              <a:rPr b="1" lang="en-US" sz="2400" strike="noStrike" u="none">
                <a:solidFill>
                  <a:srgbClr val="000099"/>
                </a:solidFill>
                <a:effectLst/>
                <a:uFillTx/>
                <a:latin typeface="Symbol"/>
                <a:ea typeface="Symbol"/>
              </a:rPr>
              <a:t></a:t>
            </a:r>
            <a:r>
              <a:rPr b="1" lang="en-US" sz="2400" strike="noStrike" u="none">
                <a:solidFill>
                  <a:srgbClr val="000099"/>
                </a:solidFill>
                <a:effectLst/>
                <a:uFillTx/>
                <a:latin typeface="Tahoma"/>
              </a:rPr>
              <a:t>=</a:t>
            </a:r>
            <a:r>
              <a:rPr b="1" lang="en-US" sz="2400" strike="noStrike" u="none">
                <a:solidFill>
                  <a:srgbClr val="000099"/>
                </a:solidFill>
                <a:effectLst/>
                <a:uFillTx/>
                <a:latin typeface="Symbol"/>
                <a:ea typeface="Symbol"/>
              </a:rPr>
              <a:t></a:t>
            </a:r>
            <a:r>
              <a:rPr b="1" lang="en-US" sz="2400" strike="noStrike" u="none" baseline="30000">
                <a:solidFill>
                  <a:srgbClr val="000099"/>
                </a:solidFill>
                <a:effectLst/>
                <a:uFillTx/>
                <a:latin typeface="Tahoma"/>
              </a:rPr>
              <a:t>T</a:t>
            </a:r>
            <a:endParaRPr b="0" lang="en-US" sz="24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</p:txBody>
      </p:sp>
      <p:pic>
        <p:nvPicPr>
          <p:cNvPr id="19" name="" descr=""/>
          <p:cNvPicPr/>
          <p:nvPr/>
        </p:nvPicPr>
        <p:blipFill>
          <a:blip r:embed="rId1"/>
          <a:stretch/>
        </p:blipFill>
        <p:spPr>
          <a:xfrm>
            <a:off x="3106800" y="2865600"/>
            <a:ext cx="3073320" cy="1171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0" name="" descr=""/>
          <p:cNvPicPr/>
          <p:nvPr/>
        </p:nvPicPr>
        <p:blipFill>
          <a:blip r:embed="rId2"/>
          <a:stretch/>
        </p:blipFill>
        <p:spPr>
          <a:xfrm>
            <a:off x="1528920" y="4687920"/>
            <a:ext cx="6565680" cy="11588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85800" y="380880"/>
            <a:ext cx="7772400" cy="990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sng">
                <a:solidFill>
                  <a:srgbClr val="ff0000"/>
                </a:solidFill>
                <a:effectLst/>
                <a:uFillTx/>
                <a:latin typeface="Tahoma"/>
              </a:rPr>
              <a:t>Heath-Jarrow-Morton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685800" y="1371240"/>
            <a:ext cx="7988400" cy="50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99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99"/>
                </a:solidFill>
                <a:effectLst/>
                <a:uFillTx/>
                <a:latin typeface="Tahoma"/>
              </a:rPr>
              <a:t>Simulate forward prices with the multifactor equation</a:t>
            </a:r>
            <a:endParaRPr b="0" lang="en-US" sz="28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000099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99"/>
                </a:solidFill>
                <a:effectLst/>
                <a:uFillTx/>
                <a:latin typeface="Tahoma"/>
              </a:rPr>
              <a:t>over horizon T, F is given by</a:t>
            </a:r>
            <a:endParaRPr b="0" lang="en-US" sz="24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  <a:p>
            <a:pPr lvl="1" marL="74304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  <a:p>
            <a:pPr lvl="1" marL="74304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  <a:p>
            <a:pPr lvl="1" marL="74304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  <a:p>
            <a:pPr lvl="1" marL="74304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000099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99"/>
                </a:solidFill>
                <a:effectLst/>
                <a:uFillTx/>
                <a:latin typeface="Tahoma"/>
              </a:rPr>
              <a:t>Note, identical to Market Risk 2 formalism</a:t>
            </a:r>
            <a:endParaRPr b="0" lang="en-US" sz="24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000099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99"/>
                </a:solidFill>
                <a:effectLst/>
                <a:uFillTx/>
                <a:latin typeface="Tahoma"/>
              </a:rPr>
              <a:t>Note that the volatilities are preserved in this process since we are simulating actual rather than relative prices</a:t>
            </a:r>
            <a:endParaRPr b="0" lang="en-US" sz="24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  <a:p>
            <a:pPr lvl="1" marL="74304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</p:txBody>
      </p:sp>
      <mc:AlternateContent>
        <mc:Choice xmlns:a14="http://schemas.microsoft.com/office/drawing/2010/main" Requires="a14">
          <p:sp>
            <p:nvSpPr>
              <p:cNvPr id="23" name=""/>
              <p:cNvSpPr txBox="1"/>
              <p:nvPr/>
            </p:nvSpPr>
            <p:spPr>
              <a:xfrm>
                <a:off x="1914480" y="2922480"/>
                <a:ext cx="5578560" cy="8604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b>
                      <m:e>
                        <m:r>
                          <m:t xml:space="preserve">F</m:t>
                        </m:r>
                      </m:e>
                      <m:sub>
                        <m:sSub>
                          <m:e>
                            <m:r>
                              <m:t xml:space="preserve">t</m:t>
                            </m:r>
                          </m:e>
                          <m:sub>
                            <m:r>
                              <m:t xml:space="preserve">j</m:t>
                            </m:r>
                          </m:sub>
                        </m:sSub>
                        <m:r>
                          <m:t xml:space="preserve">,</m:t>
                        </m:r>
                        <m:r>
                          <m:t xml:space="preserve">T</m:t>
                        </m:r>
                      </m:sub>
                    </m:sSub>
                    <m:r>
                      <m:t xml:space="preserve">=</m:t>
                    </m:r>
                    <m:sSub>
                      <m:e>
                        <m:r>
                          <m:t xml:space="preserve">F</m:t>
                        </m:r>
                      </m:e>
                      <m:sub>
                        <m:sSub>
                          <m:e>
                            <m:r>
                              <m:t xml:space="preserve">t</m:t>
                            </m:r>
                          </m:e>
                          <m:sub>
                            <m:r>
                              <m:t xml:space="preserve">j</m:t>
                            </m:r>
                          </m:sub>
                        </m:sSub>
                        <m:r>
                          <m:t xml:space="preserve">,</m:t>
                        </m:r>
                        <m:r>
                          <m:t xml:space="preserve">0</m:t>
                        </m:r>
                      </m:sub>
                    </m:sSub>
                    <m:r>
                      <m:rPr>
                        <m:lit/>
                        <m:nor/>
                      </m:rPr>
                      <m:t xml:space="preserve">exp</m:t>
                    </m:r>
                    <m:d>
                      <m:dPr>
                        <m:begChr m:val="["/>
                        <m:endChr m:val="]"/>
                      </m:dPr>
                      <m:e>
                        <m:r>
                          <m:t xml:space="preserve">−</m:t>
                        </m:r>
                        <m:f>
                          <m:num>
                            <m:r>
                              <m:t xml:space="preserve">1</m:t>
                            </m:r>
                          </m:num>
                          <m:den>
                            <m:r>
                              <m:t xml:space="preserve">2</m:t>
                            </m:r>
                          </m:den>
                        </m:f>
                        <m:nary>
                          <m:naryPr>
                            <m:chr m:val="∑"/>
                          </m:naryPr>
                          <m:sub>
                            <m:r>
                              <m:t xml:space="preserve">i</m:t>
                            </m:r>
                            <m:r>
                              <m:t xml:space="preserve">=</m:t>
                            </m:r>
                            <m:r>
                              <m:t xml:space="preserve">1</m:t>
                            </m:r>
                          </m:sub>
                          <m:sup>
                            <m:r>
                              <m:t xml:space="preserve">7</m:t>
                            </m:r>
                          </m:sup>
                          <m:e>
                            <m:d>
                              <m:dPr>
                                <m:begChr m:val="("/>
                                <m:endChr m:val=")"/>
                              </m:dPr>
                              <m:e>
                                <m:sSubSup>
                                  <m:e>
                                    <m:r>
                                      <m:t xml:space="preserve">v</m:t>
                                    </m:r>
                                  </m:e>
                                  <m:sub>
                                    <m:r>
                                      <m:rPr>
                                        <m:lit/>
                                        <m:nor/>
                                      </m:rPr>
                                      <m:t xml:space="preserve">ij</m:t>
                                    </m:r>
                                  </m:sub>
                                  <m:sup>
                                    <m:r>
                                      <m:t xml:space="preserve">2</m:t>
                                    </m:r>
                                  </m:sup>
                                </m:sSubSup>
                                <m:sSub>
                                  <m:e>
                                    <m:r>
                                      <m:t xml:space="preserve">λ</m:t>
                                    </m:r>
                                  </m:e>
                                  <m:sub>
                                    <m:r>
                                      <m:t xml:space="preserve">i</m:t>
                                    </m:r>
                                  </m:sub>
                                </m:sSub>
                              </m:e>
                            </m:d>
                          </m:e>
                        </m:nary>
                        <m:r>
                          <m:t xml:space="preserve">+</m:t>
                        </m:r>
                        <m:nary>
                          <m:naryPr>
                            <m:chr m:val="∑"/>
                          </m:naryPr>
                          <m:sub>
                            <m:r>
                              <m:t xml:space="preserve">i</m:t>
                            </m:r>
                            <m:r>
                              <m:t xml:space="preserve">=</m:t>
                            </m:r>
                            <m:r>
                              <m:t xml:space="preserve">1</m:t>
                            </m:r>
                          </m:sub>
                          <m:sup>
                            <m:r>
                              <m:t xml:space="preserve">7</m:t>
                            </m:r>
                          </m:sup>
                          <m:e>
                            <m:d>
                              <m:dPr>
                                <m:begChr m:val="("/>
                                <m:endChr m:val=")"/>
                              </m:dPr>
                              <m:e>
                                <m:sSub>
                                  <m:e>
                                    <m:r>
                                      <m:t xml:space="preserve">v</m:t>
                                    </m:r>
                                  </m:e>
                                  <m:sub>
                                    <m:r>
                                      <m:rPr>
                                        <m:lit/>
                                        <m:nor/>
                                      </m:rPr>
                                      <m:t xml:space="preserve">ij</m:t>
                                    </m:r>
                                  </m:sub>
                                </m:sSub>
                                <m:rad>
                                  <m:radPr>
                                    <m:degHide m:val="1"/>
                                  </m:radPr>
                                  <m:deg/>
                                  <m:e>
                                    <m:sSub>
                                      <m:e>
                                        <m:r>
                                          <m:t xml:space="preserve">λ</m:t>
                                        </m:r>
                                      </m:e>
                                      <m:sub>
                                        <m:r>
                                          <m:t xml:space="preserve">i</m:t>
                                        </m:r>
                                      </m:sub>
                                    </m:sSub>
                                  </m:e>
                                </m:rad>
                                <m:sSub>
                                  <m:e>
                                    <m:r>
                                      <m:t xml:space="preserve">ε</m:t>
                                    </m:r>
                                  </m:e>
                                  <m:sub>
                                    <m:r>
                                      <m:t xml:space="preserve">i</m:t>
                                    </m:r>
                                  </m:sub>
                                </m:sSub>
                              </m:e>
                            </m:d>
                          </m:e>
                        </m:nary>
                      </m:e>
                    </m:d>
                  </m:oMath>
                </a14:m>
              </a:p>
            </p:txBody>
          </p:sp>
        </mc:Choice>
        <mc:Fallback>
          <p:sp>
            <p:nvSpPr>
              <p:cNvPr id="23" name=""/>
              <p:cNvSpPr txBox="1"/>
              <p:nvPr/>
            </p:nvSpPr>
            <p:spPr>
              <a:xfrm>
                <a:off x="1914480" y="2922480"/>
                <a:ext cx="5578560" cy="860400"/>
              </a:xfrm>
              <a:prstGeom prst="rect">
                <a:avLst/>
              </a:prstGeom>
              <a:blipFill>
                <a:blip r:embed="rId1"/>
                <a:stretch>
                  <a:fillRect/>
                </a:stretch>
              </a:blipFill>
            </p:spPr>
          </p:sp>
        </mc:Fallback>
      </mc:AlternateContent>
      <mc:AlternateContent>
        <mc:Choice xmlns:a14="http://schemas.microsoft.com/office/drawing/2010/main" Requires="a14">
          <p:sp>
            <p:nvSpPr>
              <p:cNvPr id="24" name=""/>
              <p:cNvSpPr txBox="1"/>
              <p:nvPr/>
            </p:nvSpPr>
            <p:spPr>
              <a:xfrm>
                <a:off x="3813120" y="3932280"/>
                <a:ext cx="1500120" cy="3538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ε</m:t>
                    </m:r>
                    <m:r>
                      <m:rPr>
                        <m:lit/>
                        <m:nor/>
                      </m:rPr>
                      <m:t xml:space="preserve">~</m:t>
                    </m:r>
                    <m:r>
                      <m:t xml:space="preserve">N</m:t>
                    </m:r>
                    <m:r>
                      <m:t xml:space="preserve">(</m:t>
                    </m:r>
                    <m:r>
                      <m:t xml:space="preserve">0,1</m:t>
                    </m:r>
                    <m:r>
                      <m:t xml:space="preserve">)</m:t>
                    </m:r>
                  </m:oMath>
                </a14:m>
              </a:p>
            </p:txBody>
          </p:sp>
        </mc:Choice>
        <mc:Fallback>
          <p:sp>
            <p:nvSpPr>
              <p:cNvPr id="24" name=""/>
              <p:cNvSpPr txBox="1"/>
              <p:nvPr/>
            </p:nvSpPr>
            <p:spPr>
              <a:xfrm>
                <a:off x="3813120" y="3932280"/>
                <a:ext cx="1500120" cy="35388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</p:sp>
        </mc:Fallback>
      </mc:AlternateContent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5800" y="380880"/>
            <a:ext cx="7772400" cy="795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sng">
                <a:solidFill>
                  <a:srgbClr val="ff0000"/>
                </a:solidFill>
                <a:effectLst/>
                <a:uFillTx/>
                <a:latin typeface="Tahoma"/>
              </a:rPr>
              <a:t>General Simulation Algorithm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685440" y="1371240"/>
            <a:ext cx="7924680" cy="50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99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99"/>
                </a:solidFill>
                <a:effectLst/>
                <a:uFillTx/>
                <a:latin typeface="Tahoma"/>
              </a:rPr>
              <a:t>For I = 1 to 1000 simulations</a:t>
            </a:r>
            <a:endParaRPr b="0" lang="en-US" sz="32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99"/>
                </a:solidFill>
                <a:effectLst/>
                <a:uFillTx/>
                <a:latin typeface="Tahoma"/>
              </a:rPr>
              <a:t> (1) Time horizon (</a:t>
            </a:r>
            <a:r>
              <a:rPr b="1" lang="en-US" sz="3200" strike="noStrike" u="none">
                <a:solidFill>
                  <a:srgbClr val="ff0000"/>
                </a:solidFill>
                <a:effectLst/>
                <a:uFillTx/>
                <a:latin typeface="Tahoma"/>
              </a:rPr>
              <a:t>T</a:t>
            </a:r>
            <a:r>
              <a:rPr b="1" lang="en-US" sz="3200" strike="noStrike" u="none">
                <a:solidFill>
                  <a:srgbClr val="000099"/>
                </a:solidFill>
                <a:effectLst/>
                <a:uFillTx/>
                <a:latin typeface="Tahoma"/>
              </a:rPr>
              <a:t>) = 7, 14, 30 days.</a:t>
            </a:r>
            <a:endParaRPr b="0" lang="en-US" sz="32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99"/>
                </a:solidFill>
                <a:effectLst/>
                <a:uFillTx/>
                <a:latin typeface="Tahoma"/>
              </a:rPr>
              <a:t> (2) Move all the forward curves with maturity &gt; </a:t>
            </a:r>
            <a:r>
              <a:rPr b="1" lang="en-US" sz="3200" strike="noStrike" u="none">
                <a:solidFill>
                  <a:srgbClr val="ff0000"/>
                </a:solidFill>
                <a:effectLst/>
                <a:uFillTx/>
                <a:latin typeface="Tahoma"/>
              </a:rPr>
              <a:t>T</a:t>
            </a:r>
            <a:r>
              <a:rPr b="1" lang="en-US" sz="3200" strike="noStrike" u="none">
                <a:solidFill>
                  <a:srgbClr val="000099"/>
                </a:solidFill>
                <a:effectLst/>
                <a:uFillTx/>
                <a:latin typeface="Tahoma"/>
              </a:rPr>
              <a:t> </a:t>
            </a:r>
            <a:endParaRPr b="0" lang="en-US" sz="32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99"/>
                </a:solidFill>
                <a:effectLst/>
                <a:uFillTx/>
                <a:latin typeface="Tahoma"/>
              </a:rPr>
              <a:t> (3) Obtain MTM</a:t>
            </a:r>
            <a:r>
              <a:rPr b="1" lang="en-US" sz="3200" strike="noStrike" u="none" baseline="-25000">
                <a:solidFill>
                  <a:srgbClr val="000099"/>
                </a:solidFill>
                <a:effectLst/>
                <a:uFillTx/>
                <a:latin typeface="Tahoma"/>
              </a:rPr>
              <a:t>new</a:t>
            </a:r>
            <a:endParaRPr b="0" lang="en-US" sz="32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99"/>
                </a:solidFill>
                <a:effectLst/>
                <a:uFillTx/>
                <a:latin typeface="Tahoma"/>
              </a:rPr>
              <a:t>Next For</a:t>
            </a:r>
            <a:endParaRPr b="0" lang="en-US" sz="32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85800" y="364680"/>
            <a:ext cx="7772400" cy="1143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sng">
                <a:solidFill>
                  <a:srgbClr val="009900"/>
                </a:solidFill>
                <a:effectLst/>
                <a:uFillTx/>
                <a:latin typeface="Tahoma"/>
              </a:rPr>
              <a:t>Model Validation</a:t>
            </a:r>
            <a:r>
              <a:rPr b="1" lang="en-US" sz="4000" strike="noStrike" u="sng">
                <a:solidFill>
                  <a:srgbClr val="ff0000"/>
                </a:solidFill>
                <a:effectLst/>
                <a:uFillTx/>
                <a:latin typeface="Tahoma"/>
              </a:rPr>
              <a:t> Example:  Range Resources Corp.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665280" y="1752480"/>
            <a:ext cx="7772400" cy="510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99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99"/>
                </a:solidFill>
                <a:effectLst/>
                <a:uFillTx/>
                <a:latin typeface="Tahoma"/>
              </a:rPr>
              <a:t>Counter-party has a single swap deal with with mark to market value $1,488,787</a:t>
            </a:r>
            <a:endParaRPr b="0" lang="en-US" sz="32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000099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99"/>
                </a:solidFill>
                <a:effectLst/>
                <a:uFillTx/>
                <a:latin typeface="Tahoma"/>
              </a:rPr>
              <a:t>Delta positions on 3 NG forward dates:</a:t>
            </a:r>
            <a:endParaRPr b="0" lang="en-US" sz="32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499"/>
              </a:spcBef>
              <a:buClr>
                <a:srgbClr val="000099"/>
              </a:buClr>
              <a:buFont typeface="Tahoma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Tahoma"/>
              </a:rPr>
              <a:t>1/1/02:</a:t>
            </a: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Tahoma"/>
              </a:rPr>
              <a:t>	</a:t>
            </a: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Tahoma"/>
              </a:rPr>
              <a:t>694,329</a:t>
            </a:r>
            <a:endParaRPr b="0" lang="en-US" sz="20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499"/>
              </a:spcBef>
              <a:buClr>
                <a:srgbClr val="000099"/>
              </a:buClr>
              <a:buFont typeface="Tahoma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Tahoma"/>
              </a:rPr>
              <a:t>2/1/02:</a:t>
            </a: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Tahoma"/>
              </a:rPr>
              <a:t>	</a:t>
            </a: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Tahoma"/>
              </a:rPr>
              <a:t>625,227</a:t>
            </a:r>
            <a:endParaRPr b="0" lang="en-US" sz="20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499"/>
              </a:spcBef>
              <a:buClr>
                <a:srgbClr val="000099"/>
              </a:buClr>
              <a:buFont typeface="Tahoma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Tahoma"/>
              </a:rPr>
              <a:t>3/1/02:</a:t>
            </a: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Tahoma"/>
              </a:rPr>
              <a:t>	</a:t>
            </a: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Tahoma"/>
              </a:rPr>
              <a:t>690,306</a:t>
            </a:r>
            <a:endParaRPr b="0" lang="en-US" sz="20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  <a:p>
            <a:pPr lvl="2" marL="1143000" indent="0">
              <a:spcBef>
                <a:spcPts val="601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sng">
                <a:solidFill>
                  <a:srgbClr val="ff0000"/>
                </a:solidFill>
                <a:effectLst/>
                <a:uFillTx/>
                <a:latin typeface="Tahoma"/>
              </a:rPr>
              <a:t>Example (</a:t>
            </a:r>
            <a:r>
              <a:rPr b="1" lang="en-US" sz="4000" strike="noStrike" u="sng">
                <a:solidFill>
                  <a:srgbClr val="ff0000"/>
                </a:solidFill>
                <a:effectLst/>
                <a:uFillTx/>
                <a:latin typeface="Tahoma"/>
              </a:rPr>
              <a:t>cont</a:t>
            </a:r>
            <a:r>
              <a:rPr b="1" lang="en-US" sz="4400" strike="noStrike" u="sng">
                <a:solidFill>
                  <a:srgbClr val="ff0000"/>
                </a:solidFill>
                <a:effectLst/>
                <a:uFillTx/>
                <a:latin typeface="Tahoma"/>
              </a:rPr>
              <a:t>.)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706320" y="1487520"/>
            <a:ext cx="7772400" cy="477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99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99"/>
                </a:solidFill>
                <a:effectLst/>
                <a:uFillTx/>
                <a:latin typeface="Tahoma"/>
              </a:rPr>
              <a:t>One price change is simulated for each of the forward dates:</a:t>
            </a:r>
            <a:endParaRPr b="0" lang="en-US" sz="24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  <a:p>
            <a:pPr lvl="3" marL="1600200" indent="-228600">
              <a:lnSpc>
                <a:spcPct val="90000"/>
              </a:lnSpc>
              <a:spcBef>
                <a:spcPts val="451"/>
              </a:spcBef>
              <a:buClr>
                <a:srgbClr val="000099"/>
              </a:buClr>
              <a:buFont typeface="Tahoma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99"/>
                </a:solidFill>
                <a:effectLst/>
                <a:uFillTx/>
                <a:latin typeface="Tahoma"/>
              </a:rPr>
              <a:t>1/1/02:</a:t>
            </a:r>
            <a:r>
              <a:rPr b="1" lang="en-US" sz="1800" strike="noStrike" u="none">
                <a:solidFill>
                  <a:srgbClr val="000099"/>
                </a:solidFill>
                <a:effectLst/>
                <a:uFillTx/>
                <a:latin typeface="Tahoma"/>
              </a:rPr>
              <a:t>	</a:t>
            </a:r>
            <a:r>
              <a:rPr b="1" lang="en-US" sz="1800" strike="noStrike" u="none">
                <a:solidFill>
                  <a:srgbClr val="000099"/>
                </a:solidFill>
                <a:effectLst/>
                <a:uFillTx/>
                <a:latin typeface="Tahoma"/>
              </a:rPr>
              <a:t>0.4359</a:t>
            </a:r>
            <a:endParaRPr b="0" lang="en-US" sz="18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  <a:p>
            <a:pPr lvl="3" marL="1600200" indent="-228600">
              <a:lnSpc>
                <a:spcPct val="90000"/>
              </a:lnSpc>
              <a:spcBef>
                <a:spcPts val="451"/>
              </a:spcBef>
              <a:buClr>
                <a:srgbClr val="000099"/>
              </a:buClr>
              <a:buFont typeface="Tahoma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99"/>
                </a:solidFill>
                <a:effectLst/>
                <a:uFillTx/>
                <a:latin typeface="Tahoma"/>
              </a:rPr>
              <a:t>2/1/02:</a:t>
            </a:r>
            <a:r>
              <a:rPr b="1" lang="en-US" sz="1800" strike="noStrike" u="none">
                <a:solidFill>
                  <a:srgbClr val="000099"/>
                </a:solidFill>
                <a:effectLst/>
                <a:uFillTx/>
                <a:latin typeface="Tahoma"/>
              </a:rPr>
              <a:t>	</a:t>
            </a:r>
            <a:r>
              <a:rPr b="1" lang="en-US" sz="1800" strike="noStrike" u="none">
                <a:solidFill>
                  <a:srgbClr val="000099"/>
                </a:solidFill>
                <a:effectLst/>
                <a:uFillTx/>
                <a:latin typeface="Tahoma"/>
              </a:rPr>
              <a:t>0.3800</a:t>
            </a:r>
            <a:endParaRPr b="0" lang="en-US" sz="18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  <a:p>
            <a:pPr lvl="3" marL="1600200" indent="-228600">
              <a:lnSpc>
                <a:spcPct val="90000"/>
              </a:lnSpc>
              <a:spcBef>
                <a:spcPts val="451"/>
              </a:spcBef>
              <a:buClr>
                <a:srgbClr val="000099"/>
              </a:buClr>
              <a:buFont typeface="Tahoma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99"/>
                </a:solidFill>
                <a:effectLst/>
                <a:uFillTx/>
                <a:latin typeface="Tahoma"/>
              </a:rPr>
              <a:t>3/1/02:</a:t>
            </a:r>
            <a:r>
              <a:rPr b="1" lang="en-US" sz="1800" strike="noStrike" u="none">
                <a:solidFill>
                  <a:srgbClr val="000099"/>
                </a:solidFill>
                <a:effectLst/>
                <a:uFillTx/>
                <a:latin typeface="Tahoma"/>
              </a:rPr>
              <a:t>	</a:t>
            </a:r>
            <a:r>
              <a:rPr b="1" lang="en-US" sz="1800" strike="noStrike" u="none">
                <a:solidFill>
                  <a:srgbClr val="000099"/>
                </a:solidFill>
                <a:effectLst/>
                <a:uFillTx/>
                <a:latin typeface="Tahoma"/>
              </a:rPr>
              <a:t>0.3165</a:t>
            </a:r>
            <a:endParaRPr b="0" lang="en-US" sz="18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99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99"/>
                </a:solidFill>
                <a:effectLst/>
                <a:uFillTx/>
                <a:latin typeface="Tahoma"/>
              </a:rPr>
              <a:t>Based on these price changes, simulated P&amp;L is calculated:</a:t>
            </a:r>
            <a:endParaRPr b="0" lang="en-US" sz="24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  <a:p>
            <a:pPr lvl="2" marL="1143000" indent="-228600">
              <a:lnSpc>
                <a:spcPct val="90000"/>
              </a:lnSpc>
              <a:spcBef>
                <a:spcPts val="451"/>
              </a:spcBef>
              <a:buClr>
                <a:srgbClr val="000099"/>
              </a:buClr>
              <a:buFont typeface="Tahoma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99"/>
                </a:solidFill>
                <a:effectLst/>
                <a:uFillTx/>
                <a:latin typeface="Tahoma"/>
              </a:rPr>
              <a:t>P&amp;L = </a:t>
            </a:r>
            <a:r>
              <a:rPr b="1" lang="en-US" sz="1800" strike="noStrike" u="none">
                <a:solidFill>
                  <a:srgbClr val="000099"/>
                </a:solidFill>
                <a:effectLst/>
                <a:uFillTx/>
                <a:latin typeface="Symbol"/>
                <a:ea typeface="Symbol"/>
              </a:rPr>
              <a:t></a:t>
            </a:r>
            <a:r>
              <a:rPr b="1" lang="en-US" sz="1800" strike="noStrike" u="none">
                <a:solidFill>
                  <a:srgbClr val="000099"/>
                </a:solidFill>
                <a:effectLst/>
                <a:uFillTx/>
                <a:latin typeface="Tahoma"/>
              </a:rPr>
              <a:t>P</a:t>
            </a:r>
            <a:r>
              <a:rPr b="1" lang="en-US" sz="1800" strike="noStrike" u="none" baseline="-25000">
                <a:solidFill>
                  <a:srgbClr val="000099"/>
                </a:solidFill>
                <a:effectLst/>
                <a:uFillTx/>
                <a:latin typeface="Tahoma"/>
              </a:rPr>
              <a:t>1</a:t>
            </a:r>
            <a:r>
              <a:rPr b="1" lang="en-US" sz="1800" strike="noStrike" u="none">
                <a:solidFill>
                  <a:srgbClr val="000099"/>
                </a:solidFill>
                <a:effectLst/>
                <a:uFillTx/>
                <a:latin typeface="Tahoma"/>
              </a:rPr>
              <a:t>*</a:t>
            </a:r>
            <a:r>
              <a:rPr b="1" lang="en-US" sz="1800" strike="noStrike" u="none">
                <a:solidFill>
                  <a:srgbClr val="000099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1" lang="en-US" sz="1800" strike="noStrike" u="none" baseline="-25000">
                <a:solidFill>
                  <a:srgbClr val="000099"/>
                </a:solidFill>
                <a:effectLst/>
                <a:uFillTx/>
                <a:latin typeface="Tahoma"/>
              </a:rPr>
              <a:t>1 </a:t>
            </a:r>
            <a:r>
              <a:rPr b="1" lang="en-US" sz="1800" strike="noStrike" u="none">
                <a:solidFill>
                  <a:srgbClr val="000099"/>
                </a:solidFill>
                <a:effectLst/>
                <a:uFillTx/>
                <a:latin typeface="Tahoma"/>
              </a:rPr>
              <a:t>+</a:t>
            </a:r>
            <a:r>
              <a:rPr b="1" lang="en-US" sz="1800" strike="noStrike" u="none" baseline="-25000">
                <a:solidFill>
                  <a:srgbClr val="000099"/>
                </a:solidFill>
                <a:effectLst/>
                <a:uFillTx/>
                <a:latin typeface="Tahoma"/>
              </a:rPr>
              <a:t> </a:t>
            </a:r>
            <a:r>
              <a:rPr b="1" lang="en-US" sz="1800" strike="noStrike" u="none">
                <a:solidFill>
                  <a:srgbClr val="000099"/>
                </a:solidFill>
                <a:effectLst/>
                <a:uFillTx/>
                <a:latin typeface="Symbol"/>
                <a:ea typeface="Symbol"/>
              </a:rPr>
              <a:t></a:t>
            </a:r>
            <a:r>
              <a:rPr b="1" lang="en-US" sz="1800" strike="noStrike" u="none">
                <a:solidFill>
                  <a:srgbClr val="000099"/>
                </a:solidFill>
                <a:effectLst/>
                <a:uFillTx/>
                <a:latin typeface="Tahoma"/>
              </a:rPr>
              <a:t>P</a:t>
            </a:r>
            <a:r>
              <a:rPr b="1" lang="en-US" sz="1800" strike="noStrike" u="none" baseline="-25000">
                <a:solidFill>
                  <a:srgbClr val="000099"/>
                </a:solidFill>
                <a:effectLst/>
                <a:uFillTx/>
                <a:latin typeface="Tahoma"/>
              </a:rPr>
              <a:t>2</a:t>
            </a:r>
            <a:r>
              <a:rPr b="1" lang="en-US" sz="1800" strike="noStrike" u="none">
                <a:solidFill>
                  <a:srgbClr val="000099"/>
                </a:solidFill>
                <a:effectLst/>
                <a:uFillTx/>
                <a:latin typeface="Tahoma"/>
              </a:rPr>
              <a:t>*</a:t>
            </a:r>
            <a:r>
              <a:rPr b="1" lang="en-US" sz="1800" strike="noStrike" u="none">
                <a:solidFill>
                  <a:srgbClr val="000099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1" lang="en-US" sz="1800" strike="noStrike" u="none" baseline="-25000">
                <a:solidFill>
                  <a:srgbClr val="000099"/>
                </a:solidFill>
                <a:effectLst/>
                <a:uFillTx/>
                <a:latin typeface="Tahoma"/>
              </a:rPr>
              <a:t>2 </a:t>
            </a:r>
            <a:r>
              <a:rPr b="1" lang="en-US" sz="1800" strike="noStrike" u="none">
                <a:solidFill>
                  <a:srgbClr val="000099"/>
                </a:solidFill>
                <a:effectLst/>
                <a:uFillTx/>
                <a:latin typeface="Tahoma"/>
              </a:rPr>
              <a:t>+</a:t>
            </a:r>
            <a:r>
              <a:rPr b="1" lang="en-US" sz="1800" strike="noStrike" u="none" baseline="-25000">
                <a:solidFill>
                  <a:srgbClr val="000099"/>
                </a:solidFill>
                <a:effectLst/>
                <a:uFillTx/>
                <a:latin typeface="Tahoma"/>
              </a:rPr>
              <a:t> </a:t>
            </a:r>
            <a:r>
              <a:rPr b="1" lang="en-US" sz="1800" strike="noStrike" u="none">
                <a:solidFill>
                  <a:srgbClr val="000099"/>
                </a:solidFill>
                <a:effectLst/>
                <a:uFillTx/>
                <a:latin typeface="Symbol"/>
                <a:ea typeface="Symbol"/>
              </a:rPr>
              <a:t></a:t>
            </a:r>
            <a:r>
              <a:rPr b="1" lang="en-US" sz="1800" strike="noStrike" u="none">
                <a:solidFill>
                  <a:srgbClr val="000099"/>
                </a:solidFill>
                <a:effectLst/>
                <a:uFillTx/>
                <a:latin typeface="Tahoma"/>
              </a:rPr>
              <a:t>P</a:t>
            </a:r>
            <a:r>
              <a:rPr b="1" lang="en-US" sz="1800" strike="noStrike" u="none" baseline="-25000">
                <a:solidFill>
                  <a:srgbClr val="000099"/>
                </a:solidFill>
                <a:effectLst/>
                <a:uFillTx/>
                <a:latin typeface="Tahoma"/>
              </a:rPr>
              <a:t>3 </a:t>
            </a:r>
            <a:r>
              <a:rPr b="1" lang="en-US" sz="1800" strike="noStrike" u="none">
                <a:solidFill>
                  <a:srgbClr val="000099"/>
                </a:solidFill>
                <a:effectLst/>
                <a:uFillTx/>
                <a:latin typeface="Tahoma"/>
              </a:rPr>
              <a:t>*</a:t>
            </a:r>
            <a:r>
              <a:rPr b="1" lang="en-US" sz="1800" strike="noStrike" u="none">
                <a:solidFill>
                  <a:srgbClr val="000099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1" lang="en-US" sz="1800" strike="noStrike" u="none" baseline="-25000">
                <a:solidFill>
                  <a:srgbClr val="000099"/>
                </a:solidFill>
                <a:effectLst/>
                <a:uFillTx/>
                <a:latin typeface="Tahoma"/>
              </a:rPr>
              <a:t>3</a:t>
            </a:r>
            <a:endParaRPr b="0" lang="en-US" sz="18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  <a:p>
            <a:pPr lvl="2" marL="1143000" indent="-22860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99"/>
                </a:solidFill>
                <a:effectLst/>
                <a:uFillTx/>
                <a:latin typeface="Tahoma"/>
              </a:rPr>
              <a:t>            = 0.4359*694329 + 0.3800*625227 + 0.3165*690306</a:t>
            </a:r>
            <a:endParaRPr b="0" lang="en-US" sz="18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  <a:p>
            <a:pPr lvl="2" marL="1143000" indent="-22860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99"/>
                </a:solidFill>
                <a:effectLst/>
                <a:uFillTx/>
                <a:latin typeface="Tahoma"/>
              </a:rPr>
              <a:t>            = $758,726</a:t>
            </a:r>
            <a:endParaRPr b="0" lang="en-US" sz="18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99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99"/>
                </a:solidFill>
                <a:effectLst/>
                <a:uFillTx/>
                <a:latin typeface="Tahoma"/>
              </a:rPr>
              <a:t>MTMnew = MTMold + P&amp;L</a:t>
            </a:r>
            <a:endParaRPr b="0" lang="en-US" sz="24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99"/>
                </a:solidFill>
                <a:effectLst/>
                <a:uFillTx/>
                <a:latin typeface="Tahoma"/>
              </a:rPr>
              <a:t>                      = $1,488,787 + $758,726</a:t>
            </a:r>
            <a:endParaRPr b="0" lang="en-US" sz="24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99"/>
                </a:solidFill>
                <a:effectLst/>
                <a:uFillTx/>
                <a:latin typeface="Tahoma"/>
              </a:rPr>
              <a:t>                      = $2.24 MM</a:t>
            </a:r>
            <a:endParaRPr b="0" lang="en-US" sz="24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  <a:p>
            <a:pPr lvl="4" marL="2057400" indent="-22860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99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6986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2001-06-13T13:03:02Z</dcterms:created>
  <dc:creator>s_khopper</dc:creator>
  <dc:description/>
  <dc:language>en-US</dc:language>
  <cp:lastModifiedBy>nandrew</cp:lastModifiedBy>
  <cp:lastPrinted>2000-10-04T20:21:58Z</cp:lastPrinted>
  <dcterms:modified xsi:type="dcterms:W3CDTF">2001-10-29T16:47:38Z</dcterms:modified>
  <cp:revision>41</cp:revision>
  <dc:subject/>
  <dc:title>No Slide Title</dc:title>
</cp:coreProperties>
</file>