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3.png" ContentType="image/png"/>
  <Override PartName="/ppt/media/image9.png" ContentType="image/png"/>
  <Override PartName="/ppt/media/image18.png" ContentType="image/png"/>
  <Override PartName="/ppt/media/image20.png" ContentType="image/png"/>
  <Override PartName="/ppt/media/image12.png" ContentType="image/png"/>
  <Override PartName="/ppt/media/image3.png" ContentType="image/png"/>
  <Override PartName="/ppt/media/image8.png" ContentType="image/png"/>
  <Override PartName="/ppt/media/image17.png" ContentType="image/png"/>
  <Override PartName="/ppt/media/image11.png" ContentType="image/png"/>
  <Override PartName="/ppt/media/image2.png" ContentType="image/png"/>
  <Override PartName="/ppt/media/image29.wmf" ContentType="image/x-wmf"/>
  <Override PartName="/ppt/media/image7.png" ContentType="image/png"/>
  <Override PartName="/ppt/media/image16.png" ContentType="image/png"/>
  <Override PartName="/ppt/media/image10.png" ContentType="image/png"/>
  <Override PartName="/ppt/media/image6.png" ContentType="image/png"/>
  <Override PartName="/ppt/media/image15.png" ContentType="image/png"/>
  <Override PartName="/ppt/media/image27.png" ContentType="image/png"/>
  <Override PartName="/ppt/media/image26.wmf" ContentType="image/x-wmf"/>
  <Override PartName="/ppt/media/image24.wmf" ContentType="image/x-wmf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5.png" ContentType="image/png"/>
  <Override PartName="/ppt/media/image1.wmf" ContentType="image/x-wmf"/>
  <Override PartName="/ppt/media/image4.wmf" ContentType="image/x-wmf"/>
  <Override PartName="/ppt/media/image28.png" ContentType="image/png"/>
  <Override PartName="/ppt/media/image5.png" ContentType="image/png"/>
  <Override PartName="/ppt/media/image14.png" ContentType="image/pn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26.xml.rels" ContentType="application/vnd.openxmlformats-package.relationships+xml"/>
  <Override PartName="/ppt/slides/_rels/slide13.xml.rels" ContentType="application/vnd.openxmlformats-package.relationships+xml"/>
  <Override PartName="/ppt/slides/_rels/slide25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907588" cy="6858000"/>
  <p:notesSz cx="6664325" cy="98679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lipArtAnd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906120" y="11887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906120" y="11887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906120" y="11887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wmf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>
          <a:xfrm>
            <a:off x="906120" y="11887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24"/>
              </a:spcBef>
              <a:buClr>
                <a:srgbClr val="ff4603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24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Second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624"/>
              </a:spcBef>
              <a:buClr>
                <a:srgbClr val="ff460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Third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624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Fourth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624"/>
              </a:spcBef>
              <a:buClr>
                <a:srgbClr val="ff4603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Fifth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624"/>
              </a:spcBef>
              <a:buClr>
                <a:srgbClr val="ffff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Sixth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624"/>
              </a:spcBef>
              <a:buClr>
                <a:srgbClr val="ffff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Seventh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" name=""/>
          <p:cNvSpPr/>
          <p:nvPr/>
        </p:nvSpPr>
        <p:spPr>
          <a:xfrm>
            <a:off x="7255440" y="6464160"/>
            <a:ext cx="2721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4603"/>
                </a:solidFill>
                <a:effectLst/>
                <a:uFillTx/>
                <a:latin typeface="Frutiger 45 Light"/>
              </a:rPr>
              <a:t>Putting the Energy into </a:t>
            </a:r>
            <a:r>
              <a:rPr b="1" lang="en-US" sz="1400" strike="noStrike" u="none">
                <a:solidFill>
                  <a:srgbClr val="ff4603"/>
                </a:solidFill>
                <a:effectLst/>
                <a:uFillTx/>
                <a:latin typeface="Frutiger 45 Light"/>
              </a:rPr>
              <a:t>e-commerce</a:t>
            </a:r>
            <a:r>
              <a:rPr b="1" lang="en-US" sz="600" strike="noStrike" u="none" baseline="80000">
                <a:solidFill>
                  <a:srgbClr val="ff4603"/>
                </a:solidFill>
                <a:effectLst/>
                <a:uFillTx/>
                <a:latin typeface="Frutiger 45 Light"/>
              </a:rPr>
              <a:t>TM</a:t>
            </a:r>
            <a:endParaRPr b="0" lang="en-US" sz="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" name="" descr=""/>
          <p:cNvPicPr/>
          <p:nvPr/>
        </p:nvPicPr>
        <p:blipFill>
          <a:blip r:embed="rId2"/>
          <a:stretch/>
        </p:blipFill>
        <p:spPr>
          <a:xfrm>
            <a:off x="0" y="-39600"/>
            <a:ext cx="9906120" cy="846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4" name=""/>
          <p:cNvGraphicFramePr/>
          <p:nvPr/>
        </p:nvGraphicFramePr>
        <p:xfrm>
          <a:off x="6916680" y="6105600"/>
          <a:ext cx="2586240" cy="4633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916680" y="6105600"/>
                    <a:ext cx="2586240" cy="463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" name=""/>
          <p:cNvSpPr/>
          <p:nvPr/>
        </p:nvSpPr>
        <p:spPr>
          <a:xfrm>
            <a:off x="8628840" y="6340320"/>
            <a:ext cx="24444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 baseline="80000">
                <a:solidFill>
                  <a:srgbClr val="d7d7d7"/>
                </a:solidFill>
                <a:effectLst/>
                <a:uFillTx/>
                <a:latin typeface="Frutiger 45 Light"/>
              </a:rPr>
              <a:t>TM</a:t>
            </a:r>
            <a:endParaRPr b="0" lang="en-US" sz="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3" Type="http://schemas.openxmlformats.org/officeDocument/2006/relationships/image" Target="../media/image4.wmf"/><Relationship Id="rId4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2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3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4.png"/><Relationship Id="rId7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2.png"/><Relationship Id="rId5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wmf"/><Relationship Id="rId3" Type="http://schemas.openxmlformats.org/officeDocument/2006/relationships/oleObject" Target="../embeddings/oleObject1.bin"/><Relationship Id="rId4" Type="http://schemas.openxmlformats.org/officeDocument/2006/relationships/image" Target="../media/image25.png"/><Relationship Id="rId5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6.wmf"/><Relationship Id="rId3" Type="http://schemas.openxmlformats.org/officeDocument/2006/relationships/image" Target="../media/image24.wmf"/><Relationship Id="rId4" Type="http://schemas.openxmlformats.org/officeDocument/2006/relationships/image" Target="../media/image26.wmf"/><Relationship Id="rId5" Type="http://schemas.openxmlformats.org/officeDocument/2006/relationships/image" Target="../media/image26.wmf"/><Relationship Id="rId6" Type="http://schemas.openxmlformats.org/officeDocument/2006/relationships/image" Target="../media/image26.wmf"/><Relationship Id="rId7" Type="http://schemas.openxmlformats.org/officeDocument/2006/relationships/image" Target="../media/image24.wmf"/><Relationship Id="rId8" Type="http://schemas.openxmlformats.org/officeDocument/2006/relationships/image" Target="../media/image24.wmf"/><Relationship Id="rId9" Type="http://schemas.openxmlformats.org/officeDocument/2006/relationships/image" Target="../media/image24.wmf"/><Relationship Id="rId10" Type="http://schemas.openxmlformats.org/officeDocument/2006/relationships/image" Target="../media/image26.wmf"/><Relationship Id="rId11" Type="http://schemas.openxmlformats.org/officeDocument/2006/relationships/image" Target="../media/image26.wmf"/><Relationship Id="rId12" Type="http://schemas.openxmlformats.org/officeDocument/2006/relationships/image" Target="../media/image26.wmf"/><Relationship Id="rId13" Type="http://schemas.openxmlformats.org/officeDocument/2006/relationships/image" Target="../media/image26.wmf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25.png"/><Relationship Id="rId16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7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8.png"/><Relationship Id="rId5" Type="http://schemas.openxmlformats.org/officeDocument/2006/relationships/slideLayout" Target="../slideLayouts/slideLayout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9.wmf"/><Relationship Id="rId3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8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7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9.png"/><Relationship Id="rId9" Type="http://schemas.openxmlformats.org/officeDocument/2006/relationships/oleObject" Target="../embeddings/oleObject5.bin"/><Relationship Id="rId10" Type="http://schemas.openxmlformats.org/officeDocument/2006/relationships/image" Target="../media/image10.png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"/>
          <p:cNvGraphicFramePr/>
          <p:nvPr/>
        </p:nvGraphicFramePr>
        <p:xfrm>
          <a:off x="0" y="0"/>
          <a:ext cx="10031400" cy="6970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0"/>
                    <a:ext cx="10031400" cy="6970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4" name="" descr=""/>
          <p:cNvPicPr/>
          <p:nvPr/>
        </p:nvPicPr>
        <p:blipFill>
          <a:blip r:embed="rId3"/>
          <a:stretch/>
        </p:blipFill>
        <p:spPr>
          <a:xfrm>
            <a:off x="9040680" y="5429160"/>
            <a:ext cx="865440" cy="830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364760" y="3171600"/>
            <a:ext cx="85410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200"/>
            </a:br>
            <a:r>
              <a:rPr b="1" lang="en-US" sz="24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Putting the Energy into e-commerce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6" name=""/>
          <p:cNvSpPr/>
          <p:nvPr/>
        </p:nvSpPr>
        <p:spPr>
          <a:xfrm>
            <a:off x="7864560" y="3289320"/>
            <a:ext cx="561960" cy="3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TM</a:t>
            </a:r>
            <a:endParaRPr b="0" lang="en-US" sz="1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"/>
          <p:cNvSpPr/>
          <p:nvPr/>
        </p:nvSpPr>
        <p:spPr>
          <a:xfrm>
            <a:off x="1425600" y="2282760"/>
            <a:ext cx="7148520" cy="13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0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0" strike="noStrike" u="none">
                <a:solidFill>
                  <a:srgbClr val="666666"/>
                </a:solidFill>
                <a:effectLst/>
                <a:uFillTx/>
                <a:latin typeface="Arial Black"/>
              </a:rPr>
              <a:t>Enron</a:t>
            </a:r>
            <a:r>
              <a:rPr b="1" lang="en-US" sz="8000" strike="noStrike" u="none">
                <a:solidFill>
                  <a:srgbClr val="d7d7d7"/>
                </a:solidFill>
                <a:effectLst/>
                <a:uFillTx/>
                <a:latin typeface="Arial Black"/>
              </a:rPr>
              <a:t>Online</a:t>
            </a:r>
            <a:endParaRPr b="0" lang="en-US" sz="8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"/>
          <p:cNvSpPr/>
          <p:nvPr/>
        </p:nvSpPr>
        <p:spPr>
          <a:xfrm>
            <a:off x="7981920" y="2562120"/>
            <a:ext cx="736560" cy="43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666666"/>
                </a:solidFill>
                <a:effectLst/>
                <a:uFillTx/>
                <a:latin typeface="Frutiger 45 Light"/>
              </a:rPr>
              <a:t>TM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"/>
          <p:cNvSpPr/>
          <p:nvPr/>
        </p:nvSpPr>
        <p:spPr>
          <a:xfrm>
            <a:off x="3784680" y="165240"/>
            <a:ext cx="5168880" cy="62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"/>
          <p:cNvSpPr/>
          <p:nvPr/>
        </p:nvSpPr>
        <p:spPr>
          <a:xfrm>
            <a:off x="2262960" y="4700520"/>
            <a:ext cx="560412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Louise Kitchen 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President - EnronOnline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Managing Director - Enron Net Works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"/>
          <p:cNvSpPr/>
          <p:nvPr/>
        </p:nvSpPr>
        <p:spPr>
          <a:xfrm>
            <a:off x="0" y="12600"/>
            <a:ext cx="990612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9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 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Legal Definition and Product Information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44" name=""/>
          <p:cNvGraphicFramePr/>
          <p:nvPr/>
        </p:nvGraphicFramePr>
        <p:xfrm>
          <a:off x="701640" y="888840"/>
          <a:ext cx="8912160" cy="52578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4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01640" y="888840"/>
                    <a:ext cx="8912160" cy="5257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6" name=""/>
          <p:cNvSpPr/>
          <p:nvPr/>
        </p:nvSpPr>
        <p:spPr>
          <a:xfrm rot="16149600">
            <a:off x="1514160" y="1577880"/>
            <a:ext cx="609840" cy="1238040"/>
          </a:xfrm>
          <a:prstGeom prst="uturnArrow">
            <a:avLst/>
          </a:prstGeom>
          <a:solidFill>
            <a:srgbClr val="ff6600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47" name=""/>
          <p:cNvGraphicFramePr/>
          <p:nvPr/>
        </p:nvGraphicFramePr>
        <p:xfrm>
          <a:off x="2057400" y="1092240"/>
          <a:ext cx="6048360" cy="45622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48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057400" y="1092240"/>
                    <a:ext cx="6048360" cy="4562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9" name=""/>
          <p:cNvSpPr/>
          <p:nvPr/>
        </p:nvSpPr>
        <p:spPr>
          <a:xfrm rot="16144200">
            <a:off x="6137280" y="4289400"/>
            <a:ext cx="914400" cy="743040"/>
          </a:xfrm>
          <a:custGeom>
            <a:avLst/>
            <a:gdLst>
              <a:gd name="textAreaLeft" fmla="*/ 304920 w 914400"/>
              <a:gd name="textAreaRight" fmla="*/ 783360 w 914400"/>
              <a:gd name="textAreaTop" fmla="*/ 428040 h 743040"/>
              <a:gd name="textAreaBottom" fmla="*/ 636480 h 74304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15540"/>
                </a:moveTo>
                <a:lnTo>
                  <a:pt x="12440" y="15540"/>
                </a:lnTo>
                <a:lnTo>
                  <a:pt x="12440" y="7200"/>
                </a:lnTo>
                <a:lnTo>
                  <a:pt x="9340" y="7200"/>
                </a:lnTo>
                <a:lnTo>
                  <a:pt x="15470" y="0"/>
                </a:lnTo>
                <a:lnTo>
                  <a:pt x="21600" y="7200"/>
                </a:lnTo>
                <a:lnTo>
                  <a:pt x="18500" y="7200"/>
                </a:lnTo>
                <a:lnTo>
                  <a:pt x="185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6600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50" name=""/>
          <p:cNvGraphicFramePr/>
          <p:nvPr/>
        </p:nvGraphicFramePr>
        <p:xfrm>
          <a:off x="1828800" y="936720"/>
          <a:ext cx="4365720" cy="51591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51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828800" y="936720"/>
                    <a:ext cx="4365720" cy="5159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" descr=""/>
          <p:cNvPicPr/>
          <p:nvPr/>
        </p:nvPicPr>
        <p:blipFill>
          <a:blip r:embed="rId1"/>
          <a:srcRect l="0" t="16838" r="22788" b="22395"/>
          <a:stretch/>
        </p:blipFill>
        <p:spPr>
          <a:xfrm>
            <a:off x="420840" y="749160"/>
            <a:ext cx="9485280" cy="5321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3" name=""/>
          <p:cNvSpPr/>
          <p:nvPr/>
        </p:nvSpPr>
        <p:spPr>
          <a:xfrm>
            <a:off x="515880" y="2610000"/>
            <a:ext cx="8420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900"/>
            </a:br>
            <a:endParaRPr b="0" lang="en-US" sz="9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54" name=""/>
          <p:cNvGrpSpPr/>
          <p:nvPr/>
        </p:nvGrpSpPr>
        <p:grpSpPr>
          <a:xfrm>
            <a:off x="4757760" y="6040440"/>
            <a:ext cx="1504440" cy="817560"/>
            <a:chOff x="4757760" y="6040440"/>
            <a:chExt cx="1504440" cy="817560"/>
          </a:xfrm>
        </p:grpSpPr>
        <p:sp>
          <p:nvSpPr>
            <p:cNvPr id="155" name=""/>
            <p:cNvSpPr/>
            <p:nvPr/>
          </p:nvSpPr>
          <p:spPr>
            <a:xfrm>
              <a:off x="4867920" y="6064200"/>
              <a:ext cx="189000" cy="921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" name=""/>
            <p:cNvSpPr/>
            <p:nvPr/>
          </p:nvSpPr>
          <p:spPr>
            <a:xfrm>
              <a:off x="4757760" y="6040440"/>
              <a:ext cx="1504440" cy="8175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" name=""/>
            <p:cNvSpPr/>
            <p:nvPr/>
          </p:nvSpPr>
          <p:spPr>
            <a:xfrm>
              <a:off x="4897080" y="6077160"/>
              <a:ext cx="1258560" cy="54108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" name=""/>
            <p:cNvSpPr/>
            <p:nvPr/>
          </p:nvSpPr>
          <p:spPr>
            <a:xfrm>
              <a:off x="4893840" y="6077160"/>
              <a:ext cx="664920" cy="230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" name=""/>
            <p:cNvSpPr/>
            <p:nvPr/>
          </p:nvSpPr>
          <p:spPr>
            <a:xfrm>
              <a:off x="4845240" y="6226200"/>
              <a:ext cx="686160" cy="51768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" name=""/>
            <p:cNvSpPr/>
            <p:nvPr/>
          </p:nvSpPr>
          <p:spPr>
            <a:xfrm>
              <a:off x="4830120" y="6235920"/>
              <a:ext cx="739080" cy="46512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" name=""/>
            <p:cNvSpPr/>
            <p:nvPr/>
          </p:nvSpPr>
          <p:spPr>
            <a:xfrm>
              <a:off x="5156640" y="6112080"/>
              <a:ext cx="433440" cy="21096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" name=""/>
            <p:cNvSpPr/>
            <p:nvPr/>
          </p:nvSpPr>
          <p:spPr>
            <a:xfrm>
              <a:off x="5120640" y="6078600"/>
              <a:ext cx="352440" cy="9540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" name=""/>
            <p:cNvSpPr/>
            <p:nvPr/>
          </p:nvSpPr>
          <p:spPr>
            <a:xfrm>
              <a:off x="4979520" y="6126120"/>
              <a:ext cx="338760" cy="1224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" name=""/>
            <p:cNvSpPr/>
            <p:nvPr/>
          </p:nvSpPr>
          <p:spPr>
            <a:xfrm>
              <a:off x="5616000" y="6505560"/>
              <a:ext cx="579240" cy="26856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" name=""/>
            <p:cNvSpPr/>
            <p:nvPr/>
          </p:nvSpPr>
          <p:spPr>
            <a:xfrm>
              <a:off x="5576040" y="6527880"/>
              <a:ext cx="648360" cy="18900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" name=""/>
            <p:cNvSpPr/>
            <p:nvPr/>
          </p:nvSpPr>
          <p:spPr>
            <a:xfrm>
              <a:off x="4841640" y="6351840"/>
              <a:ext cx="599760" cy="461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" name=""/>
            <p:cNvSpPr/>
            <p:nvPr/>
          </p:nvSpPr>
          <p:spPr>
            <a:xfrm>
              <a:off x="4878000" y="6380280"/>
              <a:ext cx="426240" cy="30960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" name=""/>
            <p:cNvSpPr/>
            <p:nvPr/>
          </p:nvSpPr>
          <p:spPr>
            <a:xfrm>
              <a:off x="4908960" y="6086520"/>
              <a:ext cx="78840" cy="3168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" name=""/>
            <p:cNvSpPr/>
            <p:nvPr/>
          </p:nvSpPr>
          <p:spPr>
            <a:xfrm>
              <a:off x="5005080" y="6129360"/>
              <a:ext cx="302760" cy="1065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" name=""/>
            <p:cNvSpPr/>
            <p:nvPr/>
          </p:nvSpPr>
          <p:spPr>
            <a:xfrm>
              <a:off x="5153400" y="6078600"/>
              <a:ext cx="307440" cy="8244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71" name=""/>
          <p:cNvSpPr/>
          <p:nvPr/>
        </p:nvSpPr>
        <p:spPr>
          <a:xfrm>
            <a:off x="247680" y="38160"/>
            <a:ext cx="949320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Click on Bid or Offer Price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"/>
          <p:cNvSpPr/>
          <p:nvPr/>
        </p:nvSpPr>
        <p:spPr>
          <a:xfrm>
            <a:off x="7886880" y="3594240"/>
            <a:ext cx="545760" cy="152280"/>
          </a:xfrm>
          <a:prstGeom prst="rect">
            <a:avLst/>
          </a:prstGeom>
          <a:solidFill>
            <a:srgbClr val="33cc33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"/>
          <p:cNvSpPr/>
          <p:nvPr/>
        </p:nvSpPr>
        <p:spPr>
          <a:xfrm>
            <a:off x="8470800" y="2616120"/>
            <a:ext cx="546120" cy="152640"/>
          </a:xfrm>
          <a:prstGeom prst="rect">
            <a:avLst/>
          </a:prstGeom>
          <a:solidFill>
            <a:srgbClr val="33cc33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" name=""/>
          <p:cNvSpPr/>
          <p:nvPr/>
        </p:nvSpPr>
        <p:spPr>
          <a:xfrm>
            <a:off x="8445600" y="3429000"/>
            <a:ext cx="546120" cy="152280"/>
          </a:xfrm>
          <a:prstGeom prst="rect">
            <a:avLst/>
          </a:prstGeom>
          <a:solidFill>
            <a:srgbClr val="ff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>
            <a:off x="8458200" y="4381560"/>
            <a:ext cx="546120" cy="152280"/>
          </a:xfrm>
          <a:prstGeom prst="rect">
            <a:avLst/>
          </a:prstGeom>
          <a:solidFill>
            <a:srgbClr val="ff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/>
          <p:nvPr/>
        </p:nvSpPr>
        <p:spPr>
          <a:xfrm>
            <a:off x="7886880" y="3098880"/>
            <a:ext cx="545760" cy="152280"/>
          </a:xfrm>
          <a:prstGeom prst="rect">
            <a:avLst/>
          </a:prstGeom>
          <a:solidFill>
            <a:srgbClr val="ff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77" name=""/>
          <p:cNvSpPr/>
          <p:nvPr/>
        </p:nvSpPr>
        <p:spPr>
          <a:xfrm>
            <a:off x="3790800" y="1855800"/>
            <a:ext cx="4853160" cy="4265640"/>
          </a:xfrm>
          <a:custGeom>
            <a:avLst/>
            <a:gdLst/>
            <a:ahLst/>
            <a:rect l="l" t="t" r="r" b="b"/>
            <a:pathLst>
              <a:path w="3057" h="2687">
                <a:moveTo>
                  <a:pt x="732" y="2687"/>
                </a:moveTo>
                <a:cubicBezTo>
                  <a:pt x="366" y="2379"/>
                  <a:pt x="0" y="2072"/>
                  <a:pt x="324" y="1663"/>
                </a:cubicBezTo>
                <a:cubicBezTo>
                  <a:pt x="648" y="1254"/>
                  <a:pt x="2295" y="462"/>
                  <a:pt x="2676" y="231"/>
                </a:cubicBezTo>
                <a:cubicBezTo>
                  <a:pt x="3057" y="0"/>
                  <a:pt x="2624" y="272"/>
                  <a:pt x="2612" y="279"/>
                </a:cubicBezTo>
              </a:path>
            </a:pathLst>
          </a:custGeom>
          <a:noFill/>
          <a:ln w="8244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78" name=""/>
          <p:cNvSpPr/>
          <p:nvPr/>
        </p:nvSpPr>
        <p:spPr>
          <a:xfrm rot="3333600">
            <a:off x="7898040" y="1946160"/>
            <a:ext cx="495000" cy="43488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"/>
          <p:cNvSpPr/>
          <p:nvPr/>
        </p:nvSpPr>
        <p:spPr>
          <a:xfrm>
            <a:off x="515880" y="2610000"/>
            <a:ext cx="8420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900"/>
            </a:br>
            <a:endParaRPr b="0" lang="en-US" sz="9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" name=""/>
          <p:cNvSpPr/>
          <p:nvPr/>
        </p:nvSpPr>
        <p:spPr>
          <a:xfrm>
            <a:off x="123840" y="2600280"/>
            <a:ext cx="8420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81" name=""/>
          <p:cNvSpPr/>
          <p:nvPr/>
        </p:nvSpPr>
        <p:spPr>
          <a:xfrm>
            <a:off x="0" y="25560"/>
            <a:ext cx="990612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Submission Screen 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82" name=""/>
          <p:cNvGraphicFramePr/>
          <p:nvPr/>
        </p:nvGraphicFramePr>
        <p:xfrm>
          <a:off x="330120" y="685800"/>
          <a:ext cx="9328320" cy="5410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8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30120" y="685800"/>
                    <a:ext cx="9328320" cy="5410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"/>
          <p:cNvSpPr/>
          <p:nvPr/>
        </p:nvSpPr>
        <p:spPr>
          <a:xfrm>
            <a:off x="1052640" y="2219400"/>
            <a:ext cx="8420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0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 </a:t>
            </a:r>
            <a:endParaRPr b="0" lang="en-US" sz="1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>
            <a:off x="0" y="0"/>
            <a:ext cx="990612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Failed Transaction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86" name="" descr=""/>
          <p:cNvPicPr/>
          <p:nvPr/>
        </p:nvPicPr>
        <p:blipFill>
          <a:blip r:embed="rId1"/>
          <a:srcRect l="0" t="18551" r="0" b="-6"/>
          <a:stretch/>
        </p:blipFill>
        <p:spPr>
          <a:xfrm>
            <a:off x="660240" y="762120"/>
            <a:ext cx="8823600" cy="5511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7" name="" descr=""/>
          <p:cNvPicPr/>
          <p:nvPr/>
        </p:nvPicPr>
        <p:blipFill>
          <a:blip r:embed="rId2"/>
          <a:stretch/>
        </p:blipFill>
        <p:spPr>
          <a:xfrm>
            <a:off x="1733400" y="1676520"/>
            <a:ext cx="7347240" cy="329400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1538280" y="-25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Why a Transaction Might Fail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906120" y="11887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26"/>
              </a:spcBef>
              <a:buClr>
                <a:srgbClr val="ffff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The price has moved</a:t>
            </a:r>
            <a:endParaRPr b="1" lang="en-US" sz="2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72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6"/>
              </a:spcBef>
              <a:buClr>
                <a:srgbClr val="ffff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The requested volume is no longer available</a:t>
            </a:r>
            <a:endParaRPr b="1" lang="en-US" sz="2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72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6"/>
              </a:spcBef>
              <a:buClr>
                <a:srgbClr val="ffff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Credit Limit</a:t>
            </a:r>
            <a:endParaRPr b="1" lang="en-US" sz="2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"/>
          <p:cNvSpPr/>
          <p:nvPr/>
        </p:nvSpPr>
        <p:spPr>
          <a:xfrm>
            <a:off x="380880" y="38160"/>
            <a:ext cx="908064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Successful Transaction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91" name="" descr=""/>
          <p:cNvPicPr/>
          <p:nvPr/>
        </p:nvPicPr>
        <p:blipFill>
          <a:blip r:embed="rId1"/>
          <a:srcRect l="576" t="27328" r="2879" b="3607"/>
          <a:stretch/>
        </p:blipFill>
        <p:spPr>
          <a:xfrm>
            <a:off x="279360" y="1041480"/>
            <a:ext cx="9153720" cy="5105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2" name="" descr=""/>
          <p:cNvPicPr/>
          <p:nvPr/>
        </p:nvPicPr>
        <p:blipFill>
          <a:blip r:embed="rId2"/>
          <a:stretch/>
        </p:blipFill>
        <p:spPr>
          <a:xfrm>
            <a:off x="2481120" y="4978440"/>
            <a:ext cx="6829560" cy="496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3" name=""/>
          <p:cNvSpPr/>
          <p:nvPr/>
        </p:nvSpPr>
        <p:spPr>
          <a:xfrm flipH="1">
            <a:off x="6986520" y="4280040"/>
            <a:ext cx="2673360" cy="736560"/>
          </a:xfrm>
          <a:prstGeom prst="line">
            <a:avLst/>
          </a:prstGeom>
          <a:ln w="76320">
            <a:solidFill>
              <a:srgbClr val="0066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" name=""/>
          <p:cNvGraphicFramePr/>
          <p:nvPr/>
        </p:nvGraphicFramePr>
        <p:xfrm>
          <a:off x="660240" y="939960"/>
          <a:ext cx="8585280" cy="51973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9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60240" y="939960"/>
                    <a:ext cx="8585280" cy="5197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96" name=""/>
          <p:cNvSpPr/>
          <p:nvPr/>
        </p:nvSpPr>
        <p:spPr>
          <a:xfrm>
            <a:off x="825480" y="27000"/>
            <a:ext cx="8585280" cy="51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Transaction Search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" name=""/>
          <p:cNvGraphicFramePr/>
          <p:nvPr/>
        </p:nvGraphicFramePr>
        <p:xfrm>
          <a:off x="387360" y="698400"/>
          <a:ext cx="9353520" cy="55054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9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87360" y="698400"/>
                    <a:ext cx="9353520" cy="5505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9" name=""/>
          <p:cNvGraphicFramePr/>
          <p:nvPr/>
        </p:nvGraphicFramePr>
        <p:xfrm>
          <a:off x="2557440" y="1932120"/>
          <a:ext cx="6878520" cy="1616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00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557440" y="1932120"/>
                    <a:ext cx="6878520" cy="161640"/>
                  </a:xfrm>
                  <a:prstGeom prst="rect">
                    <a:avLst/>
                  </a:prstGeom>
                  <a:noFill/>
                  <a:ln w="15840">
                    <a:solidFill>
                      <a:srgbClr val="0000ff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201" name=""/>
          <p:cNvSpPr/>
          <p:nvPr/>
        </p:nvSpPr>
        <p:spPr>
          <a:xfrm>
            <a:off x="0" y="0"/>
            <a:ext cx="990612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Quotes Page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" descr=""/>
          <p:cNvPicPr/>
          <p:nvPr/>
        </p:nvPicPr>
        <p:blipFill>
          <a:blip r:embed="rId1"/>
          <a:stretch/>
        </p:blipFill>
        <p:spPr>
          <a:xfrm>
            <a:off x="655560" y="1392120"/>
            <a:ext cx="8902800" cy="4554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3" name="" descr=""/>
          <p:cNvPicPr/>
          <p:nvPr/>
        </p:nvPicPr>
        <p:blipFill>
          <a:blip r:embed="rId2"/>
          <a:stretch/>
        </p:blipFill>
        <p:spPr>
          <a:xfrm>
            <a:off x="7986600" y="3079800"/>
            <a:ext cx="752760" cy="681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4" name=""/>
          <p:cNvSpPr/>
          <p:nvPr/>
        </p:nvSpPr>
        <p:spPr>
          <a:xfrm>
            <a:off x="2752560" y="50760"/>
            <a:ext cx="61232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Making the global market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205" name=""/>
          <p:cNvCxnSpPr/>
          <p:nvPr/>
        </p:nvCxnSpPr>
        <p:spPr>
          <a:xfrm flipH="1" rot="16200000">
            <a:off x="7048800" y="1766520"/>
            <a:ext cx="1731240" cy="896040"/>
          </a:xfrm>
          <a:prstGeom prst="curvedConnector5">
            <a:avLst>
              <a:gd name="adj1" fmla="val 49168"/>
              <a:gd name="adj2" fmla="val 50000"/>
              <a:gd name="adj3" fmla="val 49168"/>
            </a:avLst>
          </a:prstGeom>
          <a:ln w="57240">
            <a:solidFill>
              <a:srgbClr val="ff6600"/>
            </a:solidFill>
            <a:miter/>
          </a:ln>
        </p:spPr>
      </p:cxnSp>
      <p:graphicFrame>
        <p:nvGraphicFramePr>
          <p:cNvPr id="206" name=""/>
          <p:cNvGraphicFramePr/>
          <p:nvPr/>
        </p:nvGraphicFramePr>
        <p:xfrm>
          <a:off x="1521000" y="1015920"/>
          <a:ext cx="7078320" cy="1810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0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521000" y="1015920"/>
                    <a:ext cx="7078320" cy="181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08" name=""/>
          <p:cNvSpPr/>
          <p:nvPr/>
        </p:nvSpPr>
        <p:spPr>
          <a:xfrm>
            <a:off x="6807240" y="863640"/>
            <a:ext cx="1600200" cy="469800"/>
          </a:xfrm>
          <a:prstGeom prst="ellipse">
            <a:avLst/>
          </a:prstGeom>
          <a:noFill/>
          <a:ln w="5724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" name=""/>
          <p:cNvSpPr/>
          <p:nvPr/>
        </p:nvSpPr>
        <p:spPr>
          <a:xfrm>
            <a:off x="0" y="6107400"/>
            <a:ext cx="457056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" descr=""/>
          <p:cNvPicPr/>
          <p:nvPr/>
        </p:nvPicPr>
        <p:blipFill>
          <a:blip r:embed="rId1"/>
          <a:stretch/>
        </p:blipFill>
        <p:spPr>
          <a:xfrm>
            <a:off x="522360" y="1335240"/>
            <a:ext cx="8902800" cy="4554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1" name=""/>
          <p:cNvSpPr/>
          <p:nvPr/>
        </p:nvSpPr>
        <p:spPr>
          <a:xfrm>
            <a:off x="1650960" y="1227240"/>
            <a:ext cx="6604200" cy="440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12" name="" descr=""/>
          <p:cNvPicPr/>
          <p:nvPr/>
        </p:nvPicPr>
        <p:blipFill>
          <a:blip r:embed="rId2"/>
          <a:stretch/>
        </p:blipFill>
        <p:spPr>
          <a:xfrm>
            <a:off x="3244680" y="4589640"/>
            <a:ext cx="685800" cy="653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3" name="" descr=""/>
          <p:cNvPicPr/>
          <p:nvPr/>
        </p:nvPicPr>
        <p:blipFill>
          <a:blip r:embed="rId3"/>
          <a:stretch/>
        </p:blipFill>
        <p:spPr>
          <a:xfrm>
            <a:off x="7846920" y="3333600"/>
            <a:ext cx="752400" cy="681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4" name="" descr=""/>
          <p:cNvPicPr/>
          <p:nvPr/>
        </p:nvPicPr>
        <p:blipFill>
          <a:blip r:embed="rId4"/>
          <a:stretch/>
        </p:blipFill>
        <p:spPr>
          <a:xfrm>
            <a:off x="8134200" y="4932360"/>
            <a:ext cx="685800" cy="654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5" name="" descr=""/>
          <p:cNvPicPr/>
          <p:nvPr/>
        </p:nvPicPr>
        <p:blipFill>
          <a:blip r:embed="rId5"/>
          <a:stretch/>
        </p:blipFill>
        <p:spPr>
          <a:xfrm>
            <a:off x="7372440" y="2720880"/>
            <a:ext cx="647640" cy="617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6" name="" descr=""/>
          <p:cNvPicPr/>
          <p:nvPr/>
        </p:nvPicPr>
        <p:blipFill>
          <a:blip r:embed="rId6"/>
          <a:stretch/>
        </p:blipFill>
        <p:spPr>
          <a:xfrm>
            <a:off x="4781520" y="2120760"/>
            <a:ext cx="584280" cy="55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7" name="" descr=""/>
          <p:cNvPicPr/>
          <p:nvPr/>
        </p:nvPicPr>
        <p:blipFill>
          <a:blip r:embed="rId7"/>
          <a:stretch/>
        </p:blipFill>
        <p:spPr>
          <a:xfrm>
            <a:off x="1611360" y="2317680"/>
            <a:ext cx="752400" cy="681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8" name="" descr=""/>
          <p:cNvPicPr/>
          <p:nvPr/>
        </p:nvPicPr>
        <p:blipFill>
          <a:blip r:embed="rId8"/>
          <a:stretch/>
        </p:blipFill>
        <p:spPr>
          <a:xfrm>
            <a:off x="1039680" y="2851200"/>
            <a:ext cx="752760" cy="681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" descr=""/>
          <p:cNvPicPr/>
          <p:nvPr/>
        </p:nvPicPr>
        <p:blipFill>
          <a:blip r:embed="rId9"/>
          <a:stretch/>
        </p:blipFill>
        <p:spPr>
          <a:xfrm>
            <a:off x="2131920" y="3473280"/>
            <a:ext cx="752400" cy="681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0" name="" descr=""/>
          <p:cNvPicPr/>
          <p:nvPr/>
        </p:nvPicPr>
        <p:blipFill>
          <a:blip r:embed="rId10"/>
          <a:stretch/>
        </p:blipFill>
        <p:spPr>
          <a:xfrm>
            <a:off x="5137200" y="2730600"/>
            <a:ext cx="490320" cy="468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1" name="" descr=""/>
          <p:cNvPicPr/>
          <p:nvPr/>
        </p:nvPicPr>
        <p:blipFill>
          <a:blip r:embed="rId11"/>
          <a:stretch/>
        </p:blipFill>
        <p:spPr>
          <a:xfrm>
            <a:off x="2533680" y="5054760"/>
            <a:ext cx="584280" cy="556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2" name="" descr=""/>
          <p:cNvPicPr/>
          <p:nvPr/>
        </p:nvPicPr>
        <p:blipFill>
          <a:blip r:embed="rId12"/>
          <a:stretch/>
        </p:blipFill>
        <p:spPr>
          <a:xfrm>
            <a:off x="4413240" y="2556000"/>
            <a:ext cx="647640" cy="617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3" name=""/>
          <p:cNvSpPr/>
          <p:nvPr/>
        </p:nvSpPr>
        <p:spPr>
          <a:xfrm flipV="1">
            <a:off x="2844720" y="3009960"/>
            <a:ext cx="4546800" cy="635040"/>
          </a:xfrm>
          <a:prstGeom prst="line">
            <a:avLst/>
          </a:prstGeom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24" name=""/>
          <p:cNvSpPr/>
          <p:nvPr/>
        </p:nvSpPr>
        <p:spPr>
          <a:xfrm>
            <a:off x="2006640" y="2971800"/>
            <a:ext cx="279360" cy="609480"/>
          </a:xfrm>
          <a:prstGeom prst="line">
            <a:avLst/>
          </a:prstGeom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25" name=""/>
          <p:cNvSpPr/>
          <p:nvPr/>
        </p:nvSpPr>
        <p:spPr>
          <a:xfrm flipV="1">
            <a:off x="2895480" y="3048120"/>
            <a:ext cx="2324160" cy="1993680"/>
          </a:xfrm>
          <a:prstGeom prst="line">
            <a:avLst/>
          </a:prstGeom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26" name=""/>
          <p:cNvSpPr/>
          <p:nvPr/>
        </p:nvSpPr>
        <p:spPr>
          <a:xfrm flipH="1" flipV="1">
            <a:off x="1371600" y="3505320"/>
            <a:ext cx="2209680" cy="1079280"/>
          </a:xfrm>
          <a:prstGeom prst="line">
            <a:avLst/>
          </a:prstGeom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27" name=""/>
          <p:cNvSpPr/>
          <p:nvPr/>
        </p:nvSpPr>
        <p:spPr>
          <a:xfrm>
            <a:off x="8013600" y="3797280"/>
            <a:ext cx="241560" cy="1219320"/>
          </a:xfrm>
          <a:prstGeom prst="line">
            <a:avLst/>
          </a:prstGeom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28" name=""/>
          <p:cNvSpPr/>
          <p:nvPr/>
        </p:nvSpPr>
        <p:spPr>
          <a:xfrm flipH="1" flipV="1">
            <a:off x="4939920" y="3123720"/>
            <a:ext cx="3187800" cy="2057400"/>
          </a:xfrm>
          <a:prstGeom prst="line">
            <a:avLst/>
          </a:prstGeom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29" name=""/>
          <p:cNvSpPr/>
          <p:nvPr/>
        </p:nvSpPr>
        <p:spPr>
          <a:xfrm>
            <a:off x="5334120" y="2311560"/>
            <a:ext cx="2514600" cy="1231920"/>
          </a:xfrm>
          <a:prstGeom prst="line">
            <a:avLst/>
          </a:prstGeom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" name=""/>
          <p:cNvSpPr/>
          <p:nvPr/>
        </p:nvSpPr>
        <p:spPr>
          <a:xfrm flipH="1">
            <a:off x="1714680" y="2298600"/>
            <a:ext cx="3085920" cy="952560"/>
          </a:xfrm>
          <a:prstGeom prst="line">
            <a:avLst/>
          </a:prstGeom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" name=""/>
          <p:cNvSpPr/>
          <p:nvPr/>
        </p:nvSpPr>
        <p:spPr>
          <a:xfrm>
            <a:off x="2235240" y="2806560"/>
            <a:ext cx="2222640" cy="63720"/>
          </a:xfrm>
          <a:prstGeom prst="line">
            <a:avLst/>
          </a:prstGeom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6920" bIns="1692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" name=""/>
          <p:cNvSpPr/>
          <p:nvPr/>
        </p:nvSpPr>
        <p:spPr>
          <a:xfrm>
            <a:off x="5626080" y="2921040"/>
            <a:ext cx="1943280" cy="253800"/>
          </a:xfrm>
          <a:prstGeom prst="line">
            <a:avLst/>
          </a:prstGeom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33" name=""/>
          <p:cNvSpPr/>
          <p:nvPr/>
        </p:nvSpPr>
        <p:spPr>
          <a:xfrm flipV="1">
            <a:off x="3911760" y="3251160"/>
            <a:ext cx="3708360" cy="1625760"/>
          </a:xfrm>
          <a:prstGeom prst="line">
            <a:avLst/>
          </a:prstGeom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34" name=""/>
          <p:cNvSpPr/>
          <p:nvPr/>
        </p:nvSpPr>
        <p:spPr>
          <a:xfrm flipV="1">
            <a:off x="3936960" y="3746160"/>
            <a:ext cx="4038480" cy="1244520"/>
          </a:xfrm>
          <a:prstGeom prst="line">
            <a:avLst/>
          </a:prstGeom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" name=""/>
          <p:cNvSpPr/>
          <p:nvPr/>
        </p:nvSpPr>
        <p:spPr>
          <a:xfrm>
            <a:off x="7873920" y="3289320"/>
            <a:ext cx="101520" cy="114120"/>
          </a:xfrm>
          <a:prstGeom prst="line">
            <a:avLst/>
          </a:prstGeom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36" name=""/>
          <p:cNvSpPr/>
          <p:nvPr/>
        </p:nvSpPr>
        <p:spPr>
          <a:xfrm flipH="1" flipV="1">
            <a:off x="2514600" y="4089240"/>
            <a:ext cx="101520" cy="1028880"/>
          </a:xfrm>
          <a:prstGeom prst="line">
            <a:avLst/>
          </a:prstGeom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37" name=""/>
          <p:cNvSpPr/>
          <p:nvPr/>
        </p:nvSpPr>
        <p:spPr>
          <a:xfrm flipV="1">
            <a:off x="2793960" y="2349000"/>
            <a:ext cx="1994040" cy="2692440"/>
          </a:xfrm>
          <a:prstGeom prst="line">
            <a:avLst/>
          </a:prstGeom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" name=""/>
          <p:cNvSpPr/>
          <p:nvPr/>
        </p:nvSpPr>
        <p:spPr>
          <a:xfrm>
            <a:off x="1434960" y="3543480"/>
            <a:ext cx="1206720" cy="1549080"/>
          </a:xfrm>
          <a:prstGeom prst="line">
            <a:avLst/>
          </a:prstGeom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39" name=""/>
          <p:cNvSpPr/>
          <p:nvPr/>
        </p:nvSpPr>
        <p:spPr>
          <a:xfrm flipH="1">
            <a:off x="1688760" y="2895480"/>
            <a:ext cx="127080" cy="88920"/>
          </a:xfrm>
          <a:prstGeom prst="line">
            <a:avLst/>
          </a:prstGeom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" name=""/>
          <p:cNvSpPr/>
          <p:nvPr/>
        </p:nvSpPr>
        <p:spPr>
          <a:xfrm flipH="1">
            <a:off x="5003280" y="2679840"/>
            <a:ext cx="165240" cy="37800"/>
          </a:xfrm>
          <a:prstGeom prst="line">
            <a:avLst/>
          </a:prstGeom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9000" bIns="-90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" name=""/>
          <p:cNvSpPr/>
          <p:nvPr/>
        </p:nvSpPr>
        <p:spPr>
          <a:xfrm>
            <a:off x="5207040" y="2679840"/>
            <a:ext cx="50760" cy="63360"/>
          </a:xfrm>
          <a:prstGeom prst="line">
            <a:avLst/>
          </a:prstGeom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6560" bIns="1656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" name=""/>
          <p:cNvSpPr/>
          <p:nvPr/>
        </p:nvSpPr>
        <p:spPr>
          <a:xfrm>
            <a:off x="5067360" y="2844720"/>
            <a:ext cx="63360" cy="25560"/>
          </a:xfrm>
          <a:prstGeom prst="line">
            <a:avLst/>
          </a:prstGeom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" name=""/>
          <p:cNvSpPr/>
          <p:nvPr/>
        </p:nvSpPr>
        <p:spPr>
          <a:xfrm flipH="1">
            <a:off x="3098880" y="5283360"/>
            <a:ext cx="5067360" cy="203040"/>
          </a:xfrm>
          <a:prstGeom prst="line">
            <a:avLst/>
          </a:prstGeom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" name=""/>
          <p:cNvSpPr/>
          <p:nvPr/>
        </p:nvSpPr>
        <p:spPr>
          <a:xfrm flipH="1" flipV="1">
            <a:off x="1739520" y="3086280"/>
            <a:ext cx="6350040" cy="2095200"/>
          </a:xfrm>
          <a:prstGeom prst="line">
            <a:avLst/>
          </a:prstGeom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" name=""/>
          <p:cNvSpPr/>
          <p:nvPr/>
        </p:nvSpPr>
        <p:spPr>
          <a:xfrm flipV="1">
            <a:off x="3086280" y="5029200"/>
            <a:ext cx="291960" cy="279360"/>
          </a:xfrm>
          <a:prstGeom prst="line">
            <a:avLst/>
          </a:prstGeom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" name=""/>
          <p:cNvSpPr/>
          <p:nvPr/>
        </p:nvSpPr>
        <p:spPr>
          <a:xfrm flipV="1">
            <a:off x="2311560" y="2184120"/>
            <a:ext cx="2552400" cy="291960"/>
          </a:xfrm>
          <a:prstGeom prst="line">
            <a:avLst/>
          </a:prstGeom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" name=""/>
          <p:cNvSpPr/>
          <p:nvPr/>
        </p:nvSpPr>
        <p:spPr>
          <a:xfrm>
            <a:off x="5295960" y="2197080"/>
            <a:ext cx="2273400" cy="533520"/>
          </a:xfrm>
          <a:prstGeom prst="line">
            <a:avLst/>
          </a:prstGeom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" name=""/>
          <p:cNvSpPr/>
          <p:nvPr/>
        </p:nvSpPr>
        <p:spPr>
          <a:xfrm flipH="1">
            <a:off x="2844720" y="3657600"/>
            <a:ext cx="5029200" cy="50760"/>
          </a:xfrm>
          <a:prstGeom prst="line">
            <a:avLst/>
          </a:prstGeom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" name=""/>
          <p:cNvSpPr/>
          <p:nvPr/>
        </p:nvSpPr>
        <p:spPr>
          <a:xfrm flipH="1" flipV="1">
            <a:off x="-360" y="3098520"/>
            <a:ext cx="1079640" cy="88920"/>
          </a:xfrm>
          <a:prstGeom prst="line">
            <a:avLst/>
          </a:prstGeom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" name=""/>
          <p:cNvSpPr/>
          <p:nvPr/>
        </p:nvSpPr>
        <p:spPr>
          <a:xfrm flipH="1" flipV="1">
            <a:off x="0" y="4660560"/>
            <a:ext cx="2527200" cy="571320"/>
          </a:xfrm>
          <a:prstGeom prst="line">
            <a:avLst/>
          </a:prstGeom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" name=""/>
          <p:cNvSpPr/>
          <p:nvPr/>
        </p:nvSpPr>
        <p:spPr>
          <a:xfrm flipH="1">
            <a:off x="0" y="3848040"/>
            <a:ext cx="2184480" cy="101520"/>
          </a:xfrm>
          <a:prstGeom prst="line">
            <a:avLst/>
          </a:prstGeom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"/>
          <p:cNvSpPr/>
          <p:nvPr/>
        </p:nvSpPr>
        <p:spPr>
          <a:xfrm flipV="1">
            <a:off x="7912080" y="2692440"/>
            <a:ext cx="1994040" cy="101520"/>
          </a:xfrm>
          <a:prstGeom prst="line">
            <a:avLst/>
          </a:prstGeom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" name=""/>
          <p:cNvSpPr/>
          <p:nvPr/>
        </p:nvSpPr>
        <p:spPr>
          <a:xfrm>
            <a:off x="8026560" y="3048120"/>
            <a:ext cx="1879560" cy="12600"/>
          </a:xfrm>
          <a:prstGeom prst="line">
            <a:avLst/>
          </a:prstGeom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54" name=""/>
          <p:cNvSpPr/>
          <p:nvPr/>
        </p:nvSpPr>
        <p:spPr>
          <a:xfrm flipV="1">
            <a:off x="8508960" y="4101840"/>
            <a:ext cx="1397160" cy="825480"/>
          </a:xfrm>
          <a:prstGeom prst="line">
            <a:avLst/>
          </a:prstGeom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" name=""/>
          <p:cNvSpPr/>
          <p:nvPr/>
        </p:nvSpPr>
        <p:spPr>
          <a:xfrm flipV="1">
            <a:off x="8521560" y="3683160"/>
            <a:ext cx="1384560" cy="25200"/>
          </a:xfrm>
          <a:prstGeom prst="line">
            <a:avLst/>
          </a:prstGeom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0" bIns="-216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" name=""/>
          <p:cNvSpPr/>
          <p:nvPr/>
        </p:nvSpPr>
        <p:spPr>
          <a:xfrm flipH="1">
            <a:off x="-360" y="2476440"/>
            <a:ext cx="1638360" cy="76320"/>
          </a:xfrm>
          <a:prstGeom prst="line">
            <a:avLst/>
          </a:prstGeom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" name=""/>
          <p:cNvSpPr/>
          <p:nvPr/>
        </p:nvSpPr>
        <p:spPr>
          <a:xfrm>
            <a:off x="2752560" y="25560"/>
            <a:ext cx="61232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Making the global market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258" name=""/>
          <p:cNvCxnSpPr/>
          <p:nvPr/>
        </p:nvCxnSpPr>
        <p:spPr>
          <a:xfrm flipH="1" rot="16200000">
            <a:off x="6757920" y="1918800"/>
            <a:ext cx="2029680" cy="889920"/>
          </a:xfrm>
          <a:prstGeom prst="curvedConnector5">
            <a:avLst>
              <a:gd name="adj1" fmla="val 49281"/>
              <a:gd name="adj2" fmla="val 49979"/>
              <a:gd name="adj3" fmla="val 49281"/>
            </a:avLst>
          </a:prstGeom>
          <a:ln w="57240">
            <a:solidFill>
              <a:srgbClr val="ff6600"/>
            </a:solidFill>
            <a:miter/>
          </a:ln>
        </p:spPr>
      </p:cxnSp>
      <p:sp>
        <p:nvSpPr>
          <p:cNvPr id="259" name=""/>
          <p:cNvSpPr/>
          <p:nvPr/>
        </p:nvSpPr>
        <p:spPr>
          <a:xfrm flipV="1">
            <a:off x="0" y="3466800"/>
            <a:ext cx="1257480" cy="927000"/>
          </a:xfrm>
          <a:prstGeom prst="line">
            <a:avLst/>
          </a:prstGeom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" name=""/>
          <p:cNvSpPr/>
          <p:nvPr/>
        </p:nvSpPr>
        <p:spPr>
          <a:xfrm>
            <a:off x="8521560" y="3809880"/>
            <a:ext cx="1384560" cy="393840"/>
          </a:xfrm>
          <a:prstGeom prst="line">
            <a:avLst/>
          </a:prstGeom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61" name="" descr=""/>
          <p:cNvPicPr/>
          <p:nvPr/>
        </p:nvPicPr>
        <p:blipFill>
          <a:blip r:embed="rId13"/>
          <a:stretch/>
        </p:blipFill>
        <p:spPr>
          <a:xfrm>
            <a:off x="7143840" y="4076640"/>
            <a:ext cx="490320" cy="468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2" name=""/>
          <p:cNvSpPr/>
          <p:nvPr/>
        </p:nvSpPr>
        <p:spPr>
          <a:xfrm flipV="1">
            <a:off x="7556400" y="3784680"/>
            <a:ext cx="432000" cy="342720"/>
          </a:xfrm>
          <a:prstGeom prst="line">
            <a:avLst/>
          </a:prstGeom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63" name=""/>
          <p:cNvSpPr/>
          <p:nvPr/>
        </p:nvSpPr>
        <p:spPr>
          <a:xfrm>
            <a:off x="7581960" y="4508640"/>
            <a:ext cx="571320" cy="546120"/>
          </a:xfrm>
          <a:prstGeom prst="line">
            <a:avLst/>
          </a:prstGeom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64" name=""/>
          <p:cNvSpPr/>
          <p:nvPr/>
        </p:nvSpPr>
        <p:spPr>
          <a:xfrm flipH="1" flipV="1">
            <a:off x="5359320" y="2476440"/>
            <a:ext cx="1803600" cy="1689120"/>
          </a:xfrm>
          <a:prstGeom prst="line">
            <a:avLst/>
          </a:prstGeom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" name=""/>
          <p:cNvSpPr/>
          <p:nvPr/>
        </p:nvSpPr>
        <p:spPr>
          <a:xfrm flipH="1" flipV="1">
            <a:off x="2844360" y="3835440"/>
            <a:ext cx="4381560" cy="533520"/>
          </a:xfrm>
          <a:prstGeom prst="line">
            <a:avLst/>
          </a:prstGeom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66" name=""/>
          <p:cNvGraphicFramePr/>
          <p:nvPr/>
        </p:nvGraphicFramePr>
        <p:xfrm>
          <a:off x="1343160" y="1015920"/>
          <a:ext cx="7078680" cy="18108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267" name="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1343160" y="1015920"/>
                    <a:ext cx="7078680" cy="181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68" name=""/>
          <p:cNvSpPr/>
          <p:nvPr/>
        </p:nvSpPr>
        <p:spPr>
          <a:xfrm>
            <a:off x="6629400" y="863640"/>
            <a:ext cx="1600200" cy="469800"/>
          </a:xfrm>
          <a:prstGeom prst="ellipse">
            <a:avLst/>
          </a:prstGeom>
          <a:noFill/>
          <a:ln w="5724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" name=""/>
          <p:cNvSpPr/>
          <p:nvPr/>
        </p:nvSpPr>
        <p:spPr>
          <a:xfrm>
            <a:off x="0" y="6032880"/>
            <a:ext cx="457056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 is Principal to all transactions, Enron is not an Intermediary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"/>
          <p:cNvSpPr/>
          <p:nvPr/>
        </p:nvSpPr>
        <p:spPr>
          <a:xfrm>
            <a:off x="743040" y="-228600"/>
            <a:ext cx="8420040" cy="12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What is EnronOnline?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"/>
          <p:cNvSpPr/>
          <p:nvPr/>
        </p:nvSpPr>
        <p:spPr>
          <a:xfrm>
            <a:off x="660240" y="1257480"/>
            <a:ext cx="9245880" cy="506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 algn="ctr">
              <a:lnSpc>
                <a:spcPct val="100000"/>
              </a:lnSpc>
              <a:spcBef>
                <a:spcPts val="4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9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</a:t>
            </a:r>
            <a:r>
              <a:rPr b="0" lang="en-GB" sz="21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b="1" lang="en-GB" sz="2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Free, Internet-based, Global</a:t>
            </a:r>
            <a:r>
              <a:rPr b="0" lang="en-GB" sz="21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</a:t>
            </a:r>
            <a:r>
              <a:rPr b="0" lang="en-GB" sz="19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Transaction System Which Allows Counterparties to View</a:t>
            </a:r>
            <a:r>
              <a:rPr b="0" lang="en-GB" sz="19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</a:t>
            </a:r>
            <a:r>
              <a:rPr b="1" lang="en-GB" sz="2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Real Time Prices</a:t>
            </a:r>
            <a:r>
              <a:rPr b="0" lang="en-GB" sz="19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</a:t>
            </a:r>
            <a:r>
              <a:rPr b="0" lang="en-GB" sz="19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From Enron’s Traders and</a:t>
            </a:r>
            <a:r>
              <a:rPr b="0" lang="en-GB" sz="25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</a:t>
            </a:r>
            <a:r>
              <a:rPr b="1" lang="en-GB" sz="2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Transact Instantly</a:t>
            </a:r>
            <a:r>
              <a:rPr b="0" lang="en-GB" sz="21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</a:t>
            </a:r>
            <a:r>
              <a:rPr b="0" lang="en-GB" sz="19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Online</a:t>
            </a:r>
            <a:endParaRPr b="0" lang="en-US" sz="19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100000"/>
              </a:lnSpc>
              <a:spcBef>
                <a:spcPts val="5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1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524"/>
              </a:spcBef>
              <a:buClr>
                <a:srgbClr val="ff6600"/>
              </a:buClr>
              <a:buSzPct val="8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1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"/>
          <p:cNvSpPr/>
          <p:nvPr/>
        </p:nvSpPr>
        <p:spPr>
          <a:xfrm>
            <a:off x="1650960" y="1397160"/>
            <a:ext cx="6604200" cy="406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"/>
          <p:cNvSpPr/>
          <p:nvPr/>
        </p:nvSpPr>
        <p:spPr>
          <a:xfrm>
            <a:off x="2476440" y="2895480"/>
            <a:ext cx="5365800" cy="350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5" name="" descr=""/>
          <p:cNvPicPr/>
          <p:nvPr/>
        </p:nvPicPr>
        <p:blipFill>
          <a:blip r:embed="rId1"/>
          <a:srcRect l="31950" t="36309" r="37584" b="28799"/>
          <a:stretch/>
        </p:blipFill>
        <p:spPr>
          <a:xfrm>
            <a:off x="2374920" y="2678040"/>
            <a:ext cx="5784840" cy="352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" name=""/>
          <p:cNvSpPr/>
          <p:nvPr/>
        </p:nvSpPr>
        <p:spPr>
          <a:xfrm>
            <a:off x="2308320" y="5448240"/>
            <a:ext cx="251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66ff"/>
                </a:solidFill>
                <a:effectLst/>
                <a:uFillTx/>
                <a:latin typeface="Arial"/>
              </a:rPr>
              <a:t> click &amp; transact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/>
          </p:nvPr>
        </p:nvSpPr>
        <p:spPr>
          <a:xfrm>
            <a:off x="998640" y="1727280"/>
            <a:ext cx="7967520" cy="326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Development Time: Approximately 7 Months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Announcement Date: October 26, 1999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Launch Date: November 29, 1999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Products Offered: Approximately 800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Currencies Traded in: 13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6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title"/>
          </p:nvPr>
        </p:nvSpPr>
        <p:spPr>
          <a:xfrm>
            <a:off x="651960" y="0"/>
            <a:ext cx="875052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/>
          </p:nvPr>
        </p:nvSpPr>
        <p:spPr>
          <a:xfrm>
            <a:off x="680760" y="1574640"/>
            <a:ext cx="9225000" cy="4267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Total Life to Date Transactions: &gt; 116,000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6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Average Daily Transactions: &gt; 1,500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6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72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2000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Notional Value of Transactions: &gt; $47 billion</a:t>
            </a:r>
            <a:endParaRPr b="1" lang="en-US" sz="2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72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Daily Notional Value: Approximately $800 Million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6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title"/>
          </p:nvPr>
        </p:nvSpPr>
        <p:spPr>
          <a:xfrm>
            <a:off x="651960" y="0"/>
            <a:ext cx="875052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Statistics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"/>
          <p:cNvSpPr/>
          <p:nvPr/>
        </p:nvSpPr>
        <p:spPr>
          <a:xfrm>
            <a:off x="0" y="44280"/>
            <a:ext cx="990612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Versus Traditional Channels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(Currently)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75" name=""/>
          <p:cNvGraphicFramePr/>
          <p:nvPr/>
        </p:nvGraphicFramePr>
        <p:xfrm>
          <a:off x="287280" y="2293920"/>
          <a:ext cx="4167360" cy="3473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7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87280" y="2293920"/>
                    <a:ext cx="4167360" cy="3473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7" name=""/>
          <p:cNvGraphicFramePr/>
          <p:nvPr/>
        </p:nvGraphicFramePr>
        <p:xfrm>
          <a:off x="5261040" y="2266920"/>
          <a:ext cx="4230720" cy="35560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78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261040" y="2266920"/>
                    <a:ext cx="4230720" cy="3556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79" name=""/>
          <p:cNvSpPr/>
          <p:nvPr/>
        </p:nvSpPr>
        <p:spPr>
          <a:xfrm>
            <a:off x="1332000" y="1479600"/>
            <a:ext cx="2073240" cy="390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Volume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" name=""/>
          <p:cNvSpPr/>
          <p:nvPr/>
        </p:nvSpPr>
        <p:spPr>
          <a:xfrm>
            <a:off x="6635880" y="1479600"/>
            <a:ext cx="2084400" cy="390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Transactions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" name=""/>
          <p:cNvSpPr/>
          <p:nvPr/>
        </p:nvSpPr>
        <p:spPr>
          <a:xfrm>
            <a:off x="0" y="2251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33%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" name=""/>
          <p:cNvSpPr/>
          <p:nvPr/>
        </p:nvSpPr>
        <p:spPr>
          <a:xfrm>
            <a:off x="5049720" y="2251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45%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" name=""/>
          <p:cNvSpPr/>
          <p:nvPr/>
        </p:nvSpPr>
        <p:spPr>
          <a:xfrm>
            <a:off x="709560" y="4838760"/>
            <a:ext cx="251784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67%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" name=""/>
          <p:cNvSpPr/>
          <p:nvPr/>
        </p:nvSpPr>
        <p:spPr>
          <a:xfrm>
            <a:off x="7461360" y="4597560"/>
            <a:ext cx="251784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55%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" name=""/>
          <p:cNvSpPr/>
          <p:nvPr/>
        </p:nvSpPr>
        <p:spPr>
          <a:xfrm>
            <a:off x="3813120" y="5383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" name=""/>
          <p:cNvSpPr/>
          <p:nvPr/>
        </p:nvSpPr>
        <p:spPr>
          <a:xfrm>
            <a:off x="4829040" y="483696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" name=""/>
          <p:cNvSpPr/>
          <p:nvPr/>
        </p:nvSpPr>
        <p:spPr>
          <a:xfrm>
            <a:off x="3679920" y="6043680"/>
            <a:ext cx="20628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" name=""/>
          <p:cNvSpPr/>
          <p:nvPr/>
        </p:nvSpPr>
        <p:spPr>
          <a:xfrm>
            <a:off x="3681360" y="5459400"/>
            <a:ext cx="20628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" name=""/>
          <p:cNvSpPr/>
          <p:nvPr/>
        </p:nvSpPr>
        <p:spPr>
          <a:xfrm>
            <a:off x="3467160" y="4789440"/>
            <a:ext cx="3033720" cy="3333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" name=""/>
          <p:cNvSpPr/>
          <p:nvPr/>
        </p:nvSpPr>
        <p:spPr>
          <a:xfrm>
            <a:off x="3822840" y="5954760"/>
            <a:ext cx="350820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"/>
          <p:cNvSpPr/>
          <p:nvPr/>
        </p:nvSpPr>
        <p:spPr>
          <a:xfrm>
            <a:off x="0" y="247680"/>
            <a:ext cx="990612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" name=""/>
          <p:cNvSpPr/>
          <p:nvPr/>
        </p:nvSpPr>
        <p:spPr>
          <a:xfrm>
            <a:off x="2154240" y="263520"/>
            <a:ext cx="54860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Transactions via EnronOnline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(Weekly)</a:t>
            </a:r>
            <a:br>
              <a:rPr sz="3000"/>
            </a:b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93" name=""/>
          <p:cNvGraphicFramePr/>
          <p:nvPr/>
        </p:nvGraphicFramePr>
        <p:xfrm>
          <a:off x="152280" y="1092240"/>
          <a:ext cx="9601200" cy="5576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9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2280" y="1092240"/>
                    <a:ext cx="9601200" cy="5576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651960" y="0"/>
            <a:ext cx="875052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eCommerce Business Comparison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296" name=""/>
          <p:cNvSpPr/>
          <p:nvPr/>
        </p:nvSpPr>
        <p:spPr>
          <a:xfrm>
            <a:off x="4146480" y="2297160"/>
            <a:ext cx="184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" name=""/>
          <p:cNvSpPr/>
          <p:nvPr/>
        </p:nvSpPr>
        <p:spPr>
          <a:xfrm>
            <a:off x="2332080" y="5160960"/>
            <a:ext cx="21524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" name=""/>
          <p:cNvSpPr/>
          <p:nvPr/>
        </p:nvSpPr>
        <p:spPr>
          <a:xfrm>
            <a:off x="2332080" y="3139920"/>
            <a:ext cx="429408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Business (B2B)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" name=""/>
          <p:cNvSpPr/>
          <p:nvPr/>
        </p:nvSpPr>
        <p:spPr>
          <a:xfrm>
            <a:off x="6755400" y="793800"/>
            <a:ext cx="19911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Comic Sans MS"/>
              </a:rPr>
              <a:t>Value of Goods*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" name=""/>
          <p:cNvSpPr/>
          <p:nvPr/>
        </p:nvSpPr>
        <p:spPr>
          <a:xfrm>
            <a:off x="8749440" y="1041480"/>
            <a:ext cx="22140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" name=""/>
          <p:cNvSpPr/>
          <p:nvPr/>
        </p:nvSpPr>
        <p:spPr>
          <a:xfrm>
            <a:off x="6839280" y="1031760"/>
            <a:ext cx="1944000" cy="54900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ffff00"/>
                </a:solidFill>
                <a:effectLst/>
                <a:uFillTx/>
                <a:latin typeface="Comic Sans MS"/>
              </a:rPr>
              <a:t>Value of Goods</a:t>
            </a: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(Millions)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" name=""/>
          <p:cNvSpPr/>
          <p:nvPr/>
        </p:nvSpPr>
        <p:spPr>
          <a:xfrm>
            <a:off x="8493120" y="128592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03" name=""/>
          <p:cNvSpPr/>
          <p:nvPr/>
        </p:nvSpPr>
        <p:spPr>
          <a:xfrm>
            <a:off x="2814120" y="1693800"/>
            <a:ext cx="15026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eBay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Amazon.com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Dell.com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04" name=""/>
          <p:cNvSpPr/>
          <p:nvPr/>
        </p:nvSpPr>
        <p:spPr>
          <a:xfrm>
            <a:off x="7169400" y="1693800"/>
            <a:ext cx="12398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   2,650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1,600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10,190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" name=""/>
          <p:cNvSpPr/>
          <p:nvPr/>
        </p:nvSpPr>
        <p:spPr>
          <a:xfrm>
            <a:off x="7680600" y="169380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" name=""/>
          <p:cNvSpPr/>
          <p:nvPr/>
        </p:nvSpPr>
        <p:spPr>
          <a:xfrm>
            <a:off x="7378920" y="223200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07" name=""/>
          <p:cNvSpPr/>
          <p:nvPr/>
        </p:nvSpPr>
        <p:spPr>
          <a:xfrm>
            <a:off x="2774880" y="3645000"/>
            <a:ext cx="1656000" cy="21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FreeMarkets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Cisco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Intel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Altrade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08" name=""/>
          <p:cNvSpPr/>
          <p:nvPr/>
        </p:nvSpPr>
        <p:spPr>
          <a:xfrm>
            <a:off x="7265880" y="3645000"/>
            <a:ext cx="1011240" cy="106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   1,400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9,480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10,500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12,000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" name=""/>
          <p:cNvSpPr/>
          <p:nvPr/>
        </p:nvSpPr>
        <p:spPr>
          <a:xfrm>
            <a:off x="7496280" y="36640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" name=""/>
          <p:cNvSpPr/>
          <p:nvPr/>
        </p:nvSpPr>
        <p:spPr>
          <a:xfrm>
            <a:off x="7562880" y="436572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" name=""/>
          <p:cNvSpPr/>
          <p:nvPr/>
        </p:nvSpPr>
        <p:spPr>
          <a:xfrm>
            <a:off x="7285320" y="52941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12" name=""/>
          <p:cNvSpPr/>
          <p:nvPr/>
        </p:nvSpPr>
        <p:spPr>
          <a:xfrm>
            <a:off x="6826320" y="5216400"/>
            <a:ext cx="1554120" cy="128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&gt;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$ 47,000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13" name=""/>
          <p:cNvSpPr/>
          <p:nvPr/>
        </p:nvSpPr>
        <p:spPr>
          <a:xfrm>
            <a:off x="1490760" y="5157720"/>
            <a:ext cx="217620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14" name=""/>
          <p:cNvSpPr/>
          <p:nvPr/>
        </p:nvSpPr>
        <p:spPr>
          <a:xfrm>
            <a:off x="2333520" y="1192320"/>
            <a:ext cx="43052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Consumer (B2C)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15" name=""/>
          <p:cNvSpPr/>
          <p:nvPr/>
        </p:nvSpPr>
        <p:spPr>
          <a:xfrm>
            <a:off x="584280" y="2683440"/>
            <a:ext cx="104292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1999 Data*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16" name=""/>
          <p:cNvSpPr/>
          <p:nvPr/>
        </p:nvSpPr>
        <p:spPr>
          <a:xfrm>
            <a:off x="584280" y="4810680"/>
            <a:ext cx="1084320" cy="100872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2000 to date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17" name=""/>
          <p:cNvSpPr/>
          <p:nvPr/>
        </p:nvSpPr>
        <p:spPr>
          <a:xfrm flipH="1">
            <a:off x="1828800" y="1371600"/>
            <a:ext cx="49536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18" name=""/>
          <p:cNvSpPr/>
          <p:nvPr/>
        </p:nvSpPr>
        <p:spPr>
          <a:xfrm flipH="1">
            <a:off x="1828800" y="4851360"/>
            <a:ext cx="53352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19" name=""/>
          <p:cNvSpPr/>
          <p:nvPr/>
        </p:nvSpPr>
        <p:spPr>
          <a:xfrm>
            <a:off x="1816200" y="1371600"/>
            <a:ext cx="0" cy="34797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20" name=""/>
          <p:cNvSpPr/>
          <p:nvPr/>
        </p:nvSpPr>
        <p:spPr>
          <a:xfrm>
            <a:off x="1650960" y="3035160"/>
            <a:ext cx="16524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21" name=""/>
          <p:cNvSpPr/>
          <p:nvPr/>
        </p:nvSpPr>
        <p:spPr>
          <a:xfrm>
            <a:off x="482760" y="6121440"/>
            <a:ext cx="33750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Est. 1999 Annual Results 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651960" y="0"/>
            <a:ext cx="875052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Contact Us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323" name=""/>
          <p:cNvSpPr/>
          <p:nvPr/>
        </p:nvSpPr>
        <p:spPr>
          <a:xfrm>
            <a:off x="420840" y="928800"/>
            <a:ext cx="632772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Call us: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24" name=""/>
          <p:cNvSpPr/>
          <p:nvPr/>
        </p:nvSpPr>
        <p:spPr>
          <a:xfrm>
            <a:off x="0" y="2990880"/>
            <a:ext cx="9906120" cy="170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457200" indent="-342720">
              <a:lnSpc>
                <a:spcPct val="100000"/>
              </a:lnSpc>
              <a:tabLst>
                <a:tab algn="l" pos="0"/>
                <a:tab algn="l" pos="11448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16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Write us:  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marL="457200" indent="-342720">
              <a:lnSpc>
                <a:spcPct val="100000"/>
              </a:lnSpc>
              <a:tabLst>
                <a:tab algn="l" pos="0"/>
                <a:tab algn="l" pos="11448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 </a:t>
            </a: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marL="457200" indent="-342720">
              <a:lnSpc>
                <a:spcPct val="100000"/>
              </a:lnSpc>
              <a:tabLst>
                <a:tab algn="l" pos="0"/>
                <a:tab algn="l" pos="11448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P.O. Box 4656</a:t>
            </a: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Kamiyacho Mori Building </a:t>
            </a: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 House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marL="457200" indent="-342720">
              <a:lnSpc>
                <a:spcPct val="100000"/>
              </a:lnSpc>
              <a:tabLst>
                <a:tab algn="l" pos="0"/>
                <a:tab algn="l" pos="11448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1400 Smith Street</a:t>
            </a: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14</a:t>
            </a:r>
            <a:r>
              <a:rPr b="1" lang="en-US" sz="1600" strike="noStrike" u="non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th</a:t>
            </a: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floor </a:t>
            </a: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P.O.Box 29173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marL="457200" indent="-342720">
              <a:lnSpc>
                <a:spcPct val="100000"/>
              </a:lnSpc>
              <a:tabLst>
                <a:tab algn="l" pos="0"/>
                <a:tab algn="l" pos="11448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Houston, TX  77002</a:t>
            </a: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4-3-20 Toranomon, Minato-ku </a:t>
            </a: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London SW1X 7WB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marL="457200" indent="-342720">
              <a:lnSpc>
                <a:spcPct val="100000"/>
              </a:lnSpc>
              <a:tabLst>
                <a:tab algn="l" pos="0"/>
                <a:tab algn="l" pos="11448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USA</a:t>
            </a:r>
            <a:r>
              <a:rPr b="0" lang="en-US" sz="16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 </a:t>
            </a:r>
            <a:r>
              <a:rPr b="0" lang="en-US" sz="16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Tokyo 105-0001</a:t>
            </a:r>
            <a:r>
              <a:rPr b="0" lang="en-US" sz="16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 </a:t>
            </a:r>
            <a:r>
              <a:rPr b="0" lang="en-US" sz="16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UK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marL="457200" indent="-342720">
              <a:lnSpc>
                <a:spcPct val="100000"/>
              </a:lnSpc>
              <a:tabLst>
                <a:tab algn="l" pos="0"/>
                <a:tab algn="l" pos="11448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Japan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25" name=""/>
          <p:cNvSpPr/>
          <p:nvPr/>
        </p:nvSpPr>
        <p:spPr>
          <a:xfrm>
            <a:off x="0" y="5737320"/>
            <a:ext cx="990612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16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E-Mail us </a:t>
            </a: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at</a:t>
            </a: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b="0" lang="en-US" sz="2000" strike="noStrike" u="sng">
                <a:solidFill>
                  <a:srgbClr val="0066ff"/>
                </a:solidFill>
                <a:effectLst/>
                <a:uFillTx/>
                <a:latin typeface="Comic Sans MS"/>
              </a:rPr>
              <a:t>help@enrononline.com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/>
          </p:nvPr>
        </p:nvSpPr>
        <p:spPr>
          <a:xfrm>
            <a:off x="-360" y="1422360"/>
            <a:ext cx="9906120" cy="1193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55000" lnSpcReduction="19999"/>
          </a:bodyPr>
          <a:p>
            <a:pPr marL="343080" indent="-343080">
              <a:lnSpc>
                <a:spcPct val="100000"/>
              </a:lnSpc>
              <a:spcBef>
                <a:spcPts val="1125"/>
              </a:spcBef>
              <a:buNone/>
              <a:tabLst>
                <a:tab algn="l" pos="0"/>
                <a:tab algn="l" pos="63504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1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The Americas:</a:t>
            </a: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Japan:</a:t>
            </a: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All Other Regions:</a:t>
            </a:r>
            <a:endParaRPr b="1" lang="en-US" sz="18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125"/>
              </a:spcBef>
              <a:buNone/>
              <a:tabLst>
                <a:tab algn="l" pos="0"/>
                <a:tab algn="l" pos="63504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0066ff"/>
                </a:solidFill>
                <a:effectLst/>
                <a:uFillTx/>
                <a:latin typeface="Comic Sans MS"/>
              </a:rPr>
              <a:t>+1 (713) 853-4357 (HELP)</a:t>
            </a:r>
            <a:r>
              <a:rPr b="0" lang="en-US" sz="1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0066ff"/>
                </a:solidFill>
                <a:effectLst/>
                <a:uFillTx/>
                <a:latin typeface="Comic Sans MS"/>
              </a:rPr>
              <a:t>0120-8 36766 (ENRON)</a:t>
            </a:r>
            <a:r>
              <a:rPr b="0" lang="en-US" sz="1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0066ff"/>
                </a:solidFill>
                <a:effectLst/>
                <a:uFillTx/>
                <a:latin typeface="Comic Sans MS"/>
              </a:rPr>
              <a:t>+44 (0)20 7783 7783</a:t>
            </a:r>
            <a:endParaRPr b="1" lang="en-US" sz="18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312"/>
              </a:spcBef>
              <a:buNone/>
              <a:tabLst>
                <a:tab algn="l" pos="0"/>
                <a:tab algn="l" pos="63504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1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0" lang="en-US" sz="21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0" lang="en-US" sz="21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0" lang="en-US" sz="21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0" lang="en-US" sz="21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endParaRPr b="1" lang="en-US" sz="21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"/>
          <p:cNvSpPr/>
          <p:nvPr/>
        </p:nvSpPr>
        <p:spPr>
          <a:xfrm>
            <a:off x="2930400" y="252360"/>
            <a:ext cx="184320" cy="54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28" name=""/>
          <p:cNvGrpSpPr/>
          <p:nvPr/>
        </p:nvGrpSpPr>
        <p:grpSpPr>
          <a:xfrm>
            <a:off x="433440" y="2314440"/>
            <a:ext cx="9471600" cy="2027520"/>
            <a:chOff x="433440" y="2314440"/>
            <a:chExt cx="9471600" cy="2027520"/>
          </a:xfrm>
        </p:grpSpPr>
        <p:sp>
          <p:nvSpPr>
            <p:cNvPr id="329" name=""/>
            <p:cNvSpPr/>
            <p:nvPr/>
          </p:nvSpPr>
          <p:spPr>
            <a:xfrm>
              <a:off x="1653840" y="3883680"/>
              <a:ext cx="27212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the Energy into </a:t>
              </a:r>
              <a:r>
                <a:rPr b="1" lang="en-US" sz="14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e-commerce</a:t>
              </a:r>
              <a:r>
                <a:rPr b="1" lang="en-US" sz="6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6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graphicFrame>
          <p:nvGraphicFramePr>
            <p:cNvPr id="330" name=""/>
            <p:cNvGraphicFramePr/>
            <p:nvPr/>
          </p:nvGraphicFramePr>
          <p:xfrm>
            <a:off x="433440" y="2314440"/>
            <a:ext cx="9471600" cy="20275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331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433440" y="2314440"/>
                      <a:ext cx="9471600" cy="20275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"/>
          <p:cNvSpPr/>
          <p:nvPr/>
        </p:nvSpPr>
        <p:spPr>
          <a:xfrm>
            <a:off x="3240" y="77760"/>
            <a:ext cx="9907560" cy="11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>
            <a:off x="384120" y="52560"/>
            <a:ext cx="91296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Customers can transact with Enron using the phone or EnronOnline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"/>
          <p:cNvSpPr/>
          <p:nvPr/>
        </p:nvSpPr>
        <p:spPr>
          <a:xfrm>
            <a:off x="355680" y="1477800"/>
            <a:ext cx="2582640" cy="515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"/>
          <p:cNvSpPr/>
          <p:nvPr/>
        </p:nvSpPr>
        <p:spPr>
          <a:xfrm>
            <a:off x="1591200" y="4529160"/>
            <a:ext cx="69120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    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"/>
          <p:cNvSpPr/>
          <p:nvPr/>
        </p:nvSpPr>
        <p:spPr>
          <a:xfrm>
            <a:off x="2278080" y="4529160"/>
            <a:ext cx="49392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  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"/>
          <p:cNvSpPr/>
          <p:nvPr/>
        </p:nvSpPr>
        <p:spPr>
          <a:xfrm>
            <a:off x="524880" y="5810400"/>
            <a:ext cx="9936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"/>
          <p:cNvSpPr/>
          <p:nvPr/>
        </p:nvSpPr>
        <p:spPr>
          <a:xfrm>
            <a:off x="3803760" y="5645160"/>
            <a:ext cx="210168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      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>
            <a:off x="6178680" y="1494000"/>
            <a:ext cx="3070080" cy="295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6932520" y="1533600"/>
            <a:ext cx="2625480" cy="85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Internet 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via EnronOnline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6" name=""/>
          <p:cNvGrpSpPr/>
          <p:nvPr/>
        </p:nvGrpSpPr>
        <p:grpSpPr>
          <a:xfrm>
            <a:off x="2401560" y="2772360"/>
            <a:ext cx="2307240" cy="3058920"/>
            <a:chOff x="2401560" y="2772360"/>
            <a:chExt cx="2307240" cy="3058920"/>
          </a:xfrm>
        </p:grpSpPr>
        <p:sp>
          <p:nvSpPr>
            <p:cNvPr id="37" name=""/>
            <p:cNvSpPr/>
            <p:nvPr/>
          </p:nvSpPr>
          <p:spPr>
            <a:xfrm rot="19435800">
              <a:off x="3315240" y="2499480"/>
              <a:ext cx="94320" cy="3134880"/>
            </a:xfrm>
            <a:prstGeom prst="rect">
              <a:avLst/>
            </a:pr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" name=""/>
            <p:cNvSpPr/>
            <p:nvPr/>
          </p:nvSpPr>
          <p:spPr>
            <a:xfrm rot="19435800">
              <a:off x="4264200" y="5281560"/>
              <a:ext cx="328320" cy="501120"/>
            </a:xfrm>
            <a:custGeom>
              <a:avLst/>
              <a:gdLst/>
              <a:ahLst/>
              <a:rect l="l" t="t" r="r" b="b"/>
              <a:pathLst>
                <a:path w="167" h="167">
                  <a:moveTo>
                    <a:pt x="0" y="0"/>
                  </a:moveTo>
                  <a:lnTo>
                    <a:pt x="84" y="167"/>
                  </a:lnTo>
                  <a:lnTo>
                    <a:pt x="1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9" name=""/>
          <p:cNvGrpSpPr/>
          <p:nvPr/>
        </p:nvGrpSpPr>
        <p:grpSpPr>
          <a:xfrm>
            <a:off x="1239840" y="1486080"/>
            <a:ext cx="1156680" cy="1187280"/>
            <a:chOff x="1239840" y="1486080"/>
            <a:chExt cx="1156680" cy="1187280"/>
          </a:xfrm>
        </p:grpSpPr>
        <p:grpSp>
          <p:nvGrpSpPr>
            <p:cNvPr id="40" name=""/>
            <p:cNvGrpSpPr/>
            <p:nvPr/>
          </p:nvGrpSpPr>
          <p:grpSpPr>
            <a:xfrm>
              <a:off x="1239840" y="1486080"/>
              <a:ext cx="1156680" cy="1187280"/>
              <a:chOff x="1239840" y="1486080"/>
              <a:chExt cx="1156680" cy="1187280"/>
            </a:xfrm>
          </p:grpSpPr>
          <p:grpSp>
            <p:nvGrpSpPr>
              <p:cNvPr id="41" name=""/>
              <p:cNvGrpSpPr/>
              <p:nvPr/>
            </p:nvGrpSpPr>
            <p:grpSpPr>
              <a:xfrm>
                <a:off x="2224440" y="2295720"/>
                <a:ext cx="123120" cy="377640"/>
                <a:chOff x="2224440" y="2295720"/>
                <a:chExt cx="123120" cy="377640"/>
              </a:xfrm>
            </p:grpSpPr>
            <p:sp>
              <p:nvSpPr>
                <p:cNvPr id="42" name=""/>
                <p:cNvSpPr/>
                <p:nvPr/>
              </p:nvSpPr>
              <p:spPr>
                <a:xfrm>
                  <a:off x="2224440" y="2295720"/>
                  <a:ext cx="54720" cy="107640"/>
                </a:xfrm>
                <a:custGeom>
                  <a:avLst/>
                  <a:gdLst/>
                  <a:ahLst/>
                  <a:rect l="l" t="t" r="r" b="b"/>
                  <a:pathLst>
                    <a:path w="146" h="272">
                      <a:moveTo>
                        <a:pt x="40" y="0"/>
                      </a:moveTo>
                      <a:lnTo>
                        <a:pt x="22" y="15"/>
                      </a:lnTo>
                      <a:lnTo>
                        <a:pt x="9" y="28"/>
                      </a:lnTo>
                      <a:lnTo>
                        <a:pt x="1" y="43"/>
                      </a:lnTo>
                      <a:lnTo>
                        <a:pt x="0" y="60"/>
                      </a:lnTo>
                      <a:lnTo>
                        <a:pt x="1" y="80"/>
                      </a:lnTo>
                      <a:lnTo>
                        <a:pt x="7" y="95"/>
                      </a:lnTo>
                      <a:lnTo>
                        <a:pt x="19" y="116"/>
                      </a:lnTo>
                      <a:lnTo>
                        <a:pt x="75" y="191"/>
                      </a:lnTo>
                      <a:lnTo>
                        <a:pt x="95" y="223"/>
                      </a:lnTo>
                      <a:lnTo>
                        <a:pt x="100" y="239"/>
                      </a:lnTo>
                      <a:lnTo>
                        <a:pt x="98" y="252"/>
                      </a:lnTo>
                      <a:lnTo>
                        <a:pt x="94" y="272"/>
                      </a:lnTo>
                      <a:lnTo>
                        <a:pt x="106" y="268"/>
                      </a:lnTo>
                      <a:lnTo>
                        <a:pt x="117" y="263"/>
                      </a:lnTo>
                      <a:lnTo>
                        <a:pt x="129" y="254"/>
                      </a:lnTo>
                      <a:lnTo>
                        <a:pt x="138" y="239"/>
                      </a:lnTo>
                      <a:lnTo>
                        <a:pt x="146" y="217"/>
                      </a:lnTo>
                      <a:lnTo>
                        <a:pt x="146" y="198"/>
                      </a:lnTo>
                      <a:lnTo>
                        <a:pt x="142" y="178"/>
                      </a:lnTo>
                      <a:lnTo>
                        <a:pt x="138" y="163"/>
                      </a:lnTo>
                      <a:lnTo>
                        <a:pt x="128" y="145"/>
                      </a:lnTo>
                      <a:lnTo>
                        <a:pt x="115" y="126"/>
                      </a:lnTo>
                      <a:lnTo>
                        <a:pt x="101" y="108"/>
                      </a:lnTo>
                      <a:lnTo>
                        <a:pt x="80" y="86"/>
                      </a:lnTo>
                      <a:lnTo>
                        <a:pt x="60" y="60"/>
                      </a:lnTo>
                      <a:lnTo>
                        <a:pt x="48" y="43"/>
                      </a:lnTo>
                      <a:lnTo>
                        <a:pt x="41" y="34"/>
                      </a:lnTo>
                      <a:lnTo>
                        <a:pt x="38" y="15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3" name=""/>
                <p:cNvSpPr/>
                <p:nvPr/>
              </p:nvSpPr>
              <p:spPr>
                <a:xfrm>
                  <a:off x="2247120" y="2386080"/>
                  <a:ext cx="54720" cy="108000"/>
                </a:xfrm>
                <a:custGeom>
                  <a:avLst/>
                  <a:gdLst/>
                  <a:ahLst/>
                  <a:rect l="l" t="t" r="r" b="b"/>
                  <a:pathLst>
                    <a:path w="146" h="272">
                      <a:moveTo>
                        <a:pt x="41" y="0"/>
                      </a:moveTo>
                      <a:lnTo>
                        <a:pt x="23" y="12"/>
                      </a:lnTo>
                      <a:lnTo>
                        <a:pt x="9" y="28"/>
                      </a:lnTo>
                      <a:lnTo>
                        <a:pt x="2" y="41"/>
                      </a:lnTo>
                      <a:lnTo>
                        <a:pt x="0" y="59"/>
                      </a:lnTo>
                      <a:lnTo>
                        <a:pt x="2" y="79"/>
                      </a:lnTo>
                      <a:lnTo>
                        <a:pt x="8" y="94"/>
                      </a:lnTo>
                      <a:lnTo>
                        <a:pt x="19" y="115"/>
                      </a:lnTo>
                      <a:lnTo>
                        <a:pt x="75" y="191"/>
                      </a:lnTo>
                      <a:lnTo>
                        <a:pt x="96" y="222"/>
                      </a:lnTo>
                      <a:lnTo>
                        <a:pt x="100" y="236"/>
                      </a:lnTo>
                      <a:lnTo>
                        <a:pt x="99" y="250"/>
                      </a:lnTo>
                      <a:lnTo>
                        <a:pt x="94" y="272"/>
                      </a:lnTo>
                      <a:lnTo>
                        <a:pt x="107" y="267"/>
                      </a:lnTo>
                      <a:lnTo>
                        <a:pt x="118" y="263"/>
                      </a:lnTo>
                      <a:lnTo>
                        <a:pt x="129" y="254"/>
                      </a:lnTo>
                      <a:lnTo>
                        <a:pt x="139" y="236"/>
                      </a:lnTo>
                      <a:lnTo>
                        <a:pt x="146" y="217"/>
                      </a:lnTo>
                      <a:lnTo>
                        <a:pt x="146" y="197"/>
                      </a:lnTo>
                      <a:lnTo>
                        <a:pt x="143" y="177"/>
                      </a:lnTo>
                      <a:lnTo>
                        <a:pt x="138" y="163"/>
                      </a:lnTo>
                      <a:lnTo>
                        <a:pt x="129" y="145"/>
                      </a:lnTo>
                      <a:lnTo>
                        <a:pt x="117" y="125"/>
                      </a:lnTo>
                      <a:lnTo>
                        <a:pt x="103" y="108"/>
                      </a:lnTo>
                      <a:lnTo>
                        <a:pt x="81" y="83"/>
                      </a:lnTo>
                      <a:lnTo>
                        <a:pt x="61" y="59"/>
                      </a:lnTo>
                      <a:lnTo>
                        <a:pt x="48" y="42"/>
                      </a:lnTo>
                      <a:lnTo>
                        <a:pt x="42" y="33"/>
                      </a:lnTo>
                      <a:lnTo>
                        <a:pt x="39" y="14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0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4" name=""/>
                <p:cNvSpPr/>
                <p:nvPr/>
              </p:nvSpPr>
              <p:spPr>
                <a:xfrm>
                  <a:off x="2269800" y="2478240"/>
                  <a:ext cx="54720" cy="108000"/>
                </a:xfrm>
                <a:custGeom>
                  <a:avLst/>
                  <a:gdLst/>
                  <a:ahLst/>
                  <a:rect l="l" t="t" r="r" b="b"/>
                  <a:pathLst>
                    <a:path w="146" h="271">
                      <a:moveTo>
                        <a:pt x="41" y="0"/>
                      </a:moveTo>
                      <a:lnTo>
                        <a:pt x="22" y="13"/>
                      </a:lnTo>
                      <a:lnTo>
                        <a:pt x="9" y="28"/>
                      </a:lnTo>
                      <a:lnTo>
                        <a:pt x="2" y="42"/>
                      </a:lnTo>
                      <a:lnTo>
                        <a:pt x="0" y="59"/>
                      </a:lnTo>
                      <a:lnTo>
                        <a:pt x="2" y="78"/>
                      </a:lnTo>
                      <a:lnTo>
                        <a:pt x="8" y="94"/>
                      </a:lnTo>
                      <a:lnTo>
                        <a:pt x="19" y="115"/>
                      </a:lnTo>
                      <a:lnTo>
                        <a:pt x="75" y="190"/>
                      </a:lnTo>
                      <a:lnTo>
                        <a:pt x="95" y="222"/>
                      </a:lnTo>
                      <a:lnTo>
                        <a:pt x="100" y="238"/>
                      </a:lnTo>
                      <a:lnTo>
                        <a:pt x="99" y="251"/>
                      </a:lnTo>
                      <a:lnTo>
                        <a:pt x="94" y="271"/>
                      </a:lnTo>
                      <a:lnTo>
                        <a:pt x="106" y="268"/>
                      </a:lnTo>
                      <a:lnTo>
                        <a:pt x="119" y="262"/>
                      </a:lnTo>
                      <a:lnTo>
                        <a:pt x="130" y="254"/>
                      </a:lnTo>
                      <a:lnTo>
                        <a:pt x="139" y="238"/>
                      </a:lnTo>
                      <a:lnTo>
                        <a:pt x="146" y="216"/>
                      </a:lnTo>
                      <a:lnTo>
                        <a:pt x="146" y="199"/>
                      </a:lnTo>
                      <a:lnTo>
                        <a:pt x="144" y="176"/>
                      </a:lnTo>
                      <a:lnTo>
                        <a:pt x="138" y="162"/>
                      </a:lnTo>
                      <a:lnTo>
                        <a:pt x="129" y="143"/>
                      </a:lnTo>
                      <a:lnTo>
                        <a:pt x="117" y="126"/>
                      </a:lnTo>
                      <a:lnTo>
                        <a:pt x="103" y="107"/>
                      </a:lnTo>
                      <a:lnTo>
                        <a:pt x="81" y="84"/>
                      </a:lnTo>
                      <a:lnTo>
                        <a:pt x="60" y="59"/>
                      </a:lnTo>
                      <a:lnTo>
                        <a:pt x="48" y="43"/>
                      </a:lnTo>
                      <a:lnTo>
                        <a:pt x="42" y="33"/>
                      </a:lnTo>
                      <a:lnTo>
                        <a:pt x="39" y="15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0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" name=""/>
                <p:cNvSpPr/>
                <p:nvPr/>
              </p:nvSpPr>
              <p:spPr>
                <a:xfrm>
                  <a:off x="2291400" y="2565360"/>
                  <a:ext cx="56160" cy="108000"/>
                </a:xfrm>
                <a:custGeom>
                  <a:avLst/>
                  <a:gdLst/>
                  <a:ahLst/>
                  <a:rect l="l" t="t" r="r" b="b"/>
                  <a:pathLst>
                    <a:path w="148" h="272">
                      <a:moveTo>
                        <a:pt x="43" y="0"/>
                      </a:moveTo>
                      <a:lnTo>
                        <a:pt x="22" y="13"/>
                      </a:lnTo>
                      <a:lnTo>
                        <a:pt x="10" y="28"/>
                      </a:lnTo>
                      <a:lnTo>
                        <a:pt x="2" y="42"/>
                      </a:lnTo>
                      <a:lnTo>
                        <a:pt x="0" y="60"/>
                      </a:lnTo>
                      <a:lnTo>
                        <a:pt x="2" y="80"/>
                      </a:lnTo>
                      <a:lnTo>
                        <a:pt x="9" y="95"/>
                      </a:lnTo>
                      <a:lnTo>
                        <a:pt x="20" y="116"/>
                      </a:lnTo>
                      <a:lnTo>
                        <a:pt x="75" y="191"/>
                      </a:lnTo>
                      <a:lnTo>
                        <a:pt x="97" y="223"/>
                      </a:lnTo>
                      <a:lnTo>
                        <a:pt x="101" y="236"/>
                      </a:lnTo>
                      <a:lnTo>
                        <a:pt x="100" y="251"/>
                      </a:lnTo>
                      <a:lnTo>
                        <a:pt x="95" y="272"/>
                      </a:lnTo>
                      <a:lnTo>
                        <a:pt x="109" y="268"/>
                      </a:lnTo>
                      <a:lnTo>
                        <a:pt x="120" y="263"/>
                      </a:lnTo>
                      <a:lnTo>
                        <a:pt x="131" y="254"/>
                      </a:lnTo>
                      <a:lnTo>
                        <a:pt x="140" y="236"/>
                      </a:lnTo>
                      <a:lnTo>
                        <a:pt x="148" y="217"/>
                      </a:lnTo>
                      <a:lnTo>
                        <a:pt x="148" y="198"/>
                      </a:lnTo>
                      <a:lnTo>
                        <a:pt x="145" y="178"/>
                      </a:lnTo>
                      <a:lnTo>
                        <a:pt x="139" y="163"/>
                      </a:lnTo>
                      <a:lnTo>
                        <a:pt x="130" y="145"/>
                      </a:lnTo>
                      <a:lnTo>
                        <a:pt x="118" y="126"/>
                      </a:lnTo>
                      <a:lnTo>
                        <a:pt x="103" y="108"/>
                      </a:lnTo>
                      <a:lnTo>
                        <a:pt x="83" y="84"/>
                      </a:lnTo>
                      <a:lnTo>
                        <a:pt x="62" y="60"/>
                      </a:lnTo>
                      <a:lnTo>
                        <a:pt x="48" y="43"/>
                      </a:lnTo>
                      <a:lnTo>
                        <a:pt x="44" y="34"/>
                      </a:lnTo>
                      <a:lnTo>
                        <a:pt x="39" y="15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46" name=""/>
              <p:cNvGrpSpPr/>
              <p:nvPr/>
            </p:nvGrpSpPr>
            <p:grpSpPr>
              <a:xfrm>
                <a:off x="1239840" y="1486080"/>
                <a:ext cx="1156680" cy="833400"/>
                <a:chOff x="1239840" y="1486080"/>
                <a:chExt cx="1156680" cy="833400"/>
              </a:xfrm>
            </p:grpSpPr>
            <p:sp>
              <p:nvSpPr>
                <p:cNvPr id="47" name=""/>
                <p:cNvSpPr/>
                <p:nvPr/>
              </p:nvSpPr>
              <p:spPr>
                <a:xfrm>
                  <a:off x="1239840" y="1486080"/>
                  <a:ext cx="1154160" cy="833400"/>
                </a:xfrm>
                <a:custGeom>
                  <a:avLst/>
                  <a:gdLst/>
                  <a:ahLst/>
                  <a:rect l="l" t="t" r="r" b="b"/>
                  <a:pathLst>
                    <a:path w="3018" h="2098">
                      <a:moveTo>
                        <a:pt x="408" y="1"/>
                      </a:moveTo>
                      <a:lnTo>
                        <a:pt x="350" y="0"/>
                      </a:lnTo>
                      <a:lnTo>
                        <a:pt x="320" y="4"/>
                      </a:lnTo>
                      <a:lnTo>
                        <a:pt x="290" y="11"/>
                      </a:lnTo>
                      <a:lnTo>
                        <a:pt x="252" y="33"/>
                      </a:lnTo>
                      <a:lnTo>
                        <a:pt x="214" y="63"/>
                      </a:lnTo>
                      <a:lnTo>
                        <a:pt x="180" y="100"/>
                      </a:lnTo>
                      <a:lnTo>
                        <a:pt x="135" y="161"/>
                      </a:lnTo>
                      <a:lnTo>
                        <a:pt x="106" y="206"/>
                      </a:lnTo>
                      <a:lnTo>
                        <a:pt x="77" y="255"/>
                      </a:lnTo>
                      <a:lnTo>
                        <a:pt x="47" y="312"/>
                      </a:lnTo>
                      <a:lnTo>
                        <a:pt x="24" y="363"/>
                      </a:lnTo>
                      <a:lnTo>
                        <a:pt x="12" y="420"/>
                      </a:lnTo>
                      <a:lnTo>
                        <a:pt x="3" y="474"/>
                      </a:lnTo>
                      <a:lnTo>
                        <a:pt x="0" y="538"/>
                      </a:lnTo>
                      <a:lnTo>
                        <a:pt x="3" y="600"/>
                      </a:lnTo>
                      <a:lnTo>
                        <a:pt x="20" y="696"/>
                      </a:lnTo>
                      <a:lnTo>
                        <a:pt x="33" y="747"/>
                      </a:lnTo>
                      <a:lnTo>
                        <a:pt x="55" y="804"/>
                      </a:lnTo>
                      <a:lnTo>
                        <a:pt x="75" y="849"/>
                      </a:lnTo>
                      <a:lnTo>
                        <a:pt x="106" y="894"/>
                      </a:lnTo>
                      <a:lnTo>
                        <a:pt x="147" y="938"/>
                      </a:lnTo>
                      <a:lnTo>
                        <a:pt x="202" y="980"/>
                      </a:lnTo>
                      <a:lnTo>
                        <a:pt x="301" y="1053"/>
                      </a:lnTo>
                      <a:lnTo>
                        <a:pt x="667" y="1325"/>
                      </a:lnTo>
                      <a:lnTo>
                        <a:pt x="970" y="1538"/>
                      </a:lnTo>
                      <a:lnTo>
                        <a:pt x="1216" y="1680"/>
                      </a:lnTo>
                      <a:lnTo>
                        <a:pt x="1492" y="1815"/>
                      </a:lnTo>
                      <a:lnTo>
                        <a:pt x="1752" y="1906"/>
                      </a:lnTo>
                      <a:lnTo>
                        <a:pt x="1964" y="1956"/>
                      </a:lnTo>
                      <a:lnTo>
                        <a:pt x="2142" y="1994"/>
                      </a:lnTo>
                      <a:lnTo>
                        <a:pt x="2243" y="2027"/>
                      </a:lnTo>
                      <a:lnTo>
                        <a:pt x="2314" y="2054"/>
                      </a:lnTo>
                      <a:lnTo>
                        <a:pt x="2382" y="2071"/>
                      </a:lnTo>
                      <a:lnTo>
                        <a:pt x="2473" y="2091"/>
                      </a:lnTo>
                      <a:lnTo>
                        <a:pt x="2560" y="2098"/>
                      </a:lnTo>
                      <a:lnTo>
                        <a:pt x="2631" y="2098"/>
                      </a:lnTo>
                      <a:lnTo>
                        <a:pt x="2685" y="2081"/>
                      </a:lnTo>
                      <a:lnTo>
                        <a:pt x="2924" y="1842"/>
                      </a:lnTo>
                      <a:lnTo>
                        <a:pt x="2978" y="1764"/>
                      </a:lnTo>
                      <a:lnTo>
                        <a:pt x="3005" y="1700"/>
                      </a:lnTo>
                      <a:lnTo>
                        <a:pt x="3018" y="1633"/>
                      </a:lnTo>
                      <a:lnTo>
                        <a:pt x="3018" y="1511"/>
                      </a:lnTo>
                      <a:lnTo>
                        <a:pt x="3018" y="1427"/>
                      </a:lnTo>
                      <a:lnTo>
                        <a:pt x="3012" y="1366"/>
                      </a:lnTo>
                      <a:lnTo>
                        <a:pt x="2991" y="1309"/>
                      </a:lnTo>
                      <a:lnTo>
                        <a:pt x="2968" y="1245"/>
                      </a:lnTo>
                      <a:lnTo>
                        <a:pt x="2934" y="1194"/>
                      </a:lnTo>
                      <a:lnTo>
                        <a:pt x="2887" y="1154"/>
                      </a:lnTo>
                      <a:lnTo>
                        <a:pt x="2850" y="1124"/>
                      </a:lnTo>
                      <a:lnTo>
                        <a:pt x="2796" y="1093"/>
                      </a:lnTo>
                      <a:lnTo>
                        <a:pt x="2732" y="1063"/>
                      </a:lnTo>
                      <a:lnTo>
                        <a:pt x="2661" y="1046"/>
                      </a:lnTo>
                      <a:lnTo>
                        <a:pt x="2584" y="1039"/>
                      </a:lnTo>
                      <a:lnTo>
                        <a:pt x="2506" y="1039"/>
                      </a:lnTo>
                      <a:lnTo>
                        <a:pt x="2442" y="1053"/>
                      </a:lnTo>
                      <a:lnTo>
                        <a:pt x="2358" y="1080"/>
                      </a:lnTo>
                      <a:lnTo>
                        <a:pt x="2287" y="1120"/>
                      </a:lnTo>
                      <a:lnTo>
                        <a:pt x="2223" y="1167"/>
                      </a:lnTo>
                      <a:lnTo>
                        <a:pt x="2176" y="1228"/>
                      </a:lnTo>
                      <a:lnTo>
                        <a:pt x="2132" y="1319"/>
                      </a:lnTo>
                      <a:lnTo>
                        <a:pt x="2115" y="1397"/>
                      </a:lnTo>
                      <a:lnTo>
                        <a:pt x="2112" y="1488"/>
                      </a:lnTo>
                      <a:lnTo>
                        <a:pt x="2038" y="1478"/>
                      </a:lnTo>
                      <a:lnTo>
                        <a:pt x="1890" y="1427"/>
                      </a:lnTo>
                      <a:lnTo>
                        <a:pt x="1688" y="1343"/>
                      </a:lnTo>
                      <a:lnTo>
                        <a:pt x="1425" y="1225"/>
                      </a:lnTo>
                      <a:lnTo>
                        <a:pt x="1172" y="1083"/>
                      </a:lnTo>
                      <a:lnTo>
                        <a:pt x="940" y="946"/>
                      </a:lnTo>
                      <a:lnTo>
                        <a:pt x="905" y="922"/>
                      </a:lnTo>
                      <a:lnTo>
                        <a:pt x="874" y="894"/>
                      </a:lnTo>
                      <a:lnTo>
                        <a:pt x="853" y="871"/>
                      </a:lnTo>
                      <a:lnTo>
                        <a:pt x="841" y="844"/>
                      </a:lnTo>
                      <a:lnTo>
                        <a:pt x="835" y="817"/>
                      </a:lnTo>
                      <a:lnTo>
                        <a:pt x="836" y="793"/>
                      </a:lnTo>
                      <a:lnTo>
                        <a:pt x="846" y="767"/>
                      </a:lnTo>
                      <a:lnTo>
                        <a:pt x="871" y="711"/>
                      </a:lnTo>
                      <a:lnTo>
                        <a:pt x="896" y="656"/>
                      </a:lnTo>
                      <a:lnTo>
                        <a:pt x="917" y="610"/>
                      </a:lnTo>
                      <a:lnTo>
                        <a:pt x="929" y="546"/>
                      </a:lnTo>
                      <a:lnTo>
                        <a:pt x="932" y="490"/>
                      </a:lnTo>
                      <a:lnTo>
                        <a:pt x="916" y="415"/>
                      </a:lnTo>
                      <a:lnTo>
                        <a:pt x="895" y="363"/>
                      </a:lnTo>
                      <a:lnTo>
                        <a:pt x="856" y="301"/>
                      </a:lnTo>
                      <a:lnTo>
                        <a:pt x="804" y="230"/>
                      </a:lnTo>
                      <a:lnTo>
                        <a:pt x="744" y="163"/>
                      </a:lnTo>
                      <a:lnTo>
                        <a:pt x="680" y="105"/>
                      </a:lnTo>
                      <a:lnTo>
                        <a:pt x="612" y="60"/>
                      </a:lnTo>
                      <a:lnTo>
                        <a:pt x="535" y="27"/>
                      </a:lnTo>
                      <a:lnTo>
                        <a:pt x="487" y="12"/>
                      </a:lnTo>
                      <a:lnTo>
                        <a:pt x="447" y="5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008080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48" name=""/>
                <p:cNvGrpSpPr/>
                <p:nvPr/>
              </p:nvGrpSpPr>
              <p:grpSpPr>
                <a:xfrm>
                  <a:off x="1256400" y="1505160"/>
                  <a:ext cx="1140120" cy="784080"/>
                  <a:chOff x="1256400" y="1505160"/>
                  <a:chExt cx="1140120" cy="784080"/>
                </a:xfrm>
              </p:grpSpPr>
              <p:sp>
                <p:nvSpPr>
                  <p:cNvPr id="49" name=""/>
                  <p:cNvSpPr/>
                  <p:nvPr/>
                </p:nvSpPr>
                <p:spPr>
                  <a:xfrm>
                    <a:off x="1256400" y="1505160"/>
                    <a:ext cx="419040" cy="631800"/>
                  </a:xfrm>
                  <a:custGeom>
                    <a:avLst/>
                    <a:gdLst/>
                    <a:ahLst/>
                    <a:rect l="l" t="t" r="r" b="b"/>
                    <a:pathLst>
                      <a:path w="1095" h="1590">
                        <a:moveTo>
                          <a:pt x="211" y="0"/>
                        </a:moveTo>
                        <a:lnTo>
                          <a:pt x="177" y="67"/>
                        </a:lnTo>
                        <a:lnTo>
                          <a:pt x="171" y="113"/>
                        </a:lnTo>
                        <a:lnTo>
                          <a:pt x="174" y="190"/>
                        </a:lnTo>
                        <a:lnTo>
                          <a:pt x="185" y="256"/>
                        </a:lnTo>
                        <a:lnTo>
                          <a:pt x="195" y="298"/>
                        </a:lnTo>
                        <a:lnTo>
                          <a:pt x="205" y="320"/>
                        </a:lnTo>
                        <a:lnTo>
                          <a:pt x="252" y="404"/>
                        </a:lnTo>
                        <a:lnTo>
                          <a:pt x="307" y="465"/>
                        </a:lnTo>
                        <a:lnTo>
                          <a:pt x="311" y="458"/>
                        </a:lnTo>
                        <a:lnTo>
                          <a:pt x="280" y="416"/>
                        </a:lnTo>
                        <a:lnTo>
                          <a:pt x="246" y="358"/>
                        </a:lnTo>
                        <a:lnTo>
                          <a:pt x="229" y="320"/>
                        </a:lnTo>
                        <a:lnTo>
                          <a:pt x="218" y="269"/>
                        </a:lnTo>
                        <a:lnTo>
                          <a:pt x="218" y="240"/>
                        </a:lnTo>
                        <a:lnTo>
                          <a:pt x="223" y="220"/>
                        </a:lnTo>
                        <a:lnTo>
                          <a:pt x="238" y="242"/>
                        </a:lnTo>
                        <a:lnTo>
                          <a:pt x="280" y="278"/>
                        </a:lnTo>
                        <a:lnTo>
                          <a:pt x="316" y="303"/>
                        </a:lnTo>
                        <a:lnTo>
                          <a:pt x="314" y="336"/>
                        </a:lnTo>
                        <a:lnTo>
                          <a:pt x="325" y="375"/>
                        </a:lnTo>
                        <a:lnTo>
                          <a:pt x="344" y="410"/>
                        </a:lnTo>
                        <a:lnTo>
                          <a:pt x="364" y="439"/>
                        </a:lnTo>
                        <a:lnTo>
                          <a:pt x="386" y="459"/>
                        </a:lnTo>
                        <a:lnTo>
                          <a:pt x="402" y="475"/>
                        </a:lnTo>
                        <a:lnTo>
                          <a:pt x="425" y="487"/>
                        </a:lnTo>
                        <a:lnTo>
                          <a:pt x="453" y="499"/>
                        </a:lnTo>
                        <a:lnTo>
                          <a:pt x="479" y="507"/>
                        </a:lnTo>
                        <a:lnTo>
                          <a:pt x="511" y="514"/>
                        </a:lnTo>
                        <a:lnTo>
                          <a:pt x="534" y="516"/>
                        </a:lnTo>
                        <a:lnTo>
                          <a:pt x="571" y="512"/>
                        </a:lnTo>
                        <a:lnTo>
                          <a:pt x="608" y="504"/>
                        </a:lnTo>
                        <a:lnTo>
                          <a:pt x="727" y="580"/>
                        </a:lnTo>
                        <a:lnTo>
                          <a:pt x="761" y="565"/>
                        </a:lnTo>
                        <a:lnTo>
                          <a:pt x="790" y="535"/>
                        </a:lnTo>
                        <a:lnTo>
                          <a:pt x="810" y="504"/>
                        </a:lnTo>
                        <a:lnTo>
                          <a:pt x="817" y="473"/>
                        </a:lnTo>
                        <a:lnTo>
                          <a:pt x="820" y="447"/>
                        </a:lnTo>
                        <a:lnTo>
                          <a:pt x="812" y="436"/>
                        </a:lnTo>
                        <a:lnTo>
                          <a:pt x="799" y="436"/>
                        </a:lnTo>
                        <a:lnTo>
                          <a:pt x="717" y="443"/>
                        </a:lnTo>
                        <a:lnTo>
                          <a:pt x="636" y="425"/>
                        </a:lnTo>
                        <a:lnTo>
                          <a:pt x="618" y="420"/>
                        </a:lnTo>
                        <a:lnTo>
                          <a:pt x="607" y="398"/>
                        </a:lnTo>
                        <a:lnTo>
                          <a:pt x="598" y="368"/>
                        </a:lnTo>
                        <a:lnTo>
                          <a:pt x="575" y="332"/>
                        </a:lnTo>
                        <a:lnTo>
                          <a:pt x="550" y="307"/>
                        </a:lnTo>
                        <a:lnTo>
                          <a:pt x="525" y="286"/>
                        </a:lnTo>
                        <a:lnTo>
                          <a:pt x="496" y="268"/>
                        </a:lnTo>
                        <a:lnTo>
                          <a:pt x="461" y="256"/>
                        </a:lnTo>
                        <a:lnTo>
                          <a:pt x="424" y="253"/>
                        </a:lnTo>
                        <a:lnTo>
                          <a:pt x="397" y="253"/>
                        </a:lnTo>
                        <a:lnTo>
                          <a:pt x="375" y="251"/>
                        </a:lnTo>
                        <a:lnTo>
                          <a:pt x="363" y="247"/>
                        </a:lnTo>
                        <a:lnTo>
                          <a:pt x="337" y="213"/>
                        </a:lnTo>
                        <a:lnTo>
                          <a:pt x="313" y="195"/>
                        </a:lnTo>
                        <a:lnTo>
                          <a:pt x="288" y="183"/>
                        </a:lnTo>
                        <a:lnTo>
                          <a:pt x="255" y="173"/>
                        </a:lnTo>
                        <a:lnTo>
                          <a:pt x="238" y="172"/>
                        </a:lnTo>
                        <a:lnTo>
                          <a:pt x="246" y="140"/>
                        </a:lnTo>
                        <a:lnTo>
                          <a:pt x="304" y="51"/>
                        </a:lnTo>
                        <a:lnTo>
                          <a:pt x="335" y="29"/>
                        </a:lnTo>
                        <a:lnTo>
                          <a:pt x="372" y="14"/>
                        </a:lnTo>
                        <a:lnTo>
                          <a:pt x="417" y="6"/>
                        </a:lnTo>
                        <a:lnTo>
                          <a:pt x="452" y="9"/>
                        </a:lnTo>
                        <a:lnTo>
                          <a:pt x="500" y="17"/>
                        </a:lnTo>
                        <a:lnTo>
                          <a:pt x="545" y="31"/>
                        </a:lnTo>
                        <a:lnTo>
                          <a:pt x="597" y="57"/>
                        </a:lnTo>
                        <a:lnTo>
                          <a:pt x="642" y="90"/>
                        </a:lnTo>
                        <a:lnTo>
                          <a:pt x="688" y="132"/>
                        </a:lnTo>
                        <a:lnTo>
                          <a:pt x="727" y="174"/>
                        </a:lnTo>
                        <a:lnTo>
                          <a:pt x="774" y="230"/>
                        </a:lnTo>
                        <a:lnTo>
                          <a:pt x="817" y="287"/>
                        </a:lnTo>
                        <a:lnTo>
                          <a:pt x="846" y="335"/>
                        </a:lnTo>
                        <a:lnTo>
                          <a:pt x="867" y="389"/>
                        </a:lnTo>
                        <a:lnTo>
                          <a:pt x="880" y="437"/>
                        </a:lnTo>
                        <a:lnTo>
                          <a:pt x="885" y="476"/>
                        </a:lnTo>
                        <a:lnTo>
                          <a:pt x="884" y="510"/>
                        </a:lnTo>
                        <a:lnTo>
                          <a:pt x="874" y="572"/>
                        </a:lnTo>
                        <a:lnTo>
                          <a:pt x="845" y="648"/>
                        </a:lnTo>
                        <a:lnTo>
                          <a:pt x="826" y="690"/>
                        </a:lnTo>
                        <a:lnTo>
                          <a:pt x="812" y="718"/>
                        </a:lnTo>
                        <a:lnTo>
                          <a:pt x="802" y="757"/>
                        </a:lnTo>
                        <a:lnTo>
                          <a:pt x="802" y="795"/>
                        </a:lnTo>
                        <a:lnTo>
                          <a:pt x="812" y="818"/>
                        </a:lnTo>
                        <a:lnTo>
                          <a:pt x="828" y="843"/>
                        </a:lnTo>
                        <a:lnTo>
                          <a:pt x="890" y="894"/>
                        </a:lnTo>
                        <a:lnTo>
                          <a:pt x="1054" y="992"/>
                        </a:lnTo>
                        <a:lnTo>
                          <a:pt x="988" y="997"/>
                        </a:lnTo>
                        <a:lnTo>
                          <a:pt x="977" y="1057"/>
                        </a:lnTo>
                        <a:lnTo>
                          <a:pt x="1018" y="1121"/>
                        </a:lnTo>
                        <a:lnTo>
                          <a:pt x="1072" y="1182"/>
                        </a:lnTo>
                        <a:lnTo>
                          <a:pt x="950" y="1142"/>
                        </a:lnTo>
                        <a:lnTo>
                          <a:pt x="870" y="1182"/>
                        </a:lnTo>
                        <a:lnTo>
                          <a:pt x="859" y="1250"/>
                        </a:lnTo>
                        <a:lnTo>
                          <a:pt x="876" y="1331"/>
                        </a:lnTo>
                        <a:lnTo>
                          <a:pt x="947" y="1401"/>
                        </a:lnTo>
                        <a:lnTo>
                          <a:pt x="1095" y="1590"/>
                        </a:lnTo>
                        <a:lnTo>
                          <a:pt x="927" y="1492"/>
                        </a:lnTo>
                        <a:lnTo>
                          <a:pt x="647" y="1296"/>
                        </a:lnTo>
                        <a:lnTo>
                          <a:pt x="219" y="978"/>
                        </a:lnTo>
                        <a:lnTo>
                          <a:pt x="268" y="1003"/>
                        </a:lnTo>
                        <a:lnTo>
                          <a:pt x="307" y="1015"/>
                        </a:lnTo>
                        <a:lnTo>
                          <a:pt x="357" y="1021"/>
                        </a:lnTo>
                        <a:lnTo>
                          <a:pt x="408" y="1016"/>
                        </a:lnTo>
                        <a:lnTo>
                          <a:pt x="462" y="1006"/>
                        </a:lnTo>
                        <a:lnTo>
                          <a:pt x="509" y="991"/>
                        </a:lnTo>
                        <a:lnTo>
                          <a:pt x="543" y="964"/>
                        </a:lnTo>
                        <a:lnTo>
                          <a:pt x="554" y="952"/>
                        </a:lnTo>
                        <a:lnTo>
                          <a:pt x="554" y="935"/>
                        </a:lnTo>
                        <a:lnTo>
                          <a:pt x="550" y="927"/>
                        </a:lnTo>
                        <a:lnTo>
                          <a:pt x="533" y="902"/>
                        </a:lnTo>
                        <a:lnTo>
                          <a:pt x="523" y="880"/>
                        </a:lnTo>
                        <a:lnTo>
                          <a:pt x="526" y="845"/>
                        </a:lnTo>
                        <a:lnTo>
                          <a:pt x="543" y="807"/>
                        </a:lnTo>
                        <a:lnTo>
                          <a:pt x="563" y="775"/>
                        </a:lnTo>
                        <a:lnTo>
                          <a:pt x="594" y="746"/>
                        </a:lnTo>
                        <a:lnTo>
                          <a:pt x="636" y="711"/>
                        </a:lnTo>
                        <a:lnTo>
                          <a:pt x="676" y="684"/>
                        </a:lnTo>
                        <a:lnTo>
                          <a:pt x="615" y="690"/>
                        </a:lnTo>
                        <a:lnTo>
                          <a:pt x="548" y="685"/>
                        </a:lnTo>
                        <a:lnTo>
                          <a:pt x="499" y="672"/>
                        </a:lnTo>
                        <a:lnTo>
                          <a:pt x="457" y="655"/>
                        </a:lnTo>
                        <a:lnTo>
                          <a:pt x="417" y="634"/>
                        </a:lnTo>
                        <a:lnTo>
                          <a:pt x="375" y="611"/>
                        </a:lnTo>
                        <a:lnTo>
                          <a:pt x="382" y="691"/>
                        </a:lnTo>
                        <a:lnTo>
                          <a:pt x="387" y="764"/>
                        </a:lnTo>
                        <a:lnTo>
                          <a:pt x="384" y="818"/>
                        </a:lnTo>
                        <a:lnTo>
                          <a:pt x="372" y="864"/>
                        </a:lnTo>
                        <a:lnTo>
                          <a:pt x="345" y="881"/>
                        </a:lnTo>
                        <a:lnTo>
                          <a:pt x="304" y="887"/>
                        </a:lnTo>
                        <a:lnTo>
                          <a:pt x="256" y="887"/>
                        </a:lnTo>
                        <a:lnTo>
                          <a:pt x="181" y="871"/>
                        </a:lnTo>
                        <a:lnTo>
                          <a:pt x="129" y="842"/>
                        </a:lnTo>
                        <a:lnTo>
                          <a:pt x="91" y="802"/>
                        </a:lnTo>
                        <a:lnTo>
                          <a:pt x="47" y="742"/>
                        </a:lnTo>
                        <a:lnTo>
                          <a:pt x="26" y="691"/>
                        </a:lnTo>
                        <a:lnTo>
                          <a:pt x="3" y="627"/>
                        </a:lnTo>
                        <a:lnTo>
                          <a:pt x="0" y="565"/>
                        </a:lnTo>
                        <a:lnTo>
                          <a:pt x="3" y="465"/>
                        </a:lnTo>
                        <a:lnTo>
                          <a:pt x="24" y="369"/>
                        </a:lnTo>
                        <a:lnTo>
                          <a:pt x="51" y="309"/>
                        </a:lnTo>
                        <a:lnTo>
                          <a:pt x="99" y="256"/>
                        </a:lnTo>
                        <a:lnTo>
                          <a:pt x="143" y="231"/>
                        </a:lnTo>
                        <a:lnTo>
                          <a:pt x="143" y="90"/>
                        </a:lnTo>
                        <a:lnTo>
                          <a:pt x="136" y="70"/>
                        </a:lnTo>
                        <a:lnTo>
                          <a:pt x="155" y="46"/>
                        </a:lnTo>
                        <a:lnTo>
                          <a:pt x="183" y="18"/>
                        </a:lnTo>
                        <a:lnTo>
                          <a:pt x="211" y="0"/>
                        </a:lnTo>
                        <a:close/>
                      </a:path>
                    </a:pathLst>
                  </a:custGeom>
                  <a:solidFill>
                    <a:srgbClr val="00e0e0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ffff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0" name=""/>
                  <p:cNvSpPr/>
                  <p:nvPr/>
                </p:nvSpPr>
                <p:spPr>
                  <a:xfrm>
                    <a:off x="1843560" y="1898640"/>
                    <a:ext cx="552960" cy="390600"/>
                  </a:xfrm>
                  <a:custGeom>
                    <a:avLst/>
                    <a:gdLst/>
                    <a:ahLst/>
                    <a:rect l="l" t="t" r="r" b="b"/>
                    <a:pathLst>
                      <a:path w="1446" h="985">
                        <a:moveTo>
                          <a:pt x="334" y="400"/>
                        </a:moveTo>
                        <a:lnTo>
                          <a:pt x="533" y="460"/>
                        </a:lnTo>
                        <a:lnTo>
                          <a:pt x="538" y="376"/>
                        </a:lnTo>
                        <a:lnTo>
                          <a:pt x="551" y="299"/>
                        </a:lnTo>
                        <a:lnTo>
                          <a:pt x="582" y="226"/>
                        </a:lnTo>
                        <a:lnTo>
                          <a:pt x="619" y="163"/>
                        </a:lnTo>
                        <a:lnTo>
                          <a:pt x="666" y="114"/>
                        </a:lnTo>
                        <a:lnTo>
                          <a:pt x="725" y="73"/>
                        </a:lnTo>
                        <a:lnTo>
                          <a:pt x="790" y="40"/>
                        </a:lnTo>
                        <a:lnTo>
                          <a:pt x="852" y="19"/>
                        </a:lnTo>
                        <a:lnTo>
                          <a:pt x="914" y="5"/>
                        </a:lnTo>
                        <a:lnTo>
                          <a:pt x="1005" y="0"/>
                        </a:lnTo>
                        <a:lnTo>
                          <a:pt x="1080" y="8"/>
                        </a:lnTo>
                        <a:lnTo>
                          <a:pt x="1162" y="28"/>
                        </a:lnTo>
                        <a:lnTo>
                          <a:pt x="1228" y="58"/>
                        </a:lnTo>
                        <a:lnTo>
                          <a:pt x="1282" y="92"/>
                        </a:lnTo>
                        <a:lnTo>
                          <a:pt x="1335" y="135"/>
                        </a:lnTo>
                        <a:lnTo>
                          <a:pt x="1378" y="184"/>
                        </a:lnTo>
                        <a:lnTo>
                          <a:pt x="1403" y="234"/>
                        </a:lnTo>
                        <a:lnTo>
                          <a:pt x="1428" y="304"/>
                        </a:lnTo>
                        <a:lnTo>
                          <a:pt x="1443" y="376"/>
                        </a:lnTo>
                        <a:lnTo>
                          <a:pt x="1446" y="468"/>
                        </a:lnTo>
                        <a:lnTo>
                          <a:pt x="1443" y="594"/>
                        </a:lnTo>
                        <a:lnTo>
                          <a:pt x="1426" y="667"/>
                        </a:lnTo>
                        <a:lnTo>
                          <a:pt x="1403" y="715"/>
                        </a:lnTo>
                        <a:lnTo>
                          <a:pt x="1340" y="755"/>
                        </a:lnTo>
                        <a:lnTo>
                          <a:pt x="1327" y="769"/>
                        </a:lnTo>
                        <a:lnTo>
                          <a:pt x="1217" y="823"/>
                        </a:lnTo>
                        <a:lnTo>
                          <a:pt x="1122" y="850"/>
                        </a:lnTo>
                        <a:lnTo>
                          <a:pt x="1023" y="857"/>
                        </a:lnTo>
                        <a:lnTo>
                          <a:pt x="943" y="853"/>
                        </a:lnTo>
                        <a:lnTo>
                          <a:pt x="876" y="842"/>
                        </a:lnTo>
                        <a:lnTo>
                          <a:pt x="878" y="857"/>
                        </a:lnTo>
                        <a:lnTo>
                          <a:pt x="859" y="873"/>
                        </a:lnTo>
                        <a:lnTo>
                          <a:pt x="814" y="866"/>
                        </a:lnTo>
                        <a:lnTo>
                          <a:pt x="749" y="834"/>
                        </a:lnTo>
                        <a:lnTo>
                          <a:pt x="749" y="861"/>
                        </a:lnTo>
                        <a:lnTo>
                          <a:pt x="756" y="893"/>
                        </a:lnTo>
                        <a:lnTo>
                          <a:pt x="745" y="919"/>
                        </a:lnTo>
                        <a:lnTo>
                          <a:pt x="725" y="930"/>
                        </a:lnTo>
                        <a:lnTo>
                          <a:pt x="702" y="930"/>
                        </a:lnTo>
                        <a:lnTo>
                          <a:pt x="704" y="952"/>
                        </a:lnTo>
                        <a:lnTo>
                          <a:pt x="647" y="946"/>
                        </a:lnTo>
                        <a:lnTo>
                          <a:pt x="629" y="941"/>
                        </a:lnTo>
                        <a:lnTo>
                          <a:pt x="643" y="985"/>
                        </a:lnTo>
                        <a:lnTo>
                          <a:pt x="569" y="965"/>
                        </a:lnTo>
                        <a:lnTo>
                          <a:pt x="492" y="944"/>
                        </a:lnTo>
                        <a:lnTo>
                          <a:pt x="172" y="867"/>
                        </a:lnTo>
                        <a:lnTo>
                          <a:pt x="50" y="823"/>
                        </a:lnTo>
                        <a:lnTo>
                          <a:pt x="0" y="735"/>
                        </a:lnTo>
                        <a:lnTo>
                          <a:pt x="161" y="786"/>
                        </a:lnTo>
                        <a:lnTo>
                          <a:pt x="286" y="806"/>
                        </a:lnTo>
                        <a:lnTo>
                          <a:pt x="313" y="756"/>
                        </a:lnTo>
                        <a:lnTo>
                          <a:pt x="312" y="697"/>
                        </a:lnTo>
                        <a:lnTo>
                          <a:pt x="312" y="589"/>
                        </a:lnTo>
                        <a:lnTo>
                          <a:pt x="252" y="533"/>
                        </a:lnTo>
                        <a:lnTo>
                          <a:pt x="505" y="594"/>
                        </a:lnTo>
                        <a:lnTo>
                          <a:pt x="480" y="498"/>
                        </a:lnTo>
                        <a:lnTo>
                          <a:pt x="334" y="400"/>
                        </a:lnTo>
                        <a:close/>
                      </a:path>
                    </a:pathLst>
                  </a:custGeom>
                  <a:solidFill>
                    <a:srgbClr val="00e0e0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ffff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51" name=""/>
                <p:cNvGrpSpPr/>
                <p:nvPr/>
              </p:nvGrpSpPr>
              <p:grpSpPr>
                <a:xfrm>
                  <a:off x="1248840" y="1555920"/>
                  <a:ext cx="1090080" cy="577800"/>
                  <a:chOff x="1248840" y="1555920"/>
                  <a:chExt cx="1090080" cy="577800"/>
                </a:xfrm>
              </p:grpSpPr>
              <p:sp>
                <p:nvSpPr>
                  <p:cNvPr id="52" name=""/>
                  <p:cNvSpPr/>
                  <p:nvPr/>
                </p:nvSpPr>
                <p:spPr>
                  <a:xfrm>
                    <a:off x="2079000" y="2060640"/>
                    <a:ext cx="125280" cy="73080"/>
                  </a:xfrm>
                  <a:custGeom>
                    <a:avLst/>
                    <a:gdLst/>
                    <a:ahLst/>
                    <a:rect l="l" t="t" r="r" b="b"/>
                    <a:pathLst>
                      <a:path w="327" h="186">
                        <a:moveTo>
                          <a:pt x="54" y="19"/>
                        </a:moveTo>
                        <a:lnTo>
                          <a:pt x="25" y="0"/>
                        </a:lnTo>
                        <a:lnTo>
                          <a:pt x="14" y="8"/>
                        </a:lnTo>
                        <a:lnTo>
                          <a:pt x="0" y="19"/>
                        </a:lnTo>
                        <a:lnTo>
                          <a:pt x="4" y="41"/>
                        </a:lnTo>
                        <a:lnTo>
                          <a:pt x="25" y="64"/>
                        </a:lnTo>
                        <a:lnTo>
                          <a:pt x="51" y="93"/>
                        </a:lnTo>
                        <a:lnTo>
                          <a:pt x="90" y="120"/>
                        </a:lnTo>
                        <a:lnTo>
                          <a:pt x="132" y="141"/>
                        </a:lnTo>
                        <a:lnTo>
                          <a:pt x="197" y="163"/>
                        </a:lnTo>
                        <a:lnTo>
                          <a:pt x="252" y="180"/>
                        </a:lnTo>
                        <a:lnTo>
                          <a:pt x="303" y="186"/>
                        </a:lnTo>
                        <a:lnTo>
                          <a:pt x="327" y="174"/>
                        </a:lnTo>
                        <a:lnTo>
                          <a:pt x="270" y="160"/>
                        </a:lnTo>
                        <a:lnTo>
                          <a:pt x="210" y="133"/>
                        </a:lnTo>
                        <a:lnTo>
                          <a:pt x="155" y="100"/>
                        </a:lnTo>
                        <a:lnTo>
                          <a:pt x="118" y="79"/>
                        </a:lnTo>
                        <a:lnTo>
                          <a:pt x="54" y="19"/>
                        </a:lnTo>
                        <a:close/>
                      </a:path>
                    </a:pathLst>
                  </a:custGeom>
                  <a:solidFill>
                    <a:srgbClr val="80ffff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6280" bIns="26280" anchor="t">
                    <a:noAutofit/>
                  </a:bodyPr>
                  <a:p>
                    <a:endParaRPr b="0" lang="en-US" sz="2400" strike="noStrike" u="none">
                      <a:solidFill>
                        <a:srgbClr val="ffff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3" name=""/>
                  <p:cNvSpPr/>
                  <p:nvPr/>
                </p:nvSpPr>
                <p:spPr>
                  <a:xfrm>
                    <a:off x="2232000" y="1932120"/>
                    <a:ext cx="106920" cy="65160"/>
                  </a:xfrm>
                  <a:custGeom>
                    <a:avLst/>
                    <a:gdLst/>
                    <a:ahLst/>
                    <a:rect l="l" t="t" r="r" b="b"/>
                    <a:pathLst>
                      <a:path w="282" h="164">
                        <a:moveTo>
                          <a:pt x="0" y="36"/>
                        </a:moveTo>
                        <a:lnTo>
                          <a:pt x="27" y="14"/>
                        </a:lnTo>
                        <a:lnTo>
                          <a:pt x="69" y="0"/>
                        </a:lnTo>
                        <a:lnTo>
                          <a:pt x="120" y="12"/>
                        </a:lnTo>
                        <a:lnTo>
                          <a:pt x="175" y="33"/>
                        </a:lnTo>
                        <a:lnTo>
                          <a:pt x="231" y="69"/>
                        </a:lnTo>
                        <a:lnTo>
                          <a:pt x="268" y="95"/>
                        </a:lnTo>
                        <a:lnTo>
                          <a:pt x="279" y="123"/>
                        </a:lnTo>
                        <a:lnTo>
                          <a:pt x="282" y="160"/>
                        </a:lnTo>
                        <a:lnTo>
                          <a:pt x="235" y="164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rgbClr val="80ffff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8360" bIns="18360" anchor="t">
                    <a:noAutofit/>
                  </a:bodyPr>
                  <a:p>
                    <a:endParaRPr b="0" lang="en-US" sz="2400" strike="noStrike" u="none">
                      <a:solidFill>
                        <a:srgbClr val="ffff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4" name=""/>
                  <p:cNvSpPr/>
                  <p:nvPr/>
                </p:nvSpPr>
                <p:spPr>
                  <a:xfrm>
                    <a:off x="1248840" y="1630440"/>
                    <a:ext cx="51840" cy="141120"/>
                  </a:xfrm>
                  <a:custGeom>
                    <a:avLst/>
                    <a:gdLst/>
                    <a:ahLst/>
                    <a:rect l="l" t="t" r="r" b="b"/>
                    <a:pathLst>
                      <a:path w="134" h="354">
                        <a:moveTo>
                          <a:pt x="11" y="0"/>
                        </a:moveTo>
                        <a:lnTo>
                          <a:pt x="44" y="125"/>
                        </a:lnTo>
                        <a:lnTo>
                          <a:pt x="109" y="299"/>
                        </a:lnTo>
                        <a:lnTo>
                          <a:pt x="133" y="343"/>
                        </a:lnTo>
                        <a:lnTo>
                          <a:pt x="134" y="354"/>
                        </a:lnTo>
                        <a:lnTo>
                          <a:pt x="102" y="325"/>
                        </a:lnTo>
                        <a:lnTo>
                          <a:pt x="61" y="253"/>
                        </a:lnTo>
                        <a:lnTo>
                          <a:pt x="42" y="200"/>
                        </a:lnTo>
                        <a:lnTo>
                          <a:pt x="12" y="107"/>
                        </a:lnTo>
                        <a:lnTo>
                          <a:pt x="0" y="47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80ffff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ffff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5" name=""/>
                  <p:cNvSpPr/>
                  <p:nvPr/>
                </p:nvSpPr>
                <p:spPr>
                  <a:xfrm>
                    <a:off x="1302480" y="1555920"/>
                    <a:ext cx="46800" cy="135000"/>
                  </a:xfrm>
                  <a:custGeom>
                    <a:avLst/>
                    <a:gdLst/>
                    <a:ahLst/>
                    <a:rect l="l" t="t" r="r" b="b"/>
                    <a:pathLst>
                      <a:path w="126" h="343">
                        <a:moveTo>
                          <a:pt x="28" y="0"/>
                        </a:moveTo>
                        <a:lnTo>
                          <a:pt x="33" y="64"/>
                        </a:lnTo>
                        <a:lnTo>
                          <a:pt x="43" y="131"/>
                        </a:lnTo>
                        <a:lnTo>
                          <a:pt x="56" y="181"/>
                        </a:lnTo>
                        <a:lnTo>
                          <a:pt x="71" y="224"/>
                        </a:lnTo>
                        <a:lnTo>
                          <a:pt x="98" y="281"/>
                        </a:lnTo>
                        <a:lnTo>
                          <a:pt x="126" y="343"/>
                        </a:lnTo>
                        <a:lnTo>
                          <a:pt x="83" y="305"/>
                        </a:lnTo>
                        <a:lnTo>
                          <a:pt x="43" y="247"/>
                        </a:lnTo>
                        <a:lnTo>
                          <a:pt x="9" y="182"/>
                        </a:lnTo>
                        <a:lnTo>
                          <a:pt x="0" y="131"/>
                        </a:lnTo>
                        <a:lnTo>
                          <a:pt x="2" y="67"/>
                        </a:lnTo>
                        <a:lnTo>
                          <a:pt x="14" y="31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80ffff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ffff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56" name=""/>
                <p:cNvGrpSpPr/>
                <p:nvPr/>
              </p:nvGrpSpPr>
              <p:grpSpPr>
                <a:xfrm>
                  <a:off x="2117160" y="1944720"/>
                  <a:ext cx="216720" cy="150840"/>
                  <a:chOff x="2117160" y="1944720"/>
                  <a:chExt cx="216720" cy="150840"/>
                </a:xfrm>
              </p:grpSpPr>
              <p:sp>
                <p:nvSpPr>
                  <p:cNvPr id="57" name=""/>
                  <p:cNvSpPr/>
                  <p:nvPr/>
                </p:nvSpPr>
                <p:spPr>
                  <a:xfrm>
                    <a:off x="2117160" y="1944720"/>
                    <a:ext cx="216720" cy="150840"/>
                  </a:xfrm>
                  <a:prstGeom prst="ellipse">
                    <a:avLst/>
                  </a:prstGeom>
                  <a:solidFill>
                    <a:srgbClr val="008080"/>
                  </a:solidFill>
                  <a:ln w="32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ffff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grpSp>
                <p:nvGrpSpPr>
                  <p:cNvPr id="58" name=""/>
                  <p:cNvGrpSpPr/>
                  <p:nvPr/>
                </p:nvGrpSpPr>
                <p:grpSpPr>
                  <a:xfrm>
                    <a:off x="2129040" y="1952640"/>
                    <a:ext cx="185760" cy="128520"/>
                    <a:chOff x="2129040" y="1952640"/>
                    <a:chExt cx="185760" cy="128520"/>
                  </a:xfrm>
                </p:grpSpPr>
                <p:sp>
                  <p:nvSpPr>
                    <p:cNvPr id="59" name=""/>
                    <p:cNvSpPr/>
                    <p:nvPr/>
                  </p:nvSpPr>
                  <p:spPr>
                    <a:xfrm>
                      <a:off x="2206800" y="1952640"/>
                      <a:ext cx="10440" cy="79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040" bIns="-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ffff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0" name=""/>
                    <p:cNvSpPr/>
                    <p:nvPr/>
                  </p:nvSpPr>
                  <p:spPr>
                    <a:xfrm>
                      <a:off x="2240280" y="1955880"/>
                      <a:ext cx="900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ffff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1" name=""/>
                    <p:cNvSpPr/>
                    <p:nvPr/>
                  </p:nvSpPr>
                  <p:spPr>
                    <a:xfrm>
                      <a:off x="2176200" y="1960560"/>
                      <a:ext cx="10440" cy="79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040" bIns="-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ffff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2" name=""/>
                    <p:cNvSpPr/>
                    <p:nvPr/>
                  </p:nvSpPr>
                  <p:spPr>
                    <a:xfrm>
                      <a:off x="2154960" y="1973160"/>
                      <a:ext cx="9000" cy="82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0680" bIns="-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ffff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3" name=""/>
                    <p:cNvSpPr/>
                    <p:nvPr/>
                  </p:nvSpPr>
                  <p:spPr>
                    <a:xfrm>
                      <a:off x="2136600" y="1990800"/>
                      <a:ext cx="1044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ffff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4" name=""/>
                    <p:cNvSpPr/>
                    <p:nvPr/>
                  </p:nvSpPr>
                  <p:spPr>
                    <a:xfrm>
                      <a:off x="2129040" y="2013120"/>
                      <a:ext cx="1044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ffff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5" name=""/>
                    <p:cNvSpPr/>
                    <p:nvPr/>
                  </p:nvSpPr>
                  <p:spPr>
                    <a:xfrm>
                      <a:off x="2133720" y="2036880"/>
                      <a:ext cx="1044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ffff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6" name=""/>
                    <p:cNvSpPr/>
                    <p:nvPr/>
                  </p:nvSpPr>
                  <p:spPr>
                    <a:xfrm>
                      <a:off x="2148840" y="2055960"/>
                      <a:ext cx="1044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ffff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7" name=""/>
                    <p:cNvSpPr/>
                    <p:nvPr/>
                  </p:nvSpPr>
                  <p:spPr>
                    <a:xfrm>
                      <a:off x="2173320" y="2068560"/>
                      <a:ext cx="1044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ffff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8" name=""/>
                    <p:cNvSpPr/>
                    <p:nvPr/>
                  </p:nvSpPr>
                  <p:spPr>
                    <a:xfrm>
                      <a:off x="2203920" y="2075040"/>
                      <a:ext cx="864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ffff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9" name=""/>
                    <p:cNvSpPr/>
                    <p:nvPr/>
                  </p:nvSpPr>
                  <p:spPr>
                    <a:xfrm>
                      <a:off x="2234520" y="2075040"/>
                      <a:ext cx="1044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ffff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0" name=""/>
                    <p:cNvSpPr/>
                    <p:nvPr/>
                  </p:nvSpPr>
                  <p:spPr>
                    <a:xfrm>
                      <a:off x="2264760" y="2068560"/>
                      <a:ext cx="1044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ffff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1" name=""/>
                    <p:cNvSpPr/>
                    <p:nvPr/>
                  </p:nvSpPr>
                  <p:spPr>
                    <a:xfrm>
                      <a:off x="2304720" y="2009880"/>
                      <a:ext cx="10080" cy="79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040" bIns="-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ffff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2" name=""/>
                    <p:cNvSpPr/>
                    <p:nvPr/>
                  </p:nvSpPr>
                  <p:spPr>
                    <a:xfrm>
                      <a:off x="2301480" y="2033640"/>
                      <a:ext cx="864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ffff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3" name=""/>
                    <p:cNvSpPr/>
                    <p:nvPr/>
                  </p:nvSpPr>
                  <p:spPr>
                    <a:xfrm>
                      <a:off x="2286360" y="2054160"/>
                      <a:ext cx="1044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ffff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4" name=""/>
                    <p:cNvSpPr/>
                    <p:nvPr/>
                  </p:nvSpPr>
                  <p:spPr>
                    <a:xfrm>
                      <a:off x="2295360" y="1984320"/>
                      <a:ext cx="1044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ffff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5" name=""/>
                    <p:cNvSpPr/>
                    <p:nvPr/>
                  </p:nvSpPr>
                  <p:spPr>
                    <a:xfrm>
                      <a:off x="2272320" y="1967040"/>
                      <a:ext cx="10440" cy="79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040" bIns="-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ffff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6" name=""/>
                    <p:cNvSpPr/>
                    <p:nvPr/>
                  </p:nvSpPr>
                  <p:spPr>
                    <a:xfrm>
                      <a:off x="2197800" y="1973160"/>
                      <a:ext cx="8640" cy="82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0680" bIns="-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ffff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7" name=""/>
                    <p:cNvSpPr/>
                    <p:nvPr/>
                  </p:nvSpPr>
                  <p:spPr>
                    <a:xfrm>
                      <a:off x="2228040" y="1973160"/>
                      <a:ext cx="900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ffff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8" name=""/>
                    <p:cNvSpPr/>
                    <p:nvPr/>
                  </p:nvSpPr>
                  <p:spPr>
                    <a:xfrm>
                      <a:off x="2171880" y="1989360"/>
                      <a:ext cx="1044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ffff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9" name=""/>
                    <p:cNvSpPr/>
                    <p:nvPr/>
                  </p:nvSpPr>
                  <p:spPr>
                    <a:xfrm>
                      <a:off x="2157840" y="2013120"/>
                      <a:ext cx="1044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ffff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80" name=""/>
                    <p:cNvSpPr/>
                    <p:nvPr/>
                  </p:nvSpPr>
                  <p:spPr>
                    <a:xfrm>
                      <a:off x="2167200" y="2036880"/>
                      <a:ext cx="1044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ffff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81" name=""/>
                    <p:cNvSpPr/>
                    <p:nvPr/>
                  </p:nvSpPr>
                  <p:spPr>
                    <a:xfrm>
                      <a:off x="2194560" y="2046240"/>
                      <a:ext cx="1044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ffff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82" name=""/>
                    <p:cNvSpPr/>
                    <p:nvPr/>
                  </p:nvSpPr>
                  <p:spPr>
                    <a:xfrm>
                      <a:off x="2225160" y="2048040"/>
                      <a:ext cx="1044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ffff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83" name=""/>
                    <p:cNvSpPr/>
                    <p:nvPr/>
                  </p:nvSpPr>
                  <p:spPr>
                    <a:xfrm>
                      <a:off x="2258640" y="2035080"/>
                      <a:ext cx="10440" cy="79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040" bIns="-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ffff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84" name=""/>
                    <p:cNvSpPr/>
                    <p:nvPr/>
                  </p:nvSpPr>
                  <p:spPr>
                    <a:xfrm>
                      <a:off x="2270880" y="2008080"/>
                      <a:ext cx="864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ffff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85" name=""/>
                    <p:cNvSpPr/>
                    <p:nvPr/>
                  </p:nvSpPr>
                  <p:spPr>
                    <a:xfrm>
                      <a:off x="2251080" y="1986120"/>
                      <a:ext cx="900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ffff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86" name=""/>
                    <p:cNvSpPr/>
                    <p:nvPr/>
                  </p:nvSpPr>
                  <p:spPr>
                    <a:xfrm>
                      <a:off x="2196000" y="2000160"/>
                      <a:ext cx="1044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ffff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87" name=""/>
                    <p:cNvSpPr/>
                    <p:nvPr/>
                  </p:nvSpPr>
                  <p:spPr>
                    <a:xfrm>
                      <a:off x="2190240" y="2022480"/>
                      <a:ext cx="1044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ffff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88" name=""/>
                    <p:cNvSpPr/>
                    <p:nvPr/>
                  </p:nvSpPr>
                  <p:spPr>
                    <a:xfrm>
                      <a:off x="2221920" y="2022480"/>
                      <a:ext cx="9000" cy="79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040" bIns="-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ffff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89" name=""/>
                    <p:cNvSpPr/>
                    <p:nvPr/>
                  </p:nvSpPr>
                  <p:spPr>
                    <a:xfrm>
                      <a:off x="2243520" y="2005200"/>
                      <a:ext cx="9000" cy="79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040" bIns="-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ffff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0" name=""/>
                    <p:cNvSpPr/>
                    <p:nvPr/>
                  </p:nvSpPr>
                  <p:spPr>
                    <a:xfrm>
                      <a:off x="2217600" y="1995480"/>
                      <a:ext cx="1044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ffff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</p:grpSp>
            <p:grpSp>
              <p:nvGrpSpPr>
                <p:cNvPr id="91" name=""/>
                <p:cNvGrpSpPr/>
                <p:nvPr/>
              </p:nvGrpSpPr>
              <p:grpSpPr>
                <a:xfrm>
                  <a:off x="1504080" y="1612800"/>
                  <a:ext cx="863280" cy="703440"/>
                  <a:chOff x="1504080" y="1612800"/>
                  <a:chExt cx="863280" cy="703440"/>
                </a:xfrm>
              </p:grpSpPr>
              <p:grpSp>
                <p:nvGrpSpPr>
                  <p:cNvPr id="92" name=""/>
                  <p:cNvGrpSpPr/>
                  <p:nvPr/>
                </p:nvGrpSpPr>
                <p:grpSpPr>
                  <a:xfrm>
                    <a:off x="2170800" y="2102040"/>
                    <a:ext cx="196560" cy="214200"/>
                    <a:chOff x="2170800" y="2102040"/>
                    <a:chExt cx="196560" cy="214200"/>
                  </a:xfrm>
                </p:grpSpPr>
                <p:sp>
                  <p:nvSpPr>
                    <p:cNvPr id="93" name=""/>
                    <p:cNvSpPr/>
                    <p:nvPr/>
                  </p:nvSpPr>
                  <p:spPr>
                    <a:xfrm>
                      <a:off x="2193480" y="2102040"/>
                      <a:ext cx="173880" cy="118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57" h="301">
                          <a:moveTo>
                            <a:pt x="0" y="294"/>
                          </a:moveTo>
                          <a:lnTo>
                            <a:pt x="13" y="229"/>
                          </a:lnTo>
                          <a:lnTo>
                            <a:pt x="27" y="185"/>
                          </a:lnTo>
                          <a:lnTo>
                            <a:pt x="34" y="154"/>
                          </a:lnTo>
                          <a:lnTo>
                            <a:pt x="47" y="140"/>
                          </a:lnTo>
                          <a:lnTo>
                            <a:pt x="67" y="133"/>
                          </a:lnTo>
                          <a:lnTo>
                            <a:pt x="98" y="124"/>
                          </a:lnTo>
                          <a:lnTo>
                            <a:pt x="139" y="129"/>
                          </a:lnTo>
                          <a:lnTo>
                            <a:pt x="210" y="113"/>
                          </a:lnTo>
                          <a:lnTo>
                            <a:pt x="277" y="92"/>
                          </a:lnTo>
                          <a:lnTo>
                            <a:pt x="359" y="61"/>
                          </a:lnTo>
                          <a:lnTo>
                            <a:pt x="417" y="31"/>
                          </a:lnTo>
                          <a:lnTo>
                            <a:pt x="457" y="0"/>
                          </a:lnTo>
                          <a:lnTo>
                            <a:pt x="433" y="38"/>
                          </a:lnTo>
                          <a:lnTo>
                            <a:pt x="423" y="61"/>
                          </a:lnTo>
                          <a:lnTo>
                            <a:pt x="420" y="110"/>
                          </a:lnTo>
                          <a:lnTo>
                            <a:pt x="412" y="166"/>
                          </a:lnTo>
                          <a:lnTo>
                            <a:pt x="410" y="196"/>
                          </a:lnTo>
                          <a:lnTo>
                            <a:pt x="396" y="222"/>
                          </a:lnTo>
                          <a:lnTo>
                            <a:pt x="375" y="233"/>
                          </a:lnTo>
                          <a:lnTo>
                            <a:pt x="345" y="252"/>
                          </a:lnTo>
                          <a:lnTo>
                            <a:pt x="301" y="270"/>
                          </a:lnTo>
                          <a:lnTo>
                            <a:pt x="244" y="289"/>
                          </a:lnTo>
                          <a:lnTo>
                            <a:pt x="168" y="301"/>
                          </a:lnTo>
                          <a:lnTo>
                            <a:pt x="81" y="301"/>
                          </a:lnTo>
                          <a:lnTo>
                            <a:pt x="0" y="294"/>
                          </a:lnTo>
                          <a:close/>
                        </a:path>
                      </a:pathLst>
                    </a:custGeom>
                    <a:solidFill>
                      <a:srgbClr val="008080"/>
                    </a:solidFill>
                    <a:ln w="324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ffff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4" name=""/>
                    <p:cNvSpPr/>
                    <p:nvPr/>
                  </p:nvSpPr>
                  <p:spPr>
                    <a:xfrm>
                      <a:off x="2170800" y="2201760"/>
                      <a:ext cx="180000" cy="114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74" h="287">
                          <a:moveTo>
                            <a:pt x="454" y="13"/>
                          </a:moveTo>
                          <a:lnTo>
                            <a:pt x="474" y="0"/>
                          </a:lnTo>
                          <a:lnTo>
                            <a:pt x="451" y="31"/>
                          </a:lnTo>
                          <a:lnTo>
                            <a:pt x="435" y="48"/>
                          </a:lnTo>
                          <a:lnTo>
                            <a:pt x="418" y="67"/>
                          </a:lnTo>
                          <a:lnTo>
                            <a:pt x="411" y="77"/>
                          </a:lnTo>
                          <a:lnTo>
                            <a:pt x="398" y="92"/>
                          </a:lnTo>
                          <a:lnTo>
                            <a:pt x="381" y="111"/>
                          </a:lnTo>
                          <a:lnTo>
                            <a:pt x="369" y="124"/>
                          </a:lnTo>
                          <a:lnTo>
                            <a:pt x="361" y="130"/>
                          </a:lnTo>
                          <a:lnTo>
                            <a:pt x="356" y="139"/>
                          </a:lnTo>
                          <a:lnTo>
                            <a:pt x="345" y="148"/>
                          </a:lnTo>
                          <a:lnTo>
                            <a:pt x="327" y="159"/>
                          </a:lnTo>
                          <a:lnTo>
                            <a:pt x="319" y="166"/>
                          </a:lnTo>
                          <a:lnTo>
                            <a:pt x="302" y="175"/>
                          </a:lnTo>
                          <a:lnTo>
                            <a:pt x="292" y="179"/>
                          </a:lnTo>
                          <a:lnTo>
                            <a:pt x="277" y="185"/>
                          </a:lnTo>
                          <a:lnTo>
                            <a:pt x="256" y="192"/>
                          </a:lnTo>
                          <a:lnTo>
                            <a:pt x="238" y="200"/>
                          </a:lnTo>
                          <a:lnTo>
                            <a:pt x="223" y="201"/>
                          </a:lnTo>
                          <a:lnTo>
                            <a:pt x="209" y="205"/>
                          </a:lnTo>
                          <a:lnTo>
                            <a:pt x="198" y="209"/>
                          </a:lnTo>
                          <a:lnTo>
                            <a:pt x="189" y="213"/>
                          </a:lnTo>
                          <a:lnTo>
                            <a:pt x="186" y="215"/>
                          </a:lnTo>
                          <a:lnTo>
                            <a:pt x="184" y="222"/>
                          </a:lnTo>
                          <a:lnTo>
                            <a:pt x="187" y="227"/>
                          </a:lnTo>
                          <a:lnTo>
                            <a:pt x="193" y="228"/>
                          </a:lnTo>
                          <a:lnTo>
                            <a:pt x="207" y="232"/>
                          </a:lnTo>
                          <a:lnTo>
                            <a:pt x="216" y="234"/>
                          </a:lnTo>
                          <a:lnTo>
                            <a:pt x="220" y="239"/>
                          </a:lnTo>
                          <a:lnTo>
                            <a:pt x="224" y="246"/>
                          </a:lnTo>
                          <a:lnTo>
                            <a:pt x="227" y="255"/>
                          </a:lnTo>
                          <a:lnTo>
                            <a:pt x="227" y="261"/>
                          </a:lnTo>
                          <a:lnTo>
                            <a:pt x="225" y="276"/>
                          </a:lnTo>
                          <a:lnTo>
                            <a:pt x="211" y="282"/>
                          </a:lnTo>
                          <a:lnTo>
                            <a:pt x="186" y="283"/>
                          </a:lnTo>
                          <a:lnTo>
                            <a:pt x="147" y="287"/>
                          </a:lnTo>
                          <a:lnTo>
                            <a:pt x="149" y="279"/>
                          </a:lnTo>
                          <a:lnTo>
                            <a:pt x="151" y="273"/>
                          </a:lnTo>
                          <a:lnTo>
                            <a:pt x="152" y="265"/>
                          </a:lnTo>
                          <a:lnTo>
                            <a:pt x="152" y="257"/>
                          </a:lnTo>
                          <a:lnTo>
                            <a:pt x="149" y="250"/>
                          </a:lnTo>
                          <a:lnTo>
                            <a:pt x="143" y="243"/>
                          </a:lnTo>
                          <a:lnTo>
                            <a:pt x="135" y="239"/>
                          </a:lnTo>
                          <a:lnTo>
                            <a:pt x="125" y="234"/>
                          </a:lnTo>
                          <a:lnTo>
                            <a:pt x="113" y="234"/>
                          </a:lnTo>
                          <a:lnTo>
                            <a:pt x="97" y="230"/>
                          </a:lnTo>
                          <a:lnTo>
                            <a:pt x="91" y="230"/>
                          </a:lnTo>
                          <a:lnTo>
                            <a:pt x="88" y="227"/>
                          </a:lnTo>
                          <a:lnTo>
                            <a:pt x="80" y="221"/>
                          </a:lnTo>
                          <a:lnTo>
                            <a:pt x="77" y="213"/>
                          </a:lnTo>
                          <a:lnTo>
                            <a:pt x="74" y="205"/>
                          </a:lnTo>
                          <a:lnTo>
                            <a:pt x="78" y="195"/>
                          </a:lnTo>
                          <a:lnTo>
                            <a:pt x="70" y="185"/>
                          </a:lnTo>
                          <a:lnTo>
                            <a:pt x="59" y="189"/>
                          </a:lnTo>
                          <a:lnTo>
                            <a:pt x="42" y="192"/>
                          </a:lnTo>
                          <a:lnTo>
                            <a:pt x="31" y="194"/>
                          </a:lnTo>
                          <a:lnTo>
                            <a:pt x="21" y="192"/>
                          </a:lnTo>
                          <a:lnTo>
                            <a:pt x="12" y="191"/>
                          </a:lnTo>
                          <a:lnTo>
                            <a:pt x="5" y="185"/>
                          </a:lnTo>
                          <a:lnTo>
                            <a:pt x="0" y="182"/>
                          </a:lnTo>
                          <a:lnTo>
                            <a:pt x="0" y="173"/>
                          </a:lnTo>
                          <a:lnTo>
                            <a:pt x="0" y="166"/>
                          </a:lnTo>
                          <a:lnTo>
                            <a:pt x="5" y="158"/>
                          </a:lnTo>
                          <a:lnTo>
                            <a:pt x="13" y="148"/>
                          </a:lnTo>
                          <a:lnTo>
                            <a:pt x="35" y="136"/>
                          </a:lnTo>
                          <a:lnTo>
                            <a:pt x="37" y="82"/>
                          </a:lnTo>
                          <a:lnTo>
                            <a:pt x="58" y="87"/>
                          </a:lnTo>
                          <a:lnTo>
                            <a:pt x="90" y="93"/>
                          </a:lnTo>
                          <a:lnTo>
                            <a:pt x="88" y="107"/>
                          </a:lnTo>
                          <a:lnTo>
                            <a:pt x="90" y="114"/>
                          </a:lnTo>
                          <a:lnTo>
                            <a:pt x="94" y="120"/>
                          </a:lnTo>
                          <a:lnTo>
                            <a:pt x="104" y="123"/>
                          </a:lnTo>
                          <a:lnTo>
                            <a:pt x="113" y="128"/>
                          </a:lnTo>
                          <a:lnTo>
                            <a:pt x="117" y="132"/>
                          </a:lnTo>
                          <a:lnTo>
                            <a:pt x="123" y="139"/>
                          </a:lnTo>
                          <a:lnTo>
                            <a:pt x="124" y="146"/>
                          </a:lnTo>
                          <a:lnTo>
                            <a:pt x="118" y="157"/>
                          </a:lnTo>
                          <a:lnTo>
                            <a:pt x="129" y="166"/>
                          </a:lnTo>
                          <a:lnTo>
                            <a:pt x="140" y="171"/>
                          </a:lnTo>
                          <a:lnTo>
                            <a:pt x="150" y="179"/>
                          </a:lnTo>
                          <a:lnTo>
                            <a:pt x="158" y="184"/>
                          </a:lnTo>
                          <a:lnTo>
                            <a:pt x="163" y="184"/>
                          </a:lnTo>
                          <a:lnTo>
                            <a:pt x="174" y="184"/>
                          </a:lnTo>
                          <a:lnTo>
                            <a:pt x="193" y="182"/>
                          </a:lnTo>
                          <a:lnTo>
                            <a:pt x="209" y="179"/>
                          </a:lnTo>
                          <a:lnTo>
                            <a:pt x="225" y="177"/>
                          </a:lnTo>
                          <a:lnTo>
                            <a:pt x="241" y="173"/>
                          </a:lnTo>
                          <a:lnTo>
                            <a:pt x="252" y="167"/>
                          </a:lnTo>
                          <a:lnTo>
                            <a:pt x="268" y="160"/>
                          </a:lnTo>
                          <a:lnTo>
                            <a:pt x="279" y="151"/>
                          </a:lnTo>
                          <a:lnTo>
                            <a:pt x="280" y="139"/>
                          </a:lnTo>
                          <a:lnTo>
                            <a:pt x="277" y="132"/>
                          </a:lnTo>
                          <a:lnTo>
                            <a:pt x="277" y="127"/>
                          </a:lnTo>
                          <a:lnTo>
                            <a:pt x="280" y="120"/>
                          </a:lnTo>
                          <a:lnTo>
                            <a:pt x="287" y="116"/>
                          </a:lnTo>
                          <a:lnTo>
                            <a:pt x="293" y="114"/>
                          </a:lnTo>
                          <a:lnTo>
                            <a:pt x="308" y="114"/>
                          </a:lnTo>
                          <a:lnTo>
                            <a:pt x="323" y="111"/>
                          </a:lnTo>
                          <a:lnTo>
                            <a:pt x="333" y="109"/>
                          </a:lnTo>
                          <a:lnTo>
                            <a:pt x="347" y="102"/>
                          </a:lnTo>
                          <a:lnTo>
                            <a:pt x="359" y="96"/>
                          </a:lnTo>
                          <a:lnTo>
                            <a:pt x="371" y="84"/>
                          </a:lnTo>
                          <a:lnTo>
                            <a:pt x="379" y="78"/>
                          </a:lnTo>
                          <a:lnTo>
                            <a:pt x="387" y="67"/>
                          </a:lnTo>
                          <a:lnTo>
                            <a:pt x="407" y="41"/>
                          </a:lnTo>
                          <a:lnTo>
                            <a:pt x="421" y="34"/>
                          </a:lnTo>
                          <a:lnTo>
                            <a:pt x="454" y="13"/>
                          </a:lnTo>
                          <a:close/>
                        </a:path>
                      </a:pathLst>
                    </a:custGeom>
                    <a:solidFill>
                      <a:srgbClr val="00a0a0"/>
                    </a:solidFill>
                    <a:ln w="324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ffff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sp>
                <p:nvSpPr>
                  <p:cNvPr id="95" name=""/>
                  <p:cNvSpPr/>
                  <p:nvPr/>
                </p:nvSpPr>
                <p:spPr>
                  <a:xfrm>
                    <a:off x="1504080" y="1612800"/>
                    <a:ext cx="62640" cy="46080"/>
                  </a:xfrm>
                  <a:custGeom>
                    <a:avLst/>
                    <a:gdLst/>
                    <a:ahLst/>
                    <a:rect l="l" t="t" r="r" b="b"/>
                    <a:pathLst>
                      <a:path w="164" h="114">
                        <a:moveTo>
                          <a:pt x="82" y="7"/>
                        </a:moveTo>
                        <a:lnTo>
                          <a:pt x="43" y="53"/>
                        </a:lnTo>
                        <a:lnTo>
                          <a:pt x="4" y="67"/>
                        </a:lnTo>
                        <a:lnTo>
                          <a:pt x="0" y="85"/>
                        </a:lnTo>
                        <a:lnTo>
                          <a:pt x="10" y="104"/>
                        </a:lnTo>
                        <a:lnTo>
                          <a:pt x="33" y="114"/>
                        </a:lnTo>
                        <a:lnTo>
                          <a:pt x="69" y="96"/>
                        </a:lnTo>
                        <a:lnTo>
                          <a:pt x="92" y="96"/>
                        </a:lnTo>
                        <a:lnTo>
                          <a:pt x="126" y="104"/>
                        </a:lnTo>
                        <a:lnTo>
                          <a:pt x="145" y="104"/>
                        </a:lnTo>
                        <a:lnTo>
                          <a:pt x="164" y="92"/>
                        </a:lnTo>
                        <a:lnTo>
                          <a:pt x="164" y="77"/>
                        </a:lnTo>
                        <a:lnTo>
                          <a:pt x="154" y="53"/>
                        </a:lnTo>
                        <a:lnTo>
                          <a:pt x="135" y="25"/>
                        </a:lnTo>
                        <a:lnTo>
                          <a:pt x="122" y="7"/>
                        </a:lnTo>
                        <a:lnTo>
                          <a:pt x="98" y="0"/>
                        </a:lnTo>
                        <a:lnTo>
                          <a:pt x="82" y="7"/>
                        </a:lnTo>
                        <a:close/>
                      </a:path>
                    </a:pathLst>
                  </a:custGeom>
                  <a:solidFill>
                    <a:srgbClr val="008080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720" bIns="-720" anchor="t">
                    <a:noAutofit/>
                  </a:bodyPr>
                  <a:p>
                    <a:endParaRPr b="0" lang="en-US" sz="2400" strike="noStrike" u="none">
                      <a:solidFill>
                        <a:srgbClr val="ffff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  <p:grpSp>
          <p:nvGrpSpPr>
            <p:cNvPr id="96" name=""/>
            <p:cNvGrpSpPr/>
            <p:nvPr/>
          </p:nvGrpSpPr>
          <p:grpSpPr>
            <a:xfrm>
              <a:off x="1485720" y="1733760"/>
              <a:ext cx="619200" cy="701640"/>
              <a:chOff x="1485720" y="1733760"/>
              <a:chExt cx="619200" cy="701640"/>
            </a:xfrm>
          </p:grpSpPr>
          <p:sp>
            <p:nvSpPr>
              <p:cNvPr id="97" name=""/>
              <p:cNvSpPr/>
              <p:nvPr/>
            </p:nvSpPr>
            <p:spPr>
              <a:xfrm>
                <a:off x="1485720" y="1733760"/>
                <a:ext cx="619200" cy="701640"/>
              </a:xfrm>
              <a:custGeom>
                <a:avLst/>
                <a:gdLst/>
                <a:ahLst/>
                <a:rect l="l" t="t" r="r" b="b"/>
                <a:pathLst>
                  <a:path w="1622" h="1769">
                    <a:moveTo>
                      <a:pt x="214" y="411"/>
                    </a:moveTo>
                    <a:lnTo>
                      <a:pt x="99" y="518"/>
                    </a:lnTo>
                    <a:lnTo>
                      <a:pt x="46" y="569"/>
                    </a:lnTo>
                    <a:lnTo>
                      <a:pt x="22" y="618"/>
                    </a:lnTo>
                    <a:lnTo>
                      <a:pt x="2" y="722"/>
                    </a:lnTo>
                    <a:lnTo>
                      <a:pt x="0" y="813"/>
                    </a:lnTo>
                    <a:lnTo>
                      <a:pt x="0" y="889"/>
                    </a:lnTo>
                    <a:lnTo>
                      <a:pt x="9" y="1048"/>
                    </a:lnTo>
                    <a:lnTo>
                      <a:pt x="30" y="1202"/>
                    </a:lnTo>
                    <a:lnTo>
                      <a:pt x="44" y="1248"/>
                    </a:lnTo>
                    <a:lnTo>
                      <a:pt x="56" y="1278"/>
                    </a:lnTo>
                    <a:lnTo>
                      <a:pt x="70" y="1304"/>
                    </a:lnTo>
                    <a:lnTo>
                      <a:pt x="85" y="1323"/>
                    </a:lnTo>
                    <a:lnTo>
                      <a:pt x="106" y="1339"/>
                    </a:lnTo>
                    <a:lnTo>
                      <a:pt x="147" y="1356"/>
                    </a:lnTo>
                    <a:lnTo>
                      <a:pt x="195" y="1376"/>
                    </a:lnTo>
                    <a:lnTo>
                      <a:pt x="276" y="1456"/>
                    </a:lnTo>
                    <a:lnTo>
                      <a:pt x="318" y="1540"/>
                    </a:lnTo>
                    <a:lnTo>
                      <a:pt x="338" y="1563"/>
                    </a:lnTo>
                    <a:lnTo>
                      <a:pt x="357" y="1590"/>
                    </a:lnTo>
                    <a:lnTo>
                      <a:pt x="387" y="1616"/>
                    </a:lnTo>
                    <a:lnTo>
                      <a:pt x="429" y="1631"/>
                    </a:lnTo>
                    <a:lnTo>
                      <a:pt x="475" y="1640"/>
                    </a:lnTo>
                    <a:lnTo>
                      <a:pt x="524" y="1647"/>
                    </a:lnTo>
                    <a:lnTo>
                      <a:pt x="570" y="1657"/>
                    </a:lnTo>
                    <a:lnTo>
                      <a:pt x="594" y="1678"/>
                    </a:lnTo>
                    <a:lnTo>
                      <a:pt x="670" y="1736"/>
                    </a:lnTo>
                    <a:lnTo>
                      <a:pt x="720" y="1758"/>
                    </a:lnTo>
                    <a:lnTo>
                      <a:pt x="755" y="1769"/>
                    </a:lnTo>
                    <a:lnTo>
                      <a:pt x="788" y="1769"/>
                    </a:lnTo>
                    <a:lnTo>
                      <a:pt x="825" y="1766"/>
                    </a:lnTo>
                    <a:lnTo>
                      <a:pt x="927" y="1747"/>
                    </a:lnTo>
                    <a:lnTo>
                      <a:pt x="1071" y="1747"/>
                    </a:lnTo>
                    <a:lnTo>
                      <a:pt x="1113" y="1747"/>
                    </a:lnTo>
                    <a:lnTo>
                      <a:pt x="1168" y="1740"/>
                    </a:lnTo>
                    <a:lnTo>
                      <a:pt x="1232" y="1709"/>
                    </a:lnTo>
                    <a:lnTo>
                      <a:pt x="1366" y="1664"/>
                    </a:lnTo>
                    <a:lnTo>
                      <a:pt x="1452" y="1631"/>
                    </a:lnTo>
                    <a:lnTo>
                      <a:pt x="1499" y="1604"/>
                    </a:lnTo>
                    <a:lnTo>
                      <a:pt x="1554" y="1544"/>
                    </a:lnTo>
                    <a:lnTo>
                      <a:pt x="1584" y="1496"/>
                    </a:lnTo>
                    <a:lnTo>
                      <a:pt x="1608" y="1458"/>
                    </a:lnTo>
                    <a:lnTo>
                      <a:pt x="1622" y="1411"/>
                    </a:lnTo>
                    <a:lnTo>
                      <a:pt x="1534" y="1385"/>
                    </a:lnTo>
                    <a:lnTo>
                      <a:pt x="1421" y="1351"/>
                    </a:lnTo>
                    <a:lnTo>
                      <a:pt x="1408" y="1340"/>
                    </a:lnTo>
                    <a:lnTo>
                      <a:pt x="1394" y="1309"/>
                    </a:lnTo>
                    <a:lnTo>
                      <a:pt x="1372" y="1248"/>
                    </a:lnTo>
                    <a:lnTo>
                      <a:pt x="1345" y="1186"/>
                    </a:lnTo>
                    <a:lnTo>
                      <a:pt x="1335" y="1095"/>
                    </a:lnTo>
                    <a:lnTo>
                      <a:pt x="1342" y="1037"/>
                    </a:lnTo>
                    <a:lnTo>
                      <a:pt x="1349" y="984"/>
                    </a:lnTo>
                    <a:lnTo>
                      <a:pt x="1359" y="906"/>
                    </a:lnTo>
                    <a:lnTo>
                      <a:pt x="1367" y="857"/>
                    </a:lnTo>
                    <a:lnTo>
                      <a:pt x="1372" y="779"/>
                    </a:lnTo>
                    <a:lnTo>
                      <a:pt x="1359" y="724"/>
                    </a:lnTo>
                    <a:lnTo>
                      <a:pt x="1318" y="661"/>
                    </a:lnTo>
                    <a:lnTo>
                      <a:pt x="1267" y="633"/>
                    </a:lnTo>
                    <a:lnTo>
                      <a:pt x="1208" y="625"/>
                    </a:lnTo>
                    <a:lnTo>
                      <a:pt x="1163" y="617"/>
                    </a:lnTo>
                    <a:lnTo>
                      <a:pt x="1130" y="577"/>
                    </a:lnTo>
                    <a:lnTo>
                      <a:pt x="1095" y="556"/>
                    </a:lnTo>
                    <a:lnTo>
                      <a:pt x="1065" y="540"/>
                    </a:lnTo>
                    <a:lnTo>
                      <a:pt x="1025" y="529"/>
                    </a:lnTo>
                    <a:lnTo>
                      <a:pt x="969" y="522"/>
                    </a:lnTo>
                    <a:lnTo>
                      <a:pt x="923" y="527"/>
                    </a:lnTo>
                    <a:lnTo>
                      <a:pt x="907" y="485"/>
                    </a:lnTo>
                    <a:lnTo>
                      <a:pt x="876" y="443"/>
                    </a:lnTo>
                    <a:lnTo>
                      <a:pt x="851" y="408"/>
                    </a:lnTo>
                    <a:lnTo>
                      <a:pt x="832" y="380"/>
                    </a:lnTo>
                    <a:lnTo>
                      <a:pt x="782" y="346"/>
                    </a:lnTo>
                    <a:lnTo>
                      <a:pt x="801" y="333"/>
                    </a:lnTo>
                    <a:lnTo>
                      <a:pt x="842" y="282"/>
                    </a:lnTo>
                    <a:lnTo>
                      <a:pt x="861" y="244"/>
                    </a:lnTo>
                    <a:lnTo>
                      <a:pt x="883" y="180"/>
                    </a:lnTo>
                    <a:lnTo>
                      <a:pt x="880" y="139"/>
                    </a:lnTo>
                    <a:lnTo>
                      <a:pt x="857" y="118"/>
                    </a:lnTo>
                    <a:lnTo>
                      <a:pt x="839" y="103"/>
                    </a:lnTo>
                    <a:lnTo>
                      <a:pt x="807" y="89"/>
                    </a:lnTo>
                    <a:lnTo>
                      <a:pt x="736" y="72"/>
                    </a:lnTo>
                    <a:lnTo>
                      <a:pt x="696" y="62"/>
                    </a:lnTo>
                    <a:lnTo>
                      <a:pt x="640" y="50"/>
                    </a:lnTo>
                    <a:lnTo>
                      <a:pt x="597" y="28"/>
                    </a:lnTo>
                    <a:lnTo>
                      <a:pt x="515" y="0"/>
                    </a:lnTo>
                    <a:lnTo>
                      <a:pt x="475" y="0"/>
                    </a:lnTo>
                    <a:lnTo>
                      <a:pt x="441" y="18"/>
                    </a:lnTo>
                    <a:lnTo>
                      <a:pt x="403" y="51"/>
                    </a:lnTo>
                    <a:lnTo>
                      <a:pt x="362" y="112"/>
                    </a:lnTo>
                    <a:lnTo>
                      <a:pt x="323" y="207"/>
                    </a:lnTo>
                    <a:lnTo>
                      <a:pt x="303" y="245"/>
                    </a:lnTo>
                    <a:lnTo>
                      <a:pt x="283" y="288"/>
                    </a:lnTo>
                    <a:lnTo>
                      <a:pt x="269" y="318"/>
                    </a:lnTo>
                    <a:lnTo>
                      <a:pt x="246" y="363"/>
                    </a:lnTo>
                    <a:lnTo>
                      <a:pt x="214" y="411"/>
                    </a:lnTo>
                    <a:close/>
                  </a:path>
                </a:pathLst>
              </a:custGeom>
              <a:solidFill>
                <a:srgbClr val="ffc0c0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98" name=""/>
              <p:cNvGrpSpPr/>
              <p:nvPr/>
            </p:nvGrpSpPr>
            <p:grpSpPr>
              <a:xfrm>
                <a:off x="1578960" y="1758960"/>
                <a:ext cx="367920" cy="557280"/>
                <a:chOff x="1578960" y="1758960"/>
                <a:chExt cx="367920" cy="557280"/>
              </a:xfrm>
            </p:grpSpPr>
            <p:sp>
              <p:nvSpPr>
                <p:cNvPr id="99" name=""/>
                <p:cNvSpPr/>
                <p:nvPr/>
              </p:nvSpPr>
              <p:spPr>
                <a:xfrm>
                  <a:off x="1717560" y="1758960"/>
                  <a:ext cx="90000" cy="68400"/>
                </a:xfrm>
                <a:custGeom>
                  <a:avLst/>
                  <a:gdLst/>
                  <a:ahLst/>
                  <a:rect l="l" t="t" r="r" b="b"/>
                  <a:pathLst>
                    <a:path w="235" h="171">
                      <a:moveTo>
                        <a:pt x="72" y="0"/>
                      </a:moveTo>
                      <a:lnTo>
                        <a:pt x="21" y="48"/>
                      </a:lnTo>
                      <a:lnTo>
                        <a:pt x="3" y="81"/>
                      </a:lnTo>
                      <a:lnTo>
                        <a:pt x="0" y="124"/>
                      </a:lnTo>
                      <a:lnTo>
                        <a:pt x="18" y="151"/>
                      </a:lnTo>
                      <a:lnTo>
                        <a:pt x="56" y="171"/>
                      </a:lnTo>
                      <a:lnTo>
                        <a:pt x="100" y="168"/>
                      </a:lnTo>
                      <a:lnTo>
                        <a:pt x="142" y="151"/>
                      </a:lnTo>
                      <a:lnTo>
                        <a:pt x="179" y="122"/>
                      </a:lnTo>
                      <a:lnTo>
                        <a:pt x="214" y="83"/>
                      </a:lnTo>
                      <a:lnTo>
                        <a:pt x="235" y="49"/>
                      </a:lnTo>
                      <a:lnTo>
                        <a:pt x="214" y="34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0" bIns="21600" anchor="t">
                  <a:noAutofit/>
                </a:bodyPr>
                <a:p>
                  <a:endParaRPr b="0" lang="en-US" sz="2400" strike="noStrike" u="none">
                    <a:solidFill>
                      <a:srgbClr val="ffff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0" name=""/>
                <p:cNvSpPr/>
                <p:nvPr/>
              </p:nvSpPr>
              <p:spPr>
                <a:xfrm>
                  <a:off x="1578960" y="1859040"/>
                  <a:ext cx="141840" cy="344520"/>
                </a:xfrm>
                <a:custGeom>
                  <a:avLst/>
                  <a:gdLst/>
                  <a:ahLst/>
                  <a:rect l="l" t="t" r="r" b="b"/>
                  <a:pathLst>
                    <a:path w="374" h="866">
                      <a:moveTo>
                        <a:pt x="347" y="0"/>
                      </a:moveTo>
                      <a:lnTo>
                        <a:pt x="200" y="192"/>
                      </a:lnTo>
                      <a:lnTo>
                        <a:pt x="140" y="271"/>
                      </a:lnTo>
                      <a:lnTo>
                        <a:pt x="102" y="348"/>
                      </a:lnTo>
                      <a:lnTo>
                        <a:pt x="78" y="441"/>
                      </a:lnTo>
                      <a:lnTo>
                        <a:pt x="65" y="565"/>
                      </a:lnTo>
                      <a:lnTo>
                        <a:pt x="58" y="660"/>
                      </a:lnTo>
                      <a:lnTo>
                        <a:pt x="0" y="757"/>
                      </a:lnTo>
                      <a:lnTo>
                        <a:pt x="16" y="866"/>
                      </a:lnTo>
                      <a:lnTo>
                        <a:pt x="61" y="807"/>
                      </a:lnTo>
                      <a:lnTo>
                        <a:pt x="82" y="769"/>
                      </a:lnTo>
                      <a:lnTo>
                        <a:pt x="100" y="745"/>
                      </a:lnTo>
                      <a:lnTo>
                        <a:pt x="110" y="633"/>
                      </a:lnTo>
                      <a:lnTo>
                        <a:pt x="120" y="526"/>
                      </a:lnTo>
                      <a:lnTo>
                        <a:pt x="138" y="425"/>
                      </a:lnTo>
                      <a:lnTo>
                        <a:pt x="155" y="355"/>
                      </a:lnTo>
                      <a:lnTo>
                        <a:pt x="165" y="321"/>
                      </a:lnTo>
                      <a:lnTo>
                        <a:pt x="203" y="249"/>
                      </a:lnTo>
                      <a:lnTo>
                        <a:pt x="262" y="170"/>
                      </a:lnTo>
                      <a:lnTo>
                        <a:pt x="324" y="100"/>
                      </a:lnTo>
                      <a:lnTo>
                        <a:pt x="374" y="18"/>
                      </a:lnTo>
                      <a:lnTo>
                        <a:pt x="347" y="0"/>
                      </a:lnTo>
                      <a:close/>
                    </a:path>
                  </a:pathLst>
                </a:custGeom>
                <a:solidFill>
                  <a:srgbClr val="df9f9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1" name=""/>
                <p:cNvSpPr/>
                <p:nvPr/>
              </p:nvSpPr>
              <p:spPr>
                <a:xfrm>
                  <a:off x="1701000" y="1932120"/>
                  <a:ext cx="135720" cy="361800"/>
                </a:xfrm>
                <a:custGeom>
                  <a:avLst/>
                  <a:gdLst/>
                  <a:ahLst/>
                  <a:rect l="l" t="t" r="r" b="b"/>
                  <a:pathLst>
                    <a:path w="358" h="912">
                      <a:moveTo>
                        <a:pt x="348" y="0"/>
                      </a:moveTo>
                      <a:lnTo>
                        <a:pt x="277" y="97"/>
                      </a:lnTo>
                      <a:lnTo>
                        <a:pt x="219" y="186"/>
                      </a:lnTo>
                      <a:lnTo>
                        <a:pt x="173" y="271"/>
                      </a:lnTo>
                      <a:lnTo>
                        <a:pt x="132" y="394"/>
                      </a:lnTo>
                      <a:lnTo>
                        <a:pt x="89" y="568"/>
                      </a:lnTo>
                      <a:lnTo>
                        <a:pt x="41" y="769"/>
                      </a:lnTo>
                      <a:lnTo>
                        <a:pt x="0" y="846"/>
                      </a:lnTo>
                      <a:lnTo>
                        <a:pt x="3" y="850"/>
                      </a:lnTo>
                      <a:lnTo>
                        <a:pt x="38" y="814"/>
                      </a:lnTo>
                      <a:lnTo>
                        <a:pt x="38" y="857"/>
                      </a:lnTo>
                      <a:lnTo>
                        <a:pt x="10" y="903"/>
                      </a:lnTo>
                      <a:lnTo>
                        <a:pt x="13" y="912"/>
                      </a:lnTo>
                      <a:lnTo>
                        <a:pt x="56" y="869"/>
                      </a:lnTo>
                      <a:lnTo>
                        <a:pt x="79" y="798"/>
                      </a:lnTo>
                      <a:lnTo>
                        <a:pt x="114" y="638"/>
                      </a:lnTo>
                      <a:lnTo>
                        <a:pt x="156" y="444"/>
                      </a:lnTo>
                      <a:lnTo>
                        <a:pt x="197" y="313"/>
                      </a:lnTo>
                      <a:lnTo>
                        <a:pt x="235" y="229"/>
                      </a:lnTo>
                      <a:lnTo>
                        <a:pt x="260" y="179"/>
                      </a:lnTo>
                      <a:lnTo>
                        <a:pt x="312" y="97"/>
                      </a:lnTo>
                      <a:lnTo>
                        <a:pt x="358" y="24"/>
                      </a:lnTo>
                      <a:lnTo>
                        <a:pt x="348" y="0"/>
                      </a:lnTo>
                      <a:close/>
                    </a:path>
                  </a:pathLst>
                </a:custGeom>
                <a:solidFill>
                  <a:srgbClr val="df9f9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2" name=""/>
                <p:cNvSpPr/>
                <p:nvPr/>
              </p:nvSpPr>
              <p:spPr>
                <a:xfrm>
                  <a:off x="1594080" y="1770120"/>
                  <a:ext cx="123480" cy="96840"/>
                </a:xfrm>
                <a:custGeom>
                  <a:avLst/>
                  <a:gdLst/>
                  <a:ahLst/>
                  <a:rect l="l" t="t" r="r" b="b"/>
                  <a:pathLst>
                    <a:path w="325" h="243">
                      <a:moveTo>
                        <a:pt x="0" y="223"/>
                      </a:moveTo>
                      <a:lnTo>
                        <a:pt x="42" y="189"/>
                      </a:lnTo>
                      <a:lnTo>
                        <a:pt x="96" y="170"/>
                      </a:lnTo>
                      <a:lnTo>
                        <a:pt x="169" y="170"/>
                      </a:lnTo>
                      <a:lnTo>
                        <a:pt x="218" y="178"/>
                      </a:lnTo>
                      <a:lnTo>
                        <a:pt x="262" y="196"/>
                      </a:lnTo>
                      <a:lnTo>
                        <a:pt x="286" y="216"/>
                      </a:lnTo>
                      <a:lnTo>
                        <a:pt x="303" y="235"/>
                      </a:lnTo>
                      <a:lnTo>
                        <a:pt x="325" y="243"/>
                      </a:lnTo>
                      <a:lnTo>
                        <a:pt x="310" y="190"/>
                      </a:lnTo>
                      <a:lnTo>
                        <a:pt x="283" y="150"/>
                      </a:lnTo>
                      <a:lnTo>
                        <a:pt x="267" y="104"/>
                      </a:lnTo>
                      <a:lnTo>
                        <a:pt x="245" y="82"/>
                      </a:lnTo>
                      <a:lnTo>
                        <a:pt x="204" y="58"/>
                      </a:lnTo>
                      <a:lnTo>
                        <a:pt x="152" y="27"/>
                      </a:lnTo>
                      <a:lnTo>
                        <a:pt x="106" y="0"/>
                      </a:lnTo>
                      <a:lnTo>
                        <a:pt x="82" y="30"/>
                      </a:lnTo>
                      <a:lnTo>
                        <a:pt x="65" y="80"/>
                      </a:lnTo>
                      <a:lnTo>
                        <a:pt x="36" y="151"/>
                      </a:lnTo>
                      <a:lnTo>
                        <a:pt x="0" y="223"/>
                      </a:lnTo>
                      <a:close/>
                    </a:path>
                  </a:pathLst>
                </a:custGeom>
                <a:solidFill>
                  <a:srgbClr val="df9f9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3" name=""/>
                <p:cNvSpPr/>
                <p:nvPr/>
              </p:nvSpPr>
              <p:spPr>
                <a:xfrm>
                  <a:off x="1839960" y="1970280"/>
                  <a:ext cx="106920" cy="345960"/>
                </a:xfrm>
                <a:custGeom>
                  <a:avLst/>
                  <a:gdLst/>
                  <a:ahLst/>
                  <a:rect l="l" t="t" r="r" b="b"/>
                  <a:pathLst>
                    <a:path w="277" h="872">
                      <a:moveTo>
                        <a:pt x="215" y="0"/>
                      </a:moveTo>
                      <a:lnTo>
                        <a:pt x="176" y="85"/>
                      </a:lnTo>
                      <a:lnTo>
                        <a:pt x="113" y="232"/>
                      </a:lnTo>
                      <a:lnTo>
                        <a:pt x="90" y="320"/>
                      </a:lnTo>
                      <a:lnTo>
                        <a:pt x="75" y="432"/>
                      </a:lnTo>
                      <a:lnTo>
                        <a:pt x="56" y="626"/>
                      </a:lnTo>
                      <a:lnTo>
                        <a:pt x="33" y="730"/>
                      </a:lnTo>
                      <a:lnTo>
                        <a:pt x="5" y="780"/>
                      </a:lnTo>
                      <a:lnTo>
                        <a:pt x="0" y="872"/>
                      </a:lnTo>
                      <a:lnTo>
                        <a:pt x="53" y="803"/>
                      </a:lnTo>
                      <a:lnTo>
                        <a:pt x="75" y="745"/>
                      </a:lnTo>
                      <a:lnTo>
                        <a:pt x="79" y="655"/>
                      </a:lnTo>
                      <a:lnTo>
                        <a:pt x="100" y="459"/>
                      </a:lnTo>
                      <a:lnTo>
                        <a:pt x="113" y="355"/>
                      </a:lnTo>
                      <a:lnTo>
                        <a:pt x="155" y="219"/>
                      </a:lnTo>
                      <a:lnTo>
                        <a:pt x="193" y="117"/>
                      </a:lnTo>
                      <a:lnTo>
                        <a:pt x="249" y="40"/>
                      </a:lnTo>
                      <a:lnTo>
                        <a:pt x="277" y="29"/>
                      </a:lnTo>
                      <a:lnTo>
                        <a:pt x="236" y="24"/>
                      </a:lnTo>
                      <a:lnTo>
                        <a:pt x="215" y="0"/>
                      </a:lnTo>
                      <a:close/>
                    </a:path>
                  </a:pathLst>
                </a:custGeom>
                <a:solidFill>
                  <a:srgbClr val="df9f9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4" name=""/>
                <p:cNvSpPr/>
                <p:nvPr/>
              </p:nvSpPr>
              <p:spPr>
                <a:xfrm>
                  <a:off x="1589400" y="1828800"/>
                  <a:ext cx="196920" cy="42840"/>
                </a:xfrm>
                <a:custGeom>
                  <a:avLst/>
                  <a:gdLst/>
                  <a:ahLst/>
                  <a:rect l="l" t="t" r="r" b="b"/>
                  <a:pathLst>
                    <a:path w="515" h="104">
                      <a:moveTo>
                        <a:pt x="0" y="67"/>
                      </a:moveTo>
                      <a:lnTo>
                        <a:pt x="30" y="37"/>
                      </a:lnTo>
                      <a:lnTo>
                        <a:pt x="67" y="13"/>
                      </a:lnTo>
                      <a:lnTo>
                        <a:pt x="118" y="0"/>
                      </a:lnTo>
                      <a:lnTo>
                        <a:pt x="158" y="0"/>
                      </a:lnTo>
                      <a:lnTo>
                        <a:pt x="209" y="7"/>
                      </a:lnTo>
                      <a:lnTo>
                        <a:pt x="263" y="27"/>
                      </a:lnTo>
                      <a:lnTo>
                        <a:pt x="296" y="54"/>
                      </a:lnTo>
                      <a:lnTo>
                        <a:pt x="317" y="91"/>
                      </a:lnTo>
                      <a:lnTo>
                        <a:pt x="347" y="91"/>
                      </a:lnTo>
                      <a:lnTo>
                        <a:pt x="391" y="101"/>
                      </a:lnTo>
                      <a:lnTo>
                        <a:pt x="438" y="104"/>
                      </a:lnTo>
                      <a:lnTo>
                        <a:pt x="482" y="101"/>
                      </a:lnTo>
                      <a:lnTo>
                        <a:pt x="515" y="101"/>
                      </a:lnTo>
                    </a:path>
                  </a:pathLst>
                </a:custGeom>
                <a:noFill/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t">
                  <a:noAutofit/>
                </a:bodyPr>
                <a:p>
                  <a:endParaRPr b="0" lang="en-US" sz="2400" strike="noStrike" u="none">
                    <a:solidFill>
                      <a:srgbClr val="ffff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5" name=""/>
                <p:cNvSpPr/>
                <p:nvPr/>
              </p:nvSpPr>
              <p:spPr>
                <a:xfrm>
                  <a:off x="1606320" y="1865520"/>
                  <a:ext cx="102240" cy="268200"/>
                </a:xfrm>
                <a:custGeom>
                  <a:avLst/>
                  <a:gdLst/>
                  <a:ahLst/>
                  <a:rect l="l" t="t" r="r" b="b"/>
                  <a:pathLst>
                    <a:path w="270" h="674">
                      <a:moveTo>
                        <a:pt x="270" y="0"/>
                      </a:moveTo>
                      <a:lnTo>
                        <a:pt x="230" y="71"/>
                      </a:lnTo>
                      <a:lnTo>
                        <a:pt x="101" y="229"/>
                      </a:lnTo>
                      <a:lnTo>
                        <a:pt x="58" y="324"/>
                      </a:lnTo>
                      <a:lnTo>
                        <a:pt x="37" y="401"/>
                      </a:lnTo>
                      <a:lnTo>
                        <a:pt x="21" y="509"/>
                      </a:lnTo>
                      <a:lnTo>
                        <a:pt x="11" y="620"/>
                      </a:lnTo>
                      <a:lnTo>
                        <a:pt x="0" y="674"/>
                      </a:lnTo>
                    </a:path>
                  </a:pathLst>
                </a:custGeom>
                <a:noFill/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6" name=""/>
                <p:cNvSpPr/>
                <p:nvPr/>
              </p:nvSpPr>
              <p:spPr>
                <a:xfrm>
                  <a:off x="1722240" y="1941480"/>
                  <a:ext cx="113040" cy="306360"/>
                </a:xfrm>
                <a:custGeom>
                  <a:avLst/>
                  <a:gdLst/>
                  <a:ahLst/>
                  <a:rect l="l" t="t" r="r" b="b"/>
                  <a:pathLst>
                    <a:path w="297" h="772">
                      <a:moveTo>
                        <a:pt x="297" y="0"/>
                      </a:moveTo>
                      <a:lnTo>
                        <a:pt x="239" y="78"/>
                      </a:lnTo>
                      <a:lnTo>
                        <a:pt x="185" y="176"/>
                      </a:lnTo>
                      <a:lnTo>
                        <a:pt x="148" y="250"/>
                      </a:lnTo>
                      <a:lnTo>
                        <a:pt x="118" y="337"/>
                      </a:lnTo>
                      <a:lnTo>
                        <a:pt x="94" y="425"/>
                      </a:lnTo>
                      <a:lnTo>
                        <a:pt x="57" y="550"/>
                      </a:lnTo>
                      <a:lnTo>
                        <a:pt x="30" y="681"/>
                      </a:lnTo>
                      <a:lnTo>
                        <a:pt x="0" y="772"/>
                      </a:lnTo>
                    </a:path>
                  </a:pathLst>
                </a:custGeom>
                <a:noFill/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7" name=""/>
                <p:cNvSpPr/>
                <p:nvPr/>
              </p:nvSpPr>
              <p:spPr>
                <a:xfrm>
                  <a:off x="1850760" y="1982880"/>
                  <a:ext cx="96120" cy="299880"/>
                </a:xfrm>
                <a:custGeom>
                  <a:avLst/>
                  <a:gdLst/>
                  <a:ahLst/>
                  <a:rect l="l" t="t" r="r" b="b"/>
                  <a:pathLst>
                    <a:path w="252" h="759">
                      <a:moveTo>
                        <a:pt x="252" y="0"/>
                      </a:moveTo>
                      <a:lnTo>
                        <a:pt x="219" y="7"/>
                      </a:lnTo>
                      <a:lnTo>
                        <a:pt x="188" y="34"/>
                      </a:lnTo>
                      <a:lnTo>
                        <a:pt x="165" y="78"/>
                      </a:lnTo>
                      <a:lnTo>
                        <a:pt x="124" y="166"/>
                      </a:lnTo>
                      <a:lnTo>
                        <a:pt x="91" y="247"/>
                      </a:lnTo>
                      <a:lnTo>
                        <a:pt x="67" y="321"/>
                      </a:lnTo>
                      <a:lnTo>
                        <a:pt x="47" y="523"/>
                      </a:lnTo>
                      <a:lnTo>
                        <a:pt x="30" y="641"/>
                      </a:lnTo>
                      <a:lnTo>
                        <a:pt x="23" y="715"/>
                      </a:lnTo>
                      <a:lnTo>
                        <a:pt x="0" y="759"/>
                      </a:lnTo>
                    </a:path>
                  </a:pathLst>
                </a:custGeom>
                <a:noFill/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  <p:sp>
        <p:nvSpPr>
          <p:cNvPr id="108" name=""/>
          <p:cNvSpPr/>
          <p:nvPr/>
        </p:nvSpPr>
        <p:spPr>
          <a:xfrm>
            <a:off x="6238800" y="4643280"/>
            <a:ext cx="3024360" cy="20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09" name=""/>
          <p:cNvGrpSpPr/>
          <p:nvPr/>
        </p:nvGrpSpPr>
        <p:grpSpPr>
          <a:xfrm>
            <a:off x="5677200" y="2418840"/>
            <a:ext cx="2581200" cy="3386880"/>
            <a:chOff x="5677200" y="2418840"/>
            <a:chExt cx="2581200" cy="3386880"/>
          </a:xfrm>
        </p:grpSpPr>
        <p:sp>
          <p:nvSpPr>
            <p:cNvPr id="110" name=""/>
            <p:cNvSpPr/>
            <p:nvPr/>
          </p:nvSpPr>
          <p:spPr>
            <a:xfrm rot="2187600">
              <a:off x="7132320" y="2103840"/>
              <a:ext cx="94320" cy="3502440"/>
            </a:xfrm>
            <a:prstGeom prst="rect">
              <a:avLst/>
            </a:pr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" name=""/>
            <p:cNvSpPr/>
            <p:nvPr/>
          </p:nvSpPr>
          <p:spPr>
            <a:xfrm rot="2187600">
              <a:off x="5811120" y="5202720"/>
              <a:ext cx="328320" cy="559800"/>
            </a:xfrm>
            <a:custGeom>
              <a:avLst/>
              <a:gdLst/>
              <a:ahLst/>
              <a:rect l="l" t="t" r="r" b="b"/>
              <a:pathLst>
                <a:path w="167" h="167">
                  <a:moveTo>
                    <a:pt x="0" y="0"/>
                  </a:moveTo>
                  <a:lnTo>
                    <a:pt x="84" y="167"/>
                  </a:lnTo>
                  <a:lnTo>
                    <a:pt x="1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/>
          </p:nvPr>
        </p:nvSpPr>
        <p:spPr>
          <a:xfrm>
            <a:off x="693720" y="1320840"/>
            <a:ext cx="9453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 of charge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Real-Time Pricing Information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Access to complementary markets and product information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Simple access via the Internet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Easy to use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Fast and Secure Execution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Enron’s Best Prices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title"/>
          </p:nvPr>
        </p:nvSpPr>
        <p:spPr>
          <a:xfrm>
            <a:off x="651960" y="0"/>
            <a:ext cx="875052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Benefits of EnronOnline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"/>
          <p:cNvSpPr/>
          <p:nvPr/>
        </p:nvSpPr>
        <p:spPr>
          <a:xfrm>
            <a:off x="-743040" y="228600"/>
            <a:ext cx="9906120" cy="706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lnSpcReduction="9999"/>
          </a:bodyPr>
          <a:p>
            <a:pPr>
              <a:lnSpc>
                <a:spcPct val="100000"/>
              </a:lnSpc>
              <a:spcBef>
                <a:spcPts val="726"/>
              </a:spcBef>
              <a:buClr>
                <a:srgbClr val="ffff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November 1999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&amp; Canadian Natural Gas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December 1999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Power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Nordic Power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Plastics 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Pulp &amp; Paper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Coal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January 2000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Belgian Natural Gas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Emissions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German Power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LPG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Oil &amp; Refined Products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Petrochemicals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Spanish Power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Swiss Power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Natural Gas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Power 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Weather 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499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>
            <a:off x="6032520" y="6553080"/>
            <a:ext cx="76320" cy="139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576440" y="-36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Launch Schedule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/>
          </p:nvPr>
        </p:nvSpPr>
        <p:spPr>
          <a:xfrm>
            <a:off x="502920" y="1820880"/>
            <a:ext cx="9402840" cy="503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lvl="2" marL="1143000" indent="-2286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February 2000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EnBank Virtual Storage Auction (UK)</a:t>
            </a:r>
            <a:endParaRPr b="0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European Weather</a:t>
            </a:r>
            <a:endParaRPr b="0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March 2000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Australian Power</a:t>
            </a:r>
            <a:endParaRPr b="0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Credit Derivatives</a:t>
            </a:r>
            <a:endParaRPr b="0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Dutch Power</a:t>
            </a:r>
            <a:endParaRPr b="0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Emissions Auctions (US)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April 2000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Austrian Power</a:t>
            </a:r>
            <a:endParaRPr b="0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May  2000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Bandwidth</a:t>
            </a:r>
            <a:endParaRPr b="0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European Coal</a:t>
            </a:r>
            <a:endParaRPr b="0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499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Asian Crude &amp; Products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title"/>
          </p:nvPr>
        </p:nvSpPr>
        <p:spPr>
          <a:xfrm>
            <a:off x="-360" y="-360"/>
            <a:ext cx="9906120" cy="76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Enron’s global wholesale transaction business 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…………..moves online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"/>
          <p:cNvSpPr/>
          <p:nvPr/>
        </p:nvSpPr>
        <p:spPr>
          <a:xfrm>
            <a:off x="0" y="0"/>
            <a:ext cx="965844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www.EnronOnline.com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20" name="" descr=""/>
          <p:cNvPicPr/>
          <p:nvPr/>
        </p:nvPicPr>
        <p:blipFill>
          <a:blip r:embed="rId1"/>
          <a:srcRect l="967" t="16889" r="22659" b="16614"/>
          <a:stretch/>
        </p:blipFill>
        <p:spPr>
          <a:xfrm>
            <a:off x="0" y="914400"/>
            <a:ext cx="9728280" cy="5394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1" name=""/>
          <p:cNvSpPr/>
          <p:nvPr/>
        </p:nvSpPr>
        <p:spPr>
          <a:xfrm>
            <a:off x="6730920" y="3238560"/>
            <a:ext cx="328680" cy="328680"/>
          </a:xfrm>
          <a:prstGeom prst="line">
            <a:avLst/>
          </a:prstGeom>
          <a:ln w="57240">
            <a:solidFill>
              <a:srgbClr val="ff9900"/>
            </a:solidFill>
            <a:miter/>
            <a:head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"/>
          <p:cNvSpPr/>
          <p:nvPr/>
        </p:nvSpPr>
        <p:spPr>
          <a:xfrm>
            <a:off x="0" y="0"/>
            <a:ext cx="965844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How to Register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23" name=""/>
          <p:cNvGraphicFramePr/>
          <p:nvPr/>
        </p:nvGraphicFramePr>
        <p:xfrm>
          <a:off x="1482840" y="762120"/>
          <a:ext cx="7331040" cy="55116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2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82840" y="762120"/>
                    <a:ext cx="7331040" cy="5511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5" name=""/>
          <p:cNvSpPr/>
          <p:nvPr/>
        </p:nvSpPr>
        <p:spPr>
          <a:xfrm>
            <a:off x="2895480" y="4737240"/>
            <a:ext cx="328680" cy="328320"/>
          </a:xfrm>
          <a:prstGeom prst="line">
            <a:avLst/>
          </a:prstGeom>
          <a:ln w="57240">
            <a:solidFill>
              <a:srgbClr val="ff9900"/>
            </a:solidFill>
            <a:miter/>
            <a:head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26" name=""/>
          <p:cNvGraphicFramePr/>
          <p:nvPr/>
        </p:nvGraphicFramePr>
        <p:xfrm>
          <a:off x="1730520" y="1133640"/>
          <a:ext cx="6572160" cy="48481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2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730520" y="1133640"/>
                    <a:ext cx="6572160" cy="4848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8" name=""/>
          <p:cNvGraphicFramePr/>
          <p:nvPr/>
        </p:nvGraphicFramePr>
        <p:xfrm>
          <a:off x="1469880" y="749160"/>
          <a:ext cx="7331400" cy="55119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29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469880" y="749160"/>
                    <a:ext cx="7331400" cy="5511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0" name=""/>
          <p:cNvSpPr/>
          <p:nvPr/>
        </p:nvSpPr>
        <p:spPr>
          <a:xfrm>
            <a:off x="2717640" y="5880240"/>
            <a:ext cx="328680" cy="328320"/>
          </a:xfrm>
          <a:prstGeom prst="line">
            <a:avLst/>
          </a:prstGeom>
          <a:ln w="57240">
            <a:solidFill>
              <a:srgbClr val="ff9900"/>
            </a:solidFill>
            <a:miter/>
            <a:head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31" name=""/>
          <p:cNvGraphicFramePr/>
          <p:nvPr/>
        </p:nvGraphicFramePr>
        <p:xfrm>
          <a:off x="1625760" y="2705040"/>
          <a:ext cx="1152360" cy="327672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32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1625760" y="2705040"/>
                    <a:ext cx="1152360" cy="3276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3" name=""/>
          <p:cNvSpPr/>
          <p:nvPr/>
        </p:nvSpPr>
        <p:spPr>
          <a:xfrm>
            <a:off x="2286000" y="3860640"/>
            <a:ext cx="328680" cy="328680"/>
          </a:xfrm>
          <a:prstGeom prst="line">
            <a:avLst/>
          </a:prstGeom>
          <a:ln w="57240">
            <a:solidFill>
              <a:srgbClr val="ff9900"/>
            </a:solidFill>
            <a:miter/>
            <a:head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34" name=""/>
          <p:cNvGraphicFramePr/>
          <p:nvPr/>
        </p:nvGraphicFramePr>
        <p:xfrm>
          <a:off x="1454040" y="749160"/>
          <a:ext cx="7410600" cy="588672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35" name="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1454040" y="749160"/>
                    <a:ext cx="7410600" cy="5886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6" name=""/>
          <p:cNvSpPr/>
          <p:nvPr/>
        </p:nvSpPr>
        <p:spPr>
          <a:xfrm>
            <a:off x="3886200" y="4051440"/>
            <a:ext cx="328680" cy="328320"/>
          </a:xfrm>
          <a:prstGeom prst="line">
            <a:avLst/>
          </a:prstGeom>
          <a:ln w="57240">
            <a:solidFill>
              <a:srgbClr val="ff9900"/>
            </a:solidFill>
            <a:miter/>
            <a:head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37" name=""/>
          <p:cNvGraphicFramePr/>
          <p:nvPr/>
        </p:nvGraphicFramePr>
        <p:xfrm>
          <a:off x="2136600" y="828720"/>
          <a:ext cx="6048720" cy="557208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138" name="" descr="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2136600" y="828720"/>
                    <a:ext cx="6048720" cy="5572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"/>
          <p:cNvSpPr/>
          <p:nvPr/>
        </p:nvSpPr>
        <p:spPr>
          <a:xfrm>
            <a:off x="0" y="0"/>
            <a:ext cx="965844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www.EnronOnline.com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40" name="" descr=""/>
          <p:cNvPicPr/>
          <p:nvPr/>
        </p:nvPicPr>
        <p:blipFill>
          <a:blip r:embed="rId1"/>
          <a:srcRect l="967" t="16889" r="22659" b="16614"/>
          <a:stretch/>
        </p:blipFill>
        <p:spPr>
          <a:xfrm>
            <a:off x="0" y="914400"/>
            <a:ext cx="9728280" cy="5394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1" name=""/>
          <p:cNvSpPr/>
          <p:nvPr/>
        </p:nvSpPr>
        <p:spPr>
          <a:xfrm>
            <a:off x="4865040" y="2607480"/>
            <a:ext cx="10490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New</a:t>
            </a:r>
            <a:r>
              <a:rPr b="1" lang="en-US" sz="1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 </a:t>
            </a:r>
            <a:r>
              <a:rPr b="1" lang="en-US" sz="15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User</a:t>
            </a:r>
            <a:endParaRPr b="0" lang="en-US" sz="15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" name=""/>
          <p:cNvSpPr/>
          <p:nvPr/>
        </p:nvSpPr>
        <p:spPr>
          <a:xfrm>
            <a:off x="4913280" y="3021480"/>
            <a:ext cx="1010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*******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2210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2000-03-15T20:33:04Z</dcterms:created>
  <dc:creator>Administrator</dc:creator>
  <dc:description/>
  <dc:language>en-US</dc:language>
  <cp:lastModifiedBy>Administrator</cp:lastModifiedBy>
  <cp:lastPrinted>2000-05-11T19:30:42Z</cp:lastPrinted>
  <dcterms:modified xsi:type="dcterms:W3CDTF">2000-05-26T18:05:58Z</dcterms:modified>
  <cp:revision>74</cp:revision>
  <dc:subject/>
  <dc:title> Puts the Energy into e-commerce</dc:title>
</cp:coreProperties>
</file>