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wmf" ContentType="image/x-wmf"/>
  <Override PartName="/ppt/media/image3.wmf" ContentType="image/x-wmf"/>
  <Override PartName="/ppt/media/image4.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23088" cy="94249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pic>
        <p:nvPicPr>
          <p:cNvPr id="0"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3"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PlaceHolder 3"/>
          <p:cNvSpPr>
            <a:spLocks noGrp="1"/>
          </p:cNvSpPr>
          <p:nvPr>
            <p:ph type="sldNum" idx="1"/>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170E1E-9CA7-4809-AA61-27E080D5941C}"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OverObj" preserve="1">
  <p:cSld name="Default">
    <p:bg>
      <p:bgPr>
        <a:solidFill>
          <a:srgbClr val="ffffff"/>
        </a:solidFill>
      </p:bgPr>
    </p:bg>
    <p:spTree>
      <p:nvGrpSpPr>
        <p:cNvPr id="1" name=""/>
        <p:cNvGrpSpPr/>
        <p:nvPr/>
      </p:nvGrpSpPr>
      <p:grpSpPr>
        <a:xfrm>
          <a:off x="0" y="0"/>
          <a:ext cx="0" cy="0"/>
          <a:chOff x="0" y="0"/>
          <a:chExt cx="0" cy="0"/>
        </a:xfrm>
      </p:grpSpPr>
      <p:pic>
        <p:nvPicPr>
          <p:cNvPr id="7"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9"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PlaceHolder 3"/>
          <p:cNvSpPr>
            <a:spLocks noGrp="1"/>
          </p:cNvSpPr>
          <p:nvPr>
            <p:ph type="sldNum" idx="2"/>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6A08D99-FF61-4BC4-A1F4-642F69BB5ED8}"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11"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13"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3"/>
          <p:cNvSpPr>
            <a:spLocks noGrp="1"/>
          </p:cNvSpPr>
          <p:nvPr>
            <p:ph type="sldNum" idx="3"/>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D493339-9EA3-4BC7-9F62-A673C9A31D62}"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15" name="bar2" descr=""/>
          <p:cNvPicPr/>
          <p:nvPr/>
        </p:nvPicPr>
        <p:blipFill>
          <a:blip r:embed="rId2"/>
          <a:stretch/>
        </p:blipFill>
        <p:spPr>
          <a:xfrm>
            <a:off x="0" y="0"/>
            <a:ext cx="1222200" cy="6699240"/>
          </a:xfrm>
          <a:prstGeom prst="rect">
            <a:avLst/>
          </a:prstGeom>
          <a:noFill/>
          <a:ln w="0">
            <a:noFill/>
          </a:ln>
        </p:spPr>
      </p:pic>
      <p:sp>
        <p:nvSpPr>
          <p:cNvPr id="1" name=""/>
          <p:cNvSpPr/>
          <p:nvPr/>
        </p:nvSpPr>
        <p:spPr>
          <a:xfrm>
            <a:off x="8643960" y="6353280"/>
            <a:ext cx="290520" cy="293760"/>
          </a:xfrm>
          <a:custGeom>
            <a:avLst/>
            <a:gdLst>
              <a:gd name="textAreaLeft" fmla="*/ 14040 w 290520"/>
              <a:gd name="textAreaRight" fmla="*/ 276480 w 290520"/>
              <a:gd name="textAreaTop" fmla="*/ 14040 h 293760"/>
              <a:gd name="textAreaBottom" fmla="*/ 279720 h 293760"/>
            </a:gdLst>
            <a:ahLst/>
            <a:cxnLst/>
            <a:rect l="textAreaLeft" t="textAreaTop" r="textAreaRight" b="textAreaBottom"/>
            <a:pathLst>
              <a:path w="21600" h="21841">
                <a:moveTo>
                  <a:pt x="3600" y="0"/>
                </a:moveTo>
                <a:arcTo wR="3600" hR="3600" stAng="16200000" swAng="-5400000"/>
                <a:lnTo>
                  <a:pt x="0" y="18241"/>
                </a:lnTo>
                <a:arcTo wR="3600" hR="3600" stAng="10800000" swAng="-5400000"/>
                <a:lnTo>
                  <a:pt x="18000" y="21841"/>
                </a:lnTo>
                <a:arcTo wR="3600" hR="3600" stAng="5400000" swAng="-5400000"/>
                <a:lnTo>
                  <a:pt x="21600" y="3600"/>
                </a:lnTo>
                <a:arcTo wR="3600" hR="3600" stAng="0" swAng="-5400000"/>
                <a:close/>
              </a:path>
            </a:pathLst>
          </a:custGeom>
          <a:solidFill>
            <a:srgbClr val="ffffff"/>
          </a:solidFill>
          <a:ln w="2844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Click to edit the title text format</a:t>
            </a:r>
            <a:endParaRPr b="1" i="1" lang="en-US" sz="3200" strike="noStrike" u="none">
              <a:solidFill>
                <a:srgbClr val="0a69a9"/>
              </a:solidFill>
              <a:effectLst/>
              <a:uFillTx/>
              <a:latin typeface="Arial"/>
            </a:endParaRPr>
          </a:p>
        </p:txBody>
      </p:sp>
      <p:sp>
        <p:nvSpPr>
          <p:cNvPr id="17" name="PlaceHolder 2"/>
          <p:cNvSpPr>
            <a:spLocks noGrp="1"/>
          </p:cNvSpPr>
          <p:nvPr>
            <p:ph type="body"/>
          </p:nvPr>
        </p:nvSpPr>
        <p:spPr>
          <a:xfrm>
            <a:off x="1012680" y="1185480"/>
            <a:ext cx="7934400" cy="4832280"/>
          </a:xfrm>
          <a:prstGeom prst="rect">
            <a:avLst/>
          </a:prstGeom>
          <a:noFill/>
          <a:ln w="0">
            <a:noFill/>
          </a:ln>
        </p:spPr>
        <p:txBody>
          <a:bodyPr lIns="90000" rIns="90000" tIns="46800" bIns="46800" anchor="t">
            <a:normAutofit/>
          </a:bodyPr>
          <a:p>
            <a:pPr marL="230040" indent="-230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Click to edit the outline text format</a:t>
            </a:r>
            <a:endParaRPr b="0" lang="en-US" sz="2600" strike="noStrike" u="none">
              <a:solidFill>
                <a:srgbClr val="000000"/>
              </a:solidFill>
              <a:effectLst/>
              <a:uFillTx/>
              <a:latin typeface="Arial"/>
            </a:endParaRPr>
          </a:p>
          <a:p>
            <a:pPr lvl="1" marL="623880" indent="-27936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Second Outline Level</a:t>
            </a:r>
            <a:endParaRPr b="0" lang="en-US" sz="2600" strike="noStrike" u="none">
              <a:solidFill>
                <a:srgbClr val="000000"/>
              </a:solidFill>
              <a:effectLst/>
              <a:uFillTx/>
              <a:latin typeface="Arial"/>
            </a:endParaRPr>
          </a:p>
          <a:p>
            <a:pPr lvl="2" marL="914400" indent="-17604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Third Outline Level</a:t>
            </a:r>
            <a:endParaRPr b="0" lang="en-US" sz="2600" strike="noStrike" u="none">
              <a:solidFill>
                <a:srgbClr val="000000"/>
              </a:solidFill>
              <a:effectLst/>
              <a:uFillTx/>
              <a:latin typeface="Arial"/>
            </a:endParaRPr>
          </a:p>
          <a:p>
            <a:pPr lvl="3" marL="16002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Fourth Outline Level</a:t>
            </a:r>
            <a:endParaRPr b="0" lang="en-US" sz="2600" strike="noStrike" u="none">
              <a:solidFill>
                <a:srgbClr val="000000"/>
              </a:solidFill>
              <a:effectLst/>
              <a:uFillTx/>
              <a:latin typeface="Arial"/>
            </a:endParaRPr>
          </a:p>
          <a:p>
            <a:pPr lvl="4" marL="2057400" indent="-228600">
              <a:lnSpc>
                <a:spcPct val="90000"/>
              </a:lnSpc>
              <a:spcBef>
                <a:spcPts val="1463"/>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Fifth Outline Level</a:t>
            </a:r>
            <a:endParaRPr b="0" lang="en-US" sz="2600" strike="noStrike" u="none">
              <a:solidFill>
                <a:srgbClr val="000000"/>
              </a:solidFill>
              <a:effectLst/>
              <a:uFillTx/>
              <a:latin typeface="Arial"/>
            </a:endParaRPr>
          </a:p>
          <a:p>
            <a:pPr lvl="5"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Sixth Outline Level</a:t>
            </a:r>
            <a:endParaRPr b="0" lang="en-US" sz="2600" strike="noStrike" u="none">
              <a:solidFill>
                <a:srgbClr val="000000"/>
              </a:solidFill>
              <a:effectLst/>
              <a:uFillTx/>
              <a:latin typeface="Arial"/>
            </a:endParaRPr>
          </a:p>
          <a:p>
            <a:pPr lvl="6" marL="2057400" indent="-228600">
              <a:lnSpc>
                <a:spcPct val="90000"/>
              </a:lnSpc>
              <a:spcBef>
                <a:spcPts val="1463"/>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a:rPr>
              <a:t>Seventh Outline Level</a:t>
            </a:r>
            <a:endParaRPr b="0" lang="en-US" sz="2600" strike="noStrike" u="none">
              <a:solidFill>
                <a:srgbClr val="000000"/>
              </a:solidFill>
              <a:effectLst/>
              <a:uFillTx/>
              <a:latin typeface="Arial"/>
            </a:endParaRPr>
          </a:p>
        </p:txBody>
      </p:sp>
      <p:sp>
        <p:nvSpPr>
          <p:cNvPr id="4" name=""/>
          <p:cNvSpPr/>
          <p:nvPr/>
        </p:nvSpPr>
        <p:spPr>
          <a:xfrm>
            <a:off x="923760" y="843120"/>
            <a:ext cx="8220240" cy="52200"/>
          </a:xfrm>
          <a:prstGeom prst="roundRect">
            <a:avLst>
              <a:gd name="adj" fmla="val 16667"/>
            </a:avLst>
          </a:prstGeom>
          <a:solidFill>
            <a:srgbClr val="fe000c"/>
          </a:solidFill>
          <a:ln w="0">
            <a:noFill/>
          </a:ln>
        </p:spPr>
        <p:style>
          <a:lnRef idx="0"/>
          <a:fillRef idx="0"/>
          <a:effectRef idx="0"/>
          <a:fontRef idx="minor"/>
        </p:style>
        <p:txBody>
          <a:bodyPr wrap="none" lIns="90000" rIns="90000" tIns="360" bIns="3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PlaceHolder 3"/>
          <p:cNvSpPr>
            <a:spLocks noGrp="1"/>
          </p:cNvSpPr>
          <p:nvPr>
            <p:ph type="sldNum" idx="4"/>
          </p:nvPr>
        </p:nvSpPr>
        <p:spPr>
          <a:xfrm>
            <a:off x="8523360" y="6380280"/>
            <a:ext cx="396720" cy="23976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919191"/>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A1AA750-F698-4A25-ABE1-609B2A5CFBB3}" type="slidenum">
              <a:rPr b="1" lang="en-US" sz="1000" strike="noStrike" u="none">
                <a:solidFill>
                  <a:srgbClr val="919191"/>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111600" y="6400080"/>
            <a:ext cx="929520" cy="2156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a69a9"/>
                </a:solidFill>
                <a:effectLst/>
                <a:uFillTx/>
                <a:latin typeface="Arial Narrow"/>
              </a:rPr>
              <a:t>CONFIDENTIAL</a:t>
            </a:r>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a69a9"/>
                </a:solidFill>
                <a:effectLst/>
                <a:uFillTx/>
                <a:latin typeface="Arial"/>
              </a:rPr>
              <a:t>Enron North America</a:t>
            </a:r>
            <a:endParaRPr b="1" i="1" lang="en-US" sz="3200" strike="noStrike" u="none">
              <a:solidFill>
                <a:srgbClr val="0a69a9"/>
              </a:solidFill>
              <a:effectLst/>
              <a:uFillTx/>
              <a:latin typeface="Arial"/>
            </a:endParaRPr>
          </a:p>
        </p:txBody>
      </p:sp>
      <p:sp>
        <p:nvSpPr>
          <p:cNvPr id="20" name=""/>
          <p:cNvSpPr/>
          <p:nvPr/>
        </p:nvSpPr>
        <p:spPr>
          <a:xfrm>
            <a:off x="1216080" y="2508120"/>
            <a:ext cx="6719760" cy="1564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ENA Proposed Base Gas Transaction Structures</a:t>
            </a:r>
            <a:endParaRPr b="0" lang="en-US" sz="30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June 2001</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B0F3D45-0D20-42D1-AD97-7A5ACB8506D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Model 2 – Replacement with NCWG</a:t>
            </a:r>
            <a:endParaRPr b="1" i="1" lang="en-US" sz="2800" strike="noStrike" u="none">
              <a:solidFill>
                <a:srgbClr val="0a69a9"/>
              </a:solidFill>
              <a:effectLst/>
              <a:uFillTx/>
              <a:latin typeface="Arial"/>
            </a:endParaRPr>
          </a:p>
        </p:txBody>
      </p:sp>
      <p:sp>
        <p:nvSpPr>
          <p:cNvPr id="619" name="PlaceHolder 2"/>
          <p:cNvSpPr>
            <a:spLocks noGrp="1"/>
          </p:cNvSpPr>
          <p:nvPr>
            <p:ph/>
          </p:nvPr>
        </p:nvSpPr>
        <p:spPr>
          <a:xfrm>
            <a:off x="936720" y="918720"/>
            <a:ext cx="7858080" cy="4832280"/>
          </a:xfrm>
          <a:prstGeom prst="rect">
            <a:avLst/>
          </a:prstGeom>
          <a:noFill/>
          <a:ln w="0">
            <a:noFill/>
          </a:ln>
        </p:spPr>
        <p:txBody>
          <a:bodyPr lIns="90000" rIns="90000" tIns="46800" bIns="46800" anchor="t">
            <a:normAutofit/>
          </a:bodyPr>
          <a:p>
            <a:pPr marL="230040" indent="0">
              <a:lnSpc>
                <a:spcPct val="90000"/>
              </a:lnSpc>
              <a:spcBef>
                <a:spcPts val="15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Description</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wants to sell base gas that may be replaced with Non Current Working Gas (NCWG)</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identifies NCWG </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sells an amount of base gas that is equivalent to its NCWG</a:t>
            </a:r>
            <a:endParaRPr b="0" lang="en-US" sz="1600" strike="noStrike" u="none">
              <a:solidFill>
                <a:srgbClr val="000000"/>
              </a:solidFill>
              <a:effectLst/>
              <a:uFillTx/>
              <a:latin typeface="Arial"/>
            </a:endParaRPr>
          </a:p>
          <a:p>
            <a:pPr marL="230040" indent="-23004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bundle of services will assist the Pipeline with removal of gas</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Determining which portion of working gas is non-current</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fixed price for gas withdrawn from the facility</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lump sum payment or stream of cash flows as the gas is pulled out</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Cash flows back to the Pipeline as recurring earnings as, for example, through the purchase of services along the system</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7F00AC4-40B4-4D51-829B-3A66D4597FD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0"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3 – Compression</a:t>
            </a:r>
            <a:endParaRPr b="1" i="1" lang="en-US" sz="2800" strike="noStrike" u="none">
              <a:solidFill>
                <a:srgbClr val="0a69a9"/>
              </a:solidFill>
              <a:effectLst/>
              <a:uFillTx/>
              <a:latin typeface="Arial"/>
            </a:endParaRPr>
          </a:p>
        </p:txBody>
      </p:sp>
      <p:sp>
        <p:nvSpPr>
          <p:cNvPr id="621" name="PlaceHolder 2"/>
          <p:cNvSpPr>
            <a:spLocks noGrp="1"/>
          </p:cNvSpPr>
          <p:nvPr>
            <p:ph/>
          </p:nvPr>
        </p:nvSpPr>
        <p:spPr>
          <a:xfrm>
            <a:off x="1012680" y="1185480"/>
            <a:ext cx="7934400" cy="4832280"/>
          </a:xfrm>
          <a:prstGeom prst="rect">
            <a:avLst/>
          </a:prstGeom>
          <a:noFill/>
          <a:ln w="0">
            <a:noFill/>
          </a:ln>
        </p:spPr>
        <p:txBody>
          <a:bodyPr lIns="90000" rIns="90000" tIns="46800" bIns="46800" anchor="t">
            <a:normAutofit/>
          </a:bodyPr>
          <a:p>
            <a:pPr marL="230040" indent="0">
              <a:lnSpc>
                <a:spcPct val="90000"/>
              </a:lnSpc>
              <a:spcBef>
                <a:spcPts val="1463"/>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marL="230040" indent="0">
              <a:lnSpc>
                <a:spcPct val="90000"/>
              </a:lnSpc>
              <a:spcBef>
                <a:spcPts val="1463"/>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marL="230040" indent="0">
              <a:lnSpc>
                <a:spcPct val="90000"/>
              </a:lnSpc>
              <a:spcBef>
                <a:spcPts val="1463"/>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p:txBody>
      </p:sp>
      <p:pic>
        <p:nvPicPr>
          <p:cNvPr id="622" name="" descr=""/>
          <p:cNvPicPr/>
          <p:nvPr/>
        </p:nvPicPr>
        <p:blipFill>
          <a:blip r:embed="rId1"/>
          <a:stretch/>
        </p:blipFill>
        <p:spPr>
          <a:xfrm>
            <a:off x="2414520" y="1284120"/>
            <a:ext cx="4108680" cy="2651400"/>
          </a:xfrm>
          <a:prstGeom prst="rect">
            <a:avLst/>
          </a:prstGeom>
          <a:noFill/>
          <a:ln w="38160">
            <a:solidFill>
              <a:srgbClr val="000000"/>
            </a:solidFill>
            <a:miter/>
          </a:ln>
        </p:spPr>
      </p:pic>
      <p:sp>
        <p:nvSpPr>
          <p:cNvPr id="623" name=""/>
          <p:cNvSpPr/>
          <p:nvPr/>
        </p:nvSpPr>
        <p:spPr>
          <a:xfrm>
            <a:off x="1230480" y="4653000"/>
            <a:ext cx="7492680" cy="1647720"/>
          </a:xfrm>
          <a:prstGeom prst="rect">
            <a:avLst/>
          </a:prstGeom>
          <a:noFill/>
          <a:ln w="12600">
            <a:solidFill>
              <a:srgbClr val="ff0000"/>
            </a:solidFill>
            <a:miter/>
          </a:ln>
        </p:spPr>
        <p:style>
          <a:lnRef idx="0"/>
          <a:fillRef idx="0"/>
          <a:effectRef idx="0"/>
          <a:fontRef idx="minor"/>
        </p:style>
        <p:txBody>
          <a:bodyPr lIns="90000" rIns="90000" tIns="46800" bIns="46800" anchor="t">
            <a:spAutoFit/>
          </a:bodyPr>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 7(b) filing required?</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filings, if any, are required for reclassification of base gas to working gas?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we sell volumes under 284.284?</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filing is necessary to install compression, whether it is owned by Pipeline or ECS?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is the impact on revenue sharing under filed settlement if no physical activity takes place?</a:t>
            </a:r>
            <a:endParaRPr b="0" lang="en-US" sz="1400" strike="noStrike" u="none">
              <a:solidFill>
                <a:srgbClr val="000000"/>
              </a:solidFill>
              <a:effectLst/>
              <a:uFillTx/>
              <a:latin typeface="Times New Roman"/>
            </a:endParaRPr>
          </a:p>
        </p:txBody>
      </p:sp>
      <p:sp>
        <p:nvSpPr>
          <p:cNvPr id="624" name=""/>
          <p:cNvSpPr/>
          <p:nvPr/>
        </p:nvSpPr>
        <p:spPr>
          <a:xfrm>
            <a:off x="2006640" y="88884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In Storage Analysis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19FF07D-2758-4F20-9D10-72DCDF86A85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5"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3 – Compression</a:t>
            </a:r>
            <a:endParaRPr b="1" i="1" lang="en-US" sz="2800" strike="noStrike" u="none">
              <a:solidFill>
                <a:srgbClr val="0a69a9"/>
              </a:solidFill>
              <a:effectLst/>
              <a:uFillTx/>
              <a:latin typeface="Arial"/>
            </a:endParaRPr>
          </a:p>
        </p:txBody>
      </p:sp>
      <p:sp>
        <p:nvSpPr>
          <p:cNvPr id="626" name="PlaceHolder 2"/>
          <p:cNvSpPr>
            <a:spLocks noGrp="1"/>
          </p:cNvSpPr>
          <p:nvPr>
            <p:ph/>
          </p:nvPr>
        </p:nvSpPr>
        <p:spPr>
          <a:xfrm>
            <a:off x="933480" y="1171440"/>
            <a:ext cx="8035920" cy="4832640"/>
          </a:xfrm>
          <a:prstGeom prst="rect">
            <a:avLst/>
          </a:prstGeom>
          <a:noFill/>
          <a:ln w="0">
            <a:noFill/>
          </a:ln>
        </p:spPr>
        <p:txBody>
          <a:bodyPr lIns="90000" rIns="90000" tIns="46800" bIns="46800" anchor="t">
            <a:normAutofit/>
          </a:bodyPr>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Description</a:t>
            </a:r>
            <a:endParaRPr b="0" lang="en-US" sz="1800" strike="noStrike" u="none">
              <a:solidFill>
                <a:srgbClr val="000000"/>
              </a:solidFill>
              <a:effectLst/>
              <a:uFillTx/>
              <a:latin typeface="Arial"/>
            </a:endParaRPr>
          </a:p>
          <a:p>
            <a:pPr lvl="1" marL="623880" indent="-279360">
              <a:lnSpc>
                <a:spcPct val="115000"/>
              </a:lnSpc>
              <a:spcBef>
                <a:spcPts val="737"/>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Pipeline sells base gas and uses part or all of proceeds for compression</a:t>
            </a:r>
            <a:endParaRPr b="0" lang="en-US" sz="1700" strike="noStrike" u="none">
              <a:solidFill>
                <a:srgbClr val="000000"/>
              </a:solidFill>
              <a:effectLst/>
              <a:uFillTx/>
              <a:latin typeface="Arial"/>
            </a:endParaRPr>
          </a:p>
          <a:p>
            <a:pPr lvl="1" marL="623880" indent="-279360">
              <a:lnSpc>
                <a:spcPct val="115000"/>
              </a:lnSpc>
              <a:spcBef>
                <a:spcPts val="737"/>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As a result, additional working gas capacity is liberated</a:t>
            </a:r>
            <a:endParaRPr b="0" lang="en-US" sz="1700" strike="noStrike" u="none">
              <a:solidFill>
                <a:srgbClr val="000000"/>
              </a:solidFill>
              <a:effectLst/>
              <a:uFillTx/>
              <a:latin typeface="Arial"/>
            </a:endParaRPr>
          </a:p>
          <a:p>
            <a:pPr lvl="1" marL="623880" indent="-279360">
              <a:lnSpc>
                <a:spcPct val="115000"/>
              </a:lnSpc>
              <a:spcBef>
                <a:spcPts val="737"/>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Cost of compression is less than cash flows assumed from sale of base gas</a:t>
            </a:r>
            <a:endParaRPr b="0" lang="en-US" sz="1700" strike="noStrike" u="none">
              <a:solidFill>
                <a:srgbClr val="000000"/>
              </a:solidFill>
              <a:effectLst/>
              <a:uFillTx/>
              <a:latin typeface="Arial"/>
            </a:endParaRPr>
          </a:p>
          <a:p>
            <a:pPr lvl="1" marL="623880" indent="-279360">
              <a:lnSpc>
                <a:spcPct val="115000"/>
              </a:lnSpc>
              <a:spcBef>
                <a:spcPts val="737"/>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Compression may be purchased as fully bundled horsepower at the shaft. Enron Compression Services (ECS) may provide this service</a:t>
            </a:r>
            <a:endParaRPr b="0" lang="en-US" sz="17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7AC3EA1-A715-4F92-9A1B-7436C9085F50}"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7" name=""/>
          <p:cNvSpPr/>
          <p:nvPr/>
        </p:nvSpPr>
        <p:spPr>
          <a:xfrm>
            <a:off x="3630600" y="4471920"/>
            <a:ext cx="1876320" cy="13287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3743280" y="4875120"/>
            <a:ext cx="17701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Pipeline</a:t>
            </a:r>
            <a:endParaRPr b="0" lang="en-US" sz="2400" strike="noStrike" u="none">
              <a:solidFill>
                <a:srgbClr val="000000"/>
              </a:solidFill>
              <a:effectLst/>
              <a:uFillTx/>
              <a:latin typeface="Times New Roman"/>
            </a:endParaRPr>
          </a:p>
        </p:txBody>
      </p:sp>
      <p:sp>
        <p:nvSpPr>
          <p:cNvPr id="629" name=""/>
          <p:cNvSpPr/>
          <p:nvPr/>
        </p:nvSpPr>
        <p:spPr>
          <a:xfrm>
            <a:off x="2600280" y="2660760"/>
            <a:ext cx="2129040" cy="3286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Identified base gas</a:t>
            </a:r>
            <a:endParaRPr b="0" lang="en-US" sz="1400" strike="noStrike" u="none">
              <a:solidFill>
                <a:srgbClr val="000000"/>
              </a:solidFill>
              <a:effectLst/>
              <a:uFillTx/>
              <a:latin typeface="Times New Roman"/>
            </a:endParaRPr>
          </a:p>
        </p:txBody>
      </p:sp>
      <p:sp>
        <p:nvSpPr>
          <p:cNvPr id="630" name=""/>
          <p:cNvSpPr/>
          <p:nvPr/>
        </p:nvSpPr>
        <p:spPr>
          <a:xfrm>
            <a:off x="1014480" y="1635120"/>
            <a:ext cx="2311200" cy="914400"/>
          </a:xfrm>
          <a:prstGeom prst="roundRect">
            <a:avLst>
              <a:gd name="adj" fmla="val 1666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828720" y="1838160"/>
            <a:ext cx="26924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Gas purchaser</a:t>
            </a:r>
            <a:endParaRPr b="0" lang="en-US" sz="2400" strike="noStrike" u="none">
              <a:solidFill>
                <a:srgbClr val="000000"/>
              </a:solidFill>
              <a:effectLst/>
              <a:uFillTx/>
              <a:latin typeface="Times New Roman"/>
            </a:endParaRPr>
          </a:p>
        </p:txBody>
      </p:sp>
      <p:sp>
        <p:nvSpPr>
          <p:cNvPr id="632" name=""/>
          <p:cNvSpPr/>
          <p:nvPr/>
        </p:nvSpPr>
        <p:spPr>
          <a:xfrm flipH="1" flipV="1">
            <a:off x="2263320" y="2560680"/>
            <a:ext cx="1979640" cy="19605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3" name=""/>
          <p:cNvSpPr/>
          <p:nvPr/>
        </p:nvSpPr>
        <p:spPr>
          <a:xfrm>
            <a:off x="2908440" y="4497480"/>
            <a:ext cx="115236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$MM</a:t>
            </a:r>
            <a:endParaRPr b="0" lang="en-US" sz="1400" strike="noStrike" u="none">
              <a:solidFill>
                <a:srgbClr val="000000"/>
              </a:solidFill>
              <a:effectLst/>
              <a:uFillTx/>
              <a:latin typeface="Times New Roman"/>
            </a:endParaRPr>
          </a:p>
        </p:txBody>
      </p:sp>
      <p:sp>
        <p:nvSpPr>
          <p:cNvPr id="634" name=""/>
          <p:cNvSpPr/>
          <p:nvPr/>
        </p:nvSpPr>
        <p:spPr>
          <a:xfrm>
            <a:off x="1582560" y="2575080"/>
            <a:ext cx="2235240" cy="2192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1781280" y="5975280"/>
            <a:ext cx="6243480" cy="54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6" name="PlaceHolder 1"/>
          <p:cNvSpPr>
            <a:spLocks noGrp="1"/>
          </p:cNvSpPr>
          <p:nvPr>
            <p:ph type="title"/>
          </p:nvPr>
        </p:nvSpPr>
        <p:spPr>
          <a:xfrm>
            <a:off x="972720" y="166320"/>
            <a:ext cx="7916760" cy="9320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3 – Compression </a:t>
            </a:r>
            <a:endParaRPr b="1" i="1" lang="en-US" sz="2800" strike="noStrike" u="none">
              <a:solidFill>
                <a:srgbClr val="0a69a9"/>
              </a:solidFill>
              <a:effectLst/>
              <a:uFillTx/>
              <a:latin typeface="Arial"/>
            </a:endParaRPr>
          </a:p>
        </p:txBody>
      </p:sp>
      <p:sp>
        <p:nvSpPr>
          <p:cNvPr id="637" name=""/>
          <p:cNvSpPr/>
          <p:nvPr/>
        </p:nvSpPr>
        <p:spPr>
          <a:xfrm>
            <a:off x="5514120" y="5023800"/>
            <a:ext cx="2119320" cy="4680"/>
          </a:xfrm>
          <a:prstGeom prst="line">
            <a:avLst/>
          </a:prstGeom>
          <a:ln w="28440">
            <a:solidFill>
              <a:srgbClr val="000000"/>
            </a:solidFill>
            <a:miter/>
            <a:tailEnd len="med" type="triangle" w="med"/>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638" name=""/>
          <p:cNvSpPr/>
          <p:nvPr/>
        </p:nvSpPr>
        <p:spPr>
          <a:xfrm>
            <a:off x="7277040" y="4508640"/>
            <a:ext cx="1397160" cy="1130040"/>
          </a:xfrm>
          <a:prstGeom prst="triangle">
            <a:avLst>
              <a:gd name="adj" fmla="val 50000"/>
            </a:avLst>
          </a:prstGeom>
          <a:solidFill>
            <a:srgbClr val="ff9933"/>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Compressor</a:t>
            </a:r>
            <a:endParaRPr b="0" lang="en-US" sz="1100" strike="noStrike" u="none">
              <a:solidFill>
                <a:srgbClr val="000000"/>
              </a:solidFill>
              <a:effectLst/>
              <a:uFillTx/>
              <a:latin typeface="Times New Roman"/>
            </a:endParaRPr>
          </a:p>
        </p:txBody>
      </p:sp>
      <p:sp>
        <p:nvSpPr>
          <p:cNvPr id="639" name=""/>
          <p:cNvSpPr/>
          <p:nvPr/>
        </p:nvSpPr>
        <p:spPr>
          <a:xfrm>
            <a:off x="5994360" y="4738680"/>
            <a:ext cx="115272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$MM</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2BA0D14-CBCB-4D5F-A21D-CD5D7F3C03F4}"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0" name="PlaceHolder 1"/>
          <p:cNvSpPr>
            <a:spLocks noGrp="1"/>
          </p:cNvSpPr>
          <p:nvPr>
            <p:ph type="title"/>
          </p:nvPr>
        </p:nvSpPr>
        <p:spPr>
          <a:xfrm>
            <a:off x="972720" y="166320"/>
            <a:ext cx="7916760" cy="9320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Monetization </a:t>
            </a:r>
            <a:endParaRPr b="1" i="1" lang="en-US" sz="2800" strike="noStrike" u="none">
              <a:solidFill>
                <a:srgbClr val="0a69a9"/>
              </a:solidFill>
              <a:effectLst/>
              <a:uFillTx/>
              <a:latin typeface="Arial"/>
            </a:endParaRPr>
          </a:p>
        </p:txBody>
      </p:sp>
      <p:pic>
        <p:nvPicPr>
          <p:cNvPr id="641" name="" descr=""/>
          <p:cNvPicPr/>
          <p:nvPr/>
        </p:nvPicPr>
        <p:blipFill>
          <a:blip r:embed="rId1"/>
          <a:stretch/>
        </p:blipFill>
        <p:spPr>
          <a:xfrm>
            <a:off x="2874960" y="1309680"/>
            <a:ext cx="3382920" cy="2157480"/>
          </a:xfrm>
          <a:prstGeom prst="rect">
            <a:avLst/>
          </a:prstGeom>
          <a:noFill/>
          <a:ln w="38160">
            <a:solidFill>
              <a:srgbClr val="000000"/>
            </a:solidFill>
            <a:miter/>
          </a:ln>
        </p:spPr>
      </p:pic>
      <p:sp>
        <p:nvSpPr>
          <p:cNvPr id="642" name=""/>
          <p:cNvSpPr/>
          <p:nvPr/>
        </p:nvSpPr>
        <p:spPr>
          <a:xfrm>
            <a:off x="1325520" y="3662280"/>
            <a:ext cx="7284960" cy="2909160"/>
          </a:xfrm>
          <a:prstGeom prst="rect">
            <a:avLst/>
          </a:prstGeom>
          <a:noFill/>
          <a:ln w="12600">
            <a:solidFill>
              <a:srgbClr val="ff0000"/>
            </a:solidFill>
            <a:miter/>
          </a:ln>
        </p:spPr>
        <p:style>
          <a:lnRef idx="0"/>
          <a:fillRef idx="0"/>
          <a:effectRef idx="0"/>
          <a:fontRef idx="minor"/>
        </p:style>
        <p:txBody>
          <a:bodyPr lIns="90000" rIns="90000" tIns="46800" bIns="46800" anchor="t">
            <a:spAutoFit/>
          </a:bodyPr>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 7(b) filing required?  If it is, what kind of timing would be necessary to get one?</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filings, if any, are required for reclassification of base gas to working gas?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we sell volumes under 284.284?</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filing is necessary to install compression?</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is the impact on revenue sharing under filed settlement if no physical activity takes place?</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certificate authority do we need for the PSA?</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will be FERC’s perception of the hedging program (Pipeline not hedging buy back gas)?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do we get full volumes back into the rate base at market price at expiration of PSA?</a:t>
            </a:r>
            <a:endParaRPr b="0" lang="en-US" sz="1400" strike="noStrike" u="none">
              <a:solidFill>
                <a:srgbClr val="000000"/>
              </a:solidFill>
              <a:effectLst/>
              <a:uFillTx/>
              <a:latin typeface="Times New Roman"/>
            </a:endParaRPr>
          </a:p>
        </p:txBody>
      </p:sp>
      <p:sp>
        <p:nvSpPr>
          <p:cNvPr id="643" name=""/>
          <p:cNvSpPr/>
          <p:nvPr/>
        </p:nvSpPr>
        <p:spPr>
          <a:xfrm>
            <a:off x="2006640" y="88884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In Storage Analysis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FDB2992-D932-4B35-A979-14D9744969BA}"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4" name="PlaceHolder 1"/>
          <p:cNvSpPr>
            <a:spLocks noGrp="1"/>
          </p:cNvSpPr>
          <p:nvPr>
            <p:ph/>
          </p:nvPr>
        </p:nvSpPr>
        <p:spPr>
          <a:xfrm>
            <a:off x="977760" y="912960"/>
            <a:ext cx="7955280" cy="5416560"/>
          </a:xfrm>
          <a:prstGeom prst="rect">
            <a:avLst/>
          </a:prstGeom>
          <a:noFill/>
          <a:ln w="0">
            <a:noFill/>
          </a:ln>
        </p:spPr>
        <p:txBody>
          <a:bodyPr lIns="90000" rIns="90000" tIns="46800" bIns="46800" anchor="t">
            <a:normAutofit/>
          </a:bodyPr>
          <a:p>
            <a:pPr marL="230040" indent="-230040">
              <a:lnSpc>
                <a:spcPct val="9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the initial period, </a:t>
            </a:r>
            <a:endParaRPr b="0" lang="en-US" sz="1800" strike="noStrike" u="none">
              <a:solidFill>
                <a:srgbClr val="000000"/>
              </a:solidFill>
              <a:effectLst/>
              <a:uFillTx/>
              <a:latin typeface="Arial"/>
            </a:endParaRPr>
          </a:p>
          <a:p>
            <a:pPr marL="230040" indent="-230040">
              <a:lnSpc>
                <a:spcPct val="90000"/>
              </a:lnSpc>
              <a:spcBef>
                <a:spcPts val="56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sells the identified base gas to Purchaser for current market price  (principal borrowed)</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Purchaser agrees to a physical sale, with a withdrawal schedule within a 5 year period (5-year term of the loan)</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enters into a PSA to cover the physical pressure requirements of the storage (payment under PSA represents</a:t>
            </a:r>
            <a:r>
              <a:rPr b="0" lang="en-US" sz="1600" strike="noStrike" u="none">
                <a:solidFill>
                  <a:srgbClr val="f02275"/>
                </a:solidFill>
                <a:effectLst/>
                <a:uFillTx/>
                <a:latin typeface="Arial"/>
              </a:rPr>
              <a:t> </a:t>
            </a:r>
            <a:r>
              <a:rPr b="0" lang="en-US" sz="1600" strike="noStrike" u="none">
                <a:solidFill>
                  <a:srgbClr val="000000"/>
                </a:solidFill>
                <a:effectLst/>
                <a:uFillTx/>
                <a:latin typeface="Arial"/>
              </a:rPr>
              <a:t>interest payment on the loan; also satisfies FASB constraints for true physical sale)</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Before 5 years have expired, Pipeline and Purchaser agree that, at expiration, they will exchange the physical gas due in storage for a financial settlement or for physical gas elsewhere on the pipeline (bullet repayment)</a:t>
            </a:r>
            <a:endParaRPr b="0" lang="en-US" sz="1600" strike="noStrike" u="none">
              <a:solidFill>
                <a:srgbClr val="000000"/>
              </a:solidFill>
              <a:effectLst/>
              <a:uFillTx/>
              <a:latin typeface="Arial"/>
            </a:endParaRPr>
          </a:p>
          <a:p>
            <a:pPr lvl="1" marL="623880" indent="-279360">
              <a:lnSpc>
                <a:spcPct val="9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645" name="PlaceHolder 2"/>
          <p:cNvSpPr>
            <a:spLocks noGrp="1"/>
          </p:cNvSpPr>
          <p:nvPr>
            <p:ph type="title"/>
          </p:nvPr>
        </p:nvSpPr>
        <p:spPr>
          <a:xfrm>
            <a:off x="972720" y="166320"/>
            <a:ext cx="7916760" cy="9320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Monetization:</a:t>
            </a:r>
            <a:r>
              <a:rPr b="1" i="1" lang="en-US" sz="2400" strike="noStrike" u="none">
                <a:solidFill>
                  <a:srgbClr val="0a69a9"/>
                </a:solidFill>
                <a:effectLst/>
                <a:uFillTx/>
                <a:latin typeface="Arial"/>
              </a:rPr>
              <a:t>  First Steps</a:t>
            </a:r>
            <a:endParaRPr b="1" i="1" lang="en-US" sz="2400" strike="noStrike" u="none">
              <a:solidFill>
                <a:srgbClr val="0a69a9"/>
              </a:solidFill>
              <a:effectLst/>
              <a:uFillTx/>
              <a:latin typeface="Arial"/>
            </a:endParaRPr>
          </a:p>
        </p:txBody>
      </p:sp>
      <p:sp>
        <p:nvSpPr>
          <p:cNvPr id="4" name="PlaceHolder 3"/>
          <p:cNvSpPr>
            <a:spLocks noGrp="1"/>
          </p:cNvSpPr>
          <p:nvPr>
            <p:ph type="sldNum" idx="1"/>
          </p:nvPr>
        </p:nvSpPr>
        <p:spPr/>
        <p:txBody>
          <a:bodyPr/>
          <a:p>
            <a:fld id="{4EFB2DC1-0333-421E-A588-92BB91793EA2}"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6" name=""/>
          <p:cNvSpPr/>
          <p:nvPr/>
        </p:nvSpPr>
        <p:spPr>
          <a:xfrm>
            <a:off x="3630600" y="4471920"/>
            <a:ext cx="1876320" cy="13287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a:off x="3743280" y="4875120"/>
            <a:ext cx="17701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Pipeline</a:t>
            </a:r>
            <a:endParaRPr b="0" lang="en-US" sz="2400" strike="noStrike" u="none">
              <a:solidFill>
                <a:srgbClr val="000000"/>
              </a:solidFill>
              <a:effectLst/>
              <a:uFillTx/>
              <a:latin typeface="Times New Roman"/>
            </a:endParaRPr>
          </a:p>
        </p:txBody>
      </p:sp>
      <p:sp>
        <p:nvSpPr>
          <p:cNvPr id="648" name=""/>
          <p:cNvSpPr/>
          <p:nvPr/>
        </p:nvSpPr>
        <p:spPr>
          <a:xfrm flipH="1">
            <a:off x="7459560" y="3103560"/>
            <a:ext cx="1494000" cy="811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 Capacity payment</a:t>
            </a:r>
            <a:endParaRPr b="0" lang="en-US" sz="1400" strike="noStrike" u="none">
              <a:solidFill>
                <a:srgbClr val="000000"/>
              </a:solidFill>
              <a:effectLst/>
              <a:uFillTx/>
              <a:latin typeface="Times New Roman"/>
            </a:endParaRPr>
          </a:p>
        </p:txBody>
      </p:sp>
      <p:sp>
        <p:nvSpPr>
          <p:cNvPr id="649" name=""/>
          <p:cNvSpPr/>
          <p:nvPr/>
        </p:nvSpPr>
        <p:spPr>
          <a:xfrm>
            <a:off x="2600280" y="2660760"/>
            <a:ext cx="2129040" cy="3286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Identified base gas</a:t>
            </a:r>
            <a:endParaRPr b="0" lang="en-US" sz="1400" strike="noStrike" u="none">
              <a:solidFill>
                <a:srgbClr val="000000"/>
              </a:solidFill>
              <a:effectLst/>
              <a:uFillTx/>
              <a:latin typeface="Times New Roman"/>
            </a:endParaRPr>
          </a:p>
        </p:txBody>
      </p:sp>
      <p:sp>
        <p:nvSpPr>
          <p:cNvPr id="650" name="PlaceHolder 1"/>
          <p:cNvSpPr>
            <a:spLocks noGrp="1"/>
          </p:cNvSpPr>
          <p:nvPr>
            <p:ph type="title"/>
          </p:nvPr>
        </p:nvSpPr>
        <p:spPr>
          <a:xfrm>
            <a:off x="942840" y="194760"/>
            <a:ext cx="791712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Monetization</a:t>
            </a:r>
            <a:endParaRPr b="1" i="1" lang="en-US" sz="2800" strike="noStrike" u="none">
              <a:solidFill>
                <a:srgbClr val="0a69a9"/>
              </a:solidFill>
              <a:effectLst/>
              <a:uFillTx/>
              <a:latin typeface="Arial"/>
            </a:endParaRPr>
          </a:p>
        </p:txBody>
      </p:sp>
      <p:sp>
        <p:nvSpPr>
          <p:cNvPr id="651" name=""/>
          <p:cNvSpPr/>
          <p:nvPr/>
        </p:nvSpPr>
        <p:spPr>
          <a:xfrm>
            <a:off x="3745080" y="1533600"/>
            <a:ext cx="216036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101fd"/>
                </a:solidFill>
                <a:effectLst/>
                <a:uFillTx/>
                <a:latin typeface="Arial"/>
              </a:rPr>
              <a:t>Initial Period</a:t>
            </a:r>
            <a:endParaRPr b="0" lang="en-US" sz="2400" strike="noStrike" u="none">
              <a:solidFill>
                <a:srgbClr val="000000"/>
              </a:solidFill>
              <a:effectLst/>
              <a:uFillTx/>
              <a:latin typeface="Times New Roman"/>
            </a:endParaRPr>
          </a:p>
        </p:txBody>
      </p:sp>
      <p:sp>
        <p:nvSpPr>
          <p:cNvPr id="652" name=""/>
          <p:cNvSpPr/>
          <p:nvPr/>
        </p:nvSpPr>
        <p:spPr>
          <a:xfrm>
            <a:off x="1014480" y="1635120"/>
            <a:ext cx="2311200" cy="914400"/>
          </a:xfrm>
          <a:prstGeom prst="roundRect">
            <a:avLst>
              <a:gd name="adj" fmla="val 1666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3" name=""/>
          <p:cNvSpPr/>
          <p:nvPr/>
        </p:nvSpPr>
        <p:spPr>
          <a:xfrm>
            <a:off x="828720" y="1838160"/>
            <a:ext cx="26924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Gas purchaser*</a:t>
            </a:r>
            <a:endParaRPr b="0" lang="en-US" sz="2400" strike="noStrike" u="none">
              <a:solidFill>
                <a:srgbClr val="000000"/>
              </a:solidFill>
              <a:effectLst/>
              <a:uFillTx/>
              <a:latin typeface="Times New Roman"/>
            </a:endParaRPr>
          </a:p>
        </p:txBody>
      </p:sp>
      <p:sp>
        <p:nvSpPr>
          <p:cNvPr id="654" name=""/>
          <p:cNvSpPr/>
          <p:nvPr/>
        </p:nvSpPr>
        <p:spPr>
          <a:xfrm>
            <a:off x="6792840" y="1622520"/>
            <a:ext cx="1995480" cy="1047600"/>
          </a:xfrm>
          <a:prstGeom prst="octagon">
            <a:avLst>
              <a:gd name="adj" fmla="val 2928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6883560" y="1714680"/>
            <a:ext cx="192852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Pressure Co.*</a:t>
            </a:r>
            <a:endParaRPr b="0" lang="en-US" sz="2400" strike="noStrike" u="none">
              <a:solidFill>
                <a:srgbClr val="000000"/>
              </a:solidFill>
              <a:effectLst/>
              <a:uFillTx/>
              <a:latin typeface="Times New Roman"/>
            </a:endParaRPr>
          </a:p>
        </p:txBody>
      </p:sp>
      <p:sp>
        <p:nvSpPr>
          <p:cNvPr id="656" name=""/>
          <p:cNvSpPr/>
          <p:nvPr/>
        </p:nvSpPr>
        <p:spPr>
          <a:xfrm flipH="1" flipV="1">
            <a:off x="2263680" y="2560680"/>
            <a:ext cx="1967040" cy="19605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7" name=""/>
          <p:cNvSpPr/>
          <p:nvPr/>
        </p:nvSpPr>
        <p:spPr>
          <a:xfrm flipH="1">
            <a:off x="4943520" y="2673360"/>
            <a:ext cx="2201760" cy="1859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8" name=""/>
          <p:cNvSpPr/>
          <p:nvPr/>
        </p:nvSpPr>
        <p:spPr>
          <a:xfrm flipV="1">
            <a:off x="5483160" y="2669760"/>
            <a:ext cx="2781360" cy="235116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9" name=""/>
          <p:cNvSpPr/>
          <p:nvPr/>
        </p:nvSpPr>
        <p:spPr>
          <a:xfrm>
            <a:off x="2908440" y="4497480"/>
            <a:ext cx="1152360" cy="369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$MM</a:t>
            </a:r>
            <a:endParaRPr b="0" lang="en-US" sz="1400" strike="noStrike" u="none">
              <a:solidFill>
                <a:srgbClr val="000000"/>
              </a:solidFill>
              <a:effectLst/>
              <a:uFillTx/>
              <a:latin typeface="Times New Roman"/>
            </a:endParaRPr>
          </a:p>
        </p:txBody>
      </p:sp>
      <p:sp>
        <p:nvSpPr>
          <p:cNvPr id="660" name=""/>
          <p:cNvSpPr/>
          <p:nvPr/>
        </p:nvSpPr>
        <p:spPr>
          <a:xfrm>
            <a:off x="1620720" y="2562120"/>
            <a:ext cx="2184480" cy="21798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1" name=""/>
          <p:cNvSpPr/>
          <p:nvPr/>
        </p:nvSpPr>
        <p:spPr>
          <a:xfrm>
            <a:off x="4643280" y="3263760"/>
            <a:ext cx="1695600" cy="6494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1fd"/>
                </a:solidFill>
                <a:effectLst/>
                <a:uFillTx/>
                <a:latin typeface="Arial"/>
              </a:rPr>
              <a:t>Pressurization Services Agreement</a:t>
            </a:r>
            <a:endParaRPr b="0" lang="en-US" sz="1400" strike="noStrike" u="none">
              <a:solidFill>
                <a:srgbClr val="000000"/>
              </a:solidFill>
              <a:effectLst/>
              <a:uFillTx/>
              <a:latin typeface="Times New Roman"/>
            </a:endParaRPr>
          </a:p>
        </p:txBody>
      </p:sp>
      <p:sp>
        <p:nvSpPr>
          <p:cNvPr id="662" name=""/>
          <p:cNvSpPr/>
          <p:nvPr/>
        </p:nvSpPr>
        <p:spPr>
          <a:xfrm>
            <a:off x="1781280" y="5975280"/>
            <a:ext cx="6243480" cy="54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3" name=""/>
          <p:cNvSpPr/>
          <p:nvPr/>
        </p:nvSpPr>
        <p:spPr>
          <a:xfrm>
            <a:off x="1373040" y="5973840"/>
            <a:ext cx="6985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*Both Gas Purchaser and Pressure Company are entities brought into the process by ENA.</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E94A004-A13C-4915-80F7-E3CB5CA13605}"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4"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Pressurization Services Agreement*</a:t>
            </a:r>
            <a:endParaRPr b="1" i="1" lang="en-US" sz="2800" strike="noStrike" u="none">
              <a:solidFill>
                <a:srgbClr val="0a69a9"/>
              </a:solidFill>
              <a:effectLst/>
              <a:uFillTx/>
              <a:latin typeface="Arial"/>
            </a:endParaRPr>
          </a:p>
        </p:txBody>
      </p:sp>
      <p:sp>
        <p:nvSpPr>
          <p:cNvPr id="665" name="PlaceHolder 2"/>
          <p:cNvSpPr>
            <a:spLocks noGrp="1"/>
          </p:cNvSpPr>
          <p:nvPr>
            <p:ph/>
          </p:nvPr>
        </p:nvSpPr>
        <p:spPr>
          <a:xfrm>
            <a:off x="1035000" y="965160"/>
            <a:ext cx="7872480" cy="5021280"/>
          </a:xfrm>
          <a:prstGeom prst="rect">
            <a:avLst/>
          </a:prstGeom>
          <a:noFill/>
          <a:ln w="0">
            <a:noFill/>
          </a:ln>
        </p:spPr>
        <p:txBody>
          <a:bodyPr lIns="90000" rIns="90000" tIns="46800" bIns="46800" anchor="t">
            <a:normAutofit/>
          </a:bodyPr>
          <a:p>
            <a:pPr marL="114480" indent="0">
              <a:lnSpc>
                <a:spcPct val="14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114480" indent="-114480">
              <a:lnSpc>
                <a:spcPct val="14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Pressurization Services Agreement (PSA) replaces the functionality of the base gas by providing pressure in place of the monetized gas:</a:t>
            </a:r>
            <a:endParaRPr b="0" lang="en-US" sz="1800" strike="noStrike" u="none">
              <a:solidFill>
                <a:srgbClr val="000000"/>
              </a:solidFill>
              <a:effectLst/>
              <a:uFillTx/>
              <a:latin typeface="Arial"/>
            </a:endParaRPr>
          </a:p>
          <a:p>
            <a:pPr marL="114480" indent="-11448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 the PSA, gas bought from the pipeline is kept in the storage facility by the Purchaser</a:t>
            </a:r>
            <a:endParaRPr b="0" lang="en-US" sz="1800" strike="noStrike" u="none">
              <a:solidFill>
                <a:srgbClr val="000000"/>
              </a:solidFill>
              <a:effectLst/>
              <a:uFillTx/>
              <a:latin typeface="Arial"/>
            </a:endParaRPr>
          </a:p>
          <a:p>
            <a:pPr lvl="1" marL="623880" indent="-279360">
              <a:lnSpc>
                <a:spcPct val="14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Pressure fee paid by Pipeline represents interest on the loan</a:t>
            </a:r>
            <a:endParaRPr b="0" lang="en-US" sz="1600" strike="noStrike" u="none">
              <a:solidFill>
                <a:srgbClr val="000000"/>
              </a:solidFill>
              <a:effectLst/>
              <a:uFillTx/>
              <a:latin typeface="Arial"/>
            </a:endParaRPr>
          </a:p>
          <a:p>
            <a:pPr lvl="1" marL="623880" indent="-279360">
              <a:lnSpc>
                <a:spcPct val="14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must be withdrawn the gas at the end of the PSA; however, an exchange agreement may be established in some period after the initial sale has been concluded.  This agreement would allow the gas to remain in the storage facility and be replaced by a cash or physical settlement</a:t>
            </a:r>
            <a:endParaRPr b="0" lang="en-US" sz="1600" strike="noStrike" u="none">
              <a:solidFill>
                <a:srgbClr val="000000"/>
              </a:solidFill>
              <a:effectLst/>
              <a:uFillTx/>
              <a:latin typeface="Arial"/>
            </a:endParaRPr>
          </a:p>
          <a:p>
            <a:pPr marL="114480" indent="-11448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PSA and the ensuing exchange agreement enable the Pipeline to keep the structure financial</a:t>
            </a:r>
            <a:endParaRPr b="0" lang="en-US" sz="1800" strike="noStrike" u="none">
              <a:solidFill>
                <a:srgbClr val="000000"/>
              </a:solidFill>
              <a:effectLst/>
              <a:uFillTx/>
              <a:latin typeface="Arial"/>
            </a:endParaRPr>
          </a:p>
        </p:txBody>
      </p:sp>
      <p:sp>
        <p:nvSpPr>
          <p:cNvPr id="666" name=""/>
          <p:cNvSpPr/>
          <p:nvPr/>
        </p:nvSpPr>
        <p:spPr>
          <a:xfrm>
            <a:off x="2698920" y="6442200"/>
            <a:ext cx="183960" cy="549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7" name=""/>
          <p:cNvSpPr/>
          <p:nvPr/>
        </p:nvSpPr>
        <p:spPr>
          <a:xfrm>
            <a:off x="1552680" y="6033960"/>
            <a:ext cx="6964200" cy="5493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Because each transaction is unique, there is no guarantee that meeting these conditions will ensure successful accounting treatment;  these points are only a guideline</a:t>
            </a:r>
            <a:endParaRPr b="0" lang="en-US" sz="1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BA562BA-48AB-40AB-890F-B52390A05E7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Monetization:  </a:t>
            </a:r>
            <a:r>
              <a:rPr b="1" i="1" lang="en-US" sz="2400" strike="noStrike" u="none">
                <a:solidFill>
                  <a:srgbClr val="0a69a9"/>
                </a:solidFill>
                <a:effectLst/>
                <a:uFillTx/>
                <a:latin typeface="Arial"/>
              </a:rPr>
              <a:t>Final Steps </a:t>
            </a:r>
            <a:endParaRPr b="1" i="1" lang="en-US" sz="2400" strike="noStrike" u="none">
              <a:solidFill>
                <a:srgbClr val="0a69a9"/>
              </a:solidFill>
              <a:effectLst/>
              <a:uFillTx/>
              <a:latin typeface="Arial"/>
            </a:endParaRPr>
          </a:p>
        </p:txBody>
      </p:sp>
      <p:sp>
        <p:nvSpPr>
          <p:cNvPr id="669" name="PlaceHolder 2"/>
          <p:cNvSpPr>
            <a:spLocks noGrp="1"/>
          </p:cNvSpPr>
          <p:nvPr>
            <p:ph/>
          </p:nvPr>
        </p:nvSpPr>
        <p:spPr>
          <a:xfrm>
            <a:off x="965160" y="863280"/>
            <a:ext cx="7765920" cy="4707000"/>
          </a:xfrm>
          <a:prstGeom prst="rect">
            <a:avLst/>
          </a:prstGeom>
          <a:noFill/>
          <a:ln w="0">
            <a:noFill/>
          </a:ln>
        </p:spPr>
        <p:txBody>
          <a:bodyPr lIns="90000" rIns="90000" tIns="46800" bIns="46800" anchor="t">
            <a:normAutofit/>
          </a:bodyPr>
          <a:p>
            <a:pPr indent="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the end of the loan period, Pipeline faces several alternatives:</a:t>
            </a:r>
            <a:endParaRPr b="0" lang="en-US" sz="1800" strike="noStrike" u="none">
              <a:solidFill>
                <a:srgbClr val="000000"/>
              </a:solidFill>
              <a:effectLst/>
              <a:uFillTx/>
              <a:latin typeface="Arial"/>
            </a:endParaRPr>
          </a:p>
          <a:p>
            <a:pPr indent="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Refinance through a bank loan - gas is returned to the balance sheet at a higher cost relative to the book value of the sold gas</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Renew the PSA (reflecting current market conditions:  interest rate, gas curve)</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Repayment through Pipeline equity funds</a:t>
            </a:r>
            <a:endParaRPr b="0" lang="en-US" sz="1700" strike="noStrike" u="none">
              <a:solidFill>
                <a:srgbClr val="000000"/>
              </a:solidFill>
              <a:effectLst/>
              <a:uFillTx/>
              <a:latin typeface="Arial"/>
            </a:endParaRPr>
          </a:p>
          <a:p>
            <a:pPr lvl="2" marL="914400" indent="0">
              <a:lnSpc>
                <a:spcPct val="90000"/>
              </a:lnSpc>
              <a:spcBef>
                <a:spcPts val="737"/>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indent="0">
              <a:lnSpc>
                <a:spcPct val="90000"/>
              </a:lnSpc>
              <a:spcBef>
                <a:spcPts val="10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Key Value Drivers – repay financing at reduced principal through:</a:t>
            </a:r>
            <a:endParaRPr b="0" lang="en-US" sz="1900" strike="noStrike" u="none">
              <a:solidFill>
                <a:srgbClr val="000000"/>
              </a:solidFill>
              <a:effectLst/>
              <a:uFillTx/>
              <a:latin typeface="Arial"/>
            </a:endParaRPr>
          </a:p>
          <a:p>
            <a:pPr lvl="2" marL="914400" indent="0">
              <a:lnSpc>
                <a:spcPct val="90000"/>
              </a:lnSpc>
              <a:spcBef>
                <a:spcPts val="737"/>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Risk management tools to repurchase gas at lower price</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Physical enhancements that reduce amount of gas needed</a:t>
            </a:r>
            <a:endParaRPr b="0" lang="en-US" sz="1700" strike="noStrike" u="none">
              <a:solidFill>
                <a:srgbClr val="000000"/>
              </a:solidFill>
              <a:effectLst/>
              <a:uFillTx/>
              <a:latin typeface="Arial"/>
            </a:endParaRPr>
          </a:p>
          <a:p>
            <a:pPr lvl="2" marL="914400" indent="-176040">
              <a:lnSpc>
                <a:spcPct val="90000"/>
              </a:lnSpc>
              <a:spcBef>
                <a:spcPts val="737"/>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Base gas back on balance sheet at higher book value</a:t>
            </a:r>
            <a:endParaRPr b="0" lang="en-US" sz="17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CC175F2-9AC3-430F-B6E8-4B2C726E10E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0" name=""/>
          <p:cNvSpPr/>
          <p:nvPr/>
        </p:nvSpPr>
        <p:spPr>
          <a:xfrm>
            <a:off x="5381640" y="3884760"/>
            <a:ext cx="1995480" cy="1047600"/>
          </a:xfrm>
          <a:prstGeom prst="octagon">
            <a:avLst>
              <a:gd name="adj" fmla="val 29287"/>
            </a:avLst>
          </a:prstGeom>
          <a:solidFill>
            <a:srgbClr val="ccffcc">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1" name=""/>
          <p:cNvSpPr/>
          <p:nvPr/>
        </p:nvSpPr>
        <p:spPr>
          <a:xfrm>
            <a:off x="1036800" y="3998880"/>
            <a:ext cx="2311200" cy="914400"/>
          </a:xfrm>
          <a:prstGeom prst="roundRect">
            <a:avLst>
              <a:gd name="adj" fmla="val 16667"/>
            </a:avLst>
          </a:prstGeom>
          <a:solidFill>
            <a:srgbClr val="ffff99">
              <a:alpha val="50000"/>
            </a:srgbClr>
          </a:solid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2" name=""/>
          <p:cNvSpPr/>
          <p:nvPr/>
        </p:nvSpPr>
        <p:spPr>
          <a:xfrm>
            <a:off x="3508200" y="950760"/>
            <a:ext cx="1876680" cy="131292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3" name=""/>
          <p:cNvSpPr/>
          <p:nvPr/>
        </p:nvSpPr>
        <p:spPr>
          <a:xfrm>
            <a:off x="3570120" y="1355760"/>
            <a:ext cx="17701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Pipeline</a:t>
            </a:r>
            <a:endParaRPr b="0" lang="en-US" sz="2400" strike="noStrike" u="none">
              <a:solidFill>
                <a:srgbClr val="000000"/>
              </a:solidFill>
              <a:effectLst/>
              <a:uFillTx/>
              <a:latin typeface="Times New Roman"/>
            </a:endParaRPr>
          </a:p>
        </p:txBody>
      </p:sp>
      <p:sp>
        <p:nvSpPr>
          <p:cNvPr id="674" name=""/>
          <p:cNvSpPr/>
          <p:nvPr/>
        </p:nvSpPr>
        <p:spPr>
          <a:xfrm>
            <a:off x="803160" y="4064040"/>
            <a:ext cx="26924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Original Purchaser</a:t>
            </a:r>
            <a:endParaRPr b="0" lang="en-US" sz="2400" strike="noStrike" u="none">
              <a:solidFill>
                <a:srgbClr val="000000"/>
              </a:solidFill>
              <a:effectLst/>
              <a:uFillTx/>
              <a:latin typeface="Times New Roman"/>
            </a:endParaRPr>
          </a:p>
        </p:txBody>
      </p:sp>
      <p:sp>
        <p:nvSpPr>
          <p:cNvPr id="675" name=""/>
          <p:cNvSpPr/>
          <p:nvPr/>
        </p:nvSpPr>
        <p:spPr>
          <a:xfrm>
            <a:off x="5522760" y="4000680"/>
            <a:ext cx="1708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Pressure Co.</a:t>
            </a:r>
            <a:endParaRPr b="0" lang="en-US" sz="2400" strike="noStrike" u="none">
              <a:solidFill>
                <a:srgbClr val="000000"/>
              </a:solidFill>
              <a:effectLst/>
              <a:uFillTx/>
              <a:latin typeface="Times New Roman"/>
            </a:endParaRPr>
          </a:p>
        </p:txBody>
      </p:sp>
      <p:sp>
        <p:nvSpPr>
          <p:cNvPr id="676" name=""/>
          <p:cNvSpPr/>
          <p:nvPr/>
        </p:nvSpPr>
        <p:spPr>
          <a:xfrm>
            <a:off x="4762440" y="2217600"/>
            <a:ext cx="1103400" cy="1677960"/>
          </a:xfrm>
          <a:prstGeom prst="line">
            <a:avLst/>
          </a:prstGeom>
          <a:ln cap="rnd" w="28440">
            <a:solidFill>
              <a:srgbClr val="919191"/>
            </a:solidFill>
            <a:custDash>
              <a:ds d="100000" sp="1000"/>
            </a:cust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flipH="1" flipV="1">
            <a:off x="5079960" y="2079720"/>
            <a:ext cx="1192320" cy="1768320"/>
          </a:xfrm>
          <a:prstGeom prst="line">
            <a:avLst/>
          </a:prstGeom>
          <a:ln cap="rnd" w="28440">
            <a:solidFill>
              <a:srgbClr val="919191"/>
            </a:solidFill>
            <a:custDash>
              <a:ds d="100000" sp="1000"/>
            </a:cust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a:off x="2106720" y="3444840"/>
            <a:ext cx="1152360" cy="370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$mm</a:t>
            </a:r>
            <a:endParaRPr b="0" lang="en-US" sz="1400" strike="noStrike" u="none">
              <a:solidFill>
                <a:srgbClr val="000000"/>
              </a:solidFill>
              <a:effectLst/>
              <a:uFillTx/>
              <a:latin typeface="Times New Roman"/>
            </a:endParaRPr>
          </a:p>
        </p:txBody>
      </p:sp>
      <p:sp>
        <p:nvSpPr>
          <p:cNvPr id="679" name=""/>
          <p:cNvSpPr/>
          <p:nvPr/>
        </p:nvSpPr>
        <p:spPr>
          <a:xfrm>
            <a:off x="4478400" y="2541600"/>
            <a:ext cx="2489040" cy="6494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Pressurization Services Agreement  expired</a:t>
            </a:r>
            <a:endParaRPr b="0" lang="en-US" sz="1400" strike="noStrike" u="none">
              <a:solidFill>
                <a:srgbClr val="000000"/>
              </a:solidFill>
              <a:effectLst/>
              <a:uFillTx/>
              <a:latin typeface="Times New Roman"/>
            </a:endParaRPr>
          </a:p>
        </p:txBody>
      </p:sp>
      <p:sp>
        <p:nvSpPr>
          <p:cNvPr id="680" name="PlaceHolder 1"/>
          <p:cNvSpPr>
            <a:spLocks noGrp="1"/>
          </p:cNvSpPr>
          <p:nvPr>
            <p:ph type="title"/>
          </p:nvPr>
        </p:nvSpPr>
        <p:spPr>
          <a:xfrm>
            <a:off x="930240" y="194760"/>
            <a:ext cx="825192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Monetization</a:t>
            </a:r>
            <a:endParaRPr b="1" i="1" lang="en-US" sz="2800" strike="noStrike" u="none">
              <a:solidFill>
                <a:srgbClr val="0a69a9"/>
              </a:solidFill>
              <a:effectLst/>
              <a:uFillTx/>
              <a:latin typeface="Arial"/>
            </a:endParaRPr>
          </a:p>
        </p:txBody>
      </p:sp>
      <p:sp>
        <p:nvSpPr>
          <p:cNvPr id="681" name=""/>
          <p:cNvSpPr/>
          <p:nvPr/>
        </p:nvSpPr>
        <p:spPr>
          <a:xfrm>
            <a:off x="3584520" y="5141880"/>
            <a:ext cx="3548160" cy="811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e000c"/>
                </a:solidFill>
                <a:effectLst/>
                <a:uFillTx/>
                <a:latin typeface="Arial"/>
              </a:rPr>
              <a:t>End of Loan Period</a:t>
            </a:r>
            <a:endParaRPr b="0" lang="en-US" sz="2400" strike="noStrike" u="none">
              <a:solidFill>
                <a:srgbClr val="000000"/>
              </a:solidFill>
              <a:effectLst/>
              <a:uFillTx/>
              <a:latin typeface="Times New Roman"/>
            </a:endParaRPr>
          </a:p>
        </p:txBody>
      </p:sp>
      <p:sp>
        <p:nvSpPr>
          <p:cNvPr id="682" name=""/>
          <p:cNvSpPr/>
          <p:nvPr/>
        </p:nvSpPr>
        <p:spPr>
          <a:xfrm flipV="1">
            <a:off x="2930400" y="2211480"/>
            <a:ext cx="1101960" cy="18144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flipH="1">
            <a:off x="2501640" y="2035080"/>
            <a:ext cx="1184040" cy="1940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4" name=""/>
          <p:cNvSpPr/>
          <p:nvPr/>
        </p:nvSpPr>
        <p:spPr>
          <a:xfrm>
            <a:off x="3230640" y="3500280"/>
            <a:ext cx="2098440" cy="3286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Keep gas in facility</a:t>
            </a:r>
            <a:endParaRPr b="0" lang="en-US" sz="1400" strike="noStrike" u="none">
              <a:solidFill>
                <a:srgbClr val="000000"/>
              </a:solidFill>
              <a:effectLst/>
              <a:uFillTx/>
              <a:latin typeface="Times New Roman"/>
            </a:endParaRPr>
          </a:p>
        </p:txBody>
      </p:sp>
      <p:sp>
        <p:nvSpPr>
          <p:cNvPr id="685" name=""/>
          <p:cNvSpPr/>
          <p:nvPr/>
        </p:nvSpPr>
        <p:spPr>
          <a:xfrm>
            <a:off x="5295960" y="1333440"/>
            <a:ext cx="19558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6" name=""/>
          <p:cNvSpPr/>
          <p:nvPr/>
        </p:nvSpPr>
        <p:spPr>
          <a:xfrm flipH="1">
            <a:off x="5384520" y="1625760"/>
            <a:ext cx="18795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7" name=""/>
          <p:cNvSpPr/>
          <p:nvPr/>
        </p:nvSpPr>
        <p:spPr>
          <a:xfrm>
            <a:off x="7264440" y="977760"/>
            <a:ext cx="1638360" cy="1206720"/>
          </a:xfrm>
          <a:prstGeom prst="rect">
            <a:avLst/>
          </a:prstGeom>
          <a:solidFill>
            <a:srgbClr val="cc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8" name=""/>
          <p:cNvSpPr/>
          <p:nvPr/>
        </p:nvSpPr>
        <p:spPr>
          <a:xfrm>
            <a:off x="7201080" y="952560"/>
            <a:ext cx="180324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New Source of Financing</a:t>
            </a:r>
            <a:endParaRPr b="0" lang="en-US" sz="2400" strike="noStrike" u="none">
              <a:solidFill>
                <a:srgbClr val="000000"/>
              </a:solidFill>
              <a:effectLst/>
              <a:uFillTx/>
              <a:latin typeface="Times New Roman"/>
            </a:endParaRPr>
          </a:p>
        </p:txBody>
      </p:sp>
      <p:sp>
        <p:nvSpPr>
          <p:cNvPr id="689" name=""/>
          <p:cNvSpPr/>
          <p:nvPr/>
        </p:nvSpPr>
        <p:spPr>
          <a:xfrm>
            <a:off x="5854680" y="1650960"/>
            <a:ext cx="8510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$MM</a:t>
            </a:r>
            <a:endParaRPr b="0" lang="en-US" sz="1400" strike="noStrike" u="none">
              <a:solidFill>
                <a:srgbClr val="000000"/>
              </a:solidFill>
              <a:effectLst/>
              <a:uFillTx/>
              <a:latin typeface="Times New Roman"/>
            </a:endParaRPr>
          </a:p>
        </p:txBody>
      </p:sp>
      <p:sp>
        <p:nvSpPr>
          <p:cNvPr id="690" name=""/>
          <p:cNvSpPr/>
          <p:nvPr/>
        </p:nvSpPr>
        <p:spPr>
          <a:xfrm>
            <a:off x="5651640" y="1028880"/>
            <a:ext cx="10792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e000c"/>
                </a:solidFill>
                <a:effectLst/>
                <a:uFillTx/>
                <a:latin typeface="Arial"/>
              </a:rPr>
              <a:t>P &amp; I</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1BE725E-477C-463D-ABC7-35D5048DCFE7}"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Contents</a:t>
            </a:r>
            <a:endParaRPr b="1" i="1" lang="en-US" sz="2800" strike="noStrike" u="none">
              <a:solidFill>
                <a:srgbClr val="0a69a9"/>
              </a:solidFill>
              <a:effectLst/>
              <a:uFillTx/>
              <a:latin typeface="Arial"/>
            </a:endParaRPr>
          </a:p>
        </p:txBody>
      </p:sp>
      <p:sp>
        <p:nvSpPr>
          <p:cNvPr id="22" name="PlaceHolder 2"/>
          <p:cNvSpPr>
            <a:spLocks noGrp="1"/>
          </p:cNvSpPr>
          <p:nvPr>
            <p:ph/>
          </p:nvPr>
        </p:nvSpPr>
        <p:spPr>
          <a:xfrm>
            <a:off x="1424160" y="1093320"/>
            <a:ext cx="7719840" cy="4832280"/>
          </a:xfrm>
          <a:prstGeom prst="rect">
            <a:avLst/>
          </a:prstGeom>
          <a:noFill/>
          <a:ln w="0">
            <a:noFill/>
          </a:ln>
        </p:spPr>
        <p:txBody>
          <a:bodyPr lIns="90000" rIns="90000" tIns="46800" bIns="46800" anchor="t">
            <a:normAutofit lnSpcReduction="9999"/>
          </a:bodyPr>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Law Firm Deliverables</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 Status</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ENA Proposal</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in Storage Analysis</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Model 1 – Abandonment</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Model 2 – Replacement with Non-Current Working Gas (NCWG)</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ENA Model 3 – Compression</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ENA Model 4 – Monetization</a:t>
            </a:r>
            <a:endParaRPr b="0" lang="en-US" sz="20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Commercial Constraints</a:t>
            </a:r>
            <a:endParaRPr b="0" lang="en-US" sz="2000" strike="noStrike" u="none">
              <a:solidFill>
                <a:srgbClr val="000000"/>
              </a:solidFill>
              <a:effectLst/>
              <a:uFillTx/>
              <a:latin typeface="Arial"/>
            </a:endParaRPr>
          </a:p>
          <a:p>
            <a:pPr lvl="1" marL="623880" indent="-279360">
              <a:lnSpc>
                <a:spcPct val="9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Sale</a:t>
            </a:r>
            <a:endParaRPr b="0" lang="en-US" sz="1800" strike="noStrike" u="none">
              <a:solidFill>
                <a:srgbClr val="000000"/>
              </a:solidFill>
              <a:effectLst/>
              <a:uFillTx/>
              <a:latin typeface="Arial"/>
            </a:endParaRPr>
          </a:p>
          <a:p>
            <a:pPr lvl="1" marL="623880" indent="-279360">
              <a:lnSpc>
                <a:spcPct val="9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Monetization</a:t>
            </a:r>
            <a:endParaRPr b="0" lang="en-US" sz="1800" strike="noStrike" u="none">
              <a:solidFill>
                <a:srgbClr val="000000"/>
              </a:solidFill>
              <a:effectLst/>
              <a:uFillTx/>
              <a:latin typeface="Arial"/>
            </a:endParaRPr>
          </a:p>
          <a:p>
            <a:pPr marL="230040" indent="-230040">
              <a:lnSpc>
                <a:spcPct val="90000"/>
              </a:lnSpc>
              <a:spcBef>
                <a:spcPts val="1125"/>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Structure Review</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40B0937-7AAA-4D9C-BE87-F10BEBB07630}"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1"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4 – Constraints</a:t>
            </a:r>
            <a:endParaRPr b="1" i="1" lang="en-US" sz="2800" strike="noStrike" u="none">
              <a:solidFill>
                <a:srgbClr val="0a69a9"/>
              </a:solidFill>
              <a:effectLst/>
              <a:uFillTx/>
              <a:latin typeface="Arial"/>
            </a:endParaRPr>
          </a:p>
        </p:txBody>
      </p:sp>
      <p:sp>
        <p:nvSpPr>
          <p:cNvPr id="692" name="PlaceHolder 2"/>
          <p:cNvSpPr>
            <a:spLocks noGrp="1"/>
          </p:cNvSpPr>
          <p:nvPr>
            <p:ph/>
          </p:nvPr>
        </p:nvSpPr>
        <p:spPr>
          <a:xfrm>
            <a:off x="974880" y="855360"/>
            <a:ext cx="7610400" cy="4832280"/>
          </a:xfrm>
          <a:prstGeom prst="rect">
            <a:avLst/>
          </a:prstGeom>
          <a:noFill/>
          <a:ln w="0">
            <a:noFill/>
          </a:ln>
        </p:spPr>
        <p:txBody>
          <a:bodyPr lIns="90000" rIns="90000" tIns="46800" bIns="46800" anchor="t">
            <a:normAutofit/>
          </a:bodyPr>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structure must reflect the following limitations:</a:t>
            </a:r>
            <a:endParaRPr b="0" lang="en-US" sz="1800" strike="noStrike" u="none">
              <a:solidFill>
                <a:srgbClr val="000000"/>
              </a:solidFill>
              <a:effectLst/>
              <a:uFillTx/>
              <a:latin typeface="Arial"/>
            </a:endParaRPr>
          </a:p>
          <a:p>
            <a:pPr marL="230040" indent="-2300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Commercial constraints</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ENA monetization must achieve off balance sheet treatment and be differentiated from FASB sale/leaseback structure</a:t>
            </a:r>
            <a:endParaRPr b="0" lang="en-US" sz="1600" strike="noStrike" u="none">
              <a:solidFill>
                <a:srgbClr val="000000"/>
              </a:solidFill>
              <a:effectLst/>
              <a:uFillTx/>
              <a:latin typeface="Arial"/>
            </a:endParaRPr>
          </a:p>
          <a:p>
            <a:pPr lvl="1" marL="623880" indent="0">
              <a:lnSpc>
                <a:spcPct val="9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Regulatory constraints</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e000c"/>
                </a:solidFill>
                <a:effectLst/>
                <a:uFillTx/>
                <a:latin typeface="Arial"/>
              </a:rPr>
              <a:t>Clients have shown keen interest in this monetization concept.  Their primary concern relates to the regulatory risks associated with this structure</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Key Issues:</a:t>
            </a:r>
            <a:endParaRPr b="0" lang="en-US" sz="16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Making sure that the Pipeline can keep the cash flows and earnings from the sale</a:t>
            </a:r>
            <a:endParaRPr b="0" lang="en-US" sz="1500" strike="noStrike" u="none">
              <a:solidFill>
                <a:srgbClr val="000000"/>
              </a:solidFill>
              <a:effectLst/>
              <a:uFillTx/>
              <a:latin typeface="Arial"/>
            </a:endParaRPr>
          </a:p>
          <a:p>
            <a:pPr lvl="2" marL="914400" indent="-176040">
              <a:lnSpc>
                <a:spcPct val="90000"/>
              </a:lnSpc>
              <a:spcBef>
                <a:spcPts val="649"/>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Identify under what circumstances the base gas can be reintroduced into rate base</a:t>
            </a:r>
            <a:endParaRPr b="0" lang="en-US" sz="1500" strike="noStrike" u="none">
              <a:solidFill>
                <a:srgbClr val="000000"/>
              </a:solidFill>
              <a:effectLst/>
              <a:uFillTx/>
              <a:latin typeface="Arial"/>
            </a:endParaRPr>
          </a:p>
          <a:p>
            <a:pPr marL="230040" indent="-230040">
              <a:lnSpc>
                <a:spcPct val="9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4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marL="230040" indent="-230040">
              <a:lnSpc>
                <a:spcPct val="90000"/>
              </a:lnSpc>
              <a:spcBef>
                <a:spcPts val="1463"/>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CA020A8-CFF4-4770-BCB9-00C715B52E8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3"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Commercial Constraints—Gas Sale*</a:t>
            </a:r>
            <a:endParaRPr b="1" i="1" lang="en-US" sz="2800" strike="noStrike" u="none">
              <a:solidFill>
                <a:srgbClr val="0a69a9"/>
              </a:solidFill>
              <a:effectLst/>
              <a:uFillTx/>
              <a:latin typeface="Arial"/>
            </a:endParaRPr>
          </a:p>
        </p:txBody>
      </p:sp>
      <p:sp>
        <p:nvSpPr>
          <p:cNvPr id="694" name=""/>
          <p:cNvSpPr/>
          <p:nvPr/>
        </p:nvSpPr>
        <p:spPr>
          <a:xfrm>
            <a:off x="2698920" y="6442200"/>
            <a:ext cx="183960" cy="549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5" name=""/>
          <p:cNvSpPr/>
          <p:nvPr/>
        </p:nvSpPr>
        <p:spPr>
          <a:xfrm>
            <a:off x="1552680" y="6033960"/>
            <a:ext cx="6964200" cy="5493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Because each transaction is unique, there is no guarantee that meeting these conditions will ensure successful accounting treatment;  these points are only a guideline</a:t>
            </a:r>
            <a:endParaRPr b="0" lang="en-US" sz="1200" strike="noStrike" u="none">
              <a:solidFill>
                <a:srgbClr val="000000"/>
              </a:solidFill>
              <a:effectLst/>
              <a:uFillTx/>
              <a:latin typeface="Times New Roman"/>
            </a:endParaRPr>
          </a:p>
        </p:txBody>
      </p:sp>
      <p:sp>
        <p:nvSpPr>
          <p:cNvPr id="696" name="PlaceHolder 2"/>
          <p:cNvSpPr>
            <a:spLocks noGrp="1"/>
          </p:cNvSpPr>
          <p:nvPr>
            <p:ph/>
          </p:nvPr>
        </p:nvSpPr>
        <p:spPr>
          <a:xfrm>
            <a:off x="961920" y="893880"/>
            <a:ext cx="7896240" cy="4736880"/>
          </a:xfrm>
          <a:prstGeom prst="rect">
            <a:avLst/>
          </a:prstGeom>
          <a:noFill/>
          <a:ln w="0">
            <a:noFill/>
          </a:ln>
        </p:spPr>
        <p:txBody>
          <a:bodyPr lIns="90000" rIns="90000" tIns="46800" bIns="46800" anchor="t">
            <a:normAutofit/>
          </a:bodyPr>
          <a:p>
            <a:pPr marL="230040" indent="0">
              <a:lnSpc>
                <a:spcPct val="14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230040" indent="-23004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 avoid sale/leaseback treatment under FASB guidelines, the sale of gas must be a true sale to a third party</a:t>
            </a:r>
            <a:endParaRPr b="0" lang="en-US" sz="1800" strike="noStrike" u="none">
              <a:solidFill>
                <a:srgbClr val="000000"/>
              </a:solidFill>
              <a:effectLst/>
              <a:uFillTx/>
              <a:latin typeface="Arial"/>
            </a:endParaRPr>
          </a:p>
          <a:p>
            <a:pPr marL="230040" indent="-230040">
              <a:lnSpc>
                <a:spcPct val="14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 achieve a true sale on the monetized gas, the following conditions should be met:</a:t>
            </a:r>
            <a:endParaRPr b="0" lang="en-US" sz="1800" strike="noStrike" u="none">
              <a:solidFill>
                <a:srgbClr val="000000"/>
              </a:solidFill>
              <a:effectLst/>
              <a:uFillTx/>
              <a:latin typeface="Arial"/>
            </a:endParaRPr>
          </a:p>
          <a:p>
            <a:pPr marL="230040" indent="-230040">
              <a:lnSpc>
                <a:spcPct val="14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lvl="1" marL="623880" indent="-279360">
              <a:lnSpc>
                <a:spcPct val="10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gas can be physically withdrawn from the facility based on an engineering study</a:t>
            </a:r>
            <a:endParaRPr b="0" lang="en-US" sz="1600" strike="noStrike" u="none">
              <a:solidFill>
                <a:srgbClr val="000000"/>
              </a:solidFill>
              <a:effectLst/>
              <a:uFillTx/>
              <a:latin typeface="Arial"/>
            </a:endParaRPr>
          </a:p>
          <a:p>
            <a:pPr lvl="1" marL="623880" indent="-279360">
              <a:lnSpc>
                <a:spcPct val="10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gas subject to withdrawal at the end of the transaction does not compromise the engineering integrity of the facility</a:t>
            </a:r>
            <a:endParaRPr b="0" lang="en-US" sz="1600" strike="noStrike" u="none">
              <a:solidFill>
                <a:srgbClr val="000000"/>
              </a:solidFill>
              <a:effectLst/>
              <a:uFillTx/>
              <a:latin typeface="Arial"/>
            </a:endParaRPr>
          </a:p>
          <a:p>
            <a:pPr lvl="1" marL="623880" indent="-279360">
              <a:lnSpc>
                <a:spcPct val="10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gas is shown to be redundant for adequate pressure</a:t>
            </a:r>
            <a:endParaRPr b="0" lang="en-US" sz="1600" strike="noStrike" u="none">
              <a:solidFill>
                <a:srgbClr val="000000"/>
              </a:solidFill>
              <a:effectLst/>
              <a:uFillTx/>
              <a:latin typeface="Arial"/>
            </a:endParaRPr>
          </a:p>
          <a:p>
            <a:pPr lvl="1" marL="623880" indent="-279360">
              <a:lnSpc>
                <a:spcPct val="10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Pressurization Services Agreement (PSA) is deemed to provide sufficient replacement pressure for the monetized gas</a:t>
            </a:r>
            <a:endParaRPr b="0" lang="en-US" sz="1600" strike="noStrike" u="none">
              <a:solidFill>
                <a:srgbClr val="000000"/>
              </a:solidFill>
              <a:effectLst/>
              <a:uFillTx/>
              <a:latin typeface="Arial"/>
            </a:endParaRPr>
          </a:p>
          <a:p>
            <a:pPr lvl="1" marL="623880" indent="-279360">
              <a:lnSpc>
                <a:spcPct val="100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Purchaser of the gas must show, on the day of the sale, intent to remove the gas physically (i.e., contractually designated withdrawal schedule)</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E8A7D4D-56B9-4A9E-8119-3E4ED3C58FFF}"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7"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Structure Review</a:t>
            </a:r>
            <a:endParaRPr b="1" i="1" lang="en-US" sz="2800" strike="noStrike" u="none">
              <a:solidFill>
                <a:srgbClr val="0a69a9"/>
              </a:solidFill>
              <a:effectLst/>
              <a:uFillTx/>
              <a:latin typeface="Arial"/>
            </a:endParaRPr>
          </a:p>
        </p:txBody>
      </p:sp>
      <p:graphicFrame>
        <p:nvGraphicFramePr>
          <p:cNvPr id="698" name=""/>
          <p:cNvGraphicFramePr/>
          <p:nvPr/>
        </p:nvGraphicFramePr>
        <p:xfrm>
          <a:off x="1295280" y="1015920"/>
          <a:ext cx="7454880" cy="4718160"/>
        </p:xfrm>
        <a:graphic>
          <a:graphicData uri="http://schemas.openxmlformats.org/drawingml/2006/table">
            <a:tbl>
              <a:tblPr/>
              <a:tblGrid>
                <a:gridCol w="1320840"/>
                <a:gridCol w="2044800"/>
                <a:gridCol w="1994040"/>
                <a:gridCol w="1054080"/>
                <a:gridCol w="1041120"/>
              </a:tblGrid>
              <a:tr h="440280">
                <a:tc>
                  <a:txBody>
                    <a:bodyPr lIns="90000" rIns="90000" tIns="46800" bIns="46800" anchor="t">
                      <a:noAutofit/>
                    </a:bodyPr>
                    <a:p>
                      <a:pP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Physical</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Changes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Financial</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Changes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Regulatory</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Issues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Legal</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Issues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963360">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Model 1:  </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Blowdown</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gas is removed from storage facility.</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Facility is no longer active.</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Pipeline receives stream of cash flows over a stipulated period of time at a fixed price for withdrawn gas.</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Changes in Balance Sheet.</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106280">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Model 2:  </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Replace Base Gas with Non-Current Working Gas</a:t>
                      </a:r>
                      <a:endParaRPr b="0" lang="en-US" sz="1000" strike="noStrike" u="none">
                        <a:solidFill>
                          <a:srgbClr val="000000"/>
                        </a:solidFill>
                        <a:effectLst/>
                        <a:uFillTx/>
                        <a:latin typeface="Times New Roman"/>
                      </a:endParaRPr>
                    </a:p>
                    <a:p>
                      <a:pPr algn="ctr">
                        <a:lnSpc>
                          <a:spcPct val="90000"/>
                        </a:lnSpc>
                        <a:spcBef>
                          <a:spcPts val="11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 strike="noStrike" u="none">
                        <a:solidFill>
                          <a:srgbClr val="000000"/>
                        </a:solidFill>
                        <a:effectLst/>
                        <a:uFillTx/>
                        <a:latin typeface="Times New Roman"/>
                      </a:endParaRPr>
                    </a:p>
                    <a:p>
                      <a:pPr algn="ctr">
                        <a:lnSpc>
                          <a:spcPct val="90000"/>
                        </a:lnSpc>
                        <a:spcBef>
                          <a:spcPts val="11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 strike="noStrike" u="none">
                        <a:solidFill>
                          <a:srgbClr val="000000"/>
                        </a:solidFill>
                        <a:effectLst/>
                        <a:uFillTx/>
                        <a:latin typeface="Times New Roman"/>
                      </a:endParaRPr>
                    </a:p>
                    <a:p>
                      <a:pPr algn="ctr">
                        <a:lnSpc>
                          <a:spcPct val="90000"/>
                        </a:lnSpc>
                        <a:spcBef>
                          <a:spcPts val="11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 strike="noStrike" u="none">
                        <a:solidFill>
                          <a:srgbClr val="000000"/>
                        </a:solidFill>
                        <a:effectLst/>
                        <a:uFillTx/>
                        <a:latin typeface="Times New Roman"/>
                      </a:endParaRPr>
                    </a:p>
                    <a:p>
                      <a:pPr algn="ctr">
                        <a:lnSpc>
                          <a:spcPct val="90000"/>
                        </a:lnSpc>
                        <a:spcBef>
                          <a:spcPts val="11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portion of base gas equivalent to non-current working gas is sold.</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Deliverability decreases but still meets minimum requirements.</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Pipeline receives stream of cash flows over a stipulated period of time at a fixed price for withdrawn gas.</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274040">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Model 3:</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Monetization and Replace Base Gas with Compression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portion of base gas is sold and replaced with an equivalent amount of compression.</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Deliverability remains the same.</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Pipeline receives stream of cash flows over a stipulated period of time at a fixed price for withdrawn gas.</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Balance Sheet and Cost of Service (COS) change.</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26360">
                <a:tc>
                  <a:txBody>
                    <a:bodyPr lIns="90000" rIns="90000" tIns="46800" bIns="46800" anchor="t">
                      <a:noAutofit/>
                    </a:bodyPr>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Model 4:</a:t>
                      </a:r>
                      <a:endParaRPr b="0" lang="en-US" sz="1000" strike="noStrike" u="none">
                        <a:solidFill>
                          <a:srgbClr val="000000"/>
                        </a:solidFill>
                        <a:effectLst/>
                        <a:uFillTx/>
                        <a:latin typeface="Times New Roman"/>
                      </a:endParaRPr>
                    </a:p>
                    <a:p>
                      <a:pPr algn="ctr">
                        <a:lnSpc>
                          <a:spcPct val="9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Monetization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Gas does not leave facility.  Instead, Pipeline and Purchaser set up a financial agreement that replaces gas due Purchaser at year 5, </a:t>
                      </a:r>
                      <a:r>
                        <a:rPr b="0" lang="en-US" sz="900" strike="noStrike" u="sng">
                          <a:solidFill>
                            <a:srgbClr val="000000"/>
                          </a:solidFill>
                          <a:effectLst/>
                          <a:uFillTx/>
                          <a:latin typeface="Arial"/>
                        </a:rPr>
                        <a:t>or</a:t>
                      </a:r>
                      <a:r>
                        <a:rPr b="0" lang="en-US" sz="900" strike="noStrike" u="none">
                          <a:solidFill>
                            <a:srgbClr val="000000"/>
                          </a:solidFill>
                          <a:effectLst/>
                          <a:uFillTx/>
                          <a:latin typeface="Arial"/>
                        </a:rPr>
                        <a:t> the Pipeline provides Purchaser gas located somewhere else in the pipeline at year 5.</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Pipeline sells gas to Purchaser for current market price.</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Pipeline pays pressurization fees (interest on loan).</a:t>
                      </a:r>
                      <a:endParaRPr b="0" lang="en-US" sz="900" strike="noStrike" u="none">
                        <a:solidFill>
                          <a:srgbClr val="000000"/>
                        </a:solidFill>
                        <a:effectLst/>
                        <a:uFillTx/>
                        <a:latin typeface="Times New Roman"/>
                      </a:endParaRPr>
                    </a:p>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9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A4E2B439-115E-4FD1-A0A1-A166F20202B0}"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Law Firm Deliverables</a:t>
            </a:r>
            <a:endParaRPr b="1" i="1" lang="en-US" sz="2800" strike="noStrike" u="none">
              <a:solidFill>
                <a:srgbClr val="0a69a9"/>
              </a:solidFill>
              <a:effectLst/>
              <a:uFillTx/>
              <a:latin typeface="Arial"/>
            </a:endParaRPr>
          </a:p>
        </p:txBody>
      </p:sp>
      <p:sp>
        <p:nvSpPr>
          <p:cNvPr id="24" name="PlaceHolder 2"/>
          <p:cNvSpPr>
            <a:spLocks noGrp="1"/>
          </p:cNvSpPr>
          <p:nvPr>
            <p:ph/>
          </p:nvPr>
        </p:nvSpPr>
        <p:spPr>
          <a:xfrm>
            <a:off x="965160" y="863280"/>
            <a:ext cx="7765920" cy="4707000"/>
          </a:xfrm>
          <a:prstGeom prst="rect">
            <a:avLst/>
          </a:prstGeom>
          <a:noFill/>
          <a:ln w="0">
            <a:noFill/>
          </a:ln>
        </p:spPr>
        <p:txBody>
          <a:bodyPr lIns="90000" rIns="90000" tIns="46800" bIns="46800" anchor="t">
            <a:normAutofit/>
          </a:bodyPr>
          <a:p>
            <a:pPr marL="495360" indent="-49536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95360" indent="-495360">
              <a:lnSpc>
                <a:spcPct val="90000"/>
              </a:lnSpc>
              <a:spcBef>
                <a:spcPts val="1125"/>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After analyzing the examples provided in the presentation, (a) render an opinion on whether the structures therein are legally feasible and (b) discuss the legal risks associated with each structure while addressing the questions outlined through out the presentation.</a:t>
            </a:r>
            <a:endParaRPr b="0" lang="en-US" sz="2000" strike="noStrike" u="none">
              <a:solidFill>
                <a:srgbClr val="000000"/>
              </a:solidFill>
              <a:effectLst/>
              <a:uFillTx/>
              <a:latin typeface="Arial"/>
            </a:endParaRPr>
          </a:p>
          <a:p>
            <a:pPr marL="495360" indent="-495360">
              <a:lnSpc>
                <a:spcPct val="90000"/>
              </a:lnSpc>
              <a:spcBef>
                <a:spcPts val="1125"/>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Which elements/parts of the structures are critical (sine qua non) for the structure as a whole to work?  That is, the removal of which elements would cause the legal opinion to change from feasible to non-feasible?</a:t>
            </a:r>
            <a:endParaRPr b="0" lang="en-US" sz="2000" strike="noStrike" u="none">
              <a:solidFill>
                <a:srgbClr val="000000"/>
              </a:solidFill>
              <a:effectLst/>
              <a:uFillTx/>
              <a:latin typeface="Arial"/>
            </a:endParaRPr>
          </a:p>
          <a:p>
            <a:pPr marL="495360" indent="-495360">
              <a:lnSpc>
                <a:spcPct val="90000"/>
              </a:lnSpc>
              <a:spcBef>
                <a:spcPts val="1125"/>
              </a:spcBef>
              <a:buClr>
                <a:srgbClr val="fe000c"/>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From a legal perspective, how can our structures be improved while keeping within the accounting and financial constraints detailed in the presentation?</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D73D7BA-5BB2-47BC-B92A-621C747BD54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Market Status</a:t>
            </a:r>
            <a:endParaRPr b="1" i="1" lang="en-US" sz="2800" strike="noStrike" u="none">
              <a:solidFill>
                <a:srgbClr val="0a69a9"/>
              </a:solidFill>
              <a:effectLst/>
              <a:uFillTx/>
              <a:latin typeface="Arial"/>
            </a:endParaRPr>
          </a:p>
        </p:txBody>
      </p:sp>
      <p:sp>
        <p:nvSpPr>
          <p:cNvPr id="26" name="PlaceHolder 2"/>
          <p:cNvSpPr>
            <a:spLocks noGrp="1"/>
          </p:cNvSpPr>
          <p:nvPr>
            <p:ph/>
          </p:nvPr>
        </p:nvSpPr>
        <p:spPr>
          <a:xfrm>
            <a:off x="977400" y="860400"/>
            <a:ext cx="7983720" cy="5068800"/>
          </a:xfrm>
          <a:prstGeom prst="rect">
            <a:avLst/>
          </a:prstGeom>
          <a:noFill/>
          <a:ln w="0">
            <a:noFill/>
          </a:ln>
        </p:spPr>
        <p:txBody>
          <a:bodyPr lIns="90000" rIns="90000" tIns="46800" bIns="46800" anchor="t">
            <a:normAutofit/>
          </a:bodyPr>
          <a:p>
            <a:pPr lvl="1" marL="623880" indent="0">
              <a:lnSpc>
                <a:spcPct val="8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Required pipeline infrastructure will be enormous over next 20 years</a:t>
            </a:r>
            <a:endParaRPr b="0" lang="en-US" sz="18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EIA forecasts 20 Bcf/day will be added by 2020</a:t>
            </a:r>
            <a:r>
              <a:rPr b="0" lang="en-US" sz="1600" strike="noStrike" u="none" baseline="30000">
                <a:solidFill>
                  <a:srgbClr val="000000"/>
                </a:solidFill>
                <a:effectLst/>
                <a:uFillTx/>
                <a:latin typeface="Arial"/>
              </a:rPr>
              <a:t>1</a:t>
            </a:r>
            <a:endParaRPr b="0" lang="en-US" sz="16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CERA forecasts 16-22 Bcf/day will be added by 2015</a:t>
            </a:r>
            <a:r>
              <a:rPr b="0" lang="en-US" sz="1600" strike="noStrike" u="none" baseline="30000">
                <a:solidFill>
                  <a:srgbClr val="000000"/>
                </a:solidFill>
                <a:effectLst/>
                <a:uFillTx/>
                <a:latin typeface="Arial"/>
              </a:rPr>
              <a:t>2</a:t>
            </a:r>
            <a:endParaRPr b="0" lang="en-US" sz="1600" strike="noStrike" u="none">
              <a:solidFill>
                <a:srgbClr val="000000"/>
              </a:solidFill>
              <a:effectLst/>
              <a:uFillTx/>
              <a:latin typeface="Arial"/>
            </a:endParaRPr>
          </a:p>
          <a:p>
            <a:pPr lvl="2" marL="914400" indent="-176040">
              <a:lnSpc>
                <a:spcPct val="8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VP Cheney stated 38,000 miles of natural gas pipeline must be added in US</a:t>
            </a:r>
            <a:r>
              <a:rPr b="0" lang="en-US" sz="1600" strike="noStrike" u="none" baseline="30000">
                <a:solidFill>
                  <a:srgbClr val="000000"/>
                </a:solidFill>
                <a:effectLst/>
                <a:uFillTx/>
                <a:latin typeface="Arial"/>
              </a:rPr>
              <a:t>3</a:t>
            </a:r>
            <a:endParaRPr b="0" lang="en-US" sz="1600" strike="noStrike" u="none">
              <a:solidFill>
                <a:srgbClr val="000000"/>
              </a:solidFill>
              <a:effectLst/>
              <a:uFillTx/>
              <a:latin typeface="Arial"/>
            </a:endParaRPr>
          </a:p>
          <a:p>
            <a:pPr lvl="2" marL="914400" indent="-176040">
              <a:lnSpc>
                <a:spcPct val="85000"/>
              </a:lnSpc>
              <a:spcBef>
                <a:spcPts val="7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Based on our estimates, the costs of these projects will run up to $30 billion</a:t>
            </a:r>
            <a:endParaRPr b="0" lang="en-US" sz="1800" strike="noStrike" u="none">
              <a:solidFill>
                <a:srgbClr val="000000"/>
              </a:solidFill>
              <a:effectLst/>
              <a:uFillTx/>
              <a:latin typeface="Arial"/>
            </a:endParaRPr>
          </a:p>
          <a:p>
            <a:pPr lvl="1" marL="623880" indent="-279360">
              <a:lnSpc>
                <a:spcPct val="85000"/>
              </a:lnSpc>
              <a:spcBef>
                <a:spcPts val="7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623880" indent="-279360">
              <a:lnSpc>
                <a:spcPct val="85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Traditional capital markets financing may be constrained by volume of investment needs</a:t>
            </a:r>
            <a:endParaRPr b="0" lang="en-US" sz="1800" strike="noStrike" u="none">
              <a:solidFill>
                <a:srgbClr val="000000"/>
              </a:solidFill>
              <a:effectLst/>
              <a:uFillTx/>
              <a:latin typeface="Arial"/>
            </a:endParaRPr>
          </a:p>
          <a:p>
            <a:pPr lvl="2" marL="914400" indent="-176040">
              <a:lnSpc>
                <a:spcPct val="85000"/>
              </a:lnSpc>
              <a:spcBef>
                <a:spcPts val="788"/>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27" name=""/>
          <p:cNvSpPr/>
          <p:nvPr/>
        </p:nvSpPr>
        <p:spPr>
          <a:xfrm>
            <a:off x="1436760" y="5738760"/>
            <a:ext cx="6400800" cy="6649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EIA, </a:t>
            </a:r>
            <a:r>
              <a:rPr b="0" lang="en-US" sz="1000" strike="noStrike" u="sng">
                <a:solidFill>
                  <a:srgbClr val="000000"/>
                </a:solidFill>
                <a:effectLst/>
                <a:uFillTx/>
                <a:latin typeface="Arial"/>
              </a:rPr>
              <a:t>Natural Gas Monthly,</a:t>
            </a:r>
            <a:r>
              <a:rPr b="0" lang="en-US" sz="1000" strike="noStrike" u="none">
                <a:solidFill>
                  <a:srgbClr val="000000"/>
                </a:solidFill>
                <a:effectLst/>
                <a:uFillTx/>
                <a:latin typeface="Arial"/>
              </a:rPr>
              <a:t>October 2000.</a:t>
            </a:r>
            <a:endParaRPr b="0" lang="en-US" sz="1000" strike="noStrike" u="none">
              <a:solidFill>
                <a:srgbClr val="000000"/>
              </a:solidFill>
              <a:effectLst/>
              <a:uFillTx/>
              <a:latin typeface="Times New Roman"/>
            </a:endParaRPr>
          </a:p>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CERA, </a:t>
            </a:r>
            <a:r>
              <a:rPr b="0" lang="en-US" sz="1000" strike="noStrike" u="sng">
                <a:solidFill>
                  <a:srgbClr val="000000"/>
                </a:solidFill>
                <a:effectLst/>
                <a:uFillTx/>
                <a:latin typeface="Arial"/>
              </a:rPr>
              <a:t>Toward New Frontiers: The Future of Gas Supply in North America, </a:t>
            </a:r>
            <a:r>
              <a:rPr b="0" lang="en-US" sz="1000" strike="noStrike" u="none">
                <a:solidFill>
                  <a:srgbClr val="000000"/>
                </a:solidFill>
                <a:effectLst/>
                <a:uFillTx/>
                <a:latin typeface="Arial"/>
              </a:rPr>
              <a:t>Table 5.</a:t>
            </a:r>
            <a:endParaRPr b="0" lang="en-US" sz="1000" strike="noStrike" u="none">
              <a:solidFill>
                <a:srgbClr val="000000"/>
              </a:solidFill>
              <a:effectLst/>
              <a:uFillTx/>
              <a:latin typeface="Times New Roman"/>
            </a:endParaRPr>
          </a:p>
          <a:p>
            <a:pPr marL="457200" indent="-457200">
              <a:lnSpc>
                <a:spcPct val="9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V.P. Cheney, D.,  </a:t>
            </a:r>
            <a:r>
              <a:rPr b="0" lang="en-US" sz="1000" strike="noStrike" u="sng">
                <a:solidFill>
                  <a:srgbClr val="000000"/>
                </a:solidFill>
                <a:effectLst/>
                <a:uFillTx/>
                <a:latin typeface="Arial"/>
              </a:rPr>
              <a:t>National Energy Plan</a:t>
            </a:r>
            <a:r>
              <a:rPr b="0" lang="en-US" sz="1000" strike="noStrike" u="none">
                <a:solidFill>
                  <a:srgbClr val="000000"/>
                </a:solidFill>
                <a:effectLst/>
                <a:uFillTx/>
                <a:latin typeface="Arial"/>
              </a:rPr>
              <a:t>, May 2001.  Overview p. ix</a:t>
            </a:r>
            <a:endParaRPr b="0" lang="en-US" sz="1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F7C6A09-8656-4898-AA51-6321A1695BE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Proposal</a:t>
            </a:r>
            <a:endParaRPr b="1" i="1" lang="en-US" sz="2800" strike="noStrike" u="none">
              <a:solidFill>
                <a:srgbClr val="0a69a9"/>
              </a:solidFill>
              <a:effectLst/>
              <a:uFillTx/>
              <a:latin typeface="Arial"/>
            </a:endParaRPr>
          </a:p>
        </p:txBody>
      </p:sp>
      <p:sp>
        <p:nvSpPr>
          <p:cNvPr id="29" name="PlaceHolder 2"/>
          <p:cNvSpPr>
            <a:spLocks noGrp="1"/>
          </p:cNvSpPr>
          <p:nvPr>
            <p:ph/>
          </p:nvPr>
        </p:nvSpPr>
        <p:spPr>
          <a:xfrm>
            <a:off x="995040" y="890280"/>
            <a:ext cx="7969320" cy="5187960"/>
          </a:xfrm>
          <a:prstGeom prst="rect">
            <a:avLst/>
          </a:prstGeom>
          <a:noFill/>
          <a:ln w="0">
            <a:noFill/>
          </a:ln>
        </p:spPr>
        <p:txBody>
          <a:bodyPr lIns="90000" rIns="90000" tIns="46800" bIns="46800" anchor="t">
            <a:normAutofit/>
          </a:bodyPr>
          <a:p>
            <a:pPr marL="230040" indent="-230040">
              <a:lnSpc>
                <a:spcPct val="11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a:p>
            <a:pPr marL="230040" indent="-230040">
              <a:lnSpc>
                <a:spcPct val="115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Enhance value of existing assets and provide financing  for facility expansion through sale of base gas and base gas backed off-balance sheet financing.</a:t>
            </a:r>
            <a:endParaRPr b="0" lang="en-US" sz="1800" strike="noStrike" u="none">
              <a:solidFill>
                <a:srgbClr val="000000"/>
              </a:solidFill>
              <a:effectLst/>
              <a:uFillTx/>
              <a:latin typeface="Arial"/>
            </a:endParaRPr>
          </a:p>
          <a:p>
            <a:pPr lvl="1" marL="623880" indent="-279360">
              <a:lnSpc>
                <a:spcPct val="35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has identified over 1.3 trillion cubic feet of base gas in storage facilities at book values below $1.00/MMBtu</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 gas prices are hovering in a range of $3.50 - $4.00/MMBtu</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value of this price differential can be reinvested in other investments or infrastructure</a:t>
            </a:r>
            <a:endParaRPr b="0" lang="en-US" sz="1600" strike="noStrike" u="none">
              <a:solidFill>
                <a:srgbClr val="000000"/>
              </a:solidFill>
              <a:effectLst/>
              <a:uFillTx/>
              <a:latin typeface="Arial"/>
            </a:endParaRPr>
          </a:p>
          <a:p>
            <a:pPr lvl="2" marL="914400" indent="-176040">
              <a:lnSpc>
                <a:spcPct val="115000"/>
              </a:lnSpc>
              <a:spcBef>
                <a:spcPts val="700"/>
              </a:spcBef>
              <a:buClr>
                <a:srgbClr val="fe000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ENA financing product is structured to achieve off-balance sheet status for the client</a:t>
            </a:r>
            <a:endParaRPr b="0" lang="en-US" sz="1600" strike="noStrike" u="none">
              <a:solidFill>
                <a:srgbClr val="000000"/>
              </a:solidFill>
              <a:effectLst/>
              <a:uFillTx/>
              <a:latin typeface="Arial"/>
            </a:endParaRPr>
          </a:p>
          <a:p>
            <a:pPr lvl="2" marL="914400" indent="-176040">
              <a:lnSpc>
                <a:spcPct val="115000"/>
              </a:lnSpc>
              <a:spcBef>
                <a:spcPts val="176"/>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230040" indent="-230040">
              <a:lnSpc>
                <a:spcPct val="115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1800" strike="noStrike" u="none">
                <a:solidFill>
                  <a:srgbClr val="000000"/>
                </a:solidFill>
                <a:effectLst/>
                <a:uFillTx/>
                <a:latin typeface="Arial"/>
              </a:rPr>
              <a:t>ENA is seeking legal advice to overcome the regulatory risks associated with this transaction structure for assets within FERC jurisdiction.</a:t>
            </a:r>
            <a:endParaRPr b="0" lang="en-US" sz="1800" strike="noStrike" u="none">
              <a:solidFill>
                <a:srgbClr val="000000"/>
              </a:solidFill>
              <a:effectLst/>
              <a:uFillTx/>
              <a:latin typeface="Arial"/>
            </a:endParaRPr>
          </a:p>
          <a:p>
            <a:pPr marL="230040" indent="-230040">
              <a:lnSpc>
                <a:spcPct val="115000"/>
              </a:lnSpc>
              <a:spcBef>
                <a:spcPts val="7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17BD153-7F70-4BD4-A4B0-85E62484811D}"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973080" y="166680"/>
            <a:ext cx="7916760" cy="93204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Gas in Storage Analysis</a:t>
            </a:r>
            <a:endParaRPr b="0" lang="en-US" sz="2800" strike="noStrike" u="none">
              <a:solidFill>
                <a:srgbClr val="000000"/>
              </a:solidFill>
              <a:effectLst/>
              <a:uFillTx/>
              <a:latin typeface="Times New Roman"/>
            </a:endParaRPr>
          </a:p>
        </p:txBody>
      </p:sp>
      <p:sp>
        <p:nvSpPr>
          <p:cNvPr id="31" name=""/>
          <p:cNvSpPr/>
          <p:nvPr/>
        </p:nvSpPr>
        <p:spPr>
          <a:xfrm>
            <a:off x="3987720" y="1397160"/>
            <a:ext cx="2513160" cy="4873320"/>
          </a:xfrm>
          <a:custGeom>
            <a:avLst/>
            <a:gdLst>
              <a:gd name="textAreaLeft" fmla="*/ 552600 w 2513160"/>
              <a:gd name="textAreaRight" fmla="*/ 1960560 w 2513160"/>
              <a:gd name="textAreaTop" fmla="*/ 1071720 h 4873320"/>
              <a:gd name="textAreaBottom" fmla="*/ 3801600 h 487332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gradFill rotWithShape="0">
            <a:gsLst>
              <a:gs pos="0">
                <a:srgbClr val="085990"/>
              </a:gs>
              <a:gs pos="100000">
                <a:srgbClr val="0099ff"/>
              </a:gs>
            </a:gsLst>
            <a:lin ang="5400000"/>
          </a:gra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 name=""/>
          <p:cNvSpPr/>
          <p:nvPr/>
        </p:nvSpPr>
        <p:spPr>
          <a:xfrm flipV="1">
            <a:off x="4113360" y="2128320"/>
            <a:ext cx="2238120" cy="9720"/>
          </a:xfrm>
          <a:prstGeom prst="line">
            <a:avLst/>
          </a:prstGeom>
          <a:ln cap="rnd" w="28440">
            <a:solidFill>
              <a:srgbClr val="000000"/>
            </a:solidFill>
            <a:custDash>
              <a:ds d="100000" sp="1000"/>
            </a:custDash>
            <a:miter/>
          </a:ln>
        </p:spPr>
        <p:style>
          <a:lnRef idx="0"/>
          <a:fillRef idx="0"/>
          <a:effectRef idx="0"/>
          <a:fontRef idx="minor"/>
        </p:style>
        <p:txBody>
          <a:bodyPr lIns="90000" rIns="90000" tIns="-37080" bIns="-37080" anchor="ctr">
            <a:noAutofit/>
          </a:bodyPr>
          <a:p>
            <a:endParaRPr b="0" lang="en-US" sz="2400" strike="noStrike" u="none">
              <a:solidFill>
                <a:srgbClr val="000000"/>
              </a:solidFill>
              <a:effectLst/>
              <a:uFillTx/>
              <a:latin typeface="Times New Roman"/>
            </a:endParaRPr>
          </a:p>
        </p:txBody>
      </p:sp>
      <p:sp>
        <p:nvSpPr>
          <p:cNvPr id="33" name=""/>
          <p:cNvSpPr/>
          <p:nvPr/>
        </p:nvSpPr>
        <p:spPr>
          <a:xfrm>
            <a:off x="4227480" y="2951280"/>
            <a:ext cx="207000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4368600" y="1581120"/>
            <a:ext cx="17503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afd00"/>
                </a:solidFill>
                <a:effectLst/>
                <a:uFillTx/>
                <a:latin typeface="Arial"/>
              </a:rPr>
              <a:t>Working Gas</a:t>
            </a:r>
            <a:endParaRPr b="0" lang="en-US" sz="2000" strike="noStrike" u="none">
              <a:solidFill>
                <a:srgbClr val="000000"/>
              </a:solidFill>
              <a:effectLst/>
              <a:uFillTx/>
              <a:latin typeface="Times New Roman"/>
            </a:endParaRPr>
          </a:p>
        </p:txBody>
      </p:sp>
      <p:sp>
        <p:nvSpPr>
          <p:cNvPr id="35" name=""/>
          <p:cNvSpPr/>
          <p:nvPr/>
        </p:nvSpPr>
        <p:spPr>
          <a:xfrm>
            <a:off x="4025880" y="2163600"/>
            <a:ext cx="242568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afd00"/>
                </a:solidFill>
                <a:effectLst/>
                <a:uFillTx/>
                <a:latin typeface="Arial"/>
              </a:rPr>
              <a:t>Non-current Working Gas</a:t>
            </a:r>
            <a:endParaRPr b="0" lang="en-US" sz="2000" strike="noStrike" u="none">
              <a:solidFill>
                <a:srgbClr val="000000"/>
              </a:solidFill>
              <a:effectLst/>
              <a:uFillTx/>
              <a:latin typeface="Times New Roman"/>
            </a:endParaRPr>
          </a:p>
        </p:txBody>
      </p:sp>
      <p:sp>
        <p:nvSpPr>
          <p:cNvPr id="36" name=""/>
          <p:cNvSpPr/>
          <p:nvPr/>
        </p:nvSpPr>
        <p:spPr>
          <a:xfrm>
            <a:off x="4440240" y="3062160"/>
            <a:ext cx="1600200" cy="150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ffcc"/>
                </a:solidFill>
                <a:effectLst/>
                <a:uFillTx/>
                <a:latin typeface="Arial"/>
              </a:rPr>
              <a:t>Base</a:t>
            </a:r>
            <a:endParaRPr b="0" lang="en-US" sz="2000" strike="noStrike" u="none">
              <a:solidFill>
                <a:srgbClr val="000000"/>
              </a:solidFill>
              <a:effectLst/>
              <a:uFillTx/>
              <a:latin typeface="Times New Roman"/>
            </a:endParaRPr>
          </a:p>
          <a:p>
            <a:pPr algn="ctr">
              <a:lnSpc>
                <a:spcPct val="2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ccffcc"/>
                </a:solidFill>
                <a:effectLst/>
                <a:uFillTx/>
                <a:latin typeface="Arial"/>
              </a:rPr>
              <a:t> </a:t>
            </a:r>
            <a:endParaRPr b="0" lang="en-US" sz="800" strike="noStrike" u="none">
              <a:solidFill>
                <a:srgbClr val="000000"/>
              </a:solidFill>
              <a:effectLst/>
              <a:uFillTx/>
              <a:latin typeface="Times New Roman"/>
            </a:endParaRPr>
          </a:p>
          <a:p>
            <a:pPr algn="ctr">
              <a:lnSpc>
                <a:spcPct val="2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ffcc"/>
                </a:solidFill>
                <a:effectLst/>
                <a:uFillTx/>
                <a:latin typeface="Arial"/>
              </a:rPr>
              <a:t>Gas</a:t>
            </a:r>
            <a:endParaRPr b="0" lang="en-US" sz="2000" strike="noStrike" u="none">
              <a:solidFill>
                <a:srgbClr val="000000"/>
              </a:solidFill>
              <a:effectLst/>
              <a:uFillTx/>
              <a:latin typeface="Times New Roman"/>
            </a:endParaRPr>
          </a:p>
        </p:txBody>
      </p:sp>
      <p:sp>
        <p:nvSpPr>
          <p:cNvPr id="37" name=""/>
          <p:cNvSpPr/>
          <p:nvPr/>
        </p:nvSpPr>
        <p:spPr>
          <a:xfrm>
            <a:off x="6481800" y="2197080"/>
            <a:ext cx="217440" cy="708120"/>
          </a:xfrm>
          <a:custGeom>
            <a:avLst/>
            <a:gdLst>
              <a:gd name="textAreaLeft" fmla="*/ 0 w 217440"/>
              <a:gd name="textAreaRight" fmla="*/ 78480 w 217440"/>
              <a:gd name="textAreaTop" fmla="*/ 18360 h 708120"/>
              <a:gd name="textAreaBottom" fmla="*/ 689760 h 7081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7008840" y="3157560"/>
            <a:ext cx="183960" cy="36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p:nvPr/>
        </p:nvSpPr>
        <p:spPr>
          <a:xfrm>
            <a:off x="6675480" y="2181240"/>
            <a:ext cx="216540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Working gas that is seldom utilized, thereby eliminating the need for an equivalent amount of base gas </a:t>
            </a:r>
            <a:r>
              <a:rPr b="0" lang="en-US" sz="1400" strike="noStrike" u="none">
                <a:solidFill>
                  <a:srgbClr val="fe000c"/>
                </a:solidFill>
                <a:effectLst/>
                <a:uFillTx/>
                <a:latin typeface="Arial"/>
              </a:rPr>
              <a:t>(See Model 2)</a:t>
            </a:r>
            <a:endParaRPr b="0" lang="en-US" sz="1400" strike="noStrike" u="none">
              <a:solidFill>
                <a:srgbClr val="000000"/>
              </a:solidFill>
              <a:effectLst/>
              <a:uFillTx/>
              <a:latin typeface="Times New Roman"/>
            </a:endParaRPr>
          </a:p>
        </p:txBody>
      </p:sp>
      <p:sp>
        <p:nvSpPr>
          <p:cNvPr id="40" name=""/>
          <p:cNvSpPr/>
          <p:nvPr/>
        </p:nvSpPr>
        <p:spPr>
          <a:xfrm>
            <a:off x="3917880" y="2954160"/>
            <a:ext cx="265320" cy="827280"/>
          </a:xfrm>
          <a:custGeom>
            <a:avLst/>
            <a:gdLst>
              <a:gd name="textAreaLeft" fmla="*/ 169560 w 265320"/>
              <a:gd name="textAreaRight" fmla="*/ 265680 w 265320"/>
              <a:gd name="textAreaTop" fmla="*/ 21240 h 827280"/>
              <a:gd name="textAreaBottom" fmla="*/ 806040 h 8272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8689"/>
                </a:lnTo>
                <a:cubicBezTo>
                  <a:pt x="10800" y="9589"/>
                  <a:pt x="5400" y="10489"/>
                  <a:pt x="0" y="10489"/>
                </a:cubicBezTo>
                <a:cubicBezTo>
                  <a:pt x="5400" y="10489"/>
                  <a:pt x="10800" y="11389"/>
                  <a:pt x="10800" y="12289"/>
                </a:cubicBezTo>
                <a:lnTo>
                  <a:pt x="10800" y="19800"/>
                </a:lnTo>
                <a:cubicBezTo>
                  <a:pt x="10800" y="20700"/>
                  <a:pt x="16200" y="21600"/>
                  <a:pt x="2160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479840" y="4973760"/>
            <a:ext cx="1536840" cy="1440"/>
          </a:xfrm>
          <a:prstGeom prst="line">
            <a:avLst/>
          </a:prstGeom>
          <a:ln cap="rnd" w="28440">
            <a:solidFill>
              <a:srgbClr val="000000"/>
            </a:solidFill>
            <a:custDash>
              <a:ds d="100000" sp="1000"/>
            </a:custDash>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42" name=""/>
          <p:cNvSpPr/>
          <p:nvPr/>
        </p:nvSpPr>
        <p:spPr>
          <a:xfrm>
            <a:off x="2786040" y="2878200"/>
            <a:ext cx="1389240" cy="1801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gas that can be pulled out and replaced by compression and other enhancements </a:t>
            </a:r>
            <a:r>
              <a:rPr b="0" lang="en-US" sz="1400" strike="noStrike" u="none">
                <a:solidFill>
                  <a:srgbClr val="fe000c"/>
                </a:solidFill>
                <a:effectLst/>
                <a:uFillTx/>
                <a:latin typeface="Arial"/>
              </a:rPr>
              <a:t>(See Model 3)</a:t>
            </a:r>
            <a:endParaRPr b="0" lang="en-US" sz="1400" strike="noStrike" u="none">
              <a:solidFill>
                <a:srgbClr val="000000"/>
              </a:solidFill>
              <a:effectLst/>
              <a:uFillTx/>
              <a:latin typeface="Times New Roman"/>
            </a:endParaRPr>
          </a:p>
        </p:txBody>
      </p:sp>
      <p:sp>
        <p:nvSpPr>
          <p:cNvPr id="43" name=""/>
          <p:cNvSpPr/>
          <p:nvPr/>
        </p:nvSpPr>
        <p:spPr>
          <a:xfrm>
            <a:off x="6483240" y="3733920"/>
            <a:ext cx="284976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gas that may not be replaced by compression, but which is needed for pressure for some days of the year </a:t>
            </a:r>
            <a:r>
              <a:rPr b="0" lang="en-US" sz="1400" strike="noStrike" u="none">
                <a:solidFill>
                  <a:srgbClr val="fe000c"/>
                </a:solidFill>
                <a:effectLst/>
                <a:uFillTx/>
                <a:latin typeface="Arial"/>
              </a:rPr>
              <a:t>(See Model 4)</a:t>
            </a:r>
            <a:endParaRPr b="0" lang="en-US" sz="1400" strike="noStrike" u="none">
              <a:solidFill>
                <a:srgbClr val="000000"/>
              </a:solidFill>
              <a:effectLst/>
              <a:uFillTx/>
              <a:latin typeface="Times New Roman"/>
            </a:endParaRPr>
          </a:p>
        </p:txBody>
      </p:sp>
      <p:sp>
        <p:nvSpPr>
          <p:cNvPr id="44" name=""/>
          <p:cNvSpPr/>
          <p:nvPr/>
        </p:nvSpPr>
        <p:spPr>
          <a:xfrm>
            <a:off x="6221520" y="4964040"/>
            <a:ext cx="244440" cy="1311480"/>
          </a:xfrm>
          <a:custGeom>
            <a:avLst/>
            <a:gdLst>
              <a:gd name="textAreaLeft" fmla="*/ 0 w 244440"/>
              <a:gd name="textAreaRight" fmla="*/ 88200 w 244440"/>
              <a:gd name="textAreaTop" fmla="*/ 34200 h 1311480"/>
              <a:gd name="textAreaBottom" fmla="*/ 1277280 h 13114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6550200" y="5243400"/>
            <a:ext cx="2247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gas that is needed all the time (includes non-recoverable base gas)</a:t>
            </a:r>
            <a:endParaRPr b="0" lang="en-US" sz="1400" strike="noStrike" u="none">
              <a:solidFill>
                <a:srgbClr val="000000"/>
              </a:solidFill>
              <a:effectLst/>
              <a:uFillTx/>
              <a:latin typeface="Times New Roman"/>
            </a:endParaRPr>
          </a:p>
        </p:txBody>
      </p:sp>
      <p:sp>
        <p:nvSpPr>
          <p:cNvPr id="46" name=""/>
          <p:cNvSpPr/>
          <p:nvPr/>
        </p:nvSpPr>
        <p:spPr>
          <a:xfrm>
            <a:off x="4446720" y="3754440"/>
            <a:ext cx="1633320" cy="15840"/>
          </a:xfrm>
          <a:prstGeom prst="line">
            <a:avLst/>
          </a:prstGeom>
          <a:ln cap="rnd" w="28440">
            <a:solidFill>
              <a:srgbClr val="000000"/>
            </a:solidFill>
            <a:custDash>
              <a:ds d="100000" sp="1000"/>
            </a:custDash>
            <a:miter/>
          </a:ln>
        </p:spPr>
        <p:style>
          <a:lnRef idx="0"/>
          <a:fillRef idx="0"/>
          <a:effectRef idx="0"/>
          <a:fontRef idx="minor"/>
        </p:style>
        <p:txBody>
          <a:bodyPr lIns="90000" rIns="90000" tIns="-30960" bIns="-30960" anchor="ctr">
            <a:noAutofit/>
          </a:bodyPr>
          <a:p>
            <a:endParaRPr b="0" lang="en-US" sz="2400" strike="noStrike" u="none">
              <a:solidFill>
                <a:srgbClr val="000000"/>
              </a:solidFill>
              <a:effectLst/>
              <a:uFillTx/>
              <a:latin typeface="Times New Roman"/>
            </a:endParaRPr>
          </a:p>
        </p:txBody>
      </p:sp>
      <p:sp>
        <p:nvSpPr>
          <p:cNvPr id="47" name=""/>
          <p:cNvSpPr/>
          <p:nvPr/>
        </p:nvSpPr>
        <p:spPr>
          <a:xfrm>
            <a:off x="2425680" y="2938320"/>
            <a:ext cx="433440" cy="3430800"/>
          </a:xfrm>
          <a:custGeom>
            <a:avLst/>
            <a:gdLst>
              <a:gd name="textAreaLeft" fmla="*/ 276840 w 433440"/>
              <a:gd name="textAreaRight" fmla="*/ 433800 w 433440"/>
              <a:gd name="textAreaTop" fmla="*/ 71280 h 3430800"/>
              <a:gd name="textAreaBottom" fmla="*/ 3359520 h 343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721"/>
                  <a:pt x="10800" y="1441"/>
                </a:cubicBezTo>
                <a:lnTo>
                  <a:pt x="10800" y="2720"/>
                </a:lnTo>
                <a:cubicBezTo>
                  <a:pt x="10800" y="3441"/>
                  <a:pt x="5400" y="4161"/>
                  <a:pt x="0" y="4161"/>
                </a:cubicBezTo>
                <a:cubicBezTo>
                  <a:pt x="5400" y="4161"/>
                  <a:pt x="10800" y="4882"/>
                  <a:pt x="10800" y="5602"/>
                </a:cubicBezTo>
                <a:lnTo>
                  <a:pt x="10800" y="20159"/>
                </a:lnTo>
                <a:cubicBezTo>
                  <a:pt x="10800" y="20880"/>
                  <a:pt x="16200" y="21600"/>
                  <a:pt x="21600" y="21600"/>
                </a:cubicBezTo>
              </a:path>
            </a:pathLst>
          </a:custGeom>
          <a:noFill/>
          <a:ln w="12600">
            <a:solidFill>
              <a:srgbClr val="0a69a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6240600" y="3801960"/>
            <a:ext cx="190440" cy="1117800"/>
          </a:xfrm>
          <a:custGeom>
            <a:avLst/>
            <a:gdLst>
              <a:gd name="textAreaLeft" fmla="*/ 0 w 190440"/>
              <a:gd name="textAreaRight" fmla="*/ 68760 w 190440"/>
              <a:gd name="textAreaTop" fmla="*/ 29160 h 1117800"/>
              <a:gd name="textAreaBottom" fmla="*/ 1088640 h 11178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8724"/>
                </a:lnTo>
                <a:cubicBezTo>
                  <a:pt x="10800" y="9624"/>
                  <a:pt x="16200" y="10524"/>
                  <a:pt x="21600" y="10524"/>
                </a:cubicBezTo>
                <a:cubicBezTo>
                  <a:pt x="16200" y="10524"/>
                  <a:pt x="10800" y="11424"/>
                  <a:pt x="10800" y="12324"/>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1036800" y="3027240"/>
            <a:ext cx="144936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 gas that can physically be removed is sold as part of an abandonment </a:t>
            </a:r>
            <a:r>
              <a:rPr b="0" lang="en-US" sz="1400" strike="noStrike" u="none">
                <a:solidFill>
                  <a:srgbClr val="fe000c"/>
                </a:solidFill>
                <a:effectLst/>
                <a:uFillTx/>
                <a:latin typeface="Arial"/>
              </a:rPr>
              <a:t>(See Model 1)</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8E7BD6E-3F49-40BB-8643-672BC4A2E81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1 – Abandonment</a:t>
            </a:r>
            <a:endParaRPr b="1" i="1" lang="en-US" sz="2800" strike="noStrike" u="none">
              <a:solidFill>
                <a:srgbClr val="0a69a9"/>
              </a:solidFill>
              <a:effectLst/>
              <a:uFillTx/>
              <a:latin typeface="Arial"/>
            </a:endParaRPr>
          </a:p>
        </p:txBody>
      </p:sp>
      <p:sp>
        <p:nvSpPr>
          <p:cNvPr id="51" name="PlaceHolder 2"/>
          <p:cNvSpPr>
            <a:spLocks noGrp="1"/>
          </p:cNvSpPr>
          <p:nvPr>
            <p:ph/>
          </p:nvPr>
        </p:nvSpPr>
        <p:spPr>
          <a:xfrm>
            <a:off x="974880" y="855360"/>
            <a:ext cx="8169120" cy="4832280"/>
          </a:xfrm>
          <a:prstGeom prst="rect">
            <a:avLst/>
          </a:prstGeom>
          <a:noFill/>
          <a:ln w="0">
            <a:noFill/>
          </a:ln>
        </p:spPr>
        <p:txBody>
          <a:bodyPr lIns="90000" rIns="90000" tIns="46800" bIns="46800" anchor="t">
            <a:normAutofit/>
          </a:bodyPr>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0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lnSpc>
                <a:spcPct val="9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0">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grpSp>
        <p:nvGrpSpPr>
          <p:cNvPr id="52" name=""/>
          <p:cNvGrpSpPr/>
          <p:nvPr/>
        </p:nvGrpSpPr>
        <p:grpSpPr>
          <a:xfrm>
            <a:off x="3073320" y="1246320"/>
            <a:ext cx="3233880" cy="1952640"/>
            <a:chOff x="3073320" y="1246320"/>
            <a:chExt cx="3233880" cy="1952640"/>
          </a:xfrm>
        </p:grpSpPr>
        <p:sp>
          <p:nvSpPr>
            <p:cNvPr id="53" name=""/>
            <p:cNvSpPr/>
            <p:nvPr/>
          </p:nvSpPr>
          <p:spPr>
            <a:xfrm>
              <a:off x="3073320" y="1246320"/>
              <a:ext cx="3233880" cy="1952640"/>
            </a:xfrm>
            <a:prstGeom prst="rect">
              <a:avLst/>
            </a:prstGeom>
            <a:noFill/>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4" name=""/>
            <p:cNvGrpSpPr/>
            <p:nvPr/>
          </p:nvGrpSpPr>
          <p:grpSpPr>
            <a:xfrm>
              <a:off x="5005440" y="1265760"/>
              <a:ext cx="1270080" cy="1908000"/>
              <a:chOff x="5005440" y="1265760"/>
              <a:chExt cx="1270080" cy="1908000"/>
            </a:xfrm>
          </p:grpSpPr>
          <p:grpSp>
            <p:nvGrpSpPr>
              <p:cNvPr id="55" name=""/>
              <p:cNvGrpSpPr/>
              <p:nvPr/>
            </p:nvGrpSpPr>
            <p:grpSpPr>
              <a:xfrm>
                <a:off x="5005440" y="1265760"/>
                <a:ext cx="1270080" cy="1908000"/>
                <a:chOff x="5005440" y="1265760"/>
                <a:chExt cx="1270080" cy="1908000"/>
              </a:xfrm>
            </p:grpSpPr>
            <p:sp>
              <p:nvSpPr>
                <p:cNvPr id="56" name=""/>
                <p:cNvSpPr/>
                <p:nvPr/>
              </p:nvSpPr>
              <p:spPr>
                <a:xfrm>
                  <a:off x="5005440" y="126576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7" name=""/>
                <p:cNvSpPr/>
                <p:nvPr/>
              </p:nvSpPr>
              <p:spPr>
                <a:xfrm>
                  <a:off x="5005440" y="1282320"/>
                  <a:ext cx="1270080" cy="16920"/>
                </a:xfrm>
                <a:prstGeom prst="rect">
                  <a:avLst/>
                </a:prstGeom>
                <a:solidFill>
                  <a:srgbClr val="07599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8" name=""/>
                <p:cNvSpPr/>
                <p:nvPr/>
              </p:nvSpPr>
              <p:spPr>
                <a:xfrm>
                  <a:off x="5005440" y="129960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9" name=""/>
                <p:cNvSpPr/>
                <p:nvPr/>
              </p:nvSpPr>
              <p:spPr>
                <a:xfrm>
                  <a:off x="5005440" y="1316520"/>
                  <a:ext cx="1270080" cy="18360"/>
                </a:xfrm>
                <a:prstGeom prst="rect">
                  <a:avLst/>
                </a:prstGeom>
                <a:solidFill>
                  <a:srgbClr val="075991"/>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60" name=""/>
                <p:cNvSpPr/>
                <p:nvPr/>
              </p:nvSpPr>
              <p:spPr>
                <a:xfrm>
                  <a:off x="5005440" y="1334880"/>
                  <a:ext cx="1270080" cy="15480"/>
                </a:xfrm>
                <a:prstGeom prst="rect">
                  <a:avLst/>
                </a:prstGeom>
                <a:solidFill>
                  <a:srgbClr val="075991"/>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61" name=""/>
                <p:cNvSpPr/>
                <p:nvPr/>
              </p:nvSpPr>
              <p:spPr>
                <a:xfrm>
                  <a:off x="5005440" y="1350720"/>
                  <a:ext cx="1270080" cy="18000"/>
                </a:xfrm>
                <a:prstGeom prst="rect">
                  <a:avLst/>
                </a:prstGeom>
                <a:solidFill>
                  <a:srgbClr val="075a91"/>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2" name=""/>
                <p:cNvSpPr/>
                <p:nvPr/>
              </p:nvSpPr>
              <p:spPr>
                <a:xfrm>
                  <a:off x="5005440" y="1368720"/>
                  <a:ext cx="1270080" cy="16920"/>
                </a:xfrm>
                <a:prstGeom prst="rect">
                  <a:avLst/>
                </a:prstGeom>
                <a:solidFill>
                  <a:srgbClr val="075a92"/>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63" name=""/>
                <p:cNvSpPr/>
                <p:nvPr/>
              </p:nvSpPr>
              <p:spPr>
                <a:xfrm>
                  <a:off x="5005440" y="1386000"/>
                  <a:ext cx="1270080" cy="15480"/>
                </a:xfrm>
                <a:prstGeom prst="rect">
                  <a:avLst/>
                </a:prstGeom>
                <a:solidFill>
                  <a:srgbClr val="075a92"/>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64" name=""/>
                <p:cNvSpPr/>
                <p:nvPr/>
              </p:nvSpPr>
              <p:spPr>
                <a:xfrm>
                  <a:off x="5005440" y="1401480"/>
                  <a:ext cx="1270080" cy="18000"/>
                </a:xfrm>
                <a:prstGeom prst="rect">
                  <a:avLst/>
                </a:prstGeom>
                <a:solidFill>
                  <a:srgbClr val="075a93"/>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5" name=""/>
                <p:cNvSpPr/>
                <p:nvPr/>
              </p:nvSpPr>
              <p:spPr>
                <a:xfrm>
                  <a:off x="5005440" y="1419840"/>
                  <a:ext cx="1270080" cy="16920"/>
                </a:xfrm>
                <a:prstGeom prst="rect">
                  <a:avLst/>
                </a:prstGeom>
                <a:solidFill>
                  <a:srgbClr val="075b9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66" name=""/>
                <p:cNvSpPr/>
                <p:nvPr/>
              </p:nvSpPr>
              <p:spPr>
                <a:xfrm>
                  <a:off x="5005440" y="1436760"/>
                  <a:ext cx="1270080" cy="16560"/>
                </a:xfrm>
                <a:prstGeom prst="rect">
                  <a:avLst/>
                </a:prstGeom>
                <a:solidFill>
                  <a:srgbClr val="075b9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7" name=""/>
                <p:cNvSpPr/>
                <p:nvPr/>
              </p:nvSpPr>
              <p:spPr>
                <a:xfrm>
                  <a:off x="5005440" y="1453680"/>
                  <a:ext cx="1270080" cy="16560"/>
                </a:xfrm>
                <a:prstGeom prst="rect">
                  <a:avLst/>
                </a:prstGeom>
                <a:solidFill>
                  <a:srgbClr val="075b9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8" name=""/>
                <p:cNvSpPr/>
                <p:nvPr/>
              </p:nvSpPr>
              <p:spPr>
                <a:xfrm>
                  <a:off x="5005440" y="1470600"/>
                  <a:ext cx="1270080" cy="15480"/>
                </a:xfrm>
                <a:prstGeom prst="rect">
                  <a:avLst/>
                </a:prstGeom>
                <a:solidFill>
                  <a:srgbClr val="075c9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69" name=""/>
                <p:cNvSpPr/>
                <p:nvPr/>
              </p:nvSpPr>
              <p:spPr>
                <a:xfrm>
                  <a:off x="5005440" y="1486440"/>
                  <a:ext cx="1270080" cy="18360"/>
                </a:xfrm>
                <a:prstGeom prst="rect">
                  <a:avLst/>
                </a:prstGeom>
                <a:solidFill>
                  <a:srgbClr val="075c9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70" name=""/>
                <p:cNvSpPr/>
                <p:nvPr/>
              </p:nvSpPr>
              <p:spPr>
                <a:xfrm>
                  <a:off x="5005440" y="1504800"/>
                  <a:ext cx="1270080" cy="16560"/>
                </a:xfrm>
                <a:prstGeom prst="rect">
                  <a:avLst/>
                </a:prstGeom>
                <a:solidFill>
                  <a:srgbClr val="075d9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1" name=""/>
                <p:cNvSpPr/>
                <p:nvPr/>
              </p:nvSpPr>
              <p:spPr>
                <a:xfrm>
                  <a:off x="5005440" y="1521720"/>
                  <a:ext cx="1270080" cy="16920"/>
                </a:xfrm>
                <a:prstGeom prst="rect">
                  <a:avLst/>
                </a:prstGeom>
                <a:solidFill>
                  <a:srgbClr val="075d9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72" name=""/>
                <p:cNvSpPr/>
                <p:nvPr/>
              </p:nvSpPr>
              <p:spPr>
                <a:xfrm>
                  <a:off x="5005440" y="1539000"/>
                  <a:ext cx="1270080" cy="16560"/>
                </a:xfrm>
                <a:prstGeom prst="rect">
                  <a:avLst/>
                </a:prstGeom>
                <a:solidFill>
                  <a:srgbClr val="075d9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3" name=""/>
                <p:cNvSpPr/>
                <p:nvPr/>
              </p:nvSpPr>
              <p:spPr>
                <a:xfrm>
                  <a:off x="5005440" y="1555560"/>
                  <a:ext cx="1270080" cy="16560"/>
                </a:xfrm>
                <a:prstGeom prst="rect">
                  <a:avLst/>
                </a:prstGeom>
                <a:solidFill>
                  <a:srgbClr val="075e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4" name=""/>
                <p:cNvSpPr/>
                <p:nvPr/>
              </p:nvSpPr>
              <p:spPr>
                <a:xfrm>
                  <a:off x="5005440" y="1572480"/>
                  <a:ext cx="1270080" cy="16920"/>
                </a:xfrm>
                <a:prstGeom prst="rect">
                  <a:avLst/>
                </a:prstGeom>
                <a:solidFill>
                  <a:srgbClr val="075e9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75" name=""/>
                <p:cNvSpPr/>
                <p:nvPr/>
              </p:nvSpPr>
              <p:spPr>
                <a:xfrm>
                  <a:off x="5005440" y="1589760"/>
                  <a:ext cx="1270080" cy="16560"/>
                </a:xfrm>
                <a:prstGeom prst="rect">
                  <a:avLst/>
                </a:prstGeom>
                <a:solidFill>
                  <a:srgbClr val="075f9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6" name=""/>
                <p:cNvSpPr/>
                <p:nvPr/>
              </p:nvSpPr>
              <p:spPr>
                <a:xfrm>
                  <a:off x="5005440" y="1606680"/>
                  <a:ext cx="1270080" cy="16560"/>
                </a:xfrm>
                <a:prstGeom prst="rect">
                  <a:avLst/>
                </a:prstGeom>
                <a:solidFill>
                  <a:srgbClr val="075f9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7" name=""/>
                <p:cNvSpPr/>
                <p:nvPr/>
              </p:nvSpPr>
              <p:spPr>
                <a:xfrm>
                  <a:off x="5005440" y="1623600"/>
                  <a:ext cx="1270080" cy="16920"/>
                </a:xfrm>
                <a:prstGeom prst="rect">
                  <a:avLst/>
                </a:prstGeom>
                <a:solidFill>
                  <a:srgbClr val="07609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78" name=""/>
                <p:cNvSpPr/>
                <p:nvPr/>
              </p:nvSpPr>
              <p:spPr>
                <a:xfrm>
                  <a:off x="5005440" y="1640880"/>
                  <a:ext cx="1270080" cy="16560"/>
                </a:xfrm>
                <a:prstGeom prst="rect">
                  <a:avLst/>
                </a:prstGeom>
                <a:solidFill>
                  <a:srgbClr val="07619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79" name=""/>
                <p:cNvSpPr/>
                <p:nvPr/>
              </p:nvSpPr>
              <p:spPr>
                <a:xfrm>
                  <a:off x="5005440" y="1657800"/>
                  <a:ext cx="1270080" cy="16560"/>
                </a:xfrm>
                <a:prstGeom prst="rect">
                  <a:avLst/>
                </a:prstGeom>
                <a:solidFill>
                  <a:srgbClr val="07619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0" name=""/>
                <p:cNvSpPr/>
                <p:nvPr/>
              </p:nvSpPr>
              <p:spPr>
                <a:xfrm>
                  <a:off x="5005440" y="1674720"/>
                  <a:ext cx="1270080" cy="16920"/>
                </a:xfrm>
                <a:prstGeom prst="rect">
                  <a:avLst/>
                </a:prstGeom>
                <a:solidFill>
                  <a:srgbClr val="0762a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81" name=""/>
                <p:cNvSpPr/>
                <p:nvPr/>
              </p:nvSpPr>
              <p:spPr>
                <a:xfrm>
                  <a:off x="5005440" y="1691640"/>
                  <a:ext cx="1270080" cy="16560"/>
                </a:xfrm>
                <a:prstGeom prst="rect">
                  <a:avLst/>
                </a:prstGeom>
                <a:solidFill>
                  <a:srgbClr val="0762a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2" name=""/>
                <p:cNvSpPr/>
                <p:nvPr/>
              </p:nvSpPr>
              <p:spPr>
                <a:xfrm>
                  <a:off x="5005440" y="1708560"/>
                  <a:ext cx="1270080" cy="16560"/>
                </a:xfrm>
                <a:prstGeom prst="rect">
                  <a:avLst/>
                </a:prstGeom>
                <a:solidFill>
                  <a:srgbClr val="0763a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3" name=""/>
                <p:cNvSpPr/>
                <p:nvPr/>
              </p:nvSpPr>
              <p:spPr>
                <a:xfrm>
                  <a:off x="5005440" y="1725480"/>
                  <a:ext cx="1270080" cy="16920"/>
                </a:xfrm>
                <a:prstGeom prst="rect">
                  <a:avLst/>
                </a:prstGeom>
                <a:solidFill>
                  <a:srgbClr val="0764a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84" name=""/>
                <p:cNvSpPr/>
                <p:nvPr/>
              </p:nvSpPr>
              <p:spPr>
                <a:xfrm>
                  <a:off x="5005440" y="1742760"/>
                  <a:ext cx="1270080" cy="16560"/>
                </a:xfrm>
                <a:prstGeom prst="rect">
                  <a:avLst/>
                </a:prstGeom>
                <a:solidFill>
                  <a:srgbClr val="0765a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5" name=""/>
                <p:cNvSpPr/>
                <p:nvPr/>
              </p:nvSpPr>
              <p:spPr>
                <a:xfrm>
                  <a:off x="5005440" y="1759680"/>
                  <a:ext cx="1270080" cy="18360"/>
                </a:xfrm>
                <a:prstGeom prst="rect">
                  <a:avLst/>
                </a:prstGeom>
                <a:solidFill>
                  <a:srgbClr val="0765a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86" name=""/>
                <p:cNvSpPr/>
                <p:nvPr/>
              </p:nvSpPr>
              <p:spPr>
                <a:xfrm>
                  <a:off x="5005440" y="1778040"/>
                  <a:ext cx="1270080" cy="15480"/>
                </a:xfrm>
                <a:prstGeom prst="rect">
                  <a:avLst/>
                </a:prstGeom>
                <a:solidFill>
                  <a:srgbClr val="0766a7"/>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87" name=""/>
                <p:cNvSpPr/>
                <p:nvPr/>
              </p:nvSpPr>
              <p:spPr>
                <a:xfrm>
                  <a:off x="5005440" y="1793880"/>
                  <a:ext cx="1270080" cy="16560"/>
                </a:xfrm>
                <a:prstGeom prst="rect">
                  <a:avLst/>
                </a:prstGeom>
                <a:solidFill>
                  <a:srgbClr val="0767a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8" name=""/>
                <p:cNvSpPr/>
                <p:nvPr/>
              </p:nvSpPr>
              <p:spPr>
                <a:xfrm>
                  <a:off x="5005440" y="1810440"/>
                  <a:ext cx="1270080" cy="18360"/>
                </a:xfrm>
                <a:prstGeom prst="rect">
                  <a:avLst/>
                </a:prstGeom>
                <a:solidFill>
                  <a:srgbClr val="0767a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89" name=""/>
                <p:cNvSpPr/>
                <p:nvPr/>
              </p:nvSpPr>
              <p:spPr>
                <a:xfrm>
                  <a:off x="5005440" y="1829160"/>
                  <a:ext cx="1270080" cy="15480"/>
                </a:xfrm>
                <a:prstGeom prst="rect">
                  <a:avLst/>
                </a:prstGeom>
                <a:solidFill>
                  <a:srgbClr val="0768ab"/>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90" name=""/>
                <p:cNvSpPr/>
                <p:nvPr/>
              </p:nvSpPr>
              <p:spPr>
                <a:xfrm>
                  <a:off x="5005440" y="1844640"/>
                  <a:ext cx="1270080" cy="18000"/>
                </a:xfrm>
                <a:prstGeom prst="rect">
                  <a:avLst/>
                </a:prstGeom>
                <a:solidFill>
                  <a:srgbClr val="0769ac"/>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91" name=""/>
                <p:cNvSpPr/>
                <p:nvPr/>
              </p:nvSpPr>
              <p:spPr>
                <a:xfrm>
                  <a:off x="5005440" y="1862640"/>
                  <a:ext cx="1270080" cy="16920"/>
                </a:xfrm>
                <a:prstGeom prst="rect">
                  <a:avLst/>
                </a:prstGeom>
                <a:solidFill>
                  <a:srgbClr val="076aa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92" name=""/>
                <p:cNvSpPr/>
                <p:nvPr/>
              </p:nvSpPr>
              <p:spPr>
                <a:xfrm>
                  <a:off x="5005440" y="1879920"/>
                  <a:ext cx="1270080" cy="16560"/>
                </a:xfrm>
                <a:prstGeom prst="rect">
                  <a:avLst/>
                </a:prstGeom>
                <a:solidFill>
                  <a:srgbClr val="076ba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93" name=""/>
                <p:cNvSpPr/>
                <p:nvPr/>
              </p:nvSpPr>
              <p:spPr>
                <a:xfrm>
                  <a:off x="5005440" y="1896840"/>
                  <a:ext cx="1270080" cy="16560"/>
                </a:xfrm>
                <a:prstGeom prst="rect">
                  <a:avLst/>
                </a:prstGeom>
                <a:solidFill>
                  <a:srgbClr val="066bb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94" name=""/>
                <p:cNvSpPr/>
                <p:nvPr/>
              </p:nvSpPr>
              <p:spPr>
                <a:xfrm>
                  <a:off x="5005440" y="1913760"/>
                  <a:ext cx="1270080" cy="16920"/>
                </a:xfrm>
                <a:prstGeom prst="rect">
                  <a:avLst/>
                </a:prstGeom>
                <a:solidFill>
                  <a:srgbClr val="066db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95" name=""/>
                <p:cNvSpPr/>
                <p:nvPr/>
              </p:nvSpPr>
              <p:spPr>
                <a:xfrm>
                  <a:off x="5005440" y="1931040"/>
                  <a:ext cx="1270080" cy="16560"/>
                </a:xfrm>
                <a:prstGeom prst="rect">
                  <a:avLst/>
                </a:prstGeom>
                <a:solidFill>
                  <a:srgbClr val="066db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96" name=""/>
                <p:cNvSpPr/>
                <p:nvPr/>
              </p:nvSpPr>
              <p:spPr>
                <a:xfrm>
                  <a:off x="5005440" y="1947960"/>
                  <a:ext cx="1270080" cy="16560"/>
                </a:xfrm>
                <a:prstGeom prst="rect">
                  <a:avLst/>
                </a:prstGeom>
                <a:solidFill>
                  <a:srgbClr val="066eb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97" name=""/>
                <p:cNvSpPr/>
                <p:nvPr/>
              </p:nvSpPr>
              <p:spPr>
                <a:xfrm>
                  <a:off x="5005440" y="1964880"/>
                  <a:ext cx="1270080" cy="16920"/>
                </a:xfrm>
                <a:prstGeom prst="rect">
                  <a:avLst/>
                </a:prstGeom>
                <a:solidFill>
                  <a:srgbClr val="066fb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98" name=""/>
                <p:cNvSpPr/>
                <p:nvPr/>
              </p:nvSpPr>
              <p:spPr>
                <a:xfrm>
                  <a:off x="5005440" y="1981800"/>
                  <a:ext cx="1270080" cy="16560"/>
                </a:xfrm>
                <a:prstGeom prst="rect">
                  <a:avLst/>
                </a:prstGeom>
                <a:solidFill>
                  <a:srgbClr val="0670b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99" name=""/>
                <p:cNvSpPr/>
                <p:nvPr/>
              </p:nvSpPr>
              <p:spPr>
                <a:xfrm>
                  <a:off x="5005440" y="1998720"/>
                  <a:ext cx="1270080" cy="16560"/>
                </a:xfrm>
                <a:prstGeom prst="rect">
                  <a:avLst/>
                </a:prstGeom>
                <a:solidFill>
                  <a:srgbClr val="0671b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0" name=""/>
                <p:cNvSpPr/>
                <p:nvPr/>
              </p:nvSpPr>
              <p:spPr>
                <a:xfrm>
                  <a:off x="5005440" y="2015640"/>
                  <a:ext cx="1270080" cy="16920"/>
                </a:xfrm>
                <a:prstGeom prst="rect">
                  <a:avLst/>
                </a:prstGeom>
                <a:solidFill>
                  <a:srgbClr val="0672b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01" name=""/>
                <p:cNvSpPr/>
                <p:nvPr/>
              </p:nvSpPr>
              <p:spPr>
                <a:xfrm>
                  <a:off x="5005440" y="2032920"/>
                  <a:ext cx="1270080" cy="16560"/>
                </a:xfrm>
                <a:prstGeom prst="rect">
                  <a:avLst/>
                </a:prstGeom>
                <a:solidFill>
                  <a:srgbClr val="0673b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2" name=""/>
                <p:cNvSpPr/>
                <p:nvPr/>
              </p:nvSpPr>
              <p:spPr>
                <a:xfrm>
                  <a:off x="5005440" y="2049840"/>
                  <a:ext cx="1270080" cy="16560"/>
                </a:xfrm>
                <a:prstGeom prst="rect">
                  <a:avLst/>
                </a:prstGeom>
                <a:solidFill>
                  <a:srgbClr val="0674b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3" name=""/>
                <p:cNvSpPr/>
                <p:nvPr/>
              </p:nvSpPr>
              <p:spPr>
                <a:xfrm>
                  <a:off x="5005440" y="2066760"/>
                  <a:ext cx="1270080" cy="16920"/>
                </a:xfrm>
                <a:prstGeom prst="rect">
                  <a:avLst/>
                </a:prstGeom>
                <a:solidFill>
                  <a:srgbClr val="0675c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04" name=""/>
                <p:cNvSpPr/>
                <p:nvPr/>
              </p:nvSpPr>
              <p:spPr>
                <a:xfrm>
                  <a:off x="5005440" y="2084040"/>
                  <a:ext cx="1270080" cy="16560"/>
                </a:xfrm>
                <a:prstGeom prst="rect">
                  <a:avLst/>
                </a:prstGeom>
                <a:solidFill>
                  <a:srgbClr val="0675c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5" name=""/>
                <p:cNvSpPr/>
                <p:nvPr/>
              </p:nvSpPr>
              <p:spPr>
                <a:xfrm>
                  <a:off x="5005440" y="2100600"/>
                  <a:ext cx="1270080" cy="16560"/>
                </a:xfrm>
                <a:prstGeom prst="rect">
                  <a:avLst/>
                </a:prstGeom>
                <a:solidFill>
                  <a:srgbClr val="0677c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6" name=""/>
                <p:cNvSpPr/>
                <p:nvPr/>
              </p:nvSpPr>
              <p:spPr>
                <a:xfrm>
                  <a:off x="5005440" y="2117520"/>
                  <a:ext cx="1270080" cy="16920"/>
                </a:xfrm>
                <a:prstGeom prst="rect">
                  <a:avLst/>
                </a:prstGeom>
                <a:solidFill>
                  <a:srgbClr val="0678c6"/>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07" name=""/>
                <p:cNvSpPr/>
                <p:nvPr/>
              </p:nvSpPr>
              <p:spPr>
                <a:xfrm>
                  <a:off x="5005440" y="2134800"/>
                  <a:ext cx="1270080" cy="16560"/>
                </a:xfrm>
                <a:prstGeom prst="rect">
                  <a:avLst/>
                </a:prstGeom>
                <a:solidFill>
                  <a:srgbClr val="0678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8" name=""/>
                <p:cNvSpPr/>
                <p:nvPr/>
              </p:nvSpPr>
              <p:spPr>
                <a:xfrm>
                  <a:off x="5005440" y="2151720"/>
                  <a:ext cx="1270080" cy="16560"/>
                </a:xfrm>
                <a:prstGeom prst="rect">
                  <a:avLst/>
                </a:prstGeom>
                <a:solidFill>
                  <a:srgbClr val="057ac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09" name=""/>
                <p:cNvSpPr/>
                <p:nvPr/>
              </p:nvSpPr>
              <p:spPr>
                <a:xfrm>
                  <a:off x="5005440" y="2168640"/>
                  <a:ext cx="1270080" cy="16920"/>
                </a:xfrm>
                <a:prstGeom prst="rect">
                  <a:avLst/>
                </a:prstGeom>
                <a:solidFill>
                  <a:srgbClr val="057ac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10" name=""/>
                <p:cNvSpPr/>
                <p:nvPr/>
              </p:nvSpPr>
              <p:spPr>
                <a:xfrm>
                  <a:off x="5005440" y="2185920"/>
                  <a:ext cx="1270080" cy="16560"/>
                </a:xfrm>
                <a:prstGeom prst="rect">
                  <a:avLst/>
                </a:prstGeom>
                <a:solidFill>
                  <a:srgbClr val="057bc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11" name=""/>
                <p:cNvSpPr/>
                <p:nvPr/>
              </p:nvSpPr>
              <p:spPr>
                <a:xfrm>
                  <a:off x="5005440" y="2202840"/>
                  <a:ext cx="1270080" cy="18360"/>
                </a:xfrm>
                <a:prstGeom prst="rect">
                  <a:avLst/>
                </a:prstGeom>
                <a:solidFill>
                  <a:srgbClr val="057cce"/>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12" name=""/>
                <p:cNvSpPr/>
                <p:nvPr/>
              </p:nvSpPr>
              <p:spPr>
                <a:xfrm>
                  <a:off x="5005440" y="2221200"/>
                  <a:ext cx="1270080" cy="15120"/>
                </a:xfrm>
                <a:prstGeom prst="rect">
                  <a:avLst/>
                </a:prstGeom>
                <a:solidFill>
                  <a:srgbClr val="057dd0"/>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13" name=""/>
                <p:cNvSpPr/>
                <p:nvPr/>
              </p:nvSpPr>
              <p:spPr>
                <a:xfrm>
                  <a:off x="5005440" y="2236680"/>
                  <a:ext cx="1270080" cy="16920"/>
                </a:xfrm>
                <a:prstGeom prst="rect">
                  <a:avLst/>
                </a:prstGeom>
                <a:solidFill>
                  <a:srgbClr val="057ed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14" name=""/>
                <p:cNvSpPr/>
                <p:nvPr/>
              </p:nvSpPr>
              <p:spPr>
                <a:xfrm>
                  <a:off x="5005440" y="2253600"/>
                  <a:ext cx="1270080" cy="18360"/>
                </a:xfrm>
                <a:prstGeom prst="rect">
                  <a:avLst/>
                </a:prstGeom>
                <a:solidFill>
                  <a:srgbClr val="057fd2"/>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15" name=""/>
                <p:cNvSpPr/>
                <p:nvPr/>
              </p:nvSpPr>
              <p:spPr>
                <a:xfrm>
                  <a:off x="5005440" y="2271960"/>
                  <a:ext cx="1270080" cy="15120"/>
                </a:xfrm>
                <a:prstGeom prst="rect">
                  <a:avLst/>
                </a:prstGeom>
                <a:solidFill>
                  <a:srgbClr val="0580d4"/>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16" name=""/>
                <p:cNvSpPr/>
                <p:nvPr/>
              </p:nvSpPr>
              <p:spPr>
                <a:xfrm>
                  <a:off x="5005440" y="2287440"/>
                  <a:ext cx="1270080" cy="18360"/>
                </a:xfrm>
                <a:prstGeom prst="rect">
                  <a:avLst/>
                </a:prstGeom>
                <a:solidFill>
                  <a:srgbClr val="0581d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17" name=""/>
                <p:cNvSpPr/>
                <p:nvPr/>
              </p:nvSpPr>
              <p:spPr>
                <a:xfrm>
                  <a:off x="5005440" y="2305800"/>
                  <a:ext cx="1270080" cy="16920"/>
                </a:xfrm>
                <a:prstGeom prst="rect">
                  <a:avLst/>
                </a:prstGeom>
                <a:solidFill>
                  <a:srgbClr val="0582d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18" name=""/>
                <p:cNvSpPr/>
                <p:nvPr/>
              </p:nvSpPr>
              <p:spPr>
                <a:xfrm>
                  <a:off x="5005440" y="2323080"/>
                  <a:ext cx="1270080" cy="15120"/>
                </a:xfrm>
                <a:prstGeom prst="rect">
                  <a:avLst/>
                </a:prstGeom>
                <a:solidFill>
                  <a:srgbClr val="0582d8"/>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19" name=""/>
                <p:cNvSpPr/>
                <p:nvPr/>
              </p:nvSpPr>
              <p:spPr>
                <a:xfrm>
                  <a:off x="5005440" y="2338560"/>
                  <a:ext cx="1270080" cy="18360"/>
                </a:xfrm>
                <a:prstGeom prst="rect">
                  <a:avLst/>
                </a:prstGeom>
                <a:solidFill>
                  <a:srgbClr val="0483d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20" name=""/>
                <p:cNvSpPr/>
                <p:nvPr/>
              </p:nvSpPr>
              <p:spPr>
                <a:xfrm>
                  <a:off x="5005440" y="2356920"/>
                  <a:ext cx="1270080" cy="16920"/>
                </a:xfrm>
                <a:prstGeom prst="rect">
                  <a:avLst/>
                </a:prstGeom>
                <a:solidFill>
                  <a:srgbClr val="0484d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21" name=""/>
                <p:cNvSpPr/>
                <p:nvPr/>
              </p:nvSpPr>
              <p:spPr>
                <a:xfrm>
                  <a:off x="5005440" y="2374200"/>
                  <a:ext cx="1270080" cy="16560"/>
                </a:xfrm>
                <a:prstGeom prst="rect">
                  <a:avLst/>
                </a:prstGeom>
                <a:solidFill>
                  <a:srgbClr val="0485d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2" name=""/>
                <p:cNvSpPr/>
                <p:nvPr/>
              </p:nvSpPr>
              <p:spPr>
                <a:xfrm>
                  <a:off x="5005440" y="2390760"/>
                  <a:ext cx="1270080" cy="16560"/>
                </a:xfrm>
                <a:prstGeom prst="rect">
                  <a:avLst/>
                </a:prstGeom>
                <a:solidFill>
                  <a:srgbClr val="0486d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3" name=""/>
                <p:cNvSpPr/>
                <p:nvPr/>
              </p:nvSpPr>
              <p:spPr>
                <a:xfrm>
                  <a:off x="5005440" y="2407680"/>
                  <a:ext cx="1270080" cy="16560"/>
                </a:xfrm>
                <a:prstGeom prst="rect">
                  <a:avLst/>
                </a:prstGeom>
                <a:solidFill>
                  <a:srgbClr val="0487e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4" name=""/>
                <p:cNvSpPr/>
                <p:nvPr/>
              </p:nvSpPr>
              <p:spPr>
                <a:xfrm>
                  <a:off x="5005440" y="2424600"/>
                  <a:ext cx="1270080" cy="16920"/>
                </a:xfrm>
                <a:prstGeom prst="rect">
                  <a:avLst/>
                </a:prstGeom>
                <a:solidFill>
                  <a:srgbClr val="0487e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25" name=""/>
                <p:cNvSpPr/>
                <p:nvPr/>
              </p:nvSpPr>
              <p:spPr>
                <a:xfrm>
                  <a:off x="5005440" y="2441880"/>
                  <a:ext cx="1270080" cy="16560"/>
                </a:xfrm>
                <a:prstGeom prst="rect">
                  <a:avLst/>
                </a:prstGeom>
                <a:solidFill>
                  <a:srgbClr val="0488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6" name=""/>
                <p:cNvSpPr/>
                <p:nvPr/>
              </p:nvSpPr>
              <p:spPr>
                <a:xfrm>
                  <a:off x="5005440" y="2458800"/>
                  <a:ext cx="1270080" cy="16560"/>
                </a:xfrm>
                <a:prstGeom prst="rect">
                  <a:avLst/>
                </a:prstGeom>
                <a:solidFill>
                  <a:srgbClr val="0489e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7" name=""/>
                <p:cNvSpPr/>
                <p:nvPr/>
              </p:nvSpPr>
              <p:spPr>
                <a:xfrm>
                  <a:off x="5005440" y="2475720"/>
                  <a:ext cx="1270080" cy="16920"/>
                </a:xfrm>
                <a:prstGeom prst="rect">
                  <a:avLst/>
                </a:prstGeom>
                <a:solidFill>
                  <a:srgbClr val="048ae5"/>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28" name=""/>
                <p:cNvSpPr/>
                <p:nvPr/>
              </p:nvSpPr>
              <p:spPr>
                <a:xfrm>
                  <a:off x="5005440" y="2493000"/>
                  <a:ext cx="1270080" cy="16560"/>
                </a:xfrm>
                <a:prstGeom prst="rect">
                  <a:avLst/>
                </a:prstGeom>
                <a:solidFill>
                  <a:srgbClr val="048ae6"/>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29" name=""/>
                <p:cNvSpPr/>
                <p:nvPr/>
              </p:nvSpPr>
              <p:spPr>
                <a:xfrm>
                  <a:off x="5005440" y="2509920"/>
                  <a:ext cx="1270080" cy="16560"/>
                </a:xfrm>
                <a:prstGeom prst="rect">
                  <a:avLst/>
                </a:prstGeom>
                <a:solidFill>
                  <a:srgbClr val="048be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0" name=""/>
                <p:cNvSpPr/>
                <p:nvPr/>
              </p:nvSpPr>
              <p:spPr>
                <a:xfrm>
                  <a:off x="5005440" y="2526480"/>
                  <a:ext cx="1270080" cy="16920"/>
                </a:xfrm>
                <a:prstGeom prst="rect">
                  <a:avLst/>
                </a:prstGeom>
                <a:solidFill>
                  <a:srgbClr val="038ce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31" name=""/>
                <p:cNvSpPr/>
                <p:nvPr/>
              </p:nvSpPr>
              <p:spPr>
                <a:xfrm>
                  <a:off x="5005440" y="2543760"/>
                  <a:ext cx="1270080" cy="16560"/>
                </a:xfrm>
                <a:prstGeom prst="rect">
                  <a:avLst/>
                </a:prstGeom>
                <a:solidFill>
                  <a:srgbClr val="038ce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2" name=""/>
                <p:cNvSpPr/>
                <p:nvPr/>
              </p:nvSpPr>
              <p:spPr>
                <a:xfrm>
                  <a:off x="5005440" y="2560680"/>
                  <a:ext cx="1270080" cy="16560"/>
                </a:xfrm>
                <a:prstGeom prst="rect">
                  <a:avLst/>
                </a:prstGeom>
                <a:solidFill>
                  <a:srgbClr val="038de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3" name=""/>
                <p:cNvSpPr/>
                <p:nvPr/>
              </p:nvSpPr>
              <p:spPr>
                <a:xfrm>
                  <a:off x="5005440" y="2577600"/>
                  <a:ext cx="1270080" cy="16920"/>
                </a:xfrm>
                <a:prstGeom prst="rect">
                  <a:avLst/>
                </a:prstGeom>
                <a:solidFill>
                  <a:srgbClr val="038ee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34" name=""/>
                <p:cNvSpPr/>
                <p:nvPr/>
              </p:nvSpPr>
              <p:spPr>
                <a:xfrm>
                  <a:off x="5005440" y="2594880"/>
                  <a:ext cx="1270080" cy="16560"/>
                </a:xfrm>
                <a:prstGeom prst="rect">
                  <a:avLst/>
                </a:prstGeom>
                <a:solidFill>
                  <a:srgbClr val="038ee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5" name=""/>
                <p:cNvSpPr/>
                <p:nvPr/>
              </p:nvSpPr>
              <p:spPr>
                <a:xfrm>
                  <a:off x="5005440" y="2611800"/>
                  <a:ext cx="1270080" cy="16560"/>
                </a:xfrm>
                <a:prstGeom prst="rect">
                  <a:avLst/>
                </a:prstGeom>
                <a:solidFill>
                  <a:srgbClr val="038fe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6" name=""/>
                <p:cNvSpPr/>
                <p:nvPr/>
              </p:nvSpPr>
              <p:spPr>
                <a:xfrm>
                  <a:off x="5005440" y="2628720"/>
                  <a:ext cx="1270080" cy="16920"/>
                </a:xfrm>
                <a:prstGeom prst="rect">
                  <a:avLst/>
                </a:prstGeom>
                <a:solidFill>
                  <a:srgbClr val="038fef"/>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37" name=""/>
                <p:cNvSpPr/>
                <p:nvPr/>
              </p:nvSpPr>
              <p:spPr>
                <a:xfrm>
                  <a:off x="5005440" y="2645640"/>
                  <a:ext cx="1270080" cy="16560"/>
                </a:xfrm>
                <a:prstGeom prst="rect">
                  <a:avLst/>
                </a:prstGeom>
                <a:solidFill>
                  <a:srgbClr val="0390f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8" name=""/>
                <p:cNvSpPr/>
                <p:nvPr/>
              </p:nvSpPr>
              <p:spPr>
                <a:xfrm>
                  <a:off x="5005440" y="2662560"/>
                  <a:ext cx="1270080" cy="16560"/>
                </a:xfrm>
                <a:prstGeom prst="rect">
                  <a:avLst/>
                </a:prstGeom>
                <a:solidFill>
                  <a:srgbClr val="0390f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39" name=""/>
                <p:cNvSpPr/>
                <p:nvPr/>
              </p:nvSpPr>
              <p:spPr>
                <a:xfrm>
                  <a:off x="5005440" y="2679480"/>
                  <a:ext cx="1270080" cy="16920"/>
                </a:xfrm>
                <a:prstGeom prst="rect">
                  <a:avLst/>
                </a:prstGeom>
                <a:solidFill>
                  <a:srgbClr val="0391f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40" name=""/>
                <p:cNvSpPr/>
                <p:nvPr/>
              </p:nvSpPr>
              <p:spPr>
                <a:xfrm>
                  <a:off x="5005440" y="2696760"/>
                  <a:ext cx="1270080" cy="18000"/>
                </a:xfrm>
                <a:prstGeom prst="rect">
                  <a:avLst/>
                </a:prstGeom>
                <a:solidFill>
                  <a:srgbClr val="0291f2"/>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41" name=""/>
                <p:cNvSpPr/>
                <p:nvPr/>
              </p:nvSpPr>
              <p:spPr>
                <a:xfrm>
                  <a:off x="5005440" y="2714760"/>
                  <a:ext cx="1270080" cy="15480"/>
                </a:xfrm>
                <a:prstGeom prst="rect">
                  <a:avLst/>
                </a:prstGeom>
                <a:solidFill>
                  <a:srgbClr val="0292f3"/>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42" name=""/>
                <p:cNvSpPr/>
                <p:nvPr/>
              </p:nvSpPr>
              <p:spPr>
                <a:xfrm>
                  <a:off x="5005440" y="2730600"/>
                  <a:ext cx="1270080" cy="18360"/>
                </a:xfrm>
                <a:prstGeom prst="rect">
                  <a:avLst/>
                </a:prstGeom>
                <a:solidFill>
                  <a:srgbClr val="0292f4"/>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43" name=""/>
                <p:cNvSpPr/>
                <p:nvPr/>
              </p:nvSpPr>
              <p:spPr>
                <a:xfrm>
                  <a:off x="5005440" y="2748960"/>
                  <a:ext cx="1270080" cy="16560"/>
                </a:xfrm>
                <a:prstGeom prst="rect">
                  <a:avLst/>
                </a:prstGeom>
                <a:solidFill>
                  <a:srgbClr val="0293f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4" name=""/>
                <p:cNvSpPr/>
                <p:nvPr/>
              </p:nvSpPr>
              <p:spPr>
                <a:xfrm>
                  <a:off x="5005440" y="2765880"/>
                  <a:ext cx="1270080" cy="15480"/>
                </a:xfrm>
                <a:prstGeom prst="rect">
                  <a:avLst/>
                </a:prstGeom>
                <a:solidFill>
                  <a:srgbClr val="0293f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45" name=""/>
                <p:cNvSpPr/>
                <p:nvPr/>
              </p:nvSpPr>
              <p:spPr>
                <a:xfrm>
                  <a:off x="5005440" y="2781360"/>
                  <a:ext cx="1270080" cy="18360"/>
                </a:xfrm>
                <a:prstGeom prst="rect">
                  <a:avLst/>
                </a:prstGeom>
                <a:solidFill>
                  <a:srgbClr val="0294f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46" name=""/>
                <p:cNvSpPr/>
                <p:nvPr/>
              </p:nvSpPr>
              <p:spPr>
                <a:xfrm>
                  <a:off x="5005440" y="2800080"/>
                  <a:ext cx="1270080" cy="16560"/>
                </a:xfrm>
                <a:prstGeom prst="rect">
                  <a:avLst/>
                </a:prstGeom>
                <a:solidFill>
                  <a:srgbClr val="0294f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7" name=""/>
                <p:cNvSpPr/>
                <p:nvPr/>
              </p:nvSpPr>
              <p:spPr>
                <a:xfrm>
                  <a:off x="5005440" y="2816640"/>
                  <a:ext cx="1270080" cy="16920"/>
                </a:xfrm>
                <a:prstGeom prst="rect">
                  <a:avLst/>
                </a:prstGeom>
                <a:solidFill>
                  <a:srgbClr val="0294f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48" name=""/>
                <p:cNvSpPr/>
                <p:nvPr/>
              </p:nvSpPr>
              <p:spPr>
                <a:xfrm>
                  <a:off x="5005440" y="283392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49" name=""/>
                <p:cNvSpPr/>
                <p:nvPr/>
              </p:nvSpPr>
              <p:spPr>
                <a:xfrm>
                  <a:off x="5005440" y="285084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0" name=""/>
                <p:cNvSpPr/>
                <p:nvPr/>
              </p:nvSpPr>
              <p:spPr>
                <a:xfrm>
                  <a:off x="5005440" y="2867760"/>
                  <a:ext cx="1270080" cy="16920"/>
                </a:xfrm>
                <a:prstGeom prst="rect">
                  <a:avLst/>
                </a:prstGeom>
                <a:solidFill>
                  <a:srgbClr val="0295f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51" name=""/>
                <p:cNvSpPr/>
                <p:nvPr/>
              </p:nvSpPr>
              <p:spPr>
                <a:xfrm>
                  <a:off x="5005440" y="2885040"/>
                  <a:ext cx="1270080" cy="16560"/>
                </a:xfrm>
                <a:prstGeom prst="rect">
                  <a:avLst/>
                </a:prstGeom>
                <a:solidFill>
                  <a:srgbClr val="0196f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2" name=""/>
                <p:cNvSpPr/>
                <p:nvPr/>
              </p:nvSpPr>
              <p:spPr>
                <a:xfrm>
                  <a:off x="5005440" y="2901960"/>
                  <a:ext cx="1270080" cy="16560"/>
                </a:xfrm>
                <a:prstGeom prst="rect">
                  <a:avLst/>
                </a:prstGeom>
                <a:solidFill>
                  <a:srgbClr val="0196f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3" name=""/>
                <p:cNvSpPr/>
                <p:nvPr/>
              </p:nvSpPr>
              <p:spPr>
                <a:xfrm>
                  <a:off x="5005440" y="2918880"/>
                  <a:ext cx="1270080" cy="16920"/>
                </a:xfrm>
                <a:prstGeom prst="rect">
                  <a:avLst/>
                </a:prstGeom>
                <a:solidFill>
                  <a:srgbClr val="0196f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54" name=""/>
                <p:cNvSpPr/>
                <p:nvPr/>
              </p:nvSpPr>
              <p:spPr>
                <a:xfrm>
                  <a:off x="5005440" y="2935800"/>
                  <a:ext cx="1270080" cy="16560"/>
                </a:xfrm>
                <a:prstGeom prst="rect">
                  <a:avLst/>
                </a:prstGeom>
                <a:solidFill>
                  <a:srgbClr val="0196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5" name=""/>
                <p:cNvSpPr/>
                <p:nvPr/>
              </p:nvSpPr>
              <p:spPr>
                <a:xfrm>
                  <a:off x="5005440" y="2952720"/>
                  <a:ext cx="1270080" cy="16560"/>
                </a:xfrm>
                <a:prstGeom prst="rect">
                  <a:avLst/>
                </a:prstGeom>
                <a:solidFill>
                  <a:srgbClr val="0197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6" name=""/>
                <p:cNvSpPr/>
                <p:nvPr/>
              </p:nvSpPr>
              <p:spPr>
                <a:xfrm>
                  <a:off x="5005440" y="2969640"/>
                  <a:ext cx="1270080" cy="16920"/>
                </a:xfrm>
                <a:prstGeom prst="rect">
                  <a:avLst/>
                </a:prstGeom>
                <a:solidFill>
                  <a:srgbClr val="0197f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57" name=""/>
                <p:cNvSpPr/>
                <p:nvPr/>
              </p:nvSpPr>
              <p:spPr>
                <a:xfrm>
                  <a:off x="5005440" y="298692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8" name=""/>
                <p:cNvSpPr/>
                <p:nvPr/>
              </p:nvSpPr>
              <p:spPr>
                <a:xfrm>
                  <a:off x="5005440" y="300384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59" name=""/>
                <p:cNvSpPr/>
                <p:nvPr/>
              </p:nvSpPr>
              <p:spPr>
                <a:xfrm>
                  <a:off x="5005440" y="3020760"/>
                  <a:ext cx="1270080" cy="16920"/>
                </a:xfrm>
                <a:prstGeom prst="rect">
                  <a:avLst/>
                </a:prstGeom>
                <a:solidFill>
                  <a:srgbClr val="0197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60" name=""/>
                <p:cNvSpPr/>
                <p:nvPr/>
              </p:nvSpPr>
              <p:spPr>
                <a:xfrm>
                  <a:off x="5005440" y="3038040"/>
                  <a:ext cx="1270080" cy="16560"/>
                </a:xfrm>
                <a:prstGeom prst="rect">
                  <a:avLst/>
                </a:prstGeom>
                <a:solidFill>
                  <a:srgbClr val="01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1" name=""/>
                <p:cNvSpPr/>
                <p:nvPr/>
              </p:nvSpPr>
              <p:spPr>
                <a:xfrm>
                  <a:off x="5005440" y="3054960"/>
                  <a:ext cx="1270080" cy="16560"/>
                </a:xfrm>
                <a:prstGeom prst="rect">
                  <a:avLst/>
                </a:prstGeom>
                <a:solidFill>
                  <a:srgbClr val="00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2" name=""/>
                <p:cNvSpPr/>
                <p:nvPr/>
              </p:nvSpPr>
              <p:spPr>
                <a:xfrm>
                  <a:off x="5005440" y="3071520"/>
                  <a:ext cx="1270080" cy="16920"/>
                </a:xfrm>
                <a:prstGeom prst="rect">
                  <a:avLst/>
                </a:prstGeom>
                <a:solidFill>
                  <a:srgbClr val="0098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63" name=""/>
                <p:cNvSpPr/>
                <p:nvPr/>
              </p:nvSpPr>
              <p:spPr>
                <a:xfrm>
                  <a:off x="5005440" y="308880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4" name=""/>
                <p:cNvSpPr/>
                <p:nvPr/>
              </p:nvSpPr>
              <p:spPr>
                <a:xfrm>
                  <a:off x="5005440" y="310572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65" name=""/>
                <p:cNvSpPr/>
                <p:nvPr/>
              </p:nvSpPr>
              <p:spPr>
                <a:xfrm>
                  <a:off x="5005440" y="3122640"/>
                  <a:ext cx="1270080" cy="16920"/>
                </a:xfrm>
                <a:prstGeom prst="rect">
                  <a:avLst/>
                </a:prstGeom>
                <a:solidFill>
                  <a:srgbClr val="0098f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66" name=""/>
                <p:cNvSpPr/>
                <p:nvPr/>
              </p:nvSpPr>
              <p:spPr>
                <a:xfrm>
                  <a:off x="5005440" y="3139920"/>
                  <a:ext cx="1270080" cy="18000"/>
                </a:xfrm>
                <a:prstGeom prst="rect">
                  <a:avLst/>
                </a:prstGeom>
                <a:solidFill>
                  <a:srgbClr val="0098fe"/>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67" name=""/>
                <p:cNvSpPr/>
                <p:nvPr/>
              </p:nvSpPr>
              <p:spPr>
                <a:xfrm>
                  <a:off x="5005440" y="3157920"/>
                  <a:ext cx="1270080" cy="15480"/>
                </a:xfrm>
                <a:prstGeom prst="rect">
                  <a:avLst/>
                </a:prstGeom>
                <a:solidFill>
                  <a:srgbClr val="0099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68"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solidFill>
                  <a:srgbClr val="0099ff"/>
                </a:solidFill>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5005440" y="126576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1" name=""/>
                <p:cNvSpPr/>
                <p:nvPr/>
              </p:nvSpPr>
              <p:spPr>
                <a:xfrm>
                  <a:off x="5005440" y="1282320"/>
                  <a:ext cx="1270080" cy="16920"/>
                </a:xfrm>
                <a:prstGeom prst="rect">
                  <a:avLst/>
                </a:prstGeom>
                <a:solidFill>
                  <a:srgbClr val="07599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72" name=""/>
                <p:cNvSpPr/>
                <p:nvPr/>
              </p:nvSpPr>
              <p:spPr>
                <a:xfrm>
                  <a:off x="5005440" y="129960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3" name=""/>
                <p:cNvSpPr/>
                <p:nvPr/>
              </p:nvSpPr>
              <p:spPr>
                <a:xfrm>
                  <a:off x="5005440" y="1316520"/>
                  <a:ext cx="1270080" cy="18360"/>
                </a:xfrm>
                <a:prstGeom prst="rect">
                  <a:avLst/>
                </a:prstGeom>
                <a:solidFill>
                  <a:srgbClr val="075991"/>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74" name=""/>
                <p:cNvSpPr/>
                <p:nvPr/>
              </p:nvSpPr>
              <p:spPr>
                <a:xfrm>
                  <a:off x="5005440" y="1334880"/>
                  <a:ext cx="1270080" cy="15480"/>
                </a:xfrm>
                <a:prstGeom prst="rect">
                  <a:avLst/>
                </a:prstGeom>
                <a:solidFill>
                  <a:srgbClr val="075991"/>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5" name=""/>
                <p:cNvSpPr/>
                <p:nvPr/>
              </p:nvSpPr>
              <p:spPr>
                <a:xfrm>
                  <a:off x="5005440" y="1350720"/>
                  <a:ext cx="1270080" cy="18000"/>
                </a:xfrm>
                <a:prstGeom prst="rect">
                  <a:avLst/>
                </a:prstGeom>
                <a:solidFill>
                  <a:srgbClr val="075a91"/>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76" name=""/>
                <p:cNvSpPr/>
                <p:nvPr/>
              </p:nvSpPr>
              <p:spPr>
                <a:xfrm>
                  <a:off x="5005440" y="1368720"/>
                  <a:ext cx="1270080" cy="16920"/>
                </a:xfrm>
                <a:prstGeom prst="rect">
                  <a:avLst/>
                </a:prstGeom>
                <a:solidFill>
                  <a:srgbClr val="075a92"/>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77" name=""/>
                <p:cNvSpPr/>
                <p:nvPr/>
              </p:nvSpPr>
              <p:spPr>
                <a:xfrm>
                  <a:off x="5005440" y="1386000"/>
                  <a:ext cx="1270080" cy="15480"/>
                </a:xfrm>
                <a:prstGeom prst="rect">
                  <a:avLst/>
                </a:prstGeom>
                <a:solidFill>
                  <a:srgbClr val="075a92"/>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8" name=""/>
                <p:cNvSpPr/>
                <p:nvPr/>
              </p:nvSpPr>
              <p:spPr>
                <a:xfrm>
                  <a:off x="5005440" y="1401480"/>
                  <a:ext cx="1270080" cy="18000"/>
                </a:xfrm>
                <a:prstGeom prst="rect">
                  <a:avLst/>
                </a:prstGeom>
                <a:solidFill>
                  <a:srgbClr val="075a93"/>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179" name=""/>
                <p:cNvSpPr/>
                <p:nvPr/>
              </p:nvSpPr>
              <p:spPr>
                <a:xfrm>
                  <a:off x="5005440" y="1419840"/>
                  <a:ext cx="1270080" cy="16920"/>
                </a:xfrm>
                <a:prstGeom prst="rect">
                  <a:avLst/>
                </a:prstGeom>
                <a:solidFill>
                  <a:srgbClr val="075b9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80" name=""/>
                <p:cNvSpPr/>
                <p:nvPr/>
              </p:nvSpPr>
              <p:spPr>
                <a:xfrm>
                  <a:off x="5005440" y="1436760"/>
                  <a:ext cx="1270080" cy="16560"/>
                </a:xfrm>
                <a:prstGeom prst="rect">
                  <a:avLst/>
                </a:prstGeom>
                <a:solidFill>
                  <a:srgbClr val="075b9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1" name=""/>
                <p:cNvSpPr/>
                <p:nvPr/>
              </p:nvSpPr>
              <p:spPr>
                <a:xfrm>
                  <a:off x="5005440" y="1453680"/>
                  <a:ext cx="1270080" cy="16560"/>
                </a:xfrm>
                <a:prstGeom prst="rect">
                  <a:avLst/>
                </a:prstGeom>
                <a:solidFill>
                  <a:srgbClr val="075b9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2" name=""/>
                <p:cNvSpPr/>
                <p:nvPr/>
              </p:nvSpPr>
              <p:spPr>
                <a:xfrm>
                  <a:off x="5005440" y="1470600"/>
                  <a:ext cx="1270080" cy="15480"/>
                </a:xfrm>
                <a:prstGeom prst="rect">
                  <a:avLst/>
                </a:prstGeom>
                <a:solidFill>
                  <a:srgbClr val="075c9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83" name=""/>
                <p:cNvSpPr/>
                <p:nvPr/>
              </p:nvSpPr>
              <p:spPr>
                <a:xfrm>
                  <a:off x="5005440" y="1486440"/>
                  <a:ext cx="1270080" cy="18360"/>
                </a:xfrm>
                <a:prstGeom prst="rect">
                  <a:avLst/>
                </a:prstGeom>
                <a:solidFill>
                  <a:srgbClr val="075c9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184" name=""/>
                <p:cNvSpPr/>
                <p:nvPr/>
              </p:nvSpPr>
              <p:spPr>
                <a:xfrm>
                  <a:off x="5005440" y="1504800"/>
                  <a:ext cx="1270080" cy="16560"/>
                </a:xfrm>
                <a:prstGeom prst="rect">
                  <a:avLst/>
                </a:prstGeom>
                <a:solidFill>
                  <a:srgbClr val="075d9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5" name=""/>
                <p:cNvSpPr/>
                <p:nvPr/>
              </p:nvSpPr>
              <p:spPr>
                <a:xfrm>
                  <a:off x="5005440" y="1521720"/>
                  <a:ext cx="1270080" cy="16920"/>
                </a:xfrm>
                <a:prstGeom prst="rect">
                  <a:avLst/>
                </a:prstGeom>
                <a:solidFill>
                  <a:srgbClr val="075d9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86" name=""/>
                <p:cNvSpPr/>
                <p:nvPr/>
              </p:nvSpPr>
              <p:spPr>
                <a:xfrm>
                  <a:off x="5005440" y="1539000"/>
                  <a:ext cx="1270080" cy="16560"/>
                </a:xfrm>
                <a:prstGeom prst="rect">
                  <a:avLst/>
                </a:prstGeom>
                <a:solidFill>
                  <a:srgbClr val="075d9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7" name=""/>
                <p:cNvSpPr/>
                <p:nvPr/>
              </p:nvSpPr>
              <p:spPr>
                <a:xfrm>
                  <a:off x="5005440" y="1555560"/>
                  <a:ext cx="1270080" cy="16560"/>
                </a:xfrm>
                <a:prstGeom prst="rect">
                  <a:avLst/>
                </a:prstGeom>
                <a:solidFill>
                  <a:srgbClr val="075e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88" name=""/>
                <p:cNvSpPr/>
                <p:nvPr/>
              </p:nvSpPr>
              <p:spPr>
                <a:xfrm>
                  <a:off x="5005440" y="1572480"/>
                  <a:ext cx="1270080" cy="16920"/>
                </a:xfrm>
                <a:prstGeom prst="rect">
                  <a:avLst/>
                </a:prstGeom>
                <a:solidFill>
                  <a:srgbClr val="075e9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89" name=""/>
                <p:cNvSpPr/>
                <p:nvPr/>
              </p:nvSpPr>
              <p:spPr>
                <a:xfrm>
                  <a:off x="5005440" y="1589760"/>
                  <a:ext cx="1270080" cy="16560"/>
                </a:xfrm>
                <a:prstGeom prst="rect">
                  <a:avLst/>
                </a:prstGeom>
                <a:solidFill>
                  <a:srgbClr val="075f9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0" name=""/>
                <p:cNvSpPr/>
                <p:nvPr/>
              </p:nvSpPr>
              <p:spPr>
                <a:xfrm>
                  <a:off x="5005440" y="1606680"/>
                  <a:ext cx="1270080" cy="16560"/>
                </a:xfrm>
                <a:prstGeom prst="rect">
                  <a:avLst/>
                </a:prstGeom>
                <a:solidFill>
                  <a:srgbClr val="075f9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1" name=""/>
                <p:cNvSpPr/>
                <p:nvPr/>
              </p:nvSpPr>
              <p:spPr>
                <a:xfrm>
                  <a:off x="5005440" y="1623600"/>
                  <a:ext cx="1270080" cy="16920"/>
                </a:xfrm>
                <a:prstGeom prst="rect">
                  <a:avLst/>
                </a:prstGeom>
                <a:solidFill>
                  <a:srgbClr val="07609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92" name=""/>
                <p:cNvSpPr/>
                <p:nvPr/>
              </p:nvSpPr>
              <p:spPr>
                <a:xfrm>
                  <a:off x="5005440" y="1640880"/>
                  <a:ext cx="1270080" cy="16560"/>
                </a:xfrm>
                <a:prstGeom prst="rect">
                  <a:avLst/>
                </a:prstGeom>
                <a:solidFill>
                  <a:srgbClr val="07619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3" name=""/>
                <p:cNvSpPr/>
                <p:nvPr/>
              </p:nvSpPr>
              <p:spPr>
                <a:xfrm>
                  <a:off x="5005440" y="1657800"/>
                  <a:ext cx="1270080" cy="16560"/>
                </a:xfrm>
                <a:prstGeom prst="rect">
                  <a:avLst/>
                </a:prstGeom>
                <a:solidFill>
                  <a:srgbClr val="07619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4" name=""/>
                <p:cNvSpPr/>
                <p:nvPr/>
              </p:nvSpPr>
              <p:spPr>
                <a:xfrm>
                  <a:off x="5005440" y="1674720"/>
                  <a:ext cx="1270080" cy="16920"/>
                </a:xfrm>
                <a:prstGeom prst="rect">
                  <a:avLst/>
                </a:prstGeom>
                <a:solidFill>
                  <a:srgbClr val="0762a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95" name=""/>
                <p:cNvSpPr/>
                <p:nvPr/>
              </p:nvSpPr>
              <p:spPr>
                <a:xfrm>
                  <a:off x="5005440" y="1691640"/>
                  <a:ext cx="1270080" cy="16560"/>
                </a:xfrm>
                <a:prstGeom prst="rect">
                  <a:avLst/>
                </a:prstGeom>
                <a:solidFill>
                  <a:srgbClr val="0762a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6" name=""/>
                <p:cNvSpPr/>
                <p:nvPr/>
              </p:nvSpPr>
              <p:spPr>
                <a:xfrm>
                  <a:off x="5005440" y="1708560"/>
                  <a:ext cx="1270080" cy="16560"/>
                </a:xfrm>
                <a:prstGeom prst="rect">
                  <a:avLst/>
                </a:prstGeom>
                <a:solidFill>
                  <a:srgbClr val="0763a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7" name=""/>
                <p:cNvSpPr/>
                <p:nvPr/>
              </p:nvSpPr>
              <p:spPr>
                <a:xfrm>
                  <a:off x="5005440" y="1725480"/>
                  <a:ext cx="1270080" cy="16920"/>
                </a:xfrm>
                <a:prstGeom prst="rect">
                  <a:avLst/>
                </a:prstGeom>
                <a:solidFill>
                  <a:srgbClr val="0764a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98" name=""/>
                <p:cNvSpPr/>
                <p:nvPr/>
              </p:nvSpPr>
              <p:spPr>
                <a:xfrm>
                  <a:off x="5005440" y="1742760"/>
                  <a:ext cx="1270080" cy="16560"/>
                </a:xfrm>
                <a:prstGeom prst="rect">
                  <a:avLst/>
                </a:prstGeom>
                <a:solidFill>
                  <a:srgbClr val="0765a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99" name=""/>
                <p:cNvSpPr/>
                <p:nvPr/>
              </p:nvSpPr>
              <p:spPr>
                <a:xfrm>
                  <a:off x="5005440" y="1759680"/>
                  <a:ext cx="1270080" cy="18360"/>
                </a:xfrm>
                <a:prstGeom prst="rect">
                  <a:avLst/>
                </a:prstGeom>
                <a:solidFill>
                  <a:srgbClr val="0765a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00" name=""/>
                <p:cNvSpPr/>
                <p:nvPr/>
              </p:nvSpPr>
              <p:spPr>
                <a:xfrm>
                  <a:off x="5005440" y="1778040"/>
                  <a:ext cx="1270080" cy="15480"/>
                </a:xfrm>
                <a:prstGeom prst="rect">
                  <a:avLst/>
                </a:prstGeom>
                <a:solidFill>
                  <a:srgbClr val="0766a7"/>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01" name=""/>
                <p:cNvSpPr/>
                <p:nvPr/>
              </p:nvSpPr>
              <p:spPr>
                <a:xfrm>
                  <a:off x="5005440" y="1793880"/>
                  <a:ext cx="1270080" cy="16560"/>
                </a:xfrm>
                <a:prstGeom prst="rect">
                  <a:avLst/>
                </a:prstGeom>
                <a:solidFill>
                  <a:srgbClr val="0767a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2" name=""/>
                <p:cNvSpPr/>
                <p:nvPr/>
              </p:nvSpPr>
              <p:spPr>
                <a:xfrm>
                  <a:off x="5005440" y="1810440"/>
                  <a:ext cx="1270080" cy="18360"/>
                </a:xfrm>
                <a:prstGeom prst="rect">
                  <a:avLst/>
                </a:prstGeom>
                <a:solidFill>
                  <a:srgbClr val="0767a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03" name=""/>
                <p:cNvSpPr/>
                <p:nvPr/>
              </p:nvSpPr>
              <p:spPr>
                <a:xfrm>
                  <a:off x="5005440" y="1829160"/>
                  <a:ext cx="1270080" cy="15480"/>
                </a:xfrm>
                <a:prstGeom prst="rect">
                  <a:avLst/>
                </a:prstGeom>
                <a:solidFill>
                  <a:srgbClr val="0768ab"/>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04" name=""/>
                <p:cNvSpPr/>
                <p:nvPr/>
              </p:nvSpPr>
              <p:spPr>
                <a:xfrm>
                  <a:off x="5005440" y="1844640"/>
                  <a:ext cx="1270080" cy="18000"/>
                </a:xfrm>
                <a:prstGeom prst="rect">
                  <a:avLst/>
                </a:prstGeom>
                <a:solidFill>
                  <a:srgbClr val="0769ac"/>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05" name=""/>
                <p:cNvSpPr/>
                <p:nvPr/>
              </p:nvSpPr>
              <p:spPr>
                <a:xfrm>
                  <a:off x="5005440" y="1862640"/>
                  <a:ext cx="1270080" cy="16920"/>
                </a:xfrm>
                <a:prstGeom prst="rect">
                  <a:avLst/>
                </a:prstGeom>
                <a:solidFill>
                  <a:srgbClr val="076aa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06" name=""/>
                <p:cNvSpPr/>
                <p:nvPr/>
              </p:nvSpPr>
              <p:spPr>
                <a:xfrm>
                  <a:off x="5005440" y="1879920"/>
                  <a:ext cx="1270080" cy="16560"/>
                </a:xfrm>
                <a:prstGeom prst="rect">
                  <a:avLst/>
                </a:prstGeom>
                <a:solidFill>
                  <a:srgbClr val="076ba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7" name=""/>
                <p:cNvSpPr/>
                <p:nvPr/>
              </p:nvSpPr>
              <p:spPr>
                <a:xfrm>
                  <a:off x="5005440" y="1896840"/>
                  <a:ext cx="1270080" cy="16560"/>
                </a:xfrm>
                <a:prstGeom prst="rect">
                  <a:avLst/>
                </a:prstGeom>
                <a:solidFill>
                  <a:srgbClr val="066bb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08" name=""/>
                <p:cNvSpPr/>
                <p:nvPr/>
              </p:nvSpPr>
              <p:spPr>
                <a:xfrm>
                  <a:off x="5005440" y="1913760"/>
                  <a:ext cx="1270080" cy="16920"/>
                </a:xfrm>
                <a:prstGeom prst="rect">
                  <a:avLst/>
                </a:prstGeom>
                <a:solidFill>
                  <a:srgbClr val="066db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09" name=""/>
                <p:cNvSpPr/>
                <p:nvPr/>
              </p:nvSpPr>
              <p:spPr>
                <a:xfrm>
                  <a:off x="5005440" y="1931040"/>
                  <a:ext cx="1270080" cy="16560"/>
                </a:xfrm>
                <a:prstGeom prst="rect">
                  <a:avLst/>
                </a:prstGeom>
                <a:solidFill>
                  <a:srgbClr val="066db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0" name=""/>
                <p:cNvSpPr/>
                <p:nvPr/>
              </p:nvSpPr>
              <p:spPr>
                <a:xfrm>
                  <a:off x="5005440" y="1947960"/>
                  <a:ext cx="1270080" cy="16560"/>
                </a:xfrm>
                <a:prstGeom prst="rect">
                  <a:avLst/>
                </a:prstGeom>
                <a:solidFill>
                  <a:srgbClr val="066eb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1" name=""/>
                <p:cNvSpPr/>
                <p:nvPr/>
              </p:nvSpPr>
              <p:spPr>
                <a:xfrm>
                  <a:off x="5005440" y="1964880"/>
                  <a:ext cx="1270080" cy="16920"/>
                </a:xfrm>
                <a:prstGeom prst="rect">
                  <a:avLst/>
                </a:prstGeom>
                <a:solidFill>
                  <a:srgbClr val="066fb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12" name=""/>
                <p:cNvSpPr/>
                <p:nvPr/>
              </p:nvSpPr>
              <p:spPr>
                <a:xfrm>
                  <a:off x="5005440" y="1981800"/>
                  <a:ext cx="1270080" cy="16560"/>
                </a:xfrm>
                <a:prstGeom prst="rect">
                  <a:avLst/>
                </a:prstGeom>
                <a:solidFill>
                  <a:srgbClr val="0670b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3" name=""/>
                <p:cNvSpPr/>
                <p:nvPr/>
              </p:nvSpPr>
              <p:spPr>
                <a:xfrm>
                  <a:off x="5005440" y="1998720"/>
                  <a:ext cx="1270080" cy="16560"/>
                </a:xfrm>
                <a:prstGeom prst="rect">
                  <a:avLst/>
                </a:prstGeom>
                <a:solidFill>
                  <a:srgbClr val="0671b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4" name=""/>
                <p:cNvSpPr/>
                <p:nvPr/>
              </p:nvSpPr>
              <p:spPr>
                <a:xfrm>
                  <a:off x="5005440" y="2015640"/>
                  <a:ext cx="1270080" cy="16920"/>
                </a:xfrm>
                <a:prstGeom prst="rect">
                  <a:avLst/>
                </a:prstGeom>
                <a:solidFill>
                  <a:srgbClr val="0672b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15" name=""/>
                <p:cNvSpPr/>
                <p:nvPr/>
              </p:nvSpPr>
              <p:spPr>
                <a:xfrm>
                  <a:off x="5005440" y="2032920"/>
                  <a:ext cx="1270080" cy="16560"/>
                </a:xfrm>
                <a:prstGeom prst="rect">
                  <a:avLst/>
                </a:prstGeom>
                <a:solidFill>
                  <a:srgbClr val="0673b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6" name=""/>
                <p:cNvSpPr/>
                <p:nvPr/>
              </p:nvSpPr>
              <p:spPr>
                <a:xfrm>
                  <a:off x="5005440" y="2049840"/>
                  <a:ext cx="1270080" cy="16560"/>
                </a:xfrm>
                <a:prstGeom prst="rect">
                  <a:avLst/>
                </a:prstGeom>
                <a:solidFill>
                  <a:srgbClr val="0674b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7" name=""/>
                <p:cNvSpPr/>
                <p:nvPr/>
              </p:nvSpPr>
              <p:spPr>
                <a:xfrm>
                  <a:off x="5005440" y="2066760"/>
                  <a:ext cx="1270080" cy="16920"/>
                </a:xfrm>
                <a:prstGeom prst="rect">
                  <a:avLst/>
                </a:prstGeom>
                <a:solidFill>
                  <a:srgbClr val="0675c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18" name=""/>
                <p:cNvSpPr/>
                <p:nvPr/>
              </p:nvSpPr>
              <p:spPr>
                <a:xfrm>
                  <a:off x="5005440" y="2084040"/>
                  <a:ext cx="1270080" cy="16560"/>
                </a:xfrm>
                <a:prstGeom prst="rect">
                  <a:avLst/>
                </a:prstGeom>
                <a:solidFill>
                  <a:srgbClr val="0675c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19" name=""/>
                <p:cNvSpPr/>
                <p:nvPr/>
              </p:nvSpPr>
              <p:spPr>
                <a:xfrm>
                  <a:off x="5005440" y="2100600"/>
                  <a:ext cx="1270080" cy="16560"/>
                </a:xfrm>
                <a:prstGeom prst="rect">
                  <a:avLst/>
                </a:prstGeom>
                <a:solidFill>
                  <a:srgbClr val="0677c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20" name=""/>
                <p:cNvSpPr/>
                <p:nvPr/>
              </p:nvSpPr>
              <p:spPr>
                <a:xfrm>
                  <a:off x="5005440" y="2117520"/>
                  <a:ext cx="1270080" cy="16920"/>
                </a:xfrm>
                <a:prstGeom prst="rect">
                  <a:avLst/>
                </a:prstGeom>
                <a:solidFill>
                  <a:srgbClr val="0678c6"/>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1" name=""/>
                <p:cNvSpPr/>
                <p:nvPr/>
              </p:nvSpPr>
              <p:spPr>
                <a:xfrm>
                  <a:off x="5005440" y="2134800"/>
                  <a:ext cx="1270080" cy="16560"/>
                </a:xfrm>
                <a:prstGeom prst="rect">
                  <a:avLst/>
                </a:prstGeom>
                <a:solidFill>
                  <a:srgbClr val="0678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22" name=""/>
                <p:cNvSpPr/>
                <p:nvPr/>
              </p:nvSpPr>
              <p:spPr>
                <a:xfrm>
                  <a:off x="5005440" y="2151720"/>
                  <a:ext cx="1270080" cy="16560"/>
                </a:xfrm>
                <a:prstGeom prst="rect">
                  <a:avLst/>
                </a:prstGeom>
                <a:solidFill>
                  <a:srgbClr val="057ac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23" name=""/>
                <p:cNvSpPr/>
                <p:nvPr/>
              </p:nvSpPr>
              <p:spPr>
                <a:xfrm>
                  <a:off x="5005440" y="2168640"/>
                  <a:ext cx="1270080" cy="16920"/>
                </a:xfrm>
                <a:prstGeom prst="rect">
                  <a:avLst/>
                </a:prstGeom>
                <a:solidFill>
                  <a:srgbClr val="057ac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4" name=""/>
                <p:cNvSpPr/>
                <p:nvPr/>
              </p:nvSpPr>
              <p:spPr>
                <a:xfrm>
                  <a:off x="5005440" y="2185920"/>
                  <a:ext cx="1270080" cy="16560"/>
                </a:xfrm>
                <a:prstGeom prst="rect">
                  <a:avLst/>
                </a:prstGeom>
                <a:solidFill>
                  <a:srgbClr val="057bc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25" name=""/>
                <p:cNvSpPr/>
                <p:nvPr/>
              </p:nvSpPr>
              <p:spPr>
                <a:xfrm>
                  <a:off x="5005440" y="2202840"/>
                  <a:ext cx="1270080" cy="18360"/>
                </a:xfrm>
                <a:prstGeom prst="rect">
                  <a:avLst/>
                </a:prstGeom>
                <a:solidFill>
                  <a:srgbClr val="057cce"/>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26" name=""/>
                <p:cNvSpPr/>
                <p:nvPr/>
              </p:nvSpPr>
              <p:spPr>
                <a:xfrm>
                  <a:off x="5005440" y="2221200"/>
                  <a:ext cx="1270080" cy="15120"/>
                </a:xfrm>
                <a:prstGeom prst="rect">
                  <a:avLst/>
                </a:prstGeom>
                <a:solidFill>
                  <a:srgbClr val="057dd0"/>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227" name=""/>
                <p:cNvSpPr/>
                <p:nvPr/>
              </p:nvSpPr>
              <p:spPr>
                <a:xfrm>
                  <a:off x="5005440" y="2236680"/>
                  <a:ext cx="1270080" cy="16920"/>
                </a:xfrm>
                <a:prstGeom prst="rect">
                  <a:avLst/>
                </a:prstGeom>
                <a:solidFill>
                  <a:srgbClr val="057ed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8" name=""/>
                <p:cNvSpPr/>
                <p:nvPr/>
              </p:nvSpPr>
              <p:spPr>
                <a:xfrm>
                  <a:off x="5005440" y="2253600"/>
                  <a:ext cx="1270080" cy="18360"/>
                </a:xfrm>
                <a:prstGeom prst="rect">
                  <a:avLst/>
                </a:prstGeom>
                <a:solidFill>
                  <a:srgbClr val="057fd2"/>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29" name=""/>
                <p:cNvSpPr/>
                <p:nvPr/>
              </p:nvSpPr>
              <p:spPr>
                <a:xfrm>
                  <a:off x="5005440" y="2271960"/>
                  <a:ext cx="1270080" cy="15120"/>
                </a:xfrm>
                <a:prstGeom prst="rect">
                  <a:avLst/>
                </a:prstGeom>
                <a:solidFill>
                  <a:srgbClr val="0580d4"/>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230" name=""/>
                <p:cNvSpPr/>
                <p:nvPr/>
              </p:nvSpPr>
              <p:spPr>
                <a:xfrm>
                  <a:off x="5005440" y="2287440"/>
                  <a:ext cx="1270080" cy="18360"/>
                </a:xfrm>
                <a:prstGeom prst="rect">
                  <a:avLst/>
                </a:prstGeom>
                <a:solidFill>
                  <a:srgbClr val="0581d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1" name=""/>
                <p:cNvSpPr/>
                <p:nvPr/>
              </p:nvSpPr>
              <p:spPr>
                <a:xfrm>
                  <a:off x="5005440" y="2305800"/>
                  <a:ext cx="1270080" cy="16920"/>
                </a:xfrm>
                <a:prstGeom prst="rect">
                  <a:avLst/>
                </a:prstGeom>
                <a:solidFill>
                  <a:srgbClr val="0582d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32" name=""/>
                <p:cNvSpPr/>
                <p:nvPr/>
              </p:nvSpPr>
              <p:spPr>
                <a:xfrm>
                  <a:off x="5005440" y="2323080"/>
                  <a:ext cx="1270080" cy="15120"/>
                </a:xfrm>
                <a:prstGeom prst="rect">
                  <a:avLst/>
                </a:prstGeom>
                <a:solidFill>
                  <a:srgbClr val="0582d8"/>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233" name=""/>
                <p:cNvSpPr/>
                <p:nvPr/>
              </p:nvSpPr>
              <p:spPr>
                <a:xfrm>
                  <a:off x="5005440" y="2338560"/>
                  <a:ext cx="1270080" cy="18360"/>
                </a:xfrm>
                <a:prstGeom prst="rect">
                  <a:avLst/>
                </a:prstGeom>
                <a:solidFill>
                  <a:srgbClr val="0483d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34" name=""/>
                <p:cNvSpPr/>
                <p:nvPr/>
              </p:nvSpPr>
              <p:spPr>
                <a:xfrm>
                  <a:off x="5005440" y="2356920"/>
                  <a:ext cx="1270080" cy="16920"/>
                </a:xfrm>
                <a:prstGeom prst="rect">
                  <a:avLst/>
                </a:prstGeom>
                <a:solidFill>
                  <a:srgbClr val="0484d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35" name=""/>
                <p:cNvSpPr/>
                <p:nvPr/>
              </p:nvSpPr>
              <p:spPr>
                <a:xfrm>
                  <a:off x="5005440" y="2374200"/>
                  <a:ext cx="1270080" cy="16560"/>
                </a:xfrm>
                <a:prstGeom prst="rect">
                  <a:avLst/>
                </a:prstGeom>
                <a:solidFill>
                  <a:srgbClr val="0485d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6" name=""/>
                <p:cNvSpPr/>
                <p:nvPr/>
              </p:nvSpPr>
              <p:spPr>
                <a:xfrm>
                  <a:off x="5005440" y="2390760"/>
                  <a:ext cx="1270080" cy="16560"/>
                </a:xfrm>
                <a:prstGeom prst="rect">
                  <a:avLst/>
                </a:prstGeom>
                <a:solidFill>
                  <a:srgbClr val="0486d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7" name=""/>
                <p:cNvSpPr/>
                <p:nvPr/>
              </p:nvSpPr>
              <p:spPr>
                <a:xfrm>
                  <a:off x="5005440" y="2407680"/>
                  <a:ext cx="1270080" cy="16560"/>
                </a:xfrm>
                <a:prstGeom prst="rect">
                  <a:avLst/>
                </a:prstGeom>
                <a:solidFill>
                  <a:srgbClr val="0487e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38" name=""/>
                <p:cNvSpPr/>
                <p:nvPr/>
              </p:nvSpPr>
              <p:spPr>
                <a:xfrm>
                  <a:off x="5005440" y="2424600"/>
                  <a:ext cx="1270080" cy="16920"/>
                </a:xfrm>
                <a:prstGeom prst="rect">
                  <a:avLst/>
                </a:prstGeom>
                <a:solidFill>
                  <a:srgbClr val="0487e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39" name=""/>
                <p:cNvSpPr/>
                <p:nvPr/>
              </p:nvSpPr>
              <p:spPr>
                <a:xfrm>
                  <a:off x="5005440" y="2441880"/>
                  <a:ext cx="1270080" cy="16560"/>
                </a:xfrm>
                <a:prstGeom prst="rect">
                  <a:avLst/>
                </a:prstGeom>
                <a:solidFill>
                  <a:srgbClr val="0488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0" name=""/>
                <p:cNvSpPr/>
                <p:nvPr/>
              </p:nvSpPr>
              <p:spPr>
                <a:xfrm>
                  <a:off x="5005440" y="2458800"/>
                  <a:ext cx="1270080" cy="16560"/>
                </a:xfrm>
                <a:prstGeom prst="rect">
                  <a:avLst/>
                </a:prstGeom>
                <a:solidFill>
                  <a:srgbClr val="0489e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1" name=""/>
                <p:cNvSpPr/>
                <p:nvPr/>
              </p:nvSpPr>
              <p:spPr>
                <a:xfrm>
                  <a:off x="5005440" y="2475720"/>
                  <a:ext cx="1270080" cy="16920"/>
                </a:xfrm>
                <a:prstGeom prst="rect">
                  <a:avLst/>
                </a:prstGeom>
                <a:solidFill>
                  <a:srgbClr val="048ae5"/>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42" name=""/>
                <p:cNvSpPr/>
                <p:nvPr/>
              </p:nvSpPr>
              <p:spPr>
                <a:xfrm>
                  <a:off x="5005440" y="2493000"/>
                  <a:ext cx="1270080" cy="16560"/>
                </a:xfrm>
                <a:prstGeom prst="rect">
                  <a:avLst/>
                </a:prstGeom>
                <a:solidFill>
                  <a:srgbClr val="048ae6"/>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3" name=""/>
                <p:cNvSpPr/>
                <p:nvPr/>
              </p:nvSpPr>
              <p:spPr>
                <a:xfrm>
                  <a:off x="5005440" y="2509920"/>
                  <a:ext cx="1270080" cy="16560"/>
                </a:xfrm>
                <a:prstGeom prst="rect">
                  <a:avLst/>
                </a:prstGeom>
                <a:solidFill>
                  <a:srgbClr val="048be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4" name=""/>
                <p:cNvSpPr/>
                <p:nvPr/>
              </p:nvSpPr>
              <p:spPr>
                <a:xfrm>
                  <a:off x="5005440" y="2526480"/>
                  <a:ext cx="1270080" cy="16920"/>
                </a:xfrm>
                <a:prstGeom prst="rect">
                  <a:avLst/>
                </a:prstGeom>
                <a:solidFill>
                  <a:srgbClr val="038ce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45" name=""/>
                <p:cNvSpPr/>
                <p:nvPr/>
              </p:nvSpPr>
              <p:spPr>
                <a:xfrm>
                  <a:off x="5005440" y="2543760"/>
                  <a:ext cx="1270080" cy="16560"/>
                </a:xfrm>
                <a:prstGeom prst="rect">
                  <a:avLst/>
                </a:prstGeom>
                <a:solidFill>
                  <a:srgbClr val="038ce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6" name=""/>
                <p:cNvSpPr/>
                <p:nvPr/>
              </p:nvSpPr>
              <p:spPr>
                <a:xfrm>
                  <a:off x="5005440" y="2560680"/>
                  <a:ext cx="1270080" cy="16560"/>
                </a:xfrm>
                <a:prstGeom prst="rect">
                  <a:avLst/>
                </a:prstGeom>
                <a:solidFill>
                  <a:srgbClr val="038de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7" name=""/>
                <p:cNvSpPr/>
                <p:nvPr/>
              </p:nvSpPr>
              <p:spPr>
                <a:xfrm>
                  <a:off x="5005440" y="2577600"/>
                  <a:ext cx="1270080" cy="16920"/>
                </a:xfrm>
                <a:prstGeom prst="rect">
                  <a:avLst/>
                </a:prstGeom>
                <a:solidFill>
                  <a:srgbClr val="038ee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48" name=""/>
                <p:cNvSpPr/>
                <p:nvPr/>
              </p:nvSpPr>
              <p:spPr>
                <a:xfrm>
                  <a:off x="5005440" y="2594880"/>
                  <a:ext cx="1270080" cy="16560"/>
                </a:xfrm>
                <a:prstGeom prst="rect">
                  <a:avLst/>
                </a:prstGeom>
                <a:solidFill>
                  <a:srgbClr val="038ee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49" name=""/>
                <p:cNvSpPr/>
                <p:nvPr/>
              </p:nvSpPr>
              <p:spPr>
                <a:xfrm>
                  <a:off x="5005440" y="2611800"/>
                  <a:ext cx="1270080" cy="16560"/>
                </a:xfrm>
                <a:prstGeom prst="rect">
                  <a:avLst/>
                </a:prstGeom>
                <a:solidFill>
                  <a:srgbClr val="038fe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0" name=""/>
                <p:cNvSpPr/>
                <p:nvPr/>
              </p:nvSpPr>
              <p:spPr>
                <a:xfrm>
                  <a:off x="5005440" y="2628720"/>
                  <a:ext cx="1270080" cy="16920"/>
                </a:xfrm>
                <a:prstGeom prst="rect">
                  <a:avLst/>
                </a:prstGeom>
                <a:solidFill>
                  <a:srgbClr val="038fef"/>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51" name=""/>
                <p:cNvSpPr/>
                <p:nvPr/>
              </p:nvSpPr>
              <p:spPr>
                <a:xfrm>
                  <a:off x="5005440" y="2645640"/>
                  <a:ext cx="1270080" cy="16560"/>
                </a:xfrm>
                <a:prstGeom prst="rect">
                  <a:avLst/>
                </a:prstGeom>
                <a:solidFill>
                  <a:srgbClr val="0390f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2" name=""/>
                <p:cNvSpPr/>
                <p:nvPr/>
              </p:nvSpPr>
              <p:spPr>
                <a:xfrm>
                  <a:off x="5005440" y="2662560"/>
                  <a:ext cx="1270080" cy="16560"/>
                </a:xfrm>
                <a:prstGeom prst="rect">
                  <a:avLst/>
                </a:prstGeom>
                <a:solidFill>
                  <a:srgbClr val="0390f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3" name=""/>
                <p:cNvSpPr/>
                <p:nvPr/>
              </p:nvSpPr>
              <p:spPr>
                <a:xfrm>
                  <a:off x="5005440" y="2679480"/>
                  <a:ext cx="1270080" cy="16920"/>
                </a:xfrm>
                <a:prstGeom prst="rect">
                  <a:avLst/>
                </a:prstGeom>
                <a:solidFill>
                  <a:srgbClr val="0391f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54" name=""/>
                <p:cNvSpPr/>
                <p:nvPr/>
              </p:nvSpPr>
              <p:spPr>
                <a:xfrm>
                  <a:off x="5005440" y="2696760"/>
                  <a:ext cx="1270080" cy="18000"/>
                </a:xfrm>
                <a:prstGeom prst="rect">
                  <a:avLst/>
                </a:prstGeom>
                <a:solidFill>
                  <a:srgbClr val="0291f2"/>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55" name=""/>
                <p:cNvSpPr/>
                <p:nvPr/>
              </p:nvSpPr>
              <p:spPr>
                <a:xfrm>
                  <a:off x="5005440" y="2714760"/>
                  <a:ext cx="1270080" cy="15480"/>
                </a:xfrm>
                <a:prstGeom prst="rect">
                  <a:avLst/>
                </a:prstGeom>
                <a:solidFill>
                  <a:srgbClr val="0292f3"/>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grpSp>
          <p:sp>
            <p:nvSpPr>
              <p:cNvPr id="256" name=""/>
              <p:cNvSpPr/>
              <p:nvPr/>
            </p:nvSpPr>
            <p:spPr>
              <a:xfrm>
                <a:off x="5005440" y="2730600"/>
                <a:ext cx="1270080" cy="18360"/>
              </a:xfrm>
              <a:prstGeom prst="rect">
                <a:avLst/>
              </a:prstGeom>
              <a:solidFill>
                <a:srgbClr val="0292f4"/>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57" name=""/>
              <p:cNvSpPr/>
              <p:nvPr/>
            </p:nvSpPr>
            <p:spPr>
              <a:xfrm>
                <a:off x="5005440" y="2748960"/>
                <a:ext cx="1270080" cy="16560"/>
              </a:xfrm>
              <a:prstGeom prst="rect">
                <a:avLst/>
              </a:prstGeom>
              <a:solidFill>
                <a:srgbClr val="0293f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58" name=""/>
              <p:cNvSpPr/>
              <p:nvPr/>
            </p:nvSpPr>
            <p:spPr>
              <a:xfrm>
                <a:off x="5005440" y="2765880"/>
                <a:ext cx="1270080" cy="15480"/>
              </a:xfrm>
              <a:prstGeom prst="rect">
                <a:avLst/>
              </a:prstGeom>
              <a:solidFill>
                <a:srgbClr val="0293f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59" name=""/>
              <p:cNvSpPr/>
              <p:nvPr/>
            </p:nvSpPr>
            <p:spPr>
              <a:xfrm>
                <a:off x="5005440" y="2781360"/>
                <a:ext cx="1270080" cy="18360"/>
              </a:xfrm>
              <a:prstGeom prst="rect">
                <a:avLst/>
              </a:prstGeom>
              <a:solidFill>
                <a:srgbClr val="0294f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260" name=""/>
              <p:cNvSpPr/>
              <p:nvPr/>
            </p:nvSpPr>
            <p:spPr>
              <a:xfrm>
                <a:off x="5005440" y="2800080"/>
                <a:ext cx="1270080" cy="16560"/>
              </a:xfrm>
              <a:prstGeom prst="rect">
                <a:avLst/>
              </a:prstGeom>
              <a:solidFill>
                <a:srgbClr val="0294f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1" name=""/>
              <p:cNvSpPr/>
              <p:nvPr/>
            </p:nvSpPr>
            <p:spPr>
              <a:xfrm>
                <a:off x="5005440" y="2816640"/>
                <a:ext cx="1270080" cy="16920"/>
              </a:xfrm>
              <a:prstGeom prst="rect">
                <a:avLst/>
              </a:prstGeom>
              <a:solidFill>
                <a:srgbClr val="0294f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2" name=""/>
              <p:cNvSpPr/>
              <p:nvPr/>
            </p:nvSpPr>
            <p:spPr>
              <a:xfrm>
                <a:off x="5005440" y="283392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3" name=""/>
              <p:cNvSpPr/>
              <p:nvPr/>
            </p:nvSpPr>
            <p:spPr>
              <a:xfrm>
                <a:off x="5005440" y="285084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4" name=""/>
              <p:cNvSpPr/>
              <p:nvPr/>
            </p:nvSpPr>
            <p:spPr>
              <a:xfrm>
                <a:off x="5005440" y="2867760"/>
                <a:ext cx="1270080" cy="16920"/>
              </a:xfrm>
              <a:prstGeom prst="rect">
                <a:avLst/>
              </a:prstGeom>
              <a:solidFill>
                <a:srgbClr val="0295f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5" name=""/>
              <p:cNvSpPr/>
              <p:nvPr/>
            </p:nvSpPr>
            <p:spPr>
              <a:xfrm>
                <a:off x="5005440" y="2885040"/>
                <a:ext cx="1270080" cy="16560"/>
              </a:xfrm>
              <a:prstGeom prst="rect">
                <a:avLst/>
              </a:prstGeom>
              <a:solidFill>
                <a:srgbClr val="0196f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6" name=""/>
              <p:cNvSpPr/>
              <p:nvPr/>
            </p:nvSpPr>
            <p:spPr>
              <a:xfrm>
                <a:off x="5005440" y="2901960"/>
                <a:ext cx="1270080" cy="16560"/>
              </a:xfrm>
              <a:prstGeom prst="rect">
                <a:avLst/>
              </a:prstGeom>
              <a:solidFill>
                <a:srgbClr val="0196f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7" name=""/>
              <p:cNvSpPr/>
              <p:nvPr/>
            </p:nvSpPr>
            <p:spPr>
              <a:xfrm>
                <a:off x="5005440" y="2918880"/>
                <a:ext cx="1270080" cy="16920"/>
              </a:xfrm>
              <a:prstGeom prst="rect">
                <a:avLst/>
              </a:prstGeom>
              <a:solidFill>
                <a:srgbClr val="0196f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68" name=""/>
              <p:cNvSpPr/>
              <p:nvPr/>
            </p:nvSpPr>
            <p:spPr>
              <a:xfrm>
                <a:off x="5005440" y="2935800"/>
                <a:ext cx="1270080" cy="16560"/>
              </a:xfrm>
              <a:prstGeom prst="rect">
                <a:avLst/>
              </a:prstGeom>
              <a:solidFill>
                <a:srgbClr val="0196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69" name=""/>
              <p:cNvSpPr/>
              <p:nvPr/>
            </p:nvSpPr>
            <p:spPr>
              <a:xfrm>
                <a:off x="5005440" y="2952720"/>
                <a:ext cx="1270080" cy="16560"/>
              </a:xfrm>
              <a:prstGeom prst="rect">
                <a:avLst/>
              </a:prstGeom>
              <a:solidFill>
                <a:srgbClr val="0197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0" name=""/>
              <p:cNvSpPr/>
              <p:nvPr/>
            </p:nvSpPr>
            <p:spPr>
              <a:xfrm>
                <a:off x="5005440" y="2969640"/>
                <a:ext cx="1270080" cy="16920"/>
              </a:xfrm>
              <a:prstGeom prst="rect">
                <a:avLst/>
              </a:prstGeom>
              <a:solidFill>
                <a:srgbClr val="0197f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71" name=""/>
              <p:cNvSpPr/>
              <p:nvPr/>
            </p:nvSpPr>
            <p:spPr>
              <a:xfrm>
                <a:off x="5005440" y="298692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2" name=""/>
              <p:cNvSpPr/>
              <p:nvPr/>
            </p:nvSpPr>
            <p:spPr>
              <a:xfrm>
                <a:off x="5005440" y="300384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3" name=""/>
              <p:cNvSpPr/>
              <p:nvPr/>
            </p:nvSpPr>
            <p:spPr>
              <a:xfrm>
                <a:off x="5005440" y="3020760"/>
                <a:ext cx="1270080" cy="16920"/>
              </a:xfrm>
              <a:prstGeom prst="rect">
                <a:avLst/>
              </a:prstGeom>
              <a:solidFill>
                <a:srgbClr val="0197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74" name=""/>
              <p:cNvSpPr/>
              <p:nvPr/>
            </p:nvSpPr>
            <p:spPr>
              <a:xfrm>
                <a:off x="5005440" y="3038040"/>
                <a:ext cx="1270080" cy="16560"/>
              </a:xfrm>
              <a:prstGeom prst="rect">
                <a:avLst/>
              </a:prstGeom>
              <a:solidFill>
                <a:srgbClr val="01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5" name=""/>
              <p:cNvSpPr/>
              <p:nvPr/>
            </p:nvSpPr>
            <p:spPr>
              <a:xfrm>
                <a:off x="5005440" y="3054960"/>
                <a:ext cx="1270080" cy="16560"/>
              </a:xfrm>
              <a:prstGeom prst="rect">
                <a:avLst/>
              </a:prstGeom>
              <a:solidFill>
                <a:srgbClr val="00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6" name=""/>
              <p:cNvSpPr/>
              <p:nvPr/>
            </p:nvSpPr>
            <p:spPr>
              <a:xfrm>
                <a:off x="5005440" y="3071520"/>
                <a:ext cx="1270080" cy="16920"/>
              </a:xfrm>
              <a:prstGeom prst="rect">
                <a:avLst/>
              </a:prstGeom>
              <a:solidFill>
                <a:srgbClr val="0098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77" name=""/>
              <p:cNvSpPr/>
              <p:nvPr/>
            </p:nvSpPr>
            <p:spPr>
              <a:xfrm>
                <a:off x="5005440" y="308880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8" name=""/>
              <p:cNvSpPr/>
              <p:nvPr/>
            </p:nvSpPr>
            <p:spPr>
              <a:xfrm>
                <a:off x="5005440" y="310572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279" name=""/>
              <p:cNvSpPr/>
              <p:nvPr/>
            </p:nvSpPr>
            <p:spPr>
              <a:xfrm>
                <a:off x="5005440" y="3122640"/>
                <a:ext cx="1270080" cy="16920"/>
              </a:xfrm>
              <a:prstGeom prst="rect">
                <a:avLst/>
              </a:prstGeom>
              <a:solidFill>
                <a:srgbClr val="0098f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80" name=""/>
              <p:cNvSpPr/>
              <p:nvPr/>
            </p:nvSpPr>
            <p:spPr>
              <a:xfrm>
                <a:off x="5005440" y="3139920"/>
                <a:ext cx="1270080" cy="18000"/>
              </a:xfrm>
              <a:prstGeom prst="rect">
                <a:avLst/>
              </a:prstGeom>
              <a:solidFill>
                <a:srgbClr val="0098fe"/>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281" name=""/>
              <p:cNvSpPr/>
              <p:nvPr/>
            </p:nvSpPr>
            <p:spPr>
              <a:xfrm>
                <a:off x="5005440" y="3157920"/>
                <a:ext cx="1270080" cy="15480"/>
              </a:xfrm>
              <a:prstGeom prst="rect">
                <a:avLst/>
              </a:prstGeom>
              <a:solidFill>
                <a:srgbClr val="0099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grpSp>
        <p:sp>
          <p:nvSpPr>
            <p:cNvPr id="282"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5157360" y="2095560"/>
              <a:ext cx="975240" cy="20880"/>
            </a:xfrm>
            <a:custGeom>
              <a:avLst/>
              <a:gdLst/>
              <a:ahLst/>
              <a:rect l="l" t="t" r="r" b="b"/>
              <a:pathLst>
                <a:path w="1363" h="48">
                  <a:moveTo>
                    <a:pt x="0" y="0"/>
                  </a:moveTo>
                  <a:lnTo>
                    <a:pt x="0" y="34"/>
                  </a:lnTo>
                  <a:lnTo>
                    <a:pt x="1363" y="48"/>
                  </a:lnTo>
                  <a:lnTo>
                    <a:pt x="1363" y="14"/>
                  </a:lnTo>
                  <a:lnTo>
                    <a:pt x="0" y="0"/>
                  </a:lnTo>
                  <a:close/>
                </a:path>
              </a:pathLst>
            </a:cu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284" name=""/>
            <p:cNvSpPr/>
            <p:nvPr/>
          </p:nvSpPr>
          <p:spPr>
            <a:xfrm>
              <a:off x="5055480" y="1546560"/>
              <a:ext cx="11628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a:off x="5298480" y="1569960"/>
              <a:ext cx="7808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ffcc"/>
                  </a:solidFill>
                  <a:effectLst/>
                  <a:uFillTx/>
                  <a:latin typeface="Arial"/>
                </a:rPr>
                <a:t>Working Gas</a:t>
              </a:r>
              <a:endParaRPr b="0" lang="en-US" sz="1000" strike="noStrike" u="none">
                <a:solidFill>
                  <a:srgbClr val="000000"/>
                </a:solidFill>
                <a:effectLst/>
                <a:uFillTx/>
                <a:latin typeface="Times New Roman"/>
              </a:endParaRPr>
            </a:p>
          </p:txBody>
        </p:sp>
        <p:sp>
          <p:nvSpPr>
            <p:cNvPr id="286" name=""/>
            <p:cNvSpPr/>
            <p:nvPr/>
          </p:nvSpPr>
          <p:spPr>
            <a:xfrm>
              <a:off x="5234400" y="2306160"/>
              <a:ext cx="807840" cy="15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5393520" y="2331000"/>
              <a:ext cx="577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ffcc"/>
                  </a:solidFill>
                  <a:effectLst/>
                  <a:uFillTx/>
                  <a:latin typeface="Arial"/>
                </a:rPr>
                <a:t>Base Gas</a:t>
              </a:r>
              <a:endParaRPr b="0" lang="en-US" sz="1000" strike="noStrike" u="none">
                <a:solidFill>
                  <a:srgbClr val="000000"/>
                </a:solidFill>
                <a:effectLst/>
                <a:uFillTx/>
                <a:latin typeface="Times New Roman"/>
              </a:endParaRPr>
            </a:p>
          </p:txBody>
        </p:sp>
        <p:sp>
          <p:nvSpPr>
            <p:cNvPr id="288" name=""/>
            <p:cNvSpPr/>
            <p:nvPr/>
          </p:nvSpPr>
          <p:spPr>
            <a:xfrm>
              <a:off x="3576600" y="2090160"/>
              <a:ext cx="92880" cy="145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5245560" y="2660400"/>
              <a:ext cx="15840" cy="11520"/>
            </a:xfrm>
            <a:custGeom>
              <a:avLst/>
              <a:gdLst/>
              <a:ahLst/>
              <a:rect l="l" t="t" r="r" b="b"/>
              <a:pathLst>
                <a:path w="20" h="25">
                  <a:moveTo>
                    <a:pt x="10" y="0"/>
                  </a:moveTo>
                  <a:lnTo>
                    <a:pt x="7" y="1"/>
                  </a:lnTo>
                  <a:lnTo>
                    <a:pt x="3" y="4"/>
                  </a:lnTo>
                  <a:lnTo>
                    <a:pt x="1" y="8"/>
                  </a:lnTo>
                  <a:lnTo>
                    <a:pt x="0" y="13"/>
                  </a:lnTo>
                  <a:lnTo>
                    <a:pt x="1" y="17"/>
                  </a:lnTo>
                  <a:lnTo>
                    <a:pt x="3" y="21"/>
                  </a:lnTo>
                  <a:lnTo>
                    <a:pt x="7" y="24"/>
                  </a:lnTo>
                  <a:lnTo>
                    <a:pt x="10" y="25"/>
                  </a:lnTo>
                  <a:lnTo>
                    <a:pt x="10" y="25"/>
                  </a:lnTo>
                  <a:lnTo>
                    <a:pt x="13" y="24"/>
                  </a:lnTo>
                  <a:lnTo>
                    <a:pt x="17" y="21"/>
                  </a:lnTo>
                  <a:lnTo>
                    <a:pt x="19" y="17"/>
                  </a:lnTo>
                  <a:lnTo>
                    <a:pt x="20" y="13"/>
                  </a:lnTo>
                  <a:lnTo>
                    <a:pt x="19" y="8"/>
                  </a:lnTo>
                  <a:lnTo>
                    <a:pt x="17" y="4"/>
                  </a:lnTo>
                  <a:lnTo>
                    <a:pt x="13"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0" name=""/>
            <p:cNvSpPr/>
            <p:nvPr/>
          </p:nvSpPr>
          <p:spPr>
            <a:xfrm>
              <a:off x="5275800" y="2660400"/>
              <a:ext cx="14040" cy="11520"/>
            </a:xfrm>
            <a:custGeom>
              <a:avLst/>
              <a:gdLst/>
              <a:ahLst/>
              <a:rect l="l" t="t" r="r" b="b"/>
              <a:pathLst>
                <a:path w="21" h="25">
                  <a:moveTo>
                    <a:pt x="10" y="0"/>
                  </a:moveTo>
                  <a:lnTo>
                    <a:pt x="6" y="1"/>
                  </a:lnTo>
                  <a:lnTo>
                    <a:pt x="4" y="4"/>
                  </a:lnTo>
                  <a:lnTo>
                    <a:pt x="1" y="8"/>
                  </a:lnTo>
                  <a:lnTo>
                    <a:pt x="0" y="13"/>
                  </a:lnTo>
                  <a:lnTo>
                    <a:pt x="1" y="18"/>
                  </a:lnTo>
                  <a:lnTo>
                    <a:pt x="4" y="21"/>
                  </a:lnTo>
                  <a:lnTo>
                    <a:pt x="6" y="24"/>
                  </a:lnTo>
                  <a:lnTo>
                    <a:pt x="10" y="25"/>
                  </a:lnTo>
                  <a:lnTo>
                    <a:pt x="10" y="25"/>
                  </a:lnTo>
                  <a:lnTo>
                    <a:pt x="14" y="24"/>
                  </a:lnTo>
                  <a:lnTo>
                    <a:pt x="17" y="21"/>
                  </a:lnTo>
                  <a:lnTo>
                    <a:pt x="19" y="17"/>
                  </a:lnTo>
                  <a:lnTo>
                    <a:pt x="21"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1" name=""/>
            <p:cNvSpPr/>
            <p:nvPr/>
          </p:nvSpPr>
          <p:spPr>
            <a:xfrm>
              <a:off x="5304600" y="2660400"/>
              <a:ext cx="14040" cy="11520"/>
            </a:xfrm>
            <a:custGeom>
              <a:avLst/>
              <a:gdLst/>
              <a:ahLst/>
              <a:rect l="l" t="t" r="r" b="b"/>
              <a:pathLst>
                <a:path w="20" h="25">
                  <a:moveTo>
                    <a:pt x="10" y="0"/>
                  </a:moveTo>
                  <a:lnTo>
                    <a:pt x="5" y="1"/>
                  </a:lnTo>
                  <a:lnTo>
                    <a:pt x="3" y="4"/>
                  </a:lnTo>
                  <a:lnTo>
                    <a:pt x="1" y="8"/>
                  </a:lnTo>
                  <a:lnTo>
                    <a:pt x="0" y="13"/>
                  </a:lnTo>
                  <a:lnTo>
                    <a:pt x="1" y="18"/>
                  </a:lnTo>
                  <a:lnTo>
                    <a:pt x="3" y="21"/>
                  </a:lnTo>
                  <a:lnTo>
                    <a:pt x="5" y="24"/>
                  </a:lnTo>
                  <a:lnTo>
                    <a:pt x="10" y="25"/>
                  </a:lnTo>
                  <a:lnTo>
                    <a:pt x="10" y="25"/>
                  </a:lnTo>
                  <a:lnTo>
                    <a:pt x="14" y="24"/>
                  </a:lnTo>
                  <a:lnTo>
                    <a:pt x="17" y="21"/>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2" name=""/>
            <p:cNvSpPr/>
            <p:nvPr/>
          </p:nvSpPr>
          <p:spPr>
            <a:xfrm>
              <a:off x="5333040" y="2660400"/>
              <a:ext cx="14040" cy="11520"/>
            </a:xfrm>
            <a:custGeom>
              <a:avLst/>
              <a:gdLst/>
              <a:ahLst/>
              <a:rect l="l" t="t" r="r" b="b"/>
              <a:pathLst>
                <a:path w="20" h="25">
                  <a:moveTo>
                    <a:pt x="10" y="0"/>
                  </a:moveTo>
                  <a:lnTo>
                    <a:pt x="6" y="1"/>
                  </a:lnTo>
                  <a:lnTo>
                    <a:pt x="3" y="4"/>
                  </a:lnTo>
                  <a:lnTo>
                    <a:pt x="1" y="8"/>
                  </a:lnTo>
                  <a:lnTo>
                    <a:pt x="0" y="13"/>
                  </a:lnTo>
                  <a:lnTo>
                    <a:pt x="1" y="18"/>
                  </a:lnTo>
                  <a:lnTo>
                    <a:pt x="3" y="21"/>
                  </a:lnTo>
                  <a:lnTo>
                    <a:pt x="6" y="24"/>
                  </a:lnTo>
                  <a:lnTo>
                    <a:pt x="10" y="25"/>
                  </a:lnTo>
                  <a:lnTo>
                    <a:pt x="10" y="25"/>
                  </a:lnTo>
                  <a:lnTo>
                    <a:pt x="15" y="24"/>
                  </a:lnTo>
                  <a:lnTo>
                    <a:pt x="17" y="21"/>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3" name=""/>
            <p:cNvSpPr/>
            <p:nvPr/>
          </p:nvSpPr>
          <p:spPr>
            <a:xfrm>
              <a:off x="536148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4"/>
                  </a:lnTo>
                  <a:lnTo>
                    <a:pt x="10" y="25"/>
                  </a:lnTo>
                  <a:lnTo>
                    <a:pt x="10" y="25"/>
                  </a:lnTo>
                  <a:lnTo>
                    <a:pt x="14" y="24"/>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4" name=""/>
            <p:cNvSpPr/>
            <p:nvPr/>
          </p:nvSpPr>
          <p:spPr>
            <a:xfrm>
              <a:off x="5390280" y="2660400"/>
              <a:ext cx="15480" cy="11520"/>
            </a:xfrm>
            <a:custGeom>
              <a:avLst/>
              <a:gdLst/>
              <a:ahLst/>
              <a:rect l="l" t="t" r="r" b="b"/>
              <a:pathLst>
                <a:path w="20" h="25">
                  <a:moveTo>
                    <a:pt x="10" y="0"/>
                  </a:moveTo>
                  <a:lnTo>
                    <a:pt x="6" y="1"/>
                  </a:lnTo>
                  <a:lnTo>
                    <a:pt x="3" y="4"/>
                  </a:lnTo>
                  <a:lnTo>
                    <a:pt x="1" y="8"/>
                  </a:lnTo>
                  <a:lnTo>
                    <a:pt x="0" y="13"/>
                  </a:lnTo>
                  <a:lnTo>
                    <a:pt x="1" y="18"/>
                  </a:lnTo>
                  <a:lnTo>
                    <a:pt x="3" y="22"/>
                  </a:lnTo>
                  <a:lnTo>
                    <a:pt x="6" y="24"/>
                  </a:lnTo>
                  <a:lnTo>
                    <a:pt x="10" y="25"/>
                  </a:lnTo>
                  <a:lnTo>
                    <a:pt x="10" y="25"/>
                  </a:lnTo>
                  <a:lnTo>
                    <a:pt x="14" y="24"/>
                  </a:lnTo>
                  <a:lnTo>
                    <a:pt x="17" y="22"/>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5" name=""/>
            <p:cNvSpPr/>
            <p:nvPr/>
          </p:nvSpPr>
          <p:spPr>
            <a:xfrm>
              <a:off x="5420160" y="2660400"/>
              <a:ext cx="14040" cy="11520"/>
            </a:xfrm>
            <a:custGeom>
              <a:avLst/>
              <a:gdLst/>
              <a:ahLst/>
              <a:rect l="l" t="t" r="r" b="b"/>
              <a:pathLst>
                <a:path w="20" h="25">
                  <a:moveTo>
                    <a:pt x="10" y="0"/>
                  </a:moveTo>
                  <a:lnTo>
                    <a:pt x="6" y="1"/>
                  </a:lnTo>
                  <a:lnTo>
                    <a:pt x="4" y="4"/>
                  </a:lnTo>
                  <a:lnTo>
                    <a:pt x="1" y="8"/>
                  </a:lnTo>
                  <a:lnTo>
                    <a:pt x="0" y="13"/>
                  </a:lnTo>
                  <a:lnTo>
                    <a:pt x="1" y="18"/>
                  </a:lnTo>
                  <a:lnTo>
                    <a:pt x="4"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6" name=""/>
            <p:cNvSpPr/>
            <p:nvPr/>
          </p:nvSpPr>
          <p:spPr>
            <a:xfrm>
              <a:off x="544896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7" name=""/>
            <p:cNvSpPr/>
            <p:nvPr/>
          </p:nvSpPr>
          <p:spPr>
            <a:xfrm>
              <a:off x="5477760" y="2660400"/>
              <a:ext cx="14040" cy="11520"/>
            </a:xfrm>
            <a:custGeom>
              <a:avLst/>
              <a:gdLst/>
              <a:ahLst/>
              <a:rect l="l" t="t" r="r" b="b"/>
              <a:pathLst>
                <a:path w="20" h="25">
                  <a:moveTo>
                    <a:pt x="10" y="0"/>
                  </a:moveTo>
                  <a:lnTo>
                    <a:pt x="6" y="1"/>
                  </a:lnTo>
                  <a:lnTo>
                    <a:pt x="3" y="4"/>
                  </a:lnTo>
                  <a:lnTo>
                    <a:pt x="1" y="8"/>
                  </a:lnTo>
                  <a:lnTo>
                    <a:pt x="0" y="13"/>
                  </a:lnTo>
                  <a:lnTo>
                    <a:pt x="1" y="18"/>
                  </a:lnTo>
                  <a:lnTo>
                    <a:pt x="3"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8" name=""/>
            <p:cNvSpPr/>
            <p:nvPr/>
          </p:nvSpPr>
          <p:spPr>
            <a:xfrm>
              <a:off x="5506200" y="2660400"/>
              <a:ext cx="14040" cy="11520"/>
            </a:xfrm>
            <a:custGeom>
              <a:avLst/>
              <a:gdLst/>
              <a:ahLst/>
              <a:rect l="l" t="t" r="r" b="b"/>
              <a:pathLst>
                <a:path w="21" h="25">
                  <a:moveTo>
                    <a:pt x="11" y="0"/>
                  </a:moveTo>
                  <a:lnTo>
                    <a:pt x="6" y="1"/>
                  </a:lnTo>
                  <a:lnTo>
                    <a:pt x="4" y="4"/>
                  </a:lnTo>
                  <a:lnTo>
                    <a:pt x="2" y="8"/>
                  </a:lnTo>
                  <a:lnTo>
                    <a:pt x="0" y="13"/>
                  </a:lnTo>
                  <a:lnTo>
                    <a:pt x="2" y="18"/>
                  </a:lnTo>
                  <a:lnTo>
                    <a:pt x="4" y="22"/>
                  </a:lnTo>
                  <a:lnTo>
                    <a:pt x="6" y="25"/>
                  </a:lnTo>
                  <a:lnTo>
                    <a:pt x="11" y="25"/>
                  </a:lnTo>
                  <a:lnTo>
                    <a:pt x="11" y="25"/>
                  </a:lnTo>
                  <a:lnTo>
                    <a:pt x="15" y="25"/>
                  </a:lnTo>
                  <a:lnTo>
                    <a:pt x="17" y="22"/>
                  </a:lnTo>
                  <a:lnTo>
                    <a:pt x="20" y="18"/>
                  </a:lnTo>
                  <a:lnTo>
                    <a:pt x="21" y="13"/>
                  </a:lnTo>
                  <a:lnTo>
                    <a:pt x="20" y="8"/>
                  </a:lnTo>
                  <a:lnTo>
                    <a:pt x="17" y="4"/>
                  </a:lnTo>
                  <a:lnTo>
                    <a:pt x="15" y="1"/>
                  </a:lnTo>
                  <a:lnTo>
                    <a:pt x="11"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299" name=""/>
            <p:cNvSpPr/>
            <p:nvPr/>
          </p:nvSpPr>
          <p:spPr>
            <a:xfrm>
              <a:off x="5534640" y="2660400"/>
              <a:ext cx="1548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7" y="22"/>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300" name=""/>
            <p:cNvSpPr/>
            <p:nvPr/>
          </p:nvSpPr>
          <p:spPr>
            <a:xfrm>
              <a:off x="5564880" y="2660400"/>
              <a:ext cx="14040" cy="11520"/>
            </a:xfrm>
            <a:custGeom>
              <a:avLst/>
              <a:gdLst/>
              <a:ahLst/>
              <a:rect l="l" t="t" r="r" b="b"/>
              <a:pathLst>
                <a:path w="20" h="25">
                  <a:moveTo>
                    <a:pt x="10" y="0"/>
                  </a:moveTo>
                  <a:lnTo>
                    <a:pt x="6" y="1"/>
                  </a:lnTo>
                  <a:lnTo>
                    <a:pt x="4" y="4"/>
                  </a:lnTo>
                  <a:lnTo>
                    <a:pt x="1" y="8"/>
                  </a:lnTo>
                  <a:lnTo>
                    <a:pt x="0" y="13"/>
                  </a:lnTo>
                  <a:lnTo>
                    <a:pt x="1" y="18"/>
                  </a:lnTo>
                  <a:lnTo>
                    <a:pt x="4"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301" name=""/>
            <p:cNvSpPr/>
            <p:nvPr/>
          </p:nvSpPr>
          <p:spPr>
            <a:xfrm>
              <a:off x="559332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302" name=""/>
            <p:cNvSpPr/>
            <p:nvPr/>
          </p:nvSpPr>
          <p:spPr>
            <a:xfrm>
              <a:off x="5622120" y="2660400"/>
              <a:ext cx="14040" cy="11520"/>
            </a:xfrm>
            <a:custGeom>
              <a:avLst/>
              <a:gdLst/>
              <a:ahLst/>
              <a:rect l="l" t="t" r="r" b="b"/>
              <a:pathLst>
                <a:path w="20" h="25">
                  <a:moveTo>
                    <a:pt x="10" y="0"/>
                  </a:moveTo>
                  <a:lnTo>
                    <a:pt x="6" y="1"/>
                  </a:lnTo>
                  <a:lnTo>
                    <a:pt x="3" y="4"/>
                  </a:lnTo>
                  <a:lnTo>
                    <a:pt x="1" y="8"/>
                  </a:lnTo>
                  <a:lnTo>
                    <a:pt x="0" y="13"/>
                  </a:lnTo>
                  <a:lnTo>
                    <a:pt x="1" y="18"/>
                  </a:lnTo>
                  <a:lnTo>
                    <a:pt x="3"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303" name=""/>
            <p:cNvSpPr/>
            <p:nvPr/>
          </p:nvSpPr>
          <p:spPr>
            <a:xfrm>
              <a:off x="5650560" y="2661480"/>
              <a:ext cx="14040" cy="10440"/>
            </a:xfrm>
            <a:custGeom>
              <a:avLst/>
              <a:gdLst/>
              <a:ahLst/>
              <a:rect l="l" t="t" r="r" b="b"/>
              <a:pathLst>
                <a:path w="21" h="26">
                  <a:moveTo>
                    <a:pt x="10" y="0"/>
                  </a:moveTo>
                  <a:lnTo>
                    <a:pt x="6" y="0"/>
                  </a:lnTo>
                  <a:lnTo>
                    <a:pt x="4" y="3"/>
                  </a:lnTo>
                  <a:lnTo>
                    <a:pt x="1" y="7"/>
                  </a:lnTo>
                  <a:lnTo>
                    <a:pt x="0" y="13"/>
                  </a:lnTo>
                  <a:lnTo>
                    <a:pt x="1" y="17"/>
                  </a:lnTo>
                  <a:lnTo>
                    <a:pt x="4" y="21"/>
                  </a:lnTo>
                  <a:lnTo>
                    <a:pt x="6" y="24"/>
                  </a:lnTo>
                  <a:lnTo>
                    <a:pt x="10" y="26"/>
                  </a:lnTo>
                  <a:lnTo>
                    <a:pt x="10" y="26"/>
                  </a:lnTo>
                  <a:lnTo>
                    <a:pt x="15" y="24"/>
                  </a:lnTo>
                  <a:lnTo>
                    <a:pt x="17" y="21"/>
                  </a:lnTo>
                  <a:lnTo>
                    <a:pt x="19" y="17"/>
                  </a:lnTo>
                  <a:lnTo>
                    <a:pt x="21"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4" name=""/>
            <p:cNvSpPr/>
            <p:nvPr/>
          </p:nvSpPr>
          <p:spPr>
            <a:xfrm>
              <a:off x="567900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7" y="21"/>
                  </a:lnTo>
                  <a:lnTo>
                    <a:pt x="19" y="17"/>
                  </a:lnTo>
                  <a:lnTo>
                    <a:pt x="20" y="13"/>
                  </a:lnTo>
                  <a:lnTo>
                    <a:pt x="19" y="7"/>
                  </a:lnTo>
                  <a:lnTo>
                    <a:pt x="17"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5" name=""/>
            <p:cNvSpPr/>
            <p:nvPr/>
          </p:nvSpPr>
          <p:spPr>
            <a:xfrm>
              <a:off x="570924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6" name=""/>
            <p:cNvSpPr/>
            <p:nvPr/>
          </p:nvSpPr>
          <p:spPr>
            <a:xfrm>
              <a:off x="573768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7" name=""/>
            <p:cNvSpPr/>
            <p:nvPr/>
          </p:nvSpPr>
          <p:spPr>
            <a:xfrm>
              <a:off x="576648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4" y="24"/>
                  </a:lnTo>
                  <a:lnTo>
                    <a:pt x="17" y="21"/>
                  </a:lnTo>
                  <a:lnTo>
                    <a:pt x="19" y="17"/>
                  </a:lnTo>
                  <a:lnTo>
                    <a:pt x="20" y="13"/>
                  </a:lnTo>
                  <a:lnTo>
                    <a:pt x="19" y="7"/>
                  </a:lnTo>
                  <a:lnTo>
                    <a:pt x="17"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8" name=""/>
            <p:cNvSpPr/>
            <p:nvPr/>
          </p:nvSpPr>
          <p:spPr>
            <a:xfrm>
              <a:off x="5795280" y="2661480"/>
              <a:ext cx="14040" cy="10440"/>
            </a:xfrm>
            <a:custGeom>
              <a:avLst/>
              <a:gdLst/>
              <a:ahLst/>
              <a:rect l="l" t="t" r="r" b="b"/>
              <a:pathLst>
                <a:path w="20" h="26">
                  <a:moveTo>
                    <a:pt x="10" y="0"/>
                  </a:moveTo>
                  <a:lnTo>
                    <a:pt x="6" y="0"/>
                  </a:lnTo>
                  <a:lnTo>
                    <a:pt x="4" y="3"/>
                  </a:lnTo>
                  <a:lnTo>
                    <a:pt x="1" y="7"/>
                  </a:lnTo>
                  <a:lnTo>
                    <a:pt x="0" y="13"/>
                  </a:lnTo>
                  <a:lnTo>
                    <a:pt x="1" y="17"/>
                  </a:lnTo>
                  <a:lnTo>
                    <a:pt x="4"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09" name=""/>
            <p:cNvSpPr/>
            <p:nvPr/>
          </p:nvSpPr>
          <p:spPr>
            <a:xfrm>
              <a:off x="582372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0" name=""/>
            <p:cNvSpPr/>
            <p:nvPr/>
          </p:nvSpPr>
          <p:spPr>
            <a:xfrm>
              <a:off x="585360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1" name=""/>
            <p:cNvSpPr/>
            <p:nvPr/>
          </p:nvSpPr>
          <p:spPr>
            <a:xfrm>
              <a:off x="5882400" y="2661480"/>
              <a:ext cx="14040" cy="10440"/>
            </a:xfrm>
            <a:custGeom>
              <a:avLst/>
              <a:gdLst/>
              <a:ahLst/>
              <a:rect l="l" t="t" r="r" b="b"/>
              <a:pathLst>
                <a:path w="21" h="26">
                  <a:moveTo>
                    <a:pt x="11" y="0"/>
                  </a:moveTo>
                  <a:lnTo>
                    <a:pt x="6" y="2"/>
                  </a:lnTo>
                  <a:lnTo>
                    <a:pt x="4" y="3"/>
                  </a:lnTo>
                  <a:lnTo>
                    <a:pt x="2" y="7"/>
                  </a:lnTo>
                  <a:lnTo>
                    <a:pt x="0" y="13"/>
                  </a:lnTo>
                  <a:lnTo>
                    <a:pt x="2" y="17"/>
                  </a:lnTo>
                  <a:lnTo>
                    <a:pt x="4" y="21"/>
                  </a:lnTo>
                  <a:lnTo>
                    <a:pt x="6" y="24"/>
                  </a:lnTo>
                  <a:lnTo>
                    <a:pt x="11" y="26"/>
                  </a:lnTo>
                  <a:lnTo>
                    <a:pt x="11" y="26"/>
                  </a:lnTo>
                  <a:lnTo>
                    <a:pt x="15" y="24"/>
                  </a:lnTo>
                  <a:lnTo>
                    <a:pt x="17" y="21"/>
                  </a:lnTo>
                  <a:lnTo>
                    <a:pt x="20" y="17"/>
                  </a:lnTo>
                  <a:lnTo>
                    <a:pt x="21" y="13"/>
                  </a:lnTo>
                  <a:lnTo>
                    <a:pt x="20" y="7"/>
                  </a:lnTo>
                  <a:lnTo>
                    <a:pt x="17" y="3"/>
                  </a:lnTo>
                  <a:lnTo>
                    <a:pt x="15" y="2"/>
                  </a:lnTo>
                  <a:lnTo>
                    <a:pt x="11"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2" name=""/>
            <p:cNvSpPr/>
            <p:nvPr/>
          </p:nvSpPr>
          <p:spPr>
            <a:xfrm>
              <a:off x="5910840" y="2661480"/>
              <a:ext cx="14040" cy="10440"/>
            </a:xfrm>
            <a:custGeom>
              <a:avLst/>
              <a:gdLst/>
              <a:ahLst/>
              <a:rect l="l" t="t" r="r" b="b"/>
              <a:pathLst>
                <a:path w="20" h="26">
                  <a:moveTo>
                    <a:pt x="10" y="0"/>
                  </a:moveTo>
                  <a:lnTo>
                    <a:pt x="5" y="2"/>
                  </a:lnTo>
                  <a:lnTo>
                    <a:pt x="3" y="3"/>
                  </a:lnTo>
                  <a:lnTo>
                    <a:pt x="1" y="7"/>
                  </a:lnTo>
                  <a:lnTo>
                    <a:pt x="0" y="13"/>
                  </a:lnTo>
                  <a:lnTo>
                    <a:pt x="1" y="17"/>
                  </a:lnTo>
                  <a:lnTo>
                    <a:pt x="3" y="21"/>
                  </a:lnTo>
                  <a:lnTo>
                    <a:pt x="5" y="24"/>
                  </a:lnTo>
                  <a:lnTo>
                    <a:pt x="10" y="26"/>
                  </a:lnTo>
                  <a:lnTo>
                    <a:pt x="10" y="26"/>
                  </a:lnTo>
                  <a:lnTo>
                    <a:pt x="14" y="24"/>
                  </a:lnTo>
                  <a:lnTo>
                    <a:pt x="17" y="21"/>
                  </a:lnTo>
                  <a:lnTo>
                    <a:pt x="19" y="17"/>
                  </a:lnTo>
                  <a:lnTo>
                    <a:pt x="20" y="13"/>
                  </a:lnTo>
                  <a:lnTo>
                    <a:pt x="19" y="7"/>
                  </a:lnTo>
                  <a:lnTo>
                    <a:pt x="17" y="3"/>
                  </a:lnTo>
                  <a:lnTo>
                    <a:pt x="14"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3" name=""/>
            <p:cNvSpPr/>
            <p:nvPr/>
          </p:nvSpPr>
          <p:spPr>
            <a:xfrm>
              <a:off x="5939640" y="2661480"/>
              <a:ext cx="14040" cy="10440"/>
            </a:xfrm>
            <a:custGeom>
              <a:avLst/>
              <a:gdLst/>
              <a:ahLst/>
              <a:rect l="l" t="t" r="r" b="b"/>
              <a:pathLst>
                <a:path w="20" h="26">
                  <a:moveTo>
                    <a:pt x="10" y="0"/>
                  </a:moveTo>
                  <a:lnTo>
                    <a:pt x="6" y="2"/>
                  </a:lnTo>
                  <a:lnTo>
                    <a:pt x="4" y="4"/>
                  </a:lnTo>
                  <a:lnTo>
                    <a:pt x="1" y="7"/>
                  </a:lnTo>
                  <a:lnTo>
                    <a:pt x="0" y="13"/>
                  </a:lnTo>
                  <a:lnTo>
                    <a:pt x="1" y="17"/>
                  </a:lnTo>
                  <a:lnTo>
                    <a:pt x="4" y="21"/>
                  </a:lnTo>
                  <a:lnTo>
                    <a:pt x="6" y="24"/>
                  </a:lnTo>
                  <a:lnTo>
                    <a:pt x="10" y="26"/>
                  </a:lnTo>
                  <a:lnTo>
                    <a:pt x="10" y="26"/>
                  </a:lnTo>
                  <a:lnTo>
                    <a:pt x="15" y="24"/>
                  </a:lnTo>
                  <a:lnTo>
                    <a:pt x="17" y="21"/>
                  </a:lnTo>
                  <a:lnTo>
                    <a:pt x="19" y="17"/>
                  </a:lnTo>
                  <a:lnTo>
                    <a:pt x="20" y="13"/>
                  </a:lnTo>
                  <a:lnTo>
                    <a:pt x="19" y="7"/>
                  </a:lnTo>
                  <a:lnTo>
                    <a:pt x="17" y="4"/>
                  </a:lnTo>
                  <a:lnTo>
                    <a:pt x="15"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4" name=""/>
            <p:cNvSpPr/>
            <p:nvPr/>
          </p:nvSpPr>
          <p:spPr>
            <a:xfrm>
              <a:off x="5968080" y="2661480"/>
              <a:ext cx="14040" cy="10440"/>
            </a:xfrm>
            <a:custGeom>
              <a:avLst/>
              <a:gdLst/>
              <a:ahLst/>
              <a:rect l="l" t="t" r="r" b="b"/>
              <a:pathLst>
                <a:path w="20" h="26">
                  <a:moveTo>
                    <a:pt x="10" y="0"/>
                  </a:moveTo>
                  <a:lnTo>
                    <a:pt x="5" y="2"/>
                  </a:lnTo>
                  <a:lnTo>
                    <a:pt x="3" y="4"/>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4"/>
                  </a:lnTo>
                  <a:lnTo>
                    <a:pt x="14"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5" name=""/>
            <p:cNvSpPr/>
            <p:nvPr/>
          </p:nvSpPr>
          <p:spPr>
            <a:xfrm>
              <a:off x="5996520" y="2661480"/>
              <a:ext cx="15840" cy="10440"/>
            </a:xfrm>
            <a:custGeom>
              <a:avLst/>
              <a:gdLst/>
              <a:ahLst/>
              <a:rect l="l" t="t" r="r" b="b"/>
              <a:pathLst>
                <a:path w="20" h="26">
                  <a:moveTo>
                    <a:pt x="10" y="0"/>
                  </a:moveTo>
                  <a:lnTo>
                    <a:pt x="6" y="2"/>
                  </a:lnTo>
                  <a:lnTo>
                    <a:pt x="3" y="4"/>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4"/>
                  </a:lnTo>
                  <a:lnTo>
                    <a:pt x="15"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316" name=""/>
            <p:cNvSpPr/>
            <p:nvPr/>
          </p:nvSpPr>
          <p:spPr>
            <a:xfrm>
              <a:off x="3073320" y="1940040"/>
              <a:ext cx="1470240" cy="465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7" name=""/>
            <p:cNvGrpSpPr/>
            <p:nvPr/>
          </p:nvGrpSpPr>
          <p:grpSpPr>
            <a:xfrm>
              <a:off x="5005440" y="1265760"/>
              <a:ext cx="1270080" cy="1908000"/>
              <a:chOff x="5005440" y="1265760"/>
              <a:chExt cx="1270080" cy="1908000"/>
            </a:xfrm>
          </p:grpSpPr>
          <p:grpSp>
            <p:nvGrpSpPr>
              <p:cNvPr id="318" name=""/>
              <p:cNvGrpSpPr/>
              <p:nvPr/>
            </p:nvGrpSpPr>
            <p:grpSpPr>
              <a:xfrm>
                <a:off x="5005440" y="1265760"/>
                <a:ext cx="1270080" cy="1908000"/>
                <a:chOff x="5005440" y="1265760"/>
                <a:chExt cx="1270080" cy="1908000"/>
              </a:xfrm>
            </p:grpSpPr>
            <p:sp>
              <p:nvSpPr>
                <p:cNvPr id="319" name=""/>
                <p:cNvSpPr/>
                <p:nvPr/>
              </p:nvSpPr>
              <p:spPr>
                <a:xfrm>
                  <a:off x="5005440" y="126576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20" name=""/>
                <p:cNvSpPr/>
                <p:nvPr/>
              </p:nvSpPr>
              <p:spPr>
                <a:xfrm>
                  <a:off x="5005440" y="1282320"/>
                  <a:ext cx="1270080" cy="16920"/>
                </a:xfrm>
                <a:prstGeom prst="rect">
                  <a:avLst/>
                </a:prstGeom>
                <a:solidFill>
                  <a:srgbClr val="07599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21" name=""/>
                <p:cNvSpPr/>
                <p:nvPr/>
              </p:nvSpPr>
              <p:spPr>
                <a:xfrm>
                  <a:off x="5005440" y="129960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22" name=""/>
                <p:cNvSpPr/>
                <p:nvPr/>
              </p:nvSpPr>
              <p:spPr>
                <a:xfrm>
                  <a:off x="5005440" y="1316520"/>
                  <a:ext cx="1270080" cy="18360"/>
                </a:xfrm>
                <a:prstGeom prst="rect">
                  <a:avLst/>
                </a:prstGeom>
                <a:solidFill>
                  <a:srgbClr val="075991"/>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23" name=""/>
                <p:cNvSpPr/>
                <p:nvPr/>
              </p:nvSpPr>
              <p:spPr>
                <a:xfrm>
                  <a:off x="5005440" y="1334880"/>
                  <a:ext cx="1270080" cy="15480"/>
                </a:xfrm>
                <a:prstGeom prst="rect">
                  <a:avLst/>
                </a:prstGeom>
                <a:solidFill>
                  <a:srgbClr val="075991"/>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4" name=""/>
                <p:cNvSpPr/>
                <p:nvPr/>
              </p:nvSpPr>
              <p:spPr>
                <a:xfrm>
                  <a:off x="5005440" y="1350720"/>
                  <a:ext cx="1270080" cy="18000"/>
                </a:xfrm>
                <a:prstGeom prst="rect">
                  <a:avLst/>
                </a:prstGeom>
                <a:solidFill>
                  <a:srgbClr val="075a91"/>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25" name=""/>
                <p:cNvSpPr/>
                <p:nvPr/>
              </p:nvSpPr>
              <p:spPr>
                <a:xfrm>
                  <a:off x="5005440" y="1368720"/>
                  <a:ext cx="1270080" cy="16920"/>
                </a:xfrm>
                <a:prstGeom prst="rect">
                  <a:avLst/>
                </a:prstGeom>
                <a:solidFill>
                  <a:srgbClr val="075a92"/>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26" name=""/>
                <p:cNvSpPr/>
                <p:nvPr/>
              </p:nvSpPr>
              <p:spPr>
                <a:xfrm>
                  <a:off x="5005440" y="1386000"/>
                  <a:ext cx="1270080" cy="15480"/>
                </a:xfrm>
                <a:prstGeom prst="rect">
                  <a:avLst/>
                </a:prstGeom>
                <a:solidFill>
                  <a:srgbClr val="075a92"/>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27" name=""/>
                <p:cNvSpPr/>
                <p:nvPr/>
              </p:nvSpPr>
              <p:spPr>
                <a:xfrm>
                  <a:off x="5005440" y="1401480"/>
                  <a:ext cx="1270080" cy="18000"/>
                </a:xfrm>
                <a:prstGeom prst="rect">
                  <a:avLst/>
                </a:prstGeom>
                <a:solidFill>
                  <a:srgbClr val="075a93"/>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28" name=""/>
                <p:cNvSpPr/>
                <p:nvPr/>
              </p:nvSpPr>
              <p:spPr>
                <a:xfrm>
                  <a:off x="5005440" y="1419840"/>
                  <a:ext cx="1270080" cy="16920"/>
                </a:xfrm>
                <a:prstGeom prst="rect">
                  <a:avLst/>
                </a:prstGeom>
                <a:solidFill>
                  <a:srgbClr val="075b9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29" name=""/>
                <p:cNvSpPr/>
                <p:nvPr/>
              </p:nvSpPr>
              <p:spPr>
                <a:xfrm>
                  <a:off x="5005440" y="1436760"/>
                  <a:ext cx="1270080" cy="16560"/>
                </a:xfrm>
                <a:prstGeom prst="rect">
                  <a:avLst/>
                </a:prstGeom>
                <a:solidFill>
                  <a:srgbClr val="075b9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0" name=""/>
                <p:cNvSpPr/>
                <p:nvPr/>
              </p:nvSpPr>
              <p:spPr>
                <a:xfrm>
                  <a:off x="5005440" y="1453680"/>
                  <a:ext cx="1270080" cy="16560"/>
                </a:xfrm>
                <a:prstGeom prst="rect">
                  <a:avLst/>
                </a:prstGeom>
                <a:solidFill>
                  <a:srgbClr val="075b9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1" name=""/>
                <p:cNvSpPr/>
                <p:nvPr/>
              </p:nvSpPr>
              <p:spPr>
                <a:xfrm>
                  <a:off x="5005440" y="1470600"/>
                  <a:ext cx="1270080" cy="15480"/>
                </a:xfrm>
                <a:prstGeom prst="rect">
                  <a:avLst/>
                </a:prstGeom>
                <a:solidFill>
                  <a:srgbClr val="075c9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32" name=""/>
                <p:cNvSpPr/>
                <p:nvPr/>
              </p:nvSpPr>
              <p:spPr>
                <a:xfrm>
                  <a:off x="5005440" y="1486440"/>
                  <a:ext cx="1270080" cy="18360"/>
                </a:xfrm>
                <a:prstGeom prst="rect">
                  <a:avLst/>
                </a:prstGeom>
                <a:solidFill>
                  <a:srgbClr val="075c9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33" name=""/>
                <p:cNvSpPr/>
                <p:nvPr/>
              </p:nvSpPr>
              <p:spPr>
                <a:xfrm>
                  <a:off x="5005440" y="1504800"/>
                  <a:ext cx="1270080" cy="16560"/>
                </a:xfrm>
                <a:prstGeom prst="rect">
                  <a:avLst/>
                </a:prstGeom>
                <a:solidFill>
                  <a:srgbClr val="075d9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4" name=""/>
                <p:cNvSpPr/>
                <p:nvPr/>
              </p:nvSpPr>
              <p:spPr>
                <a:xfrm>
                  <a:off x="5005440" y="1521720"/>
                  <a:ext cx="1270080" cy="16920"/>
                </a:xfrm>
                <a:prstGeom prst="rect">
                  <a:avLst/>
                </a:prstGeom>
                <a:solidFill>
                  <a:srgbClr val="075d9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35" name=""/>
                <p:cNvSpPr/>
                <p:nvPr/>
              </p:nvSpPr>
              <p:spPr>
                <a:xfrm>
                  <a:off x="5005440" y="1539000"/>
                  <a:ext cx="1270080" cy="16560"/>
                </a:xfrm>
                <a:prstGeom prst="rect">
                  <a:avLst/>
                </a:prstGeom>
                <a:solidFill>
                  <a:srgbClr val="075d9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6" name=""/>
                <p:cNvSpPr/>
                <p:nvPr/>
              </p:nvSpPr>
              <p:spPr>
                <a:xfrm>
                  <a:off x="5005440" y="1555560"/>
                  <a:ext cx="1270080" cy="16560"/>
                </a:xfrm>
                <a:prstGeom prst="rect">
                  <a:avLst/>
                </a:prstGeom>
                <a:solidFill>
                  <a:srgbClr val="075e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7" name=""/>
                <p:cNvSpPr/>
                <p:nvPr/>
              </p:nvSpPr>
              <p:spPr>
                <a:xfrm>
                  <a:off x="5005440" y="1572480"/>
                  <a:ext cx="1270080" cy="16920"/>
                </a:xfrm>
                <a:prstGeom prst="rect">
                  <a:avLst/>
                </a:prstGeom>
                <a:solidFill>
                  <a:srgbClr val="075e9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38" name=""/>
                <p:cNvSpPr/>
                <p:nvPr/>
              </p:nvSpPr>
              <p:spPr>
                <a:xfrm>
                  <a:off x="5005440" y="1589760"/>
                  <a:ext cx="1270080" cy="16560"/>
                </a:xfrm>
                <a:prstGeom prst="rect">
                  <a:avLst/>
                </a:prstGeom>
                <a:solidFill>
                  <a:srgbClr val="075f9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39" name=""/>
                <p:cNvSpPr/>
                <p:nvPr/>
              </p:nvSpPr>
              <p:spPr>
                <a:xfrm>
                  <a:off x="5005440" y="1606680"/>
                  <a:ext cx="1270080" cy="16560"/>
                </a:xfrm>
                <a:prstGeom prst="rect">
                  <a:avLst/>
                </a:prstGeom>
                <a:solidFill>
                  <a:srgbClr val="075f9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0" name=""/>
                <p:cNvSpPr/>
                <p:nvPr/>
              </p:nvSpPr>
              <p:spPr>
                <a:xfrm>
                  <a:off x="5005440" y="1623600"/>
                  <a:ext cx="1270080" cy="16920"/>
                </a:xfrm>
                <a:prstGeom prst="rect">
                  <a:avLst/>
                </a:prstGeom>
                <a:solidFill>
                  <a:srgbClr val="07609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41" name=""/>
                <p:cNvSpPr/>
                <p:nvPr/>
              </p:nvSpPr>
              <p:spPr>
                <a:xfrm>
                  <a:off x="5005440" y="1640880"/>
                  <a:ext cx="1270080" cy="16560"/>
                </a:xfrm>
                <a:prstGeom prst="rect">
                  <a:avLst/>
                </a:prstGeom>
                <a:solidFill>
                  <a:srgbClr val="07619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2" name=""/>
                <p:cNvSpPr/>
                <p:nvPr/>
              </p:nvSpPr>
              <p:spPr>
                <a:xfrm>
                  <a:off x="5005440" y="1657800"/>
                  <a:ext cx="1270080" cy="16560"/>
                </a:xfrm>
                <a:prstGeom prst="rect">
                  <a:avLst/>
                </a:prstGeom>
                <a:solidFill>
                  <a:srgbClr val="07619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3" name=""/>
                <p:cNvSpPr/>
                <p:nvPr/>
              </p:nvSpPr>
              <p:spPr>
                <a:xfrm>
                  <a:off x="5005440" y="1674720"/>
                  <a:ext cx="1270080" cy="16920"/>
                </a:xfrm>
                <a:prstGeom prst="rect">
                  <a:avLst/>
                </a:prstGeom>
                <a:solidFill>
                  <a:srgbClr val="0762a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44" name=""/>
                <p:cNvSpPr/>
                <p:nvPr/>
              </p:nvSpPr>
              <p:spPr>
                <a:xfrm>
                  <a:off x="5005440" y="1691640"/>
                  <a:ext cx="1270080" cy="16560"/>
                </a:xfrm>
                <a:prstGeom prst="rect">
                  <a:avLst/>
                </a:prstGeom>
                <a:solidFill>
                  <a:srgbClr val="0762a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5" name=""/>
                <p:cNvSpPr/>
                <p:nvPr/>
              </p:nvSpPr>
              <p:spPr>
                <a:xfrm>
                  <a:off x="5005440" y="1708560"/>
                  <a:ext cx="1270080" cy="16560"/>
                </a:xfrm>
                <a:prstGeom prst="rect">
                  <a:avLst/>
                </a:prstGeom>
                <a:solidFill>
                  <a:srgbClr val="0763a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6" name=""/>
                <p:cNvSpPr/>
                <p:nvPr/>
              </p:nvSpPr>
              <p:spPr>
                <a:xfrm>
                  <a:off x="5005440" y="1725480"/>
                  <a:ext cx="1270080" cy="16920"/>
                </a:xfrm>
                <a:prstGeom prst="rect">
                  <a:avLst/>
                </a:prstGeom>
                <a:solidFill>
                  <a:srgbClr val="0764a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47" name=""/>
                <p:cNvSpPr/>
                <p:nvPr/>
              </p:nvSpPr>
              <p:spPr>
                <a:xfrm>
                  <a:off x="5005440" y="1742760"/>
                  <a:ext cx="1270080" cy="16560"/>
                </a:xfrm>
                <a:prstGeom prst="rect">
                  <a:avLst/>
                </a:prstGeom>
                <a:solidFill>
                  <a:srgbClr val="0765a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48" name=""/>
                <p:cNvSpPr/>
                <p:nvPr/>
              </p:nvSpPr>
              <p:spPr>
                <a:xfrm>
                  <a:off x="5005440" y="1759680"/>
                  <a:ext cx="1270080" cy="18360"/>
                </a:xfrm>
                <a:prstGeom prst="rect">
                  <a:avLst/>
                </a:prstGeom>
                <a:solidFill>
                  <a:srgbClr val="0765a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49" name=""/>
                <p:cNvSpPr/>
                <p:nvPr/>
              </p:nvSpPr>
              <p:spPr>
                <a:xfrm>
                  <a:off x="5005440" y="1778040"/>
                  <a:ext cx="1270080" cy="15480"/>
                </a:xfrm>
                <a:prstGeom prst="rect">
                  <a:avLst/>
                </a:prstGeom>
                <a:solidFill>
                  <a:srgbClr val="0766a7"/>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50" name=""/>
                <p:cNvSpPr/>
                <p:nvPr/>
              </p:nvSpPr>
              <p:spPr>
                <a:xfrm>
                  <a:off x="5005440" y="1793880"/>
                  <a:ext cx="1270080" cy="16560"/>
                </a:xfrm>
                <a:prstGeom prst="rect">
                  <a:avLst/>
                </a:prstGeom>
                <a:solidFill>
                  <a:srgbClr val="0767a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51" name=""/>
                <p:cNvSpPr/>
                <p:nvPr/>
              </p:nvSpPr>
              <p:spPr>
                <a:xfrm>
                  <a:off x="5005440" y="1810440"/>
                  <a:ext cx="1270080" cy="18360"/>
                </a:xfrm>
                <a:prstGeom prst="rect">
                  <a:avLst/>
                </a:prstGeom>
                <a:solidFill>
                  <a:srgbClr val="0767a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52" name=""/>
                <p:cNvSpPr/>
                <p:nvPr/>
              </p:nvSpPr>
              <p:spPr>
                <a:xfrm>
                  <a:off x="5005440" y="1829160"/>
                  <a:ext cx="1270080" cy="15480"/>
                </a:xfrm>
                <a:prstGeom prst="rect">
                  <a:avLst/>
                </a:prstGeom>
                <a:solidFill>
                  <a:srgbClr val="0768ab"/>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353" name=""/>
                <p:cNvSpPr/>
                <p:nvPr/>
              </p:nvSpPr>
              <p:spPr>
                <a:xfrm>
                  <a:off x="5005440" y="1844640"/>
                  <a:ext cx="1270080" cy="18000"/>
                </a:xfrm>
                <a:prstGeom prst="rect">
                  <a:avLst/>
                </a:prstGeom>
                <a:solidFill>
                  <a:srgbClr val="0769ac"/>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354" name=""/>
                <p:cNvSpPr/>
                <p:nvPr/>
              </p:nvSpPr>
              <p:spPr>
                <a:xfrm>
                  <a:off x="5005440" y="1862640"/>
                  <a:ext cx="1270080" cy="16920"/>
                </a:xfrm>
                <a:prstGeom prst="rect">
                  <a:avLst/>
                </a:prstGeom>
                <a:solidFill>
                  <a:srgbClr val="076aa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55" name=""/>
                <p:cNvSpPr/>
                <p:nvPr/>
              </p:nvSpPr>
              <p:spPr>
                <a:xfrm>
                  <a:off x="5005440" y="1879920"/>
                  <a:ext cx="1270080" cy="16560"/>
                </a:xfrm>
                <a:prstGeom prst="rect">
                  <a:avLst/>
                </a:prstGeom>
                <a:solidFill>
                  <a:srgbClr val="076ba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56" name=""/>
                <p:cNvSpPr/>
                <p:nvPr/>
              </p:nvSpPr>
              <p:spPr>
                <a:xfrm>
                  <a:off x="5005440" y="1896840"/>
                  <a:ext cx="1270080" cy="16560"/>
                </a:xfrm>
                <a:prstGeom prst="rect">
                  <a:avLst/>
                </a:prstGeom>
                <a:solidFill>
                  <a:srgbClr val="066bb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57" name=""/>
                <p:cNvSpPr/>
                <p:nvPr/>
              </p:nvSpPr>
              <p:spPr>
                <a:xfrm>
                  <a:off x="5005440" y="1913760"/>
                  <a:ext cx="1270080" cy="16920"/>
                </a:xfrm>
                <a:prstGeom prst="rect">
                  <a:avLst/>
                </a:prstGeom>
                <a:solidFill>
                  <a:srgbClr val="066db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58" name=""/>
                <p:cNvSpPr/>
                <p:nvPr/>
              </p:nvSpPr>
              <p:spPr>
                <a:xfrm>
                  <a:off x="5005440" y="1931040"/>
                  <a:ext cx="1270080" cy="16560"/>
                </a:xfrm>
                <a:prstGeom prst="rect">
                  <a:avLst/>
                </a:prstGeom>
                <a:solidFill>
                  <a:srgbClr val="066db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59" name=""/>
                <p:cNvSpPr/>
                <p:nvPr/>
              </p:nvSpPr>
              <p:spPr>
                <a:xfrm>
                  <a:off x="5005440" y="1947960"/>
                  <a:ext cx="1270080" cy="16560"/>
                </a:xfrm>
                <a:prstGeom prst="rect">
                  <a:avLst/>
                </a:prstGeom>
                <a:solidFill>
                  <a:srgbClr val="066eb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0" name=""/>
                <p:cNvSpPr/>
                <p:nvPr/>
              </p:nvSpPr>
              <p:spPr>
                <a:xfrm>
                  <a:off x="5005440" y="1964880"/>
                  <a:ext cx="1270080" cy="16920"/>
                </a:xfrm>
                <a:prstGeom prst="rect">
                  <a:avLst/>
                </a:prstGeom>
                <a:solidFill>
                  <a:srgbClr val="066fb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61" name=""/>
                <p:cNvSpPr/>
                <p:nvPr/>
              </p:nvSpPr>
              <p:spPr>
                <a:xfrm>
                  <a:off x="5005440" y="1981800"/>
                  <a:ext cx="1270080" cy="16560"/>
                </a:xfrm>
                <a:prstGeom prst="rect">
                  <a:avLst/>
                </a:prstGeom>
                <a:solidFill>
                  <a:srgbClr val="0670b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2" name=""/>
                <p:cNvSpPr/>
                <p:nvPr/>
              </p:nvSpPr>
              <p:spPr>
                <a:xfrm>
                  <a:off x="5005440" y="1998720"/>
                  <a:ext cx="1270080" cy="16560"/>
                </a:xfrm>
                <a:prstGeom prst="rect">
                  <a:avLst/>
                </a:prstGeom>
                <a:solidFill>
                  <a:srgbClr val="0671b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3" name=""/>
                <p:cNvSpPr/>
                <p:nvPr/>
              </p:nvSpPr>
              <p:spPr>
                <a:xfrm>
                  <a:off x="5005440" y="2015640"/>
                  <a:ext cx="1270080" cy="16920"/>
                </a:xfrm>
                <a:prstGeom prst="rect">
                  <a:avLst/>
                </a:prstGeom>
                <a:solidFill>
                  <a:srgbClr val="0672b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64" name=""/>
                <p:cNvSpPr/>
                <p:nvPr/>
              </p:nvSpPr>
              <p:spPr>
                <a:xfrm>
                  <a:off x="5005440" y="2032920"/>
                  <a:ext cx="1270080" cy="16560"/>
                </a:xfrm>
                <a:prstGeom prst="rect">
                  <a:avLst/>
                </a:prstGeom>
                <a:solidFill>
                  <a:srgbClr val="0673b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5" name=""/>
                <p:cNvSpPr/>
                <p:nvPr/>
              </p:nvSpPr>
              <p:spPr>
                <a:xfrm>
                  <a:off x="5005440" y="2049840"/>
                  <a:ext cx="1270080" cy="16560"/>
                </a:xfrm>
                <a:prstGeom prst="rect">
                  <a:avLst/>
                </a:prstGeom>
                <a:solidFill>
                  <a:srgbClr val="0674b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6" name=""/>
                <p:cNvSpPr/>
                <p:nvPr/>
              </p:nvSpPr>
              <p:spPr>
                <a:xfrm>
                  <a:off x="5005440" y="2066760"/>
                  <a:ext cx="1270080" cy="16920"/>
                </a:xfrm>
                <a:prstGeom prst="rect">
                  <a:avLst/>
                </a:prstGeom>
                <a:solidFill>
                  <a:srgbClr val="0675c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67" name=""/>
                <p:cNvSpPr/>
                <p:nvPr/>
              </p:nvSpPr>
              <p:spPr>
                <a:xfrm>
                  <a:off x="5005440" y="2084040"/>
                  <a:ext cx="1270080" cy="16560"/>
                </a:xfrm>
                <a:prstGeom prst="rect">
                  <a:avLst/>
                </a:prstGeom>
                <a:solidFill>
                  <a:srgbClr val="0675c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8" name=""/>
                <p:cNvSpPr/>
                <p:nvPr/>
              </p:nvSpPr>
              <p:spPr>
                <a:xfrm>
                  <a:off x="5005440" y="2100600"/>
                  <a:ext cx="1270080" cy="16560"/>
                </a:xfrm>
                <a:prstGeom prst="rect">
                  <a:avLst/>
                </a:prstGeom>
                <a:solidFill>
                  <a:srgbClr val="0677c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69" name=""/>
                <p:cNvSpPr/>
                <p:nvPr/>
              </p:nvSpPr>
              <p:spPr>
                <a:xfrm>
                  <a:off x="5005440" y="2117520"/>
                  <a:ext cx="1270080" cy="16920"/>
                </a:xfrm>
                <a:prstGeom prst="rect">
                  <a:avLst/>
                </a:prstGeom>
                <a:solidFill>
                  <a:srgbClr val="0678c6"/>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70" name=""/>
                <p:cNvSpPr/>
                <p:nvPr/>
              </p:nvSpPr>
              <p:spPr>
                <a:xfrm>
                  <a:off x="5005440" y="2134800"/>
                  <a:ext cx="1270080" cy="16560"/>
                </a:xfrm>
                <a:prstGeom prst="rect">
                  <a:avLst/>
                </a:prstGeom>
                <a:solidFill>
                  <a:srgbClr val="0678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71" name=""/>
                <p:cNvSpPr/>
                <p:nvPr/>
              </p:nvSpPr>
              <p:spPr>
                <a:xfrm>
                  <a:off x="5005440" y="2151720"/>
                  <a:ext cx="1270080" cy="16560"/>
                </a:xfrm>
                <a:prstGeom prst="rect">
                  <a:avLst/>
                </a:prstGeom>
                <a:solidFill>
                  <a:srgbClr val="057ac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72" name=""/>
                <p:cNvSpPr/>
                <p:nvPr/>
              </p:nvSpPr>
              <p:spPr>
                <a:xfrm>
                  <a:off x="5005440" y="2168640"/>
                  <a:ext cx="1270080" cy="16920"/>
                </a:xfrm>
                <a:prstGeom prst="rect">
                  <a:avLst/>
                </a:prstGeom>
                <a:solidFill>
                  <a:srgbClr val="057ac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73" name=""/>
                <p:cNvSpPr/>
                <p:nvPr/>
              </p:nvSpPr>
              <p:spPr>
                <a:xfrm>
                  <a:off x="5005440" y="2185920"/>
                  <a:ext cx="1270080" cy="16560"/>
                </a:xfrm>
                <a:prstGeom prst="rect">
                  <a:avLst/>
                </a:prstGeom>
                <a:solidFill>
                  <a:srgbClr val="057bc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74" name=""/>
                <p:cNvSpPr/>
                <p:nvPr/>
              </p:nvSpPr>
              <p:spPr>
                <a:xfrm>
                  <a:off x="5005440" y="2202840"/>
                  <a:ext cx="1270080" cy="18360"/>
                </a:xfrm>
                <a:prstGeom prst="rect">
                  <a:avLst/>
                </a:prstGeom>
                <a:solidFill>
                  <a:srgbClr val="057cce"/>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75" name=""/>
                <p:cNvSpPr/>
                <p:nvPr/>
              </p:nvSpPr>
              <p:spPr>
                <a:xfrm>
                  <a:off x="5005440" y="2221200"/>
                  <a:ext cx="1270080" cy="15120"/>
                </a:xfrm>
                <a:prstGeom prst="rect">
                  <a:avLst/>
                </a:prstGeom>
                <a:solidFill>
                  <a:srgbClr val="057dd0"/>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376" name=""/>
                <p:cNvSpPr/>
                <p:nvPr/>
              </p:nvSpPr>
              <p:spPr>
                <a:xfrm>
                  <a:off x="5005440" y="2236680"/>
                  <a:ext cx="1270080" cy="16920"/>
                </a:xfrm>
                <a:prstGeom prst="rect">
                  <a:avLst/>
                </a:prstGeom>
                <a:solidFill>
                  <a:srgbClr val="057ed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77" name=""/>
                <p:cNvSpPr/>
                <p:nvPr/>
              </p:nvSpPr>
              <p:spPr>
                <a:xfrm>
                  <a:off x="5005440" y="2253600"/>
                  <a:ext cx="1270080" cy="18360"/>
                </a:xfrm>
                <a:prstGeom prst="rect">
                  <a:avLst/>
                </a:prstGeom>
                <a:solidFill>
                  <a:srgbClr val="057fd2"/>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78" name=""/>
                <p:cNvSpPr/>
                <p:nvPr/>
              </p:nvSpPr>
              <p:spPr>
                <a:xfrm>
                  <a:off x="5005440" y="2271960"/>
                  <a:ext cx="1270080" cy="15120"/>
                </a:xfrm>
                <a:prstGeom prst="rect">
                  <a:avLst/>
                </a:prstGeom>
                <a:solidFill>
                  <a:srgbClr val="0580d4"/>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379" name=""/>
                <p:cNvSpPr/>
                <p:nvPr/>
              </p:nvSpPr>
              <p:spPr>
                <a:xfrm>
                  <a:off x="5005440" y="2287440"/>
                  <a:ext cx="1270080" cy="18360"/>
                </a:xfrm>
                <a:prstGeom prst="rect">
                  <a:avLst/>
                </a:prstGeom>
                <a:solidFill>
                  <a:srgbClr val="0581d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80" name=""/>
                <p:cNvSpPr/>
                <p:nvPr/>
              </p:nvSpPr>
              <p:spPr>
                <a:xfrm>
                  <a:off x="5005440" y="2305800"/>
                  <a:ext cx="1270080" cy="16920"/>
                </a:xfrm>
                <a:prstGeom prst="rect">
                  <a:avLst/>
                </a:prstGeom>
                <a:solidFill>
                  <a:srgbClr val="0582d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81" name=""/>
                <p:cNvSpPr/>
                <p:nvPr/>
              </p:nvSpPr>
              <p:spPr>
                <a:xfrm>
                  <a:off x="5005440" y="2323080"/>
                  <a:ext cx="1270080" cy="15120"/>
                </a:xfrm>
                <a:prstGeom prst="rect">
                  <a:avLst/>
                </a:prstGeom>
                <a:solidFill>
                  <a:srgbClr val="0582d8"/>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382" name=""/>
                <p:cNvSpPr/>
                <p:nvPr/>
              </p:nvSpPr>
              <p:spPr>
                <a:xfrm>
                  <a:off x="5005440" y="2338560"/>
                  <a:ext cx="1270080" cy="18360"/>
                </a:xfrm>
                <a:prstGeom prst="rect">
                  <a:avLst/>
                </a:prstGeom>
                <a:solidFill>
                  <a:srgbClr val="0483d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383" name=""/>
                <p:cNvSpPr/>
                <p:nvPr/>
              </p:nvSpPr>
              <p:spPr>
                <a:xfrm>
                  <a:off x="5005440" y="2356920"/>
                  <a:ext cx="1270080" cy="16920"/>
                </a:xfrm>
                <a:prstGeom prst="rect">
                  <a:avLst/>
                </a:prstGeom>
                <a:solidFill>
                  <a:srgbClr val="0484d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84" name=""/>
                <p:cNvSpPr/>
                <p:nvPr/>
              </p:nvSpPr>
              <p:spPr>
                <a:xfrm>
                  <a:off x="5005440" y="2374200"/>
                  <a:ext cx="1270080" cy="16560"/>
                </a:xfrm>
                <a:prstGeom prst="rect">
                  <a:avLst/>
                </a:prstGeom>
                <a:solidFill>
                  <a:srgbClr val="0485d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5" name=""/>
                <p:cNvSpPr/>
                <p:nvPr/>
              </p:nvSpPr>
              <p:spPr>
                <a:xfrm>
                  <a:off x="5005440" y="2390760"/>
                  <a:ext cx="1270080" cy="16560"/>
                </a:xfrm>
                <a:prstGeom prst="rect">
                  <a:avLst/>
                </a:prstGeom>
                <a:solidFill>
                  <a:srgbClr val="0486d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6" name=""/>
                <p:cNvSpPr/>
                <p:nvPr/>
              </p:nvSpPr>
              <p:spPr>
                <a:xfrm>
                  <a:off x="5005440" y="2407680"/>
                  <a:ext cx="1270080" cy="16560"/>
                </a:xfrm>
                <a:prstGeom prst="rect">
                  <a:avLst/>
                </a:prstGeom>
                <a:solidFill>
                  <a:srgbClr val="0487e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7" name=""/>
                <p:cNvSpPr/>
                <p:nvPr/>
              </p:nvSpPr>
              <p:spPr>
                <a:xfrm>
                  <a:off x="5005440" y="2424600"/>
                  <a:ext cx="1270080" cy="16920"/>
                </a:xfrm>
                <a:prstGeom prst="rect">
                  <a:avLst/>
                </a:prstGeom>
                <a:solidFill>
                  <a:srgbClr val="0487e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88" name=""/>
                <p:cNvSpPr/>
                <p:nvPr/>
              </p:nvSpPr>
              <p:spPr>
                <a:xfrm>
                  <a:off x="5005440" y="2441880"/>
                  <a:ext cx="1270080" cy="16560"/>
                </a:xfrm>
                <a:prstGeom prst="rect">
                  <a:avLst/>
                </a:prstGeom>
                <a:solidFill>
                  <a:srgbClr val="0488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89" name=""/>
                <p:cNvSpPr/>
                <p:nvPr/>
              </p:nvSpPr>
              <p:spPr>
                <a:xfrm>
                  <a:off x="5005440" y="2458800"/>
                  <a:ext cx="1270080" cy="16560"/>
                </a:xfrm>
                <a:prstGeom prst="rect">
                  <a:avLst/>
                </a:prstGeom>
                <a:solidFill>
                  <a:srgbClr val="0489e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0" name=""/>
                <p:cNvSpPr/>
                <p:nvPr/>
              </p:nvSpPr>
              <p:spPr>
                <a:xfrm>
                  <a:off x="5005440" y="2475720"/>
                  <a:ext cx="1270080" cy="16920"/>
                </a:xfrm>
                <a:prstGeom prst="rect">
                  <a:avLst/>
                </a:prstGeom>
                <a:solidFill>
                  <a:srgbClr val="048ae5"/>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91" name=""/>
                <p:cNvSpPr/>
                <p:nvPr/>
              </p:nvSpPr>
              <p:spPr>
                <a:xfrm>
                  <a:off x="5005440" y="2493000"/>
                  <a:ext cx="1270080" cy="16560"/>
                </a:xfrm>
                <a:prstGeom prst="rect">
                  <a:avLst/>
                </a:prstGeom>
                <a:solidFill>
                  <a:srgbClr val="048ae6"/>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2" name=""/>
                <p:cNvSpPr/>
                <p:nvPr/>
              </p:nvSpPr>
              <p:spPr>
                <a:xfrm>
                  <a:off x="5005440" y="2509920"/>
                  <a:ext cx="1270080" cy="16560"/>
                </a:xfrm>
                <a:prstGeom prst="rect">
                  <a:avLst/>
                </a:prstGeom>
                <a:solidFill>
                  <a:srgbClr val="048be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3" name=""/>
                <p:cNvSpPr/>
                <p:nvPr/>
              </p:nvSpPr>
              <p:spPr>
                <a:xfrm>
                  <a:off x="5005440" y="2526480"/>
                  <a:ext cx="1270080" cy="16920"/>
                </a:xfrm>
                <a:prstGeom prst="rect">
                  <a:avLst/>
                </a:prstGeom>
                <a:solidFill>
                  <a:srgbClr val="038ce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94" name=""/>
                <p:cNvSpPr/>
                <p:nvPr/>
              </p:nvSpPr>
              <p:spPr>
                <a:xfrm>
                  <a:off x="5005440" y="2543760"/>
                  <a:ext cx="1270080" cy="16560"/>
                </a:xfrm>
                <a:prstGeom prst="rect">
                  <a:avLst/>
                </a:prstGeom>
                <a:solidFill>
                  <a:srgbClr val="038ce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5" name=""/>
                <p:cNvSpPr/>
                <p:nvPr/>
              </p:nvSpPr>
              <p:spPr>
                <a:xfrm>
                  <a:off x="5005440" y="2560680"/>
                  <a:ext cx="1270080" cy="16560"/>
                </a:xfrm>
                <a:prstGeom prst="rect">
                  <a:avLst/>
                </a:prstGeom>
                <a:solidFill>
                  <a:srgbClr val="038de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6" name=""/>
                <p:cNvSpPr/>
                <p:nvPr/>
              </p:nvSpPr>
              <p:spPr>
                <a:xfrm>
                  <a:off x="5005440" y="2577600"/>
                  <a:ext cx="1270080" cy="16920"/>
                </a:xfrm>
                <a:prstGeom prst="rect">
                  <a:avLst/>
                </a:prstGeom>
                <a:solidFill>
                  <a:srgbClr val="038ee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397" name=""/>
                <p:cNvSpPr/>
                <p:nvPr/>
              </p:nvSpPr>
              <p:spPr>
                <a:xfrm>
                  <a:off x="5005440" y="2594880"/>
                  <a:ext cx="1270080" cy="16560"/>
                </a:xfrm>
                <a:prstGeom prst="rect">
                  <a:avLst/>
                </a:prstGeom>
                <a:solidFill>
                  <a:srgbClr val="038ee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8" name=""/>
                <p:cNvSpPr/>
                <p:nvPr/>
              </p:nvSpPr>
              <p:spPr>
                <a:xfrm>
                  <a:off x="5005440" y="2611800"/>
                  <a:ext cx="1270080" cy="16560"/>
                </a:xfrm>
                <a:prstGeom prst="rect">
                  <a:avLst/>
                </a:prstGeom>
                <a:solidFill>
                  <a:srgbClr val="038fe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399" name=""/>
                <p:cNvSpPr/>
                <p:nvPr/>
              </p:nvSpPr>
              <p:spPr>
                <a:xfrm>
                  <a:off x="5005440" y="2628720"/>
                  <a:ext cx="1270080" cy="16920"/>
                </a:xfrm>
                <a:prstGeom prst="rect">
                  <a:avLst/>
                </a:prstGeom>
                <a:solidFill>
                  <a:srgbClr val="038fef"/>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00" name=""/>
                <p:cNvSpPr/>
                <p:nvPr/>
              </p:nvSpPr>
              <p:spPr>
                <a:xfrm>
                  <a:off x="5005440" y="2645640"/>
                  <a:ext cx="1270080" cy="16560"/>
                </a:xfrm>
                <a:prstGeom prst="rect">
                  <a:avLst/>
                </a:prstGeom>
                <a:solidFill>
                  <a:srgbClr val="0390f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1" name=""/>
                <p:cNvSpPr/>
                <p:nvPr/>
              </p:nvSpPr>
              <p:spPr>
                <a:xfrm>
                  <a:off x="5005440" y="2662560"/>
                  <a:ext cx="1270080" cy="16560"/>
                </a:xfrm>
                <a:prstGeom prst="rect">
                  <a:avLst/>
                </a:prstGeom>
                <a:solidFill>
                  <a:srgbClr val="0390f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2" name=""/>
                <p:cNvSpPr/>
                <p:nvPr/>
              </p:nvSpPr>
              <p:spPr>
                <a:xfrm>
                  <a:off x="5005440" y="2679480"/>
                  <a:ext cx="1270080" cy="16920"/>
                </a:xfrm>
                <a:prstGeom prst="rect">
                  <a:avLst/>
                </a:prstGeom>
                <a:solidFill>
                  <a:srgbClr val="0391f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03" name=""/>
                <p:cNvSpPr/>
                <p:nvPr/>
              </p:nvSpPr>
              <p:spPr>
                <a:xfrm>
                  <a:off x="5005440" y="2696760"/>
                  <a:ext cx="1270080" cy="18000"/>
                </a:xfrm>
                <a:prstGeom prst="rect">
                  <a:avLst/>
                </a:prstGeom>
                <a:solidFill>
                  <a:srgbClr val="0291f2"/>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404" name=""/>
                <p:cNvSpPr/>
                <p:nvPr/>
              </p:nvSpPr>
              <p:spPr>
                <a:xfrm>
                  <a:off x="5005440" y="2714760"/>
                  <a:ext cx="1270080" cy="15480"/>
                </a:xfrm>
                <a:prstGeom prst="rect">
                  <a:avLst/>
                </a:prstGeom>
                <a:solidFill>
                  <a:srgbClr val="0292f3"/>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05" name=""/>
                <p:cNvSpPr/>
                <p:nvPr/>
              </p:nvSpPr>
              <p:spPr>
                <a:xfrm>
                  <a:off x="5005440" y="2730600"/>
                  <a:ext cx="1270080" cy="18360"/>
                </a:xfrm>
                <a:prstGeom prst="rect">
                  <a:avLst/>
                </a:prstGeom>
                <a:solidFill>
                  <a:srgbClr val="0292f4"/>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06" name=""/>
                <p:cNvSpPr/>
                <p:nvPr/>
              </p:nvSpPr>
              <p:spPr>
                <a:xfrm>
                  <a:off x="5005440" y="2748960"/>
                  <a:ext cx="1270080" cy="16560"/>
                </a:xfrm>
                <a:prstGeom prst="rect">
                  <a:avLst/>
                </a:prstGeom>
                <a:solidFill>
                  <a:srgbClr val="0293f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07" name=""/>
                <p:cNvSpPr/>
                <p:nvPr/>
              </p:nvSpPr>
              <p:spPr>
                <a:xfrm>
                  <a:off x="5005440" y="2765880"/>
                  <a:ext cx="1270080" cy="15480"/>
                </a:xfrm>
                <a:prstGeom prst="rect">
                  <a:avLst/>
                </a:prstGeom>
                <a:solidFill>
                  <a:srgbClr val="0293f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08" name=""/>
                <p:cNvSpPr/>
                <p:nvPr/>
              </p:nvSpPr>
              <p:spPr>
                <a:xfrm>
                  <a:off x="5005440" y="2781360"/>
                  <a:ext cx="1270080" cy="18360"/>
                </a:xfrm>
                <a:prstGeom prst="rect">
                  <a:avLst/>
                </a:prstGeom>
                <a:solidFill>
                  <a:srgbClr val="0294f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09" name=""/>
                <p:cNvSpPr/>
                <p:nvPr/>
              </p:nvSpPr>
              <p:spPr>
                <a:xfrm>
                  <a:off x="5005440" y="2800080"/>
                  <a:ext cx="1270080" cy="16560"/>
                </a:xfrm>
                <a:prstGeom prst="rect">
                  <a:avLst/>
                </a:prstGeom>
                <a:solidFill>
                  <a:srgbClr val="0294f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0" name=""/>
                <p:cNvSpPr/>
                <p:nvPr/>
              </p:nvSpPr>
              <p:spPr>
                <a:xfrm>
                  <a:off x="5005440" y="2816640"/>
                  <a:ext cx="1270080" cy="16920"/>
                </a:xfrm>
                <a:prstGeom prst="rect">
                  <a:avLst/>
                </a:prstGeom>
                <a:solidFill>
                  <a:srgbClr val="0294f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11" name=""/>
                <p:cNvSpPr/>
                <p:nvPr/>
              </p:nvSpPr>
              <p:spPr>
                <a:xfrm>
                  <a:off x="5005440" y="283392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2" name=""/>
                <p:cNvSpPr/>
                <p:nvPr/>
              </p:nvSpPr>
              <p:spPr>
                <a:xfrm>
                  <a:off x="5005440" y="285084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3" name=""/>
                <p:cNvSpPr/>
                <p:nvPr/>
              </p:nvSpPr>
              <p:spPr>
                <a:xfrm>
                  <a:off x="5005440" y="2867760"/>
                  <a:ext cx="1270080" cy="16920"/>
                </a:xfrm>
                <a:prstGeom prst="rect">
                  <a:avLst/>
                </a:prstGeom>
                <a:solidFill>
                  <a:srgbClr val="0295f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14" name=""/>
                <p:cNvSpPr/>
                <p:nvPr/>
              </p:nvSpPr>
              <p:spPr>
                <a:xfrm>
                  <a:off x="5005440" y="2885040"/>
                  <a:ext cx="1270080" cy="16560"/>
                </a:xfrm>
                <a:prstGeom prst="rect">
                  <a:avLst/>
                </a:prstGeom>
                <a:solidFill>
                  <a:srgbClr val="0196f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5" name=""/>
                <p:cNvSpPr/>
                <p:nvPr/>
              </p:nvSpPr>
              <p:spPr>
                <a:xfrm>
                  <a:off x="5005440" y="2901960"/>
                  <a:ext cx="1270080" cy="16560"/>
                </a:xfrm>
                <a:prstGeom prst="rect">
                  <a:avLst/>
                </a:prstGeom>
                <a:solidFill>
                  <a:srgbClr val="0196f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6" name=""/>
                <p:cNvSpPr/>
                <p:nvPr/>
              </p:nvSpPr>
              <p:spPr>
                <a:xfrm>
                  <a:off x="5005440" y="2918880"/>
                  <a:ext cx="1270080" cy="16920"/>
                </a:xfrm>
                <a:prstGeom prst="rect">
                  <a:avLst/>
                </a:prstGeom>
                <a:solidFill>
                  <a:srgbClr val="0196f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17" name=""/>
                <p:cNvSpPr/>
                <p:nvPr/>
              </p:nvSpPr>
              <p:spPr>
                <a:xfrm>
                  <a:off x="5005440" y="2935800"/>
                  <a:ext cx="1270080" cy="16560"/>
                </a:xfrm>
                <a:prstGeom prst="rect">
                  <a:avLst/>
                </a:prstGeom>
                <a:solidFill>
                  <a:srgbClr val="0196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8" name=""/>
                <p:cNvSpPr/>
                <p:nvPr/>
              </p:nvSpPr>
              <p:spPr>
                <a:xfrm>
                  <a:off x="5005440" y="2952720"/>
                  <a:ext cx="1270080" cy="16560"/>
                </a:xfrm>
                <a:prstGeom prst="rect">
                  <a:avLst/>
                </a:prstGeom>
                <a:solidFill>
                  <a:srgbClr val="0197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19" name=""/>
                <p:cNvSpPr/>
                <p:nvPr/>
              </p:nvSpPr>
              <p:spPr>
                <a:xfrm>
                  <a:off x="5005440" y="2969640"/>
                  <a:ext cx="1270080" cy="16920"/>
                </a:xfrm>
                <a:prstGeom prst="rect">
                  <a:avLst/>
                </a:prstGeom>
                <a:solidFill>
                  <a:srgbClr val="0197f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20" name=""/>
                <p:cNvSpPr/>
                <p:nvPr/>
              </p:nvSpPr>
              <p:spPr>
                <a:xfrm>
                  <a:off x="5005440" y="298692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1" name=""/>
                <p:cNvSpPr/>
                <p:nvPr/>
              </p:nvSpPr>
              <p:spPr>
                <a:xfrm>
                  <a:off x="5005440" y="300384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2" name=""/>
                <p:cNvSpPr/>
                <p:nvPr/>
              </p:nvSpPr>
              <p:spPr>
                <a:xfrm>
                  <a:off x="5005440" y="3020760"/>
                  <a:ext cx="1270080" cy="16920"/>
                </a:xfrm>
                <a:prstGeom prst="rect">
                  <a:avLst/>
                </a:prstGeom>
                <a:solidFill>
                  <a:srgbClr val="0197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23" name=""/>
                <p:cNvSpPr/>
                <p:nvPr/>
              </p:nvSpPr>
              <p:spPr>
                <a:xfrm>
                  <a:off x="5005440" y="3038040"/>
                  <a:ext cx="1270080" cy="16560"/>
                </a:xfrm>
                <a:prstGeom prst="rect">
                  <a:avLst/>
                </a:prstGeom>
                <a:solidFill>
                  <a:srgbClr val="01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4" name=""/>
                <p:cNvSpPr/>
                <p:nvPr/>
              </p:nvSpPr>
              <p:spPr>
                <a:xfrm>
                  <a:off x="5005440" y="3054960"/>
                  <a:ext cx="1270080" cy="16560"/>
                </a:xfrm>
                <a:prstGeom prst="rect">
                  <a:avLst/>
                </a:prstGeom>
                <a:solidFill>
                  <a:srgbClr val="00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5" name=""/>
                <p:cNvSpPr/>
                <p:nvPr/>
              </p:nvSpPr>
              <p:spPr>
                <a:xfrm>
                  <a:off x="5005440" y="3071520"/>
                  <a:ext cx="1270080" cy="16920"/>
                </a:xfrm>
                <a:prstGeom prst="rect">
                  <a:avLst/>
                </a:prstGeom>
                <a:solidFill>
                  <a:srgbClr val="0098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26" name=""/>
                <p:cNvSpPr/>
                <p:nvPr/>
              </p:nvSpPr>
              <p:spPr>
                <a:xfrm>
                  <a:off x="5005440" y="308880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7" name=""/>
                <p:cNvSpPr/>
                <p:nvPr/>
              </p:nvSpPr>
              <p:spPr>
                <a:xfrm>
                  <a:off x="5005440" y="310572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28" name=""/>
                <p:cNvSpPr/>
                <p:nvPr/>
              </p:nvSpPr>
              <p:spPr>
                <a:xfrm>
                  <a:off x="5005440" y="3122640"/>
                  <a:ext cx="1270080" cy="16920"/>
                </a:xfrm>
                <a:prstGeom prst="rect">
                  <a:avLst/>
                </a:prstGeom>
                <a:solidFill>
                  <a:srgbClr val="0098f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29" name=""/>
                <p:cNvSpPr/>
                <p:nvPr/>
              </p:nvSpPr>
              <p:spPr>
                <a:xfrm>
                  <a:off x="5005440" y="3139920"/>
                  <a:ext cx="1270080" cy="18000"/>
                </a:xfrm>
                <a:prstGeom prst="rect">
                  <a:avLst/>
                </a:prstGeom>
                <a:solidFill>
                  <a:srgbClr val="0098fe"/>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430" name=""/>
                <p:cNvSpPr/>
                <p:nvPr/>
              </p:nvSpPr>
              <p:spPr>
                <a:xfrm>
                  <a:off x="5005440" y="3157920"/>
                  <a:ext cx="1270080" cy="15480"/>
                </a:xfrm>
                <a:prstGeom prst="rect">
                  <a:avLst/>
                </a:prstGeom>
                <a:solidFill>
                  <a:srgbClr val="0099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31"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solidFill>
                  <a:srgbClr val="0099ff"/>
                </a:solidFill>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2"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5005440" y="126576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34" name=""/>
                <p:cNvSpPr/>
                <p:nvPr/>
              </p:nvSpPr>
              <p:spPr>
                <a:xfrm>
                  <a:off x="5005440" y="1282320"/>
                  <a:ext cx="1270080" cy="16920"/>
                </a:xfrm>
                <a:prstGeom prst="rect">
                  <a:avLst/>
                </a:prstGeom>
                <a:solidFill>
                  <a:srgbClr val="07599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35" name=""/>
                <p:cNvSpPr/>
                <p:nvPr/>
              </p:nvSpPr>
              <p:spPr>
                <a:xfrm>
                  <a:off x="5005440" y="1299600"/>
                  <a:ext cx="1270080" cy="16560"/>
                </a:xfrm>
                <a:prstGeom prst="rect">
                  <a:avLst/>
                </a:prstGeom>
                <a:solidFill>
                  <a:srgbClr val="07599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36" name=""/>
                <p:cNvSpPr/>
                <p:nvPr/>
              </p:nvSpPr>
              <p:spPr>
                <a:xfrm>
                  <a:off x="5005440" y="1316520"/>
                  <a:ext cx="1270080" cy="18360"/>
                </a:xfrm>
                <a:prstGeom prst="rect">
                  <a:avLst/>
                </a:prstGeom>
                <a:solidFill>
                  <a:srgbClr val="075991"/>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37" name=""/>
                <p:cNvSpPr/>
                <p:nvPr/>
              </p:nvSpPr>
              <p:spPr>
                <a:xfrm>
                  <a:off x="5005440" y="1334880"/>
                  <a:ext cx="1270080" cy="15480"/>
                </a:xfrm>
                <a:prstGeom prst="rect">
                  <a:avLst/>
                </a:prstGeom>
                <a:solidFill>
                  <a:srgbClr val="075991"/>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38" name=""/>
                <p:cNvSpPr/>
                <p:nvPr/>
              </p:nvSpPr>
              <p:spPr>
                <a:xfrm>
                  <a:off x="5005440" y="1350720"/>
                  <a:ext cx="1270080" cy="18000"/>
                </a:xfrm>
                <a:prstGeom prst="rect">
                  <a:avLst/>
                </a:prstGeom>
                <a:solidFill>
                  <a:srgbClr val="075a91"/>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439" name=""/>
                <p:cNvSpPr/>
                <p:nvPr/>
              </p:nvSpPr>
              <p:spPr>
                <a:xfrm>
                  <a:off x="5005440" y="1368720"/>
                  <a:ext cx="1270080" cy="16920"/>
                </a:xfrm>
                <a:prstGeom prst="rect">
                  <a:avLst/>
                </a:prstGeom>
                <a:solidFill>
                  <a:srgbClr val="075a92"/>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40" name=""/>
                <p:cNvSpPr/>
                <p:nvPr/>
              </p:nvSpPr>
              <p:spPr>
                <a:xfrm>
                  <a:off x="5005440" y="1386000"/>
                  <a:ext cx="1270080" cy="15480"/>
                </a:xfrm>
                <a:prstGeom prst="rect">
                  <a:avLst/>
                </a:prstGeom>
                <a:solidFill>
                  <a:srgbClr val="075a92"/>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41" name=""/>
                <p:cNvSpPr/>
                <p:nvPr/>
              </p:nvSpPr>
              <p:spPr>
                <a:xfrm>
                  <a:off x="5005440" y="1401480"/>
                  <a:ext cx="1270080" cy="18000"/>
                </a:xfrm>
                <a:prstGeom prst="rect">
                  <a:avLst/>
                </a:prstGeom>
                <a:solidFill>
                  <a:srgbClr val="075a93"/>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442" name=""/>
                <p:cNvSpPr/>
                <p:nvPr/>
              </p:nvSpPr>
              <p:spPr>
                <a:xfrm>
                  <a:off x="5005440" y="1419840"/>
                  <a:ext cx="1270080" cy="16920"/>
                </a:xfrm>
                <a:prstGeom prst="rect">
                  <a:avLst/>
                </a:prstGeom>
                <a:solidFill>
                  <a:srgbClr val="075b9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43" name=""/>
                <p:cNvSpPr/>
                <p:nvPr/>
              </p:nvSpPr>
              <p:spPr>
                <a:xfrm>
                  <a:off x="5005440" y="1436760"/>
                  <a:ext cx="1270080" cy="16560"/>
                </a:xfrm>
                <a:prstGeom prst="rect">
                  <a:avLst/>
                </a:prstGeom>
                <a:solidFill>
                  <a:srgbClr val="075b9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44" name=""/>
                <p:cNvSpPr/>
                <p:nvPr/>
              </p:nvSpPr>
              <p:spPr>
                <a:xfrm>
                  <a:off x="5005440" y="1453680"/>
                  <a:ext cx="1270080" cy="16560"/>
                </a:xfrm>
                <a:prstGeom prst="rect">
                  <a:avLst/>
                </a:prstGeom>
                <a:solidFill>
                  <a:srgbClr val="075b9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45" name=""/>
                <p:cNvSpPr/>
                <p:nvPr/>
              </p:nvSpPr>
              <p:spPr>
                <a:xfrm>
                  <a:off x="5005440" y="1470600"/>
                  <a:ext cx="1270080" cy="15480"/>
                </a:xfrm>
                <a:prstGeom prst="rect">
                  <a:avLst/>
                </a:prstGeom>
                <a:solidFill>
                  <a:srgbClr val="075c9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46" name=""/>
                <p:cNvSpPr/>
                <p:nvPr/>
              </p:nvSpPr>
              <p:spPr>
                <a:xfrm>
                  <a:off x="5005440" y="1486440"/>
                  <a:ext cx="1270080" cy="18360"/>
                </a:xfrm>
                <a:prstGeom prst="rect">
                  <a:avLst/>
                </a:prstGeom>
                <a:solidFill>
                  <a:srgbClr val="075c9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47" name=""/>
                <p:cNvSpPr/>
                <p:nvPr/>
              </p:nvSpPr>
              <p:spPr>
                <a:xfrm>
                  <a:off x="5005440" y="1504800"/>
                  <a:ext cx="1270080" cy="16560"/>
                </a:xfrm>
                <a:prstGeom prst="rect">
                  <a:avLst/>
                </a:prstGeom>
                <a:solidFill>
                  <a:srgbClr val="075d9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48" name=""/>
                <p:cNvSpPr/>
                <p:nvPr/>
              </p:nvSpPr>
              <p:spPr>
                <a:xfrm>
                  <a:off x="5005440" y="1521720"/>
                  <a:ext cx="1270080" cy="16920"/>
                </a:xfrm>
                <a:prstGeom prst="rect">
                  <a:avLst/>
                </a:prstGeom>
                <a:solidFill>
                  <a:srgbClr val="075d9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49" name=""/>
                <p:cNvSpPr/>
                <p:nvPr/>
              </p:nvSpPr>
              <p:spPr>
                <a:xfrm>
                  <a:off x="5005440" y="1539000"/>
                  <a:ext cx="1270080" cy="16560"/>
                </a:xfrm>
                <a:prstGeom prst="rect">
                  <a:avLst/>
                </a:prstGeom>
                <a:solidFill>
                  <a:srgbClr val="075d9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0" name=""/>
                <p:cNvSpPr/>
                <p:nvPr/>
              </p:nvSpPr>
              <p:spPr>
                <a:xfrm>
                  <a:off x="5005440" y="1555560"/>
                  <a:ext cx="1270080" cy="16560"/>
                </a:xfrm>
                <a:prstGeom prst="rect">
                  <a:avLst/>
                </a:prstGeom>
                <a:solidFill>
                  <a:srgbClr val="075e9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1" name=""/>
                <p:cNvSpPr/>
                <p:nvPr/>
              </p:nvSpPr>
              <p:spPr>
                <a:xfrm>
                  <a:off x="5005440" y="1572480"/>
                  <a:ext cx="1270080" cy="16920"/>
                </a:xfrm>
                <a:prstGeom prst="rect">
                  <a:avLst/>
                </a:prstGeom>
                <a:solidFill>
                  <a:srgbClr val="075e9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52" name=""/>
                <p:cNvSpPr/>
                <p:nvPr/>
              </p:nvSpPr>
              <p:spPr>
                <a:xfrm>
                  <a:off x="5005440" y="1589760"/>
                  <a:ext cx="1270080" cy="16560"/>
                </a:xfrm>
                <a:prstGeom prst="rect">
                  <a:avLst/>
                </a:prstGeom>
                <a:solidFill>
                  <a:srgbClr val="075f9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3" name=""/>
                <p:cNvSpPr/>
                <p:nvPr/>
              </p:nvSpPr>
              <p:spPr>
                <a:xfrm>
                  <a:off x="5005440" y="1606680"/>
                  <a:ext cx="1270080" cy="16560"/>
                </a:xfrm>
                <a:prstGeom prst="rect">
                  <a:avLst/>
                </a:prstGeom>
                <a:solidFill>
                  <a:srgbClr val="075f9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4" name=""/>
                <p:cNvSpPr/>
                <p:nvPr/>
              </p:nvSpPr>
              <p:spPr>
                <a:xfrm>
                  <a:off x="5005440" y="1623600"/>
                  <a:ext cx="1270080" cy="16920"/>
                </a:xfrm>
                <a:prstGeom prst="rect">
                  <a:avLst/>
                </a:prstGeom>
                <a:solidFill>
                  <a:srgbClr val="07609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55" name=""/>
                <p:cNvSpPr/>
                <p:nvPr/>
              </p:nvSpPr>
              <p:spPr>
                <a:xfrm>
                  <a:off x="5005440" y="1640880"/>
                  <a:ext cx="1270080" cy="16560"/>
                </a:xfrm>
                <a:prstGeom prst="rect">
                  <a:avLst/>
                </a:prstGeom>
                <a:solidFill>
                  <a:srgbClr val="07619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6" name=""/>
                <p:cNvSpPr/>
                <p:nvPr/>
              </p:nvSpPr>
              <p:spPr>
                <a:xfrm>
                  <a:off x="5005440" y="1657800"/>
                  <a:ext cx="1270080" cy="16560"/>
                </a:xfrm>
                <a:prstGeom prst="rect">
                  <a:avLst/>
                </a:prstGeom>
                <a:solidFill>
                  <a:srgbClr val="07619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7" name=""/>
                <p:cNvSpPr/>
                <p:nvPr/>
              </p:nvSpPr>
              <p:spPr>
                <a:xfrm>
                  <a:off x="5005440" y="1674720"/>
                  <a:ext cx="1270080" cy="16920"/>
                </a:xfrm>
                <a:prstGeom prst="rect">
                  <a:avLst/>
                </a:prstGeom>
                <a:solidFill>
                  <a:srgbClr val="0762a0"/>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58" name=""/>
                <p:cNvSpPr/>
                <p:nvPr/>
              </p:nvSpPr>
              <p:spPr>
                <a:xfrm>
                  <a:off x="5005440" y="1691640"/>
                  <a:ext cx="1270080" cy="16560"/>
                </a:xfrm>
                <a:prstGeom prst="rect">
                  <a:avLst/>
                </a:prstGeom>
                <a:solidFill>
                  <a:srgbClr val="0762a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59" name=""/>
                <p:cNvSpPr/>
                <p:nvPr/>
              </p:nvSpPr>
              <p:spPr>
                <a:xfrm>
                  <a:off x="5005440" y="1708560"/>
                  <a:ext cx="1270080" cy="16560"/>
                </a:xfrm>
                <a:prstGeom prst="rect">
                  <a:avLst/>
                </a:prstGeom>
                <a:solidFill>
                  <a:srgbClr val="0763a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60" name=""/>
                <p:cNvSpPr/>
                <p:nvPr/>
              </p:nvSpPr>
              <p:spPr>
                <a:xfrm>
                  <a:off x="5005440" y="1725480"/>
                  <a:ext cx="1270080" cy="16920"/>
                </a:xfrm>
                <a:prstGeom prst="rect">
                  <a:avLst/>
                </a:prstGeom>
                <a:solidFill>
                  <a:srgbClr val="0764a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61" name=""/>
                <p:cNvSpPr/>
                <p:nvPr/>
              </p:nvSpPr>
              <p:spPr>
                <a:xfrm>
                  <a:off x="5005440" y="1742760"/>
                  <a:ext cx="1270080" cy="16560"/>
                </a:xfrm>
                <a:prstGeom prst="rect">
                  <a:avLst/>
                </a:prstGeom>
                <a:solidFill>
                  <a:srgbClr val="0765a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62" name=""/>
                <p:cNvSpPr/>
                <p:nvPr/>
              </p:nvSpPr>
              <p:spPr>
                <a:xfrm>
                  <a:off x="5005440" y="1759680"/>
                  <a:ext cx="1270080" cy="18360"/>
                </a:xfrm>
                <a:prstGeom prst="rect">
                  <a:avLst/>
                </a:prstGeom>
                <a:solidFill>
                  <a:srgbClr val="0765a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63" name=""/>
                <p:cNvSpPr/>
                <p:nvPr/>
              </p:nvSpPr>
              <p:spPr>
                <a:xfrm>
                  <a:off x="5005440" y="1778040"/>
                  <a:ext cx="1270080" cy="15480"/>
                </a:xfrm>
                <a:prstGeom prst="rect">
                  <a:avLst/>
                </a:prstGeom>
                <a:solidFill>
                  <a:srgbClr val="0766a7"/>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64" name=""/>
                <p:cNvSpPr/>
                <p:nvPr/>
              </p:nvSpPr>
              <p:spPr>
                <a:xfrm>
                  <a:off x="5005440" y="1793880"/>
                  <a:ext cx="1270080" cy="16560"/>
                </a:xfrm>
                <a:prstGeom prst="rect">
                  <a:avLst/>
                </a:prstGeom>
                <a:solidFill>
                  <a:srgbClr val="0767a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65" name=""/>
                <p:cNvSpPr/>
                <p:nvPr/>
              </p:nvSpPr>
              <p:spPr>
                <a:xfrm>
                  <a:off x="5005440" y="1810440"/>
                  <a:ext cx="1270080" cy="18360"/>
                </a:xfrm>
                <a:prstGeom prst="rect">
                  <a:avLst/>
                </a:prstGeom>
                <a:solidFill>
                  <a:srgbClr val="0767a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66" name=""/>
                <p:cNvSpPr/>
                <p:nvPr/>
              </p:nvSpPr>
              <p:spPr>
                <a:xfrm>
                  <a:off x="5005440" y="1829160"/>
                  <a:ext cx="1270080" cy="15480"/>
                </a:xfrm>
                <a:prstGeom prst="rect">
                  <a:avLst/>
                </a:prstGeom>
                <a:solidFill>
                  <a:srgbClr val="0768ab"/>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67" name=""/>
                <p:cNvSpPr/>
                <p:nvPr/>
              </p:nvSpPr>
              <p:spPr>
                <a:xfrm>
                  <a:off x="5005440" y="1844640"/>
                  <a:ext cx="1270080" cy="18000"/>
                </a:xfrm>
                <a:prstGeom prst="rect">
                  <a:avLst/>
                </a:prstGeom>
                <a:solidFill>
                  <a:srgbClr val="0769ac"/>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468" name=""/>
                <p:cNvSpPr/>
                <p:nvPr/>
              </p:nvSpPr>
              <p:spPr>
                <a:xfrm>
                  <a:off x="5005440" y="1862640"/>
                  <a:ext cx="1270080" cy="16920"/>
                </a:xfrm>
                <a:prstGeom prst="rect">
                  <a:avLst/>
                </a:prstGeom>
                <a:solidFill>
                  <a:srgbClr val="076aa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69" name=""/>
                <p:cNvSpPr/>
                <p:nvPr/>
              </p:nvSpPr>
              <p:spPr>
                <a:xfrm>
                  <a:off x="5005440" y="1879920"/>
                  <a:ext cx="1270080" cy="16560"/>
                </a:xfrm>
                <a:prstGeom prst="rect">
                  <a:avLst/>
                </a:prstGeom>
                <a:solidFill>
                  <a:srgbClr val="076ba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0" name=""/>
                <p:cNvSpPr/>
                <p:nvPr/>
              </p:nvSpPr>
              <p:spPr>
                <a:xfrm>
                  <a:off x="5005440" y="1896840"/>
                  <a:ext cx="1270080" cy="16560"/>
                </a:xfrm>
                <a:prstGeom prst="rect">
                  <a:avLst/>
                </a:prstGeom>
                <a:solidFill>
                  <a:srgbClr val="066bb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1" name=""/>
                <p:cNvSpPr/>
                <p:nvPr/>
              </p:nvSpPr>
              <p:spPr>
                <a:xfrm>
                  <a:off x="5005440" y="1913760"/>
                  <a:ext cx="1270080" cy="16920"/>
                </a:xfrm>
                <a:prstGeom prst="rect">
                  <a:avLst/>
                </a:prstGeom>
                <a:solidFill>
                  <a:srgbClr val="066db3"/>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72" name=""/>
                <p:cNvSpPr/>
                <p:nvPr/>
              </p:nvSpPr>
              <p:spPr>
                <a:xfrm>
                  <a:off x="5005440" y="1931040"/>
                  <a:ext cx="1270080" cy="16560"/>
                </a:xfrm>
                <a:prstGeom prst="rect">
                  <a:avLst/>
                </a:prstGeom>
                <a:solidFill>
                  <a:srgbClr val="066db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3" name=""/>
                <p:cNvSpPr/>
                <p:nvPr/>
              </p:nvSpPr>
              <p:spPr>
                <a:xfrm>
                  <a:off x="5005440" y="1947960"/>
                  <a:ext cx="1270080" cy="16560"/>
                </a:xfrm>
                <a:prstGeom prst="rect">
                  <a:avLst/>
                </a:prstGeom>
                <a:solidFill>
                  <a:srgbClr val="066eb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4" name=""/>
                <p:cNvSpPr/>
                <p:nvPr/>
              </p:nvSpPr>
              <p:spPr>
                <a:xfrm>
                  <a:off x="5005440" y="1964880"/>
                  <a:ext cx="1270080" cy="16920"/>
                </a:xfrm>
                <a:prstGeom prst="rect">
                  <a:avLst/>
                </a:prstGeom>
                <a:solidFill>
                  <a:srgbClr val="066fb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75" name=""/>
                <p:cNvSpPr/>
                <p:nvPr/>
              </p:nvSpPr>
              <p:spPr>
                <a:xfrm>
                  <a:off x="5005440" y="1981800"/>
                  <a:ext cx="1270080" cy="16560"/>
                </a:xfrm>
                <a:prstGeom prst="rect">
                  <a:avLst/>
                </a:prstGeom>
                <a:solidFill>
                  <a:srgbClr val="0670b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6" name=""/>
                <p:cNvSpPr/>
                <p:nvPr/>
              </p:nvSpPr>
              <p:spPr>
                <a:xfrm>
                  <a:off x="5005440" y="1998720"/>
                  <a:ext cx="1270080" cy="16560"/>
                </a:xfrm>
                <a:prstGeom prst="rect">
                  <a:avLst/>
                </a:prstGeom>
                <a:solidFill>
                  <a:srgbClr val="0671b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7" name=""/>
                <p:cNvSpPr/>
                <p:nvPr/>
              </p:nvSpPr>
              <p:spPr>
                <a:xfrm>
                  <a:off x="5005440" y="2015640"/>
                  <a:ext cx="1270080" cy="16920"/>
                </a:xfrm>
                <a:prstGeom prst="rect">
                  <a:avLst/>
                </a:prstGeom>
                <a:solidFill>
                  <a:srgbClr val="0672b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78" name=""/>
                <p:cNvSpPr/>
                <p:nvPr/>
              </p:nvSpPr>
              <p:spPr>
                <a:xfrm>
                  <a:off x="5005440" y="2032920"/>
                  <a:ext cx="1270080" cy="16560"/>
                </a:xfrm>
                <a:prstGeom prst="rect">
                  <a:avLst/>
                </a:prstGeom>
                <a:solidFill>
                  <a:srgbClr val="0673b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79" name=""/>
                <p:cNvSpPr/>
                <p:nvPr/>
              </p:nvSpPr>
              <p:spPr>
                <a:xfrm>
                  <a:off x="5005440" y="2049840"/>
                  <a:ext cx="1270080" cy="16560"/>
                </a:xfrm>
                <a:prstGeom prst="rect">
                  <a:avLst/>
                </a:prstGeom>
                <a:solidFill>
                  <a:srgbClr val="0674b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0" name=""/>
                <p:cNvSpPr/>
                <p:nvPr/>
              </p:nvSpPr>
              <p:spPr>
                <a:xfrm>
                  <a:off x="5005440" y="2066760"/>
                  <a:ext cx="1270080" cy="16920"/>
                </a:xfrm>
                <a:prstGeom prst="rect">
                  <a:avLst/>
                </a:prstGeom>
                <a:solidFill>
                  <a:srgbClr val="0675c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81" name=""/>
                <p:cNvSpPr/>
                <p:nvPr/>
              </p:nvSpPr>
              <p:spPr>
                <a:xfrm>
                  <a:off x="5005440" y="2084040"/>
                  <a:ext cx="1270080" cy="16560"/>
                </a:xfrm>
                <a:prstGeom prst="rect">
                  <a:avLst/>
                </a:prstGeom>
                <a:solidFill>
                  <a:srgbClr val="0675c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2" name=""/>
                <p:cNvSpPr/>
                <p:nvPr/>
              </p:nvSpPr>
              <p:spPr>
                <a:xfrm>
                  <a:off x="5005440" y="2100600"/>
                  <a:ext cx="1270080" cy="16560"/>
                </a:xfrm>
                <a:prstGeom prst="rect">
                  <a:avLst/>
                </a:prstGeom>
                <a:solidFill>
                  <a:srgbClr val="0677c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3" name=""/>
                <p:cNvSpPr/>
                <p:nvPr/>
              </p:nvSpPr>
              <p:spPr>
                <a:xfrm>
                  <a:off x="5005440" y="2117520"/>
                  <a:ext cx="1270080" cy="16920"/>
                </a:xfrm>
                <a:prstGeom prst="rect">
                  <a:avLst/>
                </a:prstGeom>
                <a:solidFill>
                  <a:srgbClr val="0678c6"/>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84" name=""/>
                <p:cNvSpPr/>
                <p:nvPr/>
              </p:nvSpPr>
              <p:spPr>
                <a:xfrm>
                  <a:off x="5005440" y="2134800"/>
                  <a:ext cx="1270080" cy="16560"/>
                </a:xfrm>
                <a:prstGeom prst="rect">
                  <a:avLst/>
                </a:prstGeom>
                <a:solidFill>
                  <a:srgbClr val="0678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5" name=""/>
                <p:cNvSpPr/>
                <p:nvPr/>
              </p:nvSpPr>
              <p:spPr>
                <a:xfrm>
                  <a:off x="5005440" y="2151720"/>
                  <a:ext cx="1270080" cy="16560"/>
                </a:xfrm>
                <a:prstGeom prst="rect">
                  <a:avLst/>
                </a:prstGeom>
                <a:solidFill>
                  <a:srgbClr val="057ac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6" name=""/>
                <p:cNvSpPr/>
                <p:nvPr/>
              </p:nvSpPr>
              <p:spPr>
                <a:xfrm>
                  <a:off x="5005440" y="2168640"/>
                  <a:ext cx="1270080" cy="16920"/>
                </a:xfrm>
                <a:prstGeom prst="rect">
                  <a:avLst/>
                </a:prstGeom>
                <a:solidFill>
                  <a:srgbClr val="057ac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87" name=""/>
                <p:cNvSpPr/>
                <p:nvPr/>
              </p:nvSpPr>
              <p:spPr>
                <a:xfrm>
                  <a:off x="5005440" y="2185920"/>
                  <a:ext cx="1270080" cy="16560"/>
                </a:xfrm>
                <a:prstGeom prst="rect">
                  <a:avLst/>
                </a:prstGeom>
                <a:solidFill>
                  <a:srgbClr val="057bc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88" name=""/>
                <p:cNvSpPr/>
                <p:nvPr/>
              </p:nvSpPr>
              <p:spPr>
                <a:xfrm>
                  <a:off x="5005440" y="2202840"/>
                  <a:ext cx="1270080" cy="18360"/>
                </a:xfrm>
                <a:prstGeom prst="rect">
                  <a:avLst/>
                </a:prstGeom>
                <a:solidFill>
                  <a:srgbClr val="057cce"/>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89" name=""/>
                <p:cNvSpPr/>
                <p:nvPr/>
              </p:nvSpPr>
              <p:spPr>
                <a:xfrm>
                  <a:off x="5005440" y="2221200"/>
                  <a:ext cx="1270080" cy="15120"/>
                </a:xfrm>
                <a:prstGeom prst="rect">
                  <a:avLst/>
                </a:prstGeom>
                <a:solidFill>
                  <a:srgbClr val="057dd0"/>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490" name=""/>
                <p:cNvSpPr/>
                <p:nvPr/>
              </p:nvSpPr>
              <p:spPr>
                <a:xfrm>
                  <a:off x="5005440" y="2236680"/>
                  <a:ext cx="1270080" cy="16920"/>
                </a:xfrm>
                <a:prstGeom prst="rect">
                  <a:avLst/>
                </a:prstGeom>
                <a:solidFill>
                  <a:srgbClr val="057ed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91" name=""/>
                <p:cNvSpPr/>
                <p:nvPr/>
              </p:nvSpPr>
              <p:spPr>
                <a:xfrm>
                  <a:off x="5005440" y="2253600"/>
                  <a:ext cx="1270080" cy="18360"/>
                </a:xfrm>
                <a:prstGeom prst="rect">
                  <a:avLst/>
                </a:prstGeom>
                <a:solidFill>
                  <a:srgbClr val="057fd2"/>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92" name=""/>
                <p:cNvSpPr/>
                <p:nvPr/>
              </p:nvSpPr>
              <p:spPr>
                <a:xfrm>
                  <a:off x="5005440" y="2271960"/>
                  <a:ext cx="1270080" cy="15120"/>
                </a:xfrm>
                <a:prstGeom prst="rect">
                  <a:avLst/>
                </a:prstGeom>
                <a:solidFill>
                  <a:srgbClr val="0580d4"/>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493" name=""/>
                <p:cNvSpPr/>
                <p:nvPr/>
              </p:nvSpPr>
              <p:spPr>
                <a:xfrm>
                  <a:off x="5005440" y="2287440"/>
                  <a:ext cx="1270080" cy="18360"/>
                </a:xfrm>
                <a:prstGeom prst="rect">
                  <a:avLst/>
                </a:prstGeom>
                <a:solidFill>
                  <a:srgbClr val="0581d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94" name=""/>
                <p:cNvSpPr/>
                <p:nvPr/>
              </p:nvSpPr>
              <p:spPr>
                <a:xfrm>
                  <a:off x="5005440" y="2305800"/>
                  <a:ext cx="1270080" cy="16920"/>
                </a:xfrm>
                <a:prstGeom prst="rect">
                  <a:avLst/>
                </a:prstGeom>
                <a:solidFill>
                  <a:srgbClr val="0582d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95" name=""/>
                <p:cNvSpPr/>
                <p:nvPr/>
              </p:nvSpPr>
              <p:spPr>
                <a:xfrm>
                  <a:off x="5005440" y="2323080"/>
                  <a:ext cx="1270080" cy="15120"/>
                </a:xfrm>
                <a:prstGeom prst="rect">
                  <a:avLst/>
                </a:prstGeom>
                <a:solidFill>
                  <a:srgbClr val="0582d8"/>
                </a:solidFill>
                <a:ln w="0">
                  <a:noFill/>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496" name=""/>
                <p:cNvSpPr/>
                <p:nvPr/>
              </p:nvSpPr>
              <p:spPr>
                <a:xfrm>
                  <a:off x="5005440" y="2338560"/>
                  <a:ext cx="1270080" cy="18360"/>
                </a:xfrm>
                <a:prstGeom prst="rect">
                  <a:avLst/>
                </a:prstGeom>
                <a:solidFill>
                  <a:srgbClr val="0483da"/>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497" name=""/>
                <p:cNvSpPr/>
                <p:nvPr/>
              </p:nvSpPr>
              <p:spPr>
                <a:xfrm>
                  <a:off x="5005440" y="2356920"/>
                  <a:ext cx="1270080" cy="16920"/>
                </a:xfrm>
                <a:prstGeom prst="rect">
                  <a:avLst/>
                </a:prstGeom>
                <a:solidFill>
                  <a:srgbClr val="0484d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498" name=""/>
                <p:cNvSpPr/>
                <p:nvPr/>
              </p:nvSpPr>
              <p:spPr>
                <a:xfrm>
                  <a:off x="5005440" y="2374200"/>
                  <a:ext cx="1270080" cy="16560"/>
                </a:xfrm>
                <a:prstGeom prst="rect">
                  <a:avLst/>
                </a:prstGeom>
                <a:solidFill>
                  <a:srgbClr val="0485d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499" name=""/>
                <p:cNvSpPr/>
                <p:nvPr/>
              </p:nvSpPr>
              <p:spPr>
                <a:xfrm>
                  <a:off x="5005440" y="2390760"/>
                  <a:ext cx="1270080" cy="16560"/>
                </a:xfrm>
                <a:prstGeom prst="rect">
                  <a:avLst/>
                </a:prstGeom>
                <a:solidFill>
                  <a:srgbClr val="0486d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0" name=""/>
                <p:cNvSpPr/>
                <p:nvPr/>
              </p:nvSpPr>
              <p:spPr>
                <a:xfrm>
                  <a:off x="5005440" y="2407680"/>
                  <a:ext cx="1270080" cy="16560"/>
                </a:xfrm>
                <a:prstGeom prst="rect">
                  <a:avLst/>
                </a:prstGeom>
                <a:solidFill>
                  <a:srgbClr val="0487e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1" name=""/>
                <p:cNvSpPr/>
                <p:nvPr/>
              </p:nvSpPr>
              <p:spPr>
                <a:xfrm>
                  <a:off x="5005440" y="2424600"/>
                  <a:ext cx="1270080" cy="16920"/>
                </a:xfrm>
                <a:prstGeom prst="rect">
                  <a:avLst/>
                </a:prstGeom>
                <a:solidFill>
                  <a:srgbClr val="0487e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02" name=""/>
                <p:cNvSpPr/>
                <p:nvPr/>
              </p:nvSpPr>
              <p:spPr>
                <a:xfrm>
                  <a:off x="5005440" y="2441880"/>
                  <a:ext cx="1270080" cy="16560"/>
                </a:xfrm>
                <a:prstGeom prst="rect">
                  <a:avLst/>
                </a:prstGeom>
                <a:solidFill>
                  <a:srgbClr val="0488e2"/>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3" name=""/>
                <p:cNvSpPr/>
                <p:nvPr/>
              </p:nvSpPr>
              <p:spPr>
                <a:xfrm>
                  <a:off x="5005440" y="2458800"/>
                  <a:ext cx="1270080" cy="16560"/>
                </a:xfrm>
                <a:prstGeom prst="rect">
                  <a:avLst/>
                </a:prstGeom>
                <a:solidFill>
                  <a:srgbClr val="0489e4"/>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4" name=""/>
                <p:cNvSpPr/>
                <p:nvPr/>
              </p:nvSpPr>
              <p:spPr>
                <a:xfrm>
                  <a:off x="5005440" y="2475720"/>
                  <a:ext cx="1270080" cy="16920"/>
                </a:xfrm>
                <a:prstGeom prst="rect">
                  <a:avLst/>
                </a:prstGeom>
                <a:solidFill>
                  <a:srgbClr val="048ae5"/>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05" name=""/>
                <p:cNvSpPr/>
                <p:nvPr/>
              </p:nvSpPr>
              <p:spPr>
                <a:xfrm>
                  <a:off x="5005440" y="2493000"/>
                  <a:ext cx="1270080" cy="16560"/>
                </a:xfrm>
                <a:prstGeom prst="rect">
                  <a:avLst/>
                </a:prstGeom>
                <a:solidFill>
                  <a:srgbClr val="048ae6"/>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6" name=""/>
                <p:cNvSpPr/>
                <p:nvPr/>
              </p:nvSpPr>
              <p:spPr>
                <a:xfrm>
                  <a:off x="5005440" y="2509920"/>
                  <a:ext cx="1270080" cy="16560"/>
                </a:xfrm>
                <a:prstGeom prst="rect">
                  <a:avLst/>
                </a:prstGeom>
                <a:solidFill>
                  <a:srgbClr val="048be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7" name=""/>
                <p:cNvSpPr/>
                <p:nvPr/>
              </p:nvSpPr>
              <p:spPr>
                <a:xfrm>
                  <a:off x="5005440" y="2526480"/>
                  <a:ext cx="1270080" cy="16920"/>
                </a:xfrm>
                <a:prstGeom prst="rect">
                  <a:avLst/>
                </a:prstGeom>
                <a:solidFill>
                  <a:srgbClr val="038ce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08" name=""/>
                <p:cNvSpPr/>
                <p:nvPr/>
              </p:nvSpPr>
              <p:spPr>
                <a:xfrm>
                  <a:off x="5005440" y="2543760"/>
                  <a:ext cx="1270080" cy="16560"/>
                </a:xfrm>
                <a:prstGeom prst="rect">
                  <a:avLst/>
                </a:prstGeom>
                <a:solidFill>
                  <a:srgbClr val="038ce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09" name=""/>
                <p:cNvSpPr/>
                <p:nvPr/>
              </p:nvSpPr>
              <p:spPr>
                <a:xfrm>
                  <a:off x="5005440" y="2560680"/>
                  <a:ext cx="1270080" cy="16560"/>
                </a:xfrm>
                <a:prstGeom prst="rect">
                  <a:avLst/>
                </a:prstGeom>
                <a:solidFill>
                  <a:srgbClr val="038de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10" name=""/>
                <p:cNvSpPr/>
                <p:nvPr/>
              </p:nvSpPr>
              <p:spPr>
                <a:xfrm>
                  <a:off x="5005440" y="2577600"/>
                  <a:ext cx="1270080" cy="16920"/>
                </a:xfrm>
                <a:prstGeom prst="rect">
                  <a:avLst/>
                </a:prstGeom>
                <a:solidFill>
                  <a:srgbClr val="038eec"/>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11" name=""/>
                <p:cNvSpPr/>
                <p:nvPr/>
              </p:nvSpPr>
              <p:spPr>
                <a:xfrm>
                  <a:off x="5005440" y="2594880"/>
                  <a:ext cx="1270080" cy="16560"/>
                </a:xfrm>
                <a:prstGeom prst="rect">
                  <a:avLst/>
                </a:prstGeom>
                <a:solidFill>
                  <a:srgbClr val="038ee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12" name=""/>
                <p:cNvSpPr/>
                <p:nvPr/>
              </p:nvSpPr>
              <p:spPr>
                <a:xfrm>
                  <a:off x="5005440" y="2611800"/>
                  <a:ext cx="1270080" cy="16560"/>
                </a:xfrm>
                <a:prstGeom prst="rect">
                  <a:avLst/>
                </a:prstGeom>
                <a:solidFill>
                  <a:srgbClr val="038fe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13" name=""/>
                <p:cNvSpPr/>
                <p:nvPr/>
              </p:nvSpPr>
              <p:spPr>
                <a:xfrm>
                  <a:off x="5005440" y="2628720"/>
                  <a:ext cx="1270080" cy="16920"/>
                </a:xfrm>
                <a:prstGeom prst="rect">
                  <a:avLst/>
                </a:prstGeom>
                <a:solidFill>
                  <a:srgbClr val="038fef"/>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14" name=""/>
                <p:cNvSpPr/>
                <p:nvPr/>
              </p:nvSpPr>
              <p:spPr>
                <a:xfrm>
                  <a:off x="5005440" y="2645640"/>
                  <a:ext cx="1270080" cy="16560"/>
                </a:xfrm>
                <a:prstGeom prst="rect">
                  <a:avLst/>
                </a:prstGeom>
                <a:solidFill>
                  <a:srgbClr val="0390f0"/>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15" name=""/>
                <p:cNvSpPr/>
                <p:nvPr/>
              </p:nvSpPr>
              <p:spPr>
                <a:xfrm>
                  <a:off x="5005440" y="2662560"/>
                  <a:ext cx="1270080" cy="16560"/>
                </a:xfrm>
                <a:prstGeom prst="rect">
                  <a:avLst/>
                </a:prstGeom>
                <a:solidFill>
                  <a:srgbClr val="0390f1"/>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16" name=""/>
                <p:cNvSpPr/>
                <p:nvPr/>
              </p:nvSpPr>
              <p:spPr>
                <a:xfrm>
                  <a:off x="5005440" y="2679480"/>
                  <a:ext cx="1270080" cy="16920"/>
                </a:xfrm>
                <a:prstGeom prst="rect">
                  <a:avLst/>
                </a:prstGeom>
                <a:solidFill>
                  <a:srgbClr val="0391f1"/>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17" name=""/>
                <p:cNvSpPr/>
                <p:nvPr/>
              </p:nvSpPr>
              <p:spPr>
                <a:xfrm>
                  <a:off x="5005440" y="2696760"/>
                  <a:ext cx="1270080" cy="18000"/>
                </a:xfrm>
                <a:prstGeom prst="rect">
                  <a:avLst/>
                </a:prstGeom>
                <a:solidFill>
                  <a:srgbClr val="0291f2"/>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518" name=""/>
                <p:cNvSpPr/>
                <p:nvPr/>
              </p:nvSpPr>
              <p:spPr>
                <a:xfrm>
                  <a:off x="5005440" y="2714760"/>
                  <a:ext cx="1270080" cy="15480"/>
                </a:xfrm>
                <a:prstGeom prst="rect">
                  <a:avLst/>
                </a:prstGeom>
                <a:solidFill>
                  <a:srgbClr val="0292f3"/>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grpSp>
          <p:sp>
            <p:nvSpPr>
              <p:cNvPr id="519" name=""/>
              <p:cNvSpPr/>
              <p:nvPr/>
            </p:nvSpPr>
            <p:spPr>
              <a:xfrm>
                <a:off x="5005440" y="2730600"/>
                <a:ext cx="1270080" cy="18360"/>
              </a:xfrm>
              <a:prstGeom prst="rect">
                <a:avLst/>
              </a:prstGeom>
              <a:solidFill>
                <a:srgbClr val="0292f4"/>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520" name=""/>
              <p:cNvSpPr/>
              <p:nvPr/>
            </p:nvSpPr>
            <p:spPr>
              <a:xfrm>
                <a:off x="5005440" y="2748960"/>
                <a:ext cx="1270080" cy="16560"/>
              </a:xfrm>
              <a:prstGeom prst="rect">
                <a:avLst/>
              </a:prstGeom>
              <a:solidFill>
                <a:srgbClr val="0293f5"/>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21" name=""/>
              <p:cNvSpPr/>
              <p:nvPr/>
            </p:nvSpPr>
            <p:spPr>
              <a:xfrm>
                <a:off x="5005440" y="2765880"/>
                <a:ext cx="1270080" cy="15480"/>
              </a:xfrm>
              <a:prstGeom prst="rect">
                <a:avLst/>
              </a:prstGeom>
              <a:solidFill>
                <a:srgbClr val="0293f5"/>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522" name=""/>
              <p:cNvSpPr/>
              <p:nvPr/>
            </p:nvSpPr>
            <p:spPr>
              <a:xfrm>
                <a:off x="5005440" y="2781360"/>
                <a:ext cx="1270080" cy="18360"/>
              </a:xfrm>
              <a:prstGeom prst="rect">
                <a:avLst/>
              </a:prstGeom>
              <a:solidFill>
                <a:srgbClr val="0294f6"/>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523" name=""/>
              <p:cNvSpPr/>
              <p:nvPr/>
            </p:nvSpPr>
            <p:spPr>
              <a:xfrm>
                <a:off x="5005440" y="2800080"/>
                <a:ext cx="1270080" cy="16560"/>
              </a:xfrm>
              <a:prstGeom prst="rect">
                <a:avLst/>
              </a:prstGeom>
              <a:solidFill>
                <a:srgbClr val="0294f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24" name=""/>
              <p:cNvSpPr/>
              <p:nvPr/>
            </p:nvSpPr>
            <p:spPr>
              <a:xfrm>
                <a:off x="5005440" y="2816640"/>
                <a:ext cx="1270080" cy="16920"/>
              </a:xfrm>
              <a:prstGeom prst="rect">
                <a:avLst/>
              </a:prstGeom>
              <a:solidFill>
                <a:srgbClr val="0294f7"/>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25" name=""/>
              <p:cNvSpPr/>
              <p:nvPr/>
            </p:nvSpPr>
            <p:spPr>
              <a:xfrm>
                <a:off x="5005440" y="283392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26" name=""/>
              <p:cNvSpPr/>
              <p:nvPr/>
            </p:nvSpPr>
            <p:spPr>
              <a:xfrm>
                <a:off x="5005440" y="2850840"/>
                <a:ext cx="1270080" cy="16560"/>
              </a:xfrm>
              <a:prstGeom prst="rect">
                <a:avLst/>
              </a:prstGeom>
              <a:solidFill>
                <a:srgbClr val="0295f8"/>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27" name=""/>
              <p:cNvSpPr/>
              <p:nvPr/>
            </p:nvSpPr>
            <p:spPr>
              <a:xfrm>
                <a:off x="5005440" y="2867760"/>
                <a:ext cx="1270080" cy="16920"/>
              </a:xfrm>
              <a:prstGeom prst="rect">
                <a:avLst/>
              </a:prstGeom>
              <a:solidFill>
                <a:srgbClr val="0295f9"/>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28" name=""/>
              <p:cNvSpPr/>
              <p:nvPr/>
            </p:nvSpPr>
            <p:spPr>
              <a:xfrm>
                <a:off x="5005440" y="2885040"/>
                <a:ext cx="1270080" cy="16560"/>
              </a:xfrm>
              <a:prstGeom prst="rect">
                <a:avLst/>
              </a:prstGeom>
              <a:solidFill>
                <a:srgbClr val="0196f9"/>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29" name=""/>
              <p:cNvSpPr/>
              <p:nvPr/>
            </p:nvSpPr>
            <p:spPr>
              <a:xfrm>
                <a:off x="5005440" y="2901960"/>
                <a:ext cx="1270080" cy="16560"/>
              </a:xfrm>
              <a:prstGeom prst="rect">
                <a:avLst/>
              </a:prstGeom>
              <a:solidFill>
                <a:srgbClr val="0196fa"/>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0" name=""/>
              <p:cNvSpPr/>
              <p:nvPr/>
            </p:nvSpPr>
            <p:spPr>
              <a:xfrm>
                <a:off x="5005440" y="2918880"/>
                <a:ext cx="1270080" cy="16920"/>
              </a:xfrm>
              <a:prstGeom prst="rect">
                <a:avLst/>
              </a:prstGeom>
              <a:solidFill>
                <a:srgbClr val="0196fa"/>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31" name=""/>
              <p:cNvSpPr/>
              <p:nvPr/>
            </p:nvSpPr>
            <p:spPr>
              <a:xfrm>
                <a:off x="5005440" y="2935800"/>
                <a:ext cx="1270080" cy="16560"/>
              </a:xfrm>
              <a:prstGeom prst="rect">
                <a:avLst/>
              </a:prstGeom>
              <a:solidFill>
                <a:srgbClr val="0196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2" name=""/>
              <p:cNvSpPr/>
              <p:nvPr/>
            </p:nvSpPr>
            <p:spPr>
              <a:xfrm>
                <a:off x="5005440" y="2952720"/>
                <a:ext cx="1270080" cy="16560"/>
              </a:xfrm>
              <a:prstGeom prst="rect">
                <a:avLst/>
              </a:prstGeom>
              <a:solidFill>
                <a:srgbClr val="0197fb"/>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3" name=""/>
              <p:cNvSpPr/>
              <p:nvPr/>
            </p:nvSpPr>
            <p:spPr>
              <a:xfrm>
                <a:off x="5005440" y="2969640"/>
                <a:ext cx="1270080" cy="16920"/>
              </a:xfrm>
              <a:prstGeom prst="rect">
                <a:avLst/>
              </a:prstGeom>
              <a:solidFill>
                <a:srgbClr val="0197fb"/>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34" name=""/>
              <p:cNvSpPr/>
              <p:nvPr/>
            </p:nvSpPr>
            <p:spPr>
              <a:xfrm>
                <a:off x="5005440" y="298692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5" name=""/>
              <p:cNvSpPr/>
              <p:nvPr/>
            </p:nvSpPr>
            <p:spPr>
              <a:xfrm>
                <a:off x="5005440" y="3003840"/>
                <a:ext cx="1270080" cy="16560"/>
              </a:xfrm>
              <a:prstGeom prst="rect">
                <a:avLst/>
              </a:prstGeom>
              <a:solidFill>
                <a:srgbClr val="0197fc"/>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6" name=""/>
              <p:cNvSpPr/>
              <p:nvPr/>
            </p:nvSpPr>
            <p:spPr>
              <a:xfrm>
                <a:off x="5005440" y="3020760"/>
                <a:ext cx="1270080" cy="16920"/>
              </a:xfrm>
              <a:prstGeom prst="rect">
                <a:avLst/>
              </a:prstGeom>
              <a:solidFill>
                <a:srgbClr val="0197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37" name=""/>
              <p:cNvSpPr/>
              <p:nvPr/>
            </p:nvSpPr>
            <p:spPr>
              <a:xfrm>
                <a:off x="5005440" y="3038040"/>
                <a:ext cx="1270080" cy="16560"/>
              </a:xfrm>
              <a:prstGeom prst="rect">
                <a:avLst/>
              </a:prstGeom>
              <a:solidFill>
                <a:srgbClr val="01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8" name=""/>
              <p:cNvSpPr/>
              <p:nvPr/>
            </p:nvSpPr>
            <p:spPr>
              <a:xfrm>
                <a:off x="5005440" y="3054960"/>
                <a:ext cx="1270080" cy="16560"/>
              </a:xfrm>
              <a:prstGeom prst="rect">
                <a:avLst/>
              </a:prstGeom>
              <a:solidFill>
                <a:srgbClr val="0098fd"/>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39" name=""/>
              <p:cNvSpPr/>
              <p:nvPr/>
            </p:nvSpPr>
            <p:spPr>
              <a:xfrm>
                <a:off x="5005440" y="3071520"/>
                <a:ext cx="1270080" cy="16920"/>
              </a:xfrm>
              <a:prstGeom prst="rect">
                <a:avLst/>
              </a:prstGeom>
              <a:solidFill>
                <a:srgbClr val="0098fd"/>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40" name=""/>
              <p:cNvSpPr/>
              <p:nvPr/>
            </p:nvSpPr>
            <p:spPr>
              <a:xfrm>
                <a:off x="5005440" y="308880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41" name=""/>
              <p:cNvSpPr/>
              <p:nvPr/>
            </p:nvSpPr>
            <p:spPr>
              <a:xfrm>
                <a:off x="5005440" y="3105720"/>
                <a:ext cx="1270080" cy="16560"/>
              </a:xfrm>
              <a:prstGeom prst="rect">
                <a:avLst/>
              </a:prstGeom>
              <a:solidFill>
                <a:srgbClr val="0098fe"/>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542" name=""/>
              <p:cNvSpPr/>
              <p:nvPr/>
            </p:nvSpPr>
            <p:spPr>
              <a:xfrm>
                <a:off x="5005440" y="3122640"/>
                <a:ext cx="1270080" cy="16920"/>
              </a:xfrm>
              <a:prstGeom prst="rect">
                <a:avLst/>
              </a:prstGeom>
              <a:solidFill>
                <a:srgbClr val="0098fe"/>
              </a:solidFill>
              <a:ln w="0">
                <a:noFill/>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543" name=""/>
              <p:cNvSpPr/>
              <p:nvPr/>
            </p:nvSpPr>
            <p:spPr>
              <a:xfrm>
                <a:off x="5005440" y="3139920"/>
                <a:ext cx="1270080" cy="18000"/>
              </a:xfrm>
              <a:prstGeom prst="rect">
                <a:avLst/>
              </a:prstGeom>
              <a:solidFill>
                <a:srgbClr val="0098fe"/>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544" name=""/>
              <p:cNvSpPr/>
              <p:nvPr/>
            </p:nvSpPr>
            <p:spPr>
              <a:xfrm>
                <a:off x="5005440" y="3157920"/>
                <a:ext cx="1270080" cy="15480"/>
              </a:xfrm>
              <a:prstGeom prst="rect">
                <a:avLst/>
              </a:prstGeom>
              <a:solidFill>
                <a:srgbClr val="0099ff"/>
              </a:solidFill>
              <a:ln w="0">
                <a:noFill/>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grpSp>
        <p:sp>
          <p:nvSpPr>
            <p:cNvPr id="545" name=""/>
            <p:cNvSpPr/>
            <p:nvPr/>
          </p:nvSpPr>
          <p:spPr>
            <a:xfrm>
              <a:off x="5005440" y="1265760"/>
              <a:ext cx="1270080" cy="1908000"/>
            </a:xfrm>
            <a:custGeom>
              <a:avLst/>
              <a:gdLst/>
              <a:ahLst/>
              <a:rect l="l" t="t" r="r" b="b"/>
              <a:pathLst>
                <a:path w="1776" h="4379">
                  <a:moveTo>
                    <a:pt x="0" y="0"/>
                  </a:moveTo>
                  <a:lnTo>
                    <a:pt x="445" y="4379"/>
                  </a:lnTo>
                  <a:lnTo>
                    <a:pt x="1332" y="4379"/>
                  </a:lnTo>
                  <a:lnTo>
                    <a:pt x="1776" y="0"/>
                  </a:lnTo>
                  <a:lnTo>
                    <a:pt x="0" y="0"/>
                  </a:lnTo>
                  <a:close/>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5157360" y="2095560"/>
              <a:ext cx="975240" cy="20880"/>
            </a:xfrm>
            <a:custGeom>
              <a:avLst/>
              <a:gdLst/>
              <a:ahLst/>
              <a:rect l="l" t="t" r="r" b="b"/>
              <a:pathLst>
                <a:path w="1363" h="48">
                  <a:moveTo>
                    <a:pt x="0" y="0"/>
                  </a:moveTo>
                  <a:lnTo>
                    <a:pt x="0" y="34"/>
                  </a:lnTo>
                  <a:lnTo>
                    <a:pt x="1363" y="48"/>
                  </a:lnTo>
                  <a:lnTo>
                    <a:pt x="1363" y="14"/>
                  </a:lnTo>
                  <a:lnTo>
                    <a:pt x="0" y="0"/>
                  </a:lnTo>
                  <a:close/>
                </a:path>
              </a:pathLst>
            </a:custGeom>
            <a:solidFill>
              <a:srgbClr val="0000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547" name=""/>
            <p:cNvSpPr/>
            <p:nvPr/>
          </p:nvSpPr>
          <p:spPr>
            <a:xfrm>
              <a:off x="5055480" y="1546560"/>
              <a:ext cx="11628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8" name=""/>
            <p:cNvSpPr/>
            <p:nvPr/>
          </p:nvSpPr>
          <p:spPr>
            <a:xfrm>
              <a:off x="5298480" y="1569960"/>
              <a:ext cx="7808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ffcc"/>
                  </a:solidFill>
                  <a:effectLst/>
                  <a:uFillTx/>
                  <a:latin typeface="Arial"/>
                </a:rPr>
                <a:t>Working Gas</a:t>
              </a:r>
              <a:endParaRPr b="0" lang="en-US" sz="1000" strike="noStrike" u="none">
                <a:solidFill>
                  <a:srgbClr val="000000"/>
                </a:solidFill>
                <a:effectLst/>
                <a:uFillTx/>
                <a:latin typeface="Times New Roman"/>
              </a:endParaRPr>
            </a:p>
          </p:txBody>
        </p:sp>
        <p:sp>
          <p:nvSpPr>
            <p:cNvPr id="549" name=""/>
            <p:cNvSpPr/>
            <p:nvPr/>
          </p:nvSpPr>
          <p:spPr>
            <a:xfrm>
              <a:off x="5234400" y="2306160"/>
              <a:ext cx="807840" cy="15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0" name=""/>
            <p:cNvSpPr/>
            <p:nvPr/>
          </p:nvSpPr>
          <p:spPr>
            <a:xfrm>
              <a:off x="5393520" y="2331000"/>
              <a:ext cx="577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ffcc"/>
                  </a:solidFill>
                  <a:effectLst/>
                  <a:uFillTx/>
                  <a:latin typeface="Arial"/>
                </a:rPr>
                <a:t>Base Gas</a:t>
              </a:r>
              <a:endParaRPr b="0" lang="en-US" sz="1000" strike="noStrike" u="none">
                <a:solidFill>
                  <a:srgbClr val="000000"/>
                </a:solidFill>
                <a:effectLst/>
                <a:uFillTx/>
                <a:latin typeface="Times New Roman"/>
              </a:endParaRPr>
            </a:p>
          </p:txBody>
        </p:sp>
        <p:sp>
          <p:nvSpPr>
            <p:cNvPr id="551" name=""/>
            <p:cNvSpPr/>
            <p:nvPr/>
          </p:nvSpPr>
          <p:spPr>
            <a:xfrm>
              <a:off x="3576600" y="2090160"/>
              <a:ext cx="92880" cy="145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5245560" y="2660400"/>
              <a:ext cx="15840" cy="11520"/>
            </a:xfrm>
            <a:custGeom>
              <a:avLst/>
              <a:gdLst/>
              <a:ahLst/>
              <a:rect l="l" t="t" r="r" b="b"/>
              <a:pathLst>
                <a:path w="20" h="25">
                  <a:moveTo>
                    <a:pt x="10" y="0"/>
                  </a:moveTo>
                  <a:lnTo>
                    <a:pt x="7" y="1"/>
                  </a:lnTo>
                  <a:lnTo>
                    <a:pt x="3" y="4"/>
                  </a:lnTo>
                  <a:lnTo>
                    <a:pt x="1" y="8"/>
                  </a:lnTo>
                  <a:lnTo>
                    <a:pt x="0" y="13"/>
                  </a:lnTo>
                  <a:lnTo>
                    <a:pt x="1" y="17"/>
                  </a:lnTo>
                  <a:lnTo>
                    <a:pt x="3" y="21"/>
                  </a:lnTo>
                  <a:lnTo>
                    <a:pt x="7" y="24"/>
                  </a:lnTo>
                  <a:lnTo>
                    <a:pt x="10" y="25"/>
                  </a:lnTo>
                  <a:lnTo>
                    <a:pt x="10" y="25"/>
                  </a:lnTo>
                  <a:lnTo>
                    <a:pt x="13" y="24"/>
                  </a:lnTo>
                  <a:lnTo>
                    <a:pt x="17" y="21"/>
                  </a:lnTo>
                  <a:lnTo>
                    <a:pt x="19" y="17"/>
                  </a:lnTo>
                  <a:lnTo>
                    <a:pt x="20" y="13"/>
                  </a:lnTo>
                  <a:lnTo>
                    <a:pt x="19" y="8"/>
                  </a:lnTo>
                  <a:lnTo>
                    <a:pt x="17" y="4"/>
                  </a:lnTo>
                  <a:lnTo>
                    <a:pt x="13"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3" name=""/>
            <p:cNvSpPr/>
            <p:nvPr/>
          </p:nvSpPr>
          <p:spPr>
            <a:xfrm>
              <a:off x="5275800" y="2660400"/>
              <a:ext cx="14040" cy="11520"/>
            </a:xfrm>
            <a:custGeom>
              <a:avLst/>
              <a:gdLst/>
              <a:ahLst/>
              <a:rect l="l" t="t" r="r" b="b"/>
              <a:pathLst>
                <a:path w="21" h="25">
                  <a:moveTo>
                    <a:pt x="10" y="0"/>
                  </a:moveTo>
                  <a:lnTo>
                    <a:pt x="6" y="1"/>
                  </a:lnTo>
                  <a:lnTo>
                    <a:pt x="4" y="4"/>
                  </a:lnTo>
                  <a:lnTo>
                    <a:pt x="1" y="8"/>
                  </a:lnTo>
                  <a:lnTo>
                    <a:pt x="0" y="13"/>
                  </a:lnTo>
                  <a:lnTo>
                    <a:pt x="1" y="18"/>
                  </a:lnTo>
                  <a:lnTo>
                    <a:pt x="4" y="21"/>
                  </a:lnTo>
                  <a:lnTo>
                    <a:pt x="6" y="24"/>
                  </a:lnTo>
                  <a:lnTo>
                    <a:pt x="10" y="25"/>
                  </a:lnTo>
                  <a:lnTo>
                    <a:pt x="10" y="25"/>
                  </a:lnTo>
                  <a:lnTo>
                    <a:pt x="14" y="24"/>
                  </a:lnTo>
                  <a:lnTo>
                    <a:pt x="17" y="21"/>
                  </a:lnTo>
                  <a:lnTo>
                    <a:pt x="19" y="17"/>
                  </a:lnTo>
                  <a:lnTo>
                    <a:pt x="21"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4" name=""/>
            <p:cNvSpPr/>
            <p:nvPr/>
          </p:nvSpPr>
          <p:spPr>
            <a:xfrm>
              <a:off x="5304600" y="2660400"/>
              <a:ext cx="14040" cy="11520"/>
            </a:xfrm>
            <a:custGeom>
              <a:avLst/>
              <a:gdLst/>
              <a:ahLst/>
              <a:rect l="l" t="t" r="r" b="b"/>
              <a:pathLst>
                <a:path w="20" h="25">
                  <a:moveTo>
                    <a:pt x="10" y="0"/>
                  </a:moveTo>
                  <a:lnTo>
                    <a:pt x="5" y="1"/>
                  </a:lnTo>
                  <a:lnTo>
                    <a:pt x="3" y="4"/>
                  </a:lnTo>
                  <a:lnTo>
                    <a:pt x="1" y="8"/>
                  </a:lnTo>
                  <a:lnTo>
                    <a:pt x="0" y="13"/>
                  </a:lnTo>
                  <a:lnTo>
                    <a:pt x="1" y="18"/>
                  </a:lnTo>
                  <a:lnTo>
                    <a:pt x="3" y="21"/>
                  </a:lnTo>
                  <a:lnTo>
                    <a:pt x="5" y="24"/>
                  </a:lnTo>
                  <a:lnTo>
                    <a:pt x="10" y="25"/>
                  </a:lnTo>
                  <a:lnTo>
                    <a:pt x="10" y="25"/>
                  </a:lnTo>
                  <a:lnTo>
                    <a:pt x="14" y="24"/>
                  </a:lnTo>
                  <a:lnTo>
                    <a:pt x="17" y="21"/>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5" name=""/>
            <p:cNvSpPr/>
            <p:nvPr/>
          </p:nvSpPr>
          <p:spPr>
            <a:xfrm>
              <a:off x="5333040" y="2660400"/>
              <a:ext cx="14040" cy="11520"/>
            </a:xfrm>
            <a:custGeom>
              <a:avLst/>
              <a:gdLst/>
              <a:ahLst/>
              <a:rect l="l" t="t" r="r" b="b"/>
              <a:pathLst>
                <a:path w="20" h="25">
                  <a:moveTo>
                    <a:pt x="10" y="0"/>
                  </a:moveTo>
                  <a:lnTo>
                    <a:pt x="6" y="1"/>
                  </a:lnTo>
                  <a:lnTo>
                    <a:pt x="3" y="4"/>
                  </a:lnTo>
                  <a:lnTo>
                    <a:pt x="1" y="8"/>
                  </a:lnTo>
                  <a:lnTo>
                    <a:pt x="0" y="13"/>
                  </a:lnTo>
                  <a:lnTo>
                    <a:pt x="1" y="18"/>
                  </a:lnTo>
                  <a:lnTo>
                    <a:pt x="3" y="21"/>
                  </a:lnTo>
                  <a:lnTo>
                    <a:pt x="6" y="24"/>
                  </a:lnTo>
                  <a:lnTo>
                    <a:pt x="10" y="25"/>
                  </a:lnTo>
                  <a:lnTo>
                    <a:pt x="10" y="25"/>
                  </a:lnTo>
                  <a:lnTo>
                    <a:pt x="15" y="24"/>
                  </a:lnTo>
                  <a:lnTo>
                    <a:pt x="17" y="21"/>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6" name=""/>
            <p:cNvSpPr/>
            <p:nvPr/>
          </p:nvSpPr>
          <p:spPr>
            <a:xfrm>
              <a:off x="536148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4"/>
                  </a:lnTo>
                  <a:lnTo>
                    <a:pt x="10" y="25"/>
                  </a:lnTo>
                  <a:lnTo>
                    <a:pt x="10" y="25"/>
                  </a:lnTo>
                  <a:lnTo>
                    <a:pt x="14" y="24"/>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7" name=""/>
            <p:cNvSpPr/>
            <p:nvPr/>
          </p:nvSpPr>
          <p:spPr>
            <a:xfrm>
              <a:off x="5390280" y="2660400"/>
              <a:ext cx="15480" cy="11520"/>
            </a:xfrm>
            <a:custGeom>
              <a:avLst/>
              <a:gdLst/>
              <a:ahLst/>
              <a:rect l="l" t="t" r="r" b="b"/>
              <a:pathLst>
                <a:path w="20" h="25">
                  <a:moveTo>
                    <a:pt x="10" y="0"/>
                  </a:moveTo>
                  <a:lnTo>
                    <a:pt x="6" y="1"/>
                  </a:lnTo>
                  <a:lnTo>
                    <a:pt x="3" y="4"/>
                  </a:lnTo>
                  <a:lnTo>
                    <a:pt x="1" y="8"/>
                  </a:lnTo>
                  <a:lnTo>
                    <a:pt x="0" y="13"/>
                  </a:lnTo>
                  <a:lnTo>
                    <a:pt x="1" y="18"/>
                  </a:lnTo>
                  <a:lnTo>
                    <a:pt x="3" y="22"/>
                  </a:lnTo>
                  <a:lnTo>
                    <a:pt x="6" y="24"/>
                  </a:lnTo>
                  <a:lnTo>
                    <a:pt x="10" y="25"/>
                  </a:lnTo>
                  <a:lnTo>
                    <a:pt x="10" y="25"/>
                  </a:lnTo>
                  <a:lnTo>
                    <a:pt x="14" y="24"/>
                  </a:lnTo>
                  <a:lnTo>
                    <a:pt x="17" y="22"/>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8" name=""/>
            <p:cNvSpPr/>
            <p:nvPr/>
          </p:nvSpPr>
          <p:spPr>
            <a:xfrm>
              <a:off x="5420160" y="2660400"/>
              <a:ext cx="14040" cy="11520"/>
            </a:xfrm>
            <a:custGeom>
              <a:avLst/>
              <a:gdLst/>
              <a:ahLst/>
              <a:rect l="l" t="t" r="r" b="b"/>
              <a:pathLst>
                <a:path w="20" h="25">
                  <a:moveTo>
                    <a:pt x="10" y="0"/>
                  </a:moveTo>
                  <a:lnTo>
                    <a:pt x="6" y="1"/>
                  </a:lnTo>
                  <a:lnTo>
                    <a:pt x="4" y="4"/>
                  </a:lnTo>
                  <a:lnTo>
                    <a:pt x="1" y="8"/>
                  </a:lnTo>
                  <a:lnTo>
                    <a:pt x="0" y="13"/>
                  </a:lnTo>
                  <a:lnTo>
                    <a:pt x="1" y="18"/>
                  </a:lnTo>
                  <a:lnTo>
                    <a:pt x="4"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59" name=""/>
            <p:cNvSpPr/>
            <p:nvPr/>
          </p:nvSpPr>
          <p:spPr>
            <a:xfrm>
              <a:off x="544896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0" name=""/>
            <p:cNvSpPr/>
            <p:nvPr/>
          </p:nvSpPr>
          <p:spPr>
            <a:xfrm>
              <a:off x="5477760" y="2660400"/>
              <a:ext cx="14040" cy="11520"/>
            </a:xfrm>
            <a:custGeom>
              <a:avLst/>
              <a:gdLst/>
              <a:ahLst/>
              <a:rect l="l" t="t" r="r" b="b"/>
              <a:pathLst>
                <a:path w="20" h="25">
                  <a:moveTo>
                    <a:pt x="10" y="0"/>
                  </a:moveTo>
                  <a:lnTo>
                    <a:pt x="6" y="1"/>
                  </a:lnTo>
                  <a:lnTo>
                    <a:pt x="3" y="4"/>
                  </a:lnTo>
                  <a:lnTo>
                    <a:pt x="1" y="8"/>
                  </a:lnTo>
                  <a:lnTo>
                    <a:pt x="0" y="13"/>
                  </a:lnTo>
                  <a:lnTo>
                    <a:pt x="1" y="18"/>
                  </a:lnTo>
                  <a:lnTo>
                    <a:pt x="3"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1" name=""/>
            <p:cNvSpPr/>
            <p:nvPr/>
          </p:nvSpPr>
          <p:spPr>
            <a:xfrm>
              <a:off x="5506200" y="2660400"/>
              <a:ext cx="14040" cy="11520"/>
            </a:xfrm>
            <a:custGeom>
              <a:avLst/>
              <a:gdLst/>
              <a:ahLst/>
              <a:rect l="l" t="t" r="r" b="b"/>
              <a:pathLst>
                <a:path w="21" h="25">
                  <a:moveTo>
                    <a:pt x="11" y="0"/>
                  </a:moveTo>
                  <a:lnTo>
                    <a:pt x="6" y="1"/>
                  </a:lnTo>
                  <a:lnTo>
                    <a:pt x="4" y="4"/>
                  </a:lnTo>
                  <a:lnTo>
                    <a:pt x="2" y="8"/>
                  </a:lnTo>
                  <a:lnTo>
                    <a:pt x="0" y="13"/>
                  </a:lnTo>
                  <a:lnTo>
                    <a:pt x="2" y="18"/>
                  </a:lnTo>
                  <a:lnTo>
                    <a:pt x="4" y="22"/>
                  </a:lnTo>
                  <a:lnTo>
                    <a:pt x="6" y="25"/>
                  </a:lnTo>
                  <a:lnTo>
                    <a:pt x="11" y="25"/>
                  </a:lnTo>
                  <a:lnTo>
                    <a:pt x="11" y="25"/>
                  </a:lnTo>
                  <a:lnTo>
                    <a:pt x="15" y="25"/>
                  </a:lnTo>
                  <a:lnTo>
                    <a:pt x="17" y="22"/>
                  </a:lnTo>
                  <a:lnTo>
                    <a:pt x="20" y="18"/>
                  </a:lnTo>
                  <a:lnTo>
                    <a:pt x="21" y="13"/>
                  </a:lnTo>
                  <a:lnTo>
                    <a:pt x="20" y="8"/>
                  </a:lnTo>
                  <a:lnTo>
                    <a:pt x="17" y="4"/>
                  </a:lnTo>
                  <a:lnTo>
                    <a:pt x="15" y="1"/>
                  </a:lnTo>
                  <a:lnTo>
                    <a:pt x="11"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2" name=""/>
            <p:cNvSpPr/>
            <p:nvPr/>
          </p:nvSpPr>
          <p:spPr>
            <a:xfrm>
              <a:off x="5534640" y="2660400"/>
              <a:ext cx="1548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7" y="22"/>
                  </a:lnTo>
                  <a:lnTo>
                    <a:pt x="19" y="18"/>
                  </a:lnTo>
                  <a:lnTo>
                    <a:pt x="20" y="13"/>
                  </a:lnTo>
                  <a:lnTo>
                    <a:pt x="19" y="8"/>
                  </a:lnTo>
                  <a:lnTo>
                    <a:pt x="17"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3" name=""/>
            <p:cNvSpPr/>
            <p:nvPr/>
          </p:nvSpPr>
          <p:spPr>
            <a:xfrm>
              <a:off x="5564880" y="2660400"/>
              <a:ext cx="14040" cy="11520"/>
            </a:xfrm>
            <a:custGeom>
              <a:avLst/>
              <a:gdLst/>
              <a:ahLst/>
              <a:rect l="l" t="t" r="r" b="b"/>
              <a:pathLst>
                <a:path w="20" h="25">
                  <a:moveTo>
                    <a:pt x="10" y="0"/>
                  </a:moveTo>
                  <a:lnTo>
                    <a:pt x="6" y="1"/>
                  </a:lnTo>
                  <a:lnTo>
                    <a:pt x="4" y="4"/>
                  </a:lnTo>
                  <a:lnTo>
                    <a:pt x="1" y="8"/>
                  </a:lnTo>
                  <a:lnTo>
                    <a:pt x="0" y="13"/>
                  </a:lnTo>
                  <a:lnTo>
                    <a:pt x="1" y="18"/>
                  </a:lnTo>
                  <a:lnTo>
                    <a:pt x="4"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4" name=""/>
            <p:cNvSpPr/>
            <p:nvPr/>
          </p:nvSpPr>
          <p:spPr>
            <a:xfrm>
              <a:off x="5593320" y="2660400"/>
              <a:ext cx="14040" cy="11520"/>
            </a:xfrm>
            <a:custGeom>
              <a:avLst/>
              <a:gdLst/>
              <a:ahLst/>
              <a:rect l="l" t="t" r="r" b="b"/>
              <a:pathLst>
                <a:path w="20" h="25">
                  <a:moveTo>
                    <a:pt x="10" y="0"/>
                  </a:moveTo>
                  <a:lnTo>
                    <a:pt x="5" y="1"/>
                  </a:lnTo>
                  <a:lnTo>
                    <a:pt x="3" y="4"/>
                  </a:lnTo>
                  <a:lnTo>
                    <a:pt x="1" y="8"/>
                  </a:lnTo>
                  <a:lnTo>
                    <a:pt x="0" y="13"/>
                  </a:lnTo>
                  <a:lnTo>
                    <a:pt x="1" y="18"/>
                  </a:lnTo>
                  <a:lnTo>
                    <a:pt x="3" y="22"/>
                  </a:lnTo>
                  <a:lnTo>
                    <a:pt x="5" y="25"/>
                  </a:lnTo>
                  <a:lnTo>
                    <a:pt x="10" y="25"/>
                  </a:lnTo>
                  <a:lnTo>
                    <a:pt x="10" y="25"/>
                  </a:lnTo>
                  <a:lnTo>
                    <a:pt x="14" y="25"/>
                  </a:lnTo>
                  <a:lnTo>
                    <a:pt x="16" y="22"/>
                  </a:lnTo>
                  <a:lnTo>
                    <a:pt x="19" y="18"/>
                  </a:lnTo>
                  <a:lnTo>
                    <a:pt x="20" y="13"/>
                  </a:lnTo>
                  <a:lnTo>
                    <a:pt x="19" y="8"/>
                  </a:lnTo>
                  <a:lnTo>
                    <a:pt x="16" y="4"/>
                  </a:lnTo>
                  <a:lnTo>
                    <a:pt x="14"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5" name=""/>
            <p:cNvSpPr/>
            <p:nvPr/>
          </p:nvSpPr>
          <p:spPr>
            <a:xfrm>
              <a:off x="5622120" y="2660400"/>
              <a:ext cx="14040" cy="11520"/>
            </a:xfrm>
            <a:custGeom>
              <a:avLst/>
              <a:gdLst/>
              <a:ahLst/>
              <a:rect l="l" t="t" r="r" b="b"/>
              <a:pathLst>
                <a:path w="20" h="25">
                  <a:moveTo>
                    <a:pt x="10" y="0"/>
                  </a:moveTo>
                  <a:lnTo>
                    <a:pt x="6" y="1"/>
                  </a:lnTo>
                  <a:lnTo>
                    <a:pt x="3" y="4"/>
                  </a:lnTo>
                  <a:lnTo>
                    <a:pt x="1" y="8"/>
                  </a:lnTo>
                  <a:lnTo>
                    <a:pt x="0" y="13"/>
                  </a:lnTo>
                  <a:lnTo>
                    <a:pt x="1" y="18"/>
                  </a:lnTo>
                  <a:lnTo>
                    <a:pt x="3" y="22"/>
                  </a:lnTo>
                  <a:lnTo>
                    <a:pt x="6" y="25"/>
                  </a:lnTo>
                  <a:lnTo>
                    <a:pt x="10" y="25"/>
                  </a:lnTo>
                  <a:lnTo>
                    <a:pt x="10" y="25"/>
                  </a:lnTo>
                  <a:lnTo>
                    <a:pt x="15" y="25"/>
                  </a:lnTo>
                  <a:lnTo>
                    <a:pt x="17" y="22"/>
                  </a:lnTo>
                  <a:lnTo>
                    <a:pt x="19" y="18"/>
                  </a:lnTo>
                  <a:lnTo>
                    <a:pt x="20" y="13"/>
                  </a:lnTo>
                  <a:lnTo>
                    <a:pt x="19" y="8"/>
                  </a:lnTo>
                  <a:lnTo>
                    <a:pt x="17" y="4"/>
                  </a:lnTo>
                  <a:lnTo>
                    <a:pt x="15" y="1"/>
                  </a:lnTo>
                  <a:lnTo>
                    <a:pt x="10" y="0"/>
                  </a:lnTo>
                  <a:close/>
                </a:path>
              </a:pathLst>
            </a:custGeom>
            <a:solidFill>
              <a:srgbClr val="000000"/>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Times New Roman"/>
              </a:endParaRPr>
            </a:p>
          </p:txBody>
        </p:sp>
        <p:sp>
          <p:nvSpPr>
            <p:cNvPr id="566" name=""/>
            <p:cNvSpPr/>
            <p:nvPr/>
          </p:nvSpPr>
          <p:spPr>
            <a:xfrm>
              <a:off x="5650560" y="2661480"/>
              <a:ext cx="14040" cy="10440"/>
            </a:xfrm>
            <a:custGeom>
              <a:avLst/>
              <a:gdLst/>
              <a:ahLst/>
              <a:rect l="l" t="t" r="r" b="b"/>
              <a:pathLst>
                <a:path w="21" h="26">
                  <a:moveTo>
                    <a:pt x="10" y="0"/>
                  </a:moveTo>
                  <a:lnTo>
                    <a:pt x="6" y="0"/>
                  </a:lnTo>
                  <a:lnTo>
                    <a:pt x="4" y="3"/>
                  </a:lnTo>
                  <a:lnTo>
                    <a:pt x="1" y="7"/>
                  </a:lnTo>
                  <a:lnTo>
                    <a:pt x="0" y="13"/>
                  </a:lnTo>
                  <a:lnTo>
                    <a:pt x="1" y="17"/>
                  </a:lnTo>
                  <a:lnTo>
                    <a:pt x="4" y="21"/>
                  </a:lnTo>
                  <a:lnTo>
                    <a:pt x="6" y="24"/>
                  </a:lnTo>
                  <a:lnTo>
                    <a:pt x="10" y="26"/>
                  </a:lnTo>
                  <a:lnTo>
                    <a:pt x="10" y="26"/>
                  </a:lnTo>
                  <a:lnTo>
                    <a:pt x="15" y="24"/>
                  </a:lnTo>
                  <a:lnTo>
                    <a:pt x="17" y="21"/>
                  </a:lnTo>
                  <a:lnTo>
                    <a:pt x="19" y="17"/>
                  </a:lnTo>
                  <a:lnTo>
                    <a:pt x="21"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67" name=""/>
            <p:cNvSpPr/>
            <p:nvPr/>
          </p:nvSpPr>
          <p:spPr>
            <a:xfrm>
              <a:off x="567900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7" y="21"/>
                  </a:lnTo>
                  <a:lnTo>
                    <a:pt x="19" y="17"/>
                  </a:lnTo>
                  <a:lnTo>
                    <a:pt x="20" y="13"/>
                  </a:lnTo>
                  <a:lnTo>
                    <a:pt x="19" y="7"/>
                  </a:lnTo>
                  <a:lnTo>
                    <a:pt x="17"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68" name=""/>
            <p:cNvSpPr/>
            <p:nvPr/>
          </p:nvSpPr>
          <p:spPr>
            <a:xfrm>
              <a:off x="570924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69" name=""/>
            <p:cNvSpPr/>
            <p:nvPr/>
          </p:nvSpPr>
          <p:spPr>
            <a:xfrm>
              <a:off x="573768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0" name=""/>
            <p:cNvSpPr/>
            <p:nvPr/>
          </p:nvSpPr>
          <p:spPr>
            <a:xfrm>
              <a:off x="576648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4" y="24"/>
                  </a:lnTo>
                  <a:lnTo>
                    <a:pt x="17" y="21"/>
                  </a:lnTo>
                  <a:lnTo>
                    <a:pt x="19" y="17"/>
                  </a:lnTo>
                  <a:lnTo>
                    <a:pt x="20" y="13"/>
                  </a:lnTo>
                  <a:lnTo>
                    <a:pt x="19" y="7"/>
                  </a:lnTo>
                  <a:lnTo>
                    <a:pt x="17"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1" name=""/>
            <p:cNvSpPr/>
            <p:nvPr/>
          </p:nvSpPr>
          <p:spPr>
            <a:xfrm>
              <a:off x="5795280" y="2661480"/>
              <a:ext cx="14040" cy="10440"/>
            </a:xfrm>
            <a:custGeom>
              <a:avLst/>
              <a:gdLst/>
              <a:ahLst/>
              <a:rect l="l" t="t" r="r" b="b"/>
              <a:pathLst>
                <a:path w="20" h="26">
                  <a:moveTo>
                    <a:pt x="10" y="0"/>
                  </a:moveTo>
                  <a:lnTo>
                    <a:pt x="6" y="0"/>
                  </a:lnTo>
                  <a:lnTo>
                    <a:pt x="4" y="3"/>
                  </a:lnTo>
                  <a:lnTo>
                    <a:pt x="1" y="7"/>
                  </a:lnTo>
                  <a:lnTo>
                    <a:pt x="0" y="13"/>
                  </a:lnTo>
                  <a:lnTo>
                    <a:pt x="1" y="17"/>
                  </a:lnTo>
                  <a:lnTo>
                    <a:pt x="4"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2" name=""/>
            <p:cNvSpPr/>
            <p:nvPr/>
          </p:nvSpPr>
          <p:spPr>
            <a:xfrm>
              <a:off x="5823720" y="2661480"/>
              <a:ext cx="14040" cy="10440"/>
            </a:xfrm>
            <a:custGeom>
              <a:avLst/>
              <a:gdLst/>
              <a:ahLst/>
              <a:rect l="l" t="t" r="r" b="b"/>
              <a:pathLst>
                <a:path w="20" h="26">
                  <a:moveTo>
                    <a:pt x="10" y="0"/>
                  </a:moveTo>
                  <a:lnTo>
                    <a:pt x="5" y="0"/>
                  </a:lnTo>
                  <a:lnTo>
                    <a:pt x="3" y="3"/>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3"/>
                  </a:lnTo>
                  <a:lnTo>
                    <a:pt x="14"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3" name=""/>
            <p:cNvSpPr/>
            <p:nvPr/>
          </p:nvSpPr>
          <p:spPr>
            <a:xfrm>
              <a:off x="5853600" y="2661480"/>
              <a:ext cx="14040" cy="10440"/>
            </a:xfrm>
            <a:custGeom>
              <a:avLst/>
              <a:gdLst/>
              <a:ahLst/>
              <a:rect l="l" t="t" r="r" b="b"/>
              <a:pathLst>
                <a:path w="20" h="26">
                  <a:moveTo>
                    <a:pt x="10" y="0"/>
                  </a:moveTo>
                  <a:lnTo>
                    <a:pt x="6" y="0"/>
                  </a:lnTo>
                  <a:lnTo>
                    <a:pt x="3" y="3"/>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3"/>
                  </a:lnTo>
                  <a:lnTo>
                    <a:pt x="15" y="0"/>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4" name=""/>
            <p:cNvSpPr/>
            <p:nvPr/>
          </p:nvSpPr>
          <p:spPr>
            <a:xfrm>
              <a:off x="5882400" y="2661480"/>
              <a:ext cx="14040" cy="10440"/>
            </a:xfrm>
            <a:custGeom>
              <a:avLst/>
              <a:gdLst/>
              <a:ahLst/>
              <a:rect l="l" t="t" r="r" b="b"/>
              <a:pathLst>
                <a:path w="21" h="26">
                  <a:moveTo>
                    <a:pt x="11" y="0"/>
                  </a:moveTo>
                  <a:lnTo>
                    <a:pt x="6" y="2"/>
                  </a:lnTo>
                  <a:lnTo>
                    <a:pt x="4" y="3"/>
                  </a:lnTo>
                  <a:lnTo>
                    <a:pt x="2" y="7"/>
                  </a:lnTo>
                  <a:lnTo>
                    <a:pt x="0" y="13"/>
                  </a:lnTo>
                  <a:lnTo>
                    <a:pt x="2" y="17"/>
                  </a:lnTo>
                  <a:lnTo>
                    <a:pt x="4" y="21"/>
                  </a:lnTo>
                  <a:lnTo>
                    <a:pt x="6" y="24"/>
                  </a:lnTo>
                  <a:lnTo>
                    <a:pt x="11" y="26"/>
                  </a:lnTo>
                  <a:lnTo>
                    <a:pt x="11" y="26"/>
                  </a:lnTo>
                  <a:lnTo>
                    <a:pt x="15" y="24"/>
                  </a:lnTo>
                  <a:lnTo>
                    <a:pt x="17" y="21"/>
                  </a:lnTo>
                  <a:lnTo>
                    <a:pt x="20" y="17"/>
                  </a:lnTo>
                  <a:lnTo>
                    <a:pt x="21" y="13"/>
                  </a:lnTo>
                  <a:lnTo>
                    <a:pt x="20" y="7"/>
                  </a:lnTo>
                  <a:lnTo>
                    <a:pt x="17" y="3"/>
                  </a:lnTo>
                  <a:lnTo>
                    <a:pt x="15" y="2"/>
                  </a:lnTo>
                  <a:lnTo>
                    <a:pt x="11"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5" name=""/>
            <p:cNvSpPr/>
            <p:nvPr/>
          </p:nvSpPr>
          <p:spPr>
            <a:xfrm>
              <a:off x="5910840" y="2661480"/>
              <a:ext cx="14040" cy="10440"/>
            </a:xfrm>
            <a:custGeom>
              <a:avLst/>
              <a:gdLst/>
              <a:ahLst/>
              <a:rect l="l" t="t" r="r" b="b"/>
              <a:pathLst>
                <a:path w="20" h="26">
                  <a:moveTo>
                    <a:pt x="10" y="0"/>
                  </a:moveTo>
                  <a:lnTo>
                    <a:pt x="5" y="2"/>
                  </a:lnTo>
                  <a:lnTo>
                    <a:pt x="3" y="3"/>
                  </a:lnTo>
                  <a:lnTo>
                    <a:pt x="1" y="7"/>
                  </a:lnTo>
                  <a:lnTo>
                    <a:pt x="0" y="13"/>
                  </a:lnTo>
                  <a:lnTo>
                    <a:pt x="1" y="17"/>
                  </a:lnTo>
                  <a:lnTo>
                    <a:pt x="3" y="21"/>
                  </a:lnTo>
                  <a:lnTo>
                    <a:pt x="5" y="24"/>
                  </a:lnTo>
                  <a:lnTo>
                    <a:pt x="10" y="26"/>
                  </a:lnTo>
                  <a:lnTo>
                    <a:pt x="10" y="26"/>
                  </a:lnTo>
                  <a:lnTo>
                    <a:pt x="14" y="24"/>
                  </a:lnTo>
                  <a:lnTo>
                    <a:pt x="17" y="21"/>
                  </a:lnTo>
                  <a:lnTo>
                    <a:pt x="19" y="17"/>
                  </a:lnTo>
                  <a:lnTo>
                    <a:pt x="20" y="13"/>
                  </a:lnTo>
                  <a:lnTo>
                    <a:pt x="19" y="7"/>
                  </a:lnTo>
                  <a:lnTo>
                    <a:pt x="17" y="3"/>
                  </a:lnTo>
                  <a:lnTo>
                    <a:pt x="14"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6" name=""/>
            <p:cNvSpPr/>
            <p:nvPr/>
          </p:nvSpPr>
          <p:spPr>
            <a:xfrm>
              <a:off x="5939640" y="2661480"/>
              <a:ext cx="14040" cy="10440"/>
            </a:xfrm>
            <a:custGeom>
              <a:avLst/>
              <a:gdLst/>
              <a:ahLst/>
              <a:rect l="l" t="t" r="r" b="b"/>
              <a:pathLst>
                <a:path w="20" h="26">
                  <a:moveTo>
                    <a:pt x="10" y="0"/>
                  </a:moveTo>
                  <a:lnTo>
                    <a:pt x="6" y="2"/>
                  </a:lnTo>
                  <a:lnTo>
                    <a:pt x="4" y="4"/>
                  </a:lnTo>
                  <a:lnTo>
                    <a:pt x="1" y="7"/>
                  </a:lnTo>
                  <a:lnTo>
                    <a:pt x="0" y="13"/>
                  </a:lnTo>
                  <a:lnTo>
                    <a:pt x="1" y="17"/>
                  </a:lnTo>
                  <a:lnTo>
                    <a:pt x="4" y="21"/>
                  </a:lnTo>
                  <a:lnTo>
                    <a:pt x="6" y="24"/>
                  </a:lnTo>
                  <a:lnTo>
                    <a:pt x="10" y="26"/>
                  </a:lnTo>
                  <a:lnTo>
                    <a:pt x="10" y="26"/>
                  </a:lnTo>
                  <a:lnTo>
                    <a:pt x="15" y="24"/>
                  </a:lnTo>
                  <a:lnTo>
                    <a:pt x="17" y="21"/>
                  </a:lnTo>
                  <a:lnTo>
                    <a:pt x="19" y="17"/>
                  </a:lnTo>
                  <a:lnTo>
                    <a:pt x="20" y="13"/>
                  </a:lnTo>
                  <a:lnTo>
                    <a:pt x="19" y="7"/>
                  </a:lnTo>
                  <a:lnTo>
                    <a:pt x="17" y="4"/>
                  </a:lnTo>
                  <a:lnTo>
                    <a:pt x="15"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7" name=""/>
            <p:cNvSpPr/>
            <p:nvPr/>
          </p:nvSpPr>
          <p:spPr>
            <a:xfrm>
              <a:off x="5968080" y="2661480"/>
              <a:ext cx="14040" cy="10440"/>
            </a:xfrm>
            <a:custGeom>
              <a:avLst/>
              <a:gdLst/>
              <a:ahLst/>
              <a:rect l="l" t="t" r="r" b="b"/>
              <a:pathLst>
                <a:path w="20" h="26">
                  <a:moveTo>
                    <a:pt x="10" y="0"/>
                  </a:moveTo>
                  <a:lnTo>
                    <a:pt x="5" y="2"/>
                  </a:lnTo>
                  <a:lnTo>
                    <a:pt x="3" y="4"/>
                  </a:lnTo>
                  <a:lnTo>
                    <a:pt x="1" y="7"/>
                  </a:lnTo>
                  <a:lnTo>
                    <a:pt x="0" y="13"/>
                  </a:lnTo>
                  <a:lnTo>
                    <a:pt x="1" y="17"/>
                  </a:lnTo>
                  <a:lnTo>
                    <a:pt x="3" y="21"/>
                  </a:lnTo>
                  <a:lnTo>
                    <a:pt x="5" y="24"/>
                  </a:lnTo>
                  <a:lnTo>
                    <a:pt x="10" y="26"/>
                  </a:lnTo>
                  <a:lnTo>
                    <a:pt x="10" y="26"/>
                  </a:lnTo>
                  <a:lnTo>
                    <a:pt x="14" y="24"/>
                  </a:lnTo>
                  <a:lnTo>
                    <a:pt x="16" y="21"/>
                  </a:lnTo>
                  <a:lnTo>
                    <a:pt x="19" y="17"/>
                  </a:lnTo>
                  <a:lnTo>
                    <a:pt x="20" y="13"/>
                  </a:lnTo>
                  <a:lnTo>
                    <a:pt x="19" y="7"/>
                  </a:lnTo>
                  <a:lnTo>
                    <a:pt x="16" y="4"/>
                  </a:lnTo>
                  <a:lnTo>
                    <a:pt x="14"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8" name=""/>
            <p:cNvSpPr/>
            <p:nvPr/>
          </p:nvSpPr>
          <p:spPr>
            <a:xfrm>
              <a:off x="5996520" y="2661480"/>
              <a:ext cx="15840" cy="10440"/>
            </a:xfrm>
            <a:custGeom>
              <a:avLst/>
              <a:gdLst/>
              <a:ahLst/>
              <a:rect l="l" t="t" r="r" b="b"/>
              <a:pathLst>
                <a:path w="20" h="26">
                  <a:moveTo>
                    <a:pt x="10" y="0"/>
                  </a:moveTo>
                  <a:lnTo>
                    <a:pt x="6" y="2"/>
                  </a:lnTo>
                  <a:lnTo>
                    <a:pt x="3" y="4"/>
                  </a:lnTo>
                  <a:lnTo>
                    <a:pt x="1" y="7"/>
                  </a:lnTo>
                  <a:lnTo>
                    <a:pt x="0" y="13"/>
                  </a:lnTo>
                  <a:lnTo>
                    <a:pt x="1" y="17"/>
                  </a:lnTo>
                  <a:lnTo>
                    <a:pt x="3" y="21"/>
                  </a:lnTo>
                  <a:lnTo>
                    <a:pt x="6" y="24"/>
                  </a:lnTo>
                  <a:lnTo>
                    <a:pt x="10" y="26"/>
                  </a:lnTo>
                  <a:lnTo>
                    <a:pt x="10" y="26"/>
                  </a:lnTo>
                  <a:lnTo>
                    <a:pt x="15" y="24"/>
                  </a:lnTo>
                  <a:lnTo>
                    <a:pt x="17" y="21"/>
                  </a:lnTo>
                  <a:lnTo>
                    <a:pt x="19" y="17"/>
                  </a:lnTo>
                  <a:lnTo>
                    <a:pt x="20" y="13"/>
                  </a:lnTo>
                  <a:lnTo>
                    <a:pt x="19" y="7"/>
                  </a:lnTo>
                  <a:lnTo>
                    <a:pt x="17" y="4"/>
                  </a:lnTo>
                  <a:lnTo>
                    <a:pt x="15" y="2"/>
                  </a:lnTo>
                  <a:lnTo>
                    <a:pt x="10" y="0"/>
                  </a:lnTo>
                  <a:close/>
                </a:path>
              </a:pathLst>
            </a:custGeom>
            <a:solidFill>
              <a:srgbClr val="000000"/>
            </a:solidFill>
            <a:ln w="0">
              <a:noFill/>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Times New Roman"/>
              </a:endParaRPr>
            </a:p>
          </p:txBody>
        </p:sp>
        <p:sp>
          <p:nvSpPr>
            <p:cNvPr id="579" name=""/>
            <p:cNvSpPr/>
            <p:nvPr/>
          </p:nvSpPr>
          <p:spPr>
            <a:xfrm>
              <a:off x="4534920" y="2120400"/>
              <a:ext cx="350280" cy="1015200"/>
            </a:xfrm>
            <a:custGeom>
              <a:avLst/>
              <a:gdLst/>
              <a:ahLst/>
              <a:rect l="l" t="t" r="r" b="b"/>
              <a:pathLst>
                <a:path w="490" h="3315">
                  <a:moveTo>
                    <a:pt x="490" y="0"/>
                  </a:moveTo>
                  <a:lnTo>
                    <a:pt x="465" y="1"/>
                  </a:lnTo>
                  <a:lnTo>
                    <a:pt x="441" y="5"/>
                  </a:lnTo>
                  <a:lnTo>
                    <a:pt x="417" y="12"/>
                  </a:lnTo>
                  <a:lnTo>
                    <a:pt x="395" y="21"/>
                  </a:lnTo>
                  <a:lnTo>
                    <a:pt x="373" y="32"/>
                  </a:lnTo>
                  <a:lnTo>
                    <a:pt x="353" y="47"/>
                  </a:lnTo>
                  <a:lnTo>
                    <a:pt x="334" y="62"/>
                  </a:lnTo>
                  <a:lnTo>
                    <a:pt x="316" y="81"/>
                  </a:lnTo>
                  <a:lnTo>
                    <a:pt x="301" y="101"/>
                  </a:lnTo>
                  <a:lnTo>
                    <a:pt x="286" y="122"/>
                  </a:lnTo>
                  <a:lnTo>
                    <a:pt x="274" y="145"/>
                  </a:lnTo>
                  <a:lnTo>
                    <a:pt x="264" y="169"/>
                  </a:lnTo>
                  <a:lnTo>
                    <a:pt x="256" y="194"/>
                  </a:lnTo>
                  <a:lnTo>
                    <a:pt x="249" y="221"/>
                  </a:lnTo>
                  <a:lnTo>
                    <a:pt x="246" y="248"/>
                  </a:lnTo>
                  <a:lnTo>
                    <a:pt x="244" y="276"/>
                  </a:lnTo>
                  <a:lnTo>
                    <a:pt x="244" y="1380"/>
                  </a:lnTo>
                  <a:lnTo>
                    <a:pt x="243" y="1409"/>
                  </a:lnTo>
                  <a:lnTo>
                    <a:pt x="240" y="1436"/>
                  </a:lnTo>
                  <a:lnTo>
                    <a:pt x="233" y="1463"/>
                  </a:lnTo>
                  <a:lnTo>
                    <a:pt x="225" y="1487"/>
                  </a:lnTo>
                  <a:lnTo>
                    <a:pt x="215" y="1512"/>
                  </a:lnTo>
                  <a:lnTo>
                    <a:pt x="203" y="1534"/>
                  </a:lnTo>
                  <a:lnTo>
                    <a:pt x="188" y="1556"/>
                  </a:lnTo>
                  <a:lnTo>
                    <a:pt x="173" y="1576"/>
                  </a:lnTo>
                  <a:lnTo>
                    <a:pt x="156" y="1594"/>
                  </a:lnTo>
                  <a:lnTo>
                    <a:pt x="137" y="1610"/>
                  </a:lnTo>
                  <a:lnTo>
                    <a:pt x="117" y="1624"/>
                  </a:lnTo>
                  <a:lnTo>
                    <a:pt x="95" y="1636"/>
                  </a:lnTo>
                  <a:lnTo>
                    <a:pt x="73" y="1644"/>
                  </a:lnTo>
                  <a:lnTo>
                    <a:pt x="49" y="1651"/>
                  </a:lnTo>
                  <a:lnTo>
                    <a:pt x="25" y="1656"/>
                  </a:lnTo>
                  <a:lnTo>
                    <a:pt x="0" y="1657"/>
                  </a:lnTo>
                  <a:lnTo>
                    <a:pt x="25" y="1659"/>
                  </a:lnTo>
                  <a:lnTo>
                    <a:pt x="49" y="1663"/>
                  </a:lnTo>
                  <a:lnTo>
                    <a:pt x="73" y="1670"/>
                  </a:lnTo>
                  <a:lnTo>
                    <a:pt x="95" y="1679"/>
                  </a:lnTo>
                  <a:lnTo>
                    <a:pt x="117" y="1690"/>
                  </a:lnTo>
                  <a:lnTo>
                    <a:pt x="137" y="1704"/>
                  </a:lnTo>
                  <a:lnTo>
                    <a:pt x="156" y="1720"/>
                  </a:lnTo>
                  <a:lnTo>
                    <a:pt x="173" y="1738"/>
                  </a:lnTo>
                  <a:lnTo>
                    <a:pt x="188" y="1758"/>
                  </a:lnTo>
                  <a:lnTo>
                    <a:pt x="203" y="1780"/>
                  </a:lnTo>
                  <a:lnTo>
                    <a:pt x="215" y="1803"/>
                  </a:lnTo>
                  <a:lnTo>
                    <a:pt x="225" y="1827"/>
                  </a:lnTo>
                  <a:lnTo>
                    <a:pt x="233" y="1851"/>
                  </a:lnTo>
                  <a:lnTo>
                    <a:pt x="240" y="1878"/>
                  </a:lnTo>
                  <a:lnTo>
                    <a:pt x="243" y="1905"/>
                  </a:lnTo>
                  <a:lnTo>
                    <a:pt x="244" y="1934"/>
                  </a:lnTo>
                  <a:lnTo>
                    <a:pt x="244" y="3038"/>
                  </a:lnTo>
                  <a:lnTo>
                    <a:pt x="246" y="3066"/>
                  </a:lnTo>
                  <a:lnTo>
                    <a:pt x="249" y="3094"/>
                  </a:lnTo>
                  <a:lnTo>
                    <a:pt x="256" y="3121"/>
                  </a:lnTo>
                  <a:lnTo>
                    <a:pt x="264" y="3145"/>
                  </a:lnTo>
                  <a:lnTo>
                    <a:pt x="274" y="3169"/>
                  </a:lnTo>
                  <a:lnTo>
                    <a:pt x="286" y="3192"/>
                  </a:lnTo>
                  <a:lnTo>
                    <a:pt x="301" y="3213"/>
                  </a:lnTo>
                  <a:lnTo>
                    <a:pt x="316" y="3233"/>
                  </a:lnTo>
                  <a:lnTo>
                    <a:pt x="334" y="3252"/>
                  </a:lnTo>
                  <a:lnTo>
                    <a:pt x="353" y="3268"/>
                  </a:lnTo>
                  <a:lnTo>
                    <a:pt x="373" y="3282"/>
                  </a:lnTo>
                  <a:lnTo>
                    <a:pt x="395" y="3293"/>
                  </a:lnTo>
                  <a:lnTo>
                    <a:pt x="417" y="3302"/>
                  </a:lnTo>
                  <a:lnTo>
                    <a:pt x="441" y="3309"/>
                  </a:lnTo>
                  <a:lnTo>
                    <a:pt x="465" y="3313"/>
                  </a:lnTo>
                  <a:lnTo>
                    <a:pt x="490" y="3315"/>
                  </a:lnTo>
                </a:path>
              </a:pathLst>
            </a:custGeom>
            <a:noFill/>
            <a:ln w="64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0" name=""/>
            <p:cNvSpPr/>
            <p:nvPr/>
          </p:nvSpPr>
          <p:spPr>
            <a:xfrm>
              <a:off x="3073320" y="1940040"/>
              <a:ext cx="1470240" cy="465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1" name=""/>
            <p:cNvSpPr/>
            <p:nvPr/>
          </p:nvSpPr>
          <p:spPr>
            <a:xfrm>
              <a:off x="3263040" y="2457720"/>
              <a:ext cx="1178640" cy="5036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Sale of all gas that can be physically removed </a:t>
              </a:r>
              <a:endParaRPr b="0" lang="en-US" sz="1100" strike="noStrike" u="none">
                <a:solidFill>
                  <a:srgbClr val="000000"/>
                </a:solidFill>
                <a:effectLst/>
                <a:uFillTx/>
                <a:latin typeface="Times New Roman"/>
              </a:endParaRPr>
            </a:p>
          </p:txBody>
        </p:sp>
      </p:grpSp>
      <p:sp>
        <p:nvSpPr>
          <p:cNvPr id="582" name=""/>
          <p:cNvSpPr/>
          <p:nvPr/>
        </p:nvSpPr>
        <p:spPr>
          <a:xfrm>
            <a:off x="1168560" y="5842080"/>
            <a:ext cx="7441920" cy="770760"/>
          </a:xfrm>
          <a:prstGeom prst="rect">
            <a:avLst/>
          </a:prstGeom>
          <a:noFill/>
          <a:ln w="12600">
            <a:solidFill>
              <a:srgbClr val="ff0000"/>
            </a:solidFill>
            <a:miter/>
          </a:ln>
        </p:spPr>
        <p:style>
          <a:lnRef idx="0"/>
          <a:fillRef idx="0"/>
          <a:effectRef idx="0"/>
          <a:fontRef idx="minor"/>
        </p:style>
        <p:txBody>
          <a:bodyPr lIns="90000" rIns="90000" tIns="46800" bIns="46800" anchor="t">
            <a:spAutoFit/>
          </a:bodyPr>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How does FERC address the sharing of profits (or BV) from the sale of base gas?</a:t>
            </a:r>
            <a:endParaRPr b="0" lang="en-US" sz="1400" strike="noStrike" u="none">
              <a:solidFill>
                <a:srgbClr val="000000"/>
              </a:solidFill>
              <a:effectLst/>
              <a:uFillTx/>
              <a:latin typeface="Times New Roman"/>
            </a:endParaRPr>
          </a:p>
          <a:p>
            <a:pPr lvl="1" marL="228600" indent="-11412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the pipeline allowed to sell the base gas at book value and capture premium through service agreement?</a:t>
            </a:r>
            <a:endParaRPr b="0" lang="en-US" sz="1400" strike="noStrike" u="none">
              <a:solidFill>
                <a:srgbClr val="000000"/>
              </a:solidFill>
              <a:effectLst/>
              <a:uFillTx/>
              <a:latin typeface="Times New Roman"/>
            </a:endParaRPr>
          </a:p>
        </p:txBody>
      </p:sp>
      <p:sp>
        <p:nvSpPr>
          <p:cNvPr id="583" name=""/>
          <p:cNvSpPr/>
          <p:nvPr/>
        </p:nvSpPr>
        <p:spPr>
          <a:xfrm>
            <a:off x="2589120" y="4154400"/>
            <a:ext cx="1495440" cy="6429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4" name=""/>
          <p:cNvSpPr/>
          <p:nvPr/>
        </p:nvSpPr>
        <p:spPr>
          <a:xfrm>
            <a:off x="2638440" y="4303800"/>
            <a:ext cx="137628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Arial"/>
              </a:rPr>
              <a:t>Pipeline</a:t>
            </a:r>
            <a:endParaRPr b="0" lang="en-US" sz="1500" strike="noStrike" u="none">
              <a:solidFill>
                <a:srgbClr val="000000"/>
              </a:solidFill>
              <a:effectLst/>
              <a:uFillTx/>
              <a:latin typeface="Times New Roman"/>
            </a:endParaRPr>
          </a:p>
        </p:txBody>
      </p:sp>
      <p:sp>
        <p:nvSpPr>
          <p:cNvPr id="585" name=""/>
          <p:cNvSpPr/>
          <p:nvPr/>
        </p:nvSpPr>
        <p:spPr>
          <a:xfrm>
            <a:off x="4013280" y="4267080"/>
            <a:ext cx="15876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6" name=""/>
          <p:cNvSpPr/>
          <p:nvPr/>
        </p:nvSpPr>
        <p:spPr>
          <a:xfrm>
            <a:off x="5510160" y="4141800"/>
            <a:ext cx="1495440" cy="6429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7" name=""/>
          <p:cNvSpPr/>
          <p:nvPr/>
        </p:nvSpPr>
        <p:spPr>
          <a:xfrm>
            <a:off x="5559480" y="4290840"/>
            <a:ext cx="137628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Arial"/>
              </a:rPr>
              <a:t>Purchaser</a:t>
            </a:r>
            <a:endParaRPr b="0" lang="en-US" sz="1500" strike="noStrike" u="none">
              <a:solidFill>
                <a:srgbClr val="000000"/>
              </a:solidFill>
              <a:effectLst/>
              <a:uFillTx/>
              <a:latin typeface="Times New Roman"/>
            </a:endParaRPr>
          </a:p>
        </p:txBody>
      </p:sp>
      <p:sp>
        <p:nvSpPr>
          <p:cNvPr id="588" name=""/>
          <p:cNvSpPr/>
          <p:nvPr/>
        </p:nvSpPr>
        <p:spPr>
          <a:xfrm flipH="1">
            <a:off x="4051080" y="4622760"/>
            <a:ext cx="14857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9" name=""/>
          <p:cNvSpPr/>
          <p:nvPr/>
        </p:nvSpPr>
        <p:spPr>
          <a:xfrm>
            <a:off x="4102200" y="3924360"/>
            <a:ext cx="1257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Gas</a:t>
            </a:r>
            <a:endParaRPr b="0" lang="en-US" sz="1400" strike="noStrike" u="none">
              <a:solidFill>
                <a:srgbClr val="000000"/>
              </a:solidFill>
              <a:effectLst/>
              <a:uFillTx/>
              <a:latin typeface="Times New Roman"/>
            </a:endParaRPr>
          </a:p>
        </p:txBody>
      </p:sp>
      <p:sp>
        <p:nvSpPr>
          <p:cNvPr id="590" name=""/>
          <p:cNvSpPr/>
          <p:nvPr/>
        </p:nvSpPr>
        <p:spPr>
          <a:xfrm>
            <a:off x="4114800" y="4343400"/>
            <a:ext cx="1257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 @ BV</a:t>
            </a:r>
            <a:endParaRPr b="0" lang="en-US" sz="1400" strike="noStrike" u="none">
              <a:solidFill>
                <a:srgbClr val="000000"/>
              </a:solidFill>
              <a:effectLst/>
              <a:uFillTx/>
              <a:latin typeface="Times New Roman"/>
            </a:endParaRPr>
          </a:p>
        </p:txBody>
      </p:sp>
      <p:sp>
        <p:nvSpPr>
          <p:cNvPr id="591" name=""/>
          <p:cNvSpPr/>
          <p:nvPr/>
        </p:nvSpPr>
        <p:spPr>
          <a:xfrm>
            <a:off x="3301920" y="4838760"/>
            <a:ext cx="3086280" cy="584280"/>
          </a:xfrm>
          <a:custGeom>
            <a:avLst/>
            <a:gdLst/>
            <a:ahLst/>
            <a:rect l="l" t="t" r="r" b="b"/>
            <a:pathLst>
              <a:path w="1944" h="368">
                <a:moveTo>
                  <a:pt x="1944" y="0"/>
                </a:moveTo>
                <a:lnTo>
                  <a:pt x="1944" y="368"/>
                </a:lnTo>
                <a:lnTo>
                  <a:pt x="0" y="368"/>
                </a:lnTo>
                <a:lnTo>
                  <a:pt x="0" y="24"/>
                </a:lnTo>
              </a:path>
            </a:pathLst>
          </a:custGeom>
          <a:noFill/>
          <a:ln w="1260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592" name=""/>
          <p:cNvSpPr/>
          <p:nvPr/>
        </p:nvSpPr>
        <p:spPr>
          <a:xfrm>
            <a:off x="3225960" y="5118120"/>
            <a:ext cx="30225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Difference between Mkt and BV</a:t>
            </a:r>
            <a:endParaRPr b="0" lang="en-US" sz="1400" strike="noStrike" u="none">
              <a:solidFill>
                <a:srgbClr val="000000"/>
              </a:solidFill>
              <a:effectLst/>
              <a:uFillTx/>
              <a:latin typeface="Times New Roman"/>
            </a:endParaRPr>
          </a:p>
        </p:txBody>
      </p:sp>
      <p:sp>
        <p:nvSpPr>
          <p:cNvPr id="593" name=""/>
          <p:cNvSpPr/>
          <p:nvPr/>
        </p:nvSpPr>
        <p:spPr>
          <a:xfrm>
            <a:off x="3505320" y="5397480"/>
            <a:ext cx="2743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Service</a:t>
            </a:r>
            <a:endParaRPr b="0" lang="en-US" sz="1400" strike="noStrike" u="none">
              <a:solidFill>
                <a:srgbClr val="000000"/>
              </a:solidFill>
              <a:effectLst/>
              <a:uFillTx/>
              <a:latin typeface="Times New Roman"/>
            </a:endParaRPr>
          </a:p>
        </p:txBody>
      </p:sp>
      <p:sp>
        <p:nvSpPr>
          <p:cNvPr id="594" name=""/>
          <p:cNvSpPr/>
          <p:nvPr/>
        </p:nvSpPr>
        <p:spPr>
          <a:xfrm>
            <a:off x="3048120" y="4737240"/>
            <a:ext cx="3492360" cy="901440"/>
          </a:xfrm>
          <a:custGeom>
            <a:avLst/>
            <a:gdLst/>
            <a:ahLst/>
            <a:rect l="l" t="t" r="r" b="b"/>
            <a:pathLst>
              <a:path w="1944" h="368">
                <a:moveTo>
                  <a:pt x="1944" y="0"/>
                </a:moveTo>
                <a:lnTo>
                  <a:pt x="1944" y="368"/>
                </a:lnTo>
                <a:lnTo>
                  <a:pt x="0" y="368"/>
                </a:lnTo>
                <a:lnTo>
                  <a:pt x="0" y="24"/>
                </a:lnTo>
              </a:path>
            </a:pathLst>
          </a:custGeom>
          <a:noFill/>
          <a:ln w="12600">
            <a:solidFill>
              <a:srgbClr val="000000"/>
            </a:solidFill>
            <a:round/>
            <a:head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595" name=""/>
          <p:cNvSpPr/>
          <p:nvPr/>
        </p:nvSpPr>
        <p:spPr>
          <a:xfrm>
            <a:off x="1955880" y="90180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In Storage Analysis</a:t>
            </a:r>
            <a:endParaRPr b="0" lang="en-US" sz="1800" strike="noStrike" u="none">
              <a:solidFill>
                <a:srgbClr val="000000"/>
              </a:solidFill>
              <a:effectLst/>
              <a:uFillTx/>
              <a:latin typeface="Times New Roman"/>
            </a:endParaRPr>
          </a:p>
        </p:txBody>
      </p:sp>
      <p:sp>
        <p:nvSpPr>
          <p:cNvPr id="596" name=""/>
          <p:cNvSpPr/>
          <p:nvPr/>
        </p:nvSpPr>
        <p:spPr>
          <a:xfrm>
            <a:off x="1968480" y="349236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Overview</a:t>
            </a:r>
            <a:endParaRPr b="0" lang="en-US" sz="1800" strike="noStrike" u="none">
              <a:solidFill>
                <a:srgbClr val="000000"/>
              </a:solidFill>
              <a:effectLst/>
              <a:uFillTx/>
              <a:latin typeface="Times New Roman"/>
            </a:endParaRPr>
          </a:p>
        </p:txBody>
      </p:sp>
      <p:sp>
        <p:nvSpPr>
          <p:cNvPr id="597" name=""/>
          <p:cNvSpPr/>
          <p:nvPr/>
        </p:nvSpPr>
        <p:spPr>
          <a:xfrm>
            <a:off x="1244520" y="3340080"/>
            <a:ext cx="745488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143D918-B4A2-4D56-9A48-541E001CED1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8" name="PlaceHolder 1"/>
          <p:cNvSpPr>
            <a:spLocks noGrp="1"/>
          </p:cNvSpPr>
          <p:nvPr>
            <p:ph type="title"/>
          </p:nvPr>
        </p:nvSpPr>
        <p:spPr>
          <a:xfrm>
            <a:off x="972720" y="166320"/>
            <a:ext cx="7916760" cy="932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Model 1 – Abandonment </a:t>
            </a:r>
            <a:endParaRPr b="1" i="1" lang="en-US" sz="2800" strike="noStrike" u="none">
              <a:solidFill>
                <a:srgbClr val="0a69a9"/>
              </a:solidFill>
              <a:effectLst/>
              <a:uFillTx/>
              <a:latin typeface="Arial"/>
            </a:endParaRPr>
          </a:p>
        </p:txBody>
      </p:sp>
      <p:sp>
        <p:nvSpPr>
          <p:cNvPr id="599" name="PlaceHolder 2"/>
          <p:cNvSpPr>
            <a:spLocks noGrp="1"/>
          </p:cNvSpPr>
          <p:nvPr>
            <p:ph/>
          </p:nvPr>
        </p:nvSpPr>
        <p:spPr>
          <a:xfrm>
            <a:off x="949320" y="867960"/>
            <a:ext cx="7934400" cy="4832280"/>
          </a:xfrm>
          <a:prstGeom prst="rect">
            <a:avLst/>
          </a:prstGeom>
          <a:noFill/>
          <a:ln w="0">
            <a:noFill/>
          </a:ln>
        </p:spPr>
        <p:txBody>
          <a:bodyPr lIns="90000" rIns="90000" tIns="46800" bIns="46800" anchor="t">
            <a:normAutofit/>
          </a:bodyPr>
          <a:p>
            <a:pPr marL="230040" indent="0">
              <a:lnSpc>
                <a:spcPct val="90000"/>
              </a:lnSpc>
              <a:spcBef>
                <a:spcPts val="1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Description</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Pipeline wants to close a storage facility because it is no longer necessary for operations or because its yield is much lower than the potential value that could be extracted from the sale of the base gas (and the abandoned field’s service can be replicated somewhere else in the system)</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Storage facility ceases operation and base gas is sold</a:t>
            </a:r>
            <a:endParaRPr b="0" lang="en-US" sz="1600" strike="noStrike" u="none">
              <a:solidFill>
                <a:srgbClr val="000000"/>
              </a:solidFill>
              <a:effectLst/>
              <a:uFillTx/>
              <a:latin typeface="Arial"/>
            </a:endParaRPr>
          </a:p>
          <a:p>
            <a:pPr lvl="1" marL="623880" indent="-279360">
              <a:lnSpc>
                <a:spcPct val="9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30040" indent="-230040">
              <a:lnSpc>
                <a:spcPct val="90000"/>
              </a:lnSpc>
              <a:spcBef>
                <a:spcPts val="1012"/>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bundle of services will assist the Pipeline with blowdown</a:t>
            </a:r>
            <a:endParaRPr b="0" lang="en-US" sz="18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fixed price for gas withdrawn from the facility</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lump sum payment or stream of cash flows as the gas is pulled out</a:t>
            </a:r>
            <a:endParaRPr b="0" lang="en-US" sz="1600" strike="noStrike" u="none">
              <a:solidFill>
                <a:srgbClr val="000000"/>
              </a:solidFill>
              <a:effectLst/>
              <a:uFillTx/>
              <a:latin typeface="Arial"/>
            </a:endParaRPr>
          </a:p>
          <a:p>
            <a:pPr lvl="1" marL="623880" indent="-279360">
              <a:lnSpc>
                <a:spcPct val="95000"/>
              </a:lnSpc>
              <a:spcBef>
                <a:spcPts val="700"/>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Cash flows back to the Pipeline as recurring earnings as, for example, through the purchase of services along the system</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F2B28BD-9D57-428F-887A-D47AEF7229C0}"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0" name="PlaceHolder 1"/>
          <p:cNvSpPr>
            <a:spLocks noGrp="1"/>
          </p:cNvSpPr>
          <p:nvPr>
            <p:ph type="title"/>
          </p:nvPr>
        </p:nvSpPr>
        <p:spPr>
          <a:xfrm>
            <a:off x="1023840" y="496440"/>
            <a:ext cx="7917120" cy="6145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a69a9"/>
                </a:solidFill>
                <a:effectLst/>
                <a:uFillTx/>
                <a:latin typeface="Arial"/>
              </a:rPr>
              <a:t>ENA Model 2 – Replacement with NCWG</a:t>
            </a:r>
            <a:br>
              <a:rPr sz="2800"/>
            </a:br>
            <a:endParaRPr b="1" i="1" lang="en-US" sz="2800" strike="noStrike" u="none">
              <a:solidFill>
                <a:srgbClr val="0a69a9"/>
              </a:solidFill>
              <a:effectLst/>
              <a:uFillTx/>
              <a:latin typeface="Arial"/>
            </a:endParaRPr>
          </a:p>
        </p:txBody>
      </p:sp>
      <p:pic>
        <p:nvPicPr>
          <p:cNvPr id="601" name="" descr=""/>
          <p:cNvPicPr/>
          <p:nvPr/>
        </p:nvPicPr>
        <p:blipFill>
          <a:blip r:embed="rId1"/>
          <a:stretch/>
        </p:blipFill>
        <p:spPr>
          <a:xfrm>
            <a:off x="3214800" y="1297080"/>
            <a:ext cx="2682720" cy="1790640"/>
          </a:xfrm>
          <a:prstGeom prst="rect">
            <a:avLst/>
          </a:prstGeom>
          <a:noFill/>
          <a:ln w="38160">
            <a:solidFill>
              <a:srgbClr val="000000"/>
            </a:solidFill>
            <a:miter/>
          </a:ln>
        </p:spPr>
      </p:pic>
      <p:sp>
        <p:nvSpPr>
          <p:cNvPr id="602" name=""/>
          <p:cNvSpPr/>
          <p:nvPr/>
        </p:nvSpPr>
        <p:spPr>
          <a:xfrm>
            <a:off x="1206360" y="5572080"/>
            <a:ext cx="7290000" cy="1355400"/>
          </a:xfrm>
          <a:prstGeom prst="rect">
            <a:avLst/>
          </a:prstGeom>
          <a:noFill/>
          <a:ln w="12600">
            <a:solidFill>
              <a:srgbClr val="ff0000"/>
            </a:solidFill>
            <a:miter/>
          </a:ln>
        </p:spPr>
        <p:style>
          <a:lnRef idx="0"/>
          <a:fillRef idx="0"/>
          <a:effectRef idx="0"/>
          <a:fontRef idx="minor"/>
        </p:style>
        <p:txBody>
          <a:bodyPr lIns="90000" rIns="90000" tIns="46800" bIns="46800" anchor="t">
            <a:spAutoFit/>
          </a:bodyPr>
          <a:p>
            <a:pPr lvl="1" marL="457200" indent="34308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 7(b) filing required?</a:t>
            </a:r>
            <a:endParaRPr b="0" lang="en-US" sz="1400" strike="noStrike" u="none">
              <a:solidFill>
                <a:srgbClr val="000000"/>
              </a:solidFill>
              <a:effectLst/>
              <a:uFillTx/>
              <a:latin typeface="Times New Roman"/>
            </a:endParaRPr>
          </a:p>
          <a:p>
            <a:pPr lvl="1" marL="457200" indent="34308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 filings, if any, are required for reclassification of base gas to working gas?</a:t>
            </a:r>
            <a:endParaRPr b="0" lang="en-US" sz="1400" strike="noStrike" u="none">
              <a:solidFill>
                <a:srgbClr val="000000"/>
              </a:solidFill>
              <a:effectLst/>
              <a:uFillTx/>
              <a:latin typeface="Times New Roman"/>
            </a:endParaRPr>
          </a:p>
          <a:p>
            <a:pPr lvl="1" marL="457200" indent="34308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we sell volumes under 284.284?</a:t>
            </a:r>
            <a:endParaRPr b="0" lang="en-US" sz="1400" strike="noStrike" u="none">
              <a:solidFill>
                <a:srgbClr val="000000"/>
              </a:solidFill>
              <a:effectLst/>
              <a:uFillTx/>
              <a:latin typeface="Times New Roman"/>
            </a:endParaRPr>
          </a:p>
          <a:p>
            <a:pPr lvl="1" marL="457200" indent="343080">
              <a:lnSpc>
                <a:spcPct val="90000"/>
              </a:lnSpc>
              <a:spcBef>
                <a:spcPts val="788"/>
              </a:spcBef>
              <a:buClr>
                <a:srgbClr val="fe000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there a reporting requirement?</a:t>
            </a:r>
            <a:endParaRPr b="0" lang="en-US" sz="1400" strike="noStrike" u="none">
              <a:solidFill>
                <a:srgbClr val="000000"/>
              </a:solidFill>
              <a:effectLst/>
              <a:uFillTx/>
              <a:latin typeface="Times New Roman"/>
            </a:endParaRPr>
          </a:p>
        </p:txBody>
      </p:sp>
      <p:sp>
        <p:nvSpPr>
          <p:cNvPr id="603" name=""/>
          <p:cNvSpPr/>
          <p:nvPr/>
        </p:nvSpPr>
        <p:spPr>
          <a:xfrm>
            <a:off x="2436840" y="4027320"/>
            <a:ext cx="1495440" cy="6429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4" name=""/>
          <p:cNvSpPr/>
          <p:nvPr/>
        </p:nvSpPr>
        <p:spPr>
          <a:xfrm>
            <a:off x="2486160" y="4176720"/>
            <a:ext cx="137628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Arial"/>
              </a:rPr>
              <a:t>Pipeline</a:t>
            </a:r>
            <a:endParaRPr b="0" lang="en-US" sz="1500" strike="noStrike" u="none">
              <a:solidFill>
                <a:srgbClr val="000000"/>
              </a:solidFill>
              <a:effectLst/>
              <a:uFillTx/>
              <a:latin typeface="Times New Roman"/>
            </a:endParaRPr>
          </a:p>
        </p:txBody>
      </p:sp>
      <p:sp>
        <p:nvSpPr>
          <p:cNvPr id="605" name=""/>
          <p:cNvSpPr/>
          <p:nvPr/>
        </p:nvSpPr>
        <p:spPr>
          <a:xfrm>
            <a:off x="3860640" y="4140360"/>
            <a:ext cx="15876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6" name=""/>
          <p:cNvSpPr/>
          <p:nvPr/>
        </p:nvSpPr>
        <p:spPr>
          <a:xfrm>
            <a:off x="5357880" y="4014720"/>
            <a:ext cx="1495440" cy="642960"/>
          </a:xfrm>
          <a:prstGeom prst="ellipse">
            <a:avLst/>
          </a:prstGeom>
          <a:solidFill>
            <a:srgbClr val="0099ff">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7" name=""/>
          <p:cNvSpPr/>
          <p:nvPr/>
        </p:nvSpPr>
        <p:spPr>
          <a:xfrm>
            <a:off x="5407200" y="4164120"/>
            <a:ext cx="137628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Arial"/>
              </a:rPr>
              <a:t>Purchaser</a:t>
            </a:r>
            <a:endParaRPr b="0" lang="en-US" sz="1500" strike="noStrike" u="none">
              <a:solidFill>
                <a:srgbClr val="000000"/>
              </a:solidFill>
              <a:effectLst/>
              <a:uFillTx/>
              <a:latin typeface="Times New Roman"/>
            </a:endParaRPr>
          </a:p>
        </p:txBody>
      </p:sp>
      <p:sp>
        <p:nvSpPr>
          <p:cNvPr id="608" name=""/>
          <p:cNvSpPr/>
          <p:nvPr/>
        </p:nvSpPr>
        <p:spPr>
          <a:xfrm flipH="1">
            <a:off x="3898800" y="4495680"/>
            <a:ext cx="14860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9" name=""/>
          <p:cNvSpPr/>
          <p:nvPr/>
        </p:nvSpPr>
        <p:spPr>
          <a:xfrm>
            <a:off x="3949560" y="3797280"/>
            <a:ext cx="1257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Gas</a:t>
            </a:r>
            <a:endParaRPr b="0" lang="en-US" sz="1400" strike="noStrike" u="none">
              <a:solidFill>
                <a:srgbClr val="000000"/>
              </a:solidFill>
              <a:effectLst/>
              <a:uFillTx/>
              <a:latin typeface="Times New Roman"/>
            </a:endParaRPr>
          </a:p>
        </p:txBody>
      </p:sp>
      <p:sp>
        <p:nvSpPr>
          <p:cNvPr id="610" name=""/>
          <p:cNvSpPr/>
          <p:nvPr/>
        </p:nvSpPr>
        <p:spPr>
          <a:xfrm>
            <a:off x="3962520" y="4216320"/>
            <a:ext cx="1257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 @ BV</a:t>
            </a:r>
            <a:endParaRPr b="0" lang="en-US" sz="1400" strike="noStrike" u="none">
              <a:solidFill>
                <a:srgbClr val="000000"/>
              </a:solidFill>
              <a:effectLst/>
              <a:uFillTx/>
              <a:latin typeface="Times New Roman"/>
            </a:endParaRPr>
          </a:p>
        </p:txBody>
      </p:sp>
      <p:sp>
        <p:nvSpPr>
          <p:cNvPr id="611" name=""/>
          <p:cNvSpPr/>
          <p:nvPr/>
        </p:nvSpPr>
        <p:spPr>
          <a:xfrm>
            <a:off x="3149640" y="4711680"/>
            <a:ext cx="3085920" cy="584280"/>
          </a:xfrm>
          <a:custGeom>
            <a:avLst/>
            <a:gdLst/>
            <a:ahLst/>
            <a:rect l="l" t="t" r="r" b="b"/>
            <a:pathLst>
              <a:path w="1944" h="368">
                <a:moveTo>
                  <a:pt x="1944" y="0"/>
                </a:moveTo>
                <a:lnTo>
                  <a:pt x="1944" y="368"/>
                </a:lnTo>
                <a:lnTo>
                  <a:pt x="0" y="368"/>
                </a:lnTo>
                <a:lnTo>
                  <a:pt x="0" y="24"/>
                </a:lnTo>
              </a:path>
            </a:pathLst>
          </a:custGeom>
          <a:noFill/>
          <a:ln w="1260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12" name=""/>
          <p:cNvSpPr/>
          <p:nvPr/>
        </p:nvSpPr>
        <p:spPr>
          <a:xfrm>
            <a:off x="3200400" y="4991040"/>
            <a:ext cx="3048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Difference between Mkt and BV</a:t>
            </a:r>
            <a:endParaRPr b="0" lang="en-US" sz="1400" strike="noStrike" u="none">
              <a:solidFill>
                <a:srgbClr val="000000"/>
              </a:solidFill>
              <a:effectLst/>
              <a:uFillTx/>
              <a:latin typeface="Times New Roman"/>
            </a:endParaRPr>
          </a:p>
        </p:txBody>
      </p:sp>
      <p:sp>
        <p:nvSpPr>
          <p:cNvPr id="613" name=""/>
          <p:cNvSpPr/>
          <p:nvPr/>
        </p:nvSpPr>
        <p:spPr>
          <a:xfrm>
            <a:off x="3352680" y="5270400"/>
            <a:ext cx="2743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ff"/>
                </a:solidFill>
                <a:effectLst/>
                <a:uFillTx/>
                <a:latin typeface="Arial"/>
              </a:rPr>
              <a:t>Service</a:t>
            </a:r>
            <a:endParaRPr b="0" lang="en-US" sz="1400" strike="noStrike" u="none">
              <a:solidFill>
                <a:srgbClr val="000000"/>
              </a:solidFill>
              <a:effectLst/>
              <a:uFillTx/>
              <a:latin typeface="Times New Roman"/>
            </a:endParaRPr>
          </a:p>
        </p:txBody>
      </p:sp>
      <p:sp>
        <p:nvSpPr>
          <p:cNvPr id="614" name=""/>
          <p:cNvSpPr/>
          <p:nvPr/>
        </p:nvSpPr>
        <p:spPr>
          <a:xfrm>
            <a:off x="2895480" y="4610160"/>
            <a:ext cx="3492720" cy="901800"/>
          </a:xfrm>
          <a:custGeom>
            <a:avLst/>
            <a:gdLst/>
            <a:ahLst/>
            <a:rect l="l" t="t" r="r" b="b"/>
            <a:pathLst>
              <a:path w="1944" h="368">
                <a:moveTo>
                  <a:pt x="1944" y="0"/>
                </a:moveTo>
                <a:lnTo>
                  <a:pt x="1944" y="368"/>
                </a:lnTo>
                <a:lnTo>
                  <a:pt x="0" y="368"/>
                </a:lnTo>
                <a:lnTo>
                  <a:pt x="0" y="24"/>
                </a:lnTo>
              </a:path>
            </a:pathLst>
          </a:custGeom>
          <a:noFill/>
          <a:ln w="12600">
            <a:solidFill>
              <a:srgbClr val="000000"/>
            </a:solidFill>
            <a:round/>
            <a:head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15" name=""/>
          <p:cNvSpPr/>
          <p:nvPr/>
        </p:nvSpPr>
        <p:spPr>
          <a:xfrm>
            <a:off x="2006640" y="88884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In Storage Analysis</a:t>
            </a:r>
            <a:endParaRPr b="0" lang="en-US" sz="1800" strike="noStrike" u="none">
              <a:solidFill>
                <a:srgbClr val="000000"/>
              </a:solidFill>
              <a:effectLst/>
              <a:uFillTx/>
              <a:latin typeface="Times New Roman"/>
            </a:endParaRPr>
          </a:p>
        </p:txBody>
      </p:sp>
      <p:sp>
        <p:nvSpPr>
          <p:cNvPr id="616" name=""/>
          <p:cNvSpPr/>
          <p:nvPr/>
        </p:nvSpPr>
        <p:spPr>
          <a:xfrm>
            <a:off x="1219320" y="3213000"/>
            <a:ext cx="745488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7" name=""/>
          <p:cNvSpPr/>
          <p:nvPr/>
        </p:nvSpPr>
        <p:spPr>
          <a:xfrm>
            <a:off x="1968480" y="339084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Overview</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077C73F-BD47-4477-899F-61F1EF34EE3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21935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1998-02-10T05:43:42Z</dcterms:created>
  <dc:creator>Paul Bieniawski</dc:creator>
  <dc:description/>
  <dc:language>en-US</dc:language>
  <cp:lastModifiedBy>mvasque</cp:lastModifiedBy>
  <cp:lastPrinted>2001-04-10T09:07:22Z</cp:lastPrinted>
  <dcterms:modified xsi:type="dcterms:W3CDTF">2001-06-21T14:24:41Z</dcterms:modified>
  <cp:revision>598</cp:revision>
  <dc:subject/>
  <dc:title>Business Plan 2001</dc:title>
</cp:coreProperties>
</file>