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20.wmf" ContentType="image/x-wmf"/>
  <Override PartName="/ppt/media/image12.wmf" ContentType="image/x-wmf"/>
  <Override PartName="/ppt/media/image3.wmf" ContentType="image/x-wmf"/>
  <Override PartName="/ppt/media/image8.wmf" ContentType="image/x-wmf"/>
  <Override PartName="/ppt/media/image11.wmf" ContentType="image/x-wmf"/>
  <Override PartName="/ppt/media/image22.wmf" ContentType="image/x-wmf"/>
  <Override PartName="/ppt/media/image6.wmf" ContentType="image/x-wmf"/>
  <Override PartName="/ppt/media/image10.png" ContentType="image/png"/>
  <Override PartName="/ppt/media/image21.wmf" ContentType="image/x-wmf"/>
  <Override PartName="/ppt/media/image19.wmf" ContentType="image/x-wmf"/>
  <Override PartName="/ppt/media/image18.png" ContentType="image/png"/>
  <Override PartName="/ppt/media/image17.png" ContentType="image/png"/>
  <Override PartName="/ppt/media/image7.wmf" ContentType="image/x-wmf"/>
  <Override PartName="/ppt/media/image16.wmf" ContentType="image/x-wmf"/>
  <Override PartName="/ppt/media/image15.png" ContentType="image/png"/>
  <Override PartName="/ppt/media/image5.wmf" ContentType="image/x-wmf"/>
  <Override PartName="/ppt/media/image14.wmf" ContentType="image/x-wmf"/>
  <Override PartName="/ppt/media/image1.wmf" ContentType="image/x-wmf"/>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19.xml.rels" ContentType="application/vnd.openxmlformats-package.relationships+xml"/>
  <Override PartName="/ppt/notesSlides/_rels/notesSlide4.xml.rels" ContentType="application/vnd.openxmlformats-package.relationships+xml"/>
  <Override PartName="/ppt/notesSlides/_rels/notesSlide17.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17.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0" y="0"/>
            <a:ext cx="7038000" cy="9187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hdr"/>
          </p:nvPr>
        </p:nvSpPr>
        <p:spPr>
          <a:xfrm>
            <a:off x="-1800" y="-4680"/>
            <a:ext cx="3051000" cy="465120"/>
          </a:xfrm>
          <a:prstGeom prst="rect">
            <a:avLst/>
          </a:prstGeom>
          <a:noFill/>
          <a:ln w="0">
            <a:noFill/>
          </a:ln>
        </p:spPr>
        <p:txBody>
          <a:bodyPr lIns="19080" rIns="19080" tIns="0" bIns="0" anchor="t">
            <a:noAutofit/>
          </a:bodyPr>
          <a:p>
            <a:pPr indent="0">
              <a:buNone/>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7" name="PlaceHolder 2"/>
          <p:cNvSpPr>
            <a:spLocks noGrp="1"/>
          </p:cNvSpPr>
          <p:nvPr>
            <p:ph type="dt" idx="1"/>
          </p:nvPr>
        </p:nvSpPr>
        <p:spPr>
          <a:xfrm>
            <a:off x="3989160" y="-4680"/>
            <a:ext cx="3049560" cy="465120"/>
          </a:xfrm>
          <a:prstGeom prst="rect">
            <a:avLst/>
          </a:prstGeom>
          <a:noFill/>
          <a:ln w="0">
            <a:noFill/>
          </a:ln>
        </p:spPr>
        <p:txBody>
          <a:bodyPr lIns="19080" rIns="19080" tIns="0" bIns="0" anchor="t">
            <a:noAutofit/>
          </a:bodyPr>
          <a:lstStyle>
            <a:lvl1pPr indent="0" algn="r">
              <a:buNone/>
              <a:tabLst>
                <a:tab algn="l" pos="0"/>
                <a:tab algn="l" pos="1015920"/>
                <a:tab algn="l" pos="2031840"/>
                <a:tab algn="l" pos="3048120"/>
                <a:tab algn="l" pos="4064040"/>
                <a:tab algn="l" pos="5079960"/>
                <a:tab algn="l" pos="6095880"/>
                <a:tab algn="l" pos="7112160"/>
                <a:tab algn="l" pos="8128080"/>
                <a:tab algn="l" pos="9144000"/>
                <a:tab algn="l" pos="10159920"/>
              </a:tabLst>
              <a:defRPr b="0" i="1" lang="en-US" sz="1000" strike="noStrike" u="none">
                <a:solidFill>
                  <a:srgbClr val="000000"/>
                </a:solidFill>
                <a:effectLst/>
                <a:uFillTx/>
                <a:latin typeface="Times New Roman"/>
              </a:defRPr>
            </a:lvl1pPr>
          </a:lstStyle>
          <a:p>
            <a:pPr indent="0" algn="r">
              <a:buNone/>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8" name="PlaceHolder 3"/>
          <p:cNvSpPr>
            <a:spLocks noGrp="1"/>
          </p:cNvSpPr>
          <p:nvPr>
            <p:ph type="ftr" idx="2"/>
          </p:nvPr>
        </p:nvSpPr>
        <p:spPr>
          <a:xfrm>
            <a:off x="-1800" y="8724960"/>
            <a:ext cx="3051000" cy="465120"/>
          </a:xfrm>
          <a:prstGeom prst="rect">
            <a:avLst/>
          </a:prstGeom>
          <a:noFill/>
          <a:ln w="0">
            <a:noFill/>
          </a:ln>
        </p:spPr>
        <p:txBody>
          <a:bodyPr lIns="19080" rIns="19080" tIns="0" bIns="0" anchor="b">
            <a:noAutofit/>
          </a:bodyPr>
          <a:lstStyle>
            <a:lvl1pPr indent="0">
              <a:buNone/>
              <a:tabLst>
                <a:tab algn="l" pos="0"/>
                <a:tab algn="l" pos="1015920"/>
                <a:tab algn="l" pos="2031840"/>
                <a:tab algn="l" pos="3048120"/>
                <a:tab algn="l" pos="4064040"/>
                <a:tab algn="l" pos="5079960"/>
                <a:tab algn="l" pos="6095880"/>
                <a:tab algn="l" pos="7112160"/>
                <a:tab algn="l" pos="8128080"/>
                <a:tab algn="l" pos="9144000"/>
                <a:tab algn="l" pos="10159920"/>
              </a:tabLst>
              <a:defRPr b="0" i="1" lang="en-US" sz="1000" strike="noStrike" u="none">
                <a:solidFill>
                  <a:srgbClr val="000000"/>
                </a:solidFill>
                <a:effectLst/>
                <a:uFillTx/>
                <a:latin typeface="Times New Roman"/>
              </a:defRPr>
            </a:lvl1pPr>
          </a:lstStyle>
          <a:p>
            <a:pPr indent="0">
              <a:buNone/>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9" name="PlaceHolder 4"/>
          <p:cNvSpPr>
            <a:spLocks noGrp="1"/>
          </p:cNvSpPr>
          <p:nvPr>
            <p:ph type="sldNum" idx="3"/>
          </p:nvPr>
        </p:nvSpPr>
        <p:spPr>
          <a:xfrm>
            <a:off x="3989160" y="8724960"/>
            <a:ext cx="3049560" cy="465120"/>
          </a:xfrm>
          <a:prstGeom prst="rect">
            <a:avLst/>
          </a:prstGeom>
          <a:noFill/>
          <a:ln w="0">
            <a:noFill/>
          </a:ln>
        </p:spPr>
        <p:txBody>
          <a:bodyPr lIns="19080" rIns="19080" tIns="0" bIns="0" anchor="b">
            <a:noAutofit/>
          </a:bodyPr>
          <a:lstStyle>
            <a:lvl1pPr indent="0" algn="r">
              <a:buNone/>
              <a:tabLst>
                <a:tab algn="l" pos="0"/>
                <a:tab algn="l" pos="1015920"/>
                <a:tab algn="l" pos="2031840"/>
                <a:tab algn="l" pos="3048120"/>
                <a:tab algn="l" pos="4064040"/>
                <a:tab algn="l" pos="5079960"/>
                <a:tab algn="l" pos="6095880"/>
                <a:tab algn="l" pos="7112160"/>
                <a:tab algn="l" pos="8128080"/>
                <a:tab algn="l" pos="9144000"/>
                <a:tab algn="l" pos="10159920"/>
              </a:tabLst>
              <a:defRPr b="0" i="1" lang="en-US" sz="1000" strike="noStrike" u="none">
                <a:solidFill>
                  <a:srgbClr val="000000"/>
                </a:solidFill>
                <a:effectLst/>
                <a:uFillTx/>
                <a:latin typeface="Times New Roman"/>
              </a:defRPr>
            </a:lvl1pPr>
          </a:lstStyle>
          <a:p>
            <a:pPr indent="0" algn="r">
              <a:buNone/>
              <a:tabLst>
                <a:tab algn="l" pos="0"/>
                <a:tab algn="l" pos="1015920"/>
                <a:tab algn="l" pos="2031840"/>
                <a:tab algn="l" pos="3048120"/>
                <a:tab algn="l" pos="4064040"/>
                <a:tab algn="l" pos="5079960"/>
                <a:tab algn="l" pos="6095880"/>
                <a:tab algn="l" pos="7112160"/>
                <a:tab algn="l" pos="8128080"/>
                <a:tab algn="l" pos="9144000"/>
                <a:tab algn="l" pos="10159920"/>
              </a:tabLst>
            </a:pPr>
            <a:fld id="{90D8A5CB-E474-492B-934D-089BA0E9C797}"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0" name="PlaceHolder 5"/>
          <p:cNvSpPr>
            <a:spLocks noGrp="1"/>
          </p:cNvSpPr>
          <p:nvPr>
            <p:ph type="body"/>
          </p:nvPr>
        </p:nvSpPr>
        <p:spPr>
          <a:xfrm>
            <a:off x="938160" y="4362120"/>
            <a:ext cx="5160960" cy="4133880"/>
          </a:xfrm>
          <a:prstGeom prst="rect">
            <a:avLst/>
          </a:prstGeom>
          <a:noFill/>
          <a:ln w="0">
            <a:noFill/>
          </a:ln>
        </p:spPr>
        <p:txBody>
          <a:bodyPr lIns="98640" rIns="98640" tIns="50760" bIns="5076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1" name="PlaceHolder 6"/>
          <p:cNvSpPr>
            <a:spLocks noGrp="1"/>
          </p:cNvSpPr>
          <p:nvPr>
            <p:ph type="sldImg"/>
          </p:nvPr>
        </p:nvSpPr>
        <p:spPr>
          <a:xfrm>
            <a:off x="1234800" y="696600"/>
            <a:ext cx="4575240" cy="343044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move the slide</a:t>
            </a:r>
            <a:endParaRPr b="1" lang="en-US" sz="28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A0C3641C-F23F-4760-AC7D-37CD63BEF8F6}"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28"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29"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30"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31" name="PlaceHolder 1"/>
          <p:cNvSpPr>
            <a:spLocks noGrp="1"/>
          </p:cNvSpPr>
          <p:nvPr>
            <p:ph type="sldImg"/>
          </p:nvPr>
        </p:nvSpPr>
        <p:spPr>
          <a:xfrm>
            <a:off x="1224000" y="689040"/>
            <a:ext cx="4594320" cy="3444840"/>
          </a:xfrm>
          <a:prstGeom prst="rect">
            <a:avLst/>
          </a:prstGeom>
          <a:ln w="0">
            <a:noFill/>
          </a:ln>
        </p:spPr>
      </p:sp>
      <p:sp>
        <p:nvSpPr>
          <p:cNvPr id="132"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16608547-80CF-47E6-A9BB-DC19F812072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4"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35"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36"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37" name="PlaceHolder 1"/>
          <p:cNvSpPr>
            <a:spLocks noGrp="1"/>
          </p:cNvSpPr>
          <p:nvPr>
            <p:ph type="sldImg"/>
          </p:nvPr>
        </p:nvSpPr>
        <p:spPr>
          <a:xfrm>
            <a:off x="1224000" y="689040"/>
            <a:ext cx="4594320" cy="3444840"/>
          </a:xfrm>
          <a:prstGeom prst="rect">
            <a:avLst/>
          </a:prstGeom>
          <a:ln w="0">
            <a:noFill/>
          </a:ln>
        </p:spPr>
      </p:sp>
      <p:sp>
        <p:nvSpPr>
          <p:cNvPr id="138"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0CC96CBD-8264-416B-88D6-AFF84461D60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40"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41"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42"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43" name="PlaceHolder 1"/>
          <p:cNvSpPr>
            <a:spLocks noGrp="1"/>
          </p:cNvSpPr>
          <p:nvPr>
            <p:ph type="sldImg"/>
          </p:nvPr>
        </p:nvSpPr>
        <p:spPr>
          <a:xfrm>
            <a:off x="1224000" y="689040"/>
            <a:ext cx="4594320" cy="3444840"/>
          </a:xfrm>
          <a:prstGeom prst="rect">
            <a:avLst/>
          </a:prstGeom>
          <a:ln w="0">
            <a:noFill/>
          </a:ln>
        </p:spPr>
      </p:sp>
      <p:sp>
        <p:nvSpPr>
          <p:cNvPr id="144"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9C098818-4313-40BF-B39A-26018E211DE5}"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04"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05"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06"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07" name="PlaceHolder 1"/>
          <p:cNvSpPr>
            <a:spLocks noGrp="1"/>
          </p:cNvSpPr>
          <p:nvPr>
            <p:ph type="sldImg"/>
          </p:nvPr>
        </p:nvSpPr>
        <p:spPr>
          <a:xfrm>
            <a:off x="1236600" y="689040"/>
            <a:ext cx="4595760" cy="3446280"/>
          </a:xfrm>
          <a:prstGeom prst="rect">
            <a:avLst/>
          </a:prstGeom>
          <a:ln w="0">
            <a:noFill/>
          </a:ln>
        </p:spPr>
      </p:sp>
      <p:sp>
        <p:nvSpPr>
          <p:cNvPr id="108"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5BD2514A-93F0-442E-894B-C7005825ECE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46"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47"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48"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49" name="PlaceHolder 1"/>
          <p:cNvSpPr>
            <a:spLocks noGrp="1"/>
          </p:cNvSpPr>
          <p:nvPr>
            <p:ph type="sldImg"/>
          </p:nvPr>
        </p:nvSpPr>
        <p:spPr>
          <a:xfrm>
            <a:off x="1224000" y="689040"/>
            <a:ext cx="4594320" cy="3444840"/>
          </a:xfrm>
          <a:prstGeom prst="rect">
            <a:avLst/>
          </a:prstGeom>
          <a:ln w="0">
            <a:noFill/>
          </a:ln>
        </p:spPr>
      </p:sp>
      <p:sp>
        <p:nvSpPr>
          <p:cNvPr id="150"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B93C1348-B7E3-49D4-8641-8A69C5FA3C1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10"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11"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12"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13" name="PlaceHolder 1"/>
          <p:cNvSpPr>
            <a:spLocks noGrp="1"/>
          </p:cNvSpPr>
          <p:nvPr>
            <p:ph type="sldImg"/>
          </p:nvPr>
        </p:nvSpPr>
        <p:spPr>
          <a:xfrm>
            <a:off x="1224000" y="689040"/>
            <a:ext cx="4594320" cy="3444840"/>
          </a:xfrm>
          <a:prstGeom prst="rect">
            <a:avLst/>
          </a:prstGeom>
          <a:ln w="0">
            <a:noFill/>
          </a:ln>
        </p:spPr>
      </p:sp>
      <p:sp>
        <p:nvSpPr>
          <p:cNvPr id="114"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FE3968EB-F369-4046-858A-7046A4F7080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16"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17"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18"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19" name="PlaceHolder 1"/>
          <p:cNvSpPr>
            <a:spLocks noGrp="1"/>
          </p:cNvSpPr>
          <p:nvPr>
            <p:ph type="sldImg"/>
          </p:nvPr>
        </p:nvSpPr>
        <p:spPr>
          <a:xfrm>
            <a:off x="1224000" y="689040"/>
            <a:ext cx="4594320" cy="3444840"/>
          </a:xfrm>
          <a:prstGeom prst="rect">
            <a:avLst/>
          </a:prstGeom>
          <a:ln w="0">
            <a:noFill/>
          </a:ln>
        </p:spPr>
      </p:sp>
      <p:sp>
        <p:nvSpPr>
          <p:cNvPr id="120" name="PlaceHolder 2"/>
          <p:cNvSpPr>
            <a:spLocks noGrp="1"/>
          </p:cNvSpPr>
          <p:nvPr>
            <p:ph type="body"/>
          </p:nvPr>
        </p:nvSpPr>
        <p:spPr>
          <a:xfrm>
            <a:off x="937800" y="4362120"/>
            <a:ext cx="5162760" cy="41338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fld id="{BD790074-634A-4E1E-9F36-14047928AFE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22"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23"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24"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5920"/>
                <a:tab algn="l" pos="2031840"/>
                <a:tab algn="l" pos="3048120"/>
                <a:tab algn="l" pos="4064040"/>
                <a:tab algn="l" pos="5079960"/>
                <a:tab algn="l" pos="6095880"/>
                <a:tab algn="l" pos="7112160"/>
                <a:tab algn="l" pos="8128080"/>
                <a:tab algn="l" pos="9144000"/>
                <a:tab algn="l" pos="1015992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25" name="PlaceHolder 1"/>
          <p:cNvSpPr>
            <a:spLocks noGrp="1"/>
          </p:cNvSpPr>
          <p:nvPr>
            <p:ph type="sldImg"/>
          </p:nvPr>
        </p:nvSpPr>
        <p:spPr>
          <a:xfrm>
            <a:off x="1236600" y="689040"/>
            <a:ext cx="4595760" cy="3446280"/>
          </a:xfrm>
          <a:prstGeom prst="rect">
            <a:avLst/>
          </a:prstGeom>
          <a:ln w="0">
            <a:noFill/>
          </a:ln>
        </p:spPr>
      </p:sp>
      <p:sp>
        <p:nvSpPr>
          <p:cNvPr id="126"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1" name="PlaceHolder 2"/>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3" name="PlaceHolder 2"/>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4" name="PlaceHolder 3"/>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8561520" y="6275520"/>
            <a:ext cx="581040" cy="581040"/>
          </a:xfrm>
          <a:prstGeom prst="rect">
            <a:avLst/>
          </a:prstGeom>
          <a:noFill/>
          <a:ln w="0">
            <a:noFill/>
          </a:ln>
        </p:spPr>
      </p:pic>
      <p:sp>
        <p:nvSpPr>
          <p:cNvPr id="1"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title text format</a:t>
            </a:r>
            <a:endParaRPr b="1" lang="en-US" sz="2800" strike="noStrike" u="none">
              <a:solidFill>
                <a:srgbClr val="000000"/>
              </a:solidFill>
              <a:effectLst/>
              <a:uFillTx/>
              <a:latin typeface="Arial"/>
            </a:endParaRPr>
          </a:p>
        </p:txBody>
      </p:sp>
      <p:sp>
        <p:nvSpPr>
          <p:cNvPr id="2" name="PlaceHolder 2"/>
          <p:cNvSpPr>
            <a:spLocks noGrp="1"/>
          </p:cNvSpPr>
          <p:nvPr>
            <p:ph type="body"/>
          </p:nvPr>
        </p:nvSpPr>
        <p:spPr>
          <a:xfrm>
            <a:off x="685800" y="1523880"/>
            <a:ext cx="7772400" cy="4572000"/>
          </a:xfrm>
          <a:prstGeom prst="rect">
            <a:avLst/>
          </a:prstGeom>
          <a:noFill/>
          <a:ln w="0">
            <a:noFill/>
          </a:ln>
        </p:spPr>
        <p:txBody>
          <a:bodyPr lIns="92160" rIns="92160" tIns="46080" bIns="46080" anchor="t">
            <a:normAutofit/>
          </a:bodyPr>
          <a:p>
            <a:pPr marL="343080" indent="-343080">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675"/>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675"/>
              </a:spcBef>
              <a:buClr>
                <a:srgbClr val="0caa63"/>
              </a:buClr>
              <a:buSzPct val="8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grpSp>
        <p:nvGrpSpPr>
          <p:cNvPr id="3" name=""/>
          <p:cNvGrpSpPr/>
          <p:nvPr/>
        </p:nvGrpSpPr>
        <p:grpSpPr>
          <a:xfrm>
            <a:off x="0" y="773280"/>
            <a:ext cx="9142560" cy="98280"/>
            <a:chOff x="0" y="773280"/>
            <a:chExt cx="9142560" cy="98280"/>
          </a:xfrm>
        </p:grpSpPr>
        <p:sp>
          <p:nvSpPr>
            <p:cNvPr id="4" name=""/>
            <p:cNvSpPr/>
            <p:nvPr/>
          </p:nvSpPr>
          <p:spPr>
            <a:xfrm>
              <a:off x="0" y="806760"/>
              <a:ext cx="9142560" cy="31680"/>
            </a:xfrm>
            <a:prstGeom prst="rect">
              <a:avLst/>
            </a:prstGeom>
            <a:solidFill>
              <a:srgbClr val="037c03"/>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5" name=""/>
            <p:cNvSpPr/>
            <p:nvPr/>
          </p:nvSpPr>
          <p:spPr>
            <a:xfrm>
              <a:off x="0" y="839880"/>
              <a:ext cx="9142560" cy="31680"/>
            </a:xfrm>
            <a:prstGeom prst="rect">
              <a:avLst/>
            </a:prstGeom>
            <a:solidFill>
              <a:srgbClr val="063de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6" name=""/>
            <p:cNvSpPr/>
            <p:nvPr/>
          </p:nvSpPr>
          <p:spPr>
            <a:xfrm>
              <a:off x="0" y="773280"/>
              <a:ext cx="9142560" cy="31680"/>
            </a:xfrm>
            <a:prstGeom prst="rect">
              <a:avLst/>
            </a:prstGeom>
            <a:solidFill>
              <a:srgbClr val="fc012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grpSp>
      <p:pic>
        <p:nvPicPr>
          <p:cNvPr id="7" name="" descr=""/>
          <p:cNvPicPr/>
          <p:nvPr/>
        </p:nvPicPr>
        <p:blipFill>
          <a:blip r:embed="rId3"/>
          <a:stretch/>
        </p:blipFill>
        <p:spPr>
          <a:xfrm>
            <a:off x="8532720" y="6246720"/>
            <a:ext cx="609840" cy="609840"/>
          </a:xfrm>
          <a:prstGeom prst="rect">
            <a:avLst/>
          </a:prstGeom>
          <a:noFill/>
          <a:ln w="0">
            <a:noFill/>
          </a:ln>
        </p:spPr>
      </p:pic>
      <p:sp>
        <p:nvSpPr>
          <p:cNvPr id="8" name=""/>
          <p:cNvSpPr/>
          <p:nvPr/>
        </p:nvSpPr>
        <p:spPr>
          <a:xfrm>
            <a:off x="160200" y="6673680"/>
            <a:ext cx="8556840" cy="185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Strictly Confidential - The information in this presentation is confidential and for informational purposes only.  Enron Canada and its affiliates assumes no liability for, and makes no representation or warranty as to the content of this presentation.</a:t>
            </a:r>
            <a:endParaRPr b="0" lang="en-US" sz="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4.xml"/><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4.xml"/><Relationship Id="rId3"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4.xml"/><Relationship Id="rId3"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slideLayout" Target="../slideLayouts/slideLayout4.xml"/><Relationship Id="rId3" Type="http://schemas.openxmlformats.org/officeDocument/2006/relationships/notesSlide" Target="../notesSlides/notesSlide20.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image" Target="../media/image4.wmf"/><Relationship Id="rId4"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4.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4.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22" name="" descr=""/>
          <p:cNvPicPr/>
          <p:nvPr/>
        </p:nvPicPr>
        <p:blipFill>
          <a:blip r:embed="rId1"/>
          <a:stretch/>
        </p:blipFill>
        <p:spPr>
          <a:xfrm>
            <a:off x="3084480" y="1209600"/>
            <a:ext cx="2648160" cy="2460600"/>
          </a:xfrm>
          <a:prstGeom prst="rect">
            <a:avLst/>
          </a:prstGeom>
          <a:noFill/>
          <a:ln w="0">
            <a:noFill/>
          </a:ln>
        </p:spPr>
      </p:pic>
      <p:sp>
        <p:nvSpPr>
          <p:cNvPr id="23" name=""/>
          <p:cNvSpPr/>
          <p:nvPr/>
        </p:nvSpPr>
        <p:spPr>
          <a:xfrm>
            <a:off x="876240" y="1922400"/>
            <a:ext cx="7415280" cy="3692160"/>
          </a:xfrm>
          <a:prstGeom prst="rect">
            <a:avLst/>
          </a:prstGeom>
          <a:noFill/>
          <a:ln w="0">
            <a:noFill/>
          </a:ln>
        </p:spPr>
        <p:style>
          <a:lnRef idx="0"/>
          <a:fillRef idx="0"/>
          <a:effectRef idx="0"/>
          <a:fontRef idx="minor"/>
        </p:style>
        <p:txBody>
          <a:bodyPr lIns="92160" rIns="92160" tIns="46080" bIns="4608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sng">
                <a:solidFill>
                  <a:srgbClr val="ff0000"/>
                </a:solidFill>
                <a:effectLst/>
                <a:uFillTx/>
                <a:latin typeface="Footlight MT Light"/>
              </a:rPr>
              <a:t>Alberta Fundamentals</a:t>
            </a:r>
            <a:endParaRPr b="0" lang="en-US" sz="3600" strike="noStrike" u="none">
              <a:solidFill>
                <a:srgbClr val="000000"/>
              </a:solidFill>
              <a:effectLst/>
              <a:uFillTx/>
              <a:latin typeface="Times New Roman"/>
            </a:endParaRPr>
          </a:p>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Senior Management Meeting</a:t>
            </a:r>
            <a:endParaRPr b="0" lang="en-US" sz="2000" strike="noStrike" u="none">
              <a:solidFill>
                <a:srgbClr val="000000"/>
              </a:solidFill>
              <a:effectLst/>
              <a:uFillTx/>
              <a:latin typeface="Times New Roman"/>
            </a:endParaRPr>
          </a:p>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Calgary</a:t>
            </a:r>
            <a:endParaRPr b="0" lang="en-US" sz="20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r>
              <a:rPr b="0" lang="en-US" sz="2000" strike="noStrike" u="none">
                <a:solidFill>
                  <a:srgbClr val="000000"/>
                </a:solidFill>
                <a:effectLst/>
                <a:uFillTx/>
                <a:latin typeface="Arial"/>
              </a:rPr>
              <a:t>May 11th, 2001</a:t>
            </a:r>
            <a:endParaRPr b="0" lang="en-US" sz="2000" strike="noStrike" u="none">
              <a:solidFill>
                <a:srgbClr val="000000"/>
              </a:solidFill>
              <a:effectLst/>
              <a:uFillTx/>
              <a:latin typeface="Times New Roman"/>
            </a:endParaRPr>
          </a:p>
        </p:txBody>
      </p:sp>
      <p:grpSp>
        <p:nvGrpSpPr>
          <p:cNvPr id="24" name=""/>
          <p:cNvGrpSpPr/>
          <p:nvPr/>
        </p:nvGrpSpPr>
        <p:grpSpPr>
          <a:xfrm>
            <a:off x="649440" y="528480"/>
            <a:ext cx="7858080" cy="76320"/>
            <a:chOff x="649440" y="528480"/>
            <a:chExt cx="7858080" cy="76320"/>
          </a:xfrm>
        </p:grpSpPr>
        <p:sp>
          <p:nvSpPr>
            <p:cNvPr id="25" name=""/>
            <p:cNvSpPr/>
            <p:nvPr/>
          </p:nvSpPr>
          <p:spPr>
            <a:xfrm>
              <a:off x="649440" y="52848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754200" y="604800"/>
              <a:ext cx="76579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644400" y="6040440"/>
            <a:ext cx="7858080" cy="82440"/>
            <a:chOff x="644400" y="6040440"/>
            <a:chExt cx="7858080" cy="82440"/>
          </a:xfrm>
        </p:grpSpPr>
        <p:sp>
          <p:nvSpPr>
            <p:cNvPr id="28" name=""/>
            <p:cNvSpPr/>
            <p:nvPr/>
          </p:nvSpPr>
          <p:spPr>
            <a:xfrm>
              <a:off x="644400" y="612288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749160" y="6040440"/>
              <a:ext cx="765828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p:transition>
    <p:zoom dir="out"/>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304920" y="152280"/>
            <a:ext cx="857556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Generation Stack – Marginal Generator</a:t>
            </a:r>
            <a:endParaRPr b="0" lang="en-US" sz="2400" strike="noStrike" u="none">
              <a:solidFill>
                <a:srgbClr val="000000"/>
              </a:solidFill>
              <a:effectLst/>
              <a:uFillTx/>
              <a:latin typeface="Times New Roman"/>
            </a:endParaRPr>
          </a:p>
        </p:txBody>
      </p:sp>
      <p:graphicFrame>
        <p:nvGraphicFramePr>
          <p:cNvPr id="67" name=""/>
          <p:cNvGraphicFramePr/>
          <p:nvPr/>
        </p:nvGraphicFramePr>
        <p:xfrm>
          <a:off x="555480" y="944640"/>
          <a:ext cx="7963200" cy="5448240"/>
        </p:xfrm>
        <a:graphic>
          <a:graphicData uri="http://schemas.openxmlformats.org/presentationml/2006/ole">
            <p:oleObj progId="Excel.Sheet.12" r:id="rId1" spid="">
              <p:embed/>
              <p:pic>
                <p:nvPicPr>
                  <p:cNvPr id="68" name="" descr=""/>
                  <p:cNvPicPr/>
                  <p:nvPr/>
                </p:nvPicPr>
                <p:blipFill>
                  <a:blip r:embed="rId2"/>
                  <a:stretch/>
                </p:blipFill>
                <p:spPr>
                  <a:xfrm>
                    <a:off x="555480" y="944640"/>
                    <a:ext cx="7963200" cy="5448240"/>
                  </a:xfrm>
                  <a:prstGeom prst="rect">
                    <a:avLst/>
                  </a:prstGeom>
                  <a:noFill/>
                  <a:ln w="0">
                    <a:noFill/>
                  </a:ln>
                </p:spPr>
              </p:pic>
            </p:oleObj>
          </a:graphicData>
        </a:graphic>
      </p:graphicFrame>
    </p:spTree>
  </p:cSld>
  <p:transition spd="med">
    <p:zoom dir="in"/>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
          <p:cNvSpPr/>
          <p:nvPr/>
        </p:nvSpPr>
        <p:spPr>
          <a:xfrm>
            <a:off x="304920" y="152280"/>
            <a:ext cx="857556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Generation Stack – Marginal Generator</a:t>
            </a:r>
            <a:endParaRPr b="0" lang="en-US" sz="2400" strike="noStrike" u="none">
              <a:solidFill>
                <a:srgbClr val="000000"/>
              </a:solidFill>
              <a:effectLst/>
              <a:uFillTx/>
              <a:latin typeface="Times New Roman"/>
            </a:endParaRPr>
          </a:p>
        </p:txBody>
      </p:sp>
      <p:graphicFrame>
        <p:nvGraphicFramePr>
          <p:cNvPr id="70" name=""/>
          <p:cNvGraphicFramePr/>
          <p:nvPr/>
        </p:nvGraphicFramePr>
        <p:xfrm>
          <a:off x="547560" y="939960"/>
          <a:ext cx="8226720" cy="5376600"/>
        </p:xfrm>
        <a:graphic>
          <a:graphicData uri="http://schemas.openxmlformats.org/presentationml/2006/ole">
            <p:oleObj progId="Excel.Sheet.12" r:id="rId1" spid="">
              <p:embed/>
              <p:pic>
                <p:nvPicPr>
                  <p:cNvPr id="71" name="" descr=""/>
                  <p:cNvPicPr/>
                  <p:nvPr/>
                </p:nvPicPr>
                <p:blipFill>
                  <a:blip r:embed="rId2"/>
                  <a:stretch/>
                </p:blipFill>
                <p:spPr>
                  <a:xfrm>
                    <a:off x="547560" y="939960"/>
                    <a:ext cx="8226720" cy="5376600"/>
                  </a:xfrm>
                  <a:prstGeom prst="rect">
                    <a:avLst/>
                  </a:prstGeom>
                  <a:noFill/>
                  <a:ln w="0">
                    <a:noFill/>
                  </a:ln>
                </p:spPr>
              </p:pic>
            </p:oleObj>
          </a:graphicData>
        </a:graphic>
      </p:graphicFrame>
    </p:spTree>
  </p:cSld>
  <p:transition spd="med">
    <p:zoom dir="in"/>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304920" y="152280"/>
            <a:ext cx="857556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Generation Stack – Marginal Generator</a:t>
            </a:r>
            <a:endParaRPr b="0" lang="en-US" sz="2400" strike="noStrike" u="none">
              <a:solidFill>
                <a:srgbClr val="000000"/>
              </a:solidFill>
              <a:effectLst/>
              <a:uFillTx/>
              <a:latin typeface="Times New Roman"/>
            </a:endParaRPr>
          </a:p>
        </p:txBody>
      </p:sp>
      <p:graphicFrame>
        <p:nvGraphicFramePr>
          <p:cNvPr id="73" name=""/>
          <p:cNvGraphicFramePr/>
          <p:nvPr/>
        </p:nvGraphicFramePr>
        <p:xfrm>
          <a:off x="368280" y="934920"/>
          <a:ext cx="8291520" cy="5419800"/>
        </p:xfrm>
        <a:graphic>
          <a:graphicData uri="http://schemas.openxmlformats.org/presentationml/2006/ole">
            <p:oleObj progId="Excel.Sheet.12" r:id="rId1" spid="">
              <p:embed/>
              <p:pic>
                <p:nvPicPr>
                  <p:cNvPr id="74" name="" descr=""/>
                  <p:cNvPicPr/>
                  <p:nvPr/>
                </p:nvPicPr>
                <p:blipFill>
                  <a:blip r:embed="rId2"/>
                  <a:stretch/>
                </p:blipFill>
                <p:spPr>
                  <a:xfrm>
                    <a:off x="368280" y="934920"/>
                    <a:ext cx="8291520" cy="5419800"/>
                  </a:xfrm>
                  <a:prstGeom prst="rect">
                    <a:avLst/>
                  </a:prstGeom>
                  <a:noFill/>
                  <a:ln w="0">
                    <a:noFill/>
                  </a:ln>
                </p:spPr>
              </p:pic>
            </p:oleObj>
          </a:graphicData>
        </a:graphic>
      </p:graphicFrame>
    </p:spTree>
  </p:cSld>
  <p:transition spd="med">
    <p:zoom dir="in"/>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228600" y="75960"/>
            <a:ext cx="7772400" cy="7174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Historic Alberta Power and Gas Prices</a:t>
            </a:r>
            <a:endParaRPr b="1" lang="en-US" sz="2800" strike="noStrike" u="none">
              <a:solidFill>
                <a:srgbClr val="000000"/>
              </a:solidFill>
              <a:effectLst/>
              <a:uFillTx/>
              <a:latin typeface="Arial"/>
            </a:endParaRPr>
          </a:p>
        </p:txBody>
      </p:sp>
      <p:pic>
        <p:nvPicPr>
          <p:cNvPr id="76" name="" descr=""/>
          <p:cNvPicPr/>
          <p:nvPr/>
        </p:nvPicPr>
        <p:blipFill>
          <a:blip r:embed="rId1"/>
          <a:stretch/>
        </p:blipFill>
        <p:spPr>
          <a:xfrm>
            <a:off x="189000" y="942840"/>
            <a:ext cx="8673840" cy="5383440"/>
          </a:xfrm>
          <a:prstGeom prst="rect">
            <a:avLst/>
          </a:prstGeom>
          <a:noFill/>
          <a:ln w="0">
            <a:noFill/>
          </a:ln>
        </p:spPr>
      </p:pic>
    </p:spTree>
  </p:cSld>
  <p:transition>
    <p:zoom dir="out"/>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304920" y="152280"/>
            <a:ext cx="857556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Historical and Forward Power Pool Price C$/MWh (7x24)</a:t>
            </a:r>
            <a:endParaRPr b="0" lang="en-US" sz="2400" strike="noStrike" u="none">
              <a:solidFill>
                <a:srgbClr val="000000"/>
              </a:solidFill>
              <a:effectLst/>
              <a:uFillTx/>
              <a:latin typeface="Times New Roman"/>
            </a:endParaRPr>
          </a:p>
        </p:txBody>
      </p:sp>
      <p:graphicFrame>
        <p:nvGraphicFramePr>
          <p:cNvPr id="78" name=""/>
          <p:cNvGraphicFramePr/>
          <p:nvPr/>
        </p:nvGraphicFramePr>
        <p:xfrm>
          <a:off x="301680" y="952560"/>
          <a:ext cx="8359560" cy="5321160"/>
        </p:xfrm>
        <a:graphic>
          <a:graphicData uri="http://schemas.openxmlformats.org/presentationml/2006/ole">
            <p:oleObj progId="Excel.Sheet.12" r:id="rId1" spid="">
              <p:embed/>
              <p:pic>
                <p:nvPicPr>
                  <p:cNvPr id="79" name="" descr=""/>
                  <p:cNvPicPr/>
                  <p:nvPr/>
                </p:nvPicPr>
                <p:blipFill>
                  <a:blip r:embed="rId2"/>
                  <a:stretch/>
                </p:blipFill>
                <p:spPr>
                  <a:xfrm>
                    <a:off x="301680" y="952560"/>
                    <a:ext cx="8359560" cy="5321160"/>
                  </a:xfrm>
                  <a:prstGeom prst="rect">
                    <a:avLst/>
                  </a:prstGeom>
                  <a:noFill/>
                  <a:ln w="0">
                    <a:noFill/>
                  </a:ln>
                </p:spPr>
              </p:pic>
            </p:oleObj>
          </a:graphicData>
        </a:graphic>
      </p:graphicFrame>
      <p:sp>
        <p:nvSpPr>
          <p:cNvPr id="80" name=""/>
          <p:cNvSpPr/>
          <p:nvPr/>
        </p:nvSpPr>
        <p:spPr>
          <a:xfrm>
            <a:off x="1095480" y="1249200"/>
            <a:ext cx="2916000" cy="2224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Historical Yearly Average Pool Price</a:t>
            </a:r>
            <a:endParaRPr b="0" lang="en-US" sz="1200" strike="noStrike" u="none">
              <a:solidFill>
                <a:srgbClr val="000000"/>
              </a:solidFill>
              <a:effectLst/>
              <a:uFillTx/>
              <a:latin typeface="Times New Roman"/>
            </a:endParaRPr>
          </a:p>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Year:    Peak         Avg.      Off-Peak</a:t>
            </a:r>
            <a:endParaRPr b="0" lang="en-US" sz="1200" strike="noStrike" u="none">
              <a:solidFill>
                <a:srgbClr val="000000"/>
              </a:solidFill>
              <a:effectLst/>
              <a:uFillTx/>
              <a:latin typeface="Times New Roman"/>
            </a:endParaRPr>
          </a:p>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    $10.49       $14.41       $17.57</a:t>
            </a:r>
            <a:endParaRPr b="0" lang="en-US" sz="1200" strike="noStrike" u="none">
              <a:solidFill>
                <a:srgbClr val="000000"/>
              </a:solidFill>
              <a:effectLst/>
              <a:uFillTx/>
              <a:latin typeface="Times New Roman"/>
            </a:endParaRPr>
          </a:p>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    $14.42       $20.38       $25.19</a:t>
            </a:r>
            <a:endParaRPr b="0" lang="en-US" sz="1200" strike="noStrike" u="none">
              <a:solidFill>
                <a:srgbClr val="000000"/>
              </a:solidFill>
              <a:effectLst/>
              <a:uFillTx/>
              <a:latin typeface="Times New Roman"/>
            </a:endParaRPr>
          </a:p>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    $22.27       $32.84       $41.38</a:t>
            </a:r>
            <a:endParaRPr b="0" lang="en-US" sz="1200" strike="noStrike" u="none">
              <a:solidFill>
                <a:srgbClr val="000000"/>
              </a:solidFill>
              <a:effectLst/>
              <a:uFillTx/>
              <a:latin typeface="Times New Roman"/>
            </a:endParaRPr>
          </a:p>
          <a:p>
            <a:pPr marL="457200" indent="-457200">
              <a:lnSpc>
                <a:spcPct val="100000"/>
              </a:lnSpc>
              <a:spcBef>
                <a:spcPts val="751"/>
              </a:spcBef>
              <a:buClr>
                <a:srgbClr val="000000"/>
              </a:buClr>
              <a:buFont typeface="Arial"/>
              <a:buAutoNum type="arabicPlain" startAt="1999"/>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$25.20       $42.78       $56.98   </a:t>
            </a:r>
            <a:endParaRPr b="0" lang="en-US" sz="1200" strike="noStrike" u="none">
              <a:solidFill>
                <a:srgbClr val="000000"/>
              </a:solidFill>
              <a:effectLst/>
              <a:uFillTx/>
              <a:latin typeface="Times New Roman"/>
            </a:endParaRPr>
          </a:p>
          <a:p>
            <a:pPr marL="457200" indent="-457200">
              <a:lnSpc>
                <a:spcPct val="100000"/>
              </a:lnSpc>
              <a:spcBef>
                <a:spcPts val="751"/>
              </a:spcBef>
              <a:buClr>
                <a:srgbClr val="000000"/>
              </a:buClr>
              <a:buFont typeface="Arial"/>
              <a:buAutoNum type="arabicPlain" startAt="200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$71.74       $134.07     $183.44</a:t>
            </a:r>
            <a:endParaRPr b="0" lang="en-US" sz="1200" strike="noStrike" u="none">
              <a:solidFill>
                <a:srgbClr val="000000"/>
              </a:solidFill>
              <a:effectLst/>
              <a:uFillTx/>
              <a:latin typeface="Times New Roman"/>
            </a:endParaRPr>
          </a:p>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YTD</a:t>
            </a: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$90.60       $114.60     $133.57</a:t>
            </a:r>
            <a:endParaRPr b="0" lang="en-US" sz="1200" strike="noStrike" u="none">
              <a:solidFill>
                <a:srgbClr val="000000"/>
              </a:solidFill>
              <a:effectLst/>
              <a:uFillTx/>
              <a:latin typeface="Times New Roman"/>
            </a:endParaRPr>
          </a:p>
        </p:txBody>
      </p:sp>
      <p:sp>
        <p:nvSpPr>
          <p:cNvPr id="81" name=""/>
          <p:cNvSpPr/>
          <p:nvPr/>
        </p:nvSpPr>
        <p:spPr>
          <a:xfrm>
            <a:off x="2182680" y="4114800"/>
            <a:ext cx="1189080" cy="2768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Yearly Avg.</a:t>
            </a:r>
            <a:endParaRPr b="0" lang="en-US" sz="1200" strike="noStrike" u="none">
              <a:solidFill>
                <a:srgbClr val="000000"/>
              </a:solidFill>
              <a:effectLst/>
              <a:uFillTx/>
              <a:latin typeface="Times New Roman"/>
            </a:endParaRPr>
          </a:p>
        </p:txBody>
      </p:sp>
      <p:sp>
        <p:nvSpPr>
          <p:cNvPr id="82" name=""/>
          <p:cNvSpPr/>
          <p:nvPr/>
        </p:nvSpPr>
        <p:spPr>
          <a:xfrm>
            <a:off x="2892600" y="4411800"/>
            <a:ext cx="296640" cy="63972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transition spd="med">
    <p:zoom dir="in"/>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3" name="" descr=""/>
          <p:cNvPicPr/>
          <p:nvPr/>
        </p:nvPicPr>
        <p:blipFill>
          <a:blip r:embed="rId1"/>
          <a:stretch/>
        </p:blipFill>
        <p:spPr>
          <a:xfrm>
            <a:off x="0" y="944640"/>
            <a:ext cx="8674200" cy="5564160"/>
          </a:xfrm>
          <a:prstGeom prst="rect">
            <a:avLst/>
          </a:prstGeom>
          <a:noFill/>
          <a:ln w="0">
            <a:noFill/>
          </a:ln>
        </p:spPr>
      </p:pic>
      <p:sp>
        <p:nvSpPr>
          <p:cNvPr id="84"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Historical Power Pool Price C$/MWh (7x24)</a:t>
            </a:r>
            <a:endParaRPr b="0" lang="en-US" sz="2400" strike="noStrike" u="none">
              <a:solidFill>
                <a:srgbClr val="000000"/>
              </a:solidFill>
              <a:effectLst/>
              <a:uFillTx/>
              <a:latin typeface="Times New Roman"/>
            </a:endParaRPr>
          </a:p>
        </p:txBody>
      </p:sp>
      <p:sp>
        <p:nvSpPr>
          <p:cNvPr id="85" name=""/>
          <p:cNvSpPr/>
          <p:nvPr/>
        </p:nvSpPr>
        <p:spPr>
          <a:xfrm>
            <a:off x="1809720" y="1501920"/>
            <a:ext cx="1676520" cy="15814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 Pool Price</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$14.41</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$20.38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$32.84</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$42.60</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$134.07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$114.62</a:t>
            </a:r>
            <a:endParaRPr b="0" lang="en-US" sz="1200" strike="noStrike" u="none">
              <a:solidFill>
                <a:srgbClr val="000000"/>
              </a:solidFill>
              <a:effectLst/>
              <a:uFillTx/>
              <a:latin typeface="Times New Roman"/>
            </a:endParaRPr>
          </a:p>
        </p:txBody>
      </p:sp>
    </p:spTree>
  </p:cSld>
  <p:transition spd="med">
    <p:zoom dir="in"/>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6" name="" descr=""/>
          <p:cNvPicPr/>
          <p:nvPr/>
        </p:nvPicPr>
        <p:blipFill>
          <a:blip r:embed="rId1"/>
          <a:stretch/>
        </p:blipFill>
        <p:spPr>
          <a:xfrm>
            <a:off x="388800" y="955800"/>
            <a:ext cx="8060040" cy="5722920"/>
          </a:xfrm>
          <a:prstGeom prst="rect">
            <a:avLst/>
          </a:prstGeom>
          <a:noFill/>
          <a:ln w="0">
            <a:noFill/>
          </a:ln>
        </p:spPr>
      </p:pic>
      <p:sp>
        <p:nvSpPr>
          <p:cNvPr id="87"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Historical Heat Rates</a:t>
            </a:r>
            <a:endParaRPr b="0" lang="en-US" sz="2400" strike="noStrike" u="none">
              <a:solidFill>
                <a:srgbClr val="000000"/>
              </a:solidFill>
              <a:effectLst/>
              <a:uFillTx/>
              <a:latin typeface="Times New Roman"/>
            </a:endParaRPr>
          </a:p>
        </p:txBody>
      </p:sp>
      <p:sp>
        <p:nvSpPr>
          <p:cNvPr id="88" name=""/>
          <p:cNvSpPr/>
          <p:nvPr/>
        </p:nvSpPr>
        <p:spPr>
          <a:xfrm>
            <a:off x="1327320" y="1122480"/>
            <a:ext cx="1549080" cy="18050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 Heat Rate</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10.10</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12.18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16.88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15.17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24.87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14.27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Historical Avg 15.74</a:t>
            </a:r>
            <a:endParaRPr b="0" lang="en-US" sz="1200" strike="noStrike" u="none">
              <a:solidFill>
                <a:srgbClr val="000000"/>
              </a:solidFill>
              <a:effectLst/>
              <a:uFillTx/>
              <a:latin typeface="Times New Roman"/>
            </a:endParaRPr>
          </a:p>
        </p:txBody>
      </p:sp>
      <p:sp>
        <p:nvSpPr>
          <p:cNvPr id="89" name=""/>
          <p:cNvSpPr/>
          <p:nvPr/>
        </p:nvSpPr>
        <p:spPr>
          <a:xfrm>
            <a:off x="3916440" y="1092240"/>
            <a:ext cx="1581120" cy="1695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Peak Heat Rates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12.64</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14.82</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21.11</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20.57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34.61</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16.63</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Historical Avg 20.06</a:t>
            </a:r>
            <a:endParaRPr b="0" lang="en-US" sz="1200" strike="noStrike" u="none">
              <a:solidFill>
                <a:srgbClr val="000000"/>
              </a:solidFill>
              <a:effectLst/>
              <a:uFillTx/>
              <a:latin typeface="Times New Roman"/>
            </a:endParaRPr>
          </a:p>
        </p:txBody>
      </p:sp>
      <p:sp>
        <p:nvSpPr>
          <p:cNvPr id="90" name=""/>
          <p:cNvSpPr/>
          <p:nvPr/>
        </p:nvSpPr>
        <p:spPr>
          <a:xfrm>
            <a:off x="5595840" y="1093680"/>
            <a:ext cx="1649520" cy="1708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Off-Peak Heat Rates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7.55</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8.48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11.36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9.10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13.54</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11.28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Historical Avg 10.22</a:t>
            </a:r>
            <a:endParaRPr b="0" lang="en-US" sz="1200" strike="noStrike" u="none">
              <a:solidFill>
                <a:srgbClr val="000000"/>
              </a:solidFill>
              <a:effectLst/>
              <a:uFillTx/>
              <a:latin typeface="Times New Roman"/>
            </a:endParaRPr>
          </a:p>
        </p:txBody>
      </p:sp>
    </p:spTree>
  </p:cSld>
  <p:transition spd="med">
    <p:zoom dir="in"/>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1" name="" descr=""/>
          <p:cNvPicPr/>
          <p:nvPr/>
        </p:nvPicPr>
        <p:blipFill>
          <a:blip r:embed="rId1"/>
          <a:stretch/>
        </p:blipFill>
        <p:spPr>
          <a:xfrm>
            <a:off x="415800" y="841320"/>
            <a:ext cx="8310600" cy="5830920"/>
          </a:xfrm>
          <a:prstGeom prst="rect">
            <a:avLst/>
          </a:prstGeom>
          <a:noFill/>
          <a:ln w="0">
            <a:noFill/>
          </a:ln>
        </p:spPr>
      </p:pic>
      <p:sp>
        <p:nvSpPr>
          <p:cNvPr id="92"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CLOVERBAR DAILY AVG (5x16) GENERATION ALL UNITS</a:t>
            </a:r>
            <a:endParaRPr b="0" lang="en-US" sz="2000" strike="noStrike" u="none">
              <a:solidFill>
                <a:srgbClr val="000000"/>
              </a:solidFill>
              <a:effectLst/>
              <a:uFillTx/>
              <a:latin typeface="Times New Roman"/>
            </a:endParaRPr>
          </a:p>
        </p:txBody>
      </p:sp>
      <p:sp>
        <p:nvSpPr>
          <p:cNvPr id="93" name=""/>
          <p:cNvSpPr/>
          <p:nvPr/>
        </p:nvSpPr>
        <p:spPr>
          <a:xfrm>
            <a:off x="1920960" y="969840"/>
            <a:ext cx="4914720" cy="400320"/>
          </a:xfrm>
          <a:prstGeom prst="rect">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transition spd="med">
    <p:zoom dir="in"/>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4" name="tran_monthly_5x16_sask" descr=""/>
          <p:cNvPicPr/>
          <p:nvPr/>
        </p:nvPicPr>
        <p:blipFill>
          <a:blip r:embed="rId1"/>
          <a:stretch/>
        </p:blipFill>
        <p:spPr>
          <a:xfrm>
            <a:off x="387360" y="960480"/>
            <a:ext cx="8228160" cy="6399000"/>
          </a:xfrm>
          <a:prstGeom prst="rect">
            <a:avLst/>
          </a:prstGeom>
          <a:noFill/>
          <a:ln w="0">
            <a:noFill/>
          </a:ln>
        </p:spPr>
      </p:pic>
      <p:sp>
        <p:nvSpPr>
          <p:cNvPr id="95" name=""/>
          <p:cNvSpPr/>
          <p:nvPr/>
        </p:nvSpPr>
        <p:spPr>
          <a:xfrm>
            <a:off x="2870280" y="969840"/>
            <a:ext cx="3268440" cy="331920"/>
          </a:xfrm>
          <a:prstGeom prst="rect">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SASK TIE:  5x16 AVG TRANSMISSION</a:t>
            </a:r>
            <a:endParaRPr b="0" lang="en-US" sz="2400" strike="noStrike" u="none">
              <a:solidFill>
                <a:srgbClr val="000000"/>
              </a:solidFill>
              <a:effectLst/>
              <a:uFillTx/>
              <a:latin typeface="Times New Roman"/>
            </a:endParaRPr>
          </a:p>
        </p:txBody>
      </p:sp>
    </p:spTree>
  </p:cSld>
  <p:transition spd="med">
    <p:zoom dir="in"/>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7" name="tran_monthly_5x16_bc" descr=""/>
          <p:cNvPicPr/>
          <p:nvPr/>
        </p:nvPicPr>
        <p:blipFill>
          <a:blip r:embed="rId1"/>
          <a:stretch/>
        </p:blipFill>
        <p:spPr>
          <a:xfrm>
            <a:off x="411120" y="938160"/>
            <a:ext cx="8228160" cy="6399360"/>
          </a:xfrm>
          <a:prstGeom prst="rect">
            <a:avLst/>
          </a:prstGeom>
          <a:noFill/>
          <a:ln w="0">
            <a:noFill/>
          </a:ln>
        </p:spPr>
      </p:pic>
      <p:sp>
        <p:nvSpPr>
          <p:cNvPr id="98" name=""/>
          <p:cNvSpPr/>
          <p:nvPr/>
        </p:nvSpPr>
        <p:spPr>
          <a:xfrm>
            <a:off x="3030480" y="947880"/>
            <a:ext cx="2971800" cy="331560"/>
          </a:xfrm>
          <a:prstGeom prst="rect">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BC TIE:  5x16 AVG TRANSMISSION</a:t>
            </a:r>
            <a:endParaRPr b="0" lang="en-US" sz="2400" strike="noStrike" u="none">
              <a:solidFill>
                <a:srgbClr val="000000"/>
              </a:solidFill>
              <a:effectLst/>
              <a:uFillTx/>
              <a:latin typeface="Times New Roman"/>
            </a:endParaRPr>
          </a:p>
        </p:txBody>
      </p:sp>
    </p:spTree>
  </p:cSld>
  <p:transition spd="med">
    <p:zoom dir="in"/>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7920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Load Characteristics </a:t>
            </a:r>
            <a:endParaRPr b="1" lang="en-US" sz="2800" strike="noStrike" u="none">
              <a:solidFill>
                <a:srgbClr val="000000"/>
              </a:solidFill>
              <a:effectLst/>
              <a:uFillTx/>
              <a:latin typeface="Arial"/>
            </a:endParaRPr>
          </a:p>
        </p:txBody>
      </p:sp>
      <p:sp>
        <p:nvSpPr>
          <p:cNvPr id="31" name="PlaceHolder 2"/>
          <p:cNvSpPr>
            <a:spLocks noGrp="1"/>
          </p:cNvSpPr>
          <p:nvPr>
            <p:ph/>
          </p:nvPr>
        </p:nvSpPr>
        <p:spPr>
          <a:xfrm>
            <a:off x="801360" y="1219320"/>
            <a:ext cx="7800840" cy="4572000"/>
          </a:xfrm>
          <a:prstGeom prst="rect">
            <a:avLst/>
          </a:prstGeom>
          <a:noFill/>
          <a:ln w="0">
            <a:noFill/>
          </a:ln>
        </p:spPr>
        <p:txBody>
          <a:bodyPr lIns="92160" rIns="92160" tIns="46080" bIns="46080" anchor="t">
            <a:normAutofit/>
          </a:bodyPr>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Winter peaking market (February - November is normal while December and January demand is 106% of normal)</a:t>
            </a:r>
            <a:endParaRPr b="0" lang="en-US" sz="18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Load Composition (1999)</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Farm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3.6%</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Industrial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55.2%</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Commercial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27.0%</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Residential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14.1%</a:t>
            </a:r>
            <a:endParaRPr b="0" lang="en-US" sz="1800" strike="noStrike" u="none">
              <a:solidFill>
                <a:srgbClr val="000000"/>
              </a:solidFill>
              <a:effectLst/>
              <a:uFillTx/>
              <a:latin typeface="Arial"/>
            </a:endParaRPr>
          </a:p>
          <a:p>
            <a:pPr lvl="1" marL="743040" indent="-285840">
              <a:lnSpc>
                <a:spcPct val="10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Load Curtailability</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300 MWs</a:t>
            </a:r>
            <a:endParaRPr b="0" lang="en-US" sz="1800" strike="noStrike" u="none">
              <a:solidFill>
                <a:srgbClr val="000000"/>
              </a:solidFill>
              <a:effectLst/>
              <a:uFillTx/>
              <a:latin typeface="Arial"/>
            </a:endParaRPr>
          </a:p>
          <a:p>
            <a:pPr lvl="1" marL="743040" indent="0">
              <a:lnSpc>
                <a:spcPct val="105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32" name=""/>
          <p:cNvSpPr/>
          <p:nvPr/>
        </p:nvSpPr>
        <p:spPr>
          <a:xfrm>
            <a:off x="1069920" y="5280120"/>
            <a:ext cx="3600360" cy="7858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0" name="tran_monthly_7x8_bc" descr=""/>
          <p:cNvPicPr/>
          <p:nvPr/>
        </p:nvPicPr>
        <p:blipFill>
          <a:blip r:embed="rId1"/>
          <a:stretch/>
        </p:blipFill>
        <p:spPr>
          <a:xfrm>
            <a:off x="411120" y="1008000"/>
            <a:ext cx="8228160" cy="5850000"/>
          </a:xfrm>
          <a:prstGeom prst="rect">
            <a:avLst/>
          </a:prstGeom>
          <a:noFill/>
          <a:ln w="0">
            <a:noFill/>
          </a:ln>
        </p:spPr>
      </p:pic>
      <p:sp>
        <p:nvSpPr>
          <p:cNvPr id="101"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BC TIE:  7x8 AVG TRANSMISSION</a:t>
            </a:r>
            <a:endParaRPr b="0" lang="en-US" sz="2400" strike="noStrike" u="none">
              <a:solidFill>
                <a:srgbClr val="000000"/>
              </a:solidFill>
              <a:effectLst/>
              <a:uFillTx/>
              <a:latin typeface="Times New Roman"/>
            </a:endParaRPr>
          </a:p>
        </p:txBody>
      </p:sp>
      <p:sp>
        <p:nvSpPr>
          <p:cNvPr id="102" name=""/>
          <p:cNvSpPr/>
          <p:nvPr/>
        </p:nvSpPr>
        <p:spPr>
          <a:xfrm>
            <a:off x="2835360" y="993600"/>
            <a:ext cx="2971800" cy="331920"/>
          </a:xfrm>
          <a:prstGeom prst="rect">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transition spd="med">
    <p:zoom dir="in"/>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58760" y="7920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Historical Load Growth</a:t>
            </a:r>
            <a:endParaRPr b="1" lang="en-US" sz="2800" strike="noStrike" u="none">
              <a:solidFill>
                <a:srgbClr val="000000"/>
              </a:solidFill>
              <a:effectLst/>
              <a:uFillTx/>
              <a:latin typeface="Arial"/>
            </a:endParaRPr>
          </a:p>
        </p:txBody>
      </p:sp>
      <p:graphicFrame>
        <p:nvGraphicFramePr>
          <p:cNvPr id="34" name=""/>
          <p:cNvGraphicFramePr/>
          <p:nvPr/>
        </p:nvGraphicFramePr>
        <p:xfrm>
          <a:off x="0" y="1496880"/>
          <a:ext cx="3808440" cy="3792600"/>
        </p:xfrm>
        <a:graphic>
          <a:graphicData uri="http://schemas.openxmlformats.org/presentationml/2006/ole">
            <p:oleObj r:id="rId1" spid="">
              <p:embed/>
              <p:pic>
                <p:nvPicPr>
                  <p:cNvPr id="35" name="" descr=""/>
                  <p:cNvPicPr/>
                  <p:nvPr/>
                </p:nvPicPr>
                <p:blipFill>
                  <a:blip r:embed="rId2"/>
                  <a:stretch/>
                </p:blipFill>
                <p:spPr>
                  <a:xfrm>
                    <a:off x="0" y="1496880"/>
                    <a:ext cx="3808440" cy="3792600"/>
                  </a:xfrm>
                  <a:prstGeom prst="rect">
                    <a:avLst/>
                  </a:prstGeom>
                  <a:noFill/>
                  <a:ln w="0">
                    <a:noFill/>
                  </a:ln>
                </p:spPr>
              </p:pic>
            </p:oleObj>
          </a:graphicData>
        </a:graphic>
      </p:graphicFrame>
      <p:sp>
        <p:nvSpPr>
          <p:cNvPr id="36" name=""/>
          <p:cNvSpPr/>
          <p:nvPr/>
        </p:nvSpPr>
        <p:spPr>
          <a:xfrm>
            <a:off x="4421160" y="1746360"/>
            <a:ext cx="3498480" cy="429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Year on Year Load Growth</a:t>
            </a:r>
            <a:endParaRPr b="0" lang="en-US" sz="2200" strike="noStrike" u="none">
              <a:solidFill>
                <a:srgbClr val="000000"/>
              </a:solidFill>
              <a:effectLst/>
              <a:uFillTx/>
              <a:latin typeface="Times New Roman"/>
            </a:endParaRPr>
          </a:p>
        </p:txBody>
      </p:sp>
      <p:pic>
        <p:nvPicPr>
          <p:cNvPr id="37" name="" descr=""/>
          <p:cNvPicPr/>
          <p:nvPr/>
        </p:nvPicPr>
        <p:blipFill>
          <a:blip r:embed="rId3"/>
          <a:stretch/>
        </p:blipFill>
        <p:spPr>
          <a:xfrm>
            <a:off x="3643200" y="2403360"/>
            <a:ext cx="5008680" cy="1768680"/>
          </a:xfrm>
          <a:prstGeom prst="rect">
            <a:avLst/>
          </a:prstGeom>
          <a:noFill/>
          <a:ln w="0">
            <a:noFill/>
          </a:ln>
        </p:spPr>
      </p:pic>
      <p:sp>
        <p:nvSpPr>
          <p:cNvPr id="38" name=""/>
          <p:cNvSpPr/>
          <p:nvPr/>
        </p:nvSpPr>
        <p:spPr>
          <a:xfrm>
            <a:off x="846000" y="5419800"/>
            <a:ext cx="7801200" cy="10494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Alberta load growth has accelerated in 2000 fueled by robust economic growth and strong oil and gas demand</a:t>
            </a:r>
            <a:endParaRPr b="0" lang="en-US" sz="1800" strike="noStrike" u="none">
              <a:solidFill>
                <a:srgbClr val="000000"/>
              </a:solidFill>
              <a:effectLst/>
              <a:uFillTx/>
              <a:latin typeface="Times New Roman"/>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9" name=""/>
          <p:cNvGraphicFramePr/>
          <p:nvPr/>
        </p:nvGraphicFramePr>
        <p:xfrm>
          <a:off x="184320" y="1133640"/>
          <a:ext cx="8916840" cy="4902120"/>
        </p:xfrm>
        <a:graphic>
          <a:graphicData uri="http://schemas.openxmlformats.org/presentationml/2006/ole">
            <p:oleObj progId="Excel.Sheet.12" r:id="rId1" spid="">
              <p:embed/>
              <p:pic>
                <p:nvPicPr>
                  <p:cNvPr id="40" name="" descr=""/>
                  <p:cNvPicPr/>
                  <p:nvPr/>
                </p:nvPicPr>
                <p:blipFill>
                  <a:blip r:embed="rId2"/>
                  <a:stretch/>
                </p:blipFill>
                <p:spPr>
                  <a:xfrm>
                    <a:off x="184320" y="1133640"/>
                    <a:ext cx="8916840" cy="4902120"/>
                  </a:xfrm>
                  <a:prstGeom prst="rect">
                    <a:avLst/>
                  </a:prstGeom>
                  <a:noFill/>
                  <a:ln w="0">
                    <a:noFill/>
                  </a:ln>
                </p:spPr>
              </p:pic>
            </p:oleObj>
          </a:graphicData>
        </a:graphic>
      </p:graphicFrame>
      <p:sp>
        <p:nvSpPr>
          <p:cNvPr id="41"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PEAK DEMAND GROWTH</a:t>
            </a:r>
            <a:endParaRPr b="0" lang="en-US" sz="2400" strike="noStrike" u="none">
              <a:solidFill>
                <a:srgbClr val="000000"/>
              </a:solidFill>
              <a:effectLst/>
              <a:uFillTx/>
              <a:latin typeface="Times New Roman"/>
            </a:endParaRPr>
          </a:p>
        </p:txBody>
      </p:sp>
    </p:spTree>
  </p:cSld>
  <p:transition spd="med">
    <p:zoom dir="in"/>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2" name=""/>
          <p:cNvGraphicFramePr/>
          <p:nvPr/>
        </p:nvGraphicFramePr>
        <p:xfrm>
          <a:off x="114480" y="1039680"/>
          <a:ext cx="8916840" cy="5214960"/>
        </p:xfrm>
        <a:graphic>
          <a:graphicData uri="http://schemas.openxmlformats.org/presentationml/2006/ole">
            <p:oleObj progId="Excel.Sheet.12" r:id="rId1" spid="">
              <p:embed/>
              <p:pic>
                <p:nvPicPr>
                  <p:cNvPr id="43" name="" descr=""/>
                  <p:cNvPicPr/>
                  <p:nvPr/>
                </p:nvPicPr>
                <p:blipFill>
                  <a:blip r:embed="rId2"/>
                  <a:stretch/>
                </p:blipFill>
                <p:spPr>
                  <a:xfrm>
                    <a:off x="114480" y="1039680"/>
                    <a:ext cx="8916840" cy="5214960"/>
                  </a:xfrm>
                  <a:prstGeom prst="rect">
                    <a:avLst/>
                  </a:prstGeom>
                  <a:noFill/>
                  <a:ln w="0">
                    <a:noFill/>
                  </a:ln>
                </p:spPr>
              </p:pic>
            </p:oleObj>
          </a:graphicData>
        </a:graphic>
      </p:graphicFrame>
      <p:sp>
        <p:nvSpPr>
          <p:cNvPr id="44"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OFFPEAK DEMAND GROWTH</a:t>
            </a:r>
            <a:endParaRPr b="0" lang="en-US" sz="2400" strike="noStrike" u="none">
              <a:solidFill>
                <a:srgbClr val="000000"/>
              </a:solidFill>
              <a:effectLst/>
              <a:uFillTx/>
              <a:latin typeface="Times New Roman"/>
            </a:endParaRPr>
          </a:p>
        </p:txBody>
      </p:sp>
    </p:spTree>
  </p:cSld>
  <p:transition spd="med">
    <p:zoom dir="in"/>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30492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Historical Supply Sources </a:t>
            </a:r>
            <a:endParaRPr b="1" lang="en-US" sz="2800" strike="noStrike" u="none">
              <a:solidFill>
                <a:srgbClr val="000000"/>
              </a:solidFill>
              <a:effectLst/>
              <a:uFillTx/>
              <a:latin typeface="Arial"/>
            </a:endParaRPr>
          </a:p>
        </p:txBody>
      </p:sp>
      <p:pic>
        <p:nvPicPr>
          <p:cNvPr id="46" name="" descr=""/>
          <p:cNvPicPr/>
          <p:nvPr/>
        </p:nvPicPr>
        <p:blipFill>
          <a:blip r:embed="rId1"/>
          <a:stretch/>
        </p:blipFill>
        <p:spPr>
          <a:xfrm>
            <a:off x="585720" y="1351080"/>
            <a:ext cx="7793280" cy="2255760"/>
          </a:xfrm>
          <a:prstGeom prst="rect">
            <a:avLst/>
          </a:prstGeom>
          <a:noFill/>
          <a:ln w="0">
            <a:noFill/>
          </a:ln>
        </p:spPr>
      </p:pic>
      <p:pic>
        <p:nvPicPr>
          <p:cNvPr id="47" name="" descr=""/>
          <p:cNvPicPr/>
          <p:nvPr/>
        </p:nvPicPr>
        <p:blipFill>
          <a:blip r:embed="rId2"/>
          <a:stretch/>
        </p:blipFill>
        <p:spPr>
          <a:xfrm>
            <a:off x="365040" y="3527280"/>
            <a:ext cx="8051760" cy="3086280"/>
          </a:xfrm>
          <a:prstGeom prst="rect">
            <a:avLst/>
          </a:prstGeom>
          <a:noFill/>
          <a:ln w="0">
            <a:noFill/>
          </a:ln>
        </p:spPr>
      </p:pic>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304920" y="152280"/>
            <a:ext cx="857556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Proposed Generation</a:t>
            </a:r>
            <a:endParaRPr b="0" lang="en-US" sz="2400" strike="noStrike" u="none">
              <a:solidFill>
                <a:srgbClr val="000000"/>
              </a:solidFill>
              <a:effectLst/>
              <a:uFillTx/>
              <a:latin typeface="Times New Roman"/>
            </a:endParaRPr>
          </a:p>
        </p:txBody>
      </p:sp>
      <p:graphicFrame>
        <p:nvGraphicFramePr>
          <p:cNvPr id="49" name=""/>
          <p:cNvGraphicFramePr/>
          <p:nvPr/>
        </p:nvGraphicFramePr>
        <p:xfrm>
          <a:off x="685800" y="1042920"/>
          <a:ext cx="7772400" cy="4772160"/>
        </p:xfrm>
        <a:graphic>
          <a:graphicData uri="http://schemas.openxmlformats.org/presentationml/2006/ole">
            <p:oleObj progId="Excel.Sheet.12" r:id="rId1" spid="">
              <p:embed/>
              <p:pic>
                <p:nvPicPr>
                  <p:cNvPr id="50" name="" descr=""/>
                  <p:cNvPicPr/>
                  <p:nvPr/>
                </p:nvPicPr>
                <p:blipFill>
                  <a:blip r:embed="rId2"/>
                  <a:stretch/>
                </p:blipFill>
                <p:spPr>
                  <a:xfrm>
                    <a:off x="685800" y="1042920"/>
                    <a:ext cx="7772400" cy="4772160"/>
                  </a:xfrm>
                  <a:prstGeom prst="rect">
                    <a:avLst/>
                  </a:prstGeom>
                  <a:noFill/>
                  <a:ln w="0">
                    <a:noFill/>
                  </a:ln>
                </p:spPr>
              </p:pic>
            </p:oleObj>
          </a:graphicData>
        </a:graphic>
      </p:graphicFrame>
    </p:spTree>
  </p:cSld>
  <p:transition spd="med">
    <p:zoom dir="in"/>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228240" y="128520"/>
            <a:ext cx="8381880" cy="609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PROPOSED GENERATION</a:t>
            </a:r>
            <a:endParaRPr b="1" lang="en-US" sz="2800" strike="noStrike" u="none">
              <a:solidFill>
                <a:srgbClr val="000000"/>
              </a:solidFill>
              <a:effectLst/>
              <a:uFillTx/>
              <a:latin typeface="Arial"/>
            </a:endParaRPr>
          </a:p>
        </p:txBody>
      </p:sp>
      <p:pic>
        <p:nvPicPr>
          <p:cNvPr id="52" name="" descr=""/>
          <p:cNvPicPr/>
          <p:nvPr/>
        </p:nvPicPr>
        <p:blipFill>
          <a:blip r:embed="rId1"/>
          <a:stretch/>
        </p:blipFill>
        <p:spPr>
          <a:xfrm>
            <a:off x="182520" y="2001960"/>
            <a:ext cx="5657760" cy="4064040"/>
          </a:xfrm>
          <a:prstGeom prst="rect">
            <a:avLst/>
          </a:prstGeom>
          <a:noFill/>
          <a:ln w="0">
            <a:noFill/>
          </a:ln>
        </p:spPr>
      </p:pic>
      <p:sp>
        <p:nvSpPr>
          <p:cNvPr id="53" name=""/>
          <p:cNvSpPr/>
          <p:nvPr/>
        </p:nvSpPr>
        <p:spPr>
          <a:xfrm>
            <a:off x="5916600" y="2973240"/>
            <a:ext cx="2982960" cy="19310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876"/>
              </a:spcBef>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Issues Surrounding Coal Projects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Environmental Issues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Transmission Constraints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876"/>
              </a:spcBef>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Issues Surrounding Gas Projects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build economics</a:t>
            </a:r>
            <a:endParaRPr b="0" lang="en-US" sz="1400" strike="noStrike" u="none">
              <a:solidFill>
                <a:srgbClr val="000000"/>
              </a:solidFill>
              <a:effectLst/>
              <a:uFillTx/>
              <a:latin typeface="Times New Roman"/>
            </a:endParaRPr>
          </a:p>
        </p:txBody>
      </p:sp>
      <p:sp>
        <p:nvSpPr>
          <p:cNvPr id="54" name="PlaceHolder 2"/>
          <p:cNvSpPr>
            <a:spLocks noGrp="1"/>
          </p:cNvSpPr>
          <p:nvPr>
            <p:ph/>
          </p:nvPr>
        </p:nvSpPr>
        <p:spPr>
          <a:xfrm>
            <a:off x="1251000" y="1215720"/>
            <a:ext cx="6896160" cy="514440"/>
          </a:xfrm>
          <a:prstGeom prst="rect">
            <a:avLst/>
          </a:prstGeom>
          <a:noFill/>
          <a:ln w="0">
            <a:noFill/>
          </a:ln>
        </p:spPr>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Significant new capacity expansions have been announced</a:t>
            </a:r>
            <a:endParaRPr b="0" lang="en-US" sz="1800" strike="noStrike" u="none">
              <a:solidFill>
                <a:srgbClr val="000000"/>
              </a:solidFill>
              <a:effectLst/>
              <a:uFillTx/>
              <a:latin typeface="Arial"/>
            </a:endParaRPr>
          </a:p>
        </p:txBody>
      </p:sp>
      <p:sp>
        <p:nvSpPr>
          <p:cNvPr id="55" name=""/>
          <p:cNvSpPr/>
          <p:nvPr/>
        </p:nvSpPr>
        <p:spPr>
          <a:xfrm>
            <a:off x="1900080" y="6094440"/>
            <a:ext cx="24116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Total Announced Projects    4408 MW</a:t>
            </a:r>
            <a:endParaRPr b="0" lang="en-US" sz="1000" strike="noStrike" u="none">
              <a:solidFill>
                <a:srgbClr val="000000"/>
              </a:solidFill>
              <a:effectLst/>
              <a:uFillTx/>
              <a:latin typeface="Times New Roman"/>
            </a:endParaRPr>
          </a:p>
        </p:txBody>
      </p:sp>
    </p:spTree>
  </p:cSld>
  <p:transition spd="med">
    <p:zoom dir="in"/>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228600" y="20520"/>
            <a:ext cx="7772400" cy="717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Generation Retirement Schedule</a:t>
            </a:r>
            <a:endParaRPr b="1" lang="en-US" sz="2800" strike="noStrike" u="none">
              <a:solidFill>
                <a:srgbClr val="000000"/>
              </a:solidFill>
              <a:effectLst/>
              <a:uFillTx/>
              <a:latin typeface="Arial"/>
            </a:endParaRPr>
          </a:p>
        </p:txBody>
      </p:sp>
      <p:sp>
        <p:nvSpPr>
          <p:cNvPr id="57" name="PlaceHolder 2"/>
          <p:cNvSpPr>
            <a:spLocks noGrp="1"/>
          </p:cNvSpPr>
          <p:nvPr>
            <p:ph/>
          </p:nvPr>
        </p:nvSpPr>
        <p:spPr>
          <a:xfrm>
            <a:off x="560520" y="1447920"/>
            <a:ext cx="7650000" cy="4419360"/>
          </a:xfrm>
          <a:prstGeom prst="rect">
            <a:avLst/>
          </a:prstGeom>
          <a:noFill/>
          <a:ln w="0">
            <a:noFill/>
          </a:ln>
        </p:spPr>
        <p:txBody>
          <a:bodyPr lIns="92160" rIns="92160" tIns="46080" bIns="46080" anchor="t">
            <a:normAutofit/>
          </a:bodyPr>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pic>
        <p:nvPicPr>
          <p:cNvPr id="58" name="" descr=""/>
          <p:cNvPicPr/>
          <p:nvPr/>
        </p:nvPicPr>
        <p:blipFill>
          <a:blip r:embed="rId1"/>
          <a:stretch/>
        </p:blipFill>
        <p:spPr>
          <a:xfrm>
            <a:off x="235080" y="741240"/>
            <a:ext cx="8673840" cy="5931000"/>
          </a:xfrm>
          <a:prstGeom prst="rect">
            <a:avLst/>
          </a:prstGeom>
          <a:noFill/>
          <a:ln w="0">
            <a:noFill/>
          </a:ln>
        </p:spPr>
      </p:pic>
      <p:sp>
        <p:nvSpPr>
          <p:cNvPr id="59" name=""/>
          <p:cNvSpPr/>
          <p:nvPr/>
        </p:nvSpPr>
        <p:spPr>
          <a:xfrm>
            <a:off x="1258920" y="4927680"/>
            <a:ext cx="757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Wabamun</a:t>
            </a:r>
            <a:endParaRPr b="0" lang="en-US" sz="1000" strike="noStrike" u="none">
              <a:solidFill>
                <a:srgbClr val="000000"/>
              </a:solidFill>
              <a:effectLst/>
              <a:uFillTx/>
              <a:latin typeface="Times New Roman"/>
            </a:endParaRPr>
          </a:p>
        </p:txBody>
      </p:sp>
      <p:sp>
        <p:nvSpPr>
          <p:cNvPr id="60" name=""/>
          <p:cNvSpPr/>
          <p:nvPr/>
        </p:nvSpPr>
        <p:spPr>
          <a:xfrm>
            <a:off x="1753920" y="4438800"/>
            <a:ext cx="708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Rossdale</a:t>
            </a:r>
            <a:endParaRPr b="0" lang="en-US" sz="1000" strike="noStrike" u="none">
              <a:solidFill>
                <a:srgbClr val="000000"/>
              </a:solidFill>
              <a:effectLst/>
              <a:uFillTx/>
              <a:latin typeface="Times New Roman"/>
            </a:endParaRPr>
          </a:p>
        </p:txBody>
      </p:sp>
      <p:sp>
        <p:nvSpPr>
          <p:cNvPr id="61" name=""/>
          <p:cNvSpPr/>
          <p:nvPr/>
        </p:nvSpPr>
        <p:spPr>
          <a:xfrm>
            <a:off x="2140200" y="4145040"/>
            <a:ext cx="1341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Rainbow &amp; Sturgeon</a:t>
            </a:r>
            <a:endParaRPr b="0" lang="en-US" sz="1000" strike="noStrike" u="none">
              <a:solidFill>
                <a:srgbClr val="000000"/>
              </a:solidFill>
              <a:effectLst/>
              <a:uFillTx/>
              <a:latin typeface="Times New Roman"/>
            </a:endParaRPr>
          </a:p>
        </p:txBody>
      </p:sp>
      <p:sp>
        <p:nvSpPr>
          <p:cNvPr id="62" name=""/>
          <p:cNvSpPr/>
          <p:nvPr/>
        </p:nvSpPr>
        <p:spPr>
          <a:xfrm>
            <a:off x="4554000" y="2130480"/>
            <a:ext cx="10947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Battle River 3&amp;4</a:t>
            </a:r>
            <a:endParaRPr b="0" lang="en-US" sz="1000" strike="noStrike" u="none">
              <a:solidFill>
                <a:srgbClr val="000000"/>
              </a:solidFill>
              <a:effectLst/>
              <a:uFillTx/>
              <a:latin typeface="Times New Roman"/>
            </a:endParaRPr>
          </a:p>
        </p:txBody>
      </p:sp>
      <p:sp>
        <p:nvSpPr>
          <p:cNvPr id="63" name=""/>
          <p:cNvSpPr/>
          <p:nvPr/>
        </p:nvSpPr>
        <p:spPr>
          <a:xfrm>
            <a:off x="4616280" y="2568600"/>
            <a:ext cx="743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HR Milner</a:t>
            </a:r>
            <a:endParaRPr b="0" lang="en-US" sz="1000" strike="noStrike" u="none">
              <a:solidFill>
                <a:srgbClr val="000000"/>
              </a:solidFill>
              <a:effectLst/>
              <a:uFillTx/>
              <a:latin typeface="Times New Roman"/>
            </a:endParaRPr>
          </a:p>
        </p:txBody>
      </p:sp>
      <p:sp>
        <p:nvSpPr>
          <p:cNvPr id="64" name=""/>
          <p:cNvSpPr/>
          <p:nvPr/>
        </p:nvSpPr>
        <p:spPr>
          <a:xfrm>
            <a:off x="4136040" y="300348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Cloverbar</a:t>
            </a:r>
            <a:endParaRPr b="0" lang="en-US" sz="1000" strike="noStrike" u="none">
              <a:solidFill>
                <a:srgbClr val="000000"/>
              </a:solidFill>
              <a:effectLst/>
              <a:uFillTx/>
              <a:latin typeface="Times New Roman"/>
            </a:endParaRPr>
          </a:p>
        </p:txBody>
      </p:sp>
      <p:sp>
        <p:nvSpPr>
          <p:cNvPr id="65" name=""/>
          <p:cNvSpPr/>
          <p:nvPr/>
        </p:nvSpPr>
        <p:spPr>
          <a:xfrm>
            <a:off x="6243480" y="1103400"/>
            <a:ext cx="870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Sundance A</a:t>
            </a:r>
            <a:endParaRPr b="0" lang="en-US" sz="1000" strike="noStrike" u="none">
              <a:solidFill>
                <a:srgbClr val="000000"/>
              </a:solidFill>
              <a:effectLst/>
              <a:uFillTx/>
              <a:latin typeface="Times New Roman"/>
            </a:endParaRPr>
          </a:p>
        </p:txBody>
      </p:sp>
    </p:spTree>
  </p:cSld>
  <p:transition>
    <p:zoom dir="out"/>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22581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1997-06-03T13:00:44Z</dcterms:created>
  <dc:creator> </dc:creator>
  <dc:description/>
  <dc:language>en-US</dc:language>
  <cp:lastModifiedBy>Cooper Richey</cp:lastModifiedBy>
  <cp:lastPrinted>2001-05-11T12:24:23Z</cp:lastPrinted>
  <dcterms:modified xsi:type="dcterms:W3CDTF">2001-05-24T20:25:43Z</dcterms:modified>
  <cp:revision>604</cp:revision>
  <dc:subject/>
  <dc:title>Integrated Energy Management Solutions Presentation to Algoma Steel Inc.</dc:title>
</cp:coreProperties>
</file>