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wmf" ContentType="image/x-wmf"/>
  <Override PartName="/ppt/media/image4.wmf" ContentType="image/x-wmf"/>
  <Override PartName="/ppt/media/image5.wmf" ContentType="image/x-wmf"/>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000" strike="noStrike" u="none">
              <a:solidFill>
                <a:srgbClr val="000000"/>
              </a:solidFill>
              <a:effectLst/>
              <a:uFillTx/>
              <a:latin typeface="Arial"/>
            </a:endParaRPr>
          </a:p>
        </p:txBody>
      </p:sp>
      <p:sp>
        <p:nvSpPr>
          <p:cNvPr id="10" name="PlaceHolder 2"/>
          <p:cNvSpPr>
            <a:spLocks noGrp="1"/>
          </p:cNvSpPr>
          <p:nvPr>
            <p:ph/>
          </p:nvPr>
        </p:nvSpPr>
        <p:spPr>
          <a:xfrm>
            <a:off x="304920" y="1295280"/>
            <a:ext cx="7772400" cy="472464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000" strike="noStrike" u="none">
              <a:solidFill>
                <a:srgbClr val="000000"/>
              </a:solidFill>
              <a:effectLst/>
              <a:uFillTx/>
              <a:latin typeface="Arial"/>
            </a:endParaRPr>
          </a:p>
        </p:txBody>
      </p:sp>
      <p:sp>
        <p:nvSpPr>
          <p:cNvPr id="12" name="PlaceHolder 2"/>
          <p:cNvSpPr>
            <a:spLocks noGrp="1"/>
          </p:cNvSpPr>
          <p:nvPr>
            <p:ph type="subTitle"/>
          </p:nvPr>
        </p:nvSpPr>
        <p:spPr>
          <a:xfrm>
            <a:off x="304920" y="1295280"/>
            <a:ext cx="7772400" cy="4724640"/>
          </a:xfrm>
          <a:prstGeom prst="rect">
            <a:avLst/>
          </a:prstGeom>
          <a:noFill/>
          <a:ln w="0">
            <a:noFill/>
          </a:ln>
        </p:spPr>
        <p:txBody>
          <a:bodyPr lIns="0" rIns="0" tIns="0" bIns="0" anchor="ctr">
            <a:sp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body"/>
          </p:nvPr>
        </p:nvSpPr>
        <p:spPr>
          <a:xfrm>
            <a:off x="304920" y="1295280"/>
            <a:ext cx="7772400" cy="4724640"/>
          </a:xfrm>
          <a:prstGeom prst="rect">
            <a:avLst/>
          </a:prstGeom>
          <a:noFill/>
          <a:ln w="0">
            <a:noFill/>
          </a:ln>
        </p:spPr>
        <p:txBody>
          <a:bodyPr lIns="90000" rIns="90000" tIns="46800" bIns="46800" anchor="t">
            <a:normAutofit/>
          </a:bodyPr>
          <a:p>
            <a:pPr marL="343080" indent="-343080">
              <a:spcBef>
                <a:spcPts val="601"/>
              </a:spcBef>
              <a:buClr>
                <a:srgbClr val="0066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Click to edit the outline text format</a:t>
            </a:r>
            <a:endParaRPr b="1" lang="en-US" sz="2400" strike="noStrike" u="none">
              <a:solidFill>
                <a:srgbClr val="000000"/>
              </a:solidFill>
              <a:effectLst/>
              <a:uFillTx/>
              <a:latin typeface="Arial"/>
            </a:endParaRPr>
          </a:p>
          <a:p>
            <a:pPr lvl="1" marL="743040" indent="-285840">
              <a:spcBef>
                <a:spcPts val="601"/>
              </a:spcBef>
              <a:buClr>
                <a:srgbClr val="00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Second Outline Level</a:t>
            </a:r>
            <a:endParaRPr b="1" lang="en-US" sz="2400" strike="noStrike" u="none">
              <a:solidFill>
                <a:srgbClr val="000000"/>
              </a:solidFill>
              <a:effectLst/>
              <a:uFillTx/>
              <a:latin typeface="Arial"/>
            </a:endParaRPr>
          </a:p>
          <a:p>
            <a:pPr lvl="2" marL="1085760" indent="-228600">
              <a:spcBef>
                <a:spcPts val="601"/>
              </a:spcBef>
              <a:buClr>
                <a:srgbClr val="00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Third Outline Level</a:t>
            </a:r>
            <a:endParaRPr b="1" lang="en-US" sz="2400" strike="noStrike" u="none">
              <a:solidFill>
                <a:srgbClr val="000000"/>
              </a:solidFill>
              <a:effectLst/>
              <a:uFillTx/>
              <a:latin typeface="Arial"/>
            </a:endParaRPr>
          </a:p>
          <a:p>
            <a:pPr lvl="3" marL="1428840" indent="-228600">
              <a:spcBef>
                <a:spcPts val="601"/>
              </a:spcBef>
              <a:buClr>
                <a:srgbClr val="00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Fourth Outline Level</a:t>
            </a:r>
            <a:endParaRPr b="1" lang="en-US" sz="2400" strike="noStrike" u="none">
              <a:solidFill>
                <a:srgbClr val="000000"/>
              </a:solidFill>
              <a:effectLst/>
              <a:uFillTx/>
              <a:latin typeface="Arial"/>
            </a:endParaRPr>
          </a:p>
          <a:p>
            <a:pPr lvl="4" marL="1771560" indent="-228600">
              <a:spcBef>
                <a:spcPts val="601"/>
              </a:spcBef>
              <a:buClr>
                <a:srgbClr val="00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Fifth Outline Level</a:t>
            </a:r>
            <a:endParaRPr b="1" lang="en-US" sz="2400" strike="noStrike" u="none">
              <a:solidFill>
                <a:srgbClr val="000000"/>
              </a:solidFill>
              <a:effectLst/>
              <a:uFillTx/>
              <a:latin typeface="Arial"/>
            </a:endParaRPr>
          </a:p>
          <a:p>
            <a:pPr lvl="5" marL="17715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Sixth Outline Level</a:t>
            </a:r>
            <a:endParaRPr b="1" lang="en-US" sz="2400" strike="noStrike" u="none">
              <a:solidFill>
                <a:srgbClr val="000000"/>
              </a:solidFill>
              <a:effectLst/>
              <a:uFillTx/>
              <a:latin typeface="Arial"/>
            </a:endParaRPr>
          </a:p>
          <a:p>
            <a:pPr lvl="6" marL="17715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Seventh Outline Level</a:t>
            </a:r>
            <a:endParaRPr b="1" lang="en-US" sz="2400" strike="noStrike" u="none">
              <a:solidFill>
                <a:srgbClr val="000000"/>
              </a:solidFill>
              <a:effectLst/>
              <a:uFillTx/>
              <a:latin typeface="Arial"/>
            </a:endParaRPr>
          </a:p>
        </p:txBody>
      </p:sp>
      <p:sp>
        <p:nvSpPr>
          <p:cNvPr id="1" name=""/>
          <p:cNvSpPr/>
          <p:nvPr/>
        </p:nvSpPr>
        <p:spPr>
          <a:xfrm>
            <a:off x="152280" y="6462720"/>
            <a:ext cx="304920" cy="304920"/>
          </a:xfrm>
          <a:prstGeom prst="ellipse">
            <a:avLst/>
          </a:prstGeom>
          <a:solidFill>
            <a:srgbClr val="ffcc00"/>
          </a:solidFill>
          <a:ln w="0">
            <a:noFill/>
          </a:ln>
        </p:spPr>
        <p:style>
          <a:lnRef idx="0"/>
          <a:fillRef idx="0"/>
          <a:effectRef idx="0"/>
          <a:fontRef idx="minor"/>
        </p:style>
        <p:txBody>
          <a:bodyPr wrap="none"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2E46316-04D8-479D-B560-85156B08691E}" type="slidenum">
              <a:rPr b="1" lang="en-US" sz="800" strike="noStrike" u="none">
                <a:solidFill>
                  <a:srgbClr val="000000"/>
                </a:solidFill>
                <a:effectLst/>
                <a:uFillTx/>
                <a:latin typeface="Arial"/>
              </a:rPr>
              <a:t>&lt;number&gt;</a:t>
            </a:fld>
            <a:endParaRPr b="0" lang="en-US" sz="800" strike="noStrike" u="none">
              <a:solidFill>
                <a:srgbClr val="000000"/>
              </a:solidFill>
              <a:effectLst/>
              <a:uFillTx/>
              <a:latin typeface="Arial"/>
            </a:endParaRPr>
          </a:p>
        </p:txBody>
      </p:sp>
      <p:grpSp>
        <p:nvGrpSpPr>
          <p:cNvPr id="2" name=""/>
          <p:cNvGrpSpPr/>
          <p:nvPr/>
        </p:nvGrpSpPr>
        <p:grpSpPr>
          <a:xfrm>
            <a:off x="8370720" y="61920"/>
            <a:ext cx="699480" cy="700200"/>
            <a:chOff x="8370720" y="61920"/>
            <a:chExt cx="699480" cy="700200"/>
          </a:xfrm>
        </p:grpSpPr>
        <p:pic>
          <p:nvPicPr>
            <p:cNvPr id="3" name="ENE_C_WHI" descr=""/>
            <p:cNvPicPr/>
            <p:nvPr/>
          </p:nvPicPr>
          <p:blipFill>
            <a:blip r:embed="rId3"/>
            <a:stretch/>
          </p:blipFill>
          <p:spPr>
            <a:xfrm>
              <a:off x="8370720" y="61920"/>
              <a:ext cx="696960" cy="700200"/>
            </a:xfrm>
            <a:prstGeom prst="rect">
              <a:avLst/>
            </a:prstGeom>
            <a:noFill/>
            <a:ln w="0">
              <a:noFill/>
            </a:ln>
          </p:spPr>
        </p:pic>
        <p:sp>
          <p:nvSpPr>
            <p:cNvPr id="4" name=""/>
            <p:cNvSpPr/>
            <p:nvPr/>
          </p:nvSpPr>
          <p:spPr>
            <a:xfrm>
              <a:off x="9013320" y="457200"/>
              <a:ext cx="56880" cy="91800"/>
            </a:xfrm>
            <a:prstGeom prst="rect">
              <a:avLst/>
            </a:prstGeom>
            <a:noFill/>
            <a:ln w="0">
              <a:noFill/>
            </a:ln>
          </p:spPr>
          <p:style>
            <a:lnRef idx="0"/>
            <a:fillRef idx="0"/>
            <a:effectRef idx="0"/>
            <a:fontRef idx="minor"/>
          </p:style>
          <p:txBody>
            <a:bodyPr wrap="none" lIns="0" rIns="0" tIns="0" bIns="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9bff"/>
                  </a:solidFill>
                  <a:effectLst/>
                  <a:uFillTx/>
                  <a:latin typeface="Arial"/>
                </a:rPr>
                <a:t>®</a:t>
              </a:r>
              <a:endParaRPr b="0" lang="en-US" sz="600" strike="noStrike" u="none">
                <a:solidFill>
                  <a:srgbClr val="000000"/>
                </a:solidFill>
                <a:effectLst/>
                <a:uFillTx/>
                <a:latin typeface="Arial"/>
              </a:endParaRPr>
            </a:p>
          </p:txBody>
        </p:sp>
      </p:grpSp>
      <p:grpSp>
        <p:nvGrpSpPr>
          <p:cNvPr id="5" name=""/>
          <p:cNvGrpSpPr/>
          <p:nvPr/>
        </p:nvGrpSpPr>
        <p:grpSpPr>
          <a:xfrm>
            <a:off x="304920" y="1041480"/>
            <a:ext cx="8076600" cy="74160"/>
            <a:chOff x="304920" y="1041480"/>
            <a:chExt cx="8076600" cy="74160"/>
          </a:xfrm>
        </p:grpSpPr>
        <p:sp>
          <p:nvSpPr>
            <p:cNvPr id="6" name=""/>
            <p:cNvSpPr/>
            <p:nvPr/>
          </p:nvSpPr>
          <p:spPr>
            <a:xfrm>
              <a:off x="304920" y="1041480"/>
              <a:ext cx="7981920" cy="0"/>
            </a:xfrm>
            <a:prstGeom prst="line">
              <a:avLst/>
            </a:prstGeom>
            <a:ln w="9360">
              <a:solidFill>
                <a:srgbClr val="3333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 name=""/>
            <p:cNvSpPr/>
            <p:nvPr/>
          </p:nvSpPr>
          <p:spPr>
            <a:xfrm>
              <a:off x="399600" y="1115640"/>
              <a:ext cx="7981920" cy="0"/>
            </a:xfrm>
            <a:prstGeom prst="line">
              <a:avLst/>
            </a:prstGeom>
            <a:ln w="9360">
              <a:solidFill>
                <a:srgbClr val="3333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8" name="PlaceHolder 2"/>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Click to edit the title text format</a:t>
            </a:r>
            <a:endParaRPr b="1" i="1" lang="en-US" sz="30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wmf"/><Relationship Id="rId3" Type="http://schemas.openxmlformats.org/officeDocument/2006/relationships/image" Target="../media/image4.wmf"/><Relationship Id="rId4" Type="http://schemas.openxmlformats.org/officeDocument/2006/relationships/image" Target="../media/image5.wmf"/><Relationship Id="rId5"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3" name=""/>
          <p:cNvSpPr/>
          <p:nvPr/>
        </p:nvSpPr>
        <p:spPr>
          <a:xfrm>
            <a:off x="914400" y="4114800"/>
            <a:ext cx="7086600" cy="1447920"/>
          </a:xfrm>
          <a:prstGeom prst="rect">
            <a:avLst/>
          </a:prstGeom>
          <a:noFill/>
          <a:ln w="0">
            <a:noFill/>
          </a:ln>
        </p:spPr>
        <p:style>
          <a:lnRef idx="0"/>
          <a:fillRef idx="0"/>
          <a:effectRef idx="0"/>
          <a:fontRef idx="minor"/>
        </p:style>
        <p:txBody>
          <a:bodyPr lIns="92160" rIns="92160" tIns="46080" bIns="46080" anchor="ctr">
            <a:noAutofit/>
          </a:bodyPr>
          <a:p>
            <a:pP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pic>
        <p:nvPicPr>
          <p:cNvPr id="14" name="" descr=""/>
          <p:cNvPicPr/>
          <p:nvPr/>
        </p:nvPicPr>
        <p:blipFill>
          <a:blip r:embed="rId2"/>
          <a:srcRect l="3818" t="6368" r="4110" b="16281"/>
          <a:stretch/>
        </p:blipFill>
        <p:spPr>
          <a:xfrm>
            <a:off x="228600" y="2265480"/>
            <a:ext cx="2952720" cy="1697040"/>
          </a:xfrm>
          <a:prstGeom prst="rect">
            <a:avLst/>
          </a:prstGeom>
          <a:noFill/>
          <a:ln w="0">
            <a:noFill/>
          </a:ln>
        </p:spPr>
      </p:pic>
      <p:pic>
        <p:nvPicPr>
          <p:cNvPr id="15" name="" descr=""/>
          <p:cNvPicPr/>
          <p:nvPr/>
        </p:nvPicPr>
        <p:blipFill>
          <a:blip r:embed="rId3"/>
          <a:srcRect l="10501" t="16391" r="13353" b="12851"/>
          <a:stretch/>
        </p:blipFill>
        <p:spPr>
          <a:xfrm>
            <a:off x="3276720" y="2255760"/>
            <a:ext cx="2344680" cy="1706760"/>
          </a:xfrm>
          <a:prstGeom prst="rect">
            <a:avLst/>
          </a:prstGeom>
          <a:noFill/>
          <a:ln w="0">
            <a:noFill/>
          </a:ln>
        </p:spPr>
      </p:pic>
      <p:pic>
        <p:nvPicPr>
          <p:cNvPr id="16" name="" descr=""/>
          <p:cNvPicPr/>
          <p:nvPr/>
        </p:nvPicPr>
        <p:blipFill>
          <a:blip r:embed="rId4"/>
          <a:stretch/>
        </p:blipFill>
        <p:spPr>
          <a:xfrm>
            <a:off x="5675400" y="2252520"/>
            <a:ext cx="954000" cy="1710000"/>
          </a:xfrm>
          <a:prstGeom prst="rect">
            <a:avLst/>
          </a:prstGeom>
          <a:noFill/>
          <a:ln w="0">
            <a:noFill/>
          </a:ln>
        </p:spPr>
      </p:pic>
      <p:sp>
        <p:nvSpPr>
          <p:cNvPr id="17" name=""/>
          <p:cNvSpPr/>
          <p:nvPr/>
        </p:nvSpPr>
        <p:spPr>
          <a:xfrm>
            <a:off x="152280" y="609480"/>
            <a:ext cx="8229600" cy="1371600"/>
          </a:xfrm>
          <a:prstGeom prst="roundRect">
            <a:avLst>
              <a:gd name="adj" fmla="val 16667"/>
            </a:avLst>
          </a:prstGeom>
          <a:solidFill>
            <a:srgbClr val="ffcc66"/>
          </a:soli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400" strike="noStrike" u="none" baseline="-12000">
                <a:solidFill>
                  <a:srgbClr val="0066cc"/>
                </a:solidFill>
                <a:effectLst/>
                <a:uFillTx/>
                <a:latin typeface="Arial"/>
              </a:rPr>
              <a:t>Key Elements of the Kyoto Protocol</a:t>
            </a:r>
            <a:endParaRPr b="0" lang="en-US" sz="4400" strike="noStrike" u="none">
              <a:solidFill>
                <a:srgbClr val="000000"/>
              </a:solidFill>
              <a:effectLst/>
              <a:uFillTx/>
              <a:latin typeface="Arial"/>
            </a:endParaRPr>
          </a:p>
        </p:txBody>
      </p:sp>
      <p:sp>
        <p:nvSpPr>
          <p:cNvPr id="18" name=""/>
          <p:cNvSpPr/>
          <p:nvPr/>
        </p:nvSpPr>
        <p:spPr>
          <a:xfrm>
            <a:off x="228600" y="4267080"/>
            <a:ext cx="8077320" cy="2514600"/>
          </a:xfrm>
          <a:prstGeom prst="rect">
            <a:avLst/>
          </a:prstGeom>
          <a:noFill/>
          <a:ln w="0">
            <a:noFill/>
          </a:ln>
        </p:spPr>
        <p:style>
          <a:lnRef idx="0"/>
          <a:fillRef idx="0"/>
          <a:effectRef idx="0"/>
          <a:fontRef idx="minor"/>
        </p:style>
        <p:txBody>
          <a:bodyPr lIns="90000" rIns="90000" tIns="46800" bIns="46800" anchor="t">
            <a:noAutofit/>
          </a:bodyPr>
          <a:p>
            <a:pPr>
              <a:spcBef>
                <a:spcPts val="1500"/>
              </a:spcBef>
              <a:tabLst>
                <a:tab algn="l" pos="0"/>
                <a:tab algn="l" pos="2857680"/>
                <a:tab algn="l" pos="3657600"/>
                <a:tab algn="l" pos="4572000"/>
                <a:tab algn="l" pos="5486400"/>
                <a:tab algn="l" pos="6400800"/>
                <a:tab algn="l" pos="7315200"/>
                <a:tab algn="l" pos="8229600"/>
                <a:tab algn="l" pos="9144000"/>
                <a:tab algn="l" pos="10058400"/>
              </a:tabLst>
            </a:pPr>
            <a:br>
              <a:rPr sz="2000"/>
            </a:br>
            <a:r>
              <a:rPr b="1" i="1" lang="en-US" sz="2400" strike="noStrike" u="none">
                <a:solidFill>
                  <a:srgbClr val="0066cc"/>
                </a:solidFill>
                <a:effectLst/>
                <a:uFillTx/>
                <a:latin typeface="Arial"/>
              </a:rPr>
              <a:t>Lisa Jacobson, Manager</a:t>
            </a:r>
            <a:br>
              <a:rPr sz="2400"/>
            </a:br>
            <a:br>
              <a:rPr sz="2400"/>
            </a:br>
            <a:r>
              <a:rPr b="1" i="1" lang="en-US" sz="2400" strike="noStrike" u="none">
                <a:solidFill>
                  <a:srgbClr val="0066cc"/>
                </a:solidFill>
                <a:effectLst/>
                <a:uFillTx/>
                <a:latin typeface="Arial"/>
              </a:rPr>
              <a:t>Environmental Strategies Group, Enron Corp</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9" name=""/>
          <p:cNvSpPr/>
          <p:nvPr/>
        </p:nvSpPr>
        <p:spPr>
          <a:xfrm>
            <a:off x="152280" y="1981080"/>
            <a:ext cx="8382240" cy="2286000"/>
          </a:xfrm>
          <a:prstGeom prst="roundRect">
            <a:avLst>
              <a:gd name="adj" fmla="val 16667"/>
            </a:avLst>
          </a:prstGeom>
          <a:solidFill>
            <a:srgbClr val="ffcc66"/>
          </a:soli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400" strike="noStrike" u="none" baseline="-12000">
                <a:solidFill>
                  <a:srgbClr val="0066cc"/>
                </a:solidFill>
                <a:effectLst/>
                <a:uFillTx/>
                <a:latin typeface="Arial"/>
              </a:rPr>
              <a:t>Key Elements of the Kyoto Protocol</a:t>
            </a:r>
            <a:endParaRPr b="0" lang="en-US" sz="4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533520" y="380520"/>
            <a:ext cx="7772400" cy="11430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The Kyoto Protocol: Background</a:t>
            </a:r>
            <a:endParaRPr b="1" i="1" lang="en-US" sz="3000" strike="noStrike" u="none">
              <a:solidFill>
                <a:srgbClr val="000000"/>
              </a:solidFill>
              <a:effectLst/>
              <a:uFillTx/>
              <a:latin typeface="Arial"/>
            </a:endParaRPr>
          </a:p>
        </p:txBody>
      </p:sp>
      <p:sp>
        <p:nvSpPr>
          <p:cNvPr id="21" name="PlaceHolder 2"/>
          <p:cNvSpPr>
            <a:spLocks noGrp="1"/>
          </p:cNvSpPr>
          <p:nvPr>
            <p:ph/>
          </p:nvPr>
        </p:nvSpPr>
        <p:spPr>
          <a:xfrm>
            <a:off x="304920" y="1295280"/>
            <a:ext cx="7772400" cy="4724640"/>
          </a:xfrm>
          <a:prstGeom prst="rect">
            <a:avLst/>
          </a:prstGeom>
          <a:noFill/>
          <a:ln w="0">
            <a:noFill/>
          </a:ln>
        </p:spPr>
        <p:txBody>
          <a:bodyPr lIns="90000" rIns="90000" tIns="46800" bIns="46800" anchor="t">
            <a:normAutofit lnSpcReduction="9999"/>
          </a:bodyPr>
          <a:p>
            <a:pPr marL="343080" indent="-343080">
              <a:lnSpc>
                <a:spcPct val="90000"/>
              </a:lnSpc>
              <a:spcBef>
                <a:spcPts val="499"/>
              </a:spcBef>
              <a:buClr>
                <a:srgbClr val="0066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Adopted December 1997 in Kyoto, Japan</a:t>
            </a:r>
            <a:endParaRPr b="1" lang="en-US" sz="2000" strike="noStrike" u="none">
              <a:solidFill>
                <a:srgbClr val="000000"/>
              </a:solidFill>
              <a:effectLst/>
              <a:uFillTx/>
              <a:latin typeface="Arial"/>
            </a:endParaRPr>
          </a:p>
          <a:p>
            <a:pPr lvl="1" marL="743040" indent="-285840">
              <a:lnSpc>
                <a:spcPct val="90000"/>
              </a:lnSpc>
              <a:spcBef>
                <a:spcPts val="451"/>
              </a:spcBef>
              <a:buClr>
                <a:srgbClr val="00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84 Countries Signed (as of 9/28/01)</a:t>
            </a:r>
            <a:endParaRPr b="1" lang="en-US" sz="1800" strike="noStrike" u="none">
              <a:solidFill>
                <a:srgbClr val="000000"/>
              </a:solidFill>
              <a:effectLst/>
              <a:uFillTx/>
              <a:latin typeface="Arial"/>
            </a:endParaRPr>
          </a:p>
          <a:p>
            <a:pPr lvl="1" marL="743040" indent="-285840">
              <a:lnSpc>
                <a:spcPct val="90000"/>
              </a:lnSpc>
              <a:spcBef>
                <a:spcPts val="451"/>
              </a:spcBef>
              <a:buClr>
                <a:srgbClr val="00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40 Ratified (as of 9/28/01); one industrialized country, Romania</a:t>
            </a:r>
            <a:endParaRPr b="1" lang="en-US" sz="1800" strike="noStrike" u="none">
              <a:solidFill>
                <a:srgbClr val="000000"/>
              </a:solidFill>
              <a:effectLst/>
              <a:uFillTx/>
              <a:latin typeface="Arial"/>
            </a:endParaRPr>
          </a:p>
          <a:p>
            <a:pPr marL="343080" indent="-343080">
              <a:lnSpc>
                <a:spcPct val="90000"/>
              </a:lnSpc>
              <a:spcBef>
                <a:spcPts val="499"/>
              </a:spcBef>
              <a:buClr>
                <a:srgbClr val="0066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ea typeface="Arial"/>
              </a:rPr>
              <a:t>The protocol will enter into force after it has been ratified by at least 55 parties to the United Nations Framework Convention on Climate Change (UNFCCC), including industrialized countries representing at least 55 percent of the total 1990 carbon dioxide emissions from that group</a:t>
            </a:r>
            <a:endParaRPr b="1" lang="en-US" sz="2000" strike="noStrike" u="none">
              <a:solidFill>
                <a:srgbClr val="000000"/>
              </a:solidFill>
              <a:effectLst/>
              <a:uFillTx/>
              <a:latin typeface="Arial"/>
            </a:endParaRPr>
          </a:p>
          <a:p>
            <a:pPr lvl="1" marL="743040" indent="-285840">
              <a:lnSpc>
                <a:spcPct val="90000"/>
              </a:lnSpc>
              <a:spcBef>
                <a:spcPts val="451"/>
              </a:spcBef>
              <a:buClr>
                <a:srgbClr val="00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ea typeface="Arial"/>
              </a:rPr>
              <a:t>Bush Administration opposes the Kyoto Protocol, views it as “fatally flaw” </a:t>
            </a:r>
            <a:endParaRPr b="1" lang="en-US" sz="1800" strike="noStrike" u="none">
              <a:solidFill>
                <a:srgbClr val="000000"/>
              </a:solidFill>
              <a:effectLst/>
              <a:uFillTx/>
              <a:latin typeface="Arial"/>
            </a:endParaRPr>
          </a:p>
          <a:p>
            <a:pPr lvl="2" marL="1085760" indent="-228600">
              <a:lnSpc>
                <a:spcPct val="90000"/>
              </a:lnSpc>
              <a:spcBef>
                <a:spcPts val="400"/>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ea typeface="Arial"/>
              </a:rPr>
              <a:t>No developing country emission reduction commitments</a:t>
            </a:r>
            <a:endParaRPr b="1" lang="en-US" sz="1600" strike="noStrike" u="none">
              <a:solidFill>
                <a:srgbClr val="000000"/>
              </a:solidFill>
              <a:effectLst/>
              <a:uFillTx/>
              <a:latin typeface="Arial"/>
            </a:endParaRPr>
          </a:p>
          <a:p>
            <a:pPr lvl="2" marL="1085760" indent="-228600">
              <a:lnSpc>
                <a:spcPct val="90000"/>
              </a:lnSpc>
              <a:spcBef>
                <a:spcPts val="400"/>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ea typeface="Arial"/>
              </a:rPr>
              <a:t>Bush Administration Believes that Meeting the Kyoto targets will harm the U.S. economy </a:t>
            </a:r>
            <a:endParaRPr b="1" lang="en-US" sz="1600" strike="noStrike" u="none">
              <a:solidFill>
                <a:srgbClr val="000000"/>
              </a:solidFill>
              <a:effectLst/>
              <a:uFillTx/>
              <a:latin typeface="Arial"/>
            </a:endParaRPr>
          </a:p>
          <a:p>
            <a:pPr lvl="1" marL="743040" indent="-285840">
              <a:lnSpc>
                <a:spcPct val="90000"/>
              </a:lnSpc>
              <a:spcBef>
                <a:spcPts val="451"/>
              </a:spcBef>
              <a:buClr>
                <a:srgbClr val="00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ea typeface="Arial"/>
              </a:rPr>
              <a:t>EU committed to ratify by 2002</a:t>
            </a:r>
            <a:endParaRPr b="1" lang="en-US" sz="1800" strike="noStrike" u="none">
              <a:solidFill>
                <a:srgbClr val="000000"/>
              </a:solidFill>
              <a:effectLst/>
              <a:uFillTx/>
              <a:latin typeface="Arial"/>
            </a:endParaRPr>
          </a:p>
          <a:p>
            <a:pPr lvl="1" marL="743040" indent="-285840">
              <a:lnSpc>
                <a:spcPct val="90000"/>
              </a:lnSpc>
              <a:spcBef>
                <a:spcPts val="451"/>
              </a:spcBef>
              <a:buClr>
                <a:srgbClr val="00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ea typeface="Arial"/>
              </a:rPr>
              <a:t>Japan expected to ratify in 2002</a:t>
            </a:r>
            <a:endParaRPr b="1" lang="en-US" sz="1800" strike="noStrike" u="none">
              <a:solidFill>
                <a:srgbClr val="000000"/>
              </a:solidFill>
              <a:effectLst/>
              <a:uFillTx/>
              <a:latin typeface="Arial"/>
            </a:endParaRPr>
          </a:p>
          <a:p>
            <a:pPr lvl="1" marL="743040" indent="-285840">
              <a:lnSpc>
                <a:spcPct val="90000"/>
              </a:lnSpc>
              <a:spcBef>
                <a:spcPts val="451"/>
              </a:spcBef>
              <a:buClr>
                <a:srgbClr val="00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ea typeface="Arial"/>
              </a:rPr>
              <a:t>Canada, Australia – would like to ratify with U.S. on board.  They are waiting for the U.S. to release a new plan, but have remained supportive of the Kyoto Protocol </a:t>
            </a:r>
            <a:endParaRPr b="1" lang="en-US" sz="1800" strike="noStrike" u="none">
              <a:solidFill>
                <a:srgbClr val="000000"/>
              </a:solidFill>
              <a:effectLst/>
              <a:uFillTx/>
              <a:latin typeface="Arial"/>
            </a:endParaRPr>
          </a:p>
          <a:p>
            <a:pPr marL="34308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380880" y="380520"/>
            <a:ext cx="7772400" cy="11430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The Kyoto Protocol: Key Elements</a:t>
            </a:r>
            <a:endParaRPr b="1" i="1" lang="en-US" sz="3000" strike="noStrike" u="none">
              <a:solidFill>
                <a:srgbClr val="000000"/>
              </a:solidFill>
              <a:effectLst/>
              <a:uFillTx/>
              <a:latin typeface="Arial"/>
            </a:endParaRPr>
          </a:p>
        </p:txBody>
      </p:sp>
      <p:sp>
        <p:nvSpPr>
          <p:cNvPr id="23" name="PlaceHolder 2"/>
          <p:cNvSpPr>
            <a:spLocks noGrp="1"/>
          </p:cNvSpPr>
          <p:nvPr>
            <p:ph/>
          </p:nvPr>
        </p:nvSpPr>
        <p:spPr>
          <a:xfrm>
            <a:off x="304920" y="1295280"/>
            <a:ext cx="7772400" cy="4724640"/>
          </a:xfrm>
          <a:prstGeom prst="rect">
            <a:avLst/>
          </a:prstGeom>
          <a:noFill/>
          <a:ln w="0">
            <a:noFill/>
          </a:ln>
        </p:spPr>
        <p:txBody>
          <a:bodyPr lIns="90000" rIns="90000" tIns="46800" bIns="46800" anchor="t">
            <a:normAutofit lnSpcReduction="9999"/>
          </a:bodyPr>
          <a:p>
            <a:pPr marL="343080" indent="-343080">
              <a:spcBef>
                <a:spcPts val="451"/>
              </a:spcBef>
              <a:buClr>
                <a:srgbClr val="0066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Legally Binding Targets and Timetables for Developed Countries and Transition Economies (countries listed in Annex B of the Protocol)</a:t>
            </a:r>
            <a:endParaRPr b="1" lang="en-US" sz="1800" strike="noStrike" u="none">
              <a:solidFill>
                <a:srgbClr val="000000"/>
              </a:solidFill>
              <a:effectLst/>
              <a:uFillTx/>
              <a:latin typeface="Arial"/>
            </a:endParaRPr>
          </a:p>
          <a:p>
            <a:pPr marL="343080" indent="-343080">
              <a:spcBef>
                <a:spcPts val="451"/>
              </a:spcBef>
              <a:buClr>
                <a:srgbClr val="0066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Average 5.2% Reduction in Greenhouse Gases from 1990 levels for Annex B Countries Between 2008 and 2012</a:t>
            </a:r>
            <a:endParaRPr b="1" lang="en-US" sz="1800" strike="noStrike" u="none">
              <a:solidFill>
                <a:srgbClr val="000000"/>
              </a:solidFill>
              <a:effectLst/>
              <a:uFillTx/>
              <a:latin typeface="Arial"/>
            </a:endParaRPr>
          </a:p>
          <a:p>
            <a:pPr marL="343080" indent="-343080">
              <a:spcBef>
                <a:spcPts val="451"/>
              </a:spcBef>
              <a:buClr>
                <a:srgbClr val="0066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Targets:  U.S. 7% Reduction below 1990 levels; 8% for EU; 6% for Japan</a:t>
            </a:r>
            <a:endParaRPr b="1" lang="en-US" sz="1800" strike="noStrike" u="none">
              <a:solidFill>
                <a:srgbClr val="000000"/>
              </a:solidFill>
              <a:effectLst/>
              <a:uFillTx/>
              <a:latin typeface="Arial"/>
            </a:endParaRPr>
          </a:p>
          <a:p>
            <a:pPr marL="343080" indent="-343080">
              <a:spcBef>
                <a:spcPts val="451"/>
              </a:spcBef>
              <a:buClr>
                <a:srgbClr val="0066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Six Gases Covered – </a:t>
            </a:r>
            <a:r>
              <a:rPr b="1" i="1" lang="en-US" sz="1800" strike="noStrike" u="none">
                <a:solidFill>
                  <a:srgbClr val="000000"/>
                </a:solidFill>
                <a:effectLst/>
                <a:uFillTx/>
                <a:latin typeface="Arial"/>
              </a:rPr>
              <a:t>Accounting in metric tons of carbon dioxide equivalent reductions</a:t>
            </a:r>
            <a:endParaRPr b="1" lang="en-US" sz="1800" strike="noStrike" u="none">
              <a:solidFill>
                <a:srgbClr val="000000"/>
              </a:solidFill>
              <a:effectLst/>
              <a:uFillTx/>
              <a:latin typeface="Arial"/>
            </a:endParaRPr>
          </a:p>
          <a:p>
            <a:pPr lvl="1" marL="743040" indent="-285840">
              <a:spcBef>
                <a:spcPts val="400"/>
              </a:spcBef>
              <a:buClr>
                <a:srgbClr val="00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(carbon dioxide (CO</a:t>
            </a:r>
            <a:r>
              <a:rPr b="1" lang="en-US" sz="1600" strike="noStrike" u="none" baseline="-25000">
                <a:solidFill>
                  <a:srgbClr val="000000"/>
                </a:solidFill>
                <a:effectLst/>
                <a:uFillTx/>
                <a:latin typeface="Arial"/>
              </a:rPr>
              <a:t>2</a:t>
            </a:r>
            <a:r>
              <a:rPr b="1" lang="en-US" sz="1600" strike="noStrike" u="none">
                <a:solidFill>
                  <a:srgbClr val="000000"/>
                </a:solidFill>
                <a:effectLst/>
                <a:uFillTx/>
                <a:latin typeface="Arial"/>
              </a:rPr>
              <a:t>); methane (CH</a:t>
            </a:r>
            <a:r>
              <a:rPr b="1" lang="en-US" sz="1600" strike="noStrike" u="none" baseline="-25000">
                <a:solidFill>
                  <a:srgbClr val="000000"/>
                </a:solidFill>
                <a:effectLst/>
                <a:uFillTx/>
                <a:latin typeface="Arial"/>
              </a:rPr>
              <a:t>4</a:t>
            </a:r>
            <a:r>
              <a:rPr b="1" lang="en-US" sz="1600" strike="noStrike" u="none">
                <a:solidFill>
                  <a:srgbClr val="000000"/>
                </a:solidFill>
                <a:effectLst/>
                <a:uFillTx/>
                <a:latin typeface="Arial"/>
              </a:rPr>
              <a:t>); nitrous oxide (N</a:t>
            </a:r>
            <a:r>
              <a:rPr b="1" lang="en-US" sz="1600" strike="noStrike" u="none" baseline="-25000">
                <a:solidFill>
                  <a:srgbClr val="000000"/>
                </a:solidFill>
                <a:effectLst/>
                <a:uFillTx/>
                <a:latin typeface="Arial"/>
              </a:rPr>
              <a:t>2</a:t>
            </a:r>
            <a:r>
              <a:rPr b="1" lang="en-US" sz="1600" strike="noStrike" u="none">
                <a:solidFill>
                  <a:srgbClr val="000000"/>
                </a:solidFill>
                <a:effectLst/>
                <a:uFillTx/>
                <a:latin typeface="Arial"/>
              </a:rPr>
              <a:t>O); hydrofluorocarbons (HFCs); perfluorocarbons (PFCs) and sulphur hexafluoride (SF</a:t>
            </a:r>
            <a:r>
              <a:rPr b="1" lang="en-US" sz="1600" strike="noStrike" u="none" baseline="-25000">
                <a:solidFill>
                  <a:srgbClr val="000000"/>
                </a:solidFill>
                <a:effectLst/>
                <a:uFillTx/>
                <a:latin typeface="Arial"/>
              </a:rPr>
              <a:t>6</a:t>
            </a:r>
            <a:r>
              <a:rPr b="1" lang="en-US" sz="1600" strike="noStrike" u="none">
                <a:solidFill>
                  <a:srgbClr val="000000"/>
                </a:solidFill>
                <a:effectLst/>
                <a:uFillTx/>
                <a:latin typeface="Arial"/>
              </a:rPr>
              <a:t>)</a:t>
            </a:r>
            <a:endParaRPr b="1" lang="en-US" sz="1600" strike="noStrike" u="none">
              <a:solidFill>
                <a:srgbClr val="000000"/>
              </a:solidFill>
              <a:effectLst/>
              <a:uFillTx/>
              <a:latin typeface="Arial"/>
            </a:endParaRPr>
          </a:p>
          <a:p>
            <a:pPr marL="343080" indent="-343080">
              <a:spcBef>
                <a:spcPts val="451"/>
              </a:spcBef>
              <a:buClr>
                <a:srgbClr val="0066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Market-Based Approach </a:t>
            </a:r>
            <a:endParaRPr b="1" lang="en-US" sz="1800" strike="noStrike" u="none">
              <a:solidFill>
                <a:srgbClr val="000000"/>
              </a:solidFill>
              <a:effectLst/>
              <a:uFillTx/>
              <a:latin typeface="Arial"/>
            </a:endParaRPr>
          </a:p>
          <a:p>
            <a:pPr lvl="1" marL="743040" indent="-285840">
              <a:spcBef>
                <a:spcPts val="400"/>
              </a:spcBef>
              <a:buClr>
                <a:srgbClr val="00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Flexibility mechanisms</a:t>
            </a:r>
            <a:endParaRPr b="1" lang="en-US" sz="1600" strike="noStrike" u="none">
              <a:solidFill>
                <a:srgbClr val="000000"/>
              </a:solidFill>
              <a:effectLst/>
              <a:uFillTx/>
              <a:latin typeface="Arial"/>
            </a:endParaRPr>
          </a:p>
          <a:p>
            <a:pPr lvl="1" marL="743040" indent="-285840">
              <a:spcBef>
                <a:spcPts val="400"/>
              </a:spcBef>
              <a:buClr>
                <a:srgbClr val="00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Rules under development – could be adopted in November 2001 at Seventh Conference of the Parties to the UNFCCC</a:t>
            </a:r>
            <a:endParaRPr b="1"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228240" y="456840"/>
            <a:ext cx="8001000" cy="6858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Market-Based Mechanisms Under the Kyoto Protocol</a:t>
            </a:r>
            <a:endParaRPr b="1" i="1" lang="en-US" sz="2400" strike="noStrike" u="none">
              <a:solidFill>
                <a:srgbClr val="000000"/>
              </a:solidFill>
              <a:effectLst/>
              <a:uFillTx/>
              <a:latin typeface="Arial"/>
            </a:endParaRPr>
          </a:p>
        </p:txBody>
      </p:sp>
      <p:sp>
        <p:nvSpPr>
          <p:cNvPr id="25" name="PlaceHolder 2"/>
          <p:cNvSpPr>
            <a:spLocks noGrp="1"/>
          </p:cNvSpPr>
          <p:nvPr>
            <p:ph/>
          </p:nvPr>
        </p:nvSpPr>
        <p:spPr>
          <a:xfrm>
            <a:off x="304920" y="1371240"/>
            <a:ext cx="7772400" cy="5181480"/>
          </a:xfrm>
          <a:prstGeom prst="rect">
            <a:avLst/>
          </a:prstGeom>
          <a:noFill/>
          <a:ln w="0">
            <a:noFill/>
          </a:ln>
        </p:spPr>
        <p:txBody>
          <a:bodyPr lIns="90000" rIns="90000" tIns="46800" bIns="46800" anchor="t">
            <a:normAutofit/>
          </a:bodyPr>
          <a:p>
            <a:pPr lvl="1" marL="743040" indent="-285840">
              <a:lnSpc>
                <a:spcPct val="90000"/>
              </a:lnSpc>
              <a:spcBef>
                <a:spcPts val="499"/>
              </a:spcBef>
              <a:buClr>
                <a:srgbClr val="00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Emissions Trading</a:t>
            </a:r>
            <a:endParaRPr b="1" lang="en-US" sz="2000" strike="noStrike" u="none">
              <a:solidFill>
                <a:srgbClr val="000000"/>
              </a:solidFill>
              <a:effectLst/>
              <a:uFillTx/>
              <a:latin typeface="Arial"/>
            </a:endParaRPr>
          </a:p>
          <a:p>
            <a:pPr lvl="2" marL="1085760" indent="-228600">
              <a:lnSpc>
                <a:spcPct val="90000"/>
              </a:lnSpc>
              <a:spcBef>
                <a:spcPts val="451"/>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Annex B countries (developed and transition economies)</a:t>
            </a:r>
            <a:endParaRPr b="1" lang="en-US" sz="1800" strike="noStrike" u="none">
              <a:solidFill>
                <a:srgbClr val="000000"/>
              </a:solidFill>
              <a:effectLst/>
              <a:uFillTx/>
              <a:latin typeface="Arial"/>
            </a:endParaRPr>
          </a:p>
          <a:p>
            <a:pPr lvl="2" marL="1085760" indent="-228600">
              <a:lnSpc>
                <a:spcPct val="90000"/>
              </a:lnSpc>
              <a:spcBef>
                <a:spcPts val="451"/>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2008 – 2012 (first budget period)</a:t>
            </a:r>
            <a:endParaRPr b="1" lang="en-US" sz="1800" strike="noStrike" u="none">
              <a:solidFill>
                <a:srgbClr val="000000"/>
              </a:solidFill>
              <a:effectLst/>
              <a:uFillTx/>
              <a:latin typeface="Arial"/>
            </a:endParaRPr>
          </a:p>
          <a:p>
            <a:pPr lvl="2" marL="1085760" indent="-228600">
              <a:lnSpc>
                <a:spcPct val="90000"/>
              </a:lnSpc>
              <a:spcBef>
                <a:spcPts val="451"/>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Seller liability – with a 90% commitment period reserve or five times most recent inventory</a:t>
            </a:r>
            <a:endParaRPr b="1" lang="en-US" sz="1800" strike="noStrike" u="none">
              <a:solidFill>
                <a:srgbClr val="000000"/>
              </a:solidFill>
              <a:effectLst/>
              <a:uFillTx/>
              <a:latin typeface="Arial"/>
            </a:endParaRPr>
          </a:p>
          <a:p>
            <a:pPr lvl="2" marL="1085760" indent="-228600">
              <a:lnSpc>
                <a:spcPct val="90000"/>
              </a:lnSpc>
              <a:spcBef>
                <a:spcPts val="451"/>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Consequences of non-compliance</a:t>
            </a:r>
            <a:endParaRPr b="1" lang="en-US" sz="1800" strike="noStrike" u="none">
              <a:solidFill>
                <a:srgbClr val="000000"/>
              </a:solidFill>
              <a:effectLst/>
              <a:uFillTx/>
              <a:latin typeface="Arial"/>
            </a:endParaRPr>
          </a:p>
          <a:p>
            <a:pPr lvl="3" marL="1428840" indent="-228600">
              <a:lnSpc>
                <a:spcPct val="90000"/>
              </a:lnSpc>
              <a:spcBef>
                <a:spcPts val="400"/>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No financial penalties</a:t>
            </a:r>
            <a:endParaRPr b="1" lang="en-US" sz="1600" strike="noStrike" u="none">
              <a:solidFill>
                <a:srgbClr val="000000"/>
              </a:solidFill>
              <a:effectLst/>
              <a:uFillTx/>
              <a:latin typeface="Arial"/>
            </a:endParaRPr>
          </a:p>
          <a:p>
            <a:pPr lvl="3" marL="1428840" indent="-228600">
              <a:lnSpc>
                <a:spcPct val="90000"/>
              </a:lnSpc>
              <a:spcBef>
                <a:spcPts val="400"/>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True-up with penalty in second budget period (rate of 1.3)</a:t>
            </a:r>
            <a:endParaRPr b="1" lang="en-US" sz="1600" strike="noStrike" u="none">
              <a:solidFill>
                <a:srgbClr val="000000"/>
              </a:solidFill>
              <a:effectLst/>
              <a:uFillTx/>
              <a:latin typeface="Arial"/>
            </a:endParaRPr>
          </a:p>
          <a:p>
            <a:pPr lvl="1" marL="743040" indent="-285840">
              <a:lnSpc>
                <a:spcPct val="90000"/>
              </a:lnSpc>
              <a:spcBef>
                <a:spcPts val="499"/>
              </a:spcBef>
              <a:buClr>
                <a:srgbClr val="00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Joint Implementation </a:t>
            </a:r>
            <a:endParaRPr b="1" lang="en-US" sz="2000" strike="noStrike" u="none">
              <a:solidFill>
                <a:srgbClr val="000000"/>
              </a:solidFill>
              <a:effectLst/>
              <a:uFillTx/>
              <a:latin typeface="Arial"/>
            </a:endParaRPr>
          </a:p>
          <a:p>
            <a:pPr lvl="2" marL="1085760" indent="-228600">
              <a:lnSpc>
                <a:spcPct val="90000"/>
              </a:lnSpc>
              <a:spcBef>
                <a:spcPts val="451"/>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Project-based mitigation in developed countries</a:t>
            </a:r>
            <a:endParaRPr b="1" lang="en-US" sz="1800" strike="noStrike" u="none">
              <a:solidFill>
                <a:srgbClr val="000000"/>
              </a:solidFill>
              <a:effectLst/>
              <a:uFillTx/>
              <a:latin typeface="Arial"/>
            </a:endParaRPr>
          </a:p>
          <a:p>
            <a:pPr lvl="2" marL="1085760" indent="-228600">
              <a:lnSpc>
                <a:spcPct val="90000"/>
              </a:lnSpc>
              <a:spcBef>
                <a:spcPts val="451"/>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Credit generation starting in 2008</a:t>
            </a:r>
            <a:endParaRPr b="1" lang="en-US" sz="1800" strike="noStrike" u="none">
              <a:solidFill>
                <a:srgbClr val="000000"/>
              </a:solidFill>
              <a:effectLst/>
              <a:uFillTx/>
              <a:latin typeface="Arial"/>
            </a:endParaRPr>
          </a:p>
          <a:p>
            <a:pPr lvl="2" marL="1085760" indent="-228600">
              <a:lnSpc>
                <a:spcPct val="90000"/>
              </a:lnSpc>
              <a:spcBef>
                <a:spcPts val="451"/>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Must meet additionality and baseline requirements** </a:t>
            </a:r>
            <a:endParaRPr b="1" lang="en-US" sz="1800" strike="noStrike" u="none">
              <a:solidFill>
                <a:srgbClr val="000000"/>
              </a:solidFill>
              <a:effectLst/>
              <a:uFillTx/>
              <a:latin typeface="Arial"/>
            </a:endParaRPr>
          </a:p>
          <a:p>
            <a:pPr lvl="2" marL="1085760" indent="-228600">
              <a:lnSpc>
                <a:spcPct val="90000"/>
              </a:lnSpc>
              <a:spcBef>
                <a:spcPts val="451"/>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Level of international oversight less certain**</a:t>
            </a:r>
            <a:endParaRPr b="1" lang="en-US" sz="1800" strike="noStrike" u="none">
              <a:solidFill>
                <a:srgbClr val="000000"/>
              </a:solidFill>
              <a:effectLst/>
              <a:uFillTx/>
              <a:latin typeface="Arial"/>
            </a:endParaRPr>
          </a:p>
          <a:p>
            <a:pPr lvl="2" marL="1085760" indent="-228600">
              <a:lnSpc>
                <a:spcPct val="90000"/>
              </a:lnSpc>
              <a:spcBef>
                <a:spcPts val="451"/>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Reporting, monitoring and verification may be required by national partner governments**</a:t>
            </a:r>
            <a:endParaRPr b="1" lang="en-US" sz="1800" strike="noStrike" u="none">
              <a:solidFill>
                <a:srgbClr val="000000"/>
              </a:solidFill>
              <a:effectLst/>
              <a:uFillTx/>
              <a:latin typeface="Arial"/>
            </a:endParaRPr>
          </a:p>
          <a:p>
            <a:pPr lvl="2" marL="1085760" indent="0">
              <a:lnSpc>
                <a:spcPct val="90000"/>
              </a:lnSpc>
              <a:spcBef>
                <a:spcPts val="451"/>
              </a:spcBef>
              <a:buNone/>
              <a:tabLst>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lvl="2" marL="1085760" indent="-228600">
              <a:lnSpc>
                <a:spcPct val="90000"/>
              </a:lnSpc>
              <a:spcBef>
                <a:spcPts val="451"/>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**Rules to be adopted at COP-7</a:t>
            </a:r>
            <a:endParaRPr b="1" lang="en-US" sz="1800" strike="noStrike" u="none">
              <a:solidFill>
                <a:srgbClr val="000000"/>
              </a:solidFill>
              <a:effectLst/>
              <a:uFillTx/>
              <a:latin typeface="Arial"/>
            </a:endParaRPr>
          </a:p>
          <a:p>
            <a:pPr marL="343080" indent="-3430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228240" y="380520"/>
            <a:ext cx="7924680" cy="11430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Market-Based Mechanisms Under the Kyoto Protocol</a:t>
            </a:r>
            <a:endParaRPr b="1" i="1" lang="en-US" sz="2400" strike="noStrike" u="none">
              <a:solidFill>
                <a:srgbClr val="000000"/>
              </a:solidFill>
              <a:effectLst/>
              <a:uFillTx/>
              <a:latin typeface="Arial"/>
            </a:endParaRPr>
          </a:p>
        </p:txBody>
      </p:sp>
      <p:sp>
        <p:nvSpPr>
          <p:cNvPr id="27" name="PlaceHolder 2"/>
          <p:cNvSpPr>
            <a:spLocks noGrp="1"/>
          </p:cNvSpPr>
          <p:nvPr>
            <p:ph/>
          </p:nvPr>
        </p:nvSpPr>
        <p:spPr>
          <a:xfrm>
            <a:off x="304920" y="1295280"/>
            <a:ext cx="7772400" cy="4724640"/>
          </a:xfrm>
          <a:prstGeom prst="rect">
            <a:avLst/>
          </a:prstGeom>
          <a:noFill/>
          <a:ln w="0">
            <a:noFill/>
          </a:ln>
        </p:spPr>
        <p:txBody>
          <a:bodyPr lIns="90000" rIns="90000" tIns="46800" bIns="46800" anchor="t">
            <a:normAutofit lnSpcReduction="9999"/>
          </a:bodyPr>
          <a:p>
            <a:pPr lvl="1" marL="743040" indent="-285840">
              <a:lnSpc>
                <a:spcPct val="90000"/>
              </a:lnSpc>
              <a:spcBef>
                <a:spcPts val="499"/>
              </a:spcBef>
              <a:buClr>
                <a:srgbClr val="00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Clean Development Mechanism</a:t>
            </a:r>
            <a:endParaRPr b="1" lang="en-US" sz="2000" strike="noStrike" u="none">
              <a:solidFill>
                <a:srgbClr val="000000"/>
              </a:solidFill>
              <a:effectLst/>
              <a:uFillTx/>
              <a:latin typeface="Arial"/>
            </a:endParaRPr>
          </a:p>
          <a:p>
            <a:pPr lvl="2" marL="1085760" indent="-228600">
              <a:lnSpc>
                <a:spcPct val="90000"/>
              </a:lnSpc>
              <a:spcBef>
                <a:spcPts val="451"/>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Project-based mitigation efforts in developing countries can generate credits for Annex B compliance purposes</a:t>
            </a:r>
            <a:endParaRPr b="1" lang="en-US" sz="1800" strike="noStrike" u="none">
              <a:solidFill>
                <a:srgbClr val="000000"/>
              </a:solidFill>
              <a:effectLst/>
              <a:uFillTx/>
              <a:latin typeface="Arial"/>
            </a:endParaRPr>
          </a:p>
          <a:p>
            <a:pPr lvl="2" marL="1085760" indent="-228600">
              <a:lnSpc>
                <a:spcPct val="90000"/>
              </a:lnSpc>
              <a:spcBef>
                <a:spcPts val="451"/>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Credits can be generated after January 1, 2000</a:t>
            </a:r>
            <a:endParaRPr b="1" lang="en-US" sz="1800" strike="noStrike" u="none">
              <a:solidFill>
                <a:srgbClr val="000000"/>
              </a:solidFill>
              <a:effectLst/>
              <a:uFillTx/>
              <a:latin typeface="Arial"/>
            </a:endParaRPr>
          </a:p>
          <a:p>
            <a:pPr lvl="2" marL="1085760" indent="-228600">
              <a:lnSpc>
                <a:spcPct val="90000"/>
              </a:lnSpc>
              <a:spcBef>
                <a:spcPts val="451"/>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Host country approval required</a:t>
            </a:r>
            <a:endParaRPr b="1" lang="en-US" sz="1800" strike="noStrike" u="none">
              <a:solidFill>
                <a:srgbClr val="000000"/>
              </a:solidFill>
              <a:effectLst/>
              <a:uFillTx/>
              <a:latin typeface="Arial"/>
            </a:endParaRPr>
          </a:p>
          <a:p>
            <a:pPr lvl="3" marL="1428840" indent="-228600">
              <a:lnSpc>
                <a:spcPct val="90000"/>
              </a:lnSpc>
              <a:spcBef>
                <a:spcPts val="400"/>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Nuclear energy projects are discouraged</a:t>
            </a:r>
            <a:endParaRPr b="1" lang="en-US" sz="1600" strike="noStrike" u="none">
              <a:solidFill>
                <a:srgbClr val="000000"/>
              </a:solidFill>
              <a:effectLst/>
              <a:uFillTx/>
              <a:latin typeface="Arial"/>
            </a:endParaRPr>
          </a:p>
          <a:p>
            <a:pPr lvl="3" marL="1428840" indent="-228600">
              <a:lnSpc>
                <a:spcPct val="90000"/>
              </a:lnSpc>
              <a:spcBef>
                <a:spcPts val="249"/>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Sinks projects included</a:t>
            </a:r>
            <a:r>
              <a:rPr b="1" lang="en-US" sz="1000" strike="noStrike" u="none">
                <a:solidFill>
                  <a:srgbClr val="000000"/>
                </a:solidFill>
                <a:effectLst/>
                <a:uFillTx/>
                <a:latin typeface="Arial"/>
              </a:rPr>
              <a:t> </a:t>
            </a:r>
            <a:endParaRPr b="1" lang="en-US" sz="1000" strike="noStrike" u="none">
              <a:solidFill>
                <a:srgbClr val="000000"/>
              </a:solidFill>
              <a:effectLst/>
              <a:uFillTx/>
              <a:latin typeface="Arial"/>
            </a:endParaRPr>
          </a:p>
          <a:p>
            <a:pPr lvl="4" marL="1771560" indent="-228600">
              <a:lnSpc>
                <a:spcPct val="90000"/>
              </a:lnSpc>
              <a:spcBef>
                <a:spcPts val="349"/>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afforestation and reforestation in first budget period</a:t>
            </a:r>
            <a:endParaRPr b="1" lang="en-US" sz="1400" strike="noStrike" u="none">
              <a:solidFill>
                <a:srgbClr val="000000"/>
              </a:solidFill>
              <a:effectLst/>
              <a:uFillTx/>
              <a:latin typeface="Arial"/>
            </a:endParaRPr>
          </a:p>
          <a:p>
            <a:pPr lvl="4" marL="1771560" indent="-228600">
              <a:lnSpc>
                <a:spcPct val="90000"/>
              </a:lnSpc>
              <a:spcBef>
                <a:spcPts val="349"/>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capped to 1% of countries base year emissions</a:t>
            </a:r>
            <a:endParaRPr b="1" lang="en-US" sz="1400" strike="noStrike" u="none">
              <a:solidFill>
                <a:srgbClr val="000000"/>
              </a:solidFill>
              <a:effectLst/>
              <a:uFillTx/>
              <a:latin typeface="Arial"/>
            </a:endParaRPr>
          </a:p>
          <a:p>
            <a:pPr lvl="2" marL="1085760" indent="-228600">
              <a:lnSpc>
                <a:spcPct val="90000"/>
              </a:lnSpc>
              <a:spcBef>
                <a:spcPts val="451"/>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2% across the board levy for climate mitigation fund</a:t>
            </a:r>
            <a:endParaRPr b="1" lang="en-US" sz="1800" strike="noStrike" u="none">
              <a:solidFill>
                <a:srgbClr val="000000"/>
              </a:solidFill>
              <a:effectLst/>
              <a:uFillTx/>
              <a:latin typeface="Arial"/>
            </a:endParaRPr>
          </a:p>
          <a:p>
            <a:pPr lvl="2" marL="1085760" indent="-228600">
              <a:lnSpc>
                <a:spcPct val="90000"/>
              </a:lnSpc>
              <a:spcBef>
                <a:spcPts val="451"/>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Must meet additionality and baseline requirements**</a:t>
            </a:r>
            <a:endParaRPr b="1" lang="en-US" sz="1800" strike="noStrike" u="none">
              <a:solidFill>
                <a:srgbClr val="000000"/>
              </a:solidFill>
              <a:effectLst/>
              <a:uFillTx/>
              <a:latin typeface="Arial"/>
            </a:endParaRPr>
          </a:p>
          <a:p>
            <a:pPr lvl="2" marL="1085760" indent="-228600">
              <a:lnSpc>
                <a:spcPct val="90000"/>
              </a:lnSpc>
              <a:spcBef>
                <a:spcPts val="451"/>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Reporting, monitoring, verification and certification required**</a:t>
            </a:r>
            <a:endParaRPr b="1" lang="en-US" sz="1800" strike="noStrike" u="none">
              <a:solidFill>
                <a:srgbClr val="000000"/>
              </a:solidFill>
              <a:effectLst/>
              <a:uFillTx/>
              <a:latin typeface="Arial"/>
            </a:endParaRPr>
          </a:p>
          <a:p>
            <a:pPr lvl="2" marL="1085760" indent="-228600">
              <a:lnSpc>
                <a:spcPct val="90000"/>
              </a:lnSpc>
              <a:spcBef>
                <a:spcPts val="451"/>
              </a:spcBef>
              <a:buClr>
                <a:srgbClr val="0066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Fast-track rules for small projects (below 15 MW or reduce energy consumption by up to 15 GW per year)</a:t>
            </a:r>
            <a:endParaRPr b="1" lang="en-US" sz="1800" strike="noStrike" u="none">
              <a:solidFill>
                <a:srgbClr val="000000"/>
              </a:solidFill>
              <a:effectLst/>
              <a:uFillTx/>
              <a:latin typeface="Arial"/>
            </a:endParaRPr>
          </a:p>
          <a:p>
            <a:pPr lvl="2" marL="1085760" indent="-228600">
              <a:lnSpc>
                <a:spcPct val="90000"/>
              </a:lnSpc>
              <a:spcBef>
                <a:spcPts val="451"/>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lvl="2" marL="1085760" indent="-228600">
              <a:lnSpc>
                <a:spcPct val="9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**Rules to be adopted at COP-7</a:t>
            </a:r>
            <a:endParaRPr b="1" lang="en-US" sz="1600" strike="noStrike" u="none">
              <a:solidFill>
                <a:srgbClr val="000000"/>
              </a:solidFill>
              <a:effectLst/>
              <a:uFillTx/>
              <a:latin typeface="Arial"/>
            </a:endParaRPr>
          </a:p>
          <a:p>
            <a:pPr marL="343080" indent="-34308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3885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2000-08-31T15:59:08Z</dcterms:created>
  <dc:creator>Ivy Bradberry</dc:creator>
  <dc:description/>
  <dc:language>en-US</dc:language>
  <cp:lastModifiedBy>ljacobso</cp:lastModifiedBy>
  <cp:lastPrinted>2000-08-31T17:24:05Z</cp:lastPrinted>
  <dcterms:modified xsi:type="dcterms:W3CDTF">2001-10-12T16:50:01Z</dcterms:modified>
  <cp:revision>125</cp:revision>
  <dc:subject/>
  <dc:title>EBS Website Pres</dc:title>
</cp:coreProperties>
</file>