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28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07920" y="1253880"/>
            <a:ext cx="7331040" cy="4714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50800" indent="-27936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82720" indent="-2300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82720" indent="-23004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82720" indent="-23004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426960" y="1038240"/>
            <a:ext cx="8331120" cy="100080"/>
          </a:xfrm>
          <a:prstGeom prst="rect">
            <a:avLst/>
          </a:prstGeom>
          <a:gradFill rotWithShape="0">
            <a:gsLst>
              <a:gs pos="0">
                <a:srgbClr val="8eabc9"/>
              </a:gs>
              <a:gs pos="100000">
                <a:srgbClr val="00438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8253360" y="6027840"/>
            <a:ext cx="779040" cy="723960"/>
            <a:chOff x="8253360" y="6027840"/>
            <a:chExt cx="779040" cy="723960"/>
          </a:xfrm>
        </p:grpSpPr>
        <p:pic>
          <p:nvPicPr>
            <p:cNvPr id="4" name="" descr=""/>
            <p:cNvPicPr/>
            <p:nvPr/>
          </p:nvPicPr>
          <p:blipFill>
            <a:blip r:embed="rId2"/>
            <a:stretch/>
          </p:blipFill>
          <p:spPr>
            <a:xfrm>
              <a:off x="8253360" y="6027840"/>
              <a:ext cx="743400" cy="7239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8956080" y="6431040"/>
              <a:ext cx="76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437"/>
                </a:spcBef>
                <a:tabLst>
                  <a:tab algn="l" pos="0"/>
                  <a:tab algn="l" pos="819000"/>
                  <a:tab algn="l" pos="1638360"/>
                  <a:tab algn="l" pos="2457360"/>
                  <a:tab algn="l" pos="3276720"/>
                  <a:tab algn="l" pos="4095720"/>
                  <a:tab algn="l" pos="4915080"/>
                  <a:tab algn="l" pos="5734080"/>
                  <a:tab algn="l" pos="6553080"/>
                  <a:tab algn="l" pos="7372440"/>
                  <a:tab algn="l" pos="8191440"/>
                  <a:tab algn="l" pos="9010800"/>
                  <a:tab algn="l" pos="9829800"/>
                  <a:tab algn="l" pos="10648800"/>
                </a:tabLst>
              </a:pPr>
              <a:r>
                <a:rPr b="0" lang="en-US" sz="7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®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" name="PlaceHolder 3"/>
          <p:cNvSpPr>
            <a:spLocks noGrp="1"/>
          </p:cNvSpPr>
          <p:nvPr>
            <p:ph type="sldNum" idx="1"/>
          </p:nvPr>
        </p:nvSpPr>
        <p:spPr>
          <a:xfrm>
            <a:off x="2755800" y="63532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840605D-A329-4F11-8D96-604A8073335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660920" y="6566040"/>
            <a:ext cx="3290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and Covered by Attorney Client Privilege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195640" y="2849040"/>
            <a:ext cx="6264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6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8253360" y="6027840"/>
            <a:ext cx="779040" cy="723960"/>
            <a:chOff x="8253360" y="6027840"/>
            <a:chExt cx="779040" cy="723960"/>
          </a:xfrm>
        </p:grpSpPr>
        <p:pic>
          <p:nvPicPr>
            <p:cNvPr id="10" name="" descr=""/>
            <p:cNvPicPr/>
            <p:nvPr/>
          </p:nvPicPr>
          <p:blipFill>
            <a:blip r:embed="rId2"/>
            <a:stretch/>
          </p:blipFill>
          <p:spPr>
            <a:xfrm>
              <a:off x="8253360" y="6027840"/>
              <a:ext cx="743400" cy="7239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8956080" y="6431040"/>
              <a:ext cx="76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437"/>
                </a:spcBef>
                <a:tabLst>
                  <a:tab algn="l" pos="0"/>
                  <a:tab algn="l" pos="819000"/>
                  <a:tab algn="l" pos="1638360"/>
                  <a:tab algn="l" pos="2457360"/>
                  <a:tab algn="l" pos="3276720"/>
                  <a:tab algn="l" pos="4095720"/>
                  <a:tab algn="l" pos="4915080"/>
                  <a:tab algn="l" pos="5734080"/>
                  <a:tab algn="l" pos="6553080"/>
                  <a:tab algn="l" pos="7372440"/>
                  <a:tab algn="l" pos="8191440"/>
                  <a:tab algn="l" pos="9010800"/>
                  <a:tab algn="l" pos="9829800"/>
                  <a:tab algn="l" pos="10648800"/>
                </a:tabLst>
              </a:pPr>
              <a:r>
                <a:rPr b="0" lang="en-US" sz="7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®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" name="PlaceHolder 2"/>
          <p:cNvSpPr>
            <a:spLocks noGrp="1"/>
          </p:cNvSpPr>
          <p:nvPr>
            <p:ph type="sldNum" idx="2"/>
          </p:nvPr>
        </p:nvSpPr>
        <p:spPr>
          <a:xfrm>
            <a:off x="4365360" y="6430680"/>
            <a:ext cx="1904760" cy="27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D4FD11-C729-4F48-8F12-64FFC564DA37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cc9900"/>
                </a:solidFill>
                <a:effectLst/>
                <a:uFillTx/>
                <a:latin typeface="Arial"/>
              </a:rPr>
              <a:t>Click to edit the outline text format</a:t>
            </a:r>
            <a:endParaRPr b="1" i="1" lang="en-US" sz="2400" strike="noStrike" u="none">
              <a:solidFill>
                <a:srgbClr val="cc9900"/>
              </a:solidFill>
              <a:effectLst/>
              <a:uFillTx/>
              <a:latin typeface="Arial"/>
            </a:endParaRPr>
          </a:p>
          <a:p>
            <a:pPr lvl="1" marL="409680" indent="36360" algn="ctr"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68240" indent="65160" algn="ctr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082520" indent="88920" algn="ctr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-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34960" indent="117720" algn="ctr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434960" indent="11772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434960" indent="11772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5320" y="1996920"/>
            <a:ext cx="7834320" cy="183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Enron California Solution</a:t>
            </a:r>
            <a:br>
              <a:rPr sz="3600"/>
            </a:br>
            <a:r>
              <a:rPr b="0" lang="en-US" sz="36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Ken Lay to Gov. of Ca.</a:t>
            </a:r>
            <a:endParaRPr b="0" lang="en-US" sz="36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2192400" y="4976640"/>
            <a:ext cx="6254640" cy="935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cc9900"/>
                </a:solidFill>
                <a:effectLst/>
                <a:uFillTx/>
                <a:latin typeface="Arial"/>
              </a:rPr>
              <a:t>Friday Dec. 22, 2000</a:t>
            </a:r>
            <a:endParaRPr b="1" i="1" lang="en-US" sz="2400" strike="noStrike" u="none">
              <a:solidFill>
                <a:srgbClr val="cc99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528DDE-0275-4649-B473-2F4852888E7D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California Solution</a:t>
            </a:r>
            <a:endParaRPr b="0" lang="en-US" sz="28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907920" y="1143000"/>
            <a:ext cx="7331040" cy="3625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0000" lnSpcReduction="19999"/>
          </a:bodyPr>
          <a:p>
            <a:pPr marL="344520" indent="-34452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buy forward contract and use existing generation for next 5 years (2001-2005 inclusive).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 Increase to small customers bundled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15% Increase to large customers bundled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served by other suppliers pay a CTC = (Hedged Cost of Electricity including existing generation) - Market Value [which can be negative]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served by other suppliers be allowed back without penalty or delay.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would support this solution with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Spending $100m on DSM to delivery estimated 200MW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Committing to building 1,000 MW of generation and selling it to PG&amp;E/SCE at $60/MWh starting July 1, 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Supporting CA in lobbying FERC for a regional soft price cap of $150/Mwh for 2001 to 2002.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would support this solution by: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Expediting permitting of new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Declaring solution to give PG&amp;E / SCE liquidity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Pushing for regional soft caps in WSCC of $150/MWh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Encouraging DSM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15E60AB-6020-4324-9D37-9E2844FA9CD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Is 15%/10% Enough?</a:t>
            </a:r>
            <a:endParaRPr b="0" lang="en-US" sz="28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907920" y="1253880"/>
            <a:ext cx="7331040" cy="4714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4520" indent="-344520">
              <a:spcBef>
                <a:spcPts val="451"/>
              </a:spcBef>
              <a:spcAft>
                <a:spcPts val="451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analysis shows: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51"/>
              </a:spcBef>
              <a:spcAft>
                <a:spcPts val="451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Assuming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400"/>
              </a:spcBef>
              <a:spcAft>
                <a:spcPts val="400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costs of 150, 70, 50, 50, 50 $/MWh for 01,02,03,04,05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50800" indent="-279360">
              <a:spcBef>
                <a:spcPts val="400"/>
              </a:spcBef>
              <a:spcAft>
                <a:spcPts val="400"/>
              </a:spcAft>
              <a:buClr>
                <a:srgbClr val="990000"/>
              </a:buClr>
              <a:buFont typeface="Arial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offer of $60 would make this more likely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50800" indent="-279360">
              <a:spcBef>
                <a:spcPts val="400"/>
              </a:spcBef>
              <a:spcAft>
                <a:spcPts val="400"/>
              </a:spcAft>
              <a:buClr>
                <a:srgbClr val="990000"/>
              </a:buClr>
              <a:buFont typeface="Arial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support for regional soft cap would make this more likely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400"/>
              </a:spcBef>
              <a:spcAft>
                <a:spcPts val="400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current shortfall of about $6b net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400"/>
              </a:spcBef>
              <a:spcAft>
                <a:spcPts val="400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assets (Nuclear, Hydro, Thermal, QF’s) are held and used to average down the costs of purchase power costs.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51"/>
              </a:spcBef>
              <a:spcAft>
                <a:spcPts val="451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15% increase for large customers combined with a 10% increase for small customers would be more than ample to keep PG&amp;E/SCE liquid.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73BF43A-FB3C-4A5E-9937-70FA3C8C6F2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Why Re-transition</a:t>
            </a:r>
            <a:endParaRPr b="0" lang="en-US" sz="28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07920" y="1253880"/>
            <a:ext cx="7331040" cy="4714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/ SCE have shown that they are bad decision makers: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Huge cost overruns on Nuclear units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Could have completely eliminated the current situation by selling with an option to buy at embedded cost of generation until 2002 end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Chose to sell more units than required exposing customers to the current situation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/ SCE should not be rewarded for bad behavior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 gives customers choices that are not available to the customer from the utility, but are desired.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8D38E47-DC04-4317-B675-1EE99764E96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Why should customers served by alternate suppliers obtain negative CTC?</a:t>
            </a:r>
            <a:endParaRPr b="0" lang="en-US" sz="28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907920" y="1253880"/>
            <a:ext cx="7331040" cy="4714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Fairness: These same customers paid CTC toward these facilities for the last 4 years so they “own” rights to the benefits of the assets.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Equal treatment for similar customers: The majority of these customers have contracts that end in the next 2 years.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allowing them negative CTC's will force them back to the utility or cause them extreme hardship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allowing them access to bundled rates, without penalty, will either cause them to: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Enron to let them exit the contract immediately to avoid this situation 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dumped into the market in 2001 or 2002 in the midst of huge market volatility.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0">
              <a:spcBef>
                <a:spcPts val="499"/>
              </a:spcBef>
              <a:spcAft>
                <a:spcPts val="499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0"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F7063E1-9C62-40FB-8E3B-4412B94DE37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Why should the Governor Help Enron</a:t>
            </a:r>
            <a:endParaRPr b="0" lang="en-US" sz="28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907920" y="1253880"/>
            <a:ext cx="7331040" cy="4714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pursued the market in California as a first mover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spirit of keeping competition alive we are anticipating: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$100m hit by imposition of soft caps in California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$80m loss by paying 5% off to many customers in anticipation of lower costs in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$160m Anticipated 15% increase to our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$100m offer to spend for DSM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customers, are going to be disadvantaged unless we allow them to exit immediately, by the pending changes.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8255865-92F3-44D1-887D-D91241FB19B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1998-01-28T12:10:42Z</dcterms:created>
  <dc:creator>EES</dc:creator>
  <dc:description/>
  <dc:language>en-US</dc:language>
  <cp:lastModifiedBy>sstoness</cp:lastModifiedBy>
  <cp:lastPrinted>2000-12-15T19:59:17Z</cp:lastPrinted>
  <dcterms:modified xsi:type="dcterms:W3CDTF">2000-12-22T12:31:06Z</dcterms:modified>
  <cp:revision>307</cp:revision>
  <dc:subject/>
  <dc:title>Project Team Meeting</dc:title>
</cp:coreProperties>
</file>