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3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png" ContentType="image/png"/>
  <Override PartName="/ppt/media/image2.png" ContentType="image/png"/>
  <Override PartName="/ppt/media/image3.png" ContentType="image/png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notesSlides/_rels/notesSlide24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/>
  <p:notesSz cx="7042150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"/>
          <p:cNvSpPr/>
          <p:nvPr/>
        </p:nvSpPr>
        <p:spPr>
          <a:xfrm>
            <a:off x="0" y="0"/>
            <a:ext cx="7041600" cy="928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3049560" cy="46368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800" bIns="46800" anchor="t">
            <a:noAutofit/>
          </a:bodyPr>
          <a:p>
            <a:pPr indent="0">
              <a:buNone/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dt" idx="1"/>
          </p:nvPr>
        </p:nvSpPr>
        <p:spPr>
          <a:xfrm>
            <a:off x="3990600" y="0"/>
            <a:ext cx="3049560" cy="46368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sldImg"/>
          </p:nvPr>
        </p:nvSpPr>
        <p:spPr>
          <a:xfrm>
            <a:off x="1199880" y="696960"/>
            <a:ext cx="4638600" cy="347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ffff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937800" y="4408560"/>
            <a:ext cx="5164200" cy="417816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ftr" idx="2"/>
          </p:nvPr>
        </p:nvSpPr>
        <p:spPr>
          <a:xfrm>
            <a:off x="-360" y="8820000"/>
            <a:ext cx="3049560" cy="46368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800" bIns="46800" anchor="b">
            <a:noAutofit/>
          </a:bodyPr>
          <a:lstStyle>
            <a:lvl1pPr indent="0">
              <a:buNone/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6"/>
          <p:cNvSpPr>
            <a:spLocks noGrp="1"/>
          </p:cNvSpPr>
          <p:nvPr>
            <p:ph type="sldNum" idx="3"/>
          </p:nvPr>
        </p:nvSpPr>
        <p:spPr>
          <a:xfrm>
            <a:off x="3990600" y="8820000"/>
            <a:ext cx="3049560" cy="463680"/>
          </a:xfrm>
          <a:prstGeom prst="rect">
            <a:avLst/>
          </a:prstGeom>
          <a:noFill/>
          <a:ln w="0">
            <a:noFill/>
          </a:ln>
        </p:spPr>
        <p:txBody>
          <a:bodyPr lIns="93240" rIns="9324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33480"/>
                <a:tab algn="l" pos="1866960"/>
                <a:tab algn="l" pos="2800440"/>
                <a:tab algn="l" pos="3733920"/>
                <a:tab algn="l" pos="4667400"/>
                <a:tab algn="l" pos="5600880"/>
                <a:tab algn="l" pos="6534000"/>
                <a:tab algn="l" pos="7467480"/>
                <a:tab algn="l" pos="8400960"/>
                <a:tab algn="l" pos="9334440"/>
                <a:tab algn="l" pos="10267920"/>
              </a:tabLst>
            </a:pPr>
            <a:fld id="{18127D1D-8B35-41A5-840A-C03E9D3CC898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"/>
          <p:cNvSpPr/>
          <p:nvPr/>
        </p:nvSpPr>
        <p:spPr>
          <a:xfrm>
            <a:off x="3990960" y="-3240"/>
            <a:ext cx="304956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3990960" y="8817120"/>
            <a:ext cx="3049560" cy="4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9440" rIns="19440" tIns="0" bIns="0" anchor="b">
            <a:noAutofit/>
          </a:bodyPr>
          <a:p>
            <a:pPr algn="r">
              <a:tabLst>
                <a:tab algn="l" pos="0"/>
                <a:tab algn="l" pos="946080"/>
                <a:tab algn="l" pos="1892160"/>
                <a:tab algn="l" pos="2838600"/>
                <a:tab algn="l" pos="3784680"/>
                <a:tab algn="l" pos="4730760"/>
                <a:tab algn="l" pos="5676840"/>
                <a:tab algn="l" pos="6622920"/>
                <a:tab algn="l" pos="7569360"/>
                <a:tab algn="l" pos="8515440"/>
                <a:tab algn="l" pos="9461520"/>
                <a:tab algn="l" pos="10407600"/>
              </a:tabLst>
            </a:pPr>
            <a:r>
              <a:rPr b="0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-1440" y="8817120"/>
            <a:ext cx="3047760" cy="4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-1440" y="-3240"/>
            <a:ext cx="304776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3990960" y="-3240"/>
            <a:ext cx="3049560" cy="4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3990960" y="8817120"/>
            <a:ext cx="3049560" cy="4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>
            <a:noAutofit/>
          </a:bodyPr>
          <a:p>
            <a:pPr algn="r">
              <a:tabLst>
                <a:tab algn="l" pos="0"/>
                <a:tab algn="l" pos="946080"/>
                <a:tab algn="l" pos="1892160"/>
                <a:tab algn="l" pos="2838600"/>
                <a:tab algn="l" pos="3784680"/>
                <a:tab algn="l" pos="4730760"/>
                <a:tab algn="l" pos="5676840"/>
                <a:tab algn="l" pos="6622920"/>
                <a:tab algn="l" pos="7569360"/>
                <a:tab algn="l" pos="8515440"/>
                <a:tab algn="l" pos="9461520"/>
                <a:tab algn="l" pos="104076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-1440" y="8817120"/>
            <a:ext cx="3046320" cy="4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-1440" y="-3240"/>
            <a:ext cx="3046320" cy="4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8" name="PlaceHolder 1"/>
          <p:cNvSpPr>
            <a:spLocks noGrp="1"/>
          </p:cNvSpPr>
          <p:nvPr>
            <p:ph type="sldImg"/>
          </p:nvPr>
        </p:nvSpPr>
        <p:spPr>
          <a:xfrm>
            <a:off x="1212840" y="700200"/>
            <a:ext cx="4622760" cy="3467160"/>
          </a:xfrm>
          <a:prstGeom prst="rect">
            <a:avLst/>
          </a:prstGeom>
          <a:ln w="0">
            <a:noFill/>
          </a:ln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936720" y="4403520"/>
            <a:ext cx="5162400" cy="418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"/>
          <p:cNvSpPr/>
          <p:nvPr/>
        </p:nvSpPr>
        <p:spPr>
          <a:xfrm>
            <a:off x="3990960" y="-3240"/>
            <a:ext cx="304956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3990960" y="8817120"/>
            <a:ext cx="3049560" cy="4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9440" rIns="19440" tIns="0" bIns="0" anchor="b">
            <a:noAutofit/>
          </a:bodyPr>
          <a:p>
            <a:pPr algn="r">
              <a:tabLst>
                <a:tab algn="l" pos="0"/>
                <a:tab algn="l" pos="946080"/>
                <a:tab algn="l" pos="1892160"/>
                <a:tab algn="l" pos="2838600"/>
                <a:tab algn="l" pos="3784680"/>
                <a:tab algn="l" pos="4730760"/>
                <a:tab algn="l" pos="5676840"/>
                <a:tab algn="l" pos="6622920"/>
                <a:tab algn="l" pos="7569360"/>
                <a:tab algn="l" pos="8515440"/>
                <a:tab algn="l" pos="9461520"/>
                <a:tab algn="l" pos="10407600"/>
              </a:tabLst>
            </a:pPr>
            <a:r>
              <a:rPr b="0" i="1" lang="en-US" sz="1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</a:t>
            </a:r>
            <a:endParaRPr b="0" lang="en-US" sz="1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-1440" y="8817120"/>
            <a:ext cx="3047760" cy="4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-1440" y="-3240"/>
            <a:ext cx="304776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3990960" y="-3240"/>
            <a:ext cx="3049560" cy="4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3990960" y="8817120"/>
            <a:ext cx="3049560" cy="4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4680" rIns="94680" tIns="47520" bIns="47520" anchor="b">
            <a:noAutofit/>
          </a:bodyPr>
          <a:p>
            <a:pPr algn="r">
              <a:tabLst>
                <a:tab algn="l" pos="0"/>
                <a:tab algn="l" pos="946080"/>
                <a:tab algn="l" pos="1892160"/>
                <a:tab algn="l" pos="2838600"/>
                <a:tab algn="l" pos="3784680"/>
                <a:tab algn="l" pos="4730760"/>
                <a:tab algn="l" pos="5676840"/>
                <a:tab algn="l" pos="6622920"/>
                <a:tab algn="l" pos="7569360"/>
                <a:tab algn="l" pos="8515440"/>
                <a:tab algn="l" pos="9461520"/>
                <a:tab algn="l" pos="104076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-1440" y="8817120"/>
            <a:ext cx="3046320" cy="4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-1440" y="-3240"/>
            <a:ext cx="3046320" cy="4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1212840" y="700200"/>
            <a:ext cx="4622760" cy="3467160"/>
          </a:xfrm>
          <a:prstGeom prst="rect">
            <a:avLst/>
          </a:prstGeom>
          <a:ln w="0">
            <a:noFill/>
          </a:ln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936720" y="4403520"/>
            <a:ext cx="5162400" cy="418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"/>
          <p:cNvGrpSpPr/>
          <p:nvPr/>
        </p:nvGrpSpPr>
        <p:grpSpPr>
          <a:xfrm>
            <a:off x="8153280" y="5818320"/>
            <a:ext cx="887400" cy="962640"/>
            <a:chOff x="8153280" y="5818320"/>
            <a:chExt cx="887400" cy="962640"/>
          </a:xfrm>
        </p:grpSpPr>
        <p:grpSp>
          <p:nvGrpSpPr>
            <p:cNvPr id="1" name=""/>
            <p:cNvGrpSpPr/>
            <p:nvPr/>
          </p:nvGrpSpPr>
          <p:grpSpPr>
            <a:xfrm>
              <a:off x="8153280" y="6173640"/>
              <a:ext cx="887400" cy="607320"/>
              <a:chOff x="8153280" y="6173640"/>
              <a:chExt cx="887400" cy="607320"/>
            </a:xfrm>
          </p:grpSpPr>
          <p:sp>
            <p:nvSpPr>
              <p:cNvPr id="2" name=""/>
              <p:cNvSpPr/>
              <p:nvPr/>
            </p:nvSpPr>
            <p:spPr>
              <a:xfrm>
                <a:off x="8153280" y="6176520"/>
                <a:ext cx="179640" cy="191880"/>
              </a:xfrm>
              <a:custGeom>
                <a:avLst/>
                <a:gdLst/>
                <a:ahLst/>
                <a:rect l="l" t="t" r="r" b="b"/>
                <a:pathLst>
                  <a:path w="113" h="121">
                    <a:moveTo>
                      <a:pt x="0" y="77"/>
                    </a:moveTo>
                    <a:lnTo>
                      <a:pt x="72" y="0"/>
                    </a:lnTo>
                    <a:lnTo>
                      <a:pt x="112" y="42"/>
                    </a:lnTo>
                    <a:lnTo>
                      <a:pt x="98" y="57"/>
                    </a:lnTo>
                    <a:lnTo>
                      <a:pt x="73" y="30"/>
                    </a:lnTo>
                    <a:lnTo>
                      <a:pt x="60" y="44"/>
                    </a:lnTo>
                    <a:lnTo>
                      <a:pt x="84" y="71"/>
                    </a:lnTo>
                    <a:lnTo>
                      <a:pt x="70" y="85"/>
                    </a:lnTo>
                    <a:lnTo>
                      <a:pt x="46" y="59"/>
                    </a:lnTo>
                    <a:lnTo>
                      <a:pt x="28" y="78"/>
                    </a:lnTo>
                    <a:lnTo>
                      <a:pt x="53" y="105"/>
                    </a:lnTo>
                    <a:lnTo>
                      <a:pt x="40" y="120"/>
                    </a:lnTo>
                    <a:lnTo>
                      <a:pt x="0" y="77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" name=""/>
              <p:cNvSpPr/>
              <p:nvPr/>
            </p:nvSpPr>
            <p:spPr>
              <a:xfrm>
                <a:off x="8239320" y="6270120"/>
                <a:ext cx="190440" cy="205920"/>
              </a:xfrm>
              <a:custGeom>
                <a:avLst/>
                <a:gdLst/>
                <a:ahLst/>
                <a:rect l="l" t="t" r="r" b="b"/>
                <a:pathLst>
                  <a:path w="120" h="130">
                    <a:moveTo>
                      <a:pt x="72" y="0"/>
                    </a:moveTo>
                    <a:lnTo>
                      <a:pt x="89" y="19"/>
                    </a:lnTo>
                    <a:lnTo>
                      <a:pt x="63" y="77"/>
                    </a:lnTo>
                    <a:lnTo>
                      <a:pt x="64" y="78"/>
                    </a:lnTo>
                    <a:lnTo>
                      <a:pt x="104" y="34"/>
                    </a:lnTo>
                    <a:lnTo>
                      <a:pt x="119" y="50"/>
                    </a:lnTo>
                    <a:lnTo>
                      <a:pt x="47" y="129"/>
                    </a:lnTo>
                    <a:lnTo>
                      <a:pt x="29" y="110"/>
                    </a:lnTo>
                    <a:lnTo>
                      <a:pt x="55" y="50"/>
                    </a:lnTo>
                    <a:lnTo>
                      <a:pt x="15" y="94"/>
                    </a:lnTo>
                    <a:lnTo>
                      <a:pt x="0" y="77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" name=""/>
              <p:cNvSpPr/>
              <p:nvPr/>
            </p:nvSpPr>
            <p:spPr>
              <a:xfrm>
                <a:off x="8523360" y="6576480"/>
                <a:ext cx="189000" cy="204480"/>
              </a:xfrm>
              <a:custGeom>
                <a:avLst/>
                <a:gdLst/>
                <a:ahLst/>
                <a:rect l="l" t="t" r="r" b="b"/>
                <a:pathLst>
                  <a:path w="119" h="129">
                    <a:moveTo>
                      <a:pt x="71" y="0"/>
                    </a:moveTo>
                    <a:lnTo>
                      <a:pt x="89" y="19"/>
                    </a:lnTo>
                    <a:lnTo>
                      <a:pt x="63" y="78"/>
                    </a:lnTo>
                    <a:lnTo>
                      <a:pt x="103" y="34"/>
                    </a:lnTo>
                    <a:lnTo>
                      <a:pt x="118" y="50"/>
                    </a:lnTo>
                    <a:lnTo>
                      <a:pt x="46" y="128"/>
                    </a:lnTo>
                    <a:lnTo>
                      <a:pt x="29" y="110"/>
                    </a:lnTo>
                    <a:lnTo>
                      <a:pt x="55" y="50"/>
                    </a:lnTo>
                    <a:lnTo>
                      <a:pt x="14" y="94"/>
                    </a:lnTo>
                    <a:lnTo>
                      <a:pt x="0" y="77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" name=""/>
              <p:cNvSpPr/>
              <p:nvPr/>
            </p:nvSpPr>
            <p:spPr>
              <a:xfrm>
                <a:off x="8450280" y="6495480"/>
                <a:ext cx="27000" cy="31680"/>
              </a:xfrm>
              <a:custGeom>
                <a:avLst/>
                <a:gdLst/>
                <a:ahLst/>
                <a:rect l="l" t="t" r="r" b="b"/>
                <a:pathLst>
                  <a:path w="17" h="20">
                    <a:moveTo>
                      <a:pt x="0" y="0"/>
                    </a:moveTo>
                    <a:lnTo>
                      <a:pt x="0" y="19"/>
                    </a:lnTo>
                    <a:lnTo>
                      <a:pt x="2" y="17"/>
                    </a:lnTo>
                    <a:lnTo>
                      <a:pt x="16" y="11"/>
                    </a:lnTo>
                    <a:lnTo>
                      <a:pt x="13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" name=""/>
              <p:cNvSpPr/>
              <p:nvPr/>
            </p:nvSpPr>
            <p:spPr>
              <a:xfrm>
                <a:off x="8450280" y="6376680"/>
                <a:ext cx="57240" cy="121680"/>
              </a:xfrm>
              <a:custGeom>
                <a:avLst/>
                <a:gdLst/>
                <a:ahLst/>
                <a:rect l="l" t="t" r="r" b="b"/>
                <a:pathLst>
                  <a:path w="36" h="77">
                    <a:moveTo>
                      <a:pt x="0" y="56"/>
                    </a:moveTo>
                    <a:lnTo>
                      <a:pt x="0" y="72"/>
                    </a:lnTo>
                    <a:lnTo>
                      <a:pt x="3" y="73"/>
                    </a:lnTo>
                    <a:lnTo>
                      <a:pt x="6" y="75"/>
                    </a:lnTo>
                    <a:lnTo>
                      <a:pt x="10" y="76"/>
                    </a:lnTo>
                    <a:lnTo>
                      <a:pt x="13" y="75"/>
                    </a:lnTo>
                    <a:lnTo>
                      <a:pt x="20" y="72"/>
                    </a:lnTo>
                    <a:lnTo>
                      <a:pt x="27" y="65"/>
                    </a:lnTo>
                    <a:lnTo>
                      <a:pt x="31" y="59"/>
                    </a:lnTo>
                    <a:lnTo>
                      <a:pt x="34" y="53"/>
                    </a:lnTo>
                    <a:lnTo>
                      <a:pt x="35" y="47"/>
                    </a:lnTo>
                    <a:lnTo>
                      <a:pt x="33" y="41"/>
                    </a:lnTo>
                    <a:lnTo>
                      <a:pt x="31" y="35"/>
                    </a:lnTo>
                    <a:lnTo>
                      <a:pt x="27" y="29"/>
                    </a:lnTo>
                    <a:lnTo>
                      <a:pt x="16" y="16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4"/>
                    </a:lnTo>
                    <a:lnTo>
                      <a:pt x="5" y="28"/>
                    </a:lnTo>
                    <a:lnTo>
                      <a:pt x="10" y="34"/>
                    </a:lnTo>
                    <a:lnTo>
                      <a:pt x="12" y="40"/>
                    </a:lnTo>
                    <a:lnTo>
                      <a:pt x="12" y="45"/>
                    </a:lnTo>
                    <a:lnTo>
                      <a:pt x="8" y="51"/>
                    </a:lnTo>
                    <a:lnTo>
                      <a:pt x="3" y="55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" name=""/>
              <p:cNvSpPr/>
              <p:nvPr/>
            </p:nvSpPr>
            <p:spPr>
              <a:xfrm>
                <a:off x="8339040" y="6381360"/>
                <a:ext cx="112680" cy="198000"/>
              </a:xfrm>
              <a:custGeom>
                <a:avLst/>
                <a:gdLst/>
                <a:ahLst/>
                <a:rect l="l" t="t" r="r" b="b"/>
                <a:pathLst>
                  <a:path w="71" h="125">
                    <a:moveTo>
                      <a:pt x="70" y="32"/>
                    </a:moveTo>
                    <a:lnTo>
                      <a:pt x="70" y="0"/>
                    </a:lnTo>
                    <a:lnTo>
                      <a:pt x="0" y="75"/>
                    </a:lnTo>
                    <a:lnTo>
                      <a:pt x="14" y="91"/>
                    </a:lnTo>
                    <a:lnTo>
                      <a:pt x="45" y="58"/>
                    </a:lnTo>
                    <a:lnTo>
                      <a:pt x="48" y="61"/>
                    </a:lnTo>
                    <a:lnTo>
                      <a:pt x="51" y="64"/>
                    </a:lnTo>
                    <a:lnTo>
                      <a:pt x="53" y="69"/>
                    </a:lnTo>
                    <a:lnTo>
                      <a:pt x="53" y="75"/>
                    </a:lnTo>
                    <a:lnTo>
                      <a:pt x="50" y="80"/>
                    </a:lnTo>
                    <a:lnTo>
                      <a:pt x="38" y="93"/>
                    </a:lnTo>
                    <a:lnTo>
                      <a:pt x="33" y="100"/>
                    </a:lnTo>
                    <a:lnTo>
                      <a:pt x="31" y="103"/>
                    </a:lnTo>
                    <a:lnTo>
                      <a:pt x="30" y="107"/>
                    </a:lnTo>
                    <a:lnTo>
                      <a:pt x="45" y="124"/>
                    </a:lnTo>
                    <a:lnTo>
                      <a:pt x="46" y="119"/>
                    </a:lnTo>
                    <a:lnTo>
                      <a:pt x="48" y="116"/>
                    </a:lnTo>
                    <a:lnTo>
                      <a:pt x="53" y="109"/>
                    </a:lnTo>
                    <a:lnTo>
                      <a:pt x="63" y="97"/>
                    </a:lnTo>
                    <a:lnTo>
                      <a:pt x="70" y="90"/>
                    </a:lnTo>
                    <a:lnTo>
                      <a:pt x="70" y="71"/>
                    </a:lnTo>
                    <a:lnTo>
                      <a:pt x="68" y="69"/>
                    </a:lnTo>
                    <a:lnTo>
                      <a:pt x="69" y="69"/>
                    </a:lnTo>
                    <a:lnTo>
                      <a:pt x="70" y="70"/>
                    </a:lnTo>
                    <a:lnTo>
                      <a:pt x="70" y="54"/>
                    </a:lnTo>
                    <a:lnTo>
                      <a:pt x="68" y="54"/>
                    </a:lnTo>
                    <a:lnTo>
                      <a:pt x="62" y="51"/>
                    </a:lnTo>
                    <a:lnTo>
                      <a:pt x="56" y="46"/>
                    </a:lnTo>
                    <a:lnTo>
                      <a:pt x="70" y="32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" name=""/>
              <p:cNvSpPr/>
              <p:nvPr/>
            </p:nvSpPr>
            <p:spPr>
              <a:xfrm>
                <a:off x="8521560" y="6495480"/>
                <a:ext cx="78120" cy="153720"/>
              </a:xfrm>
              <a:custGeom>
                <a:avLst/>
                <a:gdLst/>
                <a:ahLst/>
                <a:rect l="l" t="t" r="r" b="b"/>
                <a:pathLst>
                  <a:path w="49" h="97">
                    <a:moveTo>
                      <a:pt x="0" y="64"/>
                    </a:moveTo>
                    <a:lnTo>
                      <a:pt x="0" y="96"/>
                    </a:lnTo>
                    <a:lnTo>
                      <a:pt x="6" y="90"/>
                    </a:lnTo>
                    <a:lnTo>
                      <a:pt x="37" y="57"/>
                    </a:lnTo>
                    <a:lnTo>
                      <a:pt x="42" y="50"/>
                    </a:lnTo>
                    <a:lnTo>
                      <a:pt x="46" y="43"/>
                    </a:lnTo>
                    <a:lnTo>
                      <a:pt x="47" y="37"/>
                    </a:lnTo>
                    <a:lnTo>
                      <a:pt x="48" y="31"/>
                    </a:lnTo>
                    <a:lnTo>
                      <a:pt x="46" y="25"/>
                    </a:lnTo>
                    <a:lnTo>
                      <a:pt x="44" y="19"/>
                    </a:lnTo>
                    <a:lnTo>
                      <a:pt x="37" y="10"/>
                    </a:lnTo>
                    <a:lnTo>
                      <a:pt x="28" y="3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0" y="5"/>
                    </a:lnTo>
                    <a:lnTo>
                      <a:pt x="0" y="37"/>
                    </a:lnTo>
                    <a:lnTo>
                      <a:pt x="12" y="22"/>
                    </a:lnTo>
                    <a:lnTo>
                      <a:pt x="15" y="20"/>
                    </a:lnTo>
                    <a:lnTo>
                      <a:pt x="18" y="20"/>
                    </a:lnTo>
                    <a:lnTo>
                      <a:pt x="22" y="21"/>
                    </a:lnTo>
                    <a:lnTo>
                      <a:pt x="25" y="23"/>
                    </a:lnTo>
                    <a:lnTo>
                      <a:pt x="27" y="26"/>
                    </a:lnTo>
                    <a:lnTo>
                      <a:pt x="28" y="30"/>
                    </a:lnTo>
                    <a:lnTo>
                      <a:pt x="28" y="33"/>
                    </a:lnTo>
                    <a:lnTo>
                      <a:pt x="26" y="36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" name=""/>
              <p:cNvSpPr/>
              <p:nvPr/>
            </p:nvSpPr>
            <p:spPr>
              <a:xfrm>
                <a:off x="8447040" y="6503400"/>
                <a:ext cx="76320" cy="155520"/>
              </a:xfrm>
              <a:custGeom>
                <a:avLst/>
                <a:gdLst/>
                <a:ahLst/>
                <a:rect l="l" t="t" r="r" b="b"/>
                <a:pathLst>
                  <a:path w="48" h="98">
                    <a:moveTo>
                      <a:pt x="47" y="31"/>
                    </a:moveTo>
                    <a:lnTo>
                      <a:pt x="47" y="0"/>
                    </a:lnTo>
                    <a:lnTo>
                      <a:pt x="40" y="5"/>
                    </a:lnTo>
                    <a:lnTo>
                      <a:pt x="10" y="39"/>
                    </a:lnTo>
                    <a:lnTo>
                      <a:pt x="5" y="45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3" y="76"/>
                    </a:lnTo>
                    <a:lnTo>
                      <a:pt x="9" y="85"/>
                    </a:lnTo>
                    <a:lnTo>
                      <a:pt x="18" y="93"/>
                    </a:lnTo>
                    <a:lnTo>
                      <a:pt x="23" y="95"/>
                    </a:lnTo>
                    <a:lnTo>
                      <a:pt x="28" y="97"/>
                    </a:lnTo>
                    <a:lnTo>
                      <a:pt x="34" y="96"/>
                    </a:lnTo>
                    <a:lnTo>
                      <a:pt x="40" y="94"/>
                    </a:lnTo>
                    <a:lnTo>
                      <a:pt x="47" y="91"/>
                    </a:lnTo>
                    <a:lnTo>
                      <a:pt x="47" y="59"/>
                    </a:lnTo>
                    <a:lnTo>
                      <a:pt x="34" y="73"/>
                    </a:lnTo>
                    <a:lnTo>
                      <a:pt x="31" y="75"/>
                    </a:lnTo>
                    <a:lnTo>
                      <a:pt x="28" y="75"/>
                    </a:lnTo>
                    <a:lnTo>
                      <a:pt x="24" y="75"/>
                    </a:lnTo>
                    <a:lnTo>
                      <a:pt x="21" y="72"/>
                    </a:lnTo>
                    <a:lnTo>
                      <a:pt x="19" y="69"/>
                    </a:lnTo>
                    <a:lnTo>
                      <a:pt x="19" y="65"/>
                    </a:lnTo>
                    <a:lnTo>
                      <a:pt x="19" y="62"/>
                    </a:lnTo>
                    <a:lnTo>
                      <a:pt x="21" y="59"/>
                    </a:lnTo>
                    <a:lnTo>
                      <a:pt x="47" y="31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" name=""/>
              <p:cNvSpPr/>
              <p:nvPr/>
            </p:nvSpPr>
            <p:spPr>
              <a:xfrm>
                <a:off x="8686800" y="6173640"/>
                <a:ext cx="353880" cy="485640"/>
              </a:xfrm>
              <a:custGeom>
                <a:avLst/>
                <a:gdLst/>
                <a:ahLst/>
                <a:rect l="l" t="t" r="r" b="b"/>
                <a:pathLst>
                  <a:path w="223" h="306">
                    <a:moveTo>
                      <a:pt x="222" y="79"/>
                    </a:moveTo>
                    <a:lnTo>
                      <a:pt x="149" y="0"/>
                    </a:lnTo>
                    <a:lnTo>
                      <a:pt x="2" y="159"/>
                    </a:lnTo>
                    <a:lnTo>
                      <a:pt x="17" y="176"/>
                    </a:lnTo>
                    <a:lnTo>
                      <a:pt x="149" y="32"/>
                    </a:lnTo>
                    <a:lnTo>
                      <a:pt x="192" y="79"/>
                    </a:lnTo>
                    <a:lnTo>
                      <a:pt x="0" y="288"/>
                    </a:lnTo>
                    <a:lnTo>
                      <a:pt x="14" y="305"/>
                    </a:lnTo>
                    <a:lnTo>
                      <a:pt x="222" y="79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1" name=""/>
            <p:cNvSpPr/>
            <p:nvPr/>
          </p:nvSpPr>
          <p:spPr>
            <a:xfrm>
              <a:off x="8267760" y="5818320"/>
              <a:ext cx="447480" cy="485640"/>
            </a:xfrm>
            <a:custGeom>
              <a:avLst/>
              <a:gdLst/>
              <a:ahLst/>
              <a:rect l="l" t="t" r="r" b="b"/>
              <a:pathLst>
                <a:path w="282" h="306">
                  <a:moveTo>
                    <a:pt x="178" y="288"/>
                  </a:moveTo>
                  <a:lnTo>
                    <a:pt x="133" y="239"/>
                  </a:lnTo>
                  <a:lnTo>
                    <a:pt x="281" y="79"/>
                  </a:lnTo>
                  <a:lnTo>
                    <a:pt x="207" y="0"/>
                  </a:lnTo>
                  <a:lnTo>
                    <a:pt x="0" y="226"/>
                  </a:lnTo>
                  <a:lnTo>
                    <a:pt x="14" y="242"/>
                  </a:lnTo>
                  <a:lnTo>
                    <a:pt x="207" y="32"/>
                  </a:lnTo>
                  <a:lnTo>
                    <a:pt x="250" y="79"/>
                  </a:lnTo>
                  <a:lnTo>
                    <a:pt x="103" y="239"/>
                  </a:lnTo>
                  <a:lnTo>
                    <a:pt x="163" y="305"/>
                  </a:lnTo>
                  <a:lnTo>
                    <a:pt x="178" y="288"/>
                  </a:lnTo>
                </a:path>
              </a:pathLst>
            </a:custGeom>
            <a:solidFill>
              <a:srgbClr val="ff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8526600" y="5995800"/>
              <a:ext cx="352440" cy="485640"/>
            </a:xfrm>
            <a:custGeom>
              <a:avLst/>
              <a:gdLst/>
              <a:ahLst/>
              <a:rect l="l" t="t" r="r" b="b"/>
              <a:pathLst>
                <a:path w="222" h="306">
                  <a:moveTo>
                    <a:pt x="118" y="288"/>
                  </a:moveTo>
                  <a:lnTo>
                    <a:pt x="73" y="239"/>
                  </a:lnTo>
                  <a:lnTo>
                    <a:pt x="221" y="79"/>
                  </a:lnTo>
                  <a:lnTo>
                    <a:pt x="147" y="0"/>
                  </a:lnTo>
                  <a:lnTo>
                    <a:pt x="0" y="160"/>
                  </a:lnTo>
                  <a:lnTo>
                    <a:pt x="14" y="176"/>
                  </a:lnTo>
                  <a:lnTo>
                    <a:pt x="147" y="32"/>
                  </a:lnTo>
                  <a:lnTo>
                    <a:pt x="190" y="79"/>
                  </a:lnTo>
                  <a:lnTo>
                    <a:pt x="43" y="239"/>
                  </a:lnTo>
                  <a:lnTo>
                    <a:pt x="103" y="305"/>
                  </a:lnTo>
                  <a:lnTo>
                    <a:pt x="118" y="288"/>
                  </a:lnTo>
                </a:path>
              </a:pathLst>
            </a:custGeom>
            <a:solidFill>
              <a:srgbClr val="00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ffff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700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01"/>
              </a:spcBef>
              <a:buClr>
                <a:srgbClr val="ffffff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ffffff"/>
              </a:buClr>
              <a:buFont typeface="Arial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"/>
          <p:cNvGrpSpPr/>
          <p:nvPr/>
        </p:nvGrpSpPr>
        <p:grpSpPr>
          <a:xfrm>
            <a:off x="8153280" y="5818320"/>
            <a:ext cx="887400" cy="962640"/>
            <a:chOff x="8153280" y="5818320"/>
            <a:chExt cx="887400" cy="962640"/>
          </a:xfrm>
        </p:grpSpPr>
        <p:grpSp>
          <p:nvGrpSpPr>
            <p:cNvPr id="16" name=""/>
            <p:cNvGrpSpPr/>
            <p:nvPr/>
          </p:nvGrpSpPr>
          <p:grpSpPr>
            <a:xfrm>
              <a:off x="8153280" y="6173640"/>
              <a:ext cx="887400" cy="607320"/>
              <a:chOff x="8153280" y="6173640"/>
              <a:chExt cx="887400" cy="607320"/>
            </a:xfrm>
          </p:grpSpPr>
          <p:sp>
            <p:nvSpPr>
              <p:cNvPr id="2" name=""/>
              <p:cNvSpPr/>
              <p:nvPr/>
            </p:nvSpPr>
            <p:spPr>
              <a:xfrm>
                <a:off x="8153280" y="6176520"/>
                <a:ext cx="179640" cy="191880"/>
              </a:xfrm>
              <a:custGeom>
                <a:avLst/>
                <a:gdLst/>
                <a:ahLst/>
                <a:rect l="l" t="t" r="r" b="b"/>
                <a:pathLst>
                  <a:path w="113" h="121">
                    <a:moveTo>
                      <a:pt x="0" y="77"/>
                    </a:moveTo>
                    <a:lnTo>
                      <a:pt x="72" y="0"/>
                    </a:lnTo>
                    <a:lnTo>
                      <a:pt x="112" y="42"/>
                    </a:lnTo>
                    <a:lnTo>
                      <a:pt x="98" y="57"/>
                    </a:lnTo>
                    <a:lnTo>
                      <a:pt x="73" y="30"/>
                    </a:lnTo>
                    <a:lnTo>
                      <a:pt x="60" y="44"/>
                    </a:lnTo>
                    <a:lnTo>
                      <a:pt x="84" y="71"/>
                    </a:lnTo>
                    <a:lnTo>
                      <a:pt x="70" y="85"/>
                    </a:lnTo>
                    <a:lnTo>
                      <a:pt x="46" y="59"/>
                    </a:lnTo>
                    <a:lnTo>
                      <a:pt x="28" y="78"/>
                    </a:lnTo>
                    <a:lnTo>
                      <a:pt x="53" y="105"/>
                    </a:lnTo>
                    <a:lnTo>
                      <a:pt x="40" y="120"/>
                    </a:lnTo>
                    <a:lnTo>
                      <a:pt x="0" y="77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" name=""/>
              <p:cNvSpPr/>
              <p:nvPr/>
            </p:nvSpPr>
            <p:spPr>
              <a:xfrm>
                <a:off x="8239320" y="6270120"/>
                <a:ext cx="190440" cy="205920"/>
              </a:xfrm>
              <a:custGeom>
                <a:avLst/>
                <a:gdLst/>
                <a:ahLst/>
                <a:rect l="l" t="t" r="r" b="b"/>
                <a:pathLst>
                  <a:path w="120" h="130">
                    <a:moveTo>
                      <a:pt x="72" y="0"/>
                    </a:moveTo>
                    <a:lnTo>
                      <a:pt x="89" y="19"/>
                    </a:lnTo>
                    <a:lnTo>
                      <a:pt x="63" y="77"/>
                    </a:lnTo>
                    <a:lnTo>
                      <a:pt x="64" y="78"/>
                    </a:lnTo>
                    <a:lnTo>
                      <a:pt x="104" y="34"/>
                    </a:lnTo>
                    <a:lnTo>
                      <a:pt x="119" y="50"/>
                    </a:lnTo>
                    <a:lnTo>
                      <a:pt x="47" y="129"/>
                    </a:lnTo>
                    <a:lnTo>
                      <a:pt x="29" y="110"/>
                    </a:lnTo>
                    <a:lnTo>
                      <a:pt x="55" y="50"/>
                    </a:lnTo>
                    <a:lnTo>
                      <a:pt x="15" y="94"/>
                    </a:lnTo>
                    <a:lnTo>
                      <a:pt x="0" y="77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" name=""/>
              <p:cNvSpPr/>
              <p:nvPr/>
            </p:nvSpPr>
            <p:spPr>
              <a:xfrm>
                <a:off x="8523360" y="6576480"/>
                <a:ext cx="189000" cy="204480"/>
              </a:xfrm>
              <a:custGeom>
                <a:avLst/>
                <a:gdLst/>
                <a:ahLst/>
                <a:rect l="l" t="t" r="r" b="b"/>
                <a:pathLst>
                  <a:path w="119" h="129">
                    <a:moveTo>
                      <a:pt x="71" y="0"/>
                    </a:moveTo>
                    <a:lnTo>
                      <a:pt x="89" y="19"/>
                    </a:lnTo>
                    <a:lnTo>
                      <a:pt x="63" y="78"/>
                    </a:lnTo>
                    <a:lnTo>
                      <a:pt x="103" y="34"/>
                    </a:lnTo>
                    <a:lnTo>
                      <a:pt x="118" y="50"/>
                    </a:lnTo>
                    <a:lnTo>
                      <a:pt x="46" y="128"/>
                    </a:lnTo>
                    <a:lnTo>
                      <a:pt x="29" y="110"/>
                    </a:lnTo>
                    <a:lnTo>
                      <a:pt x="55" y="50"/>
                    </a:lnTo>
                    <a:lnTo>
                      <a:pt x="14" y="94"/>
                    </a:lnTo>
                    <a:lnTo>
                      <a:pt x="0" y="77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" name=""/>
              <p:cNvSpPr/>
              <p:nvPr/>
            </p:nvSpPr>
            <p:spPr>
              <a:xfrm>
                <a:off x="8450280" y="6495480"/>
                <a:ext cx="27000" cy="31680"/>
              </a:xfrm>
              <a:custGeom>
                <a:avLst/>
                <a:gdLst/>
                <a:ahLst/>
                <a:rect l="l" t="t" r="r" b="b"/>
                <a:pathLst>
                  <a:path w="17" h="20">
                    <a:moveTo>
                      <a:pt x="0" y="0"/>
                    </a:moveTo>
                    <a:lnTo>
                      <a:pt x="0" y="19"/>
                    </a:lnTo>
                    <a:lnTo>
                      <a:pt x="2" y="17"/>
                    </a:lnTo>
                    <a:lnTo>
                      <a:pt x="16" y="11"/>
                    </a:lnTo>
                    <a:lnTo>
                      <a:pt x="13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" name=""/>
              <p:cNvSpPr/>
              <p:nvPr/>
            </p:nvSpPr>
            <p:spPr>
              <a:xfrm>
                <a:off x="8450280" y="6376680"/>
                <a:ext cx="57240" cy="121680"/>
              </a:xfrm>
              <a:custGeom>
                <a:avLst/>
                <a:gdLst/>
                <a:ahLst/>
                <a:rect l="l" t="t" r="r" b="b"/>
                <a:pathLst>
                  <a:path w="36" h="77">
                    <a:moveTo>
                      <a:pt x="0" y="56"/>
                    </a:moveTo>
                    <a:lnTo>
                      <a:pt x="0" y="72"/>
                    </a:lnTo>
                    <a:lnTo>
                      <a:pt x="3" y="73"/>
                    </a:lnTo>
                    <a:lnTo>
                      <a:pt x="6" y="75"/>
                    </a:lnTo>
                    <a:lnTo>
                      <a:pt x="10" y="76"/>
                    </a:lnTo>
                    <a:lnTo>
                      <a:pt x="13" y="75"/>
                    </a:lnTo>
                    <a:lnTo>
                      <a:pt x="20" y="72"/>
                    </a:lnTo>
                    <a:lnTo>
                      <a:pt x="27" y="65"/>
                    </a:lnTo>
                    <a:lnTo>
                      <a:pt x="31" y="59"/>
                    </a:lnTo>
                    <a:lnTo>
                      <a:pt x="34" y="53"/>
                    </a:lnTo>
                    <a:lnTo>
                      <a:pt x="35" y="47"/>
                    </a:lnTo>
                    <a:lnTo>
                      <a:pt x="33" y="41"/>
                    </a:lnTo>
                    <a:lnTo>
                      <a:pt x="31" y="35"/>
                    </a:lnTo>
                    <a:lnTo>
                      <a:pt x="27" y="29"/>
                    </a:lnTo>
                    <a:lnTo>
                      <a:pt x="16" y="16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4"/>
                    </a:lnTo>
                    <a:lnTo>
                      <a:pt x="5" y="28"/>
                    </a:lnTo>
                    <a:lnTo>
                      <a:pt x="10" y="34"/>
                    </a:lnTo>
                    <a:lnTo>
                      <a:pt x="12" y="40"/>
                    </a:lnTo>
                    <a:lnTo>
                      <a:pt x="12" y="45"/>
                    </a:lnTo>
                    <a:lnTo>
                      <a:pt x="8" y="51"/>
                    </a:lnTo>
                    <a:lnTo>
                      <a:pt x="3" y="55"/>
                    </a:lnTo>
                    <a:lnTo>
                      <a:pt x="0" y="56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" name=""/>
              <p:cNvSpPr/>
              <p:nvPr/>
            </p:nvSpPr>
            <p:spPr>
              <a:xfrm>
                <a:off x="8339040" y="6381360"/>
                <a:ext cx="112680" cy="198000"/>
              </a:xfrm>
              <a:custGeom>
                <a:avLst/>
                <a:gdLst/>
                <a:ahLst/>
                <a:rect l="l" t="t" r="r" b="b"/>
                <a:pathLst>
                  <a:path w="71" h="125">
                    <a:moveTo>
                      <a:pt x="70" y="32"/>
                    </a:moveTo>
                    <a:lnTo>
                      <a:pt x="70" y="0"/>
                    </a:lnTo>
                    <a:lnTo>
                      <a:pt x="0" y="75"/>
                    </a:lnTo>
                    <a:lnTo>
                      <a:pt x="14" y="91"/>
                    </a:lnTo>
                    <a:lnTo>
                      <a:pt x="45" y="58"/>
                    </a:lnTo>
                    <a:lnTo>
                      <a:pt x="48" y="61"/>
                    </a:lnTo>
                    <a:lnTo>
                      <a:pt x="51" y="64"/>
                    </a:lnTo>
                    <a:lnTo>
                      <a:pt x="53" y="69"/>
                    </a:lnTo>
                    <a:lnTo>
                      <a:pt x="53" y="75"/>
                    </a:lnTo>
                    <a:lnTo>
                      <a:pt x="50" y="80"/>
                    </a:lnTo>
                    <a:lnTo>
                      <a:pt x="38" y="93"/>
                    </a:lnTo>
                    <a:lnTo>
                      <a:pt x="33" y="100"/>
                    </a:lnTo>
                    <a:lnTo>
                      <a:pt x="31" y="103"/>
                    </a:lnTo>
                    <a:lnTo>
                      <a:pt x="30" y="107"/>
                    </a:lnTo>
                    <a:lnTo>
                      <a:pt x="45" y="124"/>
                    </a:lnTo>
                    <a:lnTo>
                      <a:pt x="46" y="119"/>
                    </a:lnTo>
                    <a:lnTo>
                      <a:pt x="48" y="116"/>
                    </a:lnTo>
                    <a:lnTo>
                      <a:pt x="53" y="109"/>
                    </a:lnTo>
                    <a:lnTo>
                      <a:pt x="63" y="97"/>
                    </a:lnTo>
                    <a:lnTo>
                      <a:pt x="70" y="90"/>
                    </a:lnTo>
                    <a:lnTo>
                      <a:pt x="70" y="71"/>
                    </a:lnTo>
                    <a:lnTo>
                      <a:pt x="68" y="69"/>
                    </a:lnTo>
                    <a:lnTo>
                      <a:pt x="69" y="69"/>
                    </a:lnTo>
                    <a:lnTo>
                      <a:pt x="70" y="70"/>
                    </a:lnTo>
                    <a:lnTo>
                      <a:pt x="70" y="54"/>
                    </a:lnTo>
                    <a:lnTo>
                      <a:pt x="68" y="54"/>
                    </a:lnTo>
                    <a:lnTo>
                      <a:pt x="62" y="51"/>
                    </a:lnTo>
                    <a:lnTo>
                      <a:pt x="56" y="46"/>
                    </a:lnTo>
                    <a:lnTo>
                      <a:pt x="70" y="32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" name=""/>
              <p:cNvSpPr/>
              <p:nvPr/>
            </p:nvSpPr>
            <p:spPr>
              <a:xfrm>
                <a:off x="8521560" y="6495480"/>
                <a:ext cx="78120" cy="153720"/>
              </a:xfrm>
              <a:custGeom>
                <a:avLst/>
                <a:gdLst/>
                <a:ahLst/>
                <a:rect l="l" t="t" r="r" b="b"/>
                <a:pathLst>
                  <a:path w="49" h="97">
                    <a:moveTo>
                      <a:pt x="0" y="64"/>
                    </a:moveTo>
                    <a:lnTo>
                      <a:pt x="0" y="96"/>
                    </a:lnTo>
                    <a:lnTo>
                      <a:pt x="6" y="90"/>
                    </a:lnTo>
                    <a:lnTo>
                      <a:pt x="37" y="57"/>
                    </a:lnTo>
                    <a:lnTo>
                      <a:pt x="42" y="50"/>
                    </a:lnTo>
                    <a:lnTo>
                      <a:pt x="46" y="43"/>
                    </a:lnTo>
                    <a:lnTo>
                      <a:pt x="47" y="37"/>
                    </a:lnTo>
                    <a:lnTo>
                      <a:pt x="48" y="31"/>
                    </a:lnTo>
                    <a:lnTo>
                      <a:pt x="46" y="25"/>
                    </a:lnTo>
                    <a:lnTo>
                      <a:pt x="44" y="19"/>
                    </a:lnTo>
                    <a:lnTo>
                      <a:pt x="37" y="10"/>
                    </a:lnTo>
                    <a:lnTo>
                      <a:pt x="28" y="3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1"/>
                    </a:lnTo>
                    <a:lnTo>
                      <a:pt x="0" y="5"/>
                    </a:lnTo>
                    <a:lnTo>
                      <a:pt x="0" y="37"/>
                    </a:lnTo>
                    <a:lnTo>
                      <a:pt x="12" y="22"/>
                    </a:lnTo>
                    <a:lnTo>
                      <a:pt x="15" y="20"/>
                    </a:lnTo>
                    <a:lnTo>
                      <a:pt x="18" y="20"/>
                    </a:lnTo>
                    <a:lnTo>
                      <a:pt x="22" y="21"/>
                    </a:lnTo>
                    <a:lnTo>
                      <a:pt x="25" y="23"/>
                    </a:lnTo>
                    <a:lnTo>
                      <a:pt x="27" y="26"/>
                    </a:lnTo>
                    <a:lnTo>
                      <a:pt x="28" y="30"/>
                    </a:lnTo>
                    <a:lnTo>
                      <a:pt x="28" y="33"/>
                    </a:lnTo>
                    <a:lnTo>
                      <a:pt x="26" y="36"/>
                    </a:lnTo>
                    <a:lnTo>
                      <a:pt x="0" y="64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" name=""/>
              <p:cNvSpPr/>
              <p:nvPr/>
            </p:nvSpPr>
            <p:spPr>
              <a:xfrm>
                <a:off x="8447040" y="6503400"/>
                <a:ext cx="76320" cy="155520"/>
              </a:xfrm>
              <a:custGeom>
                <a:avLst/>
                <a:gdLst/>
                <a:ahLst/>
                <a:rect l="l" t="t" r="r" b="b"/>
                <a:pathLst>
                  <a:path w="48" h="98">
                    <a:moveTo>
                      <a:pt x="47" y="31"/>
                    </a:moveTo>
                    <a:lnTo>
                      <a:pt x="47" y="0"/>
                    </a:lnTo>
                    <a:lnTo>
                      <a:pt x="40" y="5"/>
                    </a:lnTo>
                    <a:lnTo>
                      <a:pt x="10" y="39"/>
                    </a:lnTo>
                    <a:lnTo>
                      <a:pt x="5" y="45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3" y="76"/>
                    </a:lnTo>
                    <a:lnTo>
                      <a:pt x="9" y="85"/>
                    </a:lnTo>
                    <a:lnTo>
                      <a:pt x="18" y="93"/>
                    </a:lnTo>
                    <a:lnTo>
                      <a:pt x="23" y="95"/>
                    </a:lnTo>
                    <a:lnTo>
                      <a:pt x="28" y="97"/>
                    </a:lnTo>
                    <a:lnTo>
                      <a:pt x="34" y="96"/>
                    </a:lnTo>
                    <a:lnTo>
                      <a:pt x="40" y="94"/>
                    </a:lnTo>
                    <a:lnTo>
                      <a:pt x="47" y="91"/>
                    </a:lnTo>
                    <a:lnTo>
                      <a:pt x="47" y="59"/>
                    </a:lnTo>
                    <a:lnTo>
                      <a:pt x="34" y="73"/>
                    </a:lnTo>
                    <a:lnTo>
                      <a:pt x="31" y="75"/>
                    </a:lnTo>
                    <a:lnTo>
                      <a:pt x="28" y="75"/>
                    </a:lnTo>
                    <a:lnTo>
                      <a:pt x="24" y="75"/>
                    </a:lnTo>
                    <a:lnTo>
                      <a:pt x="21" y="72"/>
                    </a:lnTo>
                    <a:lnTo>
                      <a:pt x="19" y="69"/>
                    </a:lnTo>
                    <a:lnTo>
                      <a:pt x="19" y="65"/>
                    </a:lnTo>
                    <a:lnTo>
                      <a:pt x="19" y="62"/>
                    </a:lnTo>
                    <a:lnTo>
                      <a:pt x="21" y="59"/>
                    </a:lnTo>
                    <a:lnTo>
                      <a:pt x="47" y="31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" name=""/>
              <p:cNvSpPr/>
              <p:nvPr/>
            </p:nvSpPr>
            <p:spPr>
              <a:xfrm>
                <a:off x="8686800" y="6173640"/>
                <a:ext cx="353880" cy="485640"/>
              </a:xfrm>
              <a:custGeom>
                <a:avLst/>
                <a:gdLst/>
                <a:ahLst/>
                <a:rect l="l" t="t" r="r" b="b"/>
                <a:pathLst>
                  <a:path w="223" h="306">
                    <a:moveTo>
                      <a:pt x="222" y="79"/>
                    </a:moveTo>
                    <a:lnTo>
                      <a:pt x="149" y="0"/>
                    </a:lnTo>
                    <a:lnTo>
                      <a:pt x="2" y="159"/>
                    </a:lnTo>
                    <a:lnTo>
                      <a:pt x="17" y="176"/>
                    </a:lnTo>
                    <a:lnTo>
                      <a:pt x="149" y="32"/>
                    </a:lnTo>
                    <a:lnTo>
                      <a:pt x="192" y="79"/>
                    </a:lnTo>
                    <a:lnTo>
                      <a:pt x="0" y="288"/>
                    </a:lnTo>
                    <a:lnTo>
                      <a:pt x="14" y="305"/>
                    </a:lnTo>
                    <a:lnTo>
                      <a:pt x="222" y="79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1" name=""/>
            <p:cNvSpPr/>
            <p:nvPr/>
          </p:nvSpPr>
          <p:spPr>
            <a:xfrm>
              <a:off x="8267760" y="5818320"/>
              <a:ext cx="447480" cy="485640"/>
            </a:xfrm>
            <a:custGeom>
              <a:avLst/>
              <a:gdLst/>
              <a:ahLst/>
              <a:rect l="l" t="t" r="r" b="b"/>
              <a:pathLst>
                <a:path w="282" h="306">
                  <a:moveTo>
                    <a:pt x="178" y="288"/>
                  </a:moveTo>
                  <a:lnTo>
                    <a:pt x="133" y="239"/>
                  </a:lnTo>
                  <a:lnTo>
                    <a:pt x="281" y="79"/>
                  </a:lnTo>
                  <a:lnTo>
                    <a:pt x="207" y="0"/>
                  </a:lnTo>
                  <a:lnTo>
                    <a:pt x="0" y="226"/>
                  </a:lnTo>
                  <a:lnTo>
                    <a:pt x="14" y="242"/>
                  </a:lnTo>
                  <a:lnTo>
                    <a:pt x="207" y="32"/>
                  </a:lnTo>
                  <a:lnTo>
                    <a:pt x="250" y="79"/>
                  </a:lnTo>
                  <a:lnTo>
                    <a:pt x="103" y="239"/>
                  </a:lnTo>
                  <a:lnTo>
                    <a:pt x="163" y="305"/>
                  </a:lnTo>
                  <a:lnTo>
                    <a:pt x="178" y="288"/>
                  </a:lnTo>
                </a:path>
              </a:pathLst>
            </a:custGeom>
            <a:solidFill>
              <a:srgbClr val="ff001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8526600" y="5995800"/>
              <a:ext cx="352440" cy="485640"/>
            </a:xfrm>
            <a:custGeom>
              <a:avLst/>
              <a:gdLst/>
              <a:ahLst/>
              <a:rect l="l" t="t" r="r" b="b"/>
              <a:pathLst>
                <a:path w="222" h="306">
                  <a:moveTo>
                    <a:pt x="118" y="288"/>
                  </a:moveTo>
                  <a:lnTo>
                    <a:pt x="73" y="239"/>
                  </a:lnTo>
                  <a:lnTo>
                    <a:pt x="221" y="79"/>
                  </a:lnTo>
                  <a:lnTo>
                    <a:pt x="147" y="0"/>
                  </a:lnTo>
                  <a:lnTo>
                    <a:pt x="0" y="160"/>
                  </a:lnTo>
                  <a:lnTo>
                    <a:pt x="14" y="176"/>
                  </a:lnTo>
                  <a:lnTo>
                    <a:pt x="147" y="32"/>
                  </a:lnTo>
                  <a:lnTo>
                    <a:pt x="190" y="79"/>
                  </a:lnTo>
                  <a:lnTo>
                    <a:pt x="43" y="239"/>
                  </a:lnTo>
                  <a:lnTo>
                    <a:pt x="103" y="305"/>
                  </a:lnTo>
                  <a:lnTo>
                    <a:pt x="118" y="288"/>
                  </a:lnTo>
                </a:path>
              </a:pathLst>
            </a:custGeom>
            <a:solidFill>
              <a:srgbClr val="00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ffff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700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01"/>
              </a:spcBef>
              <a:buClr>
                <a:srgbClr val="ffffff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ffffff"/>
              </a:buClr>
              <a:buFont typeface="Arial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ffffff"/>
              </a:buClr>
              <a:buFont typeface="Arial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0" y="4935240"/>
            <a:ext cx="9144000" cy="15080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1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Corporate Staff Functions</a:t>
            </a:r>
            <a:endParaRPr b="0" lang="en-US" sz="4400" strike="noStrike" u="none">
              <a:solidFill>
                <a:srgbClr val="ffff00"/>
              </a:solidFill>
              <a:effectLst/>
              <a:uFillTx/>
              <a:latin typeface="Arial"/>
            </a:endParaRPr>
          </a:p>
        </p:txBody>
      </p:sp>
      <p:grpSp>
        <p:nvGrpSpPr>
          <p:cNvPr id="27" name=""/>
          <p:cNvGrpSpPr/>
          <p:nvPr/>
        </p:nvGrpSpPr>
        <p:grpSpPr>
          <a:xfrm>
            <a:off x="2959200" y="1359000"/>
            <a:ext cx="3253680" cy="3227040"/>
            <a:chOff x="2959200" y="1359000"/>
            <a:chExt cx="3253680" cy="3227040"/>
          </a:xfrm>
        </p:grpSpPr>
        <p:grpSp>
          <p:nvGrpSpPr>
            <p:cNvPr id="28" name=""/>
            <p:cNvGrpSpPr/>
            <p:nvPr/>
          </p:nvGrpSpPr>
          <p:grpSpPr>
            <a:xfrm>
              <a:off x="2959200" y="2562120"/>
              <a:ext cx="3253680" cy="2023920"/>
              <a:chOff x="2959200" y="2562120"/>
              <a:chExt cx="3253680" cy="2023920"/>
            </a:xfrm>
          </p:grpSpPr>
          <p:sp>
            <p:nvSpPr>
              <p:cNvPr id="29" name=""/>
              <p:cNvSpPr/>
              <p:nvPr/>
            </p:nvSpPr>
            <p:spPr>
              <a:xfrm>
                <a:off x="2959200" y="2571120"/>
                <a:ext cx="652320" cy="64152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" name=""/>
              <p:cNvSpPr/>
              <p:nvPr/>
            </p:nvSpPr>
            <p:spPr>
              <a:xfrm>
                <a:off x="3276000" y="2883600"/>
                <a:ext cx="693360" cy="68364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" name=""/>
              <p:cNvSpPr/>
              <p:nvPr/>
            </p:nvSpPr>
            <p:spPr>
              <a:xfrm>
                <a:off x="4315680" y="3907800"/>
                <a:ext cx="691200" cy="6782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" name=""/>
              <p:cNvSpPr/>
              <p:nvPr/>
            </p:nvSpPr>
            <p:spPr>
              <a:xfrm>
                <a:off x="4047120" y="3633480"/>
                <a:ext cx="31320" cy="10404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" name=""/>
              <p:cNvSpPr/>
              <p:nvPr/>
            </p:nvSpPr>
            <p:spPr>
              <a:xfrm>
                <a:off x="4047120" y="3240360"/>
                <a:ext cx="211320" cy="40752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" name=""/>
              <p:cNvSpPr/>
              <p:nvPr/>
            </p:nvSpPr>
            <p:spPr>
              <a:xfrm>
                <a:off x="3639240" y="3251160"/>
                <a:ext cx="408960" cy="66384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5" name=""/>
              <p:cNvSpPr/>
              <p:nvPr/>
            </p:nvSpPr>
            <p:spPr>
              <a:xfrm>
                <a:off x="4313880" y="3633480"/>
                <a:ext cx="277560" cy="51372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6" name=""/>
              <p:cNvSpPr/>
              <p:nvPr/>
            </p:nvSpPr>
            <p:spPr>
              <a:xfrm>
                <a:off x="4039560" y="3662640"/>
                <a:ext cx="275760" cy="51588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7" name=""/>
              <p:cNvSpPr/>
              <p:nvPr/>
            </p:nvSpPr>
            <p:spPr>
              <a:xfrm>
                <a:off x="4917600" y="2562120"/>
                <a:ext cx="1295280" cy="161640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8" name=""/>
            <p:cNvGrpSpPr/>
            <p:nvPr/>
          </p:nvGrpSpPr>
          <p:grpSpPr>
            <a:xfrm>
              <a:off x="3378240" y="1359000"/>
              <a:ext cx="2239920" cy="2208240"/>
              <a:chOff x="3378240" y="1359000"/>
              <a:chExt cx="2239920" cy="2208240"/>
            </a:xfrm>
          </p:grpSpPr>
          <p:sp>
            <p:nvSpPr>
              <p:cNvPr id="39" name=""/>
              <p:cNvSpPr/>
              <p:nvPr/>
            </p:nvSpPr>
            <p:spPr>
              <a:xfrm>
                <a:off x="3378240" y="1359000"/>
                <a:ext cx="1638360" cy="1614240"/>
              </a:xfrm>
              <a:custGeom>
                <a:avLst/>
                <a:gdLst/>
                <a:ahLst/>
                <a:rect l="l" t="t" r="r" b="b"/>
                <a:pathLst>
                  <a:path w="884" h="883">
                    <a:moveTo>
                      <a:pt x="561" y="835"/>
                    </a:moveTo>
                    <a:lnTo>
                      <a:pt x="419" y="694"/>
                    </a:lnTo>
                    <a:lnTo>
                      <a:pt x="883" y="230"/>
                    </a:lnTo>
                    <a:lnTo>
                      <a:pt x="653" y="0"/>
                    </a:lnTo>
                    <a:lnTo>
                      <a:pt x="0" y="654"/>
                    </a:lnTo>
                    <a:lnTo>
                      <a:pt x="47" y="701"/>
                    </a:lnTo>
                    <a:lnTo>
                      <a:pt x="653" y="95"/>
                    </a:lnTo>
                    <a:lnTo>
                      <a:pt x="788" y="230"/>
                    </a:lnTo>
                    <a:lnTo>
                      <a:pt x="325" y="694"/>
                    </a:lnTo>
                    <a:lnTo>
                      <a:pt x="514" y="882"/>
                    </a:lnTo>
                    <a:lnTo>
                      <a:pt x="561" y="835"/>
                    </a:lnTo>
                  </a:path>
                </a:pathLst>
              </a:custGeom>
              <a:solidFill>
                <a:srgbClr val="cc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" name=""/>
              <p:cNvSpPr/>
              <p:nvPr/>
            </p:nvSpPr>
            <p:spPr>
              <a:xfrm>
                <a:off x="4330800" y="1951200"/>
                <a:ext cx="1287360" cy="1616040"/>
              </a:xfrm>
              <a:custGeom>
                <a:avLst/>
                <a:gdLst/>
                <a:ahLst/>
                <a:rect l="l" t="t" r="r" b="b"/>
                <a:pathLst>
                  <a:path w="695" h="884">
                    <a:moveTo>
                      <a:pt x="371" y="835"/>
                    </a:moveTo>
                    <a:lnTo>
                      <a:pt x="230" y="694"/>
                    </a:lnTo>
                    <a:lnTo>
                      <a:pt x="694" y="231"/>
                    </a:lnTo>
                    <a:lnTo>
                      <a:pt x="463" y="0"/>
                    </a:lnTo>
                    <a:lnTo>
                      <a:pt x="0" y="464"/>
                    </a:lnTo>
                    <a:lnTo>
                      <a:pt x="47" y="511"/>
                    </a:lnTo>
                    <a:lnTo>
                      <a:pt x="463" y="95"/>
                    </a:lnTo>
                    <a:lnTo>
                      <a:pt x="599" y="231"/>
                    </a:lnTo>
                    <a:lnTo>
                      <a:pt x="136" y="694"/>
                    </a:lnTo>
                    <a:lnTo>
                      <a:pt x="324" y="883"/>
                    </a:lnTo>
                    <a:lnTo>
                      <a:pt x="371" y="835"/>
                    </a:lnTo>
                  </a:path>
                </a:pathLst>
              </a:custGeom>
              <a:solidFill>
                <a:srgbClr val="00b02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"/>
          <p:cNvSpPr/>
          <p:nvPr/>
        </p:nvSpPr>
        <p:spPr>
          <a:xfrm>
            <a:off x="701640" y="685800"/>
            <a:ext cx="7604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Functions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465120" y="2529000"/>
            <a:ext cx="2583000" cy="30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00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Open markets and free trade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10000"/>
              </a:lnSpc>
              <a:spcBef>
                <a:spcPts val="100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Focus on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10000"/>
              </a:lnSpc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Electric Market Open Access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10000"/>
              </a:lnSpc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10000"/>
              </a:lnSpc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Derivatives regulation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10000"/>
              </a:lnSpc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10000"/>
              </a:lnSpc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North America, 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10000"/>
              </a:lnSpc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Europe and Japan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3048120" y="2530440"/>
            <a:ext cx="2895480" cy="18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00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Transaction support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00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Protection of existing assets and positions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00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Gathering of Information/Intelligence 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5975280" y="2519280"/>
            <a:ext cx="3357720" cy="143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00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Identification of regulatory/political risks/ opportunities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00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Mitigation/capture plan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457200" y="1523880"/>
            <a:ext cx="2252520" cy="79560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5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Advocacy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5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6026040" y="1523880"/>
            <a:ext cx="2584440" cy="795600"/>
          </a:xfrm>
          <a:prstGeom prst="roundRect">
            <a:avLst>
              <a:gd name="adj" fmla="val 16667"/>
            </a:avLst>
          </a:prstGeom>
          <a:solidFill>
            <a:srgbClr val="70bc1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Risk Identification and Mitigation</a:t>
            </a:r>
            <a:endParaRPr b="0" lang="en-US" sz="2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3343320" y="1523880"/>
            <a:ext cx="2228760" cy="79560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95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Unit Support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95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898560" y="257040"/>
            <a:ext cx="73310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Government and Regulatory Affairs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"/>
          <p:cNvSpPr/>
          <p:nvPr/>
        </p:nvSpPr>
        <p:spPr>
          <a:xfrm>
            <a:off x="777960" y="914400"/>
            <a:ext cx="760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Approach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1219320" y="1862280"/>
            <a:ext cx="6621480" cy="45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spcBef>
                <a:spcPts val="15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Positioned as the leading voice for open and competitive markets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50000"/>
              </a:lnSpc>
              <a:spcBef>
                <a:spcPts val="15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150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Form/Lead coalitions to effect change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50000"/>
              </a:lnSpc>
              <a:spcBef>
                <a:spcPts val="150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150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Mission Shift: From advocacy to transaction support and risk mitigation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50000"/>
              </a:lnSpc>
              <a:spcBef>
                <a:spcPts val="150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150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Rigorous resource allocation process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898560" y="411120"/>
            <a:ext cx="73310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Government and Regulatory Affairs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/>
          <p:nvPr/>
        </p:nvSpPr>
        <p:spPr>
          <a:xfrm>
            <a:off x="777960" y="762120"/>
            <a:ext cx="760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Progress/Update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1066680" y="1722600"/>
            <a:ext cx="7169400" cy="470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spcBef>
                <a:spcPts val="150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Quantifiable opportunities captured and risks mitigated substantially exceeded expenditures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50000"/>
              </a:lnSpc>
              <a:spcBef>
                <a:spcPts val="150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150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CEA reforms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50000"/>
              </a:lnSpc>
              <a:spcBef>
                <a:spcPts val="150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150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Environment, Health and Safety organization successfully launched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50000"/>
              </a:lnSpc>
              <a:spcBef>
                <a:spcPts val="150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150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California crisis generating backlash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898560" y="257040"/>
            <a:ext cx="73310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Government and Regulatory Affairs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762120" y="762120"/>
            <a:ext cx="760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Initiatives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990720" y="1447920"/>
            <a:ext cx="7267320" cy="49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spcBef>
                <a:spcPts val="60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Campaign to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isolate California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get the real story out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51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generate opportunities for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Enron’s services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499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1049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Support for new Enron business units including Enron NetWorks, Enron Global Markets and Enron Industrial Markets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1049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1049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Focus on wholesale open access in North American, European and Japanese power markets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898560" y="257040"/>
            <a:ext cx="73310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Government and Regulatory Affairs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1643040" y="3219480"/>
            <a:ext cx="5900760" cy="61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4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Human Resources</a:t>
            </a:r>
            <a:endParaRPr b="0" lang="en-US" sz="3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"/>
          <p:cNvSpPr/>
          <p:nvPr/>
        </p:nvSpPr>
        <p:spPr>
          <a:xfrm>
            <a:off x="777960" y="609480"/>
            <a:ext cx="760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Functions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307800" y="1355760"/>
            <a:ext cx="1422720" cy="79524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Facilitation of HR Strategy &amp; Policy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3851280" y="1353960"/>
            <a:ext cx="1422360" cy="795600"/>
          </a:xfrm>
          <a:prstGeom prst="roundRect">
            <a:avLst>
              <a:gd name="adj" fmla="val 16667"/>
            </a:avLst>
          </a:prstGeom>
          <a:solidFill>
            <a:srgbClr val="70bc1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Compliance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1981080" y="1363680"/>
            <a:ext cx="1633680" cy="79524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Executive Compensation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3" name=""/>
          <p:cNvSpPr/>
          <p:nvPr/>
        </p:nvSpPr>
        <p:spPr>
          <a:xfrm>
            <a:off x="5457960" y="1346040"/>
            <a:ext cx="1628640" cy="795600"/>
          </a:xfrm>
          <a:prstGeom prst="roundRect">
            <a:avLst>
              <a:gd name="adj" fmla="val 16667"/>
            </a:avLst>
          </a:prstGeom>
          <a:solidFill>
            <a:srgbClr val="9966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Redeployment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7259760" y="1344600"/>
            <a:ext cx="1422360" cy="795240"/>
          </a:xfrm>
          <a:prstGeom prst="roundRect">
            <a:avLst>
              <a:gd name="adj" fmla="val 16667"/>
            </a:avLst>
          </a:prstGeom>
          <a:solidFill>
            <a:srgbClr val="47bad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Systems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152280" y="2238480"/>
            <a:ext cx="1981440" cy="218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25000"/>
              </a:lnSpc>
              <a:spcBef>
                <a:spcPts val="876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Organize discussions across business units regarding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509760" indent="-225720">
              <a:lnSpc>
                <a:spcPct val="125000"/>
              </a:lnSpc>
              <a:spcBef>
                <a:spcPts val="876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Compensation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509760" indent="-225720">
              <a:lnSpc>
                <a:spcPct val="125000"/>
              </a:lnSpc>
              <a:spcBef>
                <a:spcPts val="876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Performance Mgmt.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2143080" y="2230560"/>
            <a:ext cx="1754280" cy="245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Gathering Market Data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Implementing Corporate Compensation Policy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Ensuring Consistency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3800520" y="2232000"/>
            <a:ext cx="183816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Fair Employment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Reporting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5381640" y="2236680"/>
            <a:ext cx="1574640" cy="142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Formalized process to move talent around Enron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7230960" y="2249640"/>
            <a:ext cx="1836720" cy="191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Performance Management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Online employee Information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Directory/Expert Finder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1055520" y="4826160"/>
            <a:ext cx="2225880" cy="172224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1171440" y="4896000"/>
            <a:ext cx="2181240" cy="15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Units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spcBef>
                <a:spcPts val="81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Training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spcBef>
                <a:spcPts val="81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Staffing/Recruiting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spcBef>
                <a:spcPts val="81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Compensation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spcBef>
                <a:spcPts val="81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Employee Relations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4191120" y="4800600"/>
            <a:ext cx="2224080" cy="172260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381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4405320" y="4898880"/>
            <a:ext cx="1919160" cy="92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Outsourced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spcBef>
                <a:spcPts val="81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Payroll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spcBef>
                <a:spcPts val="814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Benefits</a:t>
            </a:r>
            <a:endParaRPr b="0" lang="en-US" sz="1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1916280" y="152280"/>
            <a:ext cx="52466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Human Resources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"/>
          <p:cNvSpPr/>
          <p:nvPr/>
        </p:nvSpPr>
        <p:spPr>
          <a:xfrm>
            <a:off x="777960" y="609480"/>
            <a:ext cx="760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Approach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533520" y="1143000"/>
            <a:ext cx="8153280" cy="621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90000"/>
              </a:lnSpc>
              <a:spcBef>
                <a:spcPts val="624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Decentralize core functions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90000"/>
              </a:lnSpc>
              <a:spcBef>
                <a:spcPts val="561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Compensation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90000"/>
              </a:lnSpc>
              <a:spcBef>
                <a:spcPts val="561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Recruiting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90000"/>
              </a:lnSpc>
              <a:spcBef>
                <a:spcPts val="561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Training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90000"/>
              </a:lnSpc>
              <a:spcBef>
                <a:spcPts val="1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90000"/>
              </a:lnSpc>
              <a:spcBef>
                <a:spcPts val="1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Establish a collaborative, non-hierarchical approach to HR strategy and implementation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70000"/>
              </a:lnSpc>
              <a:spcBef>
                <a:spcPts val="1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90000"/>
              </a:lnSpc>
              <a:spcBef>
                <a:spcPts val="1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Outsource noncore functions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70000"/>
              </a:lnSpc>
              <a:spcBef>
                <a:spcPts val="1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90000"/>
              </a:lnSpc>
              <a:spcBef>
                <a:spcPts val="624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Develop common systems to support company-wide activities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90000"/>
              </a:lnSpc>
              <a:spcBef>
                <a:spcPts val="561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Performance management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90000"/>
              </a:lnSpc>
              <a:spcBef>
                <a:spcPts val="561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Compensation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90000"/>
              </a:lnSpc>
              <a:spcBef>
                <a:spcPts val="561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Redeployment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90000"/>
              </a:lnSpc>
              <a:spcBef>
                <a:spcPts val="561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90000"/>
              </a:lnSpc>
              <a:spcBef>
                <a:spcPts val="1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Enable employee self service (HR online)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70000"/>
              </a:lnSpc>
              <a:spcBef>
                <a:spcPts val="1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90000"/>
              </a:lnSpc>
              <a:spcBef>
                <a:spcPts val="1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Ensure that programs/initiatives have quantifiable business value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1916280" y="152280"/>
            <a:ext cx="52466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Human Resources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"/>
          <p:cNvSpPr/>
          <p:nvPr/>
        </p:nvSpPr>
        <p:spPr>
          <a:xfrm>
            <a:off x="777960" y="609480"/>
            <a:ext cx="760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Progress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838080" y="1295280"/>
            <a:ext cx="7543800" cy="50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spcBef>
                <a:spcPts val="45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Reduced HR costs across Enron by 20% ($12mm/year)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70000"/>
              </a:lnSpc>
              <a:spcBef>
                <a:spcPts val="45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45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Improved HR ratio from 1:35 to 1:75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70000"/>
              </a:lnSpc>
              <a:spcBef>
                <a:spcPts val="45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45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Took HR services to online platforms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70000"/>
              </a:lnSpc>
              <a:spcBef>
                <a:spcPts val="45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45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Expanded Community Relations efforts: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049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United Way: 33% increase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049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JDF/MS-150: 89% increase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049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Other fundraising: 77% increase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1916280" y="152280"/>
            <a:ext cx="52466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Human Resources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"/>
          <p:cNvSpPr/>
          <p:nvPr/>
        </p:nvSpPr>
        <p:spPr>
          <a:xfrm>
            <a:off x="777960" y="609480"/>
            <a:ext cx="760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Initiatives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2" name=""/>
          <p:cNvSpPr/>
          <p:nvPr/>
        </p:nvSpPr>
        <p:spPr>
          <a:xfrm>
            <a:off x="609480" y="1600200"/>
            <a:ext cx="8153640" cy="398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30000"/>
              </a:lnSpc>
              <a:spcBef>
                <a:spcPts val="60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Increase Focus on Culture and Work Environment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30000"/>
              </a:lnSpc>
              <a:spcBef>
                <a:spcPts val="451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Click@Home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30000"/>
              </a:lnSpc>
              <a:spcBef>
                <a:spcPts val="451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Onsite daycare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30000"/>
              </a:lnSpc>
              <a:spcBef>
                <a:spcPts val="451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alternative work arrangements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30000"/>
              </a:lnSpc>
              <a:spcBef>
                <a:spcPts val="499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1049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Implementation of partnership model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1049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1049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Commercialization of HR systems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3" name=""/>
          <p:cNvSpPr/>
          <p:nvPr/>
        </p:nvSpPr>
        <p:spPr>
          <a:xfrm>
            <a:off x="1916280" y="152280"/>
            <a:ext cx="52466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Human Resources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"/>
          <p:cNvSpPr/>
          <p:nvPr/>
        </p:nvSpPr>
        <p:spPr>
          <a:xfrm>
            <a:off x="457200" y="3219480"/>
            <a:ext cx="81853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Corporate Administrative Services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"/>
          <p:cNvSpPr/>
          <p:nvPr/>
        </p:nvSpPr>
        <p:spPr>
          <a:xfrm>
            <a:off x="701640" y="380880"/>
            <a:ext cx="76042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Overview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" name=""/>
          <p:cNvSpPr/>
          <p:nvPr/>
        </p:nvSpPr>
        <p:spPr>
          <a:xfrm>
            <a:off x="5027760" y="2484360"/>
            <a:ext cx="2300040" cy="249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Functions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Approach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Progress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Initiatives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762120" y="1606680"/>
            <a:ext cx="3681360" cy="478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9080" indent="-289080"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PR/Communications 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9080" indent="-289080"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9080" indent="-289080"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Government and Regulatory Affairs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9080" indent="-289080"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9080" indent="-289080"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Human Resources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9080" indent="-289080"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9080" indent="-289080"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Corporate Administrative Services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9080" indent="-289080"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89080" indent="-289080"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4554360" y="1558800"/>
            <a:ext cx="66960" cy="4186440"/>
          </a:xfrm>
          <a:custGeom>
            <a:avLst/>
            <a:gdLst>
              <a:gd name="textAreaLeft" fmla="*/ 3240 w 66960"/>
              <a:gd name="textAreaRight" fmla="*/ 63720 w 66960"/>
              <a:gd name="textAreaTop" fmla="*/ 3240 h 4186440"/>
              <a:gd name="textAreaBottom" fmla="*/ 4183200 h 4186440"/>
            </a:gdLst>
            <a:ahLst/>
            <a:cxnLst/>
            <a:rect l="textAreaLeft" t="textAreaTop" r="textAreaRight" b="textAreaBottom"/>
            <a:pathLst>
              <a:path w="21600" h="1343358">
                <a:moveTo>
                  <a:pt x="3600" y="0"/>
                </a:moveTo>
                <a:arcTo wR="3600" hR="3600" stAng="16200000" swAng="-5400000"/>
                <a:lnTo>
                  <a:pt x="0" y="1339758"/>
                </a:lnTo>
                <a:arcTo wR="3600" hR="3600" stAng="10800000" swAng="-5400000"/>
                <a:lnTo>
                  <a:pt x="18000" y="1343358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33cc3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5" name=""/>
          <p:cNvSpPr/>
          <p:nvPr/>
        </p:nvSpPr>
        <p:spPr>
          <a:xfrm>
            <a:off x="1189080" y="1073160"/>
            <a:ext cx="262872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sng">
                <a:solidFill>
                  <a:srgbClr val="ffe80f"/>
                </a:solidFill>
                <a:effectLst/>
                <a:uFillTx/>
                <a:latin typeface="Arial"/>
              </a:rPr>
              <a:t>Areas</a:t>
            </a:r>
            <a:endParaRPr b="0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4762440" y="1066680"/>
            <a:ext cx="262908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sng">
                <a:solidFill>
                  <a:srgbClr val="ffe80f"/>
                </a:solidFill>
                <a:effectLst/>
                <a:uFillTx/>
                <a:latin typeface="Arial"/>
              </a:rPr>
              <a:t>Topics</a:t>
            </a:r>
            <a:endParaRPr b="0" lang="en-US" sz="2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"/>
          <p:cNvSpPr/>
          <p:nvPr/>
        </p:nvSpPr>
        <p:spPr>
          <a:xfrm>
            <a:off x="777960" y="762120"/>
            <a:ext cx="760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Functions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228600" y="1698480"/>
            <a:ext cx="1824120" cy="68760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Property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Development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152280" y="2637000"/>
            <a:ext cx="2210040" cy="256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938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Real Estate Leasing and Acquisition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938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Facility Planning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938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Construction Management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938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Relocation/ churn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938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e000c"/>
                </a:solidFill>
                <a:effectLst/>
                <a:uFillTx/>
                <a:latin typeface="Arial"/>
              </a:rPr>
              <a:t>New Building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2286000" y="1677960"/>
            <a:ext cx="1574640" cy="68724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Aviation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4419720" y="1676520"/>
            <a:ext cx="1517400" cy="687240"/>
          </a:xfrm>
          <a:prstGeom prst="roundRect">
            <a:avLst>
              <a:gd name="adj" fmla="val 16667"/>
            </a:avLst>
          </a:prstGeom>
          <a:solidFill>
            <a:srgbClr val="70bc1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Security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0" name=""/>
          <p:cNvSpPr/>
          <p:nvPr/>
        </p:nvSpPr>
        <p:spPr>
          <a:xfrm>
            <a:off x="6688080" y="1687680"/>
            <a:ext cx="2075040" cy="67752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3816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6637320" y="1717560"/>
            <a:ext cx="220176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Property Management 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Administration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2" name=""/>
          <p:cNvSpPr/>
          <p:nvPr/>
        </p:nvSpPr>
        <p:spPr>
          <a:xfrm>
            <a:off x="2209680" y="2620800"/>
            <a:ext cx="236232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938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Corporate Aircraft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938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Chartering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>
            <a:off x="4267080" y="2602080"/>
            <a:ext cx="239400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938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Building Security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938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“Default provider” of security services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4" name=""/>
          <p:cNvSpPr/>
          <p:nvPr/>
        </p:nvSpPr>
        <p:spPr>
          <a:xfrm>
            <a:off x="6553080" y="2606760"/>
            <a:ext cx="274644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938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Billing and Allocations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938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Administration of third party contracts</a:t>
            </a:r>
            <a:endParaRPr b="0" lang="en-US" sz="15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304920" y="228600"/>
            <a:ext cx="8559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Corporate Administrative Services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762120" y="623880"/>
            <a:ext cx="760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Approach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838080" y="1600200"/>
            <a:ext cx="7467840" cy="321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spcBef>
                <a:spcPts val="15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Outsource noncore functions; employees focus on administration of third party contracts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15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15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Drive cost accountability through detailed billing and allocation process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15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15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Drive productivity: co-location, flexible and open environment, churn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304920" y="228600"/>
            <a:ext cx="8559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Corporate Administrative Services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777960" y="609480"/>
            <a:ext cx="760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Progress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304920" y="1420920"/>
            <a:ext cx="8610480" cy="55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spcBef>
                <a:spcPts val="4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4046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Further outsourcing - EES assuming facility management services (25% of budget)</a:t>
            </a:r>
            <a:endParaRPr b="0" lang="en-US" sz="2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70000"/>
              </a:lnSpc>
              <a:spcBef>
                <a:spcPts val="45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4046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4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4046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Dramatic efficiency gains (16% reduction in G&amp;A)</a:t>
            </a:r>
            <a:endParaRPr b="0" lang="en-US" sz="2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964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4046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30% increase in Houston employee/contractor population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964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4046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25% increase in churn (8400 moves)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964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4046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design and construction of 300,000 sq. ft. of short term leases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70000"/>
              </a:lnSpc>
              <a:spcBef>
                <a:spcPts val="45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4046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4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4046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Corporate aviation fleet reconfigured</a:t>
            </a:r>
            <a:endParaRPr b="0" lang="en-US" sz="2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70000"/>
              </a:lnSpc>
              <a:spcBef>
                <a:spcPts val="45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4046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4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4046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building (EBII) on track to meet schedule and</a:t>
            </a:r>
            <a:endParaRPr b="0" lang="en-US" sz="2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spcBef>
                <a:spcPts val="425"/>
              </a:spcBef>
              <a:tabLst>
                <a:tab algn="l" pos="0"/>
                <a:tab algn="l" pos="4046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budget commitments</a:t>
            </a:r>
            <a:endParaRPr b="0" lang="en-US" sz="2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304920" y="228600"/>
            <a:ext cx="8559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Corporate Administrative Services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777960" y="685800"/>
            <a:ext cx="760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Initiatives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380880" y="1523880"/>
            <a:ext cx="8229600" cy="453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0000"/>
              </a:lnSpc>
              <a:spcBef>
                <a:spcPts val="45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Center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964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creating the premier urban office campus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964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utilizing new work place design and collaboration technology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964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showcasing transaction floors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964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focusing on up-to-date work life amenities (daycare, restaurants, fitness center)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964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1049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Mitigation of exposure to downtown lease obligations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304920" y="228600"/>
            <a:ext cx="8559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Corporate Administrative Services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0" y="4935240"/>
            <a:ext cx="9144000" cy="15080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lnSpc>
                <a:spcPct val="11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Corporate Staff Functions</a:t>
            </a:r>
            <a:endParaRPr b="0" lang="en-US" sz="4400" strike="noStrike" u="none">
              <a:solidFill>
                <a:srgbClr val="ffff00"/>
              </a:solidFill>
              <a:effectLst/>
              <a:uFillTx/>
              <a:latin typeface="Arial"/>
            </a:endParaRPr>
          </a:p>
        </p:txBody>
      </p:sp>
      <p:grpSp>
        <p:nvGrpSpPr>
          <p:cNvPr id="136" name=""/>
          <p:cNvGrpSpPr/>
          <p:nvPr/>
        </p:nvGrpSpPr>
        <p:grpSpPr>
          <a:xfrm>
            <a:off x="2959200" y="1359000"/>
            <a:ext cx="3253680" cy="3227040"/>
            <a:chOff x="2959200" y="1359000"/>
            <a:chExt cx="3253680" cy="3227040"/>
          </a:xfrm>
        </p:grpSpPr>
        <p:grpSp>
          <p:nvGrpSpPr>
            <p:cNvPr id="137" name=""/>
            <p:cNvGrpSpPr/>
            <p:nvPr/>
          </p:nvGrpSpPr>
          <p:grpSpPr>
            <a:xfrm>
              <a:off x="2959200" y="2562120"/>
              <a:ext cx="3253680" cy="2023920"/>
              <a:chOff x="2959200" y="2562120"/>
              <a:chExt cx="3253680" cy="2023920"/>
            </a:xfrm>
          </p:grpSpPr>
          <p:sp>
            <p:nvSpPr>
              <p:cNvPr id="138" name=""/>
              <p:cNvSpPr/>
              <p:nvPr/>
            </p:nvSpPr>
            <p:spPr>
              <a:xfrm>
                <a:off x="2959200" y="2571120"/>
                <a:ext cx="652320" cy="64152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39" name=""/>
              <p:cNvSpPr/>
              <p:nvPr/>
            </p:nvSpPr>
            <p:spPr>
              <a:xfrm>
                <a:off x="3276000" y="2883600"/>
                <a:ext cx="693360" cy="68364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0" name=""/>
              <p:cNvSpPr/>
              <p:nvPr/>
            </p:nvSpPr>
            <p:spPr>
              <a:xfrm>
                <a:off x="4315680" y="3907800"/>
                <a:ext cx="691200" cy="6782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1" name=""/>
              <p:cNvSpPr/>
              <p:nvPr/>
            </p:nvSpPr>
            <p:spPr>
              <a:xfrm>
                <a:off x="4047120" y="3633480"/>
                <a:ext cx="31320" cy="10404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2" name=""/>
              <p:cNvSpPr/>
              <p:nvPr/>
            </p:nvSpPr>
            <p:spPr>
              <a:xfrm>
                <a:off x="4047120" y="3240360"/>
                <a:ext cx="211320" cy="40752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3" name=""/>
              <p:cNvSpPr/>
              <p:nvPr/>
            </p:nvSpPr>
            <p:spPr>
              <a:xfrm>
                <a:off x="3639240" y="3251160"/>
                <a:ext cx="408960" cy="66384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4" name=""/>
              <p:cNvSpPr/>
              <p:nvPr/>
            </p:nvSpPr>
            <p:spPr>
              <a:xfrm>
                <a:off x="4313880" y="3633480"/>
                <a:ext cx="277560" cy="51372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5" name=""/>
              <p:cNvSpPr/>
              <p:nvPr/>
            </p:nvSpPr>
            <p:spPr>
              <a:xfrm>
                <a:off x="4039560" y="3662640"/>
                <a:ext cx="275760" cy="51588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6" name=""/>
              <p:cNvSpPr/>
              <p:nvPr/>
            </p:nvSpPr>
            <p:spPr>
              <a:xfrm>
                <a:off x="4917600" y="2562120"/>
                <a:ext cx="1295280" cy="161640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1c7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47" name=""/>
            <p:cNvGrpSpPr/>
            <p:nvPr/>
          </p:nvGrpSpPr>
          <p:grpSpPr>
            <a:xfrm>
              <a:off x="3378240" y="1359000"/>
              <a:ext cx="2239920" cy="2208240"/>
              <a:chOff x="3378240" y="1359000"/>
              <a:chExt cx="2239920" cy="2208240"/>
            </a:xfrm>
          </p:grpSpPr>
          <p:sp>
            <p:nvSpPr>
              <p:cNvPr id="148" name=""/>
              <p:cNvSpPr/>
              <p:nvPr/>
            </p:nvSpPr>
            <p:spPr>
              <a:xfrm>
                <a:off x="3378240" y="1359000"/>
                <a:ext cx="1638360" cy="1614240"/>
              </a:xfrm>
              <a:custGeom>
                <a:avLst/>
                <a:gdLst/>
                <a:ahLst/>
                <a:rect l="l" t="t" r="r" b="b"/>
                <a:pathLst>
                  <a:path w="884" h="883">
                    <a:moveTo>
                      <a:pt x="561" y="835"/>
                    </a:moveTo>
                    <a:lnTo>
                      <a:pt x="419" y="694"/>
                    </a:lnTo>
                    <a:lnTo>
                      <a:pt x="883" y="230"/>
                    </a:lnTo>
                    <a:lnTo>
                      <a:pt x="653" y="0"/>
                    </a:lnTo>
                    <a:lnTo>
                      <a:pt x="0" y="654"/>
                    </a:lnTo>
                    <a:lnTo>
                      <a:pt x="47" y="701"/>
                    </a:lnTo>
                    <a:lnTo>
                      <a:pt x="653" y="95"/>
                    </a:lnTo>
                    <a:lnTo>
                      <a:pt x="788" y="230"/>
                    </a:lnTo>
                    <a:lnTo>
                      <a:pt x="325" y="694"/>
                    </a:lnTo>
                    <a:lnTo>
                      <a:pt x="514" y="882"/>
                    </a:lnTo>
                    <a:lnTo>
                      <a:pt x="561" y="835"/>
                    </a:lnTo>
                  </a:path>
                </a:pathLst>
              </a:custGeom>
              <a:solidFill>
                <a:srgbClr val="cc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9" name=""/>
              <p:cNvSpPr/>
              <p:nvPr/>
            </p:nvSpPr>
            <p:spPr>
              <a:xfrm>
                <a:off x="4330800" y="1951200"/>
                <a:ext cx="1287360" cy="1616040"/>
              </a:xfrm>
              <a:custGeom>
                <a:avLst/>
                <a:gdLst/>
                <a:ahLst/>
                <a:rect l="l" t="t" r="r" b="b"/>
                <a:pathLst>
                  <a:path w="695" h="884">
                    <a:moveTo>
                      <a:pt x="371" y="835"/>
                    </a:moveTo>
                    <a:lnTo>
                      <a:pt x="230" y="694"/>
                    </a:lnTo>
                    <a:lnTo>
                      <a:pt x="694" y="231"/>
                    </a:lnTo>
                    <a:lnTo>
                      <a:pt x="463" y="0"/>
                    </a:lnTo>
                    <a:lnTo>
                      <a:pt x="0" y="464"/>
                    </a:lnTo>
                    <a:lnTo>
                      <a:pt x="47" y="511"/>
                    </a:lnTo>
                    <a:lnTo>
                      <a:pt x="463" y="95"/>
                    </a:lnTo>
                    <a:lnTo>
                      <a:pt x="599" y="231"/>
                    </a:lnTo>
                    <a:lnTo>
                      <a:pt x="136" y="694"/>
                    </a:lnTo>
                    <a:lnTo>
                      <a:pt x="324" y="883"/>
                    </a:lnTo>
                    <a:lnTo>
                      <a:pt x="371" y="835"/>
                    </a:lnTo>
                  </a:path>
                </a:pathLst>
              </a:custGeom>
              <a:solidFill>
                <a:srgbClr val="00b02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ffffff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"/>
          <p:cNvSpPr/>
          <p:nvPr/>
        </p:nvSpPr>
        <p:spPr>
          <a:xfrm>
            <a:off x="1643040" y="3219480"/>
            <a:ext cx="5900760" cy="61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4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PR/Communications</a:t>
            </a:r>
            <a:endParaRPr b="0" lang="en-US" sz="3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"/>
          <p:cNvSpPr/>
          <p:nvPr/>
        </p:nvSpPr>
        <p:spPr>
          <a:xfrm>
            <a:off x="762120" y="685800"/>
            <a:ext cx="760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Functions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152280" y="2579760"/>
            <a:ext cx="2589480" cy="18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Media Relations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“Experience Enron”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University Outreach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Annual Report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>
            <a:off x="2971800" y="2567160"/>
            <a:ext cx="2362320" cy="12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Advertising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Common “Look and Feel”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5425920" y="2549520"/>
            <a:ext cx="3565800" cy="30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Employee Publications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Employee Meetings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Intranet:my.home.enron.com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ETV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Online and Interactive:               E-Speak / E-Meet / Idea Bank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>
            <a:off x="228600" y="1600200"/>
            <a:ext cx="2254320" cy="79524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Public 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Relations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5562720" y="1600200"/>
            <a:ext cx="2590560" cy="795240"/>
          </a:xfrm>
          <a:prstGeom prst="roundRect">
            <a:avLst>
              <a:gd name="adj" fmla="val 16667"/>
            </a:avLst>
          </a:prstGeom>
          <a:solidFill>
            <a:srgbClr val="70bc1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Internal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Communications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2952720" y="1600200"/>
            <a:ext cx="2228760" cy="79524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70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Brand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2349360" y="228600"/>
            <a:ext cx="43563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PR/Communications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"/>
          <p:cNvSpPr/>
          <p:nvPr/>
        </p:nvSpPr>
        <p:spPr>
          <a:xfrm>
            <a:off x="777960" y="685800"/>
            <a:ext cx="760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Approach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609480" y="1219320"/>
            <a:ext cx="7925040" cy="50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Focus on target audiences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1250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CXO’s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1250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Opinion Leaders: Media and policy makers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1250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Investors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1250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Prospective Employees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Active engagement of media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Targeted advertising on key elements of our brand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1250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Challenging the status quo-- “Ask Why”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1250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Feature Enron’s innovation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1752480" y="201600"/>
            <a:ext cx="55641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PR/Communications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"/>
          <p:cNvSpPr/>
          <p:nvPr/>
        </p:nvSpPr>
        <p:spPr>
          <a:xfrm>
            <a:off x="762120" y="685800"/>
            <a:ext cx="760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Progress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0" name=""/>
          <p:cNvSpPr/>
          <p:nvPr/>
        </p:nvSpPr>
        <p:spPr>
          <a:xfrm>
            <a:off x="762120" y="1143000"/>
            <a:ext cx="7619760" cy="553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788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Breakout performance in earned media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5000"/>
              </a:lnSpc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Enron-only feature stories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5000"/>
              </a:lnSpc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media coverage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5000"/>
              </a:lnSpc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Broader view of Enron: from “Leading Energy Company” to “Leading Company”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788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Substantial expansion of Familiarity and Favorability as measured by opinion research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788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Internal Communication is no longer just a “newsletter”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5000"/>
              </a:lnSpc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Moved Online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5000"/>
              </a:lnSpc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ETV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5000"/>
              </a:lnSpc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IPTV Broadcast Employee Meetings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788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“Best Lists”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5000"/>
              </a:lnSpc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Most admired companies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5000"/>
              </a:lnSpc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Best companies to work for 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5000"/>
              </a:lnSpc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1" name=""/>
          <p:cNvSpPr/>
          <p:nvPr/>
        </p:nvSpPr>
        <p:spPr>
          <a:xfrm>
            <a:off x="1905120" y="201600"/>
            <a:ext cx="52592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PR/Communications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DallasMorning" descr=""/>
          <p:cNvPicPr/>
          <p:nvPr/>
        </p:nvPicPr>
        <p:blipFill>
          <a:blip r:embed="rId1"/>
          <a:stretch/>
        </p:blipFill>
        <p:spPr>
          <a:xfrm>
            <a:off x="438120" y="533520"/>
            <a:ext cx="1587600" cy="1663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" name=""/>
          <p:cNvSpPr/>
          <p:nvPr/>
        </p:nvSpPr>
        <p:spPr>
          <a:xfrm>
            <a:off x="152280" y="2362320"/>
            <a:ext cx="1893960" cy="137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e000c"/>
                </a:solidFill>
                <a:effectLst/>
                <a:uFillTx/>
                <a:latin typeface="Frutiger 55 Roman"/>
              </a:rPr>
              <a:t>Enron Public Relations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64" name="Collage" descr=""/>
          <p:cNvPicPr/>
          <p:nvPr/>
        </p:nvPicPr>
        <p:blipFill>
          <a:blip r:embed="rId2"/>
          <a:stretch/>
        </p:blipFill>
        <p:spPr>
          <a:xfrm>
            <a:off x="1981080" y="690480"/>
            <a:ext cx="6994800" cy="6015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" name="Jeff%20Skilling%20(2nd)" descr=""/>
          <p:cNvPicPr/>
          <p:nvPr/>
        </p:nvPicPr>
        <p:blipFill>
          <a:blip r:embed="rId3"/>
          <a:stretch/>
        </p:blipFill>
        <p:spPr>
          <a:xfrm>
            <a:off x="203040" y="3962520"/>
            <a:ext cx="1797120" cy="274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"/>
          <p:cNvSpPr/>
          <p:nvPr/>
        </p:nvSpPr>
        <p:spPr>
          <a:xfrm>
            <a:off x="2128680" y="76320"/>
            <a:ext cx="49579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PR/Communications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"/>
          <p:cNvSpPr/>
          <p:nvPr/>
        </p:nvSpPr>
        <p:spPr>
          <a:xfrm>
            <a:off x="762120" y="623880"/>
            <a:ext cx="7603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Initiatives</a:t>
            </a:r>
            <a:endParaRPr b="0" lang="en-US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1371600" y="1487520"/>
            <a:ext cx="6969240" cy="21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30000"/>
              </a:lnSpc>
              <a:spcBef>
                <a:spcPts val="601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Further Expansion of Enron Coverage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30000"/>
              </a:lnSpc>
              <a:spcBef>
                <a:spcPts val="550"/>
              </a:spcBef>
              <a:buClr>
                <a:srgbClr val="33cc33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From feature stories to cover stories</a:t>
            </a:r>
            <a:endParaRPr b="0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30000"/>
              </a:lnSpc>
              <a:spcBef>
                <a:spcPts val="499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1049"/>
              </a:spcBef>
              <a:buClr>
                <a:srgbClr val="33cc33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Targeted, direct delivery of Brand</a:t>
            </a:r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2128680" y="182520"/>
            <a:ext cx="49579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PR/Communications</a:t>
            </a:r>
            <a:endParaRPr b="0" lang="en-US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"/>
          <p:cNvSpPr/>
          <p:nvPr/>
        </p:nvSpPr>
        <p:spPr>
          <a:xfrm>
            <a:off x="457200" y="3219480"/>
            <a:ext cx="8185320" cy="61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4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Government and Regulatory Affairs</a:t>
            </a:r>
            <a:endParaRPr b="0" lang="en-US" sz="3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2000-09-29T14:39:52Z</dcterms:created>
  <dc:creator>Simon Shih</dc:creator>
  <dc:description/>
  <dc:language>en-US</dc:language>
  <cp:lastModifiedBy>twest</cp:lastModifiedBy>
  <cp:lastPrinted>2001-02-06T19:32:39Z</cp:lastPrinted>
  <dcterms:modified xsi:type="dcterms:W3CDTF">2001-02-09T16:55:23Z</dcterms:modified>
  <cp:revision>127</cp:revision>
  <dc:subject/>
  <dc:title>No Slide Title</dc:title>
</cp:coreProperties>
</file>