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FA34665-DF2B-4D92-9594-B339C758739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DB7ED3B-D8C0-4A0B-BC2D-AAD37CDED95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" name=""/>
          <p:cNvGrpSpPr/>
          <p:nvPr/>
        </p:nvGrpSpPr>
        <p:grpSpPr>
          <a:xfrm>
            <a:off x="762120" y="1066680"/>
            <a:ext cx="7619760" cy="76320"/>
            <a:chOff x="762120" y="1066680"/>
            <a:chExt cx="7619760" cy="76320"/>
          </a:xfrm>
        </p:grpSpPr>
        <p:sp>
          <p:nvSpPr>
            <p:cNvPr id="6" name=""/>
            <p:cNvSpPr/>
            <p:nvPr/>
          </p:nvSpPr>
          <p:spPr>
            <a:xfrm>
              <a:off x="762120" y="1066680"/>
              <a:ext cx="7619760" cy="0"/>
            </a:xfrm>
            <a:prstGeom prst="line">
              <a:avLst/>
            </a:prstGeom>
            <a:ln w="19080">
              <a:solidFill>
                <a:srgbClr val="c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762120" y="1143000"/>
              <a:ext cx="7619760" cy="0"/>
            </a:xfrm>
            <a:prstGeom prst="line">
              <a:avLst/>
            </a:prstGeom>
            <a:ln w="5724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Background on California Issues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523520"/>
            <a:ext cx="7772400" cy="4038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real problem is that SDG&amp;E customers are exposed to wholesale energy market volatility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High volatility due to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(1) short generation,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(2) low hydro,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(3) high gas prices, and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(4) CA ISO market “failures”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“failure” occurs whenever load is 91% + of all relevant CA supply [CA ISO Dept of Mkt Analysis]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Background of California Issues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599840"/>
            <a:ext cx="777240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First solution was to reduce CA ISO price caps to $250/MW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99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did not fix the problem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CPUC is trying to mandate rate caps in SDG&amp;E at 110% of historic rates with difference collected in deferral account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CPUC vote will happen on Monday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Legislature has pending bill to roll back SDG&amp;E rates to 1996 levels </a:t>
            </a: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and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sanction witch hunt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debate is moving rapidly and not focusing on making better 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Proposal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Offer fixed price retail price through SDG&amp;E for residential, small commercial (under 20 kw), and lighting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Similar to UI deal - full requirements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Risks:  Migration; SDG&amp;E credit risk; market; time to “contract”; pre-approval by CPUC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 9/1/00 - 4/30/03 (?)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Value to customers: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(1) no volatility at retail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(2) still get direct access right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(3) no deferral account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Proposal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Need to decide </a:t>
            </a: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very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quickly if we want to do this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Offer to SDG&amp;E, politicians, press at same time with offer open for “short” time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(1) Enron re-positions debate on market issues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(2) Steals some thunder from re-regulation advocates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(3) 900 MW position Southern California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Proposal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Some Options to consider: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99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 to “Contract” Risk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99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Migration Risk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99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$X MM into a deferral account paid to EPMI if migration&gt; 25% on a certain date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0" name=""/>
          <p:cNvGrpSpPr/>
          <p:nvPr/>
        </p:nvGrpSpPr>
        <p:grpSpPr>
          <a:xfrm>
            <a:off x="4620960" y="2133720"/>
            <a:ext cx="4065840" cy="2057400"/>
            <a:chOff x="4620960" y="2133720"/>
            <a:chExt cx="4065840" cy="2057400"/>
          </a:xfrm>
        </p:grpSpPr>
        <p:grpSp>
          <p:nvGrpSpPr>
            <p:cNvPr id="21" name=""/>
            <p:cNvGrpSpPr/>
            <p:nvPr/>
          </p:nvGrpSpPr>
          <p:grpSpPr>
            <a:xfrm>
              <a:off x="4648320" y="2133720"/>
              <a:ext cx="4038480" cy="2057400"/>
              <a:chOff x="4648320" y="2133720"/>
              <a:chExt cx="4038480" cy="2057400"/>
            </a:xfrm>
          </p:grpSpPr>
          <p:sp>
            <p:nvSpPr>
              <p:cNvPr id="22" name=""/>
              <p:cNvSpPr/>
              <p:nvPr/>
            </p:nvSpPr>
            <p:spPr>
              <a:xfrm>
                <a:off x="4648320" y="2133720"/>
                <a:ext cx="4038480" cy="2057400"/>
              </a:xfrm>
              <a:prstGeom prst="rect">
                <a:avLst/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" name=""/>
              <p:cNvSpPr/>
              <p:nvPr/>
            </p:nvSpPr>
            <p:spPr>
              <a:xfrm>
                <a:off x="6781680" y="2514600"/>
                <a:ext cx="1752840" cy="1600200"/>
              </a:xfrm>
              <a:prstGeom prst="rect">
                <a:avLst/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" name=""/>
              <p:cNvSpPr/>
              <p:nvPr/>
            </p:nvSpPr>
            <p:spPr>
              <a:xfrm>
                <a:off x="7317000" y="2522520"/>
                <a:ext cx="580680" cy="14655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8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5.00</a:t>
                </a: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8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4.50</a:t>
                </a: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8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4.00</a:t>
                </a: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" name=""/>
              <p:cNvSpPr/>
              <p:nvPr/>
            </p:nvSpPr>
            <p:spPr>
              <a:xfrm>
                <a:off x="6713640" y="2217600"/>
                <a:ext cx="1894680" cy="368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8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Natural Gas Prices</a:t>
                </a: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6" name=""/>
            <p:cNvGrpSpPr/>
            <p:nvPr/>
          </p:nvGrpSpPr>
          <p:grpSpPr>
            <a:xfrm>
              <a:off x="4620960" y="2690640"/>
              <a:ext cx="1886040" cy="1434960"/>
              <a:chOff x="4620960" y="2690640"/>
              <a:chExt cx="1886040" cy="1434960"/>
            </a:xfrm>
          </p:grpSpPr>
          <p:sp>
            <p:nvSpPr>
              <p:cNvPr id="27" name=""/>
              <p:cNvSpPr/>
              <p:nvPr/>
            </p:nvSpPr>
            <p:spPr>
              <a:xfrm>
                <a:off x="4620960" y="3208320"/>
                <a:ext cx="1069920" cy="368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8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$60/Mwh</a:t>
                </a: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" name=""/>
              <p:cNvSpPr/>
              <p:nvPr/>
            </p:nvSpPr>
            <p:spPr>
              <a:xfrm>
                <a:off x="6097680" y="2690640"/>
                <a:ext cx="409320" cy="368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8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65</a:t>
                </a: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" name=""/>
              <p:cNvSpPr/>
              <p:nvPr/>
            </p:nvSpPr>
            <p:spPr>
              <a:xfrm>
                <a:off x="6097680" y="3757320"/>
                <a:ext cx="409320" cy="368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8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55</a:t>
                </a: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" name=""/>
              <p:cNvSpPr/>
              <p:nvPr/>
            </p:nvSpPr>
            <p:spPr>
              <a:xfrm flipV="1">
                <a:off x="5715000" y="2971440"/>
                <a:ext cx="380880" cy="228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5715000" y="3504960"/>
                <a:ext cx="380880" cy="228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2000-08-17T16:28:41Z</dcterms:created>
  <dc:creator>Melinda McCarty</dc:creator>
  <dc:description/>
  <dc:language>en-US</dc:language>
  <cp:lastModifiedBy>Melinda McCarty</cp:lastModifiedBy>
  <cp:lastPrinted>2000-08-17T17:09:35Z</cp:lastPrinted>
  <dcterms:modified xsi:type="dcterms:W3CDTF">2000-08-17T17:30:29Z</dcterms:modified>
  <cp:revision>10</cp:revision>
  <dc:subject/>
  <dc:title>Background on California Issues</dc:title>
</cp:coreProperties>
</file>