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C84CC57-A0A7-4D2C-AF63-0F5787D35AB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98AB2D3-025E-46B1-814E-280AA0A91A0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Residential Retail Access Programs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1523880" y="2286000"/>
          <a:ext cx="5612040" cy="3587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2286000"/>
                    <a:ext cx="5612040" cy="358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" name=""/>
          <p:cNvSpPr/>
          <p:nvPr/>
        </p:nvSpPr>
        <p:spPr>
          <a:xfrm>
            <a:off x="2065320" y="1523880"/>
            <a:ext cx="1039680" cy="82548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Jersey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Mexico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Virginia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209680" y="5638680"/>
            <a:ext cx="533412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300"/>
              </a:spcBef>
              <a:tabLst>
                <a:tab algn="l" pos="0"/>
                <a:tab algn="l" pos="1028880"/>
                <a:tab algn="l" pos="2235240"/>
                <a:tab algn="l" pos="35434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Unbundled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Implementation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Pilot Programs/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US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300"/>
              </a:spcBef>
              <a:tabLst>
                <a:tab algn="l" pos="0"/>
                <a:tab algn="l" pos="1028880"/>
                <a:tab algn="l" pos="2235240"/>
                <a:tab algn="l" pos="35434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Phase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Partial Unbundling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352680" y="2514600"/>
            <a:ext cx="1143000" cy="100836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Georgia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Maryland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Massachusettes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Ohio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724280" y="3124080"/>
            <a:ext cx="838440" cy="173988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Delware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Illinois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Indiana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Michigan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Nebraska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Virginia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Wisconsin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Wyoming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172200" y="2514600"/>
            <a:ext cx="2971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 Percentages based on 1998 customer counts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80880" y="6324480"/>
            <a:ext cx="6553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EIA Retail Unbundling - US Summary 4/12/2000; CERA/Arthur Anderson North American Natural Gas Trends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" name=""/>
          <p:cNvGrpSpPr/>
          <p:nvPr/>
        </p:nvGrpSpPr>
        <p:grpSpPr>
          <a:xfrm>
            <a:off x="6172200" y="1752480"/>
            <a:ext cx="2590920" cy="691560"/>
            <a:chOff x="6172200" y="1752480"/>
            <a:chExt cx="2590920" cy="691560"/>
          </a:xfrm>
        </p:grpSpPr>
        <p:sp>
          <p:nvSpPr>
            <p:cNvPr id="16" name=""/>
            <p:cNvSpPr/>
            <p:nvPr/>
          </p:nvSpPr>
          <p:spPr>
            <a:xfrm>
              <a:off x="6477120" y="1752480"/>
              <a:ext cx="2286000" cy="6915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Percent Eligible 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(of Total Customers)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Percent Participating 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(of Total Customers)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6172200" y="1828800"/>
              <a:ext cx="228600" cy="22860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6172200" y="2133720"/>
              <a:ext cx="228600" cy="228600"/>
            </a:xfrm>
            <a:prstGeom prst="rect">
              <a:avLst/>
            </a:prstGeom>
            <a:solidFill>
              <a:srgbClr val="3333cc"/>
            </a:solidFill>
            <a:ln w="9360">
              <a:solidFill>
                <a:srgbClr val="00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California Customer Switch Rate Reflects Lack of Competition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1523880" y="1828800"/>
          <a:ext cx="5612040" cy="3587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1828800"/>
                    <a:ext cx="5612040" cy="358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" name=""/>
          <p:cNvSpPr/>
          <p:nvPr/>
        </p:nvSpPr>
        <p:spPr>
          <a:xfrm>
            <a:off x="2209680" y="5257800"/>
            <a:ext cx="47246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300"/>
              </a:spcBef>
              <a:tabLst>
                <a:tab algn="l" pos="0"/>
                <a:tab algn="l" pos="1028880"/>
                <a:tab algn="l" pos="2235240"/>
                <a:tab algn="l" pos="35434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SDG&amp;E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SoCal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300"/>
              </a:spcBef>
              <a:tabLst>
                <a:tab algn="l" pos="0"/>
                <a:tab algn="l" pos="1028880"/>
                <a:tab algn="l" pos="2235240"/>
                <a:tab algn="l" pos="35434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Statewide           --------------------------- GAS -----------------------------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172200" y="2514600"/>
            <a:ext cx="2971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Gas percentages based on 1998 customer counts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80880" y="6324480"/>
            <a:ext cx="6553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California CPUC; AGA Policy Analysis Issues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" name=""/>
          <p:cNvGrpSpPr/>
          <p:nvPr/>
        </p:nvGrpSpPr>
        <p:grpSpPr>
          <a:xfrm>
            <a:off x="6172200" y="1752480"/>
            <a:ext cx="2590920" cy="691560"/>
            <a:chOff x="6172200" y="1752480"/>
            <a:chExt cx="2590920" cy="691560"/>
          </a:xfrm>
        </p:grpSpPr>
        <p:sp>
          <p:nvSpPr>
            <p:cNvPr id="26" name=""/>
            <p:cNvSpPr/>
            <p:nvPr/>
          </p:nvSpPr>
          <p:spPr>
            <a:xfrm>
              <a:off x="6477120" y="1752480"/>
              <a:ext cx="2286000" cy="6915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Percent Eligible 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(of Total Customers)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Percent Participating 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(of Total Customers)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6172200" y="1828800"/>
              <a:ext cx="228600" cy="22860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6172200" y="2133720"/>
              <a:ext cx="228600" cy="228600"/>
            </a:xfrm>
            <a:prstGeom prst="rect">
              <a:avLst/>
            </a:prstGeom>
            <a:solidFill>
              <a:srgbClr val="3333cc"/>
            </a:solidFill>
            <a:ln w="9360">
              <a:solidFill>
                <a:srgbClr val="00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685800" y="3049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of Residential Customers Served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Third Party Marketers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of Fall 1999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434360" y="1523880"/>
            <a:ext cx="500040" cy="765360"/>
          </a:xfrm>
          <a:custGeom>
            <a:avLst/>
            <a:gdLst/>
            <a:ahLst/>
            <a:rect l="l" t="t" r="r" b="b"/>
            <a:pathLst>
              <a:path w="210" h="321">
                <a:moveTo>
                  <a:pt x="49" y="10"/>
                </a:moveTo>
                <a:lnTo>
                  <a:pt x="18" y="69"/>
                </a:lnTo>
                <a:lnTo>
                  <a:pt x="33" y="91"/>
                </a:lnTo>
                <a:lnTo>
                  <a:pt x="18" y="118"/>
                </a:lnTo>
                <a:lnTo>
                  <a:pt x="27" y="127"/>
                </a:lnTo>
                <a:lnTo>
                  <a:pt x="21" y="145"/>
                </a:lnTo>
                <a:lnTo>
                  <a:pt x="21" y="175"/>
                </a:lnTo>
                <a:lnTo>
                  <a:pt x="0" y="186"/>
                </a:lnTo>
                <a:lnTo>
                  <a:pt x="8" y="195"/>
                </a:lnTo>
                <a:lnTo>
                  <a:pt x="52" y="307"/>
                </a:lnTo>
                <a:lnTo>
                  <a:pt x="87" y="321"/>
                </a:lnTo>
                <a:lnTo>
                  <a:pt x="85" y="298"/>
                </a:lnTo>
                <a:lnTo>
                  <a:pt x="102" y="280"/>
                </a:lnTo>
                <a:lnTo>
                  <a:pt x="96" y="261"/>
                </a:lnTo>
                <a:lnTo>
                  <a:pt x="139" y="238"/>
                </a:lnTo>
                <a:lnTo>
                  <a:pt x="141" y="207"/>
                </a:lnTo>
                <a:lnTo>
                  <a:pt x="166" y="205"/>
                </a:lnTo>
                <a:lnTo>
                  <a:pt x="186" y="181"/>
                </a:lnTo>
                <a:lnTo>
                  <a:pt x="210" y="165"/>
                </a:lnTo>
                <a:lnTo>
                  <a:pt x="210" y="145"/>
                </a:lnTo>
                <a:lnTo>
                  <a:pt x="177" y="139"/>
                </a:lnTo>
                <a:lnTo>
                  <a:pt x="171" y="117"/>
                </a:lnTo>
                <a:lnTo>
                  <a:pt x="138" y="114"/>
                </a:lnTo>
                <a:lnTo>
                  <a:pt x="111" y="19"/>
                </a:lnTo>
                <a:lnTo>
                  <a:pt x="99" y="0"/>
                </a:lnTo>
                <a:lnTo>
                  <a:pt x="66" y="8"/>
                </a:lnTo>
                <a:lnTo>
                  <a:pt x="60" y="17"/>
                </a:lnTo>
                <a:lnTo>
                  <a:pt x="49" y="1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688080" y="3035160"/>
            <a:ext cx="642960" cy="265320"/>
          </a:xfrm>
          <a:custGeom>
            <a:avLst/>
            <a:gdLst/>
            <a:ahLst/>
            <a:rect l="l" t="t" r="r" b="b"/>
            <a:pathLst>
              <a:path w="270" h="111">
                <a:moveTo>
                  <a:pt x="0" y="38"/>
                </a:moveTo>
                <a:lnTo>
                  <a:pt x="201" y="0"/>
                </a:lnTo>
                <a:lnTo>
                  <a:pt x="234" y="76"/>
                </a:lnTo>
                <a:lnTo>
                  <a:pt x="269" y="68"/>
                </a:lnTo>
                <a:lnTo>
                  <a:pt x="270" y="106"/>
                </a:lnTo>
                <a:lnTo>
                  <a:pt x="242" y="111"/>
                </a:lnTo>
                <a:lnTo>
                  <a:pt x="217" y="86"/>
                </a:lnTo>
                <a:lnTo>
                  <a:pt x="201" y="56"/>
                </a:lnTo>
                <a:lnTo>
                  <a:pt x="198" y="14"/>
                </a:lnTo>
                <a:lnTo>
                  <a:pt x="186" y="35"/>
                </a:lnTo>
                <a:lnTo>
                  <a:pt x="200" y="98"/>
                </a:lnTo>
                <a:lnTo>
                  <a:pt x="141" y="107"/>
                </a:lnTo>
                <a:lnTo>
                  <a:pt x="139" y="61"/>
                </a:lnTo>
                <a:lnTo>
                  <a:pt x="103" y="41"/>
                </a:lnTo>
                <a:lnTo>
                  <a:pt x="72" y="36"/>
                </a:lnTo>
                <a:lnTo>
                  <a:pt x="8" y="68"/>
                </a:lnTo>
                <a:lnTo>
                  <a:pt x="0" y="38"/>
                </a:lnTo>
                <a:close/>
              </a:path>
            </a:pathLst>
          </a:custGeom>
          <a:solidFill>
            <a:srgbClr val="0000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428840" y="1581120"/>
            <a:ext cx="849240" cy="622440"/>
          </a:xfrm>
          <a:custGeom>
            <a:avLst/>
            <a:gdLst/>
            <a:ahLst/>
            <a:rect l="l" t="t" r="r" b="b"/>
            <a:pathLst>
              <a:path w="356" h="261">
                <a:moveTo>
                  <a:pt x="90" y="0"/>
                </a:moveTo>
                <a:lnTo>
                  <a:pt x="163" y="20"/>
                </a:lnTo>
                <a:lnTo>
                  <a:pt x="219" y="33"/>
                </a:lnTo>
                <a:lnTo>
                  <a:pt x="246" y="39"/>
                </a:lnTo>
                <a:lnTo>
                  <a:pt x="274" y="43"/>
                </a:lnTo>
                <a:lnTo>
                  <a:pt x="311" y="50"/>
                </a:lnTo>
                <a:lnTo>
                  <a:pt x="356" y="58"/>
                </a:lnTo>
                <a:lnTo>
                  <a:pt x="327" y="261"/>
                </a:lnTo>
                <a:lnTo>
                  <a:pt x="189" y="232"/>
                </a:lnTo>
                <a:lnTo>
                  <a:pt x="170" y="245"/>
                </a:lnTo>
                <a:lnTo>
                  <a:pt x="145" y="225"/>
                </a:lnTo>
                <a:lnTo>
                  <a:pt x="123" y="245"/>
                </a:lnTo>
                <a:lnTo>
                  <a:pt x="103" y="228"/>
                </a:lnTo>
                <a:lnTo>
                  <a:pt x="46" y="225"/>
                </a:lnTo>
                <a:lnTo>
                  <a:pt x="54" y="192"/>
                </a:lnTo>
                <a:lnTo>
                  <a:pt x="13" y="189"/>
                </a:lnTo>
                <a:lnTo>
                  <a:pt x="9" y="170"/>
                </a:lnTo>
                <a:lnTo>
                  <a:pt x="17" y="150"/>
                </a:lnTo>
                <a:lnTo>
                  <a:pt x="7" y="132"/>
                </a:lnTo>
                <a:lnTo>
                  <a:pt x="8" y="81"/>
                </a:lnTo>
                <a:lnTo>
                  <a:pt x="0" y="42"/>
                </a:lnTo>
                <a:lnTo>
                  <a:pt x="5" y="27"/>
                </a:lnTo>
                <a:lnTo>
                  <a:pt x="23" y="33"/>
                </a:lnTo>
                <a:lnTo>
                  <a:pt x="42" y="56"/>
                </a:lnTo>
                <a:lnTo>
                  <a:pt x="77" y="61"/>
                </a:lnTo>
                <a:lnTo>
                  <a:pt x="86" y="80"/>
                </a:lnTo>
                <a:lnTo>
                  <a:pt x="69" y="80"/>
                </a:lnTo>
                <a:lnTo>
                  <a:pt x="67" y="96"/>
                </a:lnTo>
                <a:lnTo>
                  <a:pt x="77" y="98"/>
                </a:lnTo>
                <a:lnTo>
                  <a:pt x="81" y="114"/>
                </a:lnTo>
                <a:lnTo>
                  <a:pt x="60" y="126"/>
                </a:lnTo>
                <a:lnTo>
                  <a:pt x="60" y="137"/>
                </a:lnTo>
                <a:lnTo>
                  <a:pt x="84" y="137"/>
                </a:lnTo>
                <a:lnTo>
                  <a:pt x="90" y="109"/>
                </a:lnTo>
                <a:lnTo>
                  <a:pt x="108" y="92"/>
                </a:lnTo>
                <a:lnTo>
                  <a:pt x="86" y="48"/>
                </a:lnTo>
                <a:lnTo>
                  <a:pt x="100" y="34"/>
                </a:lnTo>
                <a:lnTo>
                  <a:pt x="90" y="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228680" y="2031840"/>
            <a:ext cx="1058760" cy="808200"/>
          </a:xfrm>
          <a:custGeom>
            <a:avLst/>
            <a:gdLst/>
            <a:ahLst/>
            <a:rect l="l" t="t" r="r" b="b"/>
            <a:pathLst>
              <a:path w="444" h="339">
                <a:moveTo>
                  <a:pt x="97" y="0"/>
                </a:moveTo>
                <a:lnTo>
                  <a:pt x="84" y="7"/>
                </a:lnTo>
                <a:lnTo>
                  <a:pt x="76" y="37"/>
                </a:lnTo>
                <a:lnTo>
                  <a:pt x="68" y="62"/>
                </a:lnTo>
                <a:lnTo>
                  <a:pt x="62" y="82"/>
                </a:lnTo>
                <a:lnTo>
                  <a:pt x="54" y="104"/>
                </a:lnTo>
                <a:lnTo>
                  <a:pt x="45" y="126"/>
                </a:lnTo>
                <a:lnTo>
                  <a:pt x="33" y="150"/>
                </a:lnTo>
                <a:lnTo>
                  <a:pt x="17" y="178"/>
                </a:lnTo>
                <a:lnTo>
                  <a:pt x="0" y="205"/>
                </a:lnTo>
                <a:lnTo>
                  <a:pt x="0" y="264"/>
                </a:lnTo>
                <a:lnTo>
                  <a:pt x="249" y="315"/>
                </a:lnTo>
                <a:lnTo>
                  <a:pt x="364" y="339"/>
                </a:lnTo>
                <a:lnTo>
                  <a:pt x="388" y="221"/>
                </a:lnTo>
                <a:lnTo>
                  <a:pt x="403" y="211"/>
                </a:lnTo>
                <a:lnTo>
                  <a:pt x="389" y="185"/>
                </a:lnTo>
                <a:lnTo>
                  <a:pt x="396" y="158"/>
                </a:lnTo>
                <a:lnTo>
                  <a:pt x="444" y="113"/>
                </a:lnTo>
                <a:lnTo>
                  <a:pt x="411" y="72"/>
                </a:lnTo>
                <a:lnTo>
                  <a:pt x="273" y="43"/>
                </a:lnTo>
                <a:lnTo>
                  <a:pt x="254" y="55"/>
                </a:lnTo>
                <a:lnTo>
                  <a:pt x="229" y="35"/>
                </a:lnTo>
                <a:lnTo>
                  <a:pt x="207" y="56"/>
                </a:lnTo>
                <a:lnTo>
                  <a:pt x="186" y="35"/>
                </a:lnTo>
                <a:lnTo>
                  <a:pt x="131" y="36"/>
                </a:lnTo>
                <a:lnTo>
                  <a:pt x="138" y="3"/>
                </a:lnTo>
                <a:lnTo>
                  <a:pt x="97" y="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143000" y="2655720"/>
            <a:ext cx="1116000" cy="172404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33cccc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628640" y="2763720"/>
            <a:ext cx="844560" cy="1276560"/>
          </a:xfrm>
          <a:custGeom>
            <a:avLst/>
            <a:gdLst/>
            <a:ahLst/>
            <a:rect l="l" t="t" r="r" b="b"/>
            <a:pathLst>
              <a:path w="354" h="535">
                <a:moveTo>
                  <a:pt x="45" y="0"/>
                </a:moveTo>
                <a:lnTo>
                  <a:pt x="0" y="212"/>
                </a:lnTo>
                <a:lnTo>
                  <a:pt x="241" y="535"/>
                </a:lnTo>
                <a:lnTo>
                  <a:pt x="256" y="521"/>
                </a:lnTo>
                <a:lnTo>
                  <a:pt x="255" y="457"/>
                </a:lnTo>
                <a:lnTo>
                  <a:pt x="285" y="462"/>
                </a:lnTo>
                <a:lnTo>
                  <a:pt x="316" y="266"/>
                </a:lnTo>
                <a:lnTo>
                  <a:pt x="337" y="133"/>
                </a:lnTo>
                <a:lnTo>
                  <a:pt x="343" y="93"/>
                </a:lnTo>
                <a:lnTo>
                  <a:pt x="354" y="57"/>
                </a:lnTo>
                <a:lnTo>
                  <a:pt x="195" y="32"/>
                </a:lnTo>
                <a:lnTo>
                  <a:pt x="45" y="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093760" y="1717560"/>
            <a:ext cx="762120" cy="1231920"/>
          </a:xfrm>
          <a:custGeom>
            <a:avLst/>
            <a:gdLst/>
            <a:ahLst/>
            <a:rect l="l" t="t" r="r" b="b"/>
            <a:pathLst>
              <a:path w="319" h="517">
                <a:moveTo>
                  <a:pt x="77" y="0"/>
                </a:moveTo>
                <a:lnTo>
                  <a:pt x="48" y="202"/>
                </a:lnTo>
                <a:lnTo>
                  <a:pt x="78" y="245"/>
                </a:lnTo>
                <a:lnTo>
                  <a:pt x="31" y="290"/>
                </a:lnTo>
                <a:lnTo>
                  <a:pt x="25" y="321"/>
                </a:lnTo>
                <a:lnTo>
                  <a:pt x="38" y="343"/>
                </a:lnTo>
                <a:lnTo>
                  <a:pt x="25" y="354"/>
                </a:lnTo>
                <a:lnTo>
                  <a:pt x="0" y="471"/>
                </a:lnTo>
                <a:lnTo>
                  <a:pt x="152" y="498"/>
                </a:lnTo>
                <a:lnTo>
                  <a:pt x="296" y="517"/>
                </a:lnTo>
                <a:lnTo>
                  <a:pt x="311" y="410"/>
                </a:lnTo>
                <a:lnTo>
                  <a:pt x="319" y="351"/>
                </a:lnTo>
                <a:lnTo>
                  <a:pt x="305" y="330"/>
                </a:lnTo>
                <a:lnTo>
                  <a:pt x="272" y="336"/>
                </a:lnTo>
                <a:lnTo>
                  <a:pt x="229" y="341"/>
                </a:lnTo>
                <a:lnTo>
                  <a:pt x="221" y="293"/>
                </a:lnTo>
                <a:lnTo>
                  <a:pt x="169" y="254"/>
                </a:lnTo>
                <a:lnTo>
                  <a:pt x="176" y="229"/>
                </a:lnTo>
                <a:lnTo>
                  <a:pt x="181" y="185"/>
                </a:lnTo>
                <a:lnTo>
                  <a:pt x="114" y="90"/>
                </a:lnTo>
                <a:lnTo>
                  <a:pt x="123" y="6"/>
                </a:lnTo>
                <a:lnTo>
                  <a:pt x="77" y="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328840" y="2901960"/>
            <a:ext cx="704880" cy="911160"/>
          </a:xfrm>
          <a:custGeom>
            <a:avLst/>
            <a:gdLst/>
            <a:ahLst/>
            <a:rect l="l" t="t" r="r" b="b"/>
            <a:pathLst>
              <a:path w="296" h="382">
                <a:moveTo>
                  <a:pt x="55" y="0"/>
                </a:moveTo>
                <a:lnTo>
                  <a:pt x="200" y="20"/>
                </a:lnTo>
                <a:lnTo>
                  <a:pt x="190" y="93"/>
                </a:lnTo>
                <a:lnTo>
                  <a:pt x="296" y="103"/>
                </a:lnTo>
                <a:lnTo>
                  <a:pt x="267" y="382"/>
                </a:lnTo>
                <a:lnTo>
                  <a:pt x="0" y="353"/>
                </a:lnTo>
                <a:lnTo>
                  <a:pt x="27" y="175"/>
                </a:lnTo>
                <a:lnTo>
                  <a:pt x="55" y="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362320" y="1728720"/>
            <a:ext cx="1322280" cy="825480"/>
          </a:xfrm>
          <a:custGeom>
            <a:avLst/>
            <a:gdLst/>
            <a:ahLst/>
            <a:rect l="l" t="t" r="r" b="b"/>
            <a:pathLst>
              <a:path w="555" h="346">
                <a:moveTo>
                  <a:pt x="9" y="0"/>
                </a:moveTo>
                <a:lnTo>
                  <a:pt x="118" y="14"/>
                </a:lnTo>
                <a:lnTo>
                  <a:pt x="184" y="23"/>
                </a:lnTo>
                <a:lnTo>
                  <a:pt x="271" y="32"/>
                </a:lnTo>
                <a:lnTo>
                  <a:pt x="351" y="40"/>
                </a:lnTo>
                <a:lnTo>
                  <a:pt x="490" y="50"/>
                </a:lnTo>
                <a:lnTo>
                  <a:pt x="555" y="55"/>
                </a:lnTo>
                <a:lnTo>
                  <a:pt x="553" y="337"/>
                </a:lnTo>
                <a:lnTo>
                  <a:pt x="213" y="308"/>
                </a:lnTo>
                <a:lnTo>
                  <a:pt x="206" y="346"/>
                </a:lnTo>
                <a:lnTo>
                  <a:pt x="193" y="328"/>
                </a:lnTo>
                <a:lnTo>
                  <a:pt x="162" y="331"/>
                </a:lnTo>
                <a:lnTo>
                  <a:pt x="117" y="338"/>
                </a:lnTo>
                <a:lnTo>
                  <a:pt x="109" y="289"/>
                </a:lnTo>
                <a:lnTo>
                  <a:pt x="56" y="250"/>
                </a:lnTo>
                <a:lnTo>
                  <a:pt x="64" y="213"/>
                </a:lnTo>
                <a:lnTo>
                  <a:pt x="69" y="183"/>
                </a:lnTo>
                <a:lnTo>
                  <a:pt x="0" y="86"/>
                </a:lnTo>
                <a:lnTo>
                  <a:pt x="9" y="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773440" y="2455920"/>
            <a:ext cx="906480" cy="741240"/>
          </a:xfrm>
          <a:custGeom>
            <a:avLst/>
            <a:gdLst/>
            <a:ahLst/>
            <a:rect l="l" t="t" r="r" b="b"/>
            <a:pathLst>
              <a:path w="380" h="311">
                <a:moveTo>
                  <a:pt x="37" y="0"/>
                </a:moveTo>
                <a:lnTo>
                  <a:pt x="23" y="116"/>
                </a:lnTo>
                <a:lnTo>
                  <a:pt x="0" y="282"/>
                </a:lnTo>
                <a:lnTo>
                  <a:pt x="110" y="291"/>
                </a:lnTo>
                <a:lnTo>
                  <a:pt x="367" y="311"/>
                </a:lnTo>
                <a:lnTo>
                  <a:pt x="380" y="32"/>
                </a:lnTo>
                <a:lnTo>
                  <a:pt x="37" y="0"/>
                </a:lnTo>
                <a:close/>
              </a:path>
            </a:pathLst>
          </a:custGeom>
          <a:solidFill>
            <a:srgbClr val="ffcc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957400" y="3147840"/>
            <a:ext cx="944640" cy="703440"/>
          </a:xfrm>
          <a:custGeom>
            <a:avLst/>
            <a:gdLst/>
            <a:ahLst/>
            <a:rect l="l" t="t" r="r" b="b"/>
            <a:pathLst>
              <a:path w="396" h="295">
                <a:moveTo>
                  <a:pt x="33" y="0"/>
                </a:moveTo>
                <a:lnTo>
                  <a:pt x="13" y="177"/>
                </a:lnTo>
                <a:lnTo>
                  <a:pt x="0" y="279"/>
                </a:lnTo>
                <a:lnTo>
                  <a:pt x="198" y="289"/>
                </a:lnTo>
                <a:lnTo>
                  <a:pt x="387" y="295"/>
                </a:lnTo>
                <a:lnTo>
                  <a:pt x="393" y="157"/>
                </a:lnTo>
                <a:lnTo>
                  <a:pt x="396" y="22"/>
                </a:lnTo>
                <a:lnTo>
                  <a:pt x="288" y="20"/>
                </a:lnTo>
                <a:lnTo>
                  <a:pt x="33" y="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108160" y="3738600"/>
            <a:ext cx="857160" cy="952560"/>
          </a:xfrm>
          <a:custGeom>
            <a:avLst/>
            <a:gdLst/>
            <a:ahLst/>
            <a:rect l="l" t="t" r="r" b="b"/>
            <a:pathLst>
              <a:path w="359" h="399">
                <a:moveTo>
                  <a:pt x="91" y="0"/>
                </a:moveTo>
                <a:lnTo>
                  <a:pt x="84" y="52"/>
                </a:lnTo>
                <a:lnTo>
                  <a:pt x="53" y="46"/>
                </a:lnTo>
                <a:lnTo>
                  <a:pt x="55" y="113"/>
                </a:lnTo>
                <a:lnTo>
                  <a:pt x="40" y="126"/>
                </a:lnTo>
                <a:lnTo>
                  <a:pt x="62" y="167"/>
                </a:lnTo>
                <a:lnTo>
                  <a:pt x="40" y="185"/>
                </a:lnTo>
                <a:lnTo>
                  <a:pt x="28" y="215"/>
                </a:lnTo>
                <a:lnTo>
                  <a:pt x="11" y="244"/>
                </a:lnTo>
                <a:lnTo>
                  <a:pt x="23" y="261"/>
                </a:lnTo>
                <a:lnTo>
                  <a:pt x="2" y="268"/>
                </a:lnTo>
                <a:lnTo>
                  <a:pt x="0" y="295"/>
                </a:lnTo>
                <a:lnTo>
                  <a:pt x="202" y="397"/>
                </a:lnTo>
                <a:lnTo>
                  <a:pt x="316" y="399"/>
                </a:lnTo>
                <a:lnTo>
                  <a:pt x="359" y="31"/>
                </a:lnTo>
                <a:lnTo>
                  <a:pt x="91" y="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855880" y="3805200"/>
            <a:ext cx="907920" cy="901800"/>
          </a:xfrm>
          <a:custGeom>
            <a:avLst/>
            <a:gdLst/>
            <a:ahLst/>
            <a:rect l="l" t="t" r="r" b="b"/>
            <a:pathLst>
              <a:path w="381" h="378">
                <a:moveTo>
                  <a:pt x="46" y="0"/>
                </a:moveTo>
                <a:lnTo>
                  <a:pt x="381" y="15"/>
                </a:lnTo>
                <a:lnTo>
                  <a:pt x="365" y="349"/>
                </a:lnTo>
                <a:lnTo>
                  <a:pt x="256" y="343"/>
                </a:lnTo>
                <a:lnTo>
                  <a:pt x="154" y="340"/>
                </a:lnTo>
                <a:lnTo>
                  <a:pt x="154" y="353"/>
                </a:lnTo>
                <a:lnTo>
                  <a:pt x="69" y="353"/>
                </a:lnTo>
                <a:lnTo>
                  <a:pt x="64" y="378"/>
                </a:lnTo>
                <a:lnTo>
                  <a:pt x="0" y="370"/>
                </a:lnTo>
                <a:lnTo>
                  <a:pt x="36" y="87"/>
                </a:lnTo>
                <a:lnTo>
                  <a:pt x="46" y="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214800" y="3940200"/>
            <a:ext cx="1844640" cy="1706400"/>
          </a:xfrm>
          <a:custGeom>
            <a:avLst/>
            <a:gdLst/>
            <a:ahLst/>
            <a:rect l="l" t="t" r="r" b="b"/>
            <a:pathLst>
              <a:path w="773" h="716">
                <a:moveTo>
                  <a:pt x="224" y="0"/>
                </a:moveTo>
                <a:lnTo>
                  <a:pt x="395" y="6"/>
                </a:lnTo>
                <a:lnTo>
                  <a:pt x="395" y="136"/>
                </a:lnTo>
                <a:lnTo>
                  <a:pt x="482" y="172"/>
                </a:lnTo>
                <a:lnTo>
                  <a:pt x="506" y="160"/>
                </a:lnTo>
                <a:lnTo>
                  <a:pt x="563" y="188"/>
                </a:lnTo>
                <a:lnTo>
                  <a:pt x="597" y="186"/>
                </a:lnTo>
                <a:lnTo>
                  <a:pt x="663" y="158"/>
                </a:lnTo>
                <a:lnTo>
                  <a:pt x="701" y="185"/>
                </a:lnTo>
                <a:lnTo>
                  <a:pt x="734" y="192"/>
                </a:lnTo>
                <a:lnTo>
                  <a:pt x="734" y="298"/>
                </a:lnTo>
                <a:lnTo>
                  <a:pt x="773" y="364"/>
                </a:lnTo>
                <a:lnTo>
                  <a:pt x="764" y="454"/>
                </a:lnTo>
                <a:lnTo>
                  <a:pt x="722" y="490"/>
                </a:lnTo>
                <a:lnTo>
                  <a:pt x="713" y="457"/>
                </a:lnTo>
                <a:lnTo>
                  <a:pt x="701" y="472"/>
                </a:lnTo>
                <a:lnTo>
                  <a:pt x="710" y="493"/>
                </a:lnTo>
                <a:lnTo>
                  <a:pt x="635" y="547"/>
                </a:lnTo>
                <a:lnTo>
                  <a:pt x="617" y="550"/>
                </a:lnTo>
                <a:lnTo>
                  <a:pt x="578" y="577"/>
                </a:lnTo>
                <a:lnTo>
                  <a:pt x="578" y="592"/>
                </a:lnTo>
                <a:lnTo>
                  <a:pt x="566" y="595"/>
                </a:lnTo>
                <a:lnTo>
                  <a:pt x="575" y="613"/>
                </a:lnTo>
                <a:lnTo>
                  <a:pt x="554" y="640"/>
                </a:lnTo>
                <a:lnTo>
                  <a:pt x="566" y="679"/>
                </a:lnTo>
                <a:lnTo>
                  <a:pt x="578" y="692"/>
                </a:lnTo>
                <a:lnTo>
                  <a:pt x="575" y="716"/>
                </a:lnTo>
                <a:lnTo>
                  <a:pt x="545" y="716"/>
                </a:lnTo>
                <a:lnTo>
                  <a:pt x="518" y="704"/>
                </a:lnTo>
                <a:lnTo>
                  <a:pt x="500" y="707"/>
                </a:lnTo>
                <a:lnTo>
                  <a:pt x="440" y="686"/>
                </a:lnTo>
                <a:lnTo>
                  <a:pt x="413" y="604"/>
                </a:lnTo>
                <a:lnTo>
                  <a:pt x="371" y="565"/>
                </a:lnTo>
                <a:lnTo>
                  <a:pt x="334" y="493"/>
                </a:lnTo>
                <a:lnTo>
                  <a:pt x="317" y="486"/>
                </a:lnTo>
                <a:lnTo>
                  <a:pt x="297" y="468"/>
                </a:lnTo>
                <a:lnTo>
                  <a:pt x="278" y="468"/>
                </a:lnTo>
                <a:lnTo>
                  <a:pt x="249" y="462"/>
                </a:lnTo>
                <a:lnTo>
                  <a:pt x="227" y="468"/>
                </a:lnTo>
                <a:lnTo>
                  <a:pt x="212" y="504"/>
                </a:lnTo>
                <a:lnTo>
                  <a:pt x="189" y="510"/>
                </a:lnTo>
                <a:lnTo>
                  <a:pt x="140" y="482"/>
                </a:lnTo>
                <a:lnTo>
                  <a:pt x="111" y="448"/>
                </a:lnTo>
                <a:lnTo>
                  <a:pt x="106" y="407"/>
                </a:lnTo>
                <a:lnTo>
                  <a:pt x="85" y="379"/>
                </a:lnTo>
                <a:lnTo>
                  <a:pt x="36" y="340"/>
                </a:lnTo>
                <a:lnTo>
                  <a:pt x="0" y="299"/>
                </a:lnTo>
                <a:lnTo>
                  <a:pt x="0" y="282"/>
                </a:lnTo>
                <a:lnTo>
                  <a:pt x="117" y="283"/>
                </a:lnTo>
                <a:lnTo>
                  <a:pt x="212" y="291"/>
                </a:lnTo>
                <a:lnTo>
                  <a:pt x="224" y="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683160" y="1860480"/>
            <a:ext cx="887400" cy="519120"/>
          </a:xfrm>
          <a:custGeom>
            <a:avLst/>
            <a:gdLst/>
            <a:ahLst/>
            <a:rect l="l" t="t" r="r" b="b"/>
            <a:pathLst>
              <a:path w="372" h="218">
                <a:moveTo>
                  <a:pt x="1" y="0"/>
                </a:moveTo>
                <a:lnTo>
                  <a:pt x="312" y="7"/>
                </a:lnTo>
                <a:lnTo>
                  <a:pt x="335" y="71"/>
                </a:lnTo>
                <a:lnTo>
                  <a:pt x="357" y="120"/>
                </a:lnTo>
                <a:lnTo>
                  <a:pt x="372" y="200"/>
                </a:lnTo>
                <a:lnTo>
                  <a:pt x="363" y="218"/>
                </a:lnTo>
                <a:lnTo>
                  <a:pt x="248" y="215"/>
                </a:lnTo>
                <a:lnTo>
                  <a:pt x="0" y="211"/>
                </a:lnTo>
                <a:lnTo>
                  <a:pt x="1" y="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659040" y="2360520"/>
            <a:ext cx="932040" cy="608040"/>
          </a:xfrm>
          <a:custGeom>
            <a:avLst/>
            <a:gdLst/>
            <a:ahLst/>
            <a:rect l="l" t="t" r="r" b="b"/>
            <a:pathLst>
              <a:path w="391" h="255">
                <a:moveTo>
                  <a:pt x="7" y="0"/>
                </a:moveTo>
                <a:lnTo>
                  <a:pt x="6" y="99"/>
                </a:lnTo>
                <a:lnTo>
                  <a:pt x="0" y="215"/>
                </a:lnTo>
                <a:lnTo>
                  <a:pt x="284" y="219"/>
                </a:lnTo>
                <a:lnTo>
                  <a:pt x="314" y="235"/>
                </a:lnTo>
                <a:lnTo>
                  <a:pt x="335" y="213"/>
                </a:lnTo>
                <a:lnTo>
                  <a:pt x="391" y="255"/>
                </a:lnTo>
                <a:lnTo>
                  <a:pt x="383" y="211"/>
                </a:lnTo>
                <a:lnTo>
                  <a:pt x="388" y="177"/>
                </a:lnTo>
                <a:lnTo>
                  <a:pt x="391" y="61"/>
                </a:lnTo>
                <a:lnTo>
                  <a:pt x="366" y="36"/>
                </a:lnTo>
                <a:lnTo>
                  <a:pt x="376" y="4"/>
                </a:lnTo>
                <a:lnTo>
                  <a:pt x="190" y="3"/>
                </a:lnTo>
                <a:lnTo>
                  <a:pt x="7" y="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645000" y="2867040"/>
            <a:ext cx="1111320" cy="500040"/>
          </a:xfrm>
          <a:custGeom>
            <a:avLst/>
            <a:gdLst/>
            <a:ahLst/>
            <a:rect l="l" t="t" r="r" b="b"/>
            <a:pathLst>
              <a:path w="466" h="210">
                <a:moveTo>
                  <a:pt x="5" y="0"/>
                </a:moveTo>
                <a:lnTo>
                  <a:pt x="0" y="139"/>
                </a:lnTo>
                <a:lnTo>
                  <a:pt x="105" y="142"/>
                </a:lnTo>
                <a:lnTo>
                  <a:pt x="104" y="210"/>
                </a:lnTo>
                <a:lnTo>
                  <a:pt x="246" y="208"/>
                </a:lnTo>
                <a:lnTo>
                  <a:pt x="373" y="206"/>
                </a:lnTo>
                <a:lnTo>
                  <a:pt x="466" y="208"/>
                </a:lnTo>
                <a:lnTo>
                  <a:pt x="437" y="149"/>
                </a:lnTo>
                <a:lnTo>
                  <a:pt x="417" y="94"/>
                </a:lnTo>
                <a:lnTo>
                  <a:pt x="395" y="37"/>
                </a:lnTo>
                <a:lnTo>
                  <a:pt x="342" y="1"/>
                </a:lnTo>
                <a:lnTo>
                  <a:pt x="318" y="22"/>
                </a:lnTo>
                <a:lnTo>
                  <a:pt x="289" y="7"/>
                </a:lnTo>
                <a:lnTo>
                  <a:pt x="162" y="3"/>
                </a:lnTo>
                <a:lnTo>
                  <a:pt x="5" y="0"/>
                </a:lnTo>
                <a:close/>
              </a:path>
            </a:pathLst>
          </a:custGeom>
          <a:solidFill>
            <a:srgbClr val="0000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879720" y="3355920"/>
            <a:ext cx="978120" cy="496800"/>
          </a:xfrm>
          <a:custGeom>
            <a:avLst/>
            <a:gdLst/>
            <a:ahLst/>
            <a:rect l="l" t="t" r="r" b="b"/>
            <a:pathLst>
              <a:path w="410" h="209">
                <a:moveTo>
                  <a:pt x="4" y="2"/>
                </a:moveTo>
                <a:lnTo>
                  <a:pt x="3" y="122"/>
                </a:lnTo>
                <a:lnTo>
                  <a:pt x="0" y="207"/>
                </a:lnTo>
                <a:lnTo>
                  <a:pt x="410" y="209"/>
                </a:lnTo>
                <a:lnTo>
                  <a:pt x="402" y="100"/>
                </a:lnTo>
                <a:lnTo>
                  <a:pt x="402" y="59"/>
                </a:lnTo>
                <a:lnTo>
                  <a:pt x="369" y="34"/>
                </a:lnTo>
                <a:lnTo>
                  <a:pt x="379" y="12"/>
                </a:lnTo>
                <a:lnTo>
                  <a:pt x="365" y="0"/>
                </a:lnTo>
                <a:lnTo>
                  <a:pt x="179" y="2"/>
                </a:lnTo>
                <a:lnTo>
                  <a:pt x="4" y="2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749760" y="3841920"/>
            <a:ext cx="1139760" cy="547560"/>
          </a:xfrm>
          <a:custGeom>
            <a:avLst/>
            <a:gdLst/>
            <a:ahLst/>
            <a:rect l="l" t="t" r="r" b="b"/>
            <a:pathLst>
              <a:path w="478" h="230">
                <a:moveTo>
                  <a:pt x="3" y="0"/>
                </a:moveTo>
                <a:lnTo>
                  <a:pt x="0" y="41"/>
                </a:lnTo>
                <a:lnTo>
                  <a:pt x="170" y="47"/>
                </a:lnTo>
                <a:lnTo>
                  <a:pt x="171" y="178"/>
                </a:lnTo>
                <a:lnTo>
                  <a:pt x="258" y="214"/>
                </a:lnTo>
                <a:lnTo>
                  <a:pt x="282" y="201"/>
                </a:lnTo>
                <a:lnTo>
                  <a:pt x="337" y="230"/>
                </a:lnTo>
                <a:lnTo>
                  <a:pt x="373" y="229"/>
                </a:lnTo>
                <a:lnTo>
                  <a:pt x="439" y="201"/>
                </a:lnTo>
                <a:lnTo>
                  <a:pt x="478" y="228"/>
                </a:lnTo>
                <a:lnTo>
                  <a:pt x="478" y="86"/>
                </a:lnTo>
                <a:lnTo>
                  <a:pt x="466" y="3"/>
                </a:lnTo>
                <a:lnTo>
                  <a:pt x="3" y="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867200" y="3867120"/>
            <a:ext cx="641520" cy="598680"/>
          </a:xfrm>
          <a:custGeom>
            <a:avLst/>
            <a:gdLst/>
            <a:ahLst/>
            <a:rect l="l" t="t" r="r" b="b"/>
            <a:pathLst>
              <a:path w="269" h="251">
                <a:moveTo>
                  <a:pt x="0" y="23"/>
                </a:moveTo>
                <a:lnTo>
                  <a:pt x="106" y="10"/>
                </a:lnTo>
                <a:lnTo>
                  <a:pt x="237" y="0"/>
                </a:lnTo>
                <a:lnTo>
                  <a:pt x="230" y="33"/>
                </a:lnTo>
                <a:lnTo>
                  <a:pt x="259" y="26"/>
                </a:lnTo>
                <a:lnTo>
                  <a:pt x="269" y="48"/>
                </a:lnTo>
                <a:lnTo>
                  <a:pt x="239" y="68"/>
                </a:lnTo>
                <a:lnTo>
                  <a:pt x="246" y="103"/>
                </a:lnTo>
                <a:lnTo>
                  <a:pt x="215" y="161"/>
                </a:lnTo>
                <a:lnTo>
                  <a:pt x="192" y="197"/>
                </a:lnTo>
                <a:lnTo>
                  <a:pt x="205" y="243"/>
                </a:lnTo>
                <a:lnTo>
                  <a:pt x="39" y="251"/>
                </a:lnTo>
                <a:lnTo>
                  <a:pt x="38" y="223"/>
                </a:lnTo>
                <a:lnTo>
                  <a:pt x="5" y="217"/>
                </a:lnTo>
                <a:lnTo>
                  <a:pt x="5" y="68"/>
                </a:lnTo>
                <a:lnTo>
                  <a:pt x="0" y="23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960800" y="4444920"/>
            <a:ext cx="782640" cy="627120"/>
          </a:xfrm>
          <a:custGeom>
            <a:avLst/>
            <a:gdLst/>
            <a:ahLst/>
            <a:rect l="l" t="t" r="r" b="b"/>
            <a:pathLst>
              <a:path w="328" h="263">
                <a:moveTo>
                  <a:pt x="0" y="6"/>
                </a:moveTo>
                <a:lnTo>
                  <a:pt x="164" y="0"/>
                </a:lnTo>
                <a:lnTo>
                  <a:pt x="193" y="54"/>
                </a:lnTo>
                <a:lnTo>
                  <a:pt x="168" y="118"/>
                </a:lnTo>
                <a:lnTo>
                  <a:pt x="160" y="147"/>
                </a:lnTo>
                <a:lnTo>
                  <a:pt x="270" y="135"/>
                </a:lnTo>
                <a:lnTo>
                  <a:pt x="277" y="177"/>
                </a:lnTo>
                <a:lnTo>
                  <a:pt x="244" y="173"/>
                </a:lnTo>
                <a:lnTo>
                  <a:pt x="229" y="191"/>
                </a:lnTo>
                <a:lnTo>
                  <a:pt x="246" y="203"/>
                </a:lnTo>
                <a:lnTo>
                  <a:pt x="276" y="189"/>
                </a:lnTo>
                <a:lnTo>
                  <a:pt x="277" y="209"/>
                </a:lnTo>
                <a:lnTo>
                  <a:pt x="295" y="192"/>
                </a:lnTo>
                <a:lnTo>
                  <a:pt x="307" y="192"/>
                </a:lnTo>
                <a:lnTo>
                  <a:pt x="293" y="227"/>
                </a:lnTo>
                <a:lnTo>
                  <a:pt x="320" y="233"/>
                </a:lnTo>
                <a:lnTo>
                  <a:pt x="328" y="252"/>
                </a:lnTo>
                <a:lnTo>
                  <a:pt x="316" y="258"/>
                </a:lnTo>
                <a:lnTo>
                  <a:pt x="299" y="246"/>
                </a:lnTo>
                <a:lnTo>
                  <a:pt x="267" y="237"/>
                </a:lnTo>
                <a:lnTo>
                  <a:pt x="274" y="260"/>
                </a:lnTo>
                <a:lnTo>
                  <a:pt x="258" y="263"/>
                </a:lnTo>
                <a:lnTo>
                  <a:pt x="245" y="242"/>
                </a:lnTo>
                <a:lnTo>
                  <a:pt x="237" y="255"/>
                </a:lnTo>
                <a:lnTo>
                  <a:pt x="189" y="255"/>
                </a:lnTo>
                <a:lnTo>
                  <a:pt x="189" y="242"/>
                </a:lnTo>
                <a:lnTo>
                  <a:pt x="171" y="227"/>
                </a:lnTo>
                <a:lnTo>
                  <a:pt x="135" y="225"/>
                </a:lnTo>
                <a:lnTo>
                  <a:pt x="165" y="242"/>
                </a:lnTo>
                <a:lnTo>
                  <a:pt x="123" y="251"/>
                </a:lnTo>
                <a:lnTo>
                  <a:pt x="57" y="239"/>
                </a:lnTo>
                <a:lnTo>
                  <a:pt x="32" y="242"/>
                </a:lnTo>
                <a:lnTo>
                  <a:pt x="41" y="154"/>
                </a:lnTo>
                <a:lnTo>
                  <a:pt x="1" y="84"/>
                </a:lnTo>
                <a:lnTo>
                  <a:pt x="0" y="6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424400" y="1798560"/>
            <a:ext cx="873000" cy="982800"/>
          </a:xfrm>
          <a:custGeom>
            <a:avLst/>
            <a:gdLst/>
            <a:ahLst/>
            <a:rect l="l" t="t" r="r" b="b"/>
            <a:pathLst>
              <a:path w="366" h="412">
                <a:moveTo>
                  <a:pt x="0" y="32"/>
                </a:moveTo>
                <a:lnTo>
                  <a:pt x="96" y="32"/>
                </a:lnTo>
                <a:lnTo>
                  <a:pt x="95" y="0"/>
                </a:lnTo>
                <a:lnTo>
                  <a:pt x="116" y="9"/>
                </a:lnTo>
                <a:lnTo>
                  <a:pt x="120" y="34"/>
                </a:lnTo>
                <a:lnTo>
                  <a:pt x="166" y="61"/>
                </a:lnTo>
                <a:lnTo>
                  <a:pt x="180" y="49"/>
                </a:lnTo>
                <a:lnTo>
                  <a:pt x="207" y="49"/>
                </a:lnTo>
                <a:lnTo>
                  <a:pt x="228" y="73"/>
                </a:lnTo>
                <a:lnTo>
                  <a:pt x="242" y="64"/>
                </a:lnTo>
                <a:lnTo>
                  <a:pt x="282" y="74"/>
                </a:lnTo>
                <a:lnTo>
                  <a:pt x="296" y="56"/>
                </a:lnTo>
                <a:lnTo>
                  <a:pt x="321" y="70"/>
                </a:lnTo>
                <a:lnTo>
                  <a:pt x="366" y="68"/>
                </a:lnTo>
                <a:lnTo>
                  <a:pt x="293" y="119"/>
                </a:lnTo>
                <a:lnTo>
                  <a:pt x="257" y="164"/>
                </a:lnTo>
                <a:lnTo>
                  <a:pt x="264" y="229"/>
                </a:lnTo>
                <a:lnTo>
                  <a:pt x="239" y="256"/>
                </a:lnTo>
                <a:lnTo>
                  <a:pt x="249" y="275"/>
                </a:lnTo>
                <a:lnTo>
                  <a:pt x="249" y="323"/>
                </a:lnTo>
                <a:lnTo>
                  <a:pt x="274" y="323"/>
                </a:lnTo>
                <a:lnTo>
                  <a:pt x="311" y="358"/>
                </a:lnTo>
                <a:lnTo>
                  <a:pt x="326" y="400"/>
                </a:lnTo>
                <a:lnTo>
                  <a:pt x="67" y="412"/>
                </a:lnTo>
                <a:lnTo>
                  <a:pt x="68" y="298"/>
                </a:lnTo>
                <a:lnTo>
                  <a:pt x="45" y="273"/>
                </a:lnTo>
                <a:lnTo>
                  <a:pt x="53" y="243"/>
                </a:lnTo>
                <a:lnTo>
                  <a:pt x="61" y="226"/>
                </a:lnTo>
                <a:lnTo>
                  <a:pt x="45" y="147"/>
                </a:lnTo>
                <a:lnTo>
                  <a:pt x="23" y="95"/>
                </a:lnTo>
                <a:lnTo>
                  <a:pt x="0" y="32"/>
                </a:lnTo>
                <a:close/>
              </a:path>
            </a:pathLst>
          </a:custGeom>
          <a:solidFill>
            <a:srgbClr val="ffcc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989600" y="2136600"/>
            <a:ext cx="663480" cy="774720"/>
          </a:xfrm>
          <a:custGeom>
            <a:avLst/>
            <a:gdLst/>
            <a:ahLst/>
            <a:rect l="l" t="t" r="r" b="b"/>
            <a:pathLst>
              <a:path w="278" h="325">
                <a:moveTo>
                  <a:pt x="20" y="22"/>
                </a:moveTo>
                <a:lnTo>
                  <a:pt x="41" y="19"/>
                </a:lnTo>
                <a:lnTo>
                  <a:pt x="60" y="19"/>
                </a:lnTo>
                <a:lnTo>
                  <a:pt x="72" y="0"/>
                </a:lnTo>
                <a:lnTo>
                  <a:pt x="81" y="24"/>
                </a:lnTo>
                <a:lnTo>
                  <a:pt x="111" y="24"/>
                </a:lnTo>
                <a:lnTo>
                  <a:pt x="127" y="46"/>
                </a:lnTo>
                <a:lnTo>
                  <a:pt x="158" y="40"/>
                </a:lnTo>
                <a:lnTo>
                  <a:pt x="179" y="54"/>
                </a:lnTo>
                <a:lnTo>
                  <a:pt x="218" y="64"/>
                </a:lnTo>
                <a:lnTo>
                  <a:pt x="225" y="81"/>
                </a:lnTo>
                <a:lnTo>
                  <a:pt x="245" y="82"/>
                </a:lnTo>
                <a:lnTo>
                  <a:pt x="239" y="99"/>
                </a:lnTo>
                <a:lnTo>
                  <a:pt x="246" y="118"/>
                </a:lnTo>
                <a:lnTo>
                  <a:pt x="233" y="142"/>
                </a:lnTo>
                <a:lnTo>
                  <a:pt x="242" y="147"/>
                </a:lnTo>
                <a:lnTo>
                  <a:pt x="264" y="121"/>
                </a:lnTo>
                <a:lnTo>
                  <a:pt x="263" y="112"/>
                </a:lnTo>
                <a:lnTo>
                  <a:pt x="272" y="108"/>
                </a:lnTo>
                <a:lnTo>
                  <a:pt x="278" y="121"/>
                </a:lnTo>
                <a:lnTo>
                  <a:pt x="261" y="139"/>
                </a:lnTo>
                <a:lnTo>
                  <a:pt x="254" y="180"/>
                </a:lnTo>
                <a:lnTo>
                  <a:pt x="254" y="249"/>
                </a:lnTo>
                <a:lnTo>
                  <a:pt x="264" y="261"/>
                </a:lnTo>
                <a:lnTo>
                  <a:pt x="260" y="304"/>
                </a:lnTo>
                <a:lnTo>
                  <a:pt x="128" y="325"/>
                </a:lnTo>
                <a:lnTo>
                  <a:pt x="95" y="305"/>
                </a:lnTo>
                <a:lnTo>
                  <a:pt x="102" y="279"/>
                </a:lnTo>
                <a:lnTo>
                  <a:pt x="86" y="251"/>
                </a:lnTo>
                <a:lnTo>
                  <a:pt x="72" y="216"/>
                </a:lnTo>
                <a:lnTo>
                  <a:pt x="35" y="181"/>
                </a:lnTo>
                <a:lnTo>
                  <a:pt x="12" y="181"/>
                </a:lnTo>
                <a:lnTo>
                  <a:pt x="12" y="133"/>
                </a:lnTo>
                <a:lnTo>
                  <a:pt x="0" y="115"/>
                </a:lnTo>
                <a:lnTo>
                  <a:pt x="26" y="87"/>
                </a:lnTo>
                <a:lnTo>
                  <a:pt x="20" y="22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570560" y="2749680"/>
            <a:ext cx="769680" cy="500040"/>
          </a:xfrm>
          <a:custGeom>
            <a:avLst/>
            <a:gdLst/>
            <a:ahLst/>
            <a:rect l="l" t="t" r="r" b="b"/>
            <a:pathLst>
              <a:path w="323" h="210">
                <a:moveTo>
                  <a:pt x="5" y="11"/>
                </a:moveTo>
                <a:lnTo>
                  <a:pt x="0" y="48"/>
                </a:lnTo>
                <a:lnTo>
                  <a:pt x="7" y="87"/>
                </a:lnTo>
                <a:lnTo>
                  <a:pt x="37" y="167"/>
                </a:lnTo>
                <a:lnTo>
                  <a:pt x="54" y="210"/>
                </a:lnTo>
                <a:lnTo>
                  <a:pt x="244" y="200"/>
                </a:lnTo>
                <a:lnTo>
                  <a:pt x="275" y="210"/>
                </a:lnTo>
                <a:lnTo>
                  <a:pt x="294" y="169"/>
                </a:lnTo>
                <a:lnTo>
                  <a:pt x="287" y="140"/>
                </a:lnTo>
                <a:lnTo>
                  <a:pt x="319" y="134"/>
                </a:lnTo>
                <a:lnTo>
                  <a:pt x="323" y="88"/>
                </a:lnTo>
                <a:lnTo>
                  <a:pt x="304" y="68"/>
                </a:lnTo>
                <a:lnTo>
                  <a:pt x="271" y="48"/>
                </a:lnTo>
                <a:lnTo>
                  <a:pt x="278" y="20"/>
                </a:lnTo>
                <a:lnTo>
                  <a:pt x="264" y="0"/>
                </a:lnTo>
                <a:lnTo>
                  <a:pt x="193" y="3"/>
                </a:lnTo>
                <a:lnTo>
                  <a:pt x="121" y="6"/>
                </a:lnTo>
                <a:lnTo>
                  <a:pt x="5" y="11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249880" y="2027160"/>
            <a:ext cx="712800" cy="308160"/>
          </a:xfrm>
          <a:custGeom>
            <a:avLst/>
            <a:gdLst/>
            <a:ahLst/>
            <a:rect l="l" t="t" r="r" b="b"/>
            <a:pathLst>
              <a:path w="299" h="129">
                <a:moveTo>
                  <a:pt x="0" y="71"/>
                </a:moveTo>
                <a:lnTo>
                  <a:pt x="67" y="0"/>
                </a:lnTo>
                <a:lnTo>
                  <a:pt x="55" y="29"/>
                </a:lnTo>
                <a:lnTo>
                  <a:pt x="64" y="38"/>
                </a:lnTo>
                <a:lnTo>
                  <a:pt x="85" y="26"/>
                </a:lnTo>
                <a:lnTo>
                  <a:pt x="131" y="44"/>
                </a:lnTo>
                <a:lnTo>
                  <a:pt x="151" y="29"/>
                </a:lnTo>
                <a:lnTo>
                  <a:pt x="213" y="21"/>
                </a:lnTo>
                <a:lnTo>
                  <a:pt x="225" y="39"/>
                </a:lnTo>
                <a:lnTo>
                  <a:pt x="249" y="35"/>
                </a:lnTo>
                <a:lnTo>
                  <a:pt x="296" y="54"/>
                </a:lnTo>
                <a:lnTo>
                  <a:pt x="299" y="68"/>
                </a:lnTo>
                <a:lnTo>
                  <a:pt x="248" y="80"/>
                </a:lnTo>
                <a:lnTo>
                  <a:pt x="233" y="71"/>
                </a:lnTo>
                <a:lnTo>
                  <a:pt x="207" y="74"/>
                </a:lnTo>
                <a:lnTo>
                  <a:pt x="177" y="92"/>
                </a:lnTo>
                <a:lnTo>
                  <a:pt x="163" y="93"/>
                </a:lnTo>
                <a:lnTo>
                  <a:pt x="152" y="80"/>
                </a:lnTo>
                <a:lnTo>
                  <a:pt x="135" y="128"/>
                </a:lnTo>
                <a:lnTo>
                  <a:pt x="116" y="129"/>
                </a:lnTo>
                <a:lnTo>
                  <a:pt x="108" y="110"/>
                </a:lnTo>
                <a:lnTo>
                  <a:pt x="68" y="101"/>
                </a:lnTo>
                <a:lnTo>
                  <a:pt x="49" y="87"/>
                </a:lnTo>
                <a:lnTo>
                  <a:pt x="16" y="92"/>
                </a:lnTo>
                <a:lnTo>
                  <a:pt x="0" y="71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743440" y="2244600"/>
            <a:ext cx="509760" cy="690840"/>
          </a:xfrm>
          <a:custGeom>
            <a:avLst/>
            <a:gdLst/>
            <a:ahLst/>
            <a:rect l="l" t="t" r="r" b="b"/>
            <a:pathLst>
              <a:path w="214" h="290">
                <a:moveTo>
                  <a:pt x="54" y="12"/>
                </a:moveTo>
                <a:lnTo>
                  <a:pt x="62" y="30"/>
                </a:lnTo>
                <a:lnTo>
                  <a:pt x="47" y="41"/>
                </a:lnTo>
                <a:lnTo>
                  <a:pt x="46" y="87"/>
                </a:lnTo>
                <a:lnTo>
                  <a:pt x="38" y="57"/>
                </a:lnTo>
                <a:lnTo>
                  <a:pt x="7" y="86"/>
                </a:lnTo>
                <a:lnTo>
                  <a:pt x="0" y="169"/>
                </a:lnTo>
                <a:lnTo>
                  <a:pt x="20" y="210"/>
                </a:lnTo>
                <a:lnTo>
                  <a:pt x="22" y="231"/>
                </a:lnTo>
                <a:lnTo>
                  <a:pt x="23" y="248"/>
                </a:lnTo>
                <a:lnTo>
                  <a:pt x="22" y="263"/>
                </a:lnTo>
                <a:lnTo>
                  <a:pt x="18" y="290"/>
                </a:lnTo>
                <a:lnTo>
                  <a:pt x="102" y="285"/>
                </a:lnTo>
                <a:lnTo>
                  <a:pt x="213" y="275"/>
                </a:lnTo>
                <a:lnTo>
                  <a:pt x="193" y="269"/>
                </a:lnTo>
                <a:lnTo>
                  <a:pt x="182" y="254"/>
                </a:lnTo>
                <a:lnTo>
                  <a:pt x="199" y="241"/>
                </a:lnTo>
                <a:lnTo>
                  <a:pt x="199" y="225"/>
                </a:lnTo>
                <a:lnTo>
                  <a:pt x="191" y="211"/>
                </a:lnTo>
                <a:lnTo>
                  <a:pt x="199" y="201"/>
                </a:lnTo>
                <a:lnTo>
                  <a:pt x="214" y="202"/>
                </a:lnTo>
                <a:lnTo>
                  <a:pt x="211" y="162"/>
                </a:lnTo>
                <a:lnTo>
                  <a:pt x="207" y="138"/>
                </a:lnTo>
                <a:lnTo>
                  <a:pt x="198" y="123"/>
                </a:lnTo>
                <a:lnTo>
                  <a:pt x="189" y="114"/>
                </a:lnTo>
                <a:lnTo>
                  <a:pt x="175" y="111"/>
                </a:lnTo>
                <a:lnTo>
                  <a:pt x="162" y="111"/>
                </a:lnTo>
                <a:lnTo>
                  <a:pt x="148" y="130"/>
                </a:lnTo>
                <a:lnTo>
                  <a:pt x="139" y="136"/>
                </a:lnTo>
                <a:lnTo>
                  <a:pt x="133" y="138"/>
                </a:lnTo>
                <a:lnTo>
                  <a:pt x="126" y="135"/>
                </a:lnTo>
                <a:lnTo>
                  <a:pt x="124" y="126"/>
                </a:lnTo>
                <a:lnTo>
                  <a:pt x="126" y="120"/>
                </a:lnTo>
                <a:lnTo>
                  <a:pt x="132" y="114"/>
                </a:lnTo>
                <a:lnTo>
                  <a:pt x="138" y="111"/>
                </a:lnTo>
                <a:lnTo>
                  <a:pt x="144" y="110"/>
                </a:lnTo>
                <a:lnTo>
                  <a:pt x="144" y="99"/>
                </a:lnTo>
                <a:lnTo>
                  <a:pt x="160" y="87"/>
                </a:lnTo>
                <a:lnTo>
                  <a:pt x="144" y="49"/>
                </a:lnTo>
                <a:lnTo>
                  <a:pt x="144" y="31"/>
                </a:lnTo>
                <a:lnTo>
                  <a:pt x="117" y="24"/>
                </a:lnTo>
                <a:lnTo>
                  <a:pt x="78" y="0"/>
                </a:lnTo>
                <a:lnTo>
                  <a:pt x="54" y="12"/>
                </a:lnTo>
                <a:close/>
              </a:path>
            </a:pathLst>
          </a:custGeom>
          <a:solidFill>
            <a:srgbClr val="ff00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187960" y="2857680"/>
            <a:ext cx="552600" cy="912600"/>
          </a:xfrm>
          <a:custGeom>
            <a:avLst/>
            <a:gdLst/>
            <a:ahLst/>
            <a:rect l="l" t="t" r="r" b="b"/>
            <a:pathLst>
              <a:path w="232" h="383">
                <a:moveTo>
                  <a:pt x="43" y="22"/>
                </a:moveTo>
                <a:lnTo>
                  <a:pt x="176" y="0"/>
                </a:lnTo>
                <a:lnTo>
                  <a:pt x="197" y="47"/>
                </a:lnTo>
                <a:lnTo>
                  <a:pt x="224" y="243"/>
                </a:lnTo>
                <a:lnTo>
                  <a:pt x="232" y="269"/>
                </a:lnTo>
                <a:lnTo>
                  <a:pt x="211" y="321"/>
                </a:lnTo>
                <a:lnTo>
                  <a:pt x="211" y="357"/>
                </a:lnTo>
                <a:lnTo>
                  <a:pt x="187" y="353"/>
                </a:lnTo>
                <a:lnTo>
                  <a:pt x="188" y="383"/>
                </a:lnTo>
                <a:lnTo>
                  <a:pt x="163" y="371"/>
                </a:lnTo>
                <a:lnTo>
                  <a:pt x="150" y="375"/>
                </a:lnTo>
                <a:lnTo>
                  <a:pt x="131" y="372"/>
                </a:lnTo>
                <a:lnTo>
                  <a:pt x="117" y="326"/>
                </a:lnTo>
                <a:lnTo>
                  <a:pt x="90" y="312"/>
                </a:lnTo>
                <a:lnTo>
                  <a:pt x="90" y="263"/>
                </a:lnTo>
                <a:lnTo>
                  <a:pt x="63" y="269"/>
                </a:lnTo>
                <a:lnTo>
                  <a:pt x="48" y="233"/>
                </a:lnTo>
                <a:lnTo>
                  <a:pt x="0" y="191"/>
                </a:lnTo>
                <a:lnTo>
                  <a:pt x="35" y="125"/>
                </a:lnTo>
                <a:lnTo>
                  <a:pt x="25" y="94"/>
                </a:lnTo>
                <a:lnTo>
                  <a:pt x="60" y="88"/>
                </a:lnTo>
                <a:lnTo>
                  <a:pt x="63" y="45"/>
                </a:lnTo>
                <a:lnTo>
                  <a:pt x="43" y="22"/>
                </a:lnTo>
                <a:close/>
              </a:path>
            </a:pathLst>
          </a:custGeom>
          <a:solidFill>
            <a:srgbClr val="33cccc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695840" y="3225960"/>
            <a:ext cx="878040" cy="723600"/>
          </a:xfrm>
          <a:custGeom>
            <a:avLst/>
            <a:gdLst/>
            <a:ahLst/>
            <a:rect l="l" t="t" r="r" b="b"/>
            <a:pathLst>
              <a:path w="368" h="303">
                <a:moveTo>
                  <a:pt x="0" y="10"/>
                </a:moveTo>
                <a:lnTo>
                  <a:pt x="161" y="0"/>
                </a:lnTo>
                <a:lnTo>
                  <a:pt x="195" y="0"/>
                </a:lnTo>
                <a:lnTo>
                  <a:pt x="221" y="9"/>
                </a:lnTo>
                <a:lnTo>
                  <a:pt x="207" y="35"/>
                </a:lnTo>
                <a:lnTo>
                  <a:pt x="254" y="78"/>
                </a:lnTo>
                <a:lnTo>
                  <a:pt x="269" y="114"/>
                </a:lnTo>
                <a:lnTo>
                  <a:pt x="297" y="105"/>
                </a:lnTo>
                <a:lnTo>
                  <a:pt x="296" y="156"/>
                </a:lnTo>
                <a:lnTo>
                  <a:pt x="324" y="171"/>
                </a:lnTo>
                <a:lnTo>
                  <a:pt x="337" y="216"/>
                </a:lnTo>
                <a:lnTo>
                  <a:pt x="357" y="220"/>
                </a:lnTo>
                <a:lnTo>
                  <a:pt x="368" y="239"/>
                </a:lnTo>
                <a:lnTo>
                  <a:pt x="343" y="265"/>
                </a:lnTo>
                <a:lnTo>
                  <a:pt x="335" y="295"/>
                </a:lnTo>
                <a:lnTo>
                  <a:pt x="300" y="303"/>
                </a:lnTo>
                <a:lnTo>
                  <a:pt x="309" y="270"/>
                </a:lnTo>
                <a:lnTo>
                  <a:pt x="171" y="282"/>
                </a:lnTo>
                <a:lnTo>
                  <a:pt x="72" y="294"/>
                </a:lnTo>
                <a:lnTo>
                  <a:pt x="66" y="262"/>
                </a:lnTo>
                <a:lnTo>
                  <a:pt x="59" y="165"/>
                </a:lnTo>
                <a:lnTo>
                  <a:pt x="58" y="112"/>
                </a:lnTo>
                <a:lnTo>
                  <a:pt x="25" y="88"/>
                </a:lnTo>
                <a:lnTo>
                  <a:pt x="37" y="66"/>
                </a:lnTo>
                <a:lnTo>
                  <a:pt x="21" y="54"/>
                </a:lnTo>
                <a:lnTo>
                  <a:pt x="0" y="1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657760" y="2921040"/>
            <a:ext cx="428760" cy="706320"/>
          </a:xfrm>
          <a:custGeom>
            <a:avLst/>
            <a:gdLst/>
            <a:ahLst/>
            <a:rect l="l" t="t" r="r" b="b"/>
            <a:pathLst>
              <a:path w="180" h="296">
                <a:moveTo>
                  <a:pt x="0" y="21"/>
                </a:moveTo>
                <a:lnTo>
                  <a:pt x="21" y="32"/>
                </a:lnTo>
                <a:lnTo>
                  <a:pt x="41" y="30"/>
                </a:lnTo>
                <a:lnTo>
                  <a:pt x="48" y="24"/>
                </a:lnTo>
                <a:lnTo>
                  <a:pt x="53" y="6"/>
                </a:lnTo>
                <a:lnTo>
                  <a:pt x="140" y="0"/>
                </a:lnTo>
                <a:lnTo>
                  <a:pt x="180" y="209"/>
                </a:lnTo>
                <a:lnTo>
                  <a:pt x="177" y="207"/>
                </a:lnTo>
                <a:lnTo>
                  <a:pt x="147" y="219"/>
                </a:lnTo>
                <a:lnTo>
                  <a:pt x="126" y="275"/>
                </a:lnTo>
                <a:lnTo>
                  <a:pt x="95" y="267"/>
                </a:lnTo>
                <a:lnTo>
                  <a:pt x="59" y="288"/>
                </a:lnTo>
                <a:lnTo>
                  <a:pt x="12" y="296"/>
                </a:lnTo>
                <a:lnTo>
                  <a:pt x="33" y="241"/>
                </a:lnTo>
                <a:lnTo>
                  <a:pt x="24" y="210"/>
                </a:lnTo>
                <a:lnTo>
                  <a:pt x="0" y="21"/>
                </a:lnTo>
                <a:close/>
              </a:path>
            </a:pathLst>
          </a:custGeom>
          <a:solidFill>
            <a:srgbClr val="33cccc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991120" y="2778120"/>
            <a:ext cx="550800" cy="636480"/>
          </a:xfrm>
          <a:custGeom>
            <a:avLst/>
            <a:gdLst/>
            <a:ahLst/>
            <a:rect l="l" t="t" r="r" b="b"/>
            <a:pathLst>
              <a:path w="231" h="267">
                <a:moveTo>
                  <a:pt x="0" y="60"/>
                </a:moveTo>
                <a:lnTo>
                  <a:pt x="104" y="50"/>
                </a:lnTo>
                <a:lnTo>
                  <a:pt x="126" y="54"/>
                </a:lnTo>
                <a:lnTo>
                  <a:pt x="175" y="31"/>
                </a:lnTo>
                <a:lnTo>
                  <a:pt x="186" y="10"/>
                </a:lnTo>
                <a:lnTo>
                  <a:pt x="215" y="0"/>
                </a:lnTo>
                <a:lnTo>
                  <a:pt x="231" y="101"/>
                </a:lnTo>
                <a:lnTo>
                  <a:pt x="219" y="112"/>
                </a:lnTo>
                <a:lnTo>
                  <a:pt x="222" y="182"/>
                </a:lnTo>
                <a:lnTo>
                  <a:pt x="199" y="188"/>
                </a:lnTo>
                <a:lnTo>
                  <a:pt x="186" y="227"/>
                </a:lnTo>
                <a:lnTo>
                  <a:pt x="168" y="222"/>
                </a:lnTo>
                <a:lnTo>
                  <a:pt x="162" y="267"/>
                </a:lnTo>
                <a:lnTo>
                  <a:pt x="136" y="248"/>
                </a:lnTo>
                <a:lnTo>
                  <a:pt x="85" y="260"/>
                </a:lnTo>
                <a:lnTo>
                  <a:pt x="63" y="243"/>
                </a:lnTo>
                <a:lnTo>
                  <a:pt x="34" y="242"/>
                </a:lnTo>
                <a:lnTo>
                  <a:pt x="19" y="167"/>
                </a:lnTo>
                <a:lnTo>
                  <a:pt x="0" y="60"/>
                </a:lnTo>
                <a:close/>
              </a:path>
            </a:pathLst>
          </a:custGeom>
          <a:solidFill>
            <a:srgbClr val="ff00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499000" y="3352680"/>
            <a:ext cx="971640" cy="538200"/>
          </a:xfrm>
          <a:custGeom>
            <a:avLst/>
            <a:gdLst/>
            <a:ahLst/>
            <a:rect l="l" t="t" r="r" b="b"/>
            <a:pathLst>
              <a:path w="407" h="226">
                <a:moveTo>
                  <a:pt x="0" y="226"/>
                </a:moveTo>
                <a:lnTo>
                  <a:pt x="99" y="212"/>
                </a:lnTo>
                <a:lnTo>
                  <a:pt x="99" y="202"/>
                </a:lnTo>
                <a:lnTo>
                  <a:pt x="338" y="169"/>
                </a:lnTo>
                <a:lnTo>
                  <a:pt x="342" y="152"/>
                </a:lnTo>
                <a:lnTo>
                  <a:pt x="377" y="139"/>
                </a:lnTo>
                <a:lnTo>
                  <a:pt x="381" y="121"/>
                </a:lnTo>
                <a:lnTo>
                  <a:pt x="396" y="115"/>
                </a:lnTo>
                <a:lnTo>
                  <a:pt x="407" y="88"/>
                </a:lnTo>
                <a:lnTo>
                  <a:pt x="374" y="61"/>
                </a:lnTo>
                <a:lnTo>
                  <a:pt x="368" y="25"/>
                </a:lnTo>
                <a:lnTo>
                  <a:pt x="342" y="7"/>
                </a:lnTo>
                <a:lnTo>
                  <a:pt x="289" y="17"/>
                </a:lnTo>
                <a:lnTo>
                  <a:pt x="264" y="1"/>
                </a:lnTo>
                <a:lnTo>
                  <a:pt x="240" y="0"/>
                </a:lnTo>
                <a:lnTo>
                  <a:pt x="245" y="25"/>
                </a:lnTo>
                <a:lnTo>
                  <a:pt x="212" y="38"/>
                </a:lnTo>
                <a:lnTo>
                  <a:pt x="190" y="94"/>
                </a:lnTo>
                <a:lnTo>
                  <a:pt x="160" y="85"/>
                </a:lnTo>
                <a:lnTo>
                  <a:pt x="124" y="106"/>
                </a:lnTo>
                <a:lnTo>
                  <a:pt x="78" y="114"/>
                </a:lnTo>
                <a:lnTo>
                  <a:pt x="78" y="146"/>
                </a:lnTo>
                <a:lnTo>
                  <a:pt x="55" y="145"/>
                </a:lnTo>
                <a:lnTo>
                  <a:pt x="56" y="173"/>
                </a:lnTo>
                <a:lnTo>
                  <a:pt x="32" y="162"/>
                </a:lnTo>
                <a:lnTo>
                  <a:pt x="18" y="167"/>
                </a:lnTo>
                <a:lnTo>
                  <a:pt x="30" y="186"/>
                </a:lnTo>
                <a:lnTo>
                  <a:pt x="5" y="211"/>
                </a:lnTo>
                <a:lnTo>
                  <a:pt x="0" y="226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435640" y="3700440"/>
            <a:ext cx="1117440" cy="407880"/>
          </a:xfrm>
          <a:custGeom>
            <a:avLst/>
            <a:gdLst/>
            <a:ahLst/>
            <a:rect l="l" t="t" r="r" b="b"/>
            <a:pathLst>
              <a:path w="469" h="171">
                <a:moveTo>
                  <a:pt x="28" y="78"/>
                </a:moveTo>
                <a:lnTo>
                  <a:pt x="28" y="81"/>
                </a:lnTo>
                <a:lnTo>
                  <a:pt x="20" y="97"/>
                </a:lnTo>
                <a:lnTo>
                  <a:pt x="29" y="119"/>
                </a:lnTo>
                <a:lnTo>
                  <a:pt x="0" y="138"/>
                </a:lnTo>
                <a:lnTo>
                  <a:pt x="6" y="171"/>
                </a:lnTo>
                <a:lnTo>
                  <a:pt x="129" y="161"/>
                </a:lnTo>
                <a:lnTo>
                  <a:pt x="275" y="144"/>
                </a:lnTo>
                <a:lnTo>
                  <a:pt x="348" y="131"/>
                </a:lnTo>
                <a:lnTo>
                  <a:pt x="363" y="87"/>
                </a:lnTo>
                <a:lnTo>
                  <a:pt x="389" y="85"/>
                </a:lnTo>
                <a:lnTo>
                  <a:pt x="469" y="0"/>
                </a:lnTo>
                <a:lnTo>
                  <a:pt x="365" y="21"/>
                </a:lnTo>
                <a:lnTo>
                  <a:pt x="123" y="56"/>
                </a:lnTo>
                <a:lnTo>
                  <a:pt x="125" y="66"/>
                </a:lnTo>
                <a:lnTo>
                  <a:pt x="28" y="78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326200" y="4078440"/>
            <a:ext cx="457200" cy="798480"/>
          </a:xfrm>
          <a:custGeom>
            <a:avLst/>
            <a:gdLst/>
            <a:ahLst/>
            <a:rect l="l" t="t" r="r" b="b"/>
            <a:pathLst>
              <a:path w="192" h="335">
                <a:moveTo>
                  <a:pt x="54" y="11"/>
                </a:moveTo>
                <a:lnTo>
                  <a:pt x="25" y="68"/>
                </a:lnTo>
                <a:lnTo>
                  <a:pt x="0" y="105"/>
                </a:lnTo>
                <a:lnTo>
                  <a:pt x="8" y="149"/>
                </a:lnTo>
                <a:lnTo>
                  <a:pt x="38" y="209"/>
                </a:lnTo>
                <a:lnTo>
                  <a:pt x="15" y="270"/>
                </a:lnTo>
                <a:lnTo>
                  <a:pt x="5" y="302"/>
                </a:lnTo>
                <a:lnTo>
                  <a:pt x="117" y="289"/>
                </a:lnTo>
                <a:lnTo>
                  <a:pt x="122" y="330"/>
                </a:lnTo>
                <a:lnTo>
                  <a:pt x="145" y="335"/>
                </a:lnTo>
                <a:lnTo>
                  <a:pt x="151" y="314"/>
                </a:lnTo>
                <a:lnTo>
                  <a:pt x="192" y="308"/>
                </a:lnTo>
                <a:lnTo>
                  <a:pt x="183" y="240"/>
                </a:lnTo>
                <a:lnTo>
                  <a:pt x="181" y="0"/>
                </a:lnTo>
                <a:lnTo>
                  <a:pt x="54" y="11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754600" y="4040280"/>
            <a:ext cx="517680" cy="804600"/>
          </a:xfrm>
          <a:custGeom>
            <a:avLst/>
            <a:gdLst/>
            <a:ahLst/>
            <a:rect l="l" t="t" r="r" b="b"/>
            <a:pathLst>
              <a:path w="217" h="338">
                <a:moveTo>
                  <a:pt x="0" y="17"/>
                </a:moveTo>
                <a:lnTo>
                  <a:pt x="141" y="0"/>
                </a:lnTo>
                <a:lnTo>
                  <a:pt x="186" y="156"/>
                </a:lnTo>
                <a:lnTo>
                  <a:pt x="217" y="181"/>
                </a:lnTo>
                <a:lnTo>
                  <a:pt x="192" y="227"/>
                </a:lnTo>
                <a:lnTo>
                  <a:pt x="216" y="271"/>
                </a:lnTo>
                <a:lnTo>
                  <a:pt x="72" y="287"/>
                </a:lnTo>
                <a:lnTo>
                  <a:pt x="78" y="325"/>
                </a:lnTo>
                <a:lnTo>
                  <a:pt x="57" y="338"/>
                </a:lnTo>
                <a:lnTo>
                  <a:pt x="40" y="290"/>
                </a:lnTo>
                <a:lnTo>
                  <a:pt x="30" y="329"/>
                </a:lnTo>
                <a:lnTo>
                  <a:pt x="12" y="325"/>
                </a:lnTo>
                <a:lnTo>
                  <a:pt x="6" y="286"/>
                </a:lnTo>
                <a:lnTo>
                  <a:pt x="1" y="252"/>
                </a:lnTo>
                <a:lnTo>
                  <a:pt x="0" y="17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091200" y="3998880"/>
            <a:ext cx="716040" cy="741240"/>
          </a:xfrm>
          <a:custGeom>
            <a:avLst/>
            <a:gdLst/>
            <a:ahLst/>
            <a:rect l="l" t="t" r="r" b="b"/>
            <a:pathLst>
              <a:path w="300" h="311">
                <a:moveTo>
                  <a:pt x="0" y="19"/>
                </a:moveTo>
                <a:lnTo>
                  <a:pt x="3" y="19"/>
                </a:lnTo>
                <a:lnTo>
                  <a:pt x="73" y="6"/>
                </a:lnTo>
                <a:lnTo>
                  <a:pt x="135" y="0"/>
                </a:lnTo>
                <a:lnTo>
                  <a:pt x="126" y="16"/>
                </a:lnTo>
                <a:lnTo>
                  <a:pt x="145" y="16"/>
                </a:lnTo>
                <a:lnTo>
                  <a:pt x="252" y="112"/>
                </a:lnTo>
                <a:lnTo>
                  <a:pt x="294" y="174"/>
                </a:lnTo>
                <a:lnTo>
                  <a:pt x="300" y="216"/>
                </a:lnTo>
                <a:lnTo>
                  <a:pt x="286" y="226"/>
                </a:lnTo>
                <a:lnTo>
                  <a:pt x="294" y="268"/>
                </a:lnTo>
                <a:lnTo>
                  <a:pt x="264" y="270"/>
                </a:lnTo>
                <a:lnTo>
                  <a:pt x="264" y="306"/>
                </a:lnTo>
                <a:lnTo>
                  <a:pt x="240" y="288"/>
                </a:lnTo>
                <a:lnTo>
                  <a:pt x="86" y="311"/>
                </a:lnTo>
                <a:lnTo>
                  <a:pt x="51" y="244"/>
                </a:lnTo>
                <a:lnTo>
                  <a:pt x="76" y="198"/>
                </a:lnTo>
                <a:lnTo>
                  <a:pt x="43" y="175"/>
                </a:lnTo>
                <a:lnTo>
                  <a:pt x="0" y="19"/>
                </a:lnTo>
                <a:close/>
              </a:path>
            </a:pathLst>
          </a:custGeom>
          <a:solidFill>
            <a:srgbClr val="0080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391440" y="3898800"/>
            <a:ext cx="653760" cy="517680"/>
          </a:xfrm>
          <a:custGeom>
            <a:avLst/>
            <a:gdLst/>
            <a:ahLst/>
            <a:rect l="l" t="t" r="r" b="b"/>
            <a:pathLst>
              <a:path w="274" h="217">
                <a:moveTo>
                  <a:pt x="10" y="39"/>
                </a:moveTo>
                <a:lnTo>
                  <a:pt x="32" y="18"/>
                </a:lnTo>
                <a:lnTo>
                  <a:pt x="114" y="0"/>
                </a:lnTo>
                <a:lnTo>
                  <a:pt x="139" y="12"/>
                </a:lnTo>
                <a:lnTo>
                  <a:pt x="192" y="3"/>
                </a:lnTo>
                <a:lnTo>
                  <a:pt x="235" y="34"/>
                </a:lnTo>
                <a:lnTo>
                  <a:pt x="274" y="58"/>
                </a:lnTo>
                <a:lnTo>
                  <a:pt x="252" y="123"/>
                </a:lnTo>
                <a:lnTo>
                  <a:pt x="219" y="156"/>
                </a:lnTo>
                <a:lnTo>
                  <a:pt x="183" y="166"/>
                </a:lnTo>
                <a:lnTo>
                  <a:pt x="190" y="192"/>
                </a:lnTo>
                <a:lnTo>
                  <a:pt x="168" y="217"/>
                </a:lnTo>
                <a:lnTo>
                  <a:pt x="126" y="156"/>
                </a:lnTo>
                <a:lnTo>
                  <a:pt x="18" y="58"/>
                </a:lnTo>
                <a:lnTo>
                  <a:pt x="0" y="58"/>
                </a:lnTo>
                <a:lnTo>
                  <a:pt x="10" y="39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925960" y="4638600"/>
            <a:ext cx="1224000" cy="828720"/>
          </a:xfrm>
          <a:custGeom>
            <a:avLst/>
            <a:gdLst/>
            <a:ahLst/>
            <a:rect l="l" t="t" r="r" b="b"/>
            <a:pathLst>
              <a:path w="513" h="348">
                <a:moveTo>
                  <a:pt x="0" y="34"/>
                </a:moveTo>
                <a:lnTo>
                  <a:pt x="141" y="20"/>
                </a:lnTo>
                <a:lnTo>
                  <a:pt x="156" y="43"/>
                </a:lnTo>
                <a:lnTo>
                  <a:pt x="307" y="20"/>
                </a:lnTo>
                <a:lnTo>
                  <a:pt x="333" y="39"/>
                </a:lnTo>
                <a:lnTo>
                  <a:pt x="333" y="3"/>
                </a:lnTo>
                <a:lnTo>
                  <a:pt x="331" y="0"/>
                </a:lnTo>
                <a:lnTo>
                  <a:pt x="361" y="2"/>
                </a:lnTo>
                <a:lnTo>
                  <a:pt x="393" y="56"/>
                </a:lnTo>
                <a:lnTo>
                  <a:pt x="444" y="129"/>
                </a:lnTo>
                <a:lnTo>
                  <a:pt x="469" y="192"/>
                </a:lnTo>
                <a:lnTo>
                  <a:pt x="507" y="236"/>
                </a:lnTo>
                <a:lnTo>
                  <a:pt x="513" y="300"/>
                </a:lnTo>
                <a:lnTo>
                  <a:pt x="501" y="338"/>
                </a:lnTo>
                <a:lnTo>
                  <a:pt x="447" y="348"/>
                </a:lnTo>
                <a:lnTo>
                  <a:pt x="438" y="332"/>
                </a:lnTo>
                <a:lnTo>
                  <a:pt x="400" y="309"/>
                </a:lnTo>
                <a:lnTo>
                  <a:pt x="388" y="285"/>
                </a:lnTo>
                <a:lnTo>
                  <a:pt x="378" y="276"/>
                </a:lnTo>
                <a:lnTo>
                  <a:pt x="372" y="254"/>
                </a:lnTo>
                <a:lnTo>
                  <a:pt x="363" y="260"/>
                </a:lnTo>
                <a:lnTo>
                  <a:pt x="333" y="231"/>
                </a:lnTo>
                <a:lnTo>
                  <a:pt x="340" y="204"/>
                </a:lnTo>
                <a:lnTo>
                  <a:pt x="333" y="189"/>
                </a:lnTo>
                <a:lnTo>
                  <a:pt x="324" y="194"/>
                </a:lnTo>
                <a:lnTo>
                  <a:pt x="325" y="210"/>
                </a:lnTo>
                <a:lnTo>
                  <a:pt x="315" y="189"/>
                </a:lnTo>
                <a:lnTo>
                  <a:pt x="316" y="140"/>
                </a:lnTo>
                <a:lnTo>
                  <a:pt x="297" y="111"/>
                </a:lnTo>
                <a:lnTo>
                  <a:pt x="249" y="87"/>
                </a:lnTo>
                <a:lnTo>
                  <a:pt x="225" y="60"/>
                </a:lnTo>
                <a:lnTo>
                  <a:pt x="198" y="57"/>
                </a:lnTo>
                <a:lnTo>
                  <a:pt x="187" y="74"/>
                </a:lnTo>
                <a:lnTo>
                  <a:pt x="147" y="86"/>
                </a:lnTo>
                <a:lnTo>
                  <a:pt x="124" y="74"/>
                </a:lnTo>
                <a:lnTo>
                  <a:pt x="112" y="56"/>
                </a:lnTo>
                <a:lnTo>
                  <a:pt x="37" y="72"/>
                </a:lnTo>
                <a:lnTo>
                  <a:pt x="21" y="59"/>
                </a:lnTo>
                <a:lnTo>
                  <a:pt x="4" y="73"/>
                </a:lnTo>
                <a:lnTo>
                  <a:pt x="0" y="34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262560" y="3543480"/>
            <a:ext cx="1125720" cy="493560"/>
          </a:xfrm>
          <a:custGeom>
            <a:avLst/>
            <a:gdLst/>
            <a:ahLst/>
            <a:rect l="l" t="t" r="r" b="b"/>
            <a:pathLst>
              <a:path w="472" h="207">
                <a:moveTo>
                  <a:pt x="16" y="153"/>
                </a:moveTo>
                <a:lnTo>
                  <a:pt x="0" y="197"/>
                </a:lnTo>
                <a:lnTo>
                  <a:pt x="61" y="191"/>
                </a:lnTo>
                <a:lnTo>
                  <a:pt x="85" y="171"/>
                </a:lnTo>
                <a:lnTo>
                  <a:pt x="168" y="149"/>
                </a:lnTo>
                <a:lnTo>
                  <a:pt x="191" y="161"/>
                </a:lnTo>
                <a:lnTo>
                  <a:pt x="246" y="153"/>
                </a:lnTo>
                <a:lnTo>
                  <a:pt x="246" y="156"/>
                </a:lnTo>
                <a:lnTo>
                  <a:pt x="328" y="207"/>
                </a:lnTo>
                <a:lnTo>
                  <a:pt x="376" y="192"/>
                </a:lnTo>
                <a:lnTo>
                  <a:pt x="403" y="135"/>
                </a:lnTo>
                <a:lnTo>
                  <a:pt x="450" y="119"/>
                </a:lnTo>
                <a:lnTo>
                  <a:pt x="472" y="77"/>
                </a:lnTo>
                <a:lnTo>
                  <a:pt x="471" y="26"/>
                </a:lnTo>
                <a:lnTo>
                  <a:pt x="465" y="68"/>
                </a:lnTo>
                <a:lnTo>
                  <a:pt x="439" y="104"/>
                </a:lnTo>
                <a:lnTo>
                  <a:pt x="429" y="101"/>
                </a:lnTo>
                <a:lnTo>
                  <a:pt x="394" y="111"/>
                </a:lnTo>
                <a:lnTo>
                  <a:pt x="394" y="99"/>
                </a:lnTo>
                <a:lnTo>
                  <a:pt x="429" y="87"/>
                </a:lnTo>
                <a:lnTo>
                  <a:pt x="397" y="83"/>
                </a:lnTo>
                <a:lnTo>
                  <a:pt x="433" y="72"/>
                </a:lnTo>
                <a:lnTo>
                  <a:pt x="447" y="78"/>
                </a:lnTo>
                <a:lnTo>
                  <a:pt x="454" y="38"/>
                </a:lnTo>
                <a:lnTo>
                  <a:pt x="445" y="29"/>
                </a:lnTo>
                <a:lnTo>
                  <a:pt x="402" y="45"/>
                </a:lnTo>
                <a:lnTo>
                  <a:pt x="403" y="21"/>
                </a:lnTo>
                <a:lnTo>
                  <a:pt x="421" y="27"/>
                </a:lnTo>
                <a:lnTo>
                  <a:pt x="445" y="9"/>
                </a:lnTo>
                <a:lnTo>
                  <a:pt x="432" y="0"/>
                </a:lnTo>
                <a:lnTo>
                  <a:pt x="291" y="32"/>
                </a:lnTo>
                <a:lnTo>
                  <a:pt x="118" y="67"/>
                </a:lnTo>
                <a:lnTo>
                  <a:pt x="39" y="152"/>
                </a:lnTo>
                <a:lnTo>
                  <a:pt x="16" y="153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308640" y="3135240"/>
            <a:ext cx="984240" cy="612720"/>
          </a:xfrm>
          <a:custGeom>
            <a:avLst/>
            <a:gdLst/>
            <a:ahLst/>
            <a:rect l="l" t="t" r="r" b="b"/>
            <a:pathLst>
              <a:path w="413" h="257">
                <a:moveTo>
                  <a:pt x="68" y="180"/>
                </a:moveTo>
                <a:lnTo>
                  <a:pt x="56" y="206"/>
                </a:lnTo>
                <a:lnTo>
                  <a:pt x="39" y="213"/>
                </a:lnTo>
                <a:lnTo>
                  <a:pt x="38" y="230"/>
                </a:lnTo>
                <a:lnTo>
                  <a:pt x="2" y="243"/>
                </a:lnTo>
                <a:lnTo>
                  <a:pt x="0" y="257"/>
                </a:lnTo>
                <a:lnTo>
                  <a:pt x="98" y="240"/>
                </a:lnTo>
                <a:lnTo>
                  <a:pt x="276" y="203"/>
                </a:lnTo>
                <a:lnTo>
                  <a:pt x="413" y="170"/>
                </a:lnTo>
                <a:lnTo>
                  <a:pt x="413" y="144"/>
                </a:lnTo>
                <a:lnTo>
                  <a:pt x="398" y="136"/>
                </a:lnTo>
                <a:lnTo>
                  <a:pt x="386" y="149"/>
                </a:lnTo>
                <a:lnTo>
                  <a:pt x="379" y="114"/>
                </a:lnTo>
                <a:lnTo>
                  <a:pt x="386" y="83"/>
                </a:lnTo>
                <a:lnTo>
                  <a:pt x="335" y="60"/>
                </a:lnTo>
                <a:lnTo>
                  <a:pt x="300" y="66"/>
                </a:lnTo>
                <a:lnTo>
                  <a:pt x="299" y="18"/>
                </a:lnTo>
                <a:lnTo>
                  <a:pt x="263" y="0"/>
                </a:lnTo>
                <a:lnTo>
                  <a:pt x="236" y="11"/>
                </a:lnTo>
                <a:lnTo>
                  <a:pt x="218" y="56"/>
                </a:lnTo>
                <a:lnTo>
                  <a:pt x="186" y="74"/>
                </a:lnTo>
                <a:lnTo>
                  <a:pt x="173" y="145"/>
                </a:lnTo>
                <a:lnTo>
                  <a:pt x="121" y="180"/>
                </a:lnTo>
                <a:lnTo>
                  <a:pt x="79" y="194"/>
                </a:lnTo>
                <a:lnTo>
                  <a:pt x="68" y="180"/>
                </a:lnTo>
                <a:close/>
              </a:path>
            </a:pathLst>
          </a:custGeom>
          <a:solidFill>
            <a:srgbClr val="969696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377040" y="3014640"/>
            <a:ext cx="558720" cy="584280"/>
          </a:xfrm>
          <a:custGeom>
            <a:avLst/>
            <a:gdLst/>
            <a:ahLst/>
            <a:rect l="l" t="t" r="r" b="b"/>
            <a:pathLst>
              <a:path w="234" h="245">
                <a:moveTo>
                  <a:pt x="24" y="128"/>
                </a:moveTo>
                <a:lnTo>
                  <a:pt x="6" y="123"/>
                </a:lnTo>
                <a:lnTo>
                  <a:pt x="0" y="162"/>
                </a:lnTo>
                <a:lnTo>
                  <a:pt x="6" y="203"/>
                </a:lnTo>
                <a:lnTo>
                  <a:pt x="40" y="231"/>
                </a:lnTo>
                <a:lnTo>
                  <a:pt x="48" y="245"/>
                </a:lnTo>
                <a:lnTo>
                  <a:pt x="91" y="231"/>
                </a:lnTo>
                <a:lnTo>
                  <a:pt x="142" y="198"/>
                </a:lnTo>
                <a:lnTo>
                  <a:pt x="157" y="126"/>
                </a:lnTo>
                <a:lnTo>
                  <a:pt x="190" y="107"/>
                </a:lnTo>
                <a:lnTo>
                  <a:pt x="208" y="63"/>
                </a:lnTo>
                <a:lnTo>
                  <a:pt x="234" y="51"/>
                </a:lnTo>
                <a:lnTo>
                  <a:pt x="200" y="45"/>
                </a:lnTo>
                <a:lnTo>
                  <a:pt x="141" y="77"/>
                </a:lnTo>
                <a:lnTo>
                  <a:pt x="132" y="46"/>
                </a:lnTo>
                <a:lnTo>
                  <a:pt x="81" y="49"/>
                </a:lnTo>
                <a:lnTo>
                  <a:pt x="69" y="0"/>
                </a:lnTo>
                <a:lnTo>
                  <a:pt x="56" y="13"/>
                </a:lnTo>
                <a:lnTo>
                  <a:pt x="60" y="83"/>
                </a:lnTo>
                <a:lnTo>
                  <a:pt x="37" y="89"/>
                </a:lnTo>
                <a:lnTo>
                  <a:pt x="24" y="128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170840" y="3024360"/>
            <a:ext cx="158760" cy="195120"/>
          </a:xfrm>
          <a:custGeom>
            <a:avLst/>
            <a:gdLst/>
            <a:ahLst/>
            <a:rect l="l" t="t" r="r" b="b"/>
            <a:pathLst>
              <a:path w="66" h="82">
                <a:moveTo>
                  <a:pt x="0" y="5"/>
                </a:moveTo>
                <a:lnTo>
                  <a:pt x="14" y="0"/>
                </a:lnTo>
                <a:lnTo>
                  <a:pt x="44" y="18"/>
                </a:lnTo>
                <a:lnTo>
                  <a:pt x="44" y="36"/>
                </a:lnTo>
                <a:lnTo>
                  <a:pt x="65" y="49"/>
                </a:lnTo>
                <a:lnTo>
                  <a:pt x="66" y="73"/>
                </a:lnTo>
                <a:lnTo>
                  <a:pt x="32" y="82"/>
                </a:lnTo>
                <a:lnTo>
                  <a:pt x="0" y="5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500880" y="2639880"/>
            <a:ext cx="757080" cy="495360"/>
          </a:xfrm>
          <a:custGeom>
            <a:avLst/>
            <a:gdLst/>
            <a:ahLst/>
            <a:rect l="l" t="t" r="r" b="b"/>
            <a:pathLst>
              <a:path w="317" h="208">
                <a:moveTo>
                  <a:pt x="29" y="30"/>
                </a:moveTo>
                <a:lnTo>
                  <a:pt x="0" y="58"/>
                </a:lnTo>
                <a:lnTo>
                  <a:pt x="16" y="159"/>
                </a:lnTo>
                <a:lnTo>
                  <a:pt x="29" y="208"/>
                </a:lnTo>
                <a:lnTo>
                  <a:pt x="83" y="204"/>
                </a:lnTo>
                <a:lnTo>
                  <a:pt x="283" y="166"/>
                </a:lnTo>
                <a:lnTo>
                  <a:pt x="297" y="160"/>
                </a:lnTo>
                <a:lnTo>
                  <a:pt x="317" y="113"/>
                </a:lnTo>
                <a:lnTo>
                  <a:pt x="287" y="87"/>
                </a:lnTo>
                <a:lnTo>
                  <a:pt x="303" y="27"/>
                </a:lnTo>
                <a:lnTo>
                  <a:pt x="280" y="21"/>
                </a:lnTo>
                <a:lnTo>
                  <a:pt x="280" y="6"/>
                </a:lnTo>
                <a:lnTo>
                  <a:pt x="270" y="0"/>
                </a:lnTo>
                <a:lnTo>
                  <a:pt x="38" y="43"/>
                </a:lnTo>
                <a:lnTo>
                  <a:pt x="29" y="30"/>
                </a:lnTo>
                <a:close/>
              </a:path>
            </a:pathLst>
          </a:custGeom>
          <a:solidFill>
            <a:srgbClr val="ff00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184880" y="2697120"/>
            <a:ext cx="201600" cy="395280"/>
          </a:xfrm>
          <a:custGeom>
            <a:avLst/>
            <a:gdLst/>
            <a:ahLst/>
            <a:rect l="l" t="t" r="r" b="b"/>
            <a:pathLst>
              <a:path w="84" h="166">
                <a:moveTo>
                  <a:pt x="15" y="1"/>
                </a:moveTo>
                <a:lnTo>
                  <a:pt x="35" y="0"/>
                </a:lnTo>
                <a:lnTo>
                  <a:pt x="75" y="25"/>
                </a:lnTo>
                <a:lnTo>
                  <a:pt x="69" y="45"/>
                </a:lnTo>
                <a:lnTo>
                  <a:pt x="83" y="58"/>
                </a:lnTo>
                <a:lnTo>
                  <a:pt x="84" y="136"/>
                </a:lnTo>
                <a:lnTo>
                  <a:pt x="70" y="166"/>
                </a:lnTo>
                <a:lnTo>
                  <a:pt x="54" y="155"/>
                </a:lnTo>
                <a:lnTo>
                  <a:pt x="37" y="154"/>
                </a:lnTo>
                <a:lnTo>
                  <a:pt x="8" y="138"/>
                </a:lnTo>
                <a:lnTo>
                  <a:pt x="30" y="89"/>
                </a:lnTo>
                <a:lnTo>
                  <a:pt x="0" y="63"/>
                </a:lnTo>
                <a:lnTo>
                  <a:pt x="15" y="1"/>
                </a:lnTo>
                <a:close/>
              </a:path>
            </a:pathLst>
          </a:custGeom>
          <a:solidFill>
            <a:srgbClr val="0000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566040" y="2079720"/>
            <a:ext cx="836640" cy="682560"/>
          </a:xfrm>
          <a:custGeom>
            <a:avLst/>
            <a:gdLst/>
            <a:ahLst/>
            <a:rect l="l" t="t" r="r" b="b"/>
            <a:pathLst>
              <a:path w="351" h="286">
                <a:moveTo>
                  <a:pt x="27" y="192"/>
                </a:moveTo>
                <a:lnTo>
                  <a:pt x="60" y="175"/>
                </a:lnTo>
                <a:lnTo>
                  <a:pt x="105" y="171"/>
                </a:lnTo>
                <a:lnTo>
                  <a:pt x="116" y="156"/>
                </a:lnTo>
                <a:lnTo>
                  <a:pt x="132" y="154"/>
                </a:lnTo>
                <a:lnTo>
                  <a:pt x="141" y="138"/>
                </a:lnTo>
                <a:lnTo>
                  <a:pt x="156" y="132"/>
                </a:lnTo>
                <a:lnTo>
                  <a:pt x="149" y="102"/>
                </a:lnTo>
                <a:lnTo>
                  <a:pt x="140" y="94"/>
                </a:lnTo>
                <a:lnTo>
                  <a:pt x="159" y="70"/>
                </a:lnTo>
                <a:lnTo>
                  <a:pt x="171" y="70"/>
                </a:lnTo>
                <a:lnTo>
                  <a:pt x="212" y="19"/>
                </a:lnTo>
                <a:lnTo>
                  <a:pt x="275" y="0"/>
                </a:lnTo>
                <a:lnTo>
                  <a:pt x="282" y="48"/>
                </a:lnTo>
                <a:lnTo>
                  <a:pt x="285" y="46"/>
                </a:lnTo>
                <a:lnTo>
                  <a:pt x="300" y="63"/>
                </a:lnTo>
                <a:lnTo>
                  <a:pt x="301" y="112"/>
                </a:lnTo>
                <a:lnTo>
                  <a:pt x="320" y="152"/>
                </a:lnTo>
                <a:lnTo>
                  <a:pt x="327" y="204"/>
                </a:lnTo>
                <a:lnTo>
                  <a:pt x="329" y="249"/>
                </a:lnTo>
                <a:lnTo>
                  <a:pt x="351" y="264"/>
                </a:lnTo>
                <a:lnTo>
                  <a:pt x="335" y="286"/>
                </a:lnTo>
                <a:lnTo>
                  <a:pt x="294" y="260"/>
                </a:lnTo>
                <a:lnTo>
                  <a:pt x="273" y="262"/>
                </a:lnTo>
                <a:lnTo>
                  <a:pt x="252" y="256"/>
                </a:lnTo>
                <a:lnTo>
                  <a:pt x="253" y="241"/>
                </a:lnTo>
                <a:lnTo>
                  <a:pt x="240" y="236"/>
                </a:lnTo>
                <a:lnTo>
                  <a:pt x="10" y="280"/>
                </a:lnTo>
                <a:lnTo>
                  <a:pt x="0" y="267"/>
                </a:lnTo>
                <a:lnTo>
                  <a:pt x="35" y="216"/>
                </a:lnTo>
                <a:lnTo>
                  <a:pt x="27" y="192"/>
                </a:lnTo>
                <a:close/>
              </a:path>
            </a:pathLst>
          </a:custGeom>
          <a:solidFill>
            <a:srgbClr val="0000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216920" y="2041560"/>
            <a:ext cx="222120" cy="409680"/>
          </a:xfrm>
          <a:custGeom>
            <a:avLst/>
            <a:gdLst/>
            <a:ahLst/>
            <a:rect l="l" t="t" r="r" b="b"/>
            <a:pathLst>
              <a:path w="93" h="172">
                <a:moveTo>
                  <a:pt x="0" y="18"/>
                </a:moveTo>
                <a:lnTo>
                  <a:pt x="68" y="0"/>
                </a:lnTo>
                <a:lnTo>
                  <a:pt x="93" y="47"/>
                </a:lnTo>
                <a:lnTo>
                  <a:pt x="80" y="59"/>
                </a:lnTo>
                <a:lnTo>
                  <a:pt x="85" y="163"/>
                </a:lnTo>
                <a:lnTo>
                  <a:pt x="46" y="172"/>
                </a:lnTo>
                <a:lnTo>
                  <a:pt x="27" y="129"/>
                </a:lnTo>
                <a:lnTo>
                  <a:pt x="26" y="78"/>
                </a:lnTo>
                <a:lnTo>
                  <a:pt x="9" y="63"/>
                </a:lnTo>
                <a:lnTo>
                  <a:pt x="0" y="18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7324560" y="2360520"/>
            <a:ext cx="471600" cy="214560"/>
          </a:xfrm>
          <a:custGeom>
            <a:avLst/>
            <a:gdLst/>
            <a:ahLst/>
            <a:rect l="l" t="t" r="r" b="b"/>
            <a:pathLst>
              <a:path w="198" h="90">
                <a:moveTo>
                  <a:pt x="0" y="36"/>
                </a:moveTo>
                <a:lnTo>
                  <a:pt x="101" y="11"/>
                </a:lnTo>
                <a:lnTo>
                  <a:pt x="113" y="12"/>
                </a:lnTo>
                <a:lnTo>
                  <a:pt x="125" y="0"/>
                </a:lnTo>
                <a:lnTo>
                  <a:pt x="135" y="6"/>
                </a:lnTo>
                <a:lnTo>
                  <a:pt x="123" y="32"/>
                </a:lnTo>
                <a:lnTo>
                  <a:pt x="144" y="30"/>
                </a:lnTo>
                <a:lnTo>
                  <a:pt x="156" y="50"/>
                </a:lnTo>
                <a:lnTo>
                  <a:pt x="170" y="52"/>
                </a:lnTo>
                <a:lnTo>
                  <a:pt x="180" y="49"/>
                </a:lnTo>
                <a:lnTo>
                  <a:pt x="180" y="38"/>
                </a:lnTo>
                <a:lnTo>
                  <a:pt x="163" y="24"/>
                </a:lnTo>
                <a:lnTo>
                  <a:pt x="176" y="23"/>
                </a:lnTo>
                <a:lnTo>
                  <a:pt x="198" y="53"/>
                </a:lnTo>
                <a:lnTo>
                  <a:pt x="177" y="71"/>
                </a:lnTo>
                <a:lnTo>
                  <a:pt x="153" y="62"/>
                </a:lnTo>
                <a:lnTo>
                  <a:pt x="138" y="84"/>
                </a:lnTo>
                <a:lnTo>
                  <a:pt x="108" y="62"/>
                </a:lnTo>
                <a:lnTo>
                  <a:pt x="8" y="90"/>
                </a:lnTo>
                <a:lnTo>
                  <a:pt x="0" y="36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7340760" y="2522520"/>
            <a:ext cx="245880" cy="189000"/>
          </a:xfrm>
          <a:custGeom>
            <a:avLst/>
            <a:gdLst/>
            <a:ahLst/>
            <a:rect l="l" t="t" r="r" b="b"/>
            <a:pathLst>
              <a:path w="103" h="79">
                <a:moveTo>
                  <a:pt x="0" y="20"/>
                </a:moveTo>
                <a:lnTo>
                  <a:pt x="79" y="0"/>
                </a:lnTo>
                <a:lnTo>
                  <a:pt x="103" y="36"/>
                </a:lnTo>
                <a:lnTo>
                  <a:pt x="89" y="52"/>
                </a:lnTo>
                <a:lnTo>
                  <a:pt x="64" y="46"/>
                </a:lnTo>
                <a:lnTo>
                  <a:pt x="25" y="79"/>
                </a:lnTo>
                <a:lnTo>
                  <a:pt x="4" y="62"/>
                </a:lnTo>
                <a:lnTo>
                  <a:pt x="0" y="2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381800" y="2651040"/>
            <a:ext cx="243000" cy="146160"/>
          </a:xfrm>
          <a:custGeom>
            <a:avLst/>
            <a:gdLst/>
            <a:ahLst/>
            <a:rect l="l" t="t" r="r" b="b"/>
            <a:pathLst>
              <a:path w="102" h="61">
                <a:moveTo>
                  <a:pt x="0" y="45"/>
                </a:moveTo>
                <a:lnTo>
                  <a:pt x="42" y="25"/>
                </a:lnTo>
                <a:lnTo>
                  <a:pt x="83" y="0"/>
                </a:lnTo>
                <a:lnTo>
                  <a:pt x="90" y="1"/>
                </a:lnTo>
                <a:lnTo>
                  <a:pt x="102" y="2"/>
                </a:lnTo>
                <a:lnTo>
                  <a:pt x="62" y="34"/>
                </a:lnTo>
                <a:lnTo>
                  <a:pt x="12" y="61"/>
                </a:lnTo>
                <a:lnTo>
                  <a:pt x="0" y="45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378560" y="1962000"/>
            <a:ext cx="260640" cy="463680"/>
          </a:xfrm>
          <a:custGeom>
            <a:avLst/>
            <a:gdLst/>
            <a:ahLst/>
            <a:rect l="l" t="t" r="r" b="b"/>
            <a:pathLst>
              <a:path w="109" h="194">
                <a:moveTo>
                  <a:pt x="23" y="0"/>
                </a:moveTo>
                <a:lnTo>
                  <a:pt x="0" y="34"/>
                </a:lnTo>
                <a:lnTo>
                  <a:pt x="25" y="79"/>
                </a:lnTo>
                <a:lnTo>
                  <a:pt x="10" y="91"/>
                </a:lnTo>
                <a:lnTo>
                  <a:pt x="16" y="194"/>
                </a:lnTo>
                <a:lnTo>
                  <a:pt x="77" y="179"/>
                </a:lnTo>
                <a:lnTo>
                  <a:pt x="93" y="179"/>
                </a:lnTo>
                <a:lnTo>
                  <a:pt x="102" y="168"/>
                </a:lnTo>
                <a:lnTo>
                  <a:pt x="102" y="149"/>
                </a:lnTo>
                <a:lnTo>
                  <a:pt x="109" y="137"/>
                </a:lnTo>
                <a:lnTo>
                  <a:pt x="75" y="122"/>
                </a:lnTo>
                <a:lnTo>
                  <a:pt x="31" y="9"/>
                </a:lnTo>
                <a:lnTo>
                  <a:pt x="23" y="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529400" y="2506680"/>
            <a:ext cx="123840" cy="101520"/>
          </a:xfrm>
          <a:custGeom>
            <a:avLst/>
            <a:gdLst/>
            <a:ahLst/>
            <a:rect l="l" t="t" r="r" b="b"/>
            <a:pathLst>
              <a:path w="52" h="43">
                <a:moveTo>
                  <a:pt x="0" y="7"/>
                </a:moveTo>
                <a:lnTo>
                  <a:pt x="22" y="0"/>
                </a:lnTo>
                <a:lnTo>
                  <a:pt x="52" y="22"/>
                </a:lnTo>
                <a:lnTo>
                  <a:pt x="46" y="28"/>
                </a:lnTo>
                <a:lnTo>
                  <a:pt x="31" y="28"/>
                </a:lnTo>
                <a:lnTo>
                  <a:pt x="24" y="43"/>
                </a:lnTo>
                <a:lnTo>
                  <a:pt x="0" y="7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264440" y="3287880"/>
            <a:ext cx="66600" cy="115560"/>
          </a:xfrm>
          <a:custGeom>
            <a:avLst/>
            <a:gdLst/>
            <a:ahLst/>
            <a:rect l="l" t="t" r="r" b="b"/>
            <a:pathLst>
              <a:path w="28" h="48">
                <a:moveTo>
                  <a:pt x="0" y="4"/>
                </a:moveTo>
                <a:lnTo>
                  <a:pt x="28" y="0"/>
                </a:lnTo>
                <a:lnTo>
                  <a:pt x="12" y="48"/>
                </a:lnTo>
                <a:lnTo>
                  <a:pt x="1" y="47"/>
                </a:lnTo>
                <a:lnTo>
                  <a:pt x="0" y="4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371600" y="350532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895480" y="259092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962520" y="297180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572000" y="205740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257800" y="304812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715000" y="304812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019920" y="297180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858000" y="228600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715000" y="259092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629400" y="274320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7467480" y="281952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NJ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467480" y="3200400"/>
            <a:ext cx="53352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H="1">
            <a:off x="7314840" y="29718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H="1" flipV="1">
            <a:off x="7086600" y="3200400"/>
            <a:ext cx="38088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752480" y="5715000"/>
            <a:ext cx="5639040" cy="53316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1999, nearly 3 million residential customers purchased their natural gas from non-utility suppliers.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52280" y="6477120"/>
            <a:ext cx="6553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CERA/Arthur Anderson North American Natural Gas Trends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7" name=""/>
          <p:cNvGrpSpPr/>
          <p:nvPr/>
        </p:nvGrpSpPr>
        <p:grpSpPr>
          <a:xfrm>
            <a:off x="7315200" y="4038480"/>
            <a:ext cx="1828800" cy="1479960"/>
            <a:chOff x="7315200" y="4038480"/>
            <a:chExt cx="1828800" cy="1479960"/>
          </a:xfrm>
        </p:grpSpPr>
        <p:sp>
          <p:nvSpPr>
            <p:cNvPr id="98" name=""/>
            <p:cNvSpPr/>
            <p:nvPr/>
          </p:nvSpPr>
          <p:spPr>
            <a:xfrm>
              <a:off x="7772400" y="4038480"/>
              <a:ext cx="1371600" cy="1479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95000"/>
                </a:lnSpc>
                <a:spcBef>
                  <a:spcPts val="5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1,000 - 10,000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5000"/>
                </a:lnSpc>
                <a:spcBef>
                  <a:spcPts val="5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10,000 - 25,000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5000"/>
                </a:lnSpc>
                <a:spcBef>
                  <a:spcPts val="6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25,000 - 50,000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5000"/>
                </a:lnSpc>
                <a:spcBef>
                  <a:spcPts val="5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50,000 - 100,000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5000"/>
                </a:lnSpc>
                <a:spcBef>
                  <a:spcPts val="5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100,000 - 1 million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5000"/>
                </a:lnSpc>
                <a:spcBef>
                  <a:spcPts val="5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&gt; 1 million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7315200" y="4114800"/>
              <a:ext cx="380880" cy="152280"/>
            </a:xfrm>
            <a:prstGeom prst="rect">
              <a:avLst/>
            </a:prstGeom>
            <a:solidFill>
              <a:srgbClr val="ffcc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7315200" y="4343400"/>
              <a:ext cx="380880" cy="152280"/>
            </a:xfrm>
            <a:prstGeom prst="rect">
              <a:avLst/>
            </a:prstGeom>
            <a:solidFill>
              <a:srgbClr val="33ccc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7315200" y="4572000"/>
              <a:ext cx="380880" cy="152280"/>
            </a:xfrm>
            <a:prstGeom prst="rect">
              <a:avLst/>
            </a:prstGeom>
            <a:solidFill>
              <a:srgbClr val="96969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7315200" y="4800600"/>
              <a:ext cx="380880" cy="15228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7315200" y="5029200"/>
              <a:ext cx="380880" cy="152280"/>
            </a:xfrm>
            <a:prstGeom prst="rect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7315200" y="5257800"/>
              <a:ext cx="380880" cy="152280"/>
            </a:xfrm>
            <a:prstGeom prst="rect">
              <a:avLst/>
            </a:prstGeom>
            <a:solidFill>
              <a:srgbClr val="008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5" name=""/>
          <p:cNvSpPr/>
          <p:nvPr/>
        </p:nvSpPr>
        <p:spPr>
          <a:xfrm>
            <a:off x="6781680" y="327672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172200" y="419112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Residential Customers Suffer from Lack of Competition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8" name=""/>
          <p:cNvGraphicFramePr/>
          <p:nvPr/>
        </p:nvGraphicFramePr>
        <p:xfrm>
          <a:off x="380880" y="2432160"/>
          <a:ext cx="3927600" cy="3130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2432160"/>
                    <a:ext cx="3927600" cy="313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0" name=""/>
          <p:cNvSpPr/>
          <p:nvPr/>
        </p:nvSpPr>
        <p:spPr>
          <a:xfrm>
            <a:off x="304920" y="6613560"/>
            <a:ext cx="3886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EIA Natural Gas Annual and Natural Gas Historical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371600" y="2193840"/>
            <a:ext cx="2209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United States Total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2" name=""/>
          <p:cNvGraphicFramePr/>
          <p:nvPr/>
        </p:nvGraphicFramePr>
        <p:xfrm>
          <a:off x="4572000" y="2432160"/>
          <a:ext cx="3927600" cy="31305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1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2432160"/>
                    <a:ext cx="3927600" cy="313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4" name=""/>
          <p:cNvSpPr/>
          <p:nvPr/>
        </p:nvSpPr>
        <p:spPr>
          <a:xfrm>
            <a:off x="6248520" y="2193840"/>
            <a:ext cx="2209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5" name=""/>
          <p:cNvGrpSpPr/>
          <p:nvPr/>
        </p:nvGrpSpPr>
        <p:grpSpPr>
          <a:xfrm>
            <a:off x="3581280" y="1828800"/>
            <a:ext cx="2133360" cy="555120"/>
            <a:chOff x="3581280" y="1828800"/>
            <a:chExt cx="2133360" cy="555120"/>
          </a:xfrm>
        </p:grpSpPr>
        <p:sp>
          <p:nvSpPr>
            <p:cNvPr id="116" name=""/>
            <p:cNvSpPr/>
            <p:nvPr/>
          </p:nvSpPr>
          <p:spPr>
            <a:xfrm>
              <a:off x="4038480" y="1828800"/>
              <a:ext cx="1676160" cy="555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Transmission Markup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Distribution Markup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3581280" y="1828800"/>
              <a:ext cx="380880" cy="22860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3581280" y="2133360"/>
              <a:ext cx="380880" cy="228600"/>
            </a:xfrm>
            <a:prstGeom prst="rect">
              <a:avLst/>
            </a:prstGeom>
            <a:solidFill>
              <a:srgbClr val="3333cc"/>
            </a:solidFill>
            <a:ln w="9360">
              <a:solidFill>
                <a:srgbClr val="00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9" name=""/>
          <p:cNvSpPr/>
          <p:nvPr/>
        </p:nvSpPr>
        <p:spPr>
          <a:xfrm>
            <a:off x="1447920" y="5562720"/>
            <a:ext cx="617220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 Markup = City Gate Price - Wellhead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Distribution Markup = End User Price - City Gate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2000-04-25T17:56:03Z</dcterms:created>
  <dc:creator>rhartfi</dc:creator>
  <dc:description/>
  <dc:language>en-US</dc:language>
  <cp:lastModifiedBy>rhartfi</cp:lastModifiedBy>
  <cp:lastPrinted>2000-04-25T20:07:18Z</cp:lastPrinted>
  <dcterms:modified xsi:type="dcterms:W3CDTF">2000-04-25T20:08:19Z</dcterms:modified>
  <cp:revision>11</cp:revision>
  <dc:subject/>
  <dc:title>Natural Gas Residential Retail Access Programs</dc:title>
</cp:coreProperties>
</file>