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_rels/presentation.xml.rels" ContentType="application/vnd.openxmlformats-package.relationships+xml"/>
  <Override PartName="/ppt/embeddings/oleObject1.docx" ContentType="application/vnd.openxmlformats-officedocument.wordprocessingml.document"/>
  <Override PartName="/ppt/embeddings/oleObject1.bin" ContentType="application/vnd.openxmlformats-officedocument.oleObject"/>
  <Override PartName="/ppt/embeddings/oleObject2.docx" ContentType="application/vnd.openxmlformats-officedocument.wordprocessingml.document"/>
  <Override PartName="/ppt/embeddings/oleObject1.xlsx" ContentType="application/vnd.openxmlformats-officedocument.spreadsheetml.sheet"/>
  <Override PartName="/ppt/embeddings/oleObject2.bin" ContentType="application/vnd.openxmlformats-officedocument.oleObject"/>
  <Override PartName="/ppt/embeddings/oleObject2.xlsx" ContentType="application/vnd.openxmlformats-officedocument.spreadsheetml.sheet"/>
  <Override PartName="/ppt/media/image13.wmf" ContentType="image/x-wmf"/>
  <Override PartName="/ppt/media/image4.wmf" ContentType="image/x-wmf"/>
  <Override PartName="/ppt/media/image9.wmf" ContentType="image/x-wmf"/>
  <Override PartName="/ppt/media/image18.wmf" ContentType="image/x-wmf"/>
  <Override PartName="/ppt/media/image12.wmf" ContentType="image/x-wmf"/>
  <Override PartName="/ppt/media/image19.wmf" ContentType="image/x-wmf"/>
  <Override PartName="/ppt/media/image3.png" ContentType="image/png"/>
  <Override PartName="/ppt/media/image14.wmf" ContentType="image/x-wmf"/>
  <Override PartName="/ppt/media/image5.wmf" ContentType="image/x-wmf"/>
  <Override PartName="/ppt/media/image15.wmf" ContentType="image/x-wmf"/>
  <Override PartName="/ppt/media/image6.wmf" ContentType="image/x-wmf"/>
  <Override PartName="/ppt/media/image10.wmf" ContentType="image/x-wmf"/>
  <Override PartName="/ppt/media/image1.wmf" ContentType="image/x-wmf"/>
  <Override PartName="/ppt/media/image16.wmf" ContentType="image/x-wmf"/>
  <Override PartName="/ppt/media/image7.wmf" ContentType="image/x-wmf"/>
  <Override PartName="/ppt/media/image2.wmf" ContentType="image/x-wmf"/>
  <Override PartName="/ppt/media/image11.wmf" ContentType="image/x-wmf"/>
  <Override PartName="/ppt/media/image8.wmf" ContentType="image/x-wmf"/>
  <Override PartName="/ppt/media/image17.wmf" ContentType="image/x-wmf"/>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_rels/slide5.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p:notesSz cx="6991350" cy="928052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3"/>
          </p:nvPr>
        </p:nvSpPr>
        <p:spPr/>
        <p:txBody>
          <a:bodyPr/>
          <a:p>
            <a:fld id="{4EB3BAED-A8CE-4A30-BC7E-89F4ADF5CEAC}"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bl" preserve="1">
  <p:cSld name="Defaul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808000"/>
              </a:solidFill>
              <a:effectLst/>
              <a:uFillTx/>
              <a:latin typeface="Times New Roman"/>
            </a:endParaRPr>
          </a:p>
        </p:txBody>
      </p:sp>
      <p:sp>
        <p:nvSpPr>
          <p:cNvPr id="9"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3"/>
          </p:nvPr>
        </p:nvSpPr>
        <p:spPr/>
        <p:txBody>
          <a:bodyPr/>
          <a:p>
            <a:fld id="{939DCA58-7760-46DB-B815-0C7B19DD133D}"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Chart" preserve="1">
  <p:cSld name="Default">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808000"/>
              </a:solidFill>
              <a:effectLst/>
              <a:uFillTx/>
              <a:latin typeface="Times New Roman"/>
            </a:endParaRPr>
          </a:p>
        </p:txBody>
      </p:sp>
      <p:sp>
        <p:nvSpPr>
          <p:cNvPr id="11"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sp>
        <p:nvSpPr>
          <p:cNvPr id="12" name="PlaceHolder 3"/>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3"/>
          </p:nvPr>
        </p:nvSpPr>
        <p:spPr/>
        <p:txBody>
          <a:bodyPr/>
          <a:p>
            <a:fld id="{A4D87A89-46FA-43F3-99EE-202801051437}"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chart" preserve="1">
  <p:cSld name="Default">
    <p:spTree>
      <p:nvGrpSpPr>
        <p:cNvPr id="1" name=""/>
        <p:cNvGrpSpPr/>
        <p:nvPr/>
      </p:nvGrpSpPr>
      <p:grpSpPr>
        <a:xfrm>
          <a:off x="0" y="0"/>
          <a:ext cx="0" cy="0"/>
          <a:chOff x="0" y="0"/>
          <a:chExt cx="0" cy="0"/>
        </a:xfrm>
      </p:grpSpPr>
      <p:sp>
        <p:nvSpPr>
          <p:cNvPr id="13"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808000"/>
              </a:solidFill>
              <a:effectLst/>
              <a:uFillTx/>
              <a:latin typeface="Times New Roman"/>
            </a:endParaRPr>
          </a:p>
        </p:txBody>
      </p:sp>
      <p:sp>
        <p:nvSpPr>
          <p:cNvPr id="14"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3"/>
          </p:nvPr>
        </p:nvSpPr>
        <p:spPr/>
        <p:txBody>
          <a:bodyPr/>
          <a:p>
            <a:fld id="{A71BE137-E243-4A1C-91FE-C3F2093F065E}"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808000"/>
              </a:solidFill>
              <a:effectLst/>
              <a:uFillTx/>
              <a:latin typeface="Times New Roman"/>
            </a:endParaRPr>
          </a:p>
        </p:txBody>
      </p:sp>
      <p:sp>
        <p:nvSpPr>
          <p:cNvPr id="16"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3"/>
          </p:nvPr>
        </p:nvSpPr>
        <p:spPr/>
        <p:txBody>
          <a:bodyPr/>
          <a:p>
            <a:fld id="{9AA226FA-C18E-472A-9F98-159CEB179C4B}"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spTree>
      <p:nvGrpSpPr>
        <p:cNvPr id="1" name=""/>
        <p:cNvGrpSpPr/>
        <p:nvPr/>
      </p:nvGrpSpPr>
      <p:grpSpPr>
        <a:xfrm>
          <a:off x="0" y="0"/>
          <a:ext cx="0" cy="0"/>
          <a:chOff x="0" y="0"/>
          <a:chExt cx="0" cy="0"/>
        </a:xfrm>
      </p:grpSpPr>
      <p:sp>
        <p:nvSpPr>
          <p:cNvPr id="17"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808000"/>
              </a:solidFill>
              <a:effectLst/>
              <a:uFillTx/>
              <a:latin typeface="Times New Roman"/>
            </a:endParaRPr>
          </a:p>
        </p:txBody>
      </p:sp>
      <p:sp>
        <p:nvSpPr>
          <p:cNvPr id="18" name="PlaceHolder 2"/>
          <p:cNvSpPr>
            <a:spLocks noGrp="1"/>
          </p:cNvSpPr>
          <p:nvPr>
            <p:ph type="subTitle"/>
          </p:nvPr>
        </p:nvSpPr>
        <p:spPr>
          <a:xfrm>
            <a:off x="685800" y="1981080"/>
            <a:ext cx="7772400" cy="4114800"/>
          </a:xfrm>
          <a:prstGeom prst="rect">
            <a:avLst/>
          </a:prstGeom>
          <a:noFill/>
          <a:ln w="0">
            <a:noFill/>
          </a:ln>
        </p:spPr>
        <p:txBody>
          <a:bodyPr lIns="0" rIns="0" tIns="0" bIns="0" anchor="ctr">
            <a:spAutoFit/>
          </a:bodyPr>
          <a:p>
            <a:pPr indent="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3"/>
          </p:nvPr>
        </p:nvSpPr>
        <p:spPr/>
        <p:txBody>
          <a:bodyPr/>
          <a:p>
            <a:fld id="{6F2AE8DC-918E-46CE-B61E-D1DE4446EE6C}"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package" Target="../embeddings/oleObject1.docx"/><Relationship Id="rId3" Type="http://schemas.openxmlformats.org/officeDocument/2006/relationships/image" Target="../media/image1.wmf"/><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808000"/>
                </a:solidFill>
                <a:effectLst/>
                <a:uFillTx/>
                <a:latin typeface="Times New Roman"/>
              </a:rPr>
              <a:t>Click to edit the title text format</a:t>
            </a:r>
            <a:endParaRPr b="0" lang="en-US" sz="4400" strike="noStrike" u="none">
              <a:solidFill>
                <a:srgbClr val="808000"/>
              </a:solidFill>
              <a:effectLst/>
              <a:uFillTx/>
              <a:latin typeface="Times New Roman"/>
            </a:endParaRPr>
          </a:p>
        </p:txBody>
      </p:sp>
      <p:sp>
        <p:nvSpPr>
          <p:cNvPr id="1" name="PlaceHolder 2"/>
          <p:cNvSpPr>
            <a:spLocks noGrp="1"/>
          </p:cNvSpPr>
          <p:nvPr>
            <p:ph type="body"/>
          </p:nvPr>
        </p:nvSpPr>
        <p:spPr>
          <a:xfrm>
            <a:off x="685800" y="1981080"/>
            <a:ext cx="7772400" cy="4114800"/>
          </a:xfrm>
          <a:prstGeom prst="rect">
            <a:avLst/>
          </a:prstGeom>
          <a:noFill/>
          <a:ln w="0">
            <a:noFill/>
          </a:ln>
        </p:spPr>
        <p:txBody>
          <a:bodyPr lIns="90000" rIns="90000" tIns="46800" bIns="46800" anchor="t">
            <a:normAutofit lnSpcReduction="9999"/>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Click to edit the outline text format</a:t>
            </a:r>
            <a:endParaRPr b="0" lang="en-US" sz="3200" strike="noStrike" u="none">
              <a:solidFill>
                <a:srgbClr val="000000"/>
              </a:solidFill>
              <a:effectLst/>
              <a:uFillTx/>
              <a:latin typeface="Times New Roman"/>
            </a:endParaRPr>
          </a:p>
          <a:p>
            <a:pPr lvl="1" marL="743040" indent="-28584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Second Outline Level</a:t>
            </a:r>
            <a:endParaRPr b="0" lang="en-US" sz="3200" strike="noStrike" u="none">
              <a:solidFill>
                <a:srgbClr val="000000"/>
              </a:solidFill>
              <a:effectLst/>
              <a:uFillTx/>
              <a:latin typeface="Times New Roman"/>
            </a:endParaRPr>
          </a:p>
          <a:p>
            <a:pPr lvl="2" marL="11430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Third Outline Level</a:t>
            </a:r>
            <a:endParaRPr b="0" lang="en-US" sz="3200" strike="noStrike" u="none">
              <a:solidFill>
                <a:srgbClr val="000000"/>
              </a:solidFill>
              <a:effectLst/>
              <a:uFillTx/>
              <a:latin typeface="Times New Roman"/>
            </a:endParaRPr>
          </a:p>
          <a:p>
            <a:pPr lvl="3" marL="16002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Fourth Outline Level</a:t>
            </a:r>
            <a:endParaRPr b="0" lang="en-US" sz="3200" strike="noStrike" u="none">
              <a:solidFill>
                <a:srgbClr val="000000"/>
              </a:solidFill>
              <a:effectLst/>
              <a:uFillTx/>
              <a:latin typeface="Times New Roman"/>
            </a:endParaRPr>
          </a:p>
          <a:p>
            <a:pPr lvl="4"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Fifth Outline Level</a:t>
            </a:r>
            <a:endParaRPr b="0" lang="en-US" sz="3200" strike="noStrike" u="none">
              <a:solidFill>
                <a:srgbClr val="000000"/>
              </a:solidFill>
              <a:effectLst/>
              <a:uFillTx/>
              <a:latin typeface="Times New Roman"/>
            </a:endParaRPr>
          </a:p>
          <a:p>
            <a:pPr lvl="5"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Sixth Outline Level</a:t>
            </a:r>
            <a:endParaRPr b="0" lang="en-US" sz="3200" strike="noStrike" u="none">
              <a:solidFill>
                <a:srgbClr val="000000"/>
              </a:solidFill>
              <a:effectLst/>
              <a:uFillTx/>
              <a:latin typeface="Times New Roman"/>
            </a:endParaRPr>
          </a:p>
          <a:p>
            <a:pPr lvl="6"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Seventh Outline Level</a:t>
            </a:r>
            <a:endParaRPr b="0" lang="en-US" sz="3200" strike="noStrike" u="none">
              <a:solidFill>
                <a:srgbClr val="000000"/>
              </a:solidFill>
              <a:effectLst/>
              <a:uFillTx/>
              <a:latin typeface="Times New Roman"/>
            </a:endParaRPr>
          </a:p>
        </p:txBody>
      </p:sp>
      <p:sp>
        <p:nvSpPr>
          <p:cNvPr id="2" name="PlaceHolder 3"/>
          <p:cNvSpPr>
            <a:spLocks noGrp="1"/>
          </p:cNvSpPr>
          <p:nvPr>
            <p:ph type="ftr" idx="1"/>
          </p:nvPr>
        </p:nvSpPr>
        <p:spPr>
          <a:xfrm>
            <a:off x="685440" y="6172200"/>
            <a:ext cx="2895480" cy="45720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3" name="PlaceHolder 4"/>
          <p:cNvSpPr>
            <a:spLocks noGrp="1"/>
          </p:cNvSpPr>
          <p:nvPr>
            <p:ph type="sldNum" idx="2"/>
          </p:nvPr>
        </p:nvSpPr>
        <p:spPr>
          <a:xfrm>
            <a:off x="4419720" y="6248160"/>
            <a:ext cx="380880" cy="2286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5CBF1EB-DC50-478C-9AC0-1469F43F0360}"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grpSp>
        <p:nvGrpSpPr>
          <p:cNvPr id="4" name=""/>
          <p:cNvGrpSpPr/>
          <p:nvPr/>
        </p:nvGrpSpPr>
        <p:grpSpPr>
          <a:xfrm>
            <a:off x="8305920" y="6172200"/>
            <a:ext cx="417240" cy="457200"/>
            <a:chOff x="8305920" y="6172200"/>
            <a:chExt cx="417240" cy="457200"/>
          </a:xfrm>
        </p:grpSpPr>
        <p:graphicFrame>
          <p:nvGraphicFramePr>
            <p:cNvPr id="5" name=""/>
            <p:cNvGraphicFramePr/>
            <p:nvPr/>
          </p:nvGraphicFramePr>
          <p:xfrm>
            <a:off x="8305920" y="6172200"/>
            <a:ext cx="417240" cy="457200"/>
          </p:xfrm>
          <a:graphic>
            <a:graphicData uri="http://schemas.openxmlformats.org/presentationml/2006/ole">
              <p:oleObj progId="Word.Document.12" r:id="rId2" spid="">
                <p:embed/>
                <p:pic>
                  <p:nvPicPr>
                    <p:cNvPr id="6" name="" descr=""/>
                    <p:cNvPicPr/>
                    <p:nvPr/>
                  </p:nvPicPr>
                  <p:blipFill>
                    <a:blip r:embed="rId3"/>
                    <a:stretch/>
                  </p:blipFill>
                  <p:spPr>
                    <a:xfrm>
                      <a:off x="8305920" y="6172200"/>
                      <a:ext cx="417240" cy="457200"/>
                    </a:xfrm>
                    <a:prstGeom prst="rect">
                      <a:avLst/>
                    </a:prstGeom>
                    <a:noFill/>
                    <a:ln w="0">
                      <a:noFill/>
                    </a:ln>
                  </p:spPr>
                </p:pic>
              </p:oleObj>
            </a:graphicData>
          </a:graphic>
        </p:graphicFrame>
        <p:sp>
          <p:nvSpPr>
            <p:cNvPr id="7" name="PlaceHolder 5"/>
            <p:cNvSpPr>
              <a:spLocks noGrp="1"/>
            </p:cNvSpPr>
            <p:nvPr>
              <p:ph type="sldNum" idx="3"/>
            </p:nvPr>
          </p:nvSpPr>
          <p:spPr>
            <a:xfrm>
              <a:off x="8305920" y="6172200"/>
              <a:ext cx="41724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Lst>
</p:sldMaster>
</file>

<file path=ppt/slides/_rels/slide1.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2.wmf"/><Relationship Id="rId3" Type="http://schemas.openxmlformats.org/officeDocument/2006/relationships/slideLayout" Target="../slideLayouts/slideLayout6.xml"/>
</Relationships>
</file>

<file path=ppt/slides/_rels/slide1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wmf"/><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9.wmf"/><Relationship Id="rId3" Type="http://schemas.openxmlformats.org/officeDocument/2006/relationships/package" Target="../embeddings/oleObject2.docx"/><Relationship Id="rId4" Type="http://schemas.openxmlformats.org/officeDocument/2006/relationships/image" Target="../media/image10.wmf"/><Relationship Id="rId5"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4.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1.wmf"/><Relationship Id="rId3" Type="http://schemas.openxmlformats.org/officeDocument/2006/relationships/oleObject" Target="../embeddings/oleObject2.bin"/><Relationship Id="rId4" Type="http://schemas.openxmlformats.org/officeDocument/2006/relationships/image" Target="../media/image12.wmf"/><Relationship Id="rId5" Type="http://schemas.openxmlformats.org/officeDocument/2006/relationships/slideLayout" Target="../slideLayouts/slideLayout4.xml"/>
</Relationships>
</file>

<file path=ppt/slides/_rels/slide15.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3.wmf"/><Relationship Id="rId3" Type="http://schemas.openxmlformats.org/officeDocument/2006/relationships/slideLayout" Target="../slideLayouts/slideLayout4.xml"/>
</Relationships>
</file>

<file path=ppt/slides/_rels/slide1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4.wmf"/><Relationship Id="rId3"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5.wmf"/><Relationship Id="rId3"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6.wmf"/><Relationship Id="rId3" Type="http://schemas.openxmlformats.org/officeDocument/2006/relationships/package" Target="../embeddings/oleObject2.xlsx"/><Relationship Id="rId4" Type="http://schemas.openxmlformats.org/officeDocument/2006/relationships/image" Target="../media/image17.wmf"/><Relationship Id="rId5" Type="http://schemas.openxmlformats.org/officeDocument/2006/relationships/slideLayout" Target="../slideLayouts/slideLayout4.xml"/>
</Relationships>
</file>

<file path=ppt/slides/_rels/slide19.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8.wmf"/><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0.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9.wmf"/><Relationship Id="rId3"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png"/><Relationship Id="rId3" Type="http://schemas.openxmlformats.org/officeDocument/2006/relationships/slideLayout" Target="../slideLayouts/slideLayout4.xml"/>
</Relationships>
</file>

<file path=ppt/slides/_rels/slide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4.wmf"/><Relationship Id="rId3"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5.wmf"/><Relationship Id="rId3"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6.wmf"/><Relationship Id="rId3"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7.wmf"/><Relationship Id="rId3"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057040"/>
            <a:ext cx="7772400" cy="1143000"/>
          </a:xfrm>
          <a:prstGeom prst="rect">
            <a:avLst/>
          </a:prstGeom>
          <a:noFill/>
          <a:ln w="0">
            <a:noFill/>
          </a:ln>
        </p:spPr>
        <p:txBody>
          <a:bodyPr lIns="90000" rIns="90000" tIns="46800" bIns="4680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33cc"/>
                </a:solidFill>
                <a:effectLst/>
                <a:uFillTx/>
                <a:latin typeface="Tahoma"/>
              </a:rPr>
              <a:t>AN INTRODUCTION TO STRATEGIC BIDDING IN PJM</a:t>
            </a:r>
            <a:endParaRPr b="0" lang="en-US" sz="2400" strike="noStrike" u="none">
              <a:solidFill>
                <a:srgbClr val="808000"/>
              </a:solidFill>
              <a:effectLst/>
              <a:uFillTx/>
              <a:latin typeface="Times New Roman"/>
            </a:endParaRPr>
          </a:p>
        </p:txBody>
      </p:sp>
      <p:sp>
        <p:nvSpPr>
          <p:cNvPr id="20" name="PlaceHolder 2"/>
          <p:cNvSpPr>
            <a:spLocks noGrp="1"/>
          </p:cNvSpPr>
          <p:nvPr>
            <p:ph type="subTitle"/>
          </p:nvPr>
        </p:nvSpPr>
        <p:spPr>
          <a:xfrm>
            <a:off x="1371600" y="4038480"/>
            <a:ext cx="6400800" cy="1067040"/>
          </a:xfrm>
          <a:prstGeom prst="rect">
            <a:avLst/>
          </a:prstGeom>
          <a:noFill/>
          <a:ln w="0">
            <a:noFill/>
          </a:ln>
        </p:spPr>
        <p:txBody>
          <a:bodyPr lIns="90000" rIns="90000" tIns="46800" bIns="46800" anchor="t">
            <a:noAutofit/>
          </a:bodyPr>
          <a:p>
            <a:pPr indent="0" algn="ctr">
              <a:lnSpc>
                <a:spcPct val="10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SEVIL YAMAN</a:t>
            </a:r>
            <a:endParaRPr b="0" lang="en-US" sz="2000" strike="noStrike" u="none">
              <a:solidFill>
                <a:srgbClr val="000000"/>
              </a:solidFill>
              <a:effectLst/>
              <a:uFillTx/>
              <a:latin typeface="Times New Roman"/>
            </a:endParaRPr>
          </a:p>
          <a:p>
            <a:pPr indent="0" algn="ctr">
              <a:lnSpc>
                <a:spcPct val="10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ENRON RESEARCH GROUP</a:t>
            </a:r>
            <a:endParaRPr b="0" lang="en-US" sz="2000" strike="noStrike" u="none">
              <a:solidFill>
                <a:srgbClr val="000000"/>
              </a:solidFill>
              <a:effectLst/>
              <a:uFillTx/>
              <a:latin typeface="Times New Roman"/>
            </a:endParaRPr>
          </a:p>
          <a:p>
            <a:pPr indent="0" algn="ctr">
              <a:lnSpc>
                <a:spcPct val="10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graphicFrame>
        <p:nvGraphicFramePr>
          <p:cNvPr id="21" name=""/>
          <p:cNvGraphicFramePr/>
          <p:nvPr/>
        </p:nvGraphicFramePr>
        <p:xfrm>
          <a:off x="7848720" y="5943600"/>
          <a:ext cx="426960" cy="457200"/>
        </p:xfrm>
        <a:graphic>
          <a:graphicData uri="http://schemas.openxmlformats.org/presentationml/2006/ole">
            <p:oleObj progId="Word.Document.12" r:id="rId1" spid="">
              <p:embed/>
              <p:pic>
                <p:nvPicPr>
                  <p:cNvPr id="22" name="" descr=""/>
                  <p:cNvPicPr/>
                  <p:nvPr/>
                </p:nvPicPr>
                <p:blipFill>
                  <a:blip r:embed="rId2"/>
                  <a:stretch/>
                </p:blipFill>
                <p:spPr>
                  <a:xfrm>
                    <a:off x="7848720" y="5943600"/>
                    <a:ext cx="426960" cy="457200"/>
                  </a:xfrm>
                  <a:prstGeom prst="rect">
                    <a:avLst/>
                  </a:prstGeom>
                  <a:noFill/>
                  <a:ln w="0">
                    <a:noFill/>
                  </a:ln>
                </p:spPr>
              </p:pic>
            </p:oleObj>
          </a:graphicData>
        </a:graphic>
      </p:graphicFrame>
      <p:sp>
        <p:nvSpPr>
          <p:cNvPr id="23" name=""/>
          <p:cNvSpPr/>
          <p:nvPr/>
        </p:nvSpPr>
        <p:spPr>
          <a:xfrm>
            <a:off x="762120" y="1447920"/>
            <a:ext cx="7467480" cy="0"/>
          </a:xfrm>
          <a:prstGeom prst="line">
            <a:avLst/>
          </a:prstGeom>
          <a:ln w="381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4" name=""/>
          <p:cNvSpPr/>
          <p:nvPr/>
        </p:nvSpPr>
        <p:spPr>
          <a:xfrm>
            <a:off x="838080" y="5638680"/>
            <a:ext cx="7543800" cy="0"/>
          </a:xfrm>
          <a:prstGeom prst="line">
            <a:avLst/>
          </a:prstGeom>
          <a:ln w="381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graphicFrame>
        <p:nvGraphicFramePr>
          <p:cNvPr id="54" name=""/>
          <p:cNvGraphicFramePr/>
          <p:nvPr/>
        </p:nvGraphicFramePr>
        <p:xfrm>
          <a:off x="533520" y="457200"/>
          <a:ext cx="8001000" cy="5410080"/>
        </p:xfrm>
        <a:graphic>
          <a:graphicData uri="http://schemas.openxmlformats.org/presentationml/2006/ole">
            <p:oleObj r:id="rId1" spid="">
              <p:embed/>
              <p:pic>
                <p:nvPicPr>
                  <p:cNvPr id="55" name="" descr=""/>
                  <p:cNvPicPr/>
                  <p:nvPr/>
                </p:nvPicPr>
                <p:blipFill>
                  <a:blip r:embed="rId2"/>
                  <a:stretch/>
                </p:blipFill>
                <p:spPr>
                  <a:xfrm>
                    <a:off x="533520" y="457200"/>
                    <a:ext cx="8001000" cy="5410080"/>
                  </a:xfrm>
                  <a:prstGeom prst="rect">
                    <a:avLst/>
                  </a:prstGeom>
                  <a:noFill/>
                  <a:ln w="0">
                    <a:noFill/>
                  </a:ln>
                </p:spPr>
              </p:pic>
            </p:oleObj>
          </a:graphicData>
        </a:graphic>
      </p:graphicFrame>
      <p:sp>
        <p:nvSpPr>
          <p:cNvPr id="56" name=""/>
          <p:cNvSpPr/>
          <p:nvPr/>
        </p:nvSpPr>
        <p:spPr>
          <a:xfrm>
            <a:off x="1975320" y="5349960"/>
            <a:ext cx="81936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Palatino"/>
              </a:rPr>
              <a:t>Figure 4</a:t>
            </a:r>
            <a:endParaRPr b="0" lang="en-US" sz="1400" strike="noStrike" u="none">
              <a:solidFill>
                <a:srgbClr val="000000"/>
              </a:solidFill>
              <a:effectLst/>
              <a:uFillTx/>
              <a:latin typeface="Times New Roman"/>
            </a:endParaRPr>
          </a:p>
        </p:txBody>
      </p:sp>
      <p:sp>
        <p:nvSpPr>
          <p:cNvPr id="2" name="PlaceHolder 1"/>
          <p:cNvSpPr>
            <a:spLocks noGrp="1"/>
          </p:cNvSpPr>
          <p:nvPr>
            <p:ph type="ftr" idx="1"/>
          </p:nvPr>
        </p:nvSpPr>
        <p:spPr/>
        <p:txBody>
          <a:bodyPr/>
          <a:p>
            <a:r>
              <a:t>Bidding Strategies in PJM</a:t>
            </a:r>
          </a:p>
        </p:txBody>
      </p:sp>
      <p:sp>
        <p:nvSpPr>
          <p:cNvPr id="3" name="PlaceHolder 2"/>
          <p:cNvSpPr>
            <a:spLocks noGrp="1"/>
          </p:cNvSpPr>
          <p:nvPr>
            <p:ph type="sldNum" idx="3"/>
          </p:nvPr>
        </p:nvSpPr>
        <p:spPr/>
        <p:txBody>
          <a:bodyPr/>
          <a:p>
            <a:fld id="{9363C63F-DE0B-404C-828A-0163AE6CF4F2}" type="slidenum">
              <a:t>10</a:t>
            </a:fld>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57" name="PlaceHolder 1"/>
          <p:cNvSpPr>
            <a:spLocks noGrp="1"/>
          </p:cNvSpPr>
          <p:nvPr>
            <p:ph type="title"/>
          </p:nvPr>
        </p:nvSpPr>
        <p:spPr>
          <a:xfrm>
            <a:off x="152280" y="533520"/>
            <a:ext cx="8763120" cy="7617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33cc"/>
                </a:solidFill>
                <a:effectLst/>
                <a:uFillTx/>
                <a:latin typeface="Times New Roman"/>
              </a:rPr>
              <a:t>TYPE OF PECO BIDS SORTED BY NUMBER and MW (07/28/99):</a:t>
            </a:r>
            <a:br>
              <a:rPr sz="2000"/>
            </a:br>
            <a:endParaRPr b="0" lang="en-US" sz="2400" strike="noStrike" u="none">
              <a:solidFill>
                <a:srgbClr val="808000"/>
              </a:solidFill>
              <a:effectLst/>
              <a:uFillTx/>
              <a:latin typeface="Times New Roman"/>
            </a:endParaRPr>
          </a:p>
        </p:txBody>
      </p:sp>
      <p:graphicFrame>
        <p:nvGraphicFramePr>
          <p:cNvPr id="58" name=""/>
          <p:cNvGraphicFramePr/>
          <p:nvPr/>
        </p:nvGraphicFramePr>
        <p:xfrm>
          <a:off x="533520" y="1523880"/>
          <a:ext cx="7785000" cy="4559400"/>
        </p:xfrm>
        <a:graphic>
          <a:graphicData uri="http://schemas.openxmlformats.org/presentationml/2006/ole">
            <p:oleObj progId="Word.Document.12" r:id="rId1" spid="">
              <p:embed/>
              <p:pic>
                <p:nvPicPr>
                  <p:cNvPr id="59" name="" descr=""/>
                  <p:cNvPicPr/>
                  <p:nvPr/>
                </p:nvPicPr>
                <p:blipFill>
                  <a:blip r:embed="rId2"/>
                  <a:stretch/>
                </p:blipFill>
                <p:spPr>
                  <a:xfrm>
                    <a:off x="533520" y="1523880"/>
                    <a:ext cx="7785000" cy="4559400"/>
                  </a:xfrm>
                  <a:prstGeom prst="rect">
                    <a:avLst/>
                  </a:prstGeom>
                  <a:noFill/>
                  <a:ln w="0">
                    <a:noFill/>
                  </a:ln>
                </p:spPr>
              </p:pic>
            </p:oleObj>
          </a:graphicData>
        </a:graphic>
      </p:graphicFrame>
      <p:graphicFrame>
        <p:nvGraphicFramePr>
          <p:cNvPr id="60" name=""/>
          <p:cNvGraphicFramePr/>
          <p:nvPr/>
        </p:nvGraphicFramePr>
        <p:xfrm>
          <a:off x="457200" y="3657600"/>
          <a:ext cx="7721640" cy="2844720"/>
        </p:xfrm>
        <a:graphic>
          <a:graphicData uri="http://schemas.openxmlformats.org/presentationml/2006/ole">
            <p:oleObj progId="Word.Document.12" r:id="rId3" spid="">
              <p:embed/>
              <p:pic>
                <p:nvPicPr>
                  <p:cNvPr id="61" name="" descr=""/>
                  <p:cNvPicPr/>
                  <p:nvPr/>
                </p:nvPicPr>
                <p:blipFill>
                  <a:blip r:embed="rId4"/>
                  <a:stretch/>
                </p:blipFill>
                <p:spPr>
                  <a:xfrm>
                    <a:off x="457200" y="3657600"/>
                    <a:ext cx="7721640" cy="2844720"/>
                  </a:xfrm>
                  <a:prstGeom prst="rect">
                    <a:avLst/>
                  </a:prstGeom>
                  <a:noFill/>
                  <a:ln w="0">
                    <a:noFill/>
                  </a:ln>
                </p:spPr>
              </p:pic>
            </p:oleObj>
          </a:graphicData>
        </a:graphic>
      </p:graphicFrame>
      <p:sp>
        <p:nvSpPr>
          <p:cNvPr id="62" name=""/>
          <p:cNvSpPr/>
          <p:nvPr/>
        </p:nvSpPr>
        <p:spPr>
          <a:xfrm>
            <a:off x="3825360" y="5486400"/>
            <a:ext cx="75024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Palatino"/>
              </a:rPr>
              <a:t>Table 3</a:t>
            </a:r>
            <a:endParaRPr b="0" lang="en-US" sz="1400" strike="noStrike" u="none">
              <a:solidFill>
                <a:srgbClr val="000000"/>
              </a:solidFill>
              <a:effectLst/>
              <a:uFillTx/>
              <a:latin typeface="Times New Roman"/>
            </a:endParaRPr>
          </a:p>
        </p:txBody>
      </p:sp>
      <p:sp>
        <p:nvSpPr>
          <p:cNvPr id="3" name="PlaceHolder 2"/>
          <p:cNvSpPr>
            <a:spLocks noGrp="1"/>
          </p:cNvSpPr>
          <p:nvPr>
            <p:ph type="ftr" idx="1"/>
          </p:nvPr>
        </p:nvSpPr>
        <p:spPr/>
        <p:txBody>
          <a:bodyPr/>
          <a:p>
            <a:r>
              <a:t>Bidding Strategies in PJM</a:t>
            </a:r>
          </a:p>
        </p:txBody>
      </p:sp>
      <p:sp>
        <p:nvSpPr>
          <p:cNvPr id="4" name="PlaceHolder 3"/>
          <p:cNvSpPr>
            <a:spLocks noGrp="1"/>
          </p:cNvSpPr>
          <p:nvPr>
            <p:ph type="sldNum" idx="3"/>
          </p:nvPr>
        </p:nvSpPr>
        <p:spPr/>
        <p:txBody>
          <a:bodyPr/>
          <a:p>
            <a:fld id="{FB837A88-F235-425E-A944-747362625064}" type="slidenum">
              <a:t>11</a:t>
            </a:fld>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63" name="PlaceHolder 1"/>
          <p:cNvSpPr>
            <a:spLocks noGrp="1"/>
          </p:cNvSpPr>
          <p:nvPr>
            <p:ph type="title"/>
          </p:nvPr>
        </p:nvSpPr>
        <p:spPr>
          <a:xfrm>
            <a:off x="685800" y="609480"/>
            <a:ext cx="7772400" cy="6098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33cc"/>
                </a:solidFill>
                <a:effectLst/>
                <a:uFillTx/>
                <a:latin typeface="Times New Roman"/>
              </a:rPr>
              <a:t>DESCRIPTION OF DATA AND THE ANALYSIS:</a:t>
            </a:r>
            <a:endParaRPr b="0" lang="en-US" sz="2400" strike="noStrike" u="none">
              <a:solidFill>
                <a:srgbClr val="808000"/>
              </a:solidFill>
              <a:effectLst/>
              <a:uFillTx/>
              <a:latin typeface="Times New Roman"/>
            </a:endParaRPr>
          </a:p>
        </p:txBody>
      </p:sp>
      <p:sp>
        <p:nvSpPr>
          <p:cNvPr id="64" name="PlaceHolder 2"/>
          <p:cNvSpPr>
            <a:spLocks noGrp="1"/>
          </p:cNvSpPr>
          <p:nvPr>
            <p:ph/>
          </p:nvPr>
        </p:nvSpPr>
        <p:spPr>
          <a:xfrm>
            <a:off x="609480" y="1447560"/>
            <a:ext cx="7772400" cy="4724280"/>
          </a:xfrm>
          <a:prstGeom prst="rect">
            <a:avLst/>
          </a:prstGeom>
          <a:noFill/>
          <a:ln w="0">
            <a:noFill/>
          </a:ln>
        </p:spPr>
        <p:txBody>
          <a:bodyPr lIns="90000" rIns="90000" tIns="46800" bIns="46800" anchor="t">
            <a:normAutofit/>
          </a:bodyPr>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Historical bid data is posted on PJM web site based on six month delay. </a:t>
            </a:r>
            <a:endParaRPr b="0" lang="en-US" sz="2000" strike="noStrike" u="none">
              <a:solidFill>
                <a:srgbClr val="000000"/>
              </a:solidFill>
              <a:effectLst/>
              <a:uFillTx/>
              <a:latin typeface="Times New Roman"/>
            </a:endParaRPr>
          </a:p>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As of today, our analysis is based on the data which is belong to the period of April 1999 - May 2000. Data is being updated each month based on six month delay. </a:t>
            </a:r>
            <a:endParaRPr b="0" lang="en-US" sz="2000" strike="noStrike" u="none">
              <a:solidFill>
                <a:srgbClr val="000000"/>
              </a:solidFill>
              <a:effectLst/>
              <a:uFillTx/>
              <a:latin typeface="Times New Roman"/>
            </a:endParaRPr>
          </a:p>
          <a:p>
            <a:pPr marL="343080" indent="-343080">
              <a:spcBef>
                <a:spcPts val="499"/>
              </a:spcBef>
              <a:spcAft>
                <a:spcPts val="499"/>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The identity of each generator and company is not revealed by PJM. But we are informed by PJM that the utility and generator codes are not changing, they stay same all the time. </a:t>
            </a:r>
            <a:endParaRPr b="0" lang="en-US" sz="2000" strike="noStrike" u="none">
              <a:solidFill>
                <a:srgbClr val="000000"/>
              </a:solidFill>
              <a:effectLst/>
              <a:uFillTx/>
              <a:latin typeface="Times New Roman"/>
            </a:endParaRPr>
          </a:p>
          <a:p>
            <a:pPr marL="343080" indent="-343080">
              <a:spcBef>
                <a:spcPts val="499"/>
              </a:spcBef>
              <a:spcAft>
                <a:spcPts val="499"/>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In October 1999 a new company coded as N8 was added to the data.</a:t>
            </a:r>
            <a:endParaRPr b="0" lang="en-US" sz="2000" strike="noStrike" u="none">
              <a:solidFill>
                <a:srgbClr val="000000"/>
              </a:solidFill>
              <a:effectLst/>
              <a:uFillTx/>
              <a:latin typeface="Times New Roman"/>
            </a:endParaRPr>
          </a:p>
          <a:p>
            <a:pPr marL="343080" indent="-343080">
              <a:spcBef>
                <a:spcPts val="499"/>
              </a:spcBef>
              <a:spcAft>
                <a:spcPts val="499"/>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We tried to reveal the name of each generator and company by matching the maximum capacities they bid to their existing generating capacity given by MAAC Response to the 2000 NERC Data Request Report dated April 1, 2000 (see Figure 5, 6, 7, 8).</a:t>
            </a:r>
            <a:endParaRPr b="0" lang="en-US" sz="2000" strike="noStrike" u="none">
              <a:solidFill>
                <a:srgbClr val="000000"/>
              </a:solidFill>
              <a:effectLst/>
              <a:uFillTx/>
              <a:latin typeface="Times New Roman"/>
            </a:endParaRPr>
          </a:p>
        </p:txBody>
      </p:sp>
      <p:sp>
        <p:nvSpPr>
          <p:cNvPr id="4" name="PlaceHolder 3"/>
          <p:cNvSpPr>
            <a:spLocks noGrp="1"/>
          </p:cNvSpPr>
          <p:nvPr>
            <p:ph type="ftr" idx="1"/>
          </p:nvPr>
        </p:nvSpPr>
        <p:spPr/>
        <p:txBody>
          <a:bodyPr/>
          <a:p>
            <a:r>
              <a:t>Bidding Strategies in PJM</a:t>
            </a:r>
          </a:p>
        </p:txBody>
      </p:sp>
      <p:sp>
        <p:nvSpPr>
          <p:cNvPr id="5" name="PlaceHolder 4"/>
          <p:cNvSpPr>
            <a:spLocks noGrp="1"/>
          </p:cNvSpPr>
          <p:nvPr>
            <p:ph type="sldNum" idx="3"/>
          </p:nvPr>
        </p:nvSpPr>
        <p:spPr/>
        <p:txBody>
          <a:bodyPr/>
          <a:p>
            <a:fld id="{6BABDBEF-43AA-4599-8B80-7AB89A6BDDC7}" type="slidenum">
              <a:t>12</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65" name="PlaceHolder 1"/>
          <p:cNvSpPr>
            <a:spLocks noGrp="1"/>
          </p:cNvSpPr>
          <p:nvPr>
            <p:ph/>
          </p:nvPr>
        </p:nvSpPr>
        <p:spPr>
          <a:xfrm>
            <a:off x="685800" y="837720"/>
            <a:ext cx="7772400" cy="5257800"/>
          </a:xfrm>
          <a:prstGeom prst="rect">
            <a:avLst/>
          </a:prstGeom>
          <a:noFill/>
          <a:ln w="0">
            <a:noFill/>
          </a:ln>
        </p:spPr>
        <p:txBody>
          <a:bodyPr lIns="90000" rIns="90000" tIns="46800" bIns="46800" anchor="t">
            <a:normAutofit/>
          </a:bodyPr>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marL="343080" indent="-343080">
              <a:spcBef>
                <a:spcPts val="499"/>
              </a:spcBef>
              <a:spcAft>
                <a:spcPts val="499"/>
              </a:spcAft>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We sort the data out based on product code, market bid, and direction (energy bids vs. condensing spin bids, cost based vs. market based, and into PJM vs. out of PJM)</a:t>
            </a:r>
            <a:endParaRPr b="0" lang="en-US" sz="2000" strike="noStrike" u="none">
              <a:solidFill>
                <a:srgbClr val="000000"/>
              </a:solidFill>
              <a:effectLst/>
              <a:uFillTx/>
              <a:latin typeface="Times New Roman"/>
            </a:endParaRPr>
          </a:p>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Two database programs were created to analyze the data. By using these databases, we look at the bids and the hourly locational marginal prices for each day, then determine the winning bids, marginal bids, and losing bids, in other words, determine the units who got dispatched and who did not (See Figure 9, 10, 11) .</a:t>
            </a:r>
            <a:endParaRPr b="0" lang="en-US" sz="2000" strike="noStrike" u="none">
              <a:solidFill>
                <a:srgbClr val="000000"/>
              </a:solidFill>
              <a:effectLst/>
              <a:uFillTx/>
              <a:latin typeface="Times New Roman"/>
            </a:endParaRPr>
          </a:p>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By doing the above we started to determine some key units who might have been strategically dispatched or not dispatched to influence the price formation process. (By strategic we mean any kind of action which can increase the market price)</a:t>
            </a:r>
            <a:endParaRPr b="0" lang="en-US" sz="2000" strike="noStrike" u="none">
              <a:solidFill>
                <a:srgbClr val="000000"/>
              </a:solidFill>
              <a:effectLst/>
              <a:uFillTx/>
              <a:latin typeface="Times New Roman"/>
            </a:endParaRPr>
          </a:p>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This is where we stand right now.</a:t>
            </a:r>
            <a:endParaRPr b="0" lang="en-US" sz="2000" strike="noStrike" u="none">
              <a:solidFill>
                <a:srgbClr val="000000"/>
              </a:solidFill>
              <a:effectLst/>
              <a:uFillTx/>
              <a:latin typeface="Times New Roman"/>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3" name="PlaceHolder 2"/>
          <p:cNvSpPr>
            <a:spLocks noGrp="1"/>
          </p:cNvSpPr>
          <p:nvPr>
            <p:ph type="ftr" idx="1"/>
          </p:nvPr>
        </p:nvSpPr>
        <p:spPr/>
        <p:txBody>
          <a:bodyPr/>
          <a:p>
            <a:r>
              <a:t>Bidding Strategies in PJM</a:t>
            </a:r>
          </a:p>
        </p:txBody>
      </p:sp>
      <p:sp>
        <p:nvSpPr>
          <p:cNvPr id="4" name="PlaceHolder 3"/>
          <p:cNvSpPr>
            <a:spLocks noGrp="1"/>
          </p:cNvSpPr>
          <p:nvPr>
            <p:ph type="sldNum" idx="3"/>
          </p:nvPr>
        </p:nvSpPr>
        <p:spPr/>
        <p:txBody>
          <a:bodyPr/>
          <a:p>
            <a:fld id="{9C33E126-A5C8-4A94-A481-636C2BEFCAE8}" type="slidenum">
              <a:t>13</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graphicFrame>
        <p:nvGraphicFramePr>
          <p:cNvPr id="66" name=""/>
          <p:cNvGraphicFramePr/>
          <p:nvPr/>
        </p:nvGraphicFramePr>
        <p:xfrm>
          <a:off x="914400" y="1143000"/>
          <a:ext cx="7327800" cy="4711680"/>
        </p:xfrm>
        <a:graphic>
          <a:graphicData uri="http://schemas.openxmlformats.org/presentationml/2006/ole">
            <p:oleObj progId="Excel.Sheet.12" r:id="rId1" spid="">
              <p:embed/>
              <p:pic>
                <p:nvPicPr>
                  <p:cNvPr id="67" name="" descr=""/>
                  <p:cNvPicPr/>
                  <p:nvPr/>
                </p:nvPicPr>
                <p:blipFill>
                  <a:blip r:embed="rId2"/>
                  <a:stretch/>
                </p:blipFill>
                <p:spPr>
                  <a:xfrm>
                    <a:off x="914400" y="1143000"/>
                    <a:ext cx="7327800" cy="4711680"/>
                  </a:xfrm>
                  <a:prstGeom prst="rect">
                    <a:avLst/>
                  </a:prstGeom>
                  <a:noFill/>
                  <a:ln w="0">
                    <a:noFill/>
                  </a:ln>
                </p:spPr>
              </p:pic>
            </p:oleObj>
          </a:graphicData>
        </a:graphic>
      </p:graphicFrame>
      <p:sp>
        <p:nvSpPr>
          <p:cNvPr id="68" name=""/>
          <p:cNvSpPr/>
          <p:nvPr/>
        </p:nvSpPr>
        <p:spPr>
          <a:xfrm>
            <a:off x="3962520" y="5867280"/>
            <a:ext cx="8395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Palatino"/>
              </a:rPr>
              <a:t>Figure 5</a:t>
            </a:r>
            <a:endParaRPr b="0" lang="en-US" sz="1400" strike="noStrike" u="none">
              <a:solidFill>
                <a:srgbClr val="000000"/>
              </a:solidFill>
              <a:effectLst/>
              <a:uFillTx/>
              <a:latin typeface="Times New Roman"/>
            </a:endParaRPr>
          </a:p>
        </p:txBody>
      </p:sp>
      <p:sp>
        <p:nvSpPr>
          <p:cNvPr id="69" name="PlaceHolder 1"/>
          <p:cNvSpPr>
            <a:spLocks noGrp="1"/>
          </p:cNvSpPr>
          <p:nvPr>
            <p:ph type="title"/>
          </p:nvPr>
        </p:nvSpPr>
        <p:spPr>
          <a:xfrm>
            <a:off x="685800" y="457200"/>
            <a:ext cx="7772400" cy="4572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33cc"/>
                </a:solidFill>
                <a:effectLst/>
                <a:uFillTx/>
                <a:latin typeface="Times New Roman"/>
              </a:rPr>
              <a:t>MATCHING ANONYMOUS COMPANY WITH PJM UTILITY</a:t>
            </a:r>
            <a:r>
              <a:rPr b="1" lang="en-US" sz="2400" strike="noStrike" u="none">
                <a:solidFill>
                  <a:srgbClr val="808000"/>
                </a:solidFill>
                <a:effectLst/>
                <a:uFillTx/>
                <a:latin typeface="Times New Roman"/>
              </a:rPr>
              <a:t> </a:t>
            </a:r>
            <a:endParaRPr b="0" lang="en-US" sz="2400" strike="noStrike" u="none">
              <a:solidFill>
                <a:srgbClr val="808000"/>
              </a:solidFill>
              <a:effectLst/>
              <a:uFillTx/>
              <a:latin typeface="Times New Roman"/>
            </a:endParaRPr>
          </a:p>
        </p:txBody>
      </p:sp>
      <p:graphicFrame>
        <p:nvGraphicFramePr>
          <p:cNvPr id="70" name=""/>
          <p:cNvGraphicFramePr/>
          <p:nvPr/>
        </p:nvGraphicFramePr>
        <p:xfrm>
          <a:off x="685800" y="1981080"/>
          <a:ext cx="7772400" cy="4114800"/>
        </p:xfrm>
        <a:graphic>
          <a:graphicData uri="http://schemas.openxmlformats.org/presentationml/2006/ole">
            <p:oleObj r:id="rId3" spid="">
              <p:embed/>
              <p:pic>
                <p:nvPicPr>
                  <p:cNvPr id="71" name="" descr=""/>
                  <p:cNvPicPr/>
                  <p:nvPr/>
                </p:nvPicPr>
                <p:blipFill>
                  <a:blip r:embed="rId4"/>
                  <a:stretch/>
                </p:blipFill>
                <p:spPr>
                  <a:xfrm>
                    <a:off x="685800" y="1981080"/>
                    <a:ext cx="7772400" cy="4114800"/>
                  </a:xfrm>
                  <a:prstGeom prst="rect">
                    <a:avLst/>
                  </a:prstGeom>
                  <a:noFill/>
                  <a:ln w="0">
                    <a:noFill/>
                  </a:ln>
                </p:spPr>
              </p:pic>
            </p:oleObj>
          </a:graphicData>
        </a:graphic>
      </p:graphicFrame>
      <p:sp>
        <p:nvSpPr>
          <p:cNvPr id="3" name="PlaceHolder 2"/>
          <p:cNvSpPr>
            <a:spLocks noGrp="1"/>
          </p:cNvSpPr>
          <p:nvPr>
            <p:ph type="ftr" idx="1"/>
          </p:nvPr>
        </p:nvSpPr>
        <p:spPr/>
        <p:txBody>
          <a:bodyPr/>
          <a:p>
            <a:r>
              <a:t>Bidding Strategies in PJM</a:t>
            </a:r>
          </a:p>
        </p:txBody>
      </p:sp>
      <p:sp>
        <p:nvSpPr>
          <p:cNvPr id="4" name="PlaceHolder 3"/>
          <p:cNvSpPr>
            <a:spLocks noGrp="1"/>
          </p:cNvSpPr>
          <p:nvPr>
            <p:ph type="sldNum" idx="3"/>
          </p:nvPr>
        </p:nvSpPr>
        <p:spPr/>
        <p:txBody>
          <a:bodyPr/>
          <a:p>
            <a:fld id="{FF5BE802-39DA-4D59-A42A-7B5F83923400}" type="slidenum">
              <a:t>14</a:t>
            </a:fld>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graphicFrame>
        <p:nvGraphicFramePr>
          <p:cNvPr id="72" name=""/>
          <p:cNvGraphicFramePr/>
          <p:nvPr/>
        </p:nvGraphicFramePr>
        <p:xfrm>
          <a:off x="990720" y="1066680"/>
          <a:ext cx="6946920" cy="4673880"/>
        </p:xfrm>
        <a:graphic>
          <a:graphicData uri="http://schemas.openxmlformats.org/presentationml/2006/ole">
            <p:oleObj progId="Excel.Sheet.12" r:id="rId1" spid="">
              <p:embed/>
              <p:pic>
                <p:nvPicPr>
                  <p:cNvPr id="73" name="" descr=""/>
                  <p:cNvPicPr/>
                  <p:nvPr/>
                </p:nvPicPr>
                <p:blipFill>
                  <a:blip r:embed="rId2"/>
                  <a:stretch/>
                </p:blipFill>
                <p:spPr>
                  <a:xfrm>
                    <a:off x="990720" y="1066680"/>
                    <a:ext cx="6946920" cy="4673880"/>
                  </a:xfrm>
                  <a:prstGeom prst="rect">
                    <a:avLst/>
                  </a:prstGeom>
                  <a:noFill/>
                  <a:ln w="0">
                    <a:noFill/>
                  </a:ln>
                </p:spPr>
              </p:pic>
            </p:oleObj>
          </a:graphicData>
        </a:graphic>
      </p:graphicFrame>
      <p:sp>
        <p:nvSpPr>
          <p:cNvPr id="74" name=""/>
          <p:cNvSpPr/>
          <p:nvPr/>
        </p:nvSpPr>
        <p:spPr>
          <a:xfrm>
            <a:off x="4048560" y="5791320"/>
            <a:ext cx="81936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Palatino"/>
              </a:rPr>
              <a:t>Figure 6</a:t>
            </a:r>
            <a:endParaRPr b="0" lang="en-US" sz="1400" strike="noStrike" u="none">
              <a:solidFill>
                <a:srgbClr val="000000"/>
              </a:solidFill>
              <a:effectLst/>
              <a:uFillTx/>
              <a:latin typeface="Times New Roman"/>
            </a:endParaRPr>
          </a:p>
        </p:txBody>
      </p:sp>
      <p:sp>
        <p:nvSpPr>
          <p:cNvPr id="75" name="PlaceHolder 1"/>
          <p:cNvSpPr>
            <a:spLocks noGrp="1"/>
          </p:cNvSpPr>
          <p:nvPr>
            <p:ph type="title"/>
          </p:nvPr>
        </p:nvSpPr>
        <p:spPr>
          <a:xfrm>
            <a:off x="609480" y="457200"/>
            <a:ext cx="7772400" cy="38088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33cc"/>
                </a:solidFill>
                <a:effectLst/>
                <a:uFillTx/>
                <a:latin typeface="Times New Roman"/>
              </a:rPr>
              <a:t>MATCHING ANONYMOUS COMPANY WITH PJM UTILITY</a:t>
            </a:r>
            <a:r>
              <a:rPr b="1" lang="en-US" sz="2400" strike="noStrike" u="none">
                <a:solidFill>
                  <a:srgbClr val="808000"/>
                </a:solidFill>
                <a:effectLst/>
                <a:uFillTx/>
                <a:latin typeface="Times New Roman"/>
              </a:rPr>
              <a:t> </a:t>
            </a:r>
            <a:endParaRPr b="0" lang="en-US" sz="2400" strike="noStrike" u="none">
              <a:solidFill>
                <a:srgbClr val="808000"/>
              </a:solidFill>
              <a:effectLst/>
              <a:uFillTx/>
              <a:latin typeface="Times New Roman"/>
            </a:endParaRPr>
          </a:p>
        </p:txBody>
      </p:sp>
      <p:sp>
        <p:nvSpPr>
          <p:cNvPr id="3" name="PlaceHolder 2"/>
          <p:cNvSpPr>
            <a:spLocks noGrp="1"/>
          </p:cNvSpPr>
          <p:nvPr>
            <p:ph type="ftr" idx="1"/>
          </p:nvPr>
        </p:nvSpPr>
        <p:spPr/>
        <p:txBody>
          <a:bodyPr/>
          <a:p>
            <a:r>
              <a:t>Bidding Strategies in PJM</a:t>
            </a:r>
          </a:p>
        </p:txBody>
      </p:sp>
      <p:sp>
        <p:nvSpPr>
          <p:cNvPr id="4" name="PlaceHolder 3"/>
          <p:cNvSpPr>
            <a:spLocks noGrp="1"/>
          </p:cNvSpPr>
          <p:nvPr>
            <p:ph type="sldNum" idx="3"/>
          </p:nvPr>
        </p:nvSpPr>
        <p:spPr/>
        <p:txBody>
          <a:bodyPr/>
          <a:p>
            <a:fld id="{DACF339F-8CD4-4002-87BA-41176E4467A1}" type="slidenum">
              <a:t>15</a:t>
            </a:fld>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graphicFrame>
        <p:nvGraphicFramePr>
          <p:cNvPr id="76" name=""/>
          <p:cNvGraphicFramePr/>
          <p:nvPr/>
        </p:nvGraphicFramePr>
        <p:xfrm>
          <a:off x="990720" y="685800"/>
          <a:ext cx="7061040" cy="5232240"/>
        </p:xfrm>
        <a:graphic>
          <a:graphicData uri="http://schemas.openxmlformats.org/presentationml/2006/ole">
            <p:oleObj r:id="rId1" spid="">
              <p:embed/>
              <p:pic>
                <p:nvPicPr>
                  <p:cNvPr id="77" name="" descr=""/>
                  <p:cNvPicPr/>
                  <p:nvPr/>
                </p:nvPicPr>
                <p:blipFill>
                  <a:blip r:embed="rId2"/>
                  <a:stretch/>
                </p:blipFill>
                <p:spPr>
                  <a:xfrm>
                    <a:off x="990720" y="685800"/>
                    <a:ext cx="7061040" cy="5232240"/>
                  </a:xfrm>
                  <a:prstGeom prst="rect">
                    <a:avLst/>
                  </a:prstGeom>
                  <a:noFill/>
                  <a:ln w="0">
                    <a:noFill/>
                  </a:ln>
                </p:spPr>
              </p:pic>
            </p:oleObj>
          </a:graphicData>
        </a:graphic>
      </p:graphicFrame>
      <p:sp>
        <p:nvSpPr>
          <p:cNvPr id="78" name=""/>
          <p:cNvSpPr/>
          <p:nvPr/>
        </p:nvSpPr>
        <p:spPr>
          <a:xfrm>
            <a:off x="4048560" y="5715000"/>
            <a:ext cx="81936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Palatino"/>
              </a:rPr>
              <a:t>Figure 7</a:t>
            </a:r>
            <a:endParaRPr b="0" lang="en-US" sz="1400" strike="noStrike" u="none">
              <a:solidFill>
                <a:srgbClr val="000000"/>
              </a:solidFill>
              <a:effectLst/>
              <a:uFillTx/>
              <a:latin typeface="Times New Roman"/>
            </a:endParaRPr>
          </a:p>
        </p:txBody>
      </p:sp>
      <p:sp>
        <p:nvSpPr>
          <p:cNvPr id="2" name="PlaceHolder 1"/>
          <p:cNvSpPr>
            <a:spLocks noGrp="1"/>
          </p:cNvSpPr>
          <p:nvPr>
            <p:ph type="ftr" idx="1"/>
          </p:nvPr>
        </p:nvSpPr>
        <p:spPr/>
        <p:txBody>
          <a:bodyPr/>
          <a:p>
            <a:r>
              <a:t>Bidding Strategies in PJM</a:t>
            </a:r>
          </a:p>
        </p:txBody>
      </p:sp>
      <p:sp>
        <p:nvSpPr>
          <p:cNvPr id="3" name="PlaceHolder 2"/>
          <p:cNvSpPr>
            <a:spLocks noGrp="1"/>
          </p:cNvSpPr>
          <p:nvPr>
            <p:ph type="sldNum" idx="3"/>
          </p:nvPr>
        </p:nvSpPr>
        <p:spPr/>
        <p:txBody>
          <a:bodyPr/>
          <a:p>
            <a:fld id="{69D4F06A-74A3-43F3-B632-45E2E09B9F78}" type="slidenum">
              <a:t>16</a:t>
            </a:fld>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graphicFrame>
        <p:nvGraphicFramePr>
          <p:cNvPr id="79" name=""/>
          <p:cNvGraphicFramePr/>
          <p:nvPr/>
        </p:nvGraphicFramePr>
        <p:xfrm>
          <a:off x="990720" y="838080"/>
          <a:ext cx="7315200" cy="5105520"/>
        </p:xfrm>
        <a:graphic>
          <a:graphicData uri="http://schemas.openxmlformats.org/presentationml/2006/ole">
            <p:oleObj r:id="rId1" spid="">
              <p:embed/>
              <p:pic>
                <p:nvPicPr>
                  <p:cNvPr id="80" name="" descr=""/>
                  <p:cNvPicPr/>
                  <p:nvPr/>
                </p:nvPicPr>
                <p:blipFill>
                  <a:blip r:embed="rId2"/>
                  <a:stretch/>
                </p:blipFill>
                <p:spPr>
                  <a:xfrm>
                    <a:off x="990720" y="838080"/>
                    <a:ext cx="7315200" cy="5105520"/>
                  </a:xfrm>
                  <a:prstGeom prst="rect">
                    <a:avLst/>
                  </a:prstGeom>
                  <a:noFill/>
                  <a:ln w="0">
                    <a:noFill/>
                  </a:ln>
                </p:spPr>
              </p:pic>
            </p:oleObj>
          </a:graphicData>
        </a:graphic>
      </p:graphicFrame>
      <p:sp>
        <p:nvSpPr>
          <p:cNvPr id="81" name=""/>
          <p:cNvSpPr/>
          <p:nvPr/>
        </p:nvSpPr>
        <p:spPr>
          <a:xfrm>
            <a:off x="4185360" y="5502240"/>
            <a:ext cx="81936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Palatino"/>
              </a:rPr>
              <a:t>Figure 8</a:t>
            </a:r>
            <a:endParaRPr b="0" lang="en-US" sz="1400" strike="noStrike" u="none">
              <a:solidFill>
                <a:srgbClr val="000000"/>
              </a:solidFill>
              <a:effectLst/>
              <a:uFillTx/>
              <a:latin typeface="Times New Roman"/>
            </a:endParaRPr>
          </a:p>
        </p:txBody>
      </p:sp>
      <p:sp>
        <p:nvSpPr>
          <p:cNvPr id="2" name="PlaceHolder 1"/>
          <p:cNvSpPr>
            <a:spLocks noGrp="1"/>
          </p:cNvSpPr>
          <p:nvPr>
            <p:ph type="ftr" idx="1"/>
          </p:nvPr>
        </p:nvSpPr>
        <p:spPr/>
        <p:txBody>
          <a:bodyPr/>
          <a:p>
            <a:r>
              <a:t>Bidding Strategies in PJM</a:t>
            </a:r>
          </a:p>
        </p:txBody>
      </p:sp>
      <p:sp>
        <p:nvSpPr>
          <p:cNvPr id="3" name="PlaceHolder 2"/>
          <p:cNvSpPr>
            <a:spLocks noGrp="1"/>
          </p:cNvSpPr>
          <p:nvPr>
            <p:ph type="sldNum" idx="3"/>
          </p:nvPr>
        </p:nvSpPr>
        <p:spPr/>
        <p:txBody>
          <a:bodyPr/>
          <a:p>
            <a:fld id="{3596ACCA-1C0D-4766-86F2-E6492D0D9DA3}" type="slidenum">
              <a:t>17</a:t>
            </a:fld>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graphicFrame>
        <p:nvGraphicFramePr>
          <p:cNvPr id="82" name=""/>
          <p:cNvGraphicFramePr/>
          <p:nvPr/>
        </p:nvGraphicFramePr>
        <p:xfrm>
          <a:off x="838080" y="1600200"/>
          <a:ext cx="3581640" cy="3352680"/>
        </p:xfrm>
        <a:graphic>
          <a:graphicData uri="http://schemas.openxmlformats.org/presentationml/2006/ole">
            <p:oleObj progId="Excel.Sheet.12" r:id="rId1" spid="">
              <p:embed/>
              <p:pic>
                <p:nvPicPr>
                  <p:cNvPr id="83" name="" descr=""/>
                  <p:cNvPicPr/>
                  <p:nvPr/>
                </p:nvPicPr>
                <p:blipFill>
                  <a:blip r:embed="rId2"/>
                  <a:stretch/>
                </p:blipFill>
                <p:spPr>
                  <a:xfrm>
                    <a:off x="838080" y="1600200"/>
                    <a:ext cx="3581640" cy="3352680"/>
                  </a:xfrm>
                  <a:prstGeom prst="rect">
                    <a:avLst/>
                  </a:prstGeom>
                  <a:noFill/>
                  <a:ln w="0">
                    <a:noFill/>
                  </a:ln>
                </p:spPr>
              </p:pic>
            </p:oleObj>
          </a:graphicData>
        </a:graphic>
      </p:graphicFrame>
      <p:graphicFrame>
        <p:nvGraphicFramePr>
          <p:cNvPr id="84" name=""/>
          <p:cNvGraphicFramePr/>
          <p:nvPr/>
        </p:nvGraphicFramePr>
        <p:xfrm>
          <a:off x="4876920" y="1600200"/>
          <a:ext cx="3606840" cy="3352680"/>
        </p:xfrm>
        <a:graphic>
          <a:graphicData uri="http://schemas.openxmlformats.org/presentationml/2006/ole">
            <p:oleObj progId="Excel.Sheet.12" r:id="rId3" spid="">
              <p:embed/>
              <p:pic>
                <p:nvPicPr>
                  <p:cNvPr id="85" name="" descr=""/>
                  <p:cNvPicPr/>
                  <p:nvPr/>
                </p:nvPicPr>
                <p:blipFill>
                  <a:blip r:embed="rId4"/>
                  <a:stretch/>
                </p:blipFill>
                <p:spPr>
                  <a:xfrm>
                    <a:off x="4876920" y="1600200"/>
                    <a:ext cx="3606840" cy="3352680"/>
                  </a:xfrm>
                  <a:prstGeom prst="rect">
                    <a:avLst/>
                  </a:prstGeom>
                  <a:noFill/>
                  <a:ln w="0">
                    <a:noFill/>
                  </a:ln>
                </p:spPr>
              </p:pic>
            </p:oleObj>
          </a:graphicData>
        </a:graphic>
      </p:graphicFrame>
      <p:sp>
        <p:nvSpPr>
          <p:cNvPr id="86" name=""/>
          <p:cNvSpPr/>
          <p:nvPr/>
        </p:nvSpPr>
        <p:spPr>
          <a:xfrm>
            <a:off x="4201200" y="5334120"/>
            <a:ext cx="81936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Palatino"/>
              </a:rPr>
              <a:t>Figure 9</a:t>
            </a:r>
            <a:endParaRPr b="0" lang="en-US" sz="1400" strike="noStrike" u="none">
              <a:solidFill>
                <a:srgbClr val="000000"/>
              </a:solidFill>
              <a:effectLst/>
              <a:uFillTx/>
              <a:latin typeface="Times New Roman"/>
            </a:endParaRPr>
          </a:p>
        </p:txBody>
      </p:sp>
      <p:sp>
        <p:nvSpPr>
          <p:cNvPr id="87" name="PlaceHolder 1"/>
          <p:cNvSpPr>
            <a:spLocks noGrp="1"/>
          </p:cNvSpPr>
          <p:nvPr>
            <p:ph type="title"/>
          </p:nvPr>
        </p:nvSpPr>
        <p:spPr>
          <a:xfrm>
            <a:off x="685800" y="609480"/>
            <a:ext cx="7772400" cy="6098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33cc"/>
                </a:solidFill>
                <a:effectLst/>
                <a:uFillTx/>
                <a:latin typeface="Times New Roman"/>
              </a:rPr>
              <a:t>OFFER CURVES OF PECO UNITS</a:t>
            </a:r>
            <a:endParaRPr b="0" lang="en-US" sz="2400" strike="noStrike" u="none">
              <a:solidFill>
                <a:srgbClr val="808000"/>
              </a:solidFill>
              <a:effectLst/>
              <a:uFillTx/>
              <a:latin typeface="Times New Roman"/>
            </a:endParaRPr>
          </a:p>
        </p:txBody>
      </p:sp>
      <p:sp>
        <p:nvSpPr>
          <p:cNvPr id="3" name="PlaceHolder 2"/>
          <p:cNvSpPr>
            <a:spLocks noGrp="1"/>
          </p:cNvSpPr>
          <p:nvPr>
            <p:ph type="ftr" idx="1"/>
          </p:nvPr>
        </p:nvSpPr>
        <p:spPr/>
        <p:txBody>
          <a:bodyPr/>
          <a:p>
            <a:r>
              <a:t>Bidding Strategies in PJM</a:t>
            </a:r>
          </a:p>
        </p:txBody>
      </p:sp>
      <p:sp>
        <p:nvSpPr>
          <p:cNvPr id="4" name="PlaceHolder 3"/>
          <p:cNvSpPr>
            <a:spLocks noGrp="1"/>
          </p:cNvSpPr>
          <p:nvPr>
            <p:ph type="sldNum" idx="3"/>
          </p:nvPr>
        </p:nvSpPr>
        <p:spPr/>
        <p:txBody>
          <a:bodyPr/>
          <a:p>
            <a:fld id="{2F748337-36C4-47A5-8A6A-083D70729CCA}" type="slidenum">
              <a:t>18</a:t>
            </a:fld>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graphicFrame>
        <p:nvGraphicFramePr>
          <p:cNvPr id="88" name=""/>
          <p:cNvGraphicFramePr/>
          <p:nvPr/>
        </p:nvGraphicFramePr>
        <p:xfrm>
          <a:off x="609480" y="685800"/>
          <a:ext cx="8153640" cy="5334120"/>
        </p:xfrm>
        <a:graphic>
          <a:graphicData uri="http://schemas.openxmlformats.org/presentationml/2006/ole">
            <p:oleObj progId="Excel.Sheet.12" r:id="rId1" spid="">
              <p:embed/>
              <p:pic>
                <p:nvPicPr>
                  <p:cNvPr id="89" name="" descr=""/>
                  <p:cNvPicPr/>
                  <p:nvPr/>
                </p:nvPicPr>
                <p:blipFill>
                  <a:blip r:embed="rId2"/>
                  <a:stretch/>
                </p:blipFill>
                <p:spPr>
                  <a:xfrm>
                    <a:off x="609480" y="685800"/>
                    <a:ext cx="8153640" cy="5334120"/>
                  </a:xfrm>
                  <a:prstGeom prst="rect">
                    <a:avLst/>
                  </a:prstGeom>
                  <a:noFill/>
                  <a:ln w="0">
                    <a:noFill/>
                  </a:ln>
                </p:spPr>
              </p:pic>
            </p:oleObj>
          </a:graphicData>
        </a:graphic>
      </p:graphicFrame>
      <p:sp>
        <p:nvSpPr>
          <p:cNvPr id="90" name=""/>
          <p:cNvSpPr/>
          <p:nvPr/>
        </p:nvSpPr>
        <p:spPr>
          <a:xfrm flipH="1">
            <a:off x="6324480" y="2286000"/>
            <a:ext cx="533520" cy="0"/>
          </a:xfrm>
          <a:prstGeom prst="line">
            <a:avLst/>
          </a:prstGeom>
          <a:ln w="9360">
            <a:solidFill>
              <a:srgbClr val="000000"/>
            </a:solidFill>
            <a:miter/>
            <a:tailEnd len="med" type="arrow"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1" name=""/>
          <p:cNvSpPr/>
          <p:nvPr/>
        </p:nvSpPr>
        <p:spPr>
          <a:xfrm>
            <a:off x="5286240" y="2133720"/>
            <a:ext cx="958680" cy="307440"/>
          </a:xfrm>
          <a:prstGeom prst="rect">
            <a:avLst/>
          </a:prstGeom>
          <a:noFill/>
          <a:ln w="9360">
            <a:solidFill>
              <a:srgbClr val="ff00ff"/>
            </a:solidFill>
            <a:miter/>
          </a:ln>
        </p:spPr>
        <p:style>
          <a:lnRef idx="0"/>
          <a:fillRef idx="0"/>
          <a:effectRef idx="0"/>
          <a:fontRef idx="minor"/>
        </p:style>
        <p:txBody>
          <a:bodyPr wrap="none" lIns="90000" rIns="90000" tIns="46800" bIns="46800" anchor="t">
            <a:spAutoFit/>
          </a:bodyPr>
          <a:p>
            <a:pPr>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Palatino"/>
              </a:rPr>
              <a:t>PSEG bids</a:t>
            </a:r>
            <a:endParaRPr b="0" lang="en-US" sz="1400" strike="noStrike" u="none">
              <a:solidFill>
                <a:srgbClr val="000000"/>
              </a:solidFill>
              <a:effectLst/>
              <a:uFillTx/>
              <a:latin typeface="Times New Roman"/>
            </a:endParaRPr>
          </a:p>
        </p:txBody>
      </p:sp>
      <p:sp>
        <p:nvSpPr>
          <p:cNvPr id="92" name=""/>
          <p:cNvSpPr/>
          <p:nvPr/>
        </p:nvSpPr>
        <p:spPr>
          <a:xfrm flipH="1" flipV="1">
            <a:off x="6400800" y="2361960"/>
            <a:ext cx="457200" cy="609480"/>
          </a:xfrm>
          <a:prstGeom prst="line">
            <a:avLst/>
          </a:prstGeom>
          <a:ln w="9360">
            <a:solidFill>
              <a:srgbClr val="000000"/>
            </a:solidFill>
            <a:miter/>
            <a:tailEnd len="med" type="arrow"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3" name=""/>
          <p:cNvSpPr/>
          <p:nvPr/>
        </p:nvSpPr>
        <p:spPr>
          <a:xfrm flipH="1" flipV="1">
            <a:off x="6172200" y="2895120"/>
            <a:ext cx="914400" cy="381240"/>
          </a:xfrm>
          <a:prstGeom prst="line">
            <a:avLst/>
          </a:prstGeom>
          <a:ln w="9360">
            <a:solidFill>
              <a:srgbClr val="000000"/>
            </a:solidFill>
            <a:miter/>
            <a:tailEnd len="med" type="arrow"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4" name=""/>
          <p:cNvSpPr/>
          <p:nvPr/>
        </p:nvSpPr>
        <p:spPr>
          <a:xfrm>
            <a:off x="5142240" y="2743200"/>
            <a:ext cx="978480" cy="307440"/>
          </a:xfrm>
          <a:prstGeom prst="rect">
            <a:avLst/>
          </a:prstGeom>
          <a:solidFill>
            <a:srgbClr val="c0c0c0"/>
          </a:solidFill>
          <a:ln w="9360">
            <a:solidFill>
              <a:srgbClr val="ff00ff"/>
            </a:solidFill>
            <a:miter/>
          </a:ln>
        </p:spPr>
        <p:style>
          <a:lnRef idx="0"/>
          <a:fillRef idx="0"/>
          <a:effectRef idx="0"/>
          <a:fontRef idx="minor"/>
        </p:style>
        <p:txBody>
          <a:bodyPr wrap="none" lIns="90000" rIns="90000" tIns="46800" bIns="46800" anchor="t">
            <a:spAutoFit/>
          </a:bodyPr>
          <a:p>
            <a:pPr>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Palatino"/>
              </a:rPr>
              <a:t>PECO bids</a:t>
            </a:r>
            <a:endParaRPr b="0" lang="en-US" sz="1400" strike="noStrike" u="none">
              <a:solidFill>
                <a:srgbClr val="000000"/>
              </a:solidFill>
              <a:effectLst/>
              <a:uFillTx/>
              <a:latin typeface="Times New Roman"/>
            </a:endParaRPr>
          </a:p>
        </p:txBody>
      </p:sp>
      <p:sp>
        <p:nvSpPr>
          <p:cNvPr id="95" name=""/>
          <p:cNvSpPr/>
          <p:nvPr/>
        </p:nvSpPr>
        <p:spPr>
          <a:xfrm flipH="1">
            <a:off x="5943240" y="3276720"/>
            <a:ext cx="1066680" cy="152280"/>
          </a:xfrm>
          <a:prstGeom prst="line">
            <a:avLst/>
          </a:prstGeom>
          <a:ln w="9360">
            <a:solidFill>
              <a:srgbClr val="000000"/>
            </a:solidFill>
            <a:miter/>
            <a:tailEnd len="med" type="arrow"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6" name=""/>
          <p:cNvSpPr/>
          <p:nvPr/>
        </p:nvSpPr>
        <p:spPr>
          <a:xfrm>
            <a:off x="3978720" y="3124080"/>
            <a:ext cx="1854360" cy="565200"/>
          </a:xfrm>
          <a:prstGeom prst="rect">
            <a:avLst/>
          </a:prstGeom>
          <a:solidFill>
            <a:srgbClr val="c0c0c0"/>
          </a:solidFill>
          <a:ln w="9360">
            <a:solidFill>
              <a:srgbClr val="ff00ff"/>
            </a:solidFill>
            <a:miter/>
          </a:ln>
        </p:spPr>
        <p:style>
          <a:lnRef idx="0"/>
          <a:fillRef idx="0"/>
          <a:effectRef idx="0"/>
          <a:fontRef idx="minor"/>
        </p:style>
        <p:txBody>
          <a:bodyPr wrap="none" lIns="90000" rIns="90000" tIns="46800" bIns="46800" anchor="t">
            <a:spAutoFit/>
          </a:bodyPr>
          <a:p>
            <a:pPr>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Palatino"/>
              </a:rPr>
              <a:t>LMP=935, the </a:t>
            </a:r>
            <a:endParaRPr b="0" lang="en-US" sz="1400" strike="noStrike" u="none">
              <a:solidFill>
                <a:srgbClr val="000000"/>
              </a:solidFill>
              <a:effectLst/>
              <a:uFillTx/>
              <a:latin typeface="Times New Roman"/>
            </a:endParaRPr>
          </a:p>
          <a:p>
            <a:pPr>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Palatino"/>
              </a:rPr>
              <a:t>highest price of the day</a:t>
            </a:r>
            <a:endParaRPr b="0" lang="en-US" sz="1400" strike="noStrike" u="none">
              <a:solidFill>
                <a:srgbClr val="000000"/>
              </a:solidFill>
              <a:effectLst/>
              <a:uFillTx/>
              <a:latin typeface="Times New Roman"/>
            </a:endParaRPr>
          </a:p>
        </p:txBody>
      </p:sp>
      <p:sp>
        <p:nvSpPr>
          <p:cNvPr id="97" name=""/>
          <p:cNvSpPr/>
          <p:nvPr/>
        </p:nvSpPr>
        <p:spPr>
          <a:xfrm>
            <a:off x="3956400" y="473040"/>
            <a:ext cx="90864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Palatino"/>
              </a:rPr>
              <a:t>Figure 10</a:t>
            </a:r>
            <a:endParaRPr b="0" lang="en-US" sz="1400" strike="noStrike" u="none">
              <a:solidFill>
                <a:srgbClr val="000000"/>
              </a:solidFill>
              <a:effectLst/>
              <a:uFillTx/>
              <a:latin typeface="Times New Roman"/>
            </a:endParaRPr>
          </a:p>
        </p:txBody>
      </p:sp>
      <p:sp>
        <p:nvSpPr>
          <p:cNvPr id="98" name=""/>
          <p:cNvSpPr/>
          <p:nvPr/>
        </p:nvSpPr>
        <p:spPr>
          <a:xfrm>
            <a:off x="7238880" y="2209680"/>
            <a:ext cx="152640" cy="1981440"/>
          </a:xfrm>
          <a:custGeom>
            <a:avLst/>
            <a:gdLst>
              <a:gd name="textAreaLeft" fmla="*/ 0 w 152640"/>
              <a:gd name="textAreaRight" fmla="*/ 55080 w 152640"/>
              <a:gd name="textAreaTop" fmla="*/ 51480 h 1981440"/>
              <a:gd name="textAreaBottom" fmla="*/ 1929960 h 1981440"/>
              <a:gd name="GluePoint1X" fmla="*/ 0 w 21600"/>
              <a:gd name="GluePoint1Y" fmla="*/ 0 h 21600"/>
              <a:gd name="GluePoint2X" fmla="*/ 0 w 21600"/>
              <a:gd name="GluePoint2Y" fmla="*/ 21600 h 21600"/>
              <a:gd name="GluePoint3X" fmla="*/ 21600 w 21600"/>
              <a:gd name="GluePoint3Y" fmla="*/ 10800 h 21600"/>
            </a:gdLst>
            <a:ahLst/>
            <a:cxnLst>
              <a:cxn ang="0">
                <a:pos x="GluePoint1X" y="GluePoint1Y"/>
              </a:cxn>
              <a:cxn ang="0">
                <a:pos x="GluePoint2X" y="GluePoint2Y"/>
              </a:cxn>
              <a:cxn ang="0">
                <a:pos x="GluePoint3X" y="GluePoint3Y"/>
              </a:cxn>
            </a:cxnLst>
            <a:rect l="textAreaLeft" t="textAreaTop" r="textAreaRight" b="textAreaBottom"/>
            <a:pathLst>
              <a:path w="21600" h="21600">
                <a:moveTo>
                  <a:pt x="0" y="0"/>
                </a:moveTo>
                <a:cubicBezTo>
                  <a:pt x="5400" y="0"/>
                  <a:pt x="10800" y="900"/>
                  <a:pt x="10800" y="1800"/>
                </a:cubicBezTo>
                <a:lnTo>
                  <a:pt x="10800" y="9000"/>
                </a:lnTo>
                <a:cubicBezTo>
                  <a:pt x="10800" y="9900"/>
                  <a:pt x="16200" y="10800"/>
                  <a:pt x="21600" y="10800"/>
                </a:cubicBezTo>
                <a:cubicBezTo>
                  <a:pt x="16200" y="10800"/>
                  <a:pt x="10800" y="11700"/>
                  <a:pt x="10800" y="12600"/>
                </a:cubicBezTo>
                <a:lnTo>
                  <a:pt x="10800" y="19800"/>
                </a:lnTo>
                <a:cubicBezTo>
                  <a:pt x="10800" y="20700"/>
                  <a:pt x="5400" y="21600"/>
                  <a:pt x="0" y="21600"/>
                </a:cubicBezTo>
              </a:path>
            </a:pathLst>
          </a:cu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99" name=""/>
          <p:cNvSpPr/>
          <p:nvPr/>
        </p:nvSpPr>
        <p:spPr>
          <a:xfrm>
            <a:off x="7543800" y="2895480"/>
            <a:ext cx="1006560" cy="680760"/>
          </a:xfrm>
          <a:prstGeom prst="rect">
            <a:avLst/>
          </a:prstGeom>
          <a:solidFill>
            <a:srgbClr val="c0c0c0"/>
          </a:solidFill>
          <a:ln w="9360">
            <a:solidFill>
              <a:srgbClr val="ff00ff"/>
            </a:solidFill>
            <a:miter/>
          </a:ln>
        </p:spPr>
        <p:style>
          <a:lnRef idx="0"/>
          <a:fillRef idx="0"/>
          <a:effectRef idx="0"/>
          <a:fontRef idx="minor"/>
        </p:style>
        <p:txBody>
          <a:bodyPr lIns="90000" rIns="90000" tIns="46800" bIns="46800" anchor="t">
            <a:spAutoFit/>
          </a:bodyPr>
          <a:p>
            <a:pP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40 energy bids out</a:t>
            </a:r>
            <a:endParaRPr b="0" lang="en-US" sz="1200" strike="noStrike" u="none">
              <a:solidFill>
                <a:srgbClr val="000000"/>
              </a:solidFill>
              <a:effectLst/>
              <a:uFillTx/>
              <a:latin typeface="Times New Roman"/>
            </a:endParaRPr>
          </a:p>
          <a:p>
            <a:pP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Palatino"/>
              </a:rPr>
              <a:t>of 426 bids</a:t>
            </a:r>
            <a:endParaRPr b="0" lang="en-US" sz="1200" strike="noStrike" u="none">
              <a:solidFill>
                <a:srgbClr val="000000"/>
              </a:solidFill>
              <a:effectLst/>
              <a:uFillTx/>
              <a:latin typeface="Times New Roman"/>
            </a:endParaRPr>
          </a:p>
        </p:txBody>
      </p:sp>
      <p:sp>
        <p:nvSpPr>
          <p:cNvPr id="2" name="PlaceHolder 1"/>
          <p:cNvSpPr>
            <a:spLocks noGrp="1"/>
          </p:cNvSpPr>
          <p:nvPr>
            <p:ph type="ftr" idx="1"/>
          </p:nvPr>
        </p:nvSpPr>
        <p:spPr/>
        <p:txBody>
          <a:bodyPr/>
          <a:p>
            <a:r>
              <a:t>Bidding Strategies in PJM</a:t>
            </a:r>
          </a:p>
        </p:txBody>
      </p:sp>
      <p:sp>
        <p:nvSpPr>
          <p:cNvPr id="3" name="PlaceHolder 2"/>
          <p:cNvSpPr>
            <a:spLocks noGrp="1"/>
          </p:cNvSpPr>
          <p:nvPr>
            <p:ph type="sldNum" idx="3"/>
          </p:nvPr>
        </p:nvSpPr>
        <p:spPr/>
        <p:txBody>
          <a:bodyPr/>
          <a:p>
            <a:fld id="{7FDFF437-A854-47BB-91F2-497E0A981DE9}" type="slidenum">
              <a:t>19</a:t>
            </a:fld>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685800"/>
            <a:ext cx="7772400" cy="83808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33cc"/>
                </a:solidFill>
                <a:effectLst/>
                <a:uFillTx/>
                <a:latin typeface="Times New Roman"/>
              </a:rPr>
              <a:t>THE GOAL OF THE STUDY:</a:t>
            </a:r>
            <a:endParaRPr b="0" lang="en-US" sz="2400" strike="noStrike" u="none">
              <a:solidFill>
                <a:srgbClr val="808000"/>
              </a:solidFill>
              <a:effectLst/>
              <a:uFillTx/>
              <a:latin typeface="Times New Roman"/>
            </a:endParaRPr>
          </a:p>
        </p:txBody>
      </p:sp>
      <p:sp>
        <p:nvSpPr>
          <p:cNvPr id="26" name="PlaceHolder 2"/>
          <p:cNvSpPr>
            <a:spLocks noGrp="1"/>
          </p:cNvSpPr>
          <p:nvPr>
            <p:ph/>
          </p:nvPr>
        </p:nvSpPr>
        <p:spPr>
          <a:xfrm>
            <a:off x="685800" y="1600200"/>
            <a:ext cx="7772400" cy="4191120"/>
          </a:xfrm>
          <a:prstGeom prst="rect">
            <a:avLst/>
          </a:prstGeom>
          <a:noFill/>
          <a:ln w="0">
            <a:noFill/>
          </a:ln>
        </p:spPr>
        <p:txBody>
          <a:bodyPr lIns="90000" rIns="90000" tIns="46800" bIns="46800" anchor="t">
            <a:normAutofit/>
          </a:bodyPr>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Understanding energy price formation in PJM by answering the following questions:</a:t>
            </a:r>
            <a:endParaRPr b="0" lang="en-US" sz="2000" strike="noStrike" u="none">
              <a:solidFill>
                <a:srgbClr val="000000"/>
              </a:solidFill>
              <a:effectLst/>
              <a:uFillTx/>
              <a:latin typeface="Times New Roman"/>
            </a:endParaRPr>
          </a:p>
          <a:p>
            <a:pPr lvl="1" marL="743040" indent="-285840">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Who are the players in the market? Strategic vs. fringe</a:t>
            </a:r>
            <a:endParaRPr b="0" lang="en-US" sz="1800" strike="noStrike" u="none">
              <a:solidFill>
                <a:srgbClr val="000000"/>
              </a:solidFill>
              <a:effectLst/>
              <a:uFillTx/>
              <a:latin typeface="Times New Roman"/>
            </a:endParaRPr>
          </a:p>
          <a:p>
            <a:pPr lvl="1" marL="743040" indent="-285840">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How do players bid? Market based vs. cost based</a:t>
            </a:r>
            <a:endParaRPr b="0" lang="en-US" sz="1800" strike="noStrike" u="none">
              <a:solidFill>
                <a:srgbClr val="000000"/>
              </a:solidFill>
              <a:effectLst/>
              <a:uFillTx/>
              <a:latin typeface="Times New Roman"/>
            </a:endParaRPr>
          </a:p>
          <a:p>
            <a:pPr lvl="1" marL="743040" indent="-285840">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What pattern do bids follow?</a:t>
            </a:r>
            <a:endParaRPr b="0" lang="en-US" sz="1800" strike="noStrike" u="none">
              <a:solidFill>
                <a:srgbClr val="000000"/>
              </a:solidFill>
              <a:effectLst/>
              <a:uFillTx/>
              <a:latin typeface="Times New Roman"/>
            </a:endParaRPr>
          </a:p>
          <a:p>
            <a:pPr lvl="1" marL="743040" indent="-285840">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Can we explain this pattern?</a:t>
            </a:r>
            <a:endParaRPr b="0" lang="en-US" sz="1800" strike="noStrike" u="none">
              <a:solidFill>
                <a:srgbClr val="000000"/>
              </a:solidFill>
              <a:effectLst/>
              <a:uFillTx/>
              <a:latin typeface="Times New Roman"/>
            </a:endParaRPr>
          </a:p>
          <a:p>
            <a:pPr lvl="1" marL="743040" indent="-285840">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Is there any sign of capacity withholding?</a:t>
            </a:r>
            <a:endParaRPr b="0" lang="en-US" sz="1800" strike="noStrike" u="none">
              <a:solidFill>
                <a:srgbClr val="000000"/>
              </a:solidFill>
              <a:effectLst/>
              <a:uFillTx/>
              <a:latin typeface="Times New Roman"/>
            </a:endParaRPr>
          </a:p>
          <a:p>
            <a:pPr lvl="1" marL="743040" indent="-285840">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How do transmission constraints affect the bidding behavior of the electricity producers in East and West? </a:t>
            </a:r>
            <a:endParaRPr b="0" lang="en-US" sz="1800" strike="noStrike" u="none">
              <a:solidFill>
                <a:srgbClr val="000000"/>
              </a:solidFill>
              <a:effectLst/>
              <a:uFillTx/>
              <a:latin typeface="Times New Roman"/>
            </a:endParaRPr>
          </a:p>
          <a:p>
            <a:pPr lvl="1" marL="743040" indent="-285840">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How could generators located in Western and Eastern PJM act to take advantage of the transmission constraint between East and West interface?</a:t>
            </a:r>
            <a:endParaRPr b="0" lang="en-US" sz="1800" strike="noStrike" u="none">
              <a:solidFill>
                <a:srgbClr val="000000"/>
              </a:solidFill>
              <a:effectLst/>
              <a:uFillTx/>
              <a:latin typeface="Times New Roman"/>
            </a:endParaRPr>
          </a:p>
          <a:p>
            <a:pPr lvl="1" marL="743040" indent="-285840">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What kind of role do imports to region play?</a:t>
            </a:r>
            <a:endParaRPr b="0" lang="en-US" sz="1800" strike="noStrike" u="none">
              <a:solidFill>
                <a:srgbClr val="000000"/>
              </a:solidFill>
              <a:effectLst/>
              <a:uFillTx/>
              <a:latin typeface="Times New Roman"/>
            </a:endParaRPr>
          </a:p>
          <a:p>
            <a:pPr lvl="1" marL="74304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
        <p:nvSpPr>
          <p:cNvPr id="4" name="PlaceHolder 3"/>
          <p:cNvSpPr>
            <a:spLocks noGrp="1"/>
          </p:cNvSpPr>
          <p:nvPr>
            <p:ph type="ftr" idx="1"/>
          </p:nvPr>
        </p:nvSpPr>
        <p:spPr/>
        <p:txBody>
          <a:bodyPr/>
          <a:p>
            <a:r>
              <a:t>Bidding Strategies in PJM</a:t>
            </a:r>
          </a:p>
        </p:txBody>
      </p:sp>
      <p:sp>
        <p:nvSpPr>
          <p:cNvPr id="5" name="PlaceHolder 4"/>
          <p:cNvSpPr>
            <a:spLocks noGrp="1"/>
          </p:cNvSpPr>
          <p:nvPr>
            <p:ph type="sldNum" idx="3"/>
          </p:nvPr>
        </p:nvSpPr>
        <p:spPr/>
        <p:txBody>
          <a:bodyPr/>
          <a:p>
            <a:fld id="{130C3C97-FD19-4E35-A9F3-5C782EDA83F3}" type="slidenum">
              <a:t>2</a:t>
            </a:fld>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graphicFrame>
        <p:nvGraphicFramePr>
          <p:cNvPr id="100" name=""/>
          <p:cNvGraphicFramePr/>
          <p:nvPr/>
        </p:nvGraphicFramePr>
        <p:xfrm>
          <a:off x="914400" y="838080"/>
          <a:ext cx="7315200" cy="4724640"/>
        </p:xfrm>
        <a:graphic>
          <a:graphicData uri="http://schemas.openxmlformats.org/presentationml/2006/ole">
            <p:oleObj progId="Excel.Sheet.12" r:id="rId1" spid="">
              <p:embed/>
              <p:pic>
                <p:nvPicPr>
                  <p:cNvPr id="101" name="" descr=""/>
                  <p:cNvPicPr/>
                  <p:nvPr/>
                </p:nvPicPr>
                <p:blipFill>
                  <a:blip r:embed="rId2"/>
                  <a:stretch/>
                </p:blipFill>
                <p:spPr>
                  <a:xfrm>
                    <a:off x="914400" y="838080"/>
                    <a:ext cx="7315200" cy="4724640"/>
                  </a:xfrm>
                  <a:prstGeom prst="rect">
                    <a:avLst/>
                  </a:prstGeom>
                  <a:noFill/>
                  <a:ln w="0">
                    <a:noFill/>
                  </a:ln>
                </p:spPr>
              </p:pic>
            </p:oleObj>
          </a:graphicData>
        </a:graphic>
      </p:graphicFrame>
      <p:sp>
        <p:nvSpPr>
          <p:cNvPr id="102" name=""/>
          <p:cNvSpPr/>
          <p:nvPr/>
        </p:nvSpPr>
        <p:spPr>
          <a:xfrm>
            <a:off x="3804120" y="549360"/>
            <a:ext cx="90864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Palatino"/>
              </a:rPr>
              <a:t>Figure 11</a:t>
            </a:r>
            <a:endParaRPr b="0" lang="en-US" sz="1400" strike="noStrike" u="none">
              <a:solidFill>
                <a:srgbClr val="000000"/>
              </a:solidFill>
              <a:effectLst/>
              <a:uFillTx/>
              <a:latin typeface="Times New Roman"/>
            </a:endParaRPr>
          </a:p>
        </p:txBody>
      </p:sp>
      <p:sp>
        <p:nvSpPr>
          <p:cNvPr id="2" name="PlaceHolder 1"/>
          <p:cNvSpPr>
            <a:spLocks noGrp="1"/>
          </p:cNvSpPr>
          <p:nvPr>
            <p:ph type="ftr" idx="1"/>
          </p:nvPr>
        </p:nvSpPr>
        <p:spPr/>
        <p:txBody>
          <a:bodyPr/>
          <a:p>
            <a:r>
              <a:t>Bidding Strategies in PJM</a:t>
            </a:r>
          </a:p>
        </p:txBody>
      </p:sp>
      <p:sp>
        <p:nvSpPr>
          <p:cNvPr id="3" name="PlaceHolder 2"/>
          <p:cNvSpPr>
            <a:spLocks noGrp="1"/>
          </p:cNvSpPr>
          <p:nvPr>
            <p:ph type="sldNum" idx="3"/>
          </p:nvPr>
        </p:nvSpPr>
        <p:spPr/>
        <p:txBody>
          <a:bodyPr/>
          <a:p>
            <a:fld id="{83CD51CC-B3C7-4A43-AF25-52D4EFBCBB3C}" type="slidenum">
              <a:t>20</a:t>
            </a:fld>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103"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33cc"/>
                </a:solidFill>
                <a:effectLst/>
                <a:uFillTx/>
                <a:latin typeface="Times New Roman"/>
              </a:rPr>
              <a:t>FUTURE AGENDA:</a:t>
            </a:r>
            <a:endParaRPr b="0" lang="en-US" sz="2400" strike="noStrike" u="none">
              <a:solidFill>
                <a:srgbClr val="808000"/>
              </a:solidFill>
              <a:effectLst/>
              <a:uFillTx/>
              <a:latin typeface="Times New Roman"/>
            </a:endParaRPr>
          </a:p>
        </p:txBody>
      </p:sp>
      <p:sp>
        <p:nvSpPr>
          <p:cNvPr id="104" name="PlaceHolder 2"/>
          <p:cNvSpPr>
            <a:spLocks noGrp="1"/>
          </p:cNvSpPr>
          <p:nvPr>
            <p:ph/>
          </p:nvPr>
        </p:nvSpPr>
        <p:spPr>
          <a:xfrm>
            <a:off x="609480" y="1828800"/>
            <a:ext cx="7772400" cy="4114800"/>
          </a:xfrm>
          <a:prstGeom prst="rect">
            <a:avLst/>
          </a:prstGeom>
          <a:noFill/>
          <a:ln w="0">
            <a:noFill/>
          </a:ln>
        </p:spPr>
        <p:txBody>
          <a:bodyPr lIns="90000" rIns="90000" tIns="46800" bIns="46800" anchor="t">
            <a:normAutofit/>
          </a:bodyPr>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Improve the database programs to one which will allow us to examine the bidding behavior of the strategic firms in a time series manner</a:t>
            </a:r>
            <a:endParaRPr b="0" lang="en-US" sz="2000" strike="noStrike" u="none">
              <a:solidFill>
                <a:srgbClr val="000000"/>
              </a:solidFill>
              <a:effectLst/>
              <a:uFillTx/>
              <a:latin typeface="Times New Roman"/>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Study the impact of transmission constraints on market generation bidding behavior</a:t>
            </a:r>
            <a:endParaRPr b="0" lang="en-US" sz="2000" strike="noStrike" u="none">
              <a:solidFill>
                <a:srgbClr val="000000"/>
              </a:solidFill>
              <a:effectLst/>
              <a:uFillTx/>
              <a:latin typeface="Times New Roman"/>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Study the role of imports to the area (especially from NY to New Jersey region)</a:t>
            </a:r>
            <a:endParaRPr b="0" lang="en-US" sz="2000" strike="noStrike" u="none">
              <a:solidFill>
                <a:srgbClr val="000000"/>
              </a:solidFill>
              <a:effectLst/>
              <a:uFillTx/>
              <a:latin typeface="Times New Roman"/>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As a result of the analysis, understand energy price formation and its fundamental rules in PJM</a:t>
            </a:r>
            <a:endParaRPr b="0" lang="en-US" sz="2000" strike="noStrike" u="none">
              <a:solidFill>
                <a:srgbClr val="000000"/>
              </a:solidFill>
              <a:effectLst/>
              <a:uFillTx/>
              <a:latin typeface="Times New Roman"/>
            </a:endParaRPr>
          </a:p>
        </p:txBody>
      </p:sp>
      <p:sp>
        <p:nvSpPr>
          <p:cNvPr id="4" name="PlaceHolder 3"/>
          <p:cNvSpPr>
            <a:spLocks noGrp="1"/>
          </p:cNvSpPr>
          <p:nvPr>
            <p:ph type="ftr" idx="1"/>
          </p:nvPr>
        </p:nvSpPr>
        <p:spPr/>
        <p:txBody>
          <a:bodyPr/>
          <a:p>
            <a:r>
              <a:t>Bidding Strategies in PJM</a:t>
            </a:r>
          </a:p>
        </p:txBody>
      </p:sp>
      <p:sp>
        <p:nvSpPr>
          <p:cNvPr id="5" name="PlaceHolder 4"/>
          <p:cNvSpPr>
            <a:spLocks noGrp="1"/>
          </p:cNvSpPr>
          <p:nvPr>
            <p:ph type="sldNum" idx="3"/>
          </p:nvPr>
        </p:nvSpPr>
        <p:spPr/>
        <p:txBody>
          <a:bodyPr/>
          <a:p>
            <a:fld id="{AD1A1FA9-BCE7-4665-94B2-B3B3240F132D}" type="slidenum">
              <a:t>21</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27" name="PlaceHolder 1"/>
          <p:cNvSpPr>
            <a:spLocks noGrp="1"/>
          </p:cNvSpPr>
          <p:nvPr>
            <p:ph type="title"/>
          </p:nvPr>
        </p:nvSpPr>
        <p:spPr>
          <a:xfrm>
            <a:off x="685800" y="1218960"/>
            <a:ext cx="77724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33cc"/>
                </a:solidFill>
                <a:effectLst/>
                <a:uFillTx/>
                <a:latin typeface="Times New Roman"/>
              </a:rPr>
              <a:t>WHO ARE THE MAJOR PLAYERS?</a:t>
            </a:r>
            <a:br>
              <a:rPr sz="2400"/>
            </a:br>
            <a:endParaRPr b="0" lang="en-US" sz="2400" strike="noStrike" u="none">
              <a:solidFill>
                <a:srgbClr val="808000"/>
              </a:solidFill>
              <a:effectLst/>
              <a:uFillTx/>
              <a:latin typeface="Times New Roman"/>
            </a:endParaRPr>
          </a:p>
        </p:txBody>
      </p:sp>
      <p:sp>
        <p:nvSpPr>
          <p:cNvPr id="28" name="PlaceHolder 2"/>
          <p:cNvSpPr>
            <a:spLocks noGrp="1"/>
          </p:cNvSpPr>
          <p:nvPr>
            <p:ph/>
          </p:nvPr>
        </p:nvSpPr>
        <p:spPr>
          <a:xfrm>
            <a:off x="685800" y="2437920"/>
            <a:ext cx="7772400" cy="2514600"/>
          </a:xfrm>
          <a:prstGeom prst="rect">
            <a:avLst/>
          </a:prstGeom>
          <a:noFill/>
          <a:ln w="0">
            <a:noFill/>
          </a:ln>
        </p:spPr>
        <p:txBody>
          <a:bodyPr lIns="90000" rIns="90000" tIns="46800" bIns="46800" anchor="t">
            <a:normAutofit/>
          </a:bodyPr>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Strategic firms (those with enough capacity to potentially exercise some market power by using different bidding techniques): PECO, PP&amp;L, PSE&amp;G, and POTOMAC ELECTRIC POWER CO. etc.</a:t>
            </a:r>
            <a:endParaRPr b="0" lang="en-US" sz="2000" strike="noStrike" u="none">
              <a:solidFill>
                <a:srgbClr val="000000"/>
              </a:solidFill>
              <a:effectLst/>
              <a:uFillTx/>
              <a:latin typeface="Times New Roman"/>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fringe firms (those with little or no market power): ATLANTIC CITY ELECTRIC, BG&amp;E, DELMARVA POWER, JCP&amp;L, METROPOLITAN EDISON CO. etc. </a:t>
            </a:r>
            <a:endParaRPr b="0" lang="en-US" sz="2000" strike="noStrike" u="none">
              <a:solidFill>
                <a:srgbClr val="000000"/>
              </a:solidFill>
              <a:effectLst/>
              <a:uFillTx/>
              <a:latin typeface="Times New Roman"/>
            </a:endParaRPr>
          </a:p>
        </p:txBody>
      </p:sp>
      <p:sp>
        <p:nvSpPr>
          <p:cNvPr id="4" name="PlaceHolder 3"/>
          <p:cNvSpPr>
            <a:spLocks noGrp="1"/>
          </p:cNvSpPr>
          <p:nvPr>
            <p:ph type="ftr" idx="1"/>
          </p:nvPr>
        </p:nvSpPr>
        <p:spPr/>
        <p:txBody>
          <a:bodyPr/>
          <a:p>
            <a:r>
              <a:t>Bidding Strategies in PJM</a:t>
            </a:r>
          </a:p>
        </p:txBody>
      </p:sp>
      <p:sp>
        <p:nvSpPr>
          <p:cNvPr id="5" name="PlaceHolder 4"/>
          <p:cNvSpPr>
            <a:spLocks noGrp="1"/>
          </p:cNvSpPr>
          <p:nvPr>
            <p:ph type="sldNum" idx="3"/>
          </p:nvPr>
        </p:nvSpPr>
        <p:spPr/>
        <p:txBody>
          <a:bodyPr/>
          <a:p>
            <a:fld id="{01547048-7D26-4C71-BBD0-52A196340217}" type="slidenum">
              <a:t>3</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graphicFrame>
        <p:nvGraphicFramePr>
          <p:cNvPr id="29" name=""/>
          <p:cNvGraphicFramePr/>
          <p:nvPr/>
        </p:nvGraphicFramePr>
        <p:xfrm>
          <a:off x="609480" y="838080"/>
          <a:ext cx="7848720" cy="5257800"/>
        </p:xfrm>
        <a:graphic>
          <a:graphicData uri="http://schemas.openxmlformats.org/presentationml/2006/ole">
            <p:oleObj r:id="rId1" spid="">
              <p:embed/>
              <p:pic>
                <p:nvPicPr>
                  <p:cNvPr id="30" name="" descr=""/>
                  <p:cNvPicPr/>
                  <p:nvPr/>
                </p:nvPicPr>
                <p:blipFill>
                  <a:blip r:embed="rId2"/>
                  <a:stretch/>
                </p:blipFill>
                <p:spPr>
                  <a:xfrm>
                    <a:off x="609480" y="838080"/>
                    <a:ext cx="7848720" cy="5257800"/>
                  </a:xfrm>
                  <a:prstGeom prst="rect">
                    <a:avLst/>
                  </a:prstGeom>
                  <a:noFill/>
                  <a:ln w="0">
                    <a:noFill/>
                  </a:ln>
                </p:spPr>
              </p:pic>
            </p:oleObj>
          </a:graphicData>
        </a:graphic>
      </p:graphicFrame>
      <p:sp>
        <p:nvSpPr>
          <p:cNvPr id="31" name=""/>
          <p:cNvSpPr/>
          <p:nvPr/>
        </p:nvSpPr>
        <p:spPr>
          <a:xfrm>
            <a:off x="3168360" y="473040"/>
            <a:ext cx="319896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349"/>
              </a:spcBef>
              <a:buClr>
                <a:srgbClr val="000000"/>
              </a:buClr>
              <a:buFont typeface="Palatino"/>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Palatino"/>
              </a:rPr>
              <a:t>Figure 1: Electricity producers in PJM</a:t>
            </a:r>
            <a:endParaRPr b="0" lang="en-US" sz="1400" strike="noStrike" u="none">
              <a:solidFill>
                <a:srgbClr val="000000"/>
              </a:solidFill>
              <a:effectLst/>
              <a:uFillTx/>
              <a:latin typeface="Times New Roman"/>
            </a:endParaRPr>
          </a:p>
        </p:txBody>
      </p:sp>
      <p:sp>
        <p:nvSpPr>
          <p:cNvPr id="2" name="PlaceHolder 1"/>
          <p:cNvSpPr>
            <a:spLocks noGrp="1"/>
          </p:cNvSpPr>
          <p:nvPr>
            <p:ph type="ftr" idx="1"/>
          </p:nvPr>
        </p:nvSpPr>
        <p:spPr/>
        <p:txBody>
          <a:bodyPr/>
          <a:p>
            <a:r>
              <a:t>Bidding Strategies in PJM</a:t>
            </a:r>
          </a:p>
        </p:txBody>
      </p:sp>
      <p:sp>
        <p:nvSpPr>
          <p:cNvPr id="3" name="PlaceHolder 2"/>
          <p:cNvSpPr>
            <a:spLocks noGrp="1"/>
          </p:cNvSpPr>
          <p:nvPr>
            <p:ph type="sldNum" idx="3"/>
          </p:nvPr>
        </p:nvSpPr>
        <p:spPr/>
        <p:txBody>
          <a:bodyPr/>
          <a:p>
            <a:fld id="{A40F93D2-5814-4B1F-95B6-0EADBD86947D}" type="slidenum">
              <a:t>4</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32" name="PlaceHolder 1"/>
          <p:cNvSpPr>
            <a:spLocks noGrp="1"/>
          </p:cNvSpPr>
          <p:nvPr>
            <p:ph type="title"/>
          </p:nvPr>
        </p:nvSpPr>
        <p:spPr>
          <a:xfrm>
            <a:off x="685800" y="609120"/>
            <a:ext cx="7772400" cy="8384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33cc"/>
                </a:solidFill>
                <a:effectLst/>
                <a:uFillTx/>
                <a:latin typeface="Times New Roman"/>
              </a:rPr>
              <a:t>TOP FIVE COMPANIES BY CAPACITY:</a:t>
            </a:r>
            <a:endParaRPr b="0" lang="en-US" sz="2400" strike="noStrike" u="none">
              <a:solidFill>
                <a:srgbClr val="808000"/>
              </a:solidFill>
              <a:effectLst/>
              <a:uFillTx/>
              <a:latin typeface="Times New Roman"/>
            </a:endParaRPr>
          </a:p>
        </p:txBody>
      </p:sp>
      <p:sp>
        <p:nvSpPr>
          <p:cNvPr id="33" name="PlaceHolder 2"/>
          <p:cNvSpPr>
            <a:spLocks noGrp="1"/>
          </p:cNvSpPr>
          <p:nvPr>
            <p:ph/>
          </p:nvPr>
        </p:nvSpPr>
        <p:spPr>
          <a:xfrm>
            <a:off x="685440" y="1981080"/>
            <a:ext cx="3809880" cy="4114800"/>
          </a:xfrm>
          <a:prstGeom prst="rect">
            <a:avLst/>
          </a:prstGeom>
          <a:noFill/>
          <a:ln w="0">
            <a:noFill/>
          </a:ln>
        </p:spPr>
        <p:txBody>
          <a:bodyPr lIns="90000" rIns="90000" tIns="46800" bIns="46800" anchor="t">
            <a:normAutofit/>
          </a:bodyPr>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Public Service Electric &amp; Gas Co. - 10,534 MW</a:t>
            </a:r>
            <a:endParaRPr b="0" lang="en-US" sz="2000" strike="noStrike" u="none">
              <a:solidFill>
                <a:srgbClr val="000000"/>
              </a:solidFill>
              <a:effectLst/>
              <a:uFillTx/>
              <a:latin typeface="Times New Roman"/>
            </a:endParaRPr>
          </a:p>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Peco Energy Co. - 9,060 MW</a:t>
            </a:r>
            <a:endParaRPr b="0" lang="en-US" sz="2000" strike="noStrike" u="none">
              <a:solidFill>
                <a:srgbClr val="000000"/>
              </a:solidFill>
              <a:effectLst/>
              <a:uFillTx/>
              <a:latin typeface="Times New Roman"/>
            </a:endParaRPr>
          </a:p>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PP&amp;L Electric Utilities Corp. - 8,131 MW</a:t>
            </a:r>
            <a:endParaRPr b="0" lang="en-US" sz="2000" strike="noStrike" u="none">
              <a:solidFill>
                <a:srgbClr val="000000"/>
              </a:solidFill>
              <a:effectLst/>
              <a:uFillTx/>
              <a:latin typeface="Times New Roman"/>
            </a:endParaRPr>
          </a:p>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Potomac Electric Power Co - 6,240 MW</a:t>
            </a:r>
            <a:endParaRPr b="0" lang="en-US" sz="2000" strike="noStrike" u="none">
              <a:solidFill>
                <a:srgbClr val="000000"/>
              </a:solidFill>
              <a:effectLst/>
              <a:uFillTx/>
              <a:latin typeface="Times New Roman"/>
            </a:endParaRPr>
          </a:p>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Baltimore Gas &amp; Electric Co. -6,218 MW</a:t>
            </a:r>
            <a:endParaRPr b="0" lang="en-US" sz="2000" strike="noStrike" u="none">
              <a:solidFill>
                <a:srgbClr val="000000"/>
              </a:solidFill>
              <a:effectLst/>
              <a:uFillTx/>
              <a:latin typeface="Times New Roman"/>
            </a:endParaRPr>
          </a:p>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Other - 17,519 MW</a:t>
            </a:r>
            <a:endParaRPr b="0" lang="en-US" sz="2000" strike="noStrike" u="none">
              <a:solidFill>
                <a:srgbClr val="000000"/>
              </a:solidFill>
              <a:effectLst/>
              <a:uFillTx/>
              <a:latin typeface="Times New Roman"/>
            </a:endParaRPr>
          </a:p>
        </p:txBody>
      </p:sp>
      <p:graphicFrame>
        <p:nvGraphicFramePr>
          <p:cNvPr id="34" name=""/>
          <p:cNvGraphicFramePr/>
          <p:nvPr/>
        </p:nvGraphicFramePr>
        <p:xfrm>
          <a:off x="4419720" y="1600200"/>
          <a:ext cx="4084560" cy="4114800"/>
        </p:xfrm>
        <a:graphic>
          <a:graphicData uri="http://schemas.openxmlformats.org/presentationml/2006/ole">
            <p:oleObj r:id="rId1" spid="">
              <p:embed/>
              <p:pic>
                <p:nvPicPr>
                  <p:cNvPr id="35" name="" descr=""/>
                  <p:cNvPicPr/>
                  <p:nvPr/>
                </p:nvPicPr>
                <p:blipFill>
                  <a:blip r:embed="rId2"/>
                  <a:stretch/>
                </p:blipFill>
                <p:spPr>
                  <a:xfrm>
                    <a:off x="4419720" y="1600200"/>
                    <a:ext cx="4084560" cy="4114800"/>
                  </a:xfrm>
                  <a:prstGeom prst="rect">
                    <a:avLst/>
                  </a:prstGeom>
                  <a:noFill/>
                  <a:ln w="0">
                    <a:noFill/>
                  </a:ln>
                </p:spPr>
              </p:pic>
            </p:oleObj>
          </a:graphicData>
        </a:graphic>
      </p:graphicFrame>
      <p:sp>
        <p:nvSpPr>
          <p:cNvPr id="36" name=""/>
          <p:cNvSpPr/>
          <p:nvPr/>
        </p:nvSpPr>
        <p:spPr>
          <a:xfrm>
            <a:off x="6105960" y="5176800"/>
            <a:ext cx="81936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Palatino"/>
              </a:rPr>
              <a:t>Figure 2</a:t>
            </a:r>
            <a:endParaRPr b="0" lang="en-US" sz="1400" strike="noStrike" u="none">
              <a:solidFill>
                <a:srgbClr val="000000"/>
              </a:solidFill>
              <a:effectLst/>
              <a:uFillTx/>
              <a:latin typeface="Times New Roman"/>
            </a:endParaRPr>
          </a:p>
        </p:txBody>
      </p:sp>
      <p:sp>
        <p:nvSpPr>
          <p:cNvPr id="4" name="PlaceHolder 3"/>
          <p:cNvSpPr>
            <a:spLocks noGrp="1"/>
          </p:cNvSpPr>
          <p:nvPr>
            <p:ph type="ftr" idx="1"/>
          </p:nvPr>
        </p:nvSpPr>
        <p:spPr/>
        <p:txBody>
          <a:bodyPr/>
          <a:p>
            <a:r>
              <a:t>Bidding Strategies in PJM</a:t>
            </a:r>
          </a:p>
        </p:txBody>
      </p:sp>
      <p:sp>
        <p:nvSpPr>
          <p:cNvPr id="5" name="PlaceHolder 4"/>
          <p:cNvSpPr>
            <a:spLocks noGrp="1"/>
          </p:cNvSpPr>
          <p:nvPr>
            <p:ph type="sldNum" idx="3"/>
          </p:nvPr>
        </p:nvSpPr>
        <p:spPr/>
        <p:txBody>
          <a:bodyPr/>
          <a:p>
            <a:fld id="{E532078D-517A-4970-82B1-747B87771925}" type="slidenum">
              <a:t>5</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228600" y="457200"/>
            <a:ext cx="8610480" cy="4572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33cc"/>
                </a:solidFill>
                <a:effectLst/>
                <a:uFillTx/>
                <a:latin typeface="Times New Roman"/>
              </a:rPr>
              <a:t>TOTAL INSTALLED GENERATION CAPACITY BY FUEL TYPE (1999)</a:t>
            </a:r>
            <a:endParaRPr b="0" lang="en-US" sz="2000" strike="noStrike" u="none">
              <a:solidFill>
                <a:srgbClr val="808000"/>
              </a:solidFill>
              <a:effectLst/>
              <a:uFillTx/>
              <a:latin typeface="Times New Roman"/>
            </a:endParaRPr>
          </a:p>
        </p:txBody>
      </p:sp>
      <p:graphicFrame>
        <p:nvGraphicFramePr>
          <p:cNvPr id="38" name=""/>
          <p:cNvGraphicFramePr/>
          <p:nvPr/>
        </p:nvGraphicFramePr>
        <p:xfrm>
          <a:off x="1371600" y="1295280"/>
          <a:ext cx="6249960" cy="5969160"/>
        </p:xfrm>
        <a:graphic>
          <a:graphicData uri="http://schemas.openxmlformats.org/presentationml/2006/ole">
            <p:oleObj progId="Word.Document.12" r:id="rId1" spid="">
              <p:embed/>
              <p:pic>
                <p:nvPicPr>
                  <p:cNvPr id="39" name="" descr=""/>
                  <p:cNvPicPr/>
                  <p:nvPr/>
                </p:nvPicPr>
                <p:blipFill>
                  <a:blip r:embed="rId2"/>
                  <a:stretch/>
                </p:blipFill>
                <p:spPr>
                  <a:xfrm>
                    <a:off x="1371600" y="1295280"/>
                    <a:ext cx="6249960" cy="5969160"/>
                  </a:xfrm>
                  <a:prstGeom prst="rect">
                    <a:avLst/>
                  </a:prstGeom>
                  <a:noFill/>
                  <a:ln w="0">
                    <a:noFill/>
                  </a:ln>
                </p:spPr>
              </p:pic>
            </p:oleObj>
          </a:graphicData>
        </a:graphic>
      </p:graphicFrame>
      <p:sp>
        <p:nvSpPr>
          <p:cNvPr id="40" name=""/>
          <p:cNvSpPr/>
          <p:nvPr/>
        </p:nvSpPr>
        <p:spPr>
          <a:xfrm>
            <a:off x="3733200" y="1006560"/>
            <a:ext cx="75024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Palatino"/>
              </a:rPr>
              <a:t>Table 1</a:t>
            </a:r>
            <a:endParaRPr b="0" lang="en-US" sz="1400" strike="noStrike" u="none">
              <a:solidFill>
                <a:srgbClr val="000000"/>
              </a:solidFill>
              <a:effectLst/>
              <a:uFillTx/>
              <a:latin typeface="Times New Roman"/>
            </a:endParaRPr>
          </a:p>
        </p:txBody>
      </p:sp>
      <p:sp>
        <p:nvSpPr>
          <p:cNvPr id="3" name="PlaceHolder 2"/>
          <p:cNvSpPr>
            <a:spLocks noGrp="1"/>
          </p:cNvSpPr>
          <p:nvPr>
            <p:ph type="ftr" idx="1"/>
          </p:nvPr>
        </p:nvSpPr>
        <p:spPr/>
        <p:txBody>
          <a:bodyPr/>
          <a:p>
            <a:r>
              <a:t>Bidding Strategies in PJM</a:t>
            </a:r>
          </a:p>
        </p:txBody>
      </p:sp>
      <p:sp>
        <p:nvSpPr>
          <p:cNvPr id="4" name="PlaceHolder 3"/>
          <p:cNvSpPr>
            <a:spLocks noGrp="1"/>
          </p:cNvSpPr>
          <p:nvPr>
            <p:ph type="sldNum" idx="3"/>
          </p:nvPr>
        </p:nvSpPr>
        <p:spPr/>
        <p:txBody>
          <a:bodyPr/>
          <a:p>
            <a:fld id="{59FCB106-2C3A-4DE1-95C1-D49681B94D98}" type="slidenum">
              <a:t>6</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33cc"/>
                </a:solidFill>
                <a:effectLst/>
                <a:uFillTx/>
                <a:latin typeface="Times New Roman"/>
              </a:rPr>
              <a:t>FUEL TYPES:</a:t>
            </a:r>
            <a:endParaRPr b="0" lang="en-US" sz="2400" strike="noStrike" u="none">
              <a:solidFill>
                <a:srgbClr val="808000"/>
              </a:solidFill>
              <a:effectLst/>
              <a:uFillTx/>
              <a:latin typeface="Times New Roman"/>
            </a:endParaRPr>
          </a:p>
        </p:txBody>
      </p:sp>
      <p:sp>
        <p:nvSpPr>
          <p:cNvPr id="42" name="PlaceHolder 2"/>
          <p:cNvSpPr>
            <a:spLocks noGrp="1"/>
          </p:cNvSpPr>
          <p:nvPr>
            <p:ph/>
          </p:nvPr>
        </p:nvSpPr>
        <p:spPr>
          <a:xfrm>
            <a:off x="685440" y="1981080"/>
            <a:ext cx="3809880" cy="4114800"/>
          </a:xfrm>
          <a:prstGeom prst="rect">
            <a:avLst/>
          </a:prstGeom>
          <a:noFill/>
          <a:ln w="0">
            <a:noFill/>
          </a:ln>
        </p:spPr>
        <p:txBody>
          <a:bodyPr lIns="90000" rIns="90000" tIns="46800" bIns="46800" anchor="t">
            <a:normAutofit/>
          </a:bodyPr>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Water - 5.05</a:t>
            </a:r>
            <a:endParaRPr b="0" lang="en-US" sz="2000" strike="noStrike" u="none">
              <a:solidFill>
                <a:srgbClr val="000000"/>
              </a:solidFill>
              <a:effectLst/>
              <a:uFillTx/>
              <a:latin typeface="Times New Roman"/>
            </a:endParaRPr>
          </a:p>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Uranium - 22.92</a:t>
            </a:r>
            <a:endParaRPr b="0" lang="en-US" sz="2000" strike="noStrike" u="none">
              <a:solidFill>
                <a:srgbClr val="000000"/>
              </a:solidFill>
              <a:effectLst/>
              <a:uFillTx/>
              <a:latin typeface="Times New Roman"/>
            </a:endParaRPr>
          </a:p>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Resid - 12.05</a:t>
            </a:r>
            <a:endParaRPr b="0" lang="en-US" sz="2000" strike="noStrike" u="none">
              <a:solidFill>
                <a:srgbClr val="000000"/>
              </a:solidFill>
              <a:effectLst/>
              <a:uFillTx/>
              <a:latin typeface="Times New Roman"/>
            </a:endParaRPr>
          </a:p>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Propane - 0.00</a:t>
            </a:r>
            <a:endParaRPr b="0" lang="en-US" sz="2000" strike="noStrike" u="none">
              <a:solidFill>
                <a:srgbClr val="000000"/>
              </a:solidFill>
              <a:effectLst/>
              <a:uFillTx/>
              <a:latin typeface="Times New Roman"/>
            </a:endParaRPr>
          </a:p>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Natural Gas - 18.24</a:t>
            </a:r>
            <a:endParaRPr b="0" lang="en-US" sz="2000" strike="noStrike" u="none">
              <a:solidFill>
                <a:srgbClr val="000000"/>
              </a:solidFill>
              <a:effectLst/>
              <a:uFillTx/>
              <a:latin typeface="Times New Roman"/>
            </a:endParaRPr>
          </a:p>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Geothermal - 0.00</a:t>
            </a:r>
            <a:endParaRPr b="0" lang="en-US" sz="2000" strike="noStrike" u="none">
              <a:solidFill>
                <a:srgbClr val="000000"/>
              </a:solidFill>
              <a:effectLst/>
              <a:uFillTx/>
              <a:latin typeface="Times New Roman"/>
            </a:endParaRPr>
          </a:p>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Distillate - 8.67</a:t>
            </a:r>
            <a:endParaRPr b="0" lang="en-US" sz="2000" strike="noStrike" u="none">
              <a:solidFill>
                <a:srgbClr val="000000"/>
              </a:solidFill>
              <a:effectLst/>
              <a:uFillTx/>
              <a:latin typeface="Times New Roman"/>
            </a:endParaRPr>
          </a:p>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Coal - 30.25</a:t>
            </a:r>
            <a:endParaRPr b="0" lang="en-US" sz="2000" strike="noStrike" u="none">
              <a:solidFill>
                <a:srgbClr val="000000"/>
              </a:solidFill>
              <a:effectLst/>
              <a:uFillTx/>
              <a:latin typeface="Times New Roman"/>
            </a:endParaRPr>
          </a:p>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Other - 2.81</a:t>
            </a:r>
            <a:endParaRPr b="0" lang="en-US" sz="2000" strike="noStrike" u="none">
              <a:solidFill>
                <a:srgbClr val="000000"/>
              </a:solidFill>
              <a:effectLst/>
              <a:uFillTx/>
              <a:latin typeface="Times New Roman"/>
            </a:endParaRPr>
          </a:p>
        </p:txBody>
      </p:sp>
      <p:graphicFrame>
        <p:nvGraphicFramePr>
          <p:cNvPr id="43" name=""/>
          <p:cNvGraphicFramePr/>
          <p:nvPr/>
        </p:nvGraphicFramePr>
        <p:xfrm>
          <a:off x="4419720" y="1371600"/>
          <a:ext cx="3805200" cy="4444920"/>
        </p:xfrm>
        <a:graphic>
          <a:graphicData uri="http://schemas.openxmlformats.org/presentationml/2006/ole">
            <p:oleObj r:id="rId1" spid="">
              <p:embed/>
              <p:pic>
                <p:nvPicPr>
                  <p:cNvPr id="44" name="" descr=""/>
                  <p:cNvPicPr/>
                  <p:nvPr/>
                </p:nvPicPr>
                <p:blipFill>
                  <a:blip r:embed="rId2"/>
                  <a:stretch/>
                </p:blipFill>
                <p:spPr>
                  <a:xfrm>
                    <a:off x="4419720" y="1371600"/>
                    <a:ext cx="3805200" cy="4444920"/>
                  </a:xfrm>
                  <a:prstGeom prst="rect">
                    <a:avLst/>
                  </a:prstGeom>
                  <a:noFill/>
                  <a:ln w="0">
                    <a:noFill/>
                  </a:ln>
                </p:spPr>
              </p:pic>
            </p:oleObj>
          </a:graphicData>
        </a:graphic>
      </p:graphicFrame>
      <p:sp>
        <p:nvSpPr>
          <p:cNvPr id="45" name=""/>
          <p:cNvSpPr/>
          <p:nvPr/>
        </p:nvSpPr>
        <p:spPr>
          <a:xfrm>
            <a:off x="6030000" y="5334120"/>
            <a:ext cx="81936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Palatino"/>
              </a:rPr>
              <a:t>Figure 3</a:t>
            </a:r>
            <a:endParaRPr b="0" lang="en-US" sz="1400" strike="noStrike" u="none">
              <a:solidFill>
                <a:srgbClr val="000000"/>
              </a:solidFill>
              <a:effectLst/>
              <a:uFillTx/>
              <a:latin typeface="Times New Roman"/>
            </a:endParaRPr>
          </a:p>
        </p:txBody>
      </p:sp>
      <p:sp>
        <p:nvSpPr>
          <p:cNvPr id="4" name="PlaceHolder 3"/>
          <p:cNvSpPr>
            <a:spLocks noGrp="1"/>
          </p:cNvSpPr>
          <p:nvPr>
            <p:ph type="ftr" idx="1"/>
          </p:nvPr>
        </p:nvSpPr>
        <p:spPr/>
        <p:txBody>
          <a:bodyPr/>
          <a:p>
            <a:r>
              <a:t>Bidding Strategies in PJM</a:t>
            </a:r>
          </a:p>
        </p:txBody>
      </p:sp>
      <p:sp>
        <p:nvSpPr>
          <p:cNvPr id="5" name="PlaceHolder 4"/>
          <p:cNvSpPr>
            <a:spLocks noGrp="1"/>
          </p:cNvSpPr>
          <p:nvPr>
            <p:ph type="sldNum" idx="3"/>
          </p:nvPr>
        </p:nvSpPr>
        <p:spPr/>
        <p:txBody>
          <a:bodyPr/>
          <a:p>
            <a:fld id="{EE7CC04F-64C4-4A5A-A0E1-6AA107930818}"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685800" y="685800"/>
            <a:ext cx="7772400" cy="3808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33cc"/>
                </a:solidFill>
                <a:effectLst/>
                <a:uFillTx/>
                <a:latin typeface="Times New Roman"/>
              </a:rPr>
              <a:t>DISTRIBUTION OF BIDS BY FUEL TYPE (07/28/99)</a:t>
            </a:r>
            <a:endParaRPr b="0" lang="en-US" sz="2200" strike="noStrike" u="none">
              <a:solidFill>
                <a:srgbClr val="808000"/>
              </a:solidFill>
              <a:effectLst/>
              <a:uFillTx/>
              <a:latin typeface="Times New Roman"/>
            </a:endParaRPr>
          </a:p>
        </p:txBody>
      </p:sp>
      <p:graphicFrame>
        <p:nvGraphicFramePr>
          <p:cNvPr id="47" name=""/>
          <p:cNvGraphicFramePr/>
          <p:nvPr/>
        </p:nvGraphicFramePr>
        <p:xfrm>
          <a:off x="698400" y="1600200"/>
          <a:ext cx="7925040" cy="4267080"/>
        </p:xfrm>
        <a:graphic>
          <a:graphicData uri="http://schemas.openxmlformats.org/presentationml/2006/ole">
            <p:oleObj progId="Word.Document.12" r:id="rId1" spid="">
              <p:embed/>
              <p:pic>
                <p:nvPicPr>
                  <p:cNvPr id="48" name="" descr=""/>
                  <p:cNvPicPr/>
                  <p:nvPr/>
                </p:nvPicPr>
                <p:blipFill>
                  <a:blip r:embed="rId2"/>
                  <a:stretch/>
                </p:blipFill>
                <p:spPr>
                  <a:xfrm>
                    <a:off x="698400" y="1600200"/>
                    <a:ext cx="7925040" cy="4267080"/>
                  </a:xfrm>
                  <a:prstGeom prst="rect">
                    <a:avLst/>
                  </a:prstGeom>
                  <a:noFill/>
                  <a:ln w="0">
                    <a:noFill/>
                  </a:ln>
                </p:spPr>
              </p:pic>
            </p:oleObj>
          </a:graphicData>
        </a:graphic>
      </p:graphicFrame>
      <p:sp>
        <p:nvSpPr>
          <p:cNvPr id="49" name=""/>
          <p:cNvSpPr/>
          <p:nvPr/>
        </p:nvSpPr>
        <p:spPr>
          <a:xfrm>
            <a:off x="3870360" y="1168560"/>
            <a:ext cx="183960" cy="396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50" name=""/>
          <p:cNvSpPr/>
          <p:nvPr/>
        </p:nvSpPr>
        <p:spPr>
          <a:xfrm>
            <a:off x="4114080" y="1235160"/>
            <a:ext cx="75024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Palatino"/>
              </a:rPr>
              <a:t>Table 2</a:t>
            </a:r>
            <a:endParaRPr b="0" lang="en-US" sz="1400" strike="noStrike" u="none">
              <a:solidFill>
                <a:srgbClr val="000000"/>
              </a:solidFill>
              <a:effectLst/>
              <a:uFillTx/>
              <a:latin typeface="Times New Roman"/>
            </a:endParaRPr>
          </a:p>
        </p:txBody>
      </p:sp>
      <p:sp>
        <p:nvSpPr>
          <p:cNvPr id="51" name=""/>
          <p:cNvSpPr/>
          <p:nvPr/>
        </p:nvSpPr>
        <p:spPr>
          <a:xfrm>
            <a:off x="3946680" y="5664240"/>
            <a:ext cx="338040" cy="396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499"/>
              </a:spcBef>
              <a:buClr>
                <a:srgbClr val="000000"/>
              </a:buClr>
              <a:buFont typeface="Palatino"/>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3" name="PlaceHolder 2"/>
          <p:cNvSpPr>
            <a:spLocks noGrp="1"/>
          </p:cNvSpPr>
          <p:nvPr>
            <p:ph type="ftr" idx="1"/>
          </p:nvPr>
        </p:nvSpPr>
        <p:spPr/>
        <p:txBody>
          <a:bodyPr/>
          <a:p>
            <a:r>
              <a:t>Bidding Strategies in PJM</a:t>
            </a:r>
          </a:p>
        </p:txBody>
      </p:sp>
      <p:sp>
        <p:nvSpPr>
          <p:cNvPr id="4" name="PlaceHolder 3"/>
          <p:cNvSpPr>
            <a:spLocks noGrp="1"/>
          </p:cNvSpPr>
          <p:nvPr>
            <p:ph type="sldNum" idx="3"/>
          </p:nvPr>
        </p:nvSpPr>
        <p:spPr/>
        <p:txBody>
          <a:bodyPr/>
          <a:p>
            <a:fld id="{05F0575D-C0E2-4C4D-A31B-66AF2DDE8EC4}" type="slidenum">
              <a:t>8</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cc"/>
        </a:solidFill>
      </p:bgPr>
    </p:bg>
    <p:spTree>
      <p:nvGrpSpPr>
        <p:cNvPr id="1" name=""/>
        <p:cNvGrpSpPr/>
        <p:nvPr/>
      </p:nvGrpSpPr>
      <p:grpSpPr>
        <a:xfrm>
          <a:off x="0" y="0"/>
          <a:ext cx="0" cy="0"/>
          <a:chOff x="0" y="0"/>
          <a:chExt cx="0" cy="0"/>
        </a:xfrm>
      </p:grpSpPr>
      <p:sp>
        <p:nvSpPr>
          <p:cNvPr id="52" name="PlaceHolder 1"/>
          <p:cNvSpPr>
            <a:spLocks noGrp="1"/>
          </p:cNvSpPr>
          <p:nvPr>
            <p:ph type="title"/>
          </p:nvPr>
        </p:nvSpPr>
        <p:spPr>
          <a:xfrm>
            <a:off x="762120" y="1066320"/>
            <a:ext cx="77724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33cc"/>
                </a:solidFill>
                <a:effectLst/>
                <a:uFillTx/>
                <a:latin typeface="Times New Roman"/>
              </a:rPr>
              <a:t>TYPE OF BIDS:</a:t>
            </a:r>
            <a:endParaRPr b="0" lang="en-US" sz="2400" strike="noStrike" u="none">
              <a:solidFill>
                <a:srgbClr val="808000"/>
              </a:solidFill>
              <a:effectLst/>
              <a:uFillTx/>
              <a:latin typeface="Times New Roman"/>
            </a:endParaRPr>
          </a:p>
        </p:txBody>
      </p:sp>
      <p:sp>
        <p:nvSpPr>
          <p:cNvPr id="53" name="PlaceHolder 2"/>
          <p:cNvSpPr>
            <a:spLocks noGrp="1"/>
          </p:cNvSpPr>
          <p:nvPr>
            <p:ph/>
          </p:nvPr>
        </p:nvSpPr>
        <p:spPr>
          <a:xfrm>
            <a:off x="609480" y="2438280"/>
            <a:ext cx="7772400" cy="2743200"/>
          </a:xfrm>
          <a:prstGeom prst="rect">
            <a:avLst/>
          </a:prstGeom>
          <a:noFill/>
          <a:ln w="0">
            <a:noFill/>
          </a:ln>
        </p:spPr>
        <p:txBody>
          <a:bodyPr lIns="90000" rIns="90000" tIns="46800" bIns="46800" anchor="t">
            <a:normAutofit/>
          </a:bodyPr>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MARKET BASED: In 1999, PECO and PP&amp;L are bidding market based for most of their units. Starting from January 2000, almost all of the producers are switching to market based bidding from cost based bidding.</a:t>
            </a:r>
            <a:endParaRPr b="0" lang="en-US" sz="2000" strike="noStrike" u="none">
              <a:solidFill>
                <a:srgbClr val="000000"/>
              </a:solidFill>
              <a:effectLst/>
              <a:uFillTx/>
              <a:latin typeface="Times New Roman"/>
            </a:endParaRPr>
          </a:p>
          <a:p>
            <a:pPr marL="343080" indent="-34308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COST BASED: In 1999 except PECO and PP&amp;L, the rest were bidding cost based for the energy they provide to the market. In 2000 only PSE&amp;G and Atlantic City are bidding cost based for the condensing spin they offer.</a:t>
            </a:r>
            <a:endParaRPr b="0" lang="en-US" sz="2000" strike="noStrike" u="none">
              <a:solidFill>
                <a:srgbClr val="000000"/>
              </a:solidFill>
              <a:effectLst/>
              <a:uFillTx/>
              <a:latin typeface="Times New Roman"/>
            </a:endParaRPr>
          </a:p>
        </p:txBody>
      </p:sp>
      <p:sp>
        <p:nvSpPr>
          <p:cNvPr id="4" name="PlaceHolder 3"/>
          <p:cNvSpPr>
            <a:spLocks noGrp="1"/>
          </p:cNvSpPr>
          <p:nvPr>
            <p:ph type="ftr" idx="1"/>
          </p:nvPr>
        </p:nvSpPr>
        <p:spPr/>
        <p:txBody>
          <a:bodyPr/>
          <a:p>
            <a:r>
              <a:t>Bidding Strategies in PJM</a:t>
            </a:r>
          </a:p>
        </p:txBody>
      </p:sp>
      <p:sp>
        <p:nvSpPr>
          <p:cNvPr id="5" name="PlaceHolder 4"/>
          <p:cNvSpPr>
            <a:spLocks noGrp="1"/>
          </p:cNvSpPr>
          <p:nvPr>
            <p:ph type="sldNum" idx="3"/>
          </p:nvPr>
        </p:nvSpPr>
        <p:spPr/>
        <p:txBody>
          <a:bodyPr/>
          <a:p>
            <a:fld id="{D39C40AD-6617-41C4-8455-0D5318874B5B}"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19991</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2000-08-11T12:14:09Z</dcterms:created>
  <dc:creator>syaman</dc:creator>
  <dc:description/>
  <dc:language>en-US</dc:language>
  <cp:lastModifiedBy>syaman</cp:lastModifiedBy>
  <cp:lastPrinted>2000-11-02T18:01:43Z</cp:lastPrinted>
  <dcterms:modified xsi:type="dcterms:W3CDTF">2000-11-10T16:28:48Z</dcterms:modified>
  <cp:revision>73</cp:revision>
  <dc:subject/>
  <dc:title>STRATEGIC BIDDING IN PJM</dc:title>
</cp:coreProperties>
</file>