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theme/theme2.xml" ContentType="application/vnd.openxmlformats-officedocument.theme+xml"/>
  <Override PartName="/ppt/_rels/presentation.xml.rels" ContentType="application/vnd.openxmlformats-package.relationships+xml"/>
  <Override PartName="/ppt/media/image1.png" ContentType="image/png"/>
  <Override PartName="/ppt/media/image2.wmf" ContentType="image/x-wmf"/>
  <Override PartName="/ppt/media/image3.wmf" ContentType="image/x-wmf"/>
  <Override PartName="/ppt/media/image4.emf" ContentType="image/x-emf"/>
  <Override PartName="/ppt/media/image6.wmf" ContentType="image/x-wmf"/>
  <Override PartName="/ppt/media/image5.emf" ContentType="image/x-emf"/>
  <Override PartName="/ppt/media/image7.wmf" ContentType="image/x-wmf"/>
  <Override PartName="/ppt/media/image8.emf" ContentType="image/x-emf"/>
  <Override PartName="/ppt/media/image9.emf" ContentType="image/x-emf"/>
  <Override PartName="/ppt/notesMasters/_rels/notesMaster1.xml.rels" ContentType="application/vnd.openxmlformats-package.relationships+xml"/>
  <Override PartName="/ppt/notesMasters/notesMaster1.xml" ContentType="application/vnd.openxmlformats-officedocument.presentationml.notesMaster+xml"/>
  <Override PartName="/ppt/embeddings/oleObject1.xlsx" ContentType="application/vnd.openxmlformats-officedocument.spreadsheetml.sheet"/>
  <Override PartName="/ppt/embeddings/oleObject2.xlsx" ContentType="application/vnd.openxmlformats-officedocument.spreadsheetml.sheet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s/_rels/slide12.xml.rels" ContentType="application/vnd.openxmlformats-package.relationships+xml"/>
  <Override PartName="/ppt/slides/_rels/slide13.xml.rels" ContentType="application/vnd.openxmlformats-package.relationships+xml"/>
  <Override PartName="/ppt/slides/_rels/slide14.xml.rels" ContentType="application/vnd.openxmlformats-package.relationships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_rels/slide10.xml.rels" ContentType="application/vnd.openxmlformats-package.relationships+xml"/>
  <Override PartName="/ppt/slides/_rels/slide8.xml.rels" ContentType="application/vnd.openxmlformats-package.relationships+xml"/>
  <Override PartName="/ppt/slides/_rels/slide11.xml.rels" ContentType="application/vnd.openxmlformats-package.relationships+xml"/>
  <Override PartName="/ppt/slides/_rels/slide9.xml.rels" ContentType="application/vnd.openxmlformats-package.relationships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10.xml" ContentType="application/vnd.openxmlformats-officedocument.presentationml.slide+xml"/>
  <Override PartName="/ppt/slides/slide8.xml" ContentType="application/vnd.openxmlformats-officedocument.presentationml.slide+xml"/>
  <Override PartName="/ppt/slides/slide11.xml" ContentType="application/vnd.openxmlformats-officedocument.presentationml.slide+xml"/>
  <Override PartName="/ppt/slides/slide9.xml" ContentType="application/vnd.openxmlformats-officedocument.presentationml.slide+xml"/>
  <Override PartName="/ppt/slides/slide12.xml" ContentType="application/vnd.openxmlformats-officedocument.presentationml.slide+xml"/>
  <Override PartName="/ppt/notesSlides/_rels/notesSlide1.xml.rels" ContentType="application/vnd.openxmlformats-package.relationships+xml"/>
  <Override PartName="/ppt/notesSlides/notesSlide1.xml" ContentType="application/vnd.openxmlformats-officedocument.presentationml.notes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notesMasterIdLst>
    <p:notesMasterId r:id="rId3"/>
  </p:notes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</p:sldIdLst>
  <p:sldSz cx="9144000" cy="6858000"/>
  <p:notesSz cx="6983413" cy="92694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Relationship Id="rId11" Type="http://schemas.openxmlformats.org/officeDocument/2006/relationships/slide" Target="slides/slide8.xml"/><Relationship Id="rId12" Type="http://schemas.openxmlformats.org/officeDocument/2006/relationships/slide" Target="slides/slide9.xml"/><Relationship Id="rId13" Type="http://schemas.openxmlformats.org/officeDocument/2006/relationships/slide" Target="slides/slide10.xml"/><Relationship Id="rId14" Type="http://schemas.openxmlformats.org/officeDocument/2006/relationships/slide" Target="slides/slide11.xml"/><Relationship Id="rId15" Type="http://schemas.openxmlformats.org/officeDocument/2006/relationships/slide" Target="slides/slide12.xml"/><Relationship Id="rId16" Type="http://schemas.openxmlformats.org/officeDocument/2006/relationships/slide" Target="slides/slide13.xml"/><Relationship Id="rId17" Type="http://schemas.openxmlformats.org/officeDocument/2006/relationships/slide" Target="slides/slide14.xml"/><Relationship Id="rId18" Type="http://schemas.openxmlformats.org/officeDocument/2006/relationships/presProps" Target="presProps.xml"/>
</Relationships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"/>
          <p:cNvSpPr/>
          <p:nvPr/>
        </p:nvSpPr>
        <p:spPr>
          <a:xfrm>
            <a:off x="0" y="0"/>
            <a:ext cx="6984000" cy="92700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txBody>
          <a:bodyPr lIns="90000" rIns="90000" tIns="45000" bIns="45000" anchor="ctr" anchorCtr="1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PlaceHolder 1"/>
          <p:cNvSpPr>
            <a:spLocks noGrp="1"/>
          </p:cNvSpPr>
          <p:nvPr>
            <p:ph type="hdr"/>
          </p:nvPr>
        </p:nvSpPr>
        <p:spPr>
          <a:xfrm>
            <a:off x="0" y="0"/>
            <a:ext cx="3029040" cy="463680"/>
          </a:xfrm>
          <a:prstGeom prst="rect">
            <a:avLst/>
          </a:prstGeom>
          <a:noFill/>
          <a:ln w="0">
            <a:noFill/>
          </a:ln>
        </p:spPr>
        <p:txBody>
          <a:bodyPr lIns="92880" rIns="92880" tIns="46440" bIns="46440" anchor="t">
            <a:noAutofit/>
          </a:bodyPr>
          <a:p>
            <a:pPr indent="0">
              <a:buNone/>
              <a:tabLst>
                <a:tab algn="l" pos="0"/>
                <a:tab algn="l" pos="928800"/>
                <a:tab algn="l" pos="1857240"/>
                <a:tab algn="l" pos="2786040"/>
                <a:tab algn="l" pos="3714840"/>
                <a:tab algn="l" pos="4643280"/>
                <a:tab algn="l" pos="5572080"/>
                <a:tab algn="l" pos="6500880"/>
                <a:tab algn="l" pos="7429680"/>
                <a:tab algn="l" pos="8358120"/>
                <a:tab algn="l" pos="9286920"/>
                <a:tab algn="l" pos="1021572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&lt;header&gt;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 type="dt" idx="3"/>
          </p:nvPr>
        </p:nvSpPr>
        <p:spPr>
          <a:xfrm>
            <a:off x="3956040" y="0"/>
            <a:ext cx="3029040" cy="463680"/>
          </a:xfrm>
          <a:prstGeom prst="rect">
            <a:avLst/>
          </a:prstGeom>
          <a:noFill/>
          <a:ln w="0">
            <a:noFill/>
          </a:ln>
        </p:spPr>
        <p:txBody>
          <a:bodyPr lIns="92880" rIns="92880" tIns="46440" bIns="46440" anchor="t">
            <a:noAutofit/>
          </a:bodyPr>
          <a:lstStyle>
            <a:lvl1pPr indent="0" algn="r">
              <a:buNone/>
              <a:tabLst>
                <a:tab algn="l" pos="0"/>
                <a:tab algn="l" pos="928800"/>
                <a:tab algn="l" pos="1857240"/>
                <a:tab algn="l" pos="2786040"/>
                <a:tab algn="l" pos="3714840"/>
                <a:tab algn="l" pos="4643280"/>
                <a:tab algn="l" pos="5572080"/>
                <a:tab algn="l" pos="6500880"/>
                <a:tab algn="l" pos="7429680"/>
                <a:tab algn="l" pos="8358120"/>
                <a:tab algn="l" pos="9286920"/>
                <a:tab algn="l" pos="10215720"/>
              </a:tabLst>
              <a:def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28800"/>
                <a:tab algn="l" pos="1857240"/>
                <a:tab algn="l" pos="2786040"/>
                <a:tab algn="l" pos="3714840"/>
                <a:tab algn="l" pos="4643280"/>
                <a:tab algn="l" pos="5572080"/>
                <a:tab algn="l" pos="6500880"/>
                <a:tab algn="l" pos="7429680"/>
                <a:tab algn="l" pos="8358120"/>
                <a:tab algn="l" pos="9286920"/>
                <a:tab algn="l" pos="1021572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PlaceHolder 3"/>
          <p:cNvSpPr>
            <a:spLocks noGrp="1"/>
          </p:cNvSpPr>
          <p:nvPr>
            <p:ph type="sldImg"/>
          </p:nvPr>
        </p:nvSpPr>
        <p:spPr>
          <a:xfrm>
            <a:off x="1177560" y="695160"/>
            <a:ext cx="4637160" cy="347832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Click to move the slide</a:t>
            </a:r>
            <a:endParaRPr b="0" lang="en-US" sz="4400" strike="noStrike" u="none">
              <a:solidFill>
                <a:srgbClr val="000099"/>
              </a:solidFill>
              <a:effectLst/>
              <a:uFillTx/>
              <a:latin typeface="Arial"/>
            </a:endParaRPr>
          </a:p>
        </p:txBody>
      </p:sp>
      <p:sp>
        <p:nvSpPr>
          <p:cNvPr id="13" name="PlaceHolder 4"/>
          <p:cNvSpPr>
            <a:spLocks noGrp="1"/>
          </p:cNvSpPr>
          <p:nvPr>
            <p:ph type="body"/>
          </p:nvPr>
        </p:nvSpPr>
        <p:spPr>
          <a:xfrm>
            <a:off x="933120" y="4405320"/>
            <a:ext cx="5118120" cy="4170240"/>
          </a:xfrm>
          <a:prstGeom prst="rect">
            <a:avLst/>
          </a:prstGeom>
          <a:noFill/>
          <a:ln w="0">
            <a:noFill/>
          </a:ln>
        </p:spPr>
        <p:txBody>
          <a:bodyPr lIns="92880" rIns="92880" tIns="46440" bIns="4644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notes format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PlaceHolder 5"/>
          <p:cNvSpPr>
            <a:spLocks noGrp="1"/>
          </p:cNvSpPr>
          <p:nvPr>
            <p:ph type="ftr" idx="4"/>
          </p:nvPr>
        </p:nvSpPr>
        <p:spPr>
          <a:xfrm>
            <a:off x="0" y="8807400"/>
            <a:ext cx="3029040" cy="463680"/>
          </a:xfrm>
          <a:prstGeom prst="rect">
            <a:avLst/>
          </a:prstGeom>
          <a:noFill/>
          <a:ln w="0">
            <a:noFill/>
          </a:ln>
        </p:spPr>
        <p:txBody>
          <a:bodyPr lIns="92880" rIns="92880" tIns="46440" bIns="46440" anchor="b">
            <a:noAutofit/>
          </a:bodyPr>
          <a:lstStyle>
            <a:lvl1pPr indent="0">
              <a:buNone/>
              <a:tabLst>
                <a:tab algn="l" pos="0"/>
                <a:tab algn="l" pos="928800"/>
                <a:tab algn="l" pos="1857240"/>
                <a:tab algn="l" pos="2786040"/>
                <a:tab algn="l" pos="3714840"/>
                <a:tab algn="l" pos="4643280"/>
                <a:tab algn="l" pos="5572080"/>
                <a:tab algn="l" pos="6500880"/>
                <a:tab algn="l" pos="7429680"/>
                <a:tab algn="l" pos="8358120"/>
                <a:tab algn="l" pos="9286920"/>
                <a:tab algn="l" pos="10215720"/>
              </a:tabLst>
              <a:def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28800"/>
                <a:tab algn="l" pos="1857240"/>
                <a:tab algn="l" pos="2786040"/>
                <a:tab algn="l" pos="3714840"/>
                <a:tab algn="l" pos="4643280"/>
                <a:tab algn="l" pos="5572080"/>
                <a:tab algn="l" pos="6500880"/>
                <a:tab algn="l" pos="7429680"/>
                <a:tab algn="l" pos="8358120"/>
                <a:tab algn="l" pos="9286920"/>
                <a:tab algn="l" pos="1021572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PlaceHolder 6"/>
          <p:cNvSpPr>
            <a:spLocks noGrp="1"/>
          </p:cNvSpPr>
          <p:nvPr>
            <p:ph type="sldNum" idx="5"/>
          </p:nvPr>
        </p:nvSpPr>
        <p:spPr>
          <a:xfrm>
            <a:off x="3956040" y="8807400"/>
            <a:ext cx="3029040" cy="463680"/>
          </a:xfrm>
          <a:prstGeom prst="rect">
            <a:avLst/>
          </a:prstGeom>
          <a:noFill/>
          <a:ln w="0">
            <a:noFill/>
          </a:ln>
        </p:spPr>
        <p:txBody>
          <a:bodyPr lIns="92880" rIns="92880" tIns="46440" bIns="46440" anchor="b">
            <a:noAutofit/>
          </a:bodyPr>
          <a:lstStyle>
            <a:lvl1pPr indent="0" algn="r">
              <a:buNone/>
              <a:tabLst>
                <a:tab algn="l" pos="0"/>
                <a:tab algn="l" pos="928800"/>
                <a:tab algn="l" pos="1857240"/>
                <a:tab algn="l" pos="2786040"/>
                <a:tab algn="l" pos="3714840"/>
                <a:tab algn="l" pos="4643280"/>
                <a:tab algn="l" pos="5572080"/>
                <a:tab algn="l" pos="6500880"/>
                <a:tab algn="l" pos="7429680"/>
                <a:tab algn="l" pos="8358120"/>
                <a:tab algn="l" pos="9286920"/>
                <a:tab algn="l" pos="10215720"/>
              </a:tabLst>
              <a:def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28800"/>
                <a:tab algn="l" pos="1857240"/>
                <a:tab algn="l" pos="2786040"/>
                <a:tab algn="l" pos="3714840"/>
                <a:tab algn="l" pos="4643280"/>
                <a:tab algn="l" pos="5572080"/>
                <a:tab algn="l" pos="6500880"/>
                <a:tab algn="l" pos="7429680"/>
                <a:tab algn="l" pos="8358120"/>
                <a:tab algn="l" pos="9286920"/>
                <a:tab algn="l" pos="10215720"/>
              </a:tabLst>
            </a:pPr>
            <a:fld id="{7EBD48C2-7C56-47F9-886A-2F7FF4B2239A}" type="slidenum"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</p:notesMaster>
</file>

<file path=ppt/notesSlides/_rels/notesSlide1.xml.rels><?xml version="1.0" encoding="UTF-8"?>
<Relationships xmlns="http://schemas.openxmlformats.org/package/2006/relationships"><Relationship Id="rId1" Type="http://schemas.openxmlformats.org/officeDocument/2006/relationships/slide" Target="../slides/slide1.xml"/><Relationship Id="rId2" Type="http://schemas.openxmlformats.org/officeDocument/2006/relationships/notesMaster" Target="../notesMasters/notesMaster1.xml"/>
</Relationships>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" name=""/>
          <p:cNvSpPr/>
          <p:nvPr/>
        </p:nvSpPr>
        <p:spPr>
          <a:xfrm>
            <a:off x="3959280" y="0"/>
            <a:ext cx="3049560" cy="455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3" name=""/>
          <p:cNvSpPr/>
          <p:nvPr/>
        </p:nvSpPr>
        <p:spPr>
          <a:xfrm>
            <a:off x="3959280" y="8829720"/>
            <a:ext cx="3049560" cy="45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4320" rIns="94320" tIns="46440" bIns="46440" anchor="b">
            <a:noAutofit/>
          </a:bodyPr>
          <a:p>
            <a:pPr algn="r">
              <a:tabLst>
                <a:tab algn="l" pos="0"/>
                <a:tab algn="l" pos="954000"/>
                <a:tab algn="l" pos="1908000"/>
                <a:tab algn="l" pos="2862360"/>
                <a:tab algn="l" pos="3816360"/>
                <a:tab algn="l" pos="4770360"/>
                <a:tab algn="l" pos="5724360"/>
                <a:tab algn="l" pos="6678720"/>
                <a:tab algn="l" pos="7632720"/>
                <a:tab algn="l" pos="8586720"/>
                <a:tab algn="l" pos="9540720"/>
                <a:tab algn="l" pos="1049508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4" name=""/>
          <p:cNvSpPr/>
          <p:nvPr/>
        </p:nvSpPr>
        <p:spPr>
          <a:xfrm>
            <a:off x="0" y="8829720"/>
            <a:ext cx="3048120" cy="45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5" name=""/>
          <p:cNvSpPr/>
          <p:nvPr/>
        </p:nvSpPr>
        <p:spPr>
          <a:xfrm>
            <a:off x="0" y="0"/>
            <a:ext cx="3048120" cy="455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6" name="PlaceHolder 1"/>
          <p:cNvSpPr>
            <a:spLocks noGrp="1"/>
          </p:cNvSpPr>
          <p:nvPr>
            <p:ph type="sldImg"/>
          </p:nvPr>
        </p:nvSpPr>
        <p:spPr>
          <a:xfrm>
            <a:off x="1182600" y="701640"/>
            <a:ext cx="4621320" cy="3465720"/>
          </a:xfrm>
          <a:prstGeom prst="rect">
            <a:avLst/>
          </a:prstGeom>
          <a:ln w="0">
            <a:noFill/>
          </a:ln>
        </p:spPr>
      </p:sp>
      <p:sp>
        <p:nvSpPr>
          <p:cNvPr id="237" name="PlaceHolder 2"/>
          <p:cNvSpPr>
            <a:spLocks noGrp="1"/>
          </p:cNvSpPr>
          <p:nvPr>
            <p:ph type="body"/>
          </p:nvPr>
        </p:nvSpPr>
        <p:spPr>
          <a:xfrm>
            <a:off x="914400" y="4411440"/>
            <a:ext cx="5105520" cy="4189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533520"/>
            <a:ext cx="7772400" cy="914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99"/>
              </a:solidFill>
              <a:effectLst/>
              <a:uFillTx/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685800" y="1600200"/>
            <a:ext cx="7772400" cy="4495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685800" y="533520"/>
            <a:ext cx="7772400" cy="914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99"/>
              </a:solidFill>
              <a:effectLst/>
              <a:uFillTx/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subTitle"/>
          </p:nvPr>
        </p:nvSpPr>
        <p:spPr>
          <a:xfrm>
            <a:off x="685800" y="1600200"/>
            <a:ext cx="7772400" cy="4495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533520"/>
            <a:ext cx="7772400" cy="914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US" sz="4400" strike="noStrike" u="none">
              <a:solidFill>
                <a:srgbClr val="000099"/>
              </a:solidFill>
              <a:effectLst/>
              <a:uFillTx/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600200"/>
            <a:ext cx="7772400" cy="4495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SzPct val="75000"/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SzPct val="50000"/>
              <a:buFont typeface="Wingdings" charset="2"/>
              <a:buChar char="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8C7F5529-BB80-4464-8F35-D624FC7EE832}" type="datetime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09/27/25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4" name="Logoblk" descr=""/>
          <p:cNvPicPr/>
          <p:nvPr/>
        </p:nvPicPr>
        <p:blipFill>
          <a:blip r:embed="rId2"/>
          <a:stretch/>
        </p:blipFill>
        <p:spPr>
          <a:xfrm rot="10800000">
            <a:off x="8592840" y="6311880"/>
            <a:ext cx="533160" cy="528480"/>
          </a:xfrm>
          <a:prstGeom prst="rect">
            <a:avLst/>
          </a:prstGeom>
          <a:noFill/>
          <a:ln w="0">
            <a:noFill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3"/>
    <p:sldLayoutId id="2147483650" r:id="rId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3" Type="http://schemas.openxmlformats.org/officeDocument/2006/relationships/notesSlide" Target="../notesSlides/notesSlide1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6.wmf"/><Relationship Id="rId3" Type="http://schemas.openxmlformats.org/officeDocument/2006/relationships/package" Target="../embeddings/oleObject2.xlsx"/><Relationship Id="rId4" Type="http://schemas.openxmlformats.org/officeDocument/2006/relationships/image" Target="../media/image7.wmf"/><Relationship Id="rId5" Type="http://schemas.openxmlformats.org/officeDocument/2006/relationships/slideLayout" Target="../slideLayouts/slideLayout1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image" Target="../media/image8.emf"/><Relationship Id="rId2" Type="http://schemas.openxmlformats.org/officeDocument/2006/relationships/image" Target="../media/image9.emf"/><Relationship Id="rId3" Type="http://schemas.openxmlformats.org/officeDocument/2006/relationships/slideLayout" Target="../slideLayouts/slideLayout1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image" Target="../media/image9.emf"/><Relationship Id="rId2" Type="http://schemas.openxmlformats.org/officeDocument/2006/relationships/slideLayout" Target="../slideLayouts/slideLayout1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2.wmf"/><Relationship Id="rId2" Type="http://schemas.openxmlformats.org/officeDocument/2006/relationships/image" Target="../media/image2.wmf"/><Relationship Id="rId3" Type="http://schemas.openxmlformats.org/officeDocument/2006/relationships/image" Target="../media/image2.wmf"/><Relationship Id="rId4" Type="http://schemas.openxmlformats.org/officeDocument/2006/relationships/image" Target="../media/image3.wmf"/><Relationship Id="rId5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4.emf"/><Relationship Id="rId2" Type="http://schemas.openxmlformats.org/officeDocument/2006/relationships/image" Target="../media/image5.emf"/><Relationship Id="rId3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228600" y="609120"/>
            <a:ext cx="8686800" cy="229716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Operating Generation Assets with Load Commitment Contracts in Electricity Markets</a:t>
            </a:r>
            <a:endParaRPr b="0" lang="en-US" sz="4000" strike="noStrike" u="none">
              <a:solidFill>
                <a:srgbClr val="000099"/>
              </a:solidFill>
              <a:effectLst/>
              <a:uFillTx/>
              <a:latin typeface="Arial"/>
            </a:endParaRPr>
          </a:p>
        </p:txBody>
      </p:sp>
      <p:sp>
        <p:nvSpPr>
          <p:cNvPr id="17" name="PlaceHolder 2"/>
          <p:cNvSpPr>
            <a:spLocks noGrp="1"/>
          </p:cNvSpPr>
          <p:nvPr>
            <p:ph type="subTitle"/>
          </p:nvPr>
        </p:nvSpPr>
        <p:spPr>
          <a:xfrm>
            <a:off x="1600200" y="2971440"/>
            <a:ext cx="5943600" cy="304812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Autofit/>
          </a:bodyPr>
          <a:p>
            <a:pPr indent="0" algn="ctr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Chonawee Supatgiat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algn="ctr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Research Group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algn="ctr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Corp.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algn="ctr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algn="ctr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algn="ctr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algn="ctr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INFORMS Miami Meeting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algn="ctr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November 4, 2001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18" name="Logoblk" descr=""/>
          <p:cNvPicPr/>
          <p:nvPr/>
        </p:nvPicPr>
        <p:blipFill>
          <a:blip r:embed="rId1"/>
          <a:stretch/>
        </p:blipFill>
        <p:spPr>
          <a:xfrm rot="10800000">
            <a:off x="4114440" y="4190760"/>
            <a:ext cx="762120" cy="755640"/>
          </a:xfrm>
          <a:prstGeom prst="rect">
            <a:avLst/>
          </a:prstGeom>
          <a:noFill/>
          <a:ln w="0">
            <a:noFill/>
          </a:ln>
        </p:spPr>
      </p:pic>
    </p:spTree>
  </p:cSld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PlaceHolder 1"/>
          <p:cNvSpPr>
            <a:spLocks noGrp="1"/>
          </p:cNvSpPr>
          <p:nvPr>
            <p:ph type="title"/>
          </p:nvPr>
        </p:nvSpPr>
        <p:spPr>
          <a:xfrm>
            <a:off x="685800" y="533520"/>
            <a:ext cx="7772400" cy="914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Trading as Merchant Units</a:t>
            </a:r>
            <a:endParaRPr b="0" lang="en-US" sz="4400" strike="noStrike" u="none">
              <a:solidFill>
                <a:srgbClr val="000099"/>
              </a:solidFill>
              <a:effectLst/>
              <a:uFillTx/>
              <a:latin typeface="Arial"/>
            </a:endParaRPr>
          </a:p>
        </p:txBody>
      </p:sp>
      <p:sp>
        <p:nvSpPr>
          <p:cNvPr id="155" name="PlaceHolder 2"/>
          <p:cNvSpPr>
            <a:spLocks noGrp="1"/>
          </p:cNvSpPr>
          <p:nvPr>
            <p:ph/>
          </p:nvPr>
        </p:nvSpPr>
        <p:spPr>
          <a:xfrm>
            <a:off x="685800" y="1600200"/>
            <a:ext cx="7772400" cy="4495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Buying unit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Selling unit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6" name=""/>
          <p:cNvSpPr/>
          <p:nvPr/>
        </p:nvSpPr>
        <p:spPr>
          <a:xfrm>
            <a:off x="1012680" y="4305240"/>
            <a:ext cx="0" cy="2000160"/>
          </a:xfrm>
          <a:prstGeom prst="line">
            <a:avLst/>
          </a:prstGeom>
          <a:ln w="158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7" name=""/>
          <p:cNvSpPr/>
          <p:nvPr/>
        </p:nvSpPr>
        <p:spPr>
          <a:xfrm>
            <a:off x="1004760" y="6305400"/>
            <a:ext cx="2586240" cy="0"/>
          </a:xfrm>
          <a:prstGeom prst="line">
            <a:avLst/>
          </a:prstGeom>
          <a:ln w="158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8" name=""/>
          <p:cNvSpPr/>
          <p:nvPr/>
        </p:nvSpPr>
        <p:spPr>
          <a:xfrm>
            <a:off x="727200" y="4257720"/>
            <a:ext cx="30780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9" name=""/>
          <p:cNvSpPr/>
          <p:nvPr/>
        </p:nvSpPr>
        <p:spPr>
          <a:xfrm>
            <a:off x="3335400" y="6197760"/>
            <a:ext cx="92988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quantity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0" name=""/>
          <p:cNvSpPr/>
          <p:nvPr/>
        </p:nvSpPr>
        <p:spPr>
          <a:xfrm>
            <a:off x="1012680" y="5651640"/>
            <a:ext cx="2127240" cy="653760"/>
          </a:xfrm>
          <a:custGeom>
            <a:avLst/>
            <a:gdLst/>
            <a:ahLst/>
            <a:rect l="l" t="t" r="r" b="b"/>
            <a:pathLst>
              <a:path w="3120" h="864">
                <a:moveTo>
                  <a:pt x="0" y="864"/>
                </a:moveTo>
                <a:cubicBezTo>
                  <a:pt x="172" y="768"/>
                  <a:pt x="344" y="672"/>
                  <a:pt x="576" y="576"/>
                </a:cubicBezTo>
                <a:cubicBezTo>
                  <a:pt x="808" y="480"/>
                  <a:pt x="1096" y="368"/>
                  <a:pt x="1392" y="288"/>
                </a:cubicBezTo>
                <a:cubicBezTo>
                  <a:pt x="1688" y="208"/>
                  <a:pt x="2064" y="144"/>
                  <a:pt x="2352" y="96"/>
                </a:cubicBezTo>
                <a:cubicBezTo>
                  <a:pt x="2640" y="48"/>
                  <a:pt x="2992" y="16"/>
                  <a:pt x="3120" y="0"/>
                </a:cubicBezTo>
              </a:path>
            </a:pathLst>
          </a:custGeom>
          <a:noFill/>
          <a:ln w="34920">
            <a:solidFill>
              <a:srgbClr val="0000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1" name=""/>
          <p:cNvSpPr/>
          <p:nvPr/>
        </p:nvSpPr>
        <p:spPr>
          <a:xfrm>
            <a:off x="2428920" y="5715000"/>
            <a:ext cx="0" cy="609480"/>
          </a:xfrm>
          <a:prstGeom prst="line">
            <a:avLst/>
          </a:prstGeom>
          <a:ln w="9360">
            <a:solidFill>
              <a:srgbClr val="0000ff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2" name=""/>
          <p:cNvSpPr/>
          <p:nvPr/>
        </p:nvSpPr>
        <p:spPr>
          <a:xfrm>
            <a:off x="2506680" y="5257800"/>
            <a:ext cx="167292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ff"/>
                </a:solidFill>
                <a:effectLst/>
                <a:uFillTx/>
                <a:latin typeface="Times New Roman"/>
              </a:rPr>
              <a:t>Selling revenue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3" name=""/>
          <p:cNvSpPr/>
          <p:nvPr/>
        </p:nvSpPr>
        <p:spPr>
          <a:xfrm>
            <a:off x="7763040" y="4343400"/>
            <a:ext cx="0" cy="2000160"/>
          </a:xfrm>
          <a:prstGeom prst="line">
            <a:avLst/>
          </a:prstGeom>
          <a:ln w="158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4" name=""/>
          <p:cNvSpPr/>
          <p:nvPr/>
        </p:nvSpPr>
        <p:spPr>
          <a:xfrm>
            <a:off x="5172120" y="4343400"/>
            <a:ext cx="2585880" cy="0"/>
          </a:xfrm>
          <a:prstGeom prst="line">
            <a:avLst/>
          </a:prstGeom>
          <a:ln w="158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5" name=""/>
          <p:cNvSpPr/>
          <p:nvPr/>
        </p:nvSpPr>
        <p:spPr>
          <a:xfrm>
            <a:off x="7764120" y="6019920"/>
            <a:ext cx="39276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-$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6" name=""/>
          <p:cNvSpPr/>
          <p:nvPr/>
        </p:nvSpPr>
        <p:spPr>
          <a:xfrm>
            <a:off x="4192560" y="4114800"/>
            <a:ext cx="100620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-quantity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7" name=""/>
          <p:cNvSpPr/>
          <p:nvPr/>
        </p:nvSpPr>
        <p:spPr>
          <a:xfrm flipH="1" flipV="1">
            <a:off x="5704920" y="4343400"/>
            <a:ext cx="2020680" cy="534960"/>
          </a:xfrm>
          <a:custGeom>
            <a:avLst/>
            <a:gdLst/>
            <a:ahLst/>
            <a:rect l="l" t="t" r="r" b="b"/>
            <a:pathLst>
              <a:path w="3120" h="864">
                <a:moveTo>
                  <a:pt x="0" y="864"/>
                </a:moveTo>
                <a:cubicBezTo>
                  <a:pt x="172" y="768"/>
                  <a:pt x="344" y="672"/>
                  <a:pt x="576" y="576"/>
                </a:cubicBezTo>
                <a:cubicBezTo>
                  <a:pt x="808" y="480"/>
                  <a:pt x="1096" y="368"/>
                  <a:pt x="1392" y="288"/>
                </a:cubicBezTo>
                <a:cubicBezTo>
                  <a:pt x="1688" y="208"/>
                  <a:pt x="2064" y="144"/>
                  <a:pt x="2352" y="96"/>
                </a:cubicBezTo>
                <a:cubicBezTo>
                  <a:pt x="2640" y="48"/>
                  <a:pt x="2992" y="16"/>
                  <a:pt x="3120" y="0"/>
                </a:cubicBezTo>
              </a:path>
            </a:pathLst>
          </a:custGeom>
          <a:noFill/>
          <a:ln w="34920">
            <a:solidFill>
              <a:srgbClr val="0000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8" name=""/>
          <p:cNvSpPr/>
          <p:nvPr/>
        </p:nvSpPr>
        <p:spPr>
          <a:xfrm>
            <a:off x="6010200" y="4343400"/>
            <a:ext cx="3240" cy="650880"/>
          </a:xfrm>
          <a:prstGeom prst="line">
            <a:avLst/>
          </a:prstGeom>
          <a:ln w="9360">
            <a:solidFill>
              <a:srgbClr val="0000ff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9" name=""/>
          <p:cNvSpPr/>
          <p:nvPr/>
        </p:nvSpPr>
        <p:spPr>
          <a:xfrm>
            <a:off x="5141880" y="5029200"/>
            <a:ext cx="127944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ff"/>
                </a:solidFill>
                <a:effectLst/>
                <a:uFillTx/>
                <a:latin typeface="Times New Roman"/>
              </a:rPr>
              <a:t>Selling cost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0" name=""/>
          <p:cNvSpPr/>
          <p:nvPr/>
        </p:nvSpPr>
        <p:spPr>
          <a:xfrm flipV="1">
            <a:off x="6086520" y="4191120"/>
            <a:ext cx="2590920" cy="761760"/>
          </a:xfrm>
          <a:prstGeom prst="line">
            <a:avLst/>
          </a:prstGeom>
          <a:ln w="15840">
            <a:solidFill>
              <a:srgbClr val="00800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1" name=""/>
          <p:cNvSpPr/>
          <p:nvPr/>
        </p:nvSpPr>
        <p:spPr>
          <a:xfrm>
            <a:off x="8129520" y="4222800"/>
            <a:ext cx="32040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6600"/>
                </a:solidFill>
                <a:effectLst/>
                <a:uFillTx/>
                <a:latin typeface="Symbol"/>
                <a:ea typeface="Symbol"/>
              </a:rPr>
              <a:t>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2" name=""/>
          <p:cNvSpPr/>
          <p:nvPr/>
        </p:nvSpPr>
        <p:spPr>
          <a:xfrm>
            <a:off x="811440" y="6081840"/>
            <a:ext cx="28224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0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3" name=""/>
          <p:cNvSpPr/>
          <p:nvPr/>
        </p:nvSpPr>
        <p:spPr>
          <a:xfrm>
            <a:off x="7612200" y="3962520"/>
            <a:ext cx="28224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0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4" name=""/>
          <p:cNvSpPr/>
          <p:nvPr/>
        </p:nvSpPr>
        <p:spPr>
          <a:xfrm>
            <a:off x="6772320" y="4343400"/>
            <a:ext cx="0" cy="380880"/>
          </a:xfrm>
          <a:prstGeom prst="line">
            <a:avLst/>
          </a:prstGeom>
          <a:ln w="15840">
            <a:solidFill>
              <a:srgbClr val="00800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5" name=""/>
          <p:cNvSpPr/>
          <p:nvPr/>
        </p:nvSpPr>
        <p:spPr>
          <a:xfrm>
            <a:off x="6553080" y="3968640"/>
            <a:ext cx="60012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000" strike="noStrike" u="none">
                <a:solidFill>
                  <a:srgbClr val="006600"/>
                </a:solidFill>
                <a:effectLst/>
                <a:uFillTx/>
                <a:latin typeface="Times New Roman"/>
              </a:rPr>
              <a:t>-x*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6" name=""/>
          <p:cNvSpPr/>
          <p:nvPr/>
        </p:nvSpPr>
        <p:spPr>
          <a:xfrm>
            <a:off x="4299120" y="1638360"/>
            <a:ext cx="0" cy="2000160"/>
          </a:xfrm>
          <a:prstGeom prst="line">
            <a:avLst/>
          </a:prstGeom>
          <a:ln w="158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7" name=""/>
          <p:cNvSpPr/>
          <p:nvPr/>
        </p:nvSpPr>
        <p:spPr>
          <a:xfrm>
            <a:off x="4290840" y="3638520"/>
            <a:ext cx="2586240" cy="0"/>
          </a:xfrm>
          <a:prstGeom prst="line">
            <a:avLst/>
          </a:prstGeom>
          <a:ln w="158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8" name=""/>
          <p:cNvSpPr/>
          <p:nvPr/>
        </p:nvSpPr>
        <p:spPr>
          <a:xfrm>
            <a:off x="4013280" y="1590840"/>
            <a:ext cx="30780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9" name=""/>
          <p:cNvSpPr/>
          <p:nvPr/>
        </p:nvSpPr>
        <p:spPr>
          <a:xfrm>
            <a:off x="6936120" y="3429000"/>
            <a:ext cx="92988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quantity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0" name=""/>
          <p:cNvSpPr/>
          <p:nvPr/>
        </p:nvSpPr>
        <p:spPr>
          <a:xfrm>
            <a:off x="4097520" y="3414600"/>
            <a:ext cx="28224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0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1" name=""/>
          <p:cNvSpPr/>
          <p:nvPr/>
        </p:nvSpPr>
        <p:spPr>
          <a:xfrm>
            <a:off x="6259320" y="1676520"/>
            <a:ext cx="131760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Buying cost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2" name=""/>
          <p:cNvSpPr/>
          <p:nvPr/>
        </p:nvSpPr>
        <p:spPr>
          <a:xfrm>
            <a:off x="5943600" y="2743200"/>
            <a:ext cx="0" cy="914400"/>
          </a:xfrm>
          <a:prstGeom prst="line">
            <a:avLst/>
          </a:prstGeom>
          <a:ln w="9360">
            <a:solidFill>
              <a:srgbClr val="ff000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3" name=""/>
          <p:cNvSpPr/>
          <p:nvPr/>
        </p:nvSpPr>
        <p:spPr>
          <a:xfrm flipV="1">
            <a:off x="5029200" y="2361960"/>
            <a:ext cx="1981080" cy="1143000"/>
          </a:xfrm>
          <a:prstGeom prst="line">
            <a:avLst/>
          </a:prstGeom>
          <a:ln w="15840">
            <a:solidFill>
              <a:srgbClr val="00800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4" name=""/>
          <p:cNvSpPr/>
          <p:nvPr/>
        </p:nvSpPr>
        <p:spPr>
          <a:xfrm>
            <a:off x="6554880" y="2514600"/>
            <a:ext cx="32040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6600"/>
                </a:solidFill>
                <a:effectLst/>
                <a:uFillTx/>
                <a:latin typeface="Symbol"/>
                <a:ea typeface="Symbol"/>
              </a:rPr>
              <a:t>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5" name=""/>
          <p:cNvSpPr/>
          <p:nvPr/>
        </p:nvSpPr>
        <p:spPr>
          <a:xfrm>
            <a:off x="4267080" y="2514600"/>
            <a:ext cx="1981440" cy="1143000"/>
          </a:xfrm>
          <a:custGeom>
            <a:avLst/>
            <a:gdLst/>
            <a:ahLst/>
            <a:rect l="l" t="t" r="r" b="b"/>
            <a:pathLst>
              <a:path w="1248" h="720">
                <a:moveTo>
                  <a:pt x="0" y="720"/>
                </a:moveTo>
                <a:cubicBezTo>
                  <a:pt x="188" y="656"/>
                  <a:pt x="376" y="592"/>
                  <a:pt x="528" y="528"/>
                </a:cubicBezTo>
                <a:cubicBezTo>
                  <a:pt x="680" y="464"/>
                  <a:pt x="792" y="424"/>
                  <a:pt x="912" y="336"/>
                </a:cubicBezTo>
                <a:cubicBezTo>
                  <a:pt x="1032" y="248"/>
                  <a:pt x="1140" y="124"/>
                  <a:pt x="1248" y="0"/>
                </a:cubicBezTo>
              </a:path>
            </a:pathLst>
          </a:custGeom>
          <a:noFill/>
          <a:ln w="34920">
            <a:solidFill>
              <a:srgbClr val="ff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6" name=""/>
          <p:cNvSpPr/>
          <p:nvPr/>
        </p:nvSpPr>
        <p:spPr>
          <a:xfrm>
            <a:off x="5495760" y="3568680"/>
            <a:ext cx="60012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000" strike="noStrike" u="none">
                <a:solidFill>
                  <a:srgbClr val="006600"/>
                </a:solidFill>
                <a:effectLst/>
                <a:uFillTx/>
                <a:latin typeface="Times New Roman"/>
              </a:rPr>
              <a:t>x*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7" name=""/>
          <p:cNvSpPr/>
          <p:nvPr/>
        </p:nvSpPr>
        <p:spPr>
          <a:xfrm>
            <a:off x="5715000" y="3048120"/>
            <a:ext cx="0" cy="609480"/>
          </a:xfrm>
          <a:prstGeom prst="line">
            <a:avLst/>
          </a:prstGeom>
          <a:ln w="15840">
            <a:solidFill>
              <a:srgbClr val="00800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PlaceHolder 1"/>
          <p:cNvSpPr>
            <a:spLocks noGrp="1"/>
          </p:cNvSpPr>
          <p:nvPr>
            <p:ph type="title"/>
          </p:nvPr>
        </p:nvSpPr>
        <p:spPr>
          <a:xfrm>
            <a:off x="685800" y="380880"/>
            <a:ext cx="7772400" cy="914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Inclusion of ramping constraints can really change the optimal schedule</a:t>
            </a:r>
            <a:endParaRPr b="0" lang="en-US" sz="3200" strike="noStrike" u="none">
              <a:solidFill>
                <a:srgbClr val="000099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189" name=""/>
          <p:cNvGraphicFramePr/>
          <p:nvPr/>
        </p:nvGraphicFramePr>
        <p:xfrm>
          <a:off x="685800" y="1752480"/>
          <a:ext cx="7772400" cy="251460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190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685800" y="1752480"/>
                    <a:ext cx="7772400" cy="25146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191" name=""/>
          <p:cNvGraphicFramePr/>
          <p:nvPr/>
        </p:nvGraphicFramePr>
        <p:xfrm>
          <a:off x="685800" y="4191120"/>
          <a:ext cx="7772400" cy="2438280"/>
        </p:xfrm>
        <a:graphic>
          <a:graphicData uri="http://schemas.openxmlformats.org/presentationml/2006/ole">
            <p:oleObj progId="Excel.Sheet.12" r:id="rId3" spid="">
              <p:embed/>
              <p:pic>
                <p:nvPicPr>
                  <p:cNvPr id="192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685800" y="4191120"/>
                    <a:ext cx="7772400" cy="24382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PlaceHolder 1"/>
          <p:cNvSpPr>
            <a:spLocks noGrp="1"/>
          </p:cNvSpPr>
          <p:nvPr>
            <p:ph type="title"/>
          </p:nvPr>
        </p:nvSpPr>
        <p:spPr>
          <a:xfrm>
            <a:off x="228600" y="304920"/>
            <a:ext cx="8610480" cy="914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DP Recursion of Merchant Unit Problem</a:t>
            </a:r>
            <a:endParaRPr b="0" lang="en-US" sz="4000" strike="noStrike" u="none">
              <a:solidFill>
                <a:srgbClr val="000099"/>
              </a:solidFill>
              <a:effectLst/>
              <a:uFillTx/>
              <a:latin typeface="Arial"/>
            </a:endParaRPr>
          </a:p>
        </p:txBody>
      </p:sp>
      <p:sp>
        <p:nvSpPr>
          <p:cNvPr id="194" name="PlaceHolder 2"/>
          <p:cNvSpPr>
            <a:spLocks noGrp="1"/>
          </p:cNvSpPr>
          <p:nvPr>
            <p:ph/>
          </p:nvPr>
        </p:nvSpPr>
        <p:spPr>
          <a:xfrm>
            <a:off x="685800" y="1447920"/>
            <a:ext cx="7772400" cy="4495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62500" lnSpcReduction="19999"/>
          </a:bodyPr>
          <a:p>
            <a:pPr marL="343080" indent="-343080">
              <a:lnSpc>
                <a:spcPct val="90000"/>
              </a:lnSpc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If no ramping, the state is just how long the generator has been turned on or off. The problem can be solved by SDP quickly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lnSpc>
                <a:spcPct val="90000"/>
              </a:lnSpc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lnSpc>
                <a:spcPct val="90000"/>
              </a:lnSpc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lnSpc>
                <a:spcPct val="90000"/>
              </a:lnSpc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lnSpc>
                <a:spcPct val="90000"/>
              </a:lnSpc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lnSpc>
                <a:spcPct val="90000"/>
              </a:lnSpc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If has ramping, the state must include the generation level in the previous node. Solving by SDP is impractical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lnSpc>
                <a:spcPct val="90000"/>
              </a:lnSpc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lnSpc>
                <a:spcPct val="90000"/>
              </a:lnSpc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lnSpc>
                <a:spcPct val="90000"/>
              </a:lnSpc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lnSpc>
                <a:spcPct val="90000"/>
              </a:lnSpc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lnSpc>
                <a:spcPct val="90000"/>
              </a:lnSpc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lnSpc>
                <a:spcPct val="90000"/>
              </a:lnSpc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lnSpc>
                <a:spcPct val="90000"/>
              </a:lnSpc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Q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is concave in </a:t>
            </a:r>
            <a:r>
              <a:rPr b="0" i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x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mc:AlternateContent>
        <mc:Choice xmlns:a14="http://schemas.microsoft.com/office/drawing/2010/main" Requires="a14">
          <p:sp>
            <p:nvSpPr>
              <p:cNvPr id="195" name=""/>
              <p:cNvSpPr txBox="1"/>
              <p:nvPr/>
            </p:nvSpPr>
            <p:spPr>
              <a:xfrm>
                <a:off x="1600200" y="2057400"/>
                <a:ext cx="6012000" cy="137160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m>
                      <m:mr>
                        <m:e>
                          <m:sSub>
                            <m:e>
                              <m:r>
                                <m:t xml:space="preserve">Q</m:t>
                              </m:r>
                            </m:e>
                            <m:sub>
                              <m:r>
                                <m:t xml:space="preserve">n</m:t>
                              </m:r>
                            </m:sub>
                          </m:sSub>
                          <m:d>
                            <m:dPr>
                              <m:begChr m:val="("/>
                              <m:endChr m:val=")"/>
                            </m:dPr>
                            <m:e>
                              <m:sSub>
                                <m:e>
                                  <m:r>
                                    <m:t xml:space="preserve">φ</m:t>
                                  </m:r>
                                </m:e>
                                <m:sub>
                                  <m:r>
                                    <m:t xml:space="preserve">n</m:t>
                                  </m:r>
                                </m:sub>
                              </m:sSub>
                            </m:e>
                          </m:d>
                          <m:r>
                            <m:t xml:space="preserve">=</m:t>
                          </m:r>
                        </m:e>
                        <m:e>
                          <m:m>
                            <m:mr>
                              <m:e>
                                <m:m>
                                  <m:mr>
                                    <m:e>
                                      <m:r>
                                        <m:rPr>
                                          <m:lit/>
                                          <m:nor/>
                                        </m:rPr>
                                        <m:t xml:space="preserve">max</m:t>
                                      </m:r>
                                    </m:e>
                                    <m:e>
                                      <m:d>
                                        <m:dPr>
                                          <m:begChr m:val="["/>
                                          <m:endChr m:val="]"/>
                                        </m:dPr>
                                        <m:e>
                                          <m:sSub>
                                            <m:e>
                                              <m:r>
                                                <m:t xml:space="preserve">λ</m:t>
                                              </m:r>
                                            </m:e>
                                            <m:sub>
                                              <m:r>
                                                <m:t xml:space="preserve">n</m:t>
                                              </m:r>
                                            </m:sub>
                                          </m:sSub>
                                          <m:sSub>
                                            <m:e>
                                              <m:r>
                                                <m:t xml:space="preserve">x</m:t>
                                              </m:r>
                                            </m:e>
                                            <m:sub>
                                              <m:r>
                                                <m:t xml:space="preserve">n</m:t>
                                              </m:r>
                                            </m:sub>
                                          </m:sSub>
                                          <m:r>
                                            <m:t xml:space="preserve">−</m:t>
                                          </m:r>
                                          <m:sSub>
                                            <m:e>
                                              <m:r>
                                                <m:t xml:space="preserve">h</m:t>
                                              </m:r>
                                            </m:e>
                                            <m:sub>
                                              <m:r>
                                                <m:t xml:space="preserve">n</m:t>
                                              </m:r>
                                            </m:sub>
                                          </m:sSub>
                                          <m:r>
                                            <m:t xml:space="preserve">(</m:t>
                                          </m:r>
                                          <m:sSub>
                                            <m:e>
                                              <m:r>
                                                <m:t xml:space="preserve">x</m:t>
                                              </m:r>
                                            </m:e>
                                            <m:sub>
                                              <m:r>
                                                <m:t xml:space="preserve">n</m:t>
                                              </m:r>
                                            </m:sub>
                                          </m:sSub>
                                          <m:r>
                                            <m:t xml:space="preserve">,</m:t>
                                          </m:r>
                                          <m:sSub>
                                            <m:e>
                                              <m:r>
                                                <m:t xml:space="preserve">u</m:t>
                                              </m:r>
                                            </m:e>
                                            <m:sub>
                                              <m:r>
                                                <m:t xml:space="preserve">n</m:t>
                                              </m:r>
                                            </m:sub>
                                          </m:sSub>
                                          <m:r>
                                            <m:t xml:space="preserve">,</m:t>
                                          </m:r>
                                          <m:sSub>
                                            <m:e>
                                              <m:r>
                                                <m:t xml:space="preserve">φ</m:t>
                                              </m:r>
                                            </m:e>
                                            <m:sub>
                                              <m:r>
                                                <m:t xml:space="preserve">n</m:t>
                                              </m:r>
                                            </m:sub>
                                          </m:sSub>
                                          <m:r>
                                            <m:t xml:space="preserve">)</m:t>
                                          </m:r>
                                        </m:e>
                                      </m:d>
                                      <m:r>
                                        <m:t xml:space="preserve">+</m:t>
                                      </m:r>
                                      <m:nary>
                                        <m:naryPr>
                                          <m:chr m:val="∑"/>
                                          <m:supHide m:val="1"/>
                                        </m:naryPr>
                                        <m:sub>
                                          <m:r>
                                            <m:t xml:space="preserve">i</m:t>
                                          </m:r>
                                          <m:r>
                                            <m:t xml:space="preserve">|</m:t>
                                          </m:r>
                                          <m:r>
                                            <m:t xml:space="preserve">a</m:t>
                                          </m:r>
                                          <m:r>
                                            <m:t xml:space="preserve">(</m:t>
                                          </m:r>
                                          <m:r>
                                            <m:t xml:space="preserve">i</m:t>
                                          </m:r>
                                          <m:r>
                                            <m:t xml:space="preserve">)</m:t>
                                          </m:r>
                                          <m:r>
                                            <m:t xml:space="preserve">=</m:t>
                                          </m:r>
                                          <m:r>
                                            <m:t xml:space="preserve">n</m:t>
                                          </m:r>
                                        </m:sub>
                                        <m:sup/>
                                        <m:e>
                                          <m:sSub>
                                            <m:e>
                                              <m:r>
                                                <m:t xml:space="preserve">p</m:t>
                                              </m:r>
                                            </m:e>
                                            <m:sub>
                                              <m:r>
                                                <m:t xml:space="preserve">i</m:t>
                                              </m:r>
                                            </m:sub>
                                          </m:sSub>
                                          <m:sSub>
                                            <m:e>
                                              <m:r>
                                                <m:t xml:space="preserve">Q</m:t>
                                              </m:r>
                                            </m:e>
                                            <m:sub>
                                              <m:r>
                                                <m:t xml:space="preserve">i</m:t>
                                              </m:r>
                                            </m:sub>
                                          </m:sSub>
                                          <m:d>
                                            <m:dPr>
                                              <m:begChr m:val="("/>
                                              <m:endChr m:val=")"/>
                                            </m:dPr>
                                            <m:e>
                                              <m:r>
                                                <m:t xml:space="preserve">Φ</m:t>
                                              </m:r>
                                              <m:r>
                                                <m:t xml:space="preserve">(</m:t>
                                              </m:r>
                                              <m:sSub>
                                                <m:e>
                                                  <m:r>
                                                    <m:t xml:space="preserve">φ</m:t>
                                                  </m:r>
                                                </m:e>
                                                <m:sub>
                                                  <m:r>
                                                    <m:t xml:space="preserve">n</m:t>
                                                  </m:r>
                                                </m:sub>
                                              </m:sSub>
                                              <m:r>
                                                <m:t xml:space="preserve">,</m:t>
                                              </m:r>
                                              <m:sSub>
                                                <m:e>
                                                  <m:r>
                                                    <m:t xml:space="preserve">u</m:t>
                                                  </m:r>
                                                </m:e>
                                                <m:sub>
                                                  <m:r>
                                                    <m:t xml:space="preserve">n</m:t>
                                                  </m:r>
                                                </m:sub>
                                              </m:sSub>
                                              <m:r>
                                                <m:t xml:space="preserve">)</m:t>
                                              </m:r>
                                            </m:e>
                                          </m:d>
                                        </m:e>
                                      </m:nary>
                                    </m:e>
                                  </m:mr>
                                </m:m>
                              </m:e>
                            </m:mr>
                            <m:mr>
                              <m:e>
                                <m:m>
                                  <m:mr>
                                    <m:e>
                                      <m:r>
                                        <m:t xml:space="preserve">s</m:t>
                                      </m:r>
                                      <m:r>
                                        <m:rPr>
                                          <m:lit/>
                                          <m:nor/>
                                        </m:rPr>
                                        <m:t xml:space="preserve">.</m:t>
                                      </m:r>
                                      <m:r>
                                        <m:t xml:space="preserve">t</m:t>
                                      </m:r>
                                      <m:r>
                                        <m:rPr>
                                          <m:lit/>
                                          <m:nor/>
                                        </m:rPr>
                                        <m:t xml:space="preserve">.</m:t>
                                      </m:r>
                                      <m:r>
                                        <m:t xml:space="preserve"> </m:t>
                                      </m:r>
                                    </m:e>
                                    <m:e>
                                      <m:m>
                                        <m:mr>
                                          <m:e>
                                            <m:sSub>
                                              <m:e>
                                                <m:r>
                                                  <m:t xml:space="preserve">u</m:t>
                                                </m:r>
                                              </m:e>
                                              <m:sub>
                                                <m:r>
                                                  <m:t xml:space="preserve">n</m:t>
                                                </m:r>
                                              </m:sub>
                                            </m:sSub>
                                          </m:e>
                                          <m:e>
                                            <m:r>
                                              <m:t xml:space="preserve">∈</m:t>
                                            </m:r>
                                          </m:e>
                                          <m:e>
                                            <m:r>
                                              <m:t xml:space="preserve">U</m:t>
                                            </m:r>
                                            <m:r>
                                              <m:t xml:space="preserve">(</m:t>
                                            </m:r>
                                            <m:sSub>
                                              <m:e>
                                                <m:r>
                                                  <m:t xml:space="preserve">φ</m:t>
                                                </m:r>
                                              </m:e>
                                              <m:sub>
                                                <m:r>
                                                  <m:t xml:space="preserve">n</m:t>
                                                </m:r>
                                              </m:sub>
                                            </m:sSub>
                                            <m:r>
                                              <m:t xml:space="preserve">)</m:t>
                                            </m:r>
                                          </m:e>
                                        </m:mr>
                                        <m:mr>
                                          <m:e>
                                            <m:m>
                                              <m:mr>
                                                <m:e>
                                                  <m:sSub>
                                                    <m:e>
                                                      <m:r>
                                                        <m:rPr>
                                                          <m:lit/>
                                                          <m:nor/>
                                                        </m:rPr>
                                                        <m:t xml:space="preserve">gu</m:t>
                                                      </m:r>
                                                    </m:e>
                                                    <m:sub>
                                                      <m:r>
                                                        <m:t xml:space="preserve">n</m:t>
                                                      </m:r>
                                                    </m:sub>
                                                  </m:sSub>
                                                </m:e>
                                                <m:e/>
                                              </m:mr>
                                            </m:m>
                                          </m:e>
                                          <m:e>
                                            <m:sSub>
                                              <m:e>
                                                <m:r>
                                                  <m:t xml:space="preserve">x</m:t>
                                                </m:r>
                                              </m:e>
                                              <m:sub>
                                                <m:r>
                                                  <m:t xml:space="preserve">n</m:t>
                                                </m:r>
                                              </m:sub>
                                            </m:sSub>
                                          </m:e>
                                          <m:e>
                                            <m:m>
                                              <m:mr>
                                                <m:e/>
                                                <m:e>
                                                  <m:sSub>
                                                    <m:e>
                                                      <m:r>
                                                        <m:rPr>
                                                          <m:lit/>
                                                          <m:nor/>
                                                        </m:rPr>
                                                        <m:t xml:space="preserve">Gu</m:t>
                                                      </m:r>
                                                    </m:e>
                                                    <m:sub>
                                                      <m:r>
                                                        <m:t xml:space="preserve">n</m:t>
                                                      </m:r>
                                                    </m:sub>
                                                  </m:sSub>
                                                </m:e>
                                              </m:mr>
                                            </m:m>
                                          </m:e>
                                        </m:mr>
                                      </m:m>
                                    </m:e>
                                  </m:mr>
                                </m:m>
                              </m:e>
                            </m:mr>
                          </m:m>
                        </m:e>
                      </m:mr>
                    </m:m>
                  </m:oMath>
                </a14:m>
              </a:p>
            </p:txBody>
          </p:sp>
        </mc:Choice>
        <mc:Fallback>
          <p:sp>
            <p:nvSpPr>
              <p:cNvPr id="195" name=""/>
              <p:cNvSpPr txBox="1"/>
              <p:nvPr/>
            </p:nvSpPr>
            <p:spPr>
              <a:xfrm>
                <a:off x="1600200" y="2057400"/>
                <a:ext cx="6012000" cy="1371600"/>
              </a:xfrm>
              <a:prstGeom prst="rect">
                <a:avLst/>
              </a:prstGeom>
              <a:blipFill>
                <a:blip r:embed="rId1"/>
                <a:stretch>
                  <a:fillRect/>
                </a:stretch>
              </a:blipFill>
            </p:spPr>
          </p:sp>
        </mc:Fallback>
      </mc:AlternateContent>
      <mc:AlternateContent>
        <mc:Choice xmlns:a14="http://schemas.microsoft.com/office/drawing/2010/main" Requires="a14">
          <p:sp>
            <p:nvSpPr>
              <p:cNvPr id="196" name=""/>
              <p:cNvSpPr txBox="1"/>
              <p:nvPr/>
            </p:nvSpPr>
            <p:spPr>
              <a:xfrm>
                <a:off x="1371600" y="4267080"/>
                <a:ext cx="6705720" cy="213372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m>
                      <m:mr>
                        <m:e>
                          <m:sSub>
                            <m:e>
                              <m:r>
                                <m:t xml:space="preserve">Q</m:t>
                              </m:r>
                            </m:e>
                            <m:sub>
                              <m:r>
                                <m:t xml:space="preserve">n</m:t>
                              </m:r>
                            </m:sub>
                          </m:sSub>
                          <m:d>
                            <m:dPr>
                              <m:begChr m:val="("/>
                              <m:endChr m:val=")"/>
                            </m:dPr>
                            <m:e>
                              <m:sSub>
                                <m:e>
                                  <m:r>
                                    <m:t xml:space="preserve">x</m:t>
                                  </m:r>
                                </m:e>
                                <m:sub>
                                  <m:r>
                                    <m:t xml:space="preserve">a</m:t>
                                  </m:r>
                                  <m:d>
                                    <m:dPr>
                                      <m:begChr m:val="("/>
                                      <m:endChr m:val=")"/>
                                    </m:dPr>
                                    <m:e>
                                      <m:r>
                                        <m:t xml:space="preserve">n</m:t>
                                      </m:r>
                                    </m:e>
                                  </m:d>
                                </m:sub>
                              </m:sSub>
                              <m:r>
                                <m:t xml:space="preserve">,</m:t>
                              </m:r>
                              <m:sSub>
                                <m:e>
                                  <m:r>
                                    <m:t xml:space="preserve">φ</m:t>
                                  </m:r>
                                </m:e>
                                <m:sub>
                                  <m:r>
                                    <m:t xml:space="preserve">n</m:t>
                                  </m:r>
                                </m:sub>
                              </m:sSub>
                            </m:e>
                          </m:d>
                          <m:r>
                            <m:t xml:space="preserve">=</m:t>
                          </m:r>
                        </m:e>
                        <m:e>
                          <m:m>
                            <m:mr>
                              <m:e>
                                <m:m>
                                  <m:mr>
                                    <m:e>
                                      <m:r>
                                        <m:rPr>
                                          <m:lit/>
                                          <m:nor/>
                                        </m:rPr>
                                        <m:t xml:space="preserve">max</m:t>
                                      </m:r>
                                    </m:e>
                                    <m:e>
                                      <m:d>
                                        <m:dPr>
                                          <m:begChr m:val="["/>
                                          <m:endChr m:val="]"/>
                                        </m:dPr>
                                        <m:e>
                                          <m:sSub>
                                            <m:e>
                                              <m:r>
                                                <m:t xml:space="preserve">λ</m:t>
                                              </m:r>
                                            </m:e>
                                            <m:sub>
                                              <m:r>
                                                <m:t xml:space="preserve">n</m:t>
                                              </m:r>
                                            </m:sub>
                                          </m:sSub>
                                          <m:sSub>
                                            <m:e>
                                              <m:r>
                                                <m:t xml:space="preserve">x</m:t>
                                              </m:r>
                                            </m:e>
                                            <m:sub>
                                              <m:r>
                                                <m:t xml:space="preserve">n</m:t>
                                              </m:r>
                                            </m:sub>
                                          </m:sSub>
                                          <m:r>
                                            <m:t xml:space="preserve">−</m:t>
                                          </m:r>
                                          <m:sSub>
                                            <m:e>
                                              <m:r>
                                                <m:t xml:space="preserve">h</m:t>
                                              </m:r>
                                            </m:e>
                                            <m:sub>
                                              <m:r>
                                                <m:t xml:space="preserve">n</m:t>
                                              </m:r>
                                            </m:sub>
                                          </m:sSub>
                                          <m:r>
                                            <m:t xml:space="preserve">(</m:t>
                                          </m:r>
                                          <m:sSub>
                                            <m:e>
                                              <m:r>
                                                <m:t xml:space="preserve">x</m:t>
                                              </m:r>
                                            </m:e>
                                            <m:sub>
                                              <m:r>
                                                <m:t xml:space="preserve">n</m:t>
                                              </m:r>
                                            </m:sub>
                                          </m:sSub>
                                          <m:r>
                                            <m:t xml:space="preserve">,</m:t>
                                          </m:r>
                                          <m:sSub>
                                            <m:e>
                                              <m:r>
                                                <m:t xml:space="preserve">u</m:t>
                                              </m:r>
                                            </m:e>
                                            <m:sub>
                                              <m:r>
                                                <m:t xml:space="preserve">n</m:t>
                                              </m:r>
                                            </m:sub>
                                          </m:sSub>
                                          <m:r>
                                            <m:t xml:space="preserve">,</m:t>
                                          </m:r>
                                          <m:sSub>
                                            <m:e>
                                              <m:r>
                                                <m:t xml:space="preserve">φ</m:t>
                                              </m:r>
                                            </m:e>
                                            <m:sub>
                                              <m:r>
                                                <m:t xml:space="preserve">n</m:t>
                                              </m:r>
                                            </m:sub>
                                          </m:sSub>
                                          <m:r>
                                            <m:t xml:space="preserve">)</m:t>
                                          </m:r>
                                        </m:e>
                                      </m:d>
                                      <m:r>
                                        <m:t xml:space="preserve">+</m:t>
                                      </m:r>
                                      <m:nary>
                                        <m:naryPr>
                                          <m:chr m:val="∑"/>
                                          <m:supHide m:val="1"/>
                                        </m:naryPr>
                                        <m:sub>
                                          <m:r>
                                            <m:t xml:space="preserve">i</m:t>
                                          </m:r>
                                          <m:r>
                                            <m:t xml:space="preserve">|</m:t>
                                          </m:r>
                                          <m:r>
                                            <m:t xml:space="preserve">a</m:t>
                                          </m:r>
                                          <m:r>
                                            <m:t xml:space="preserve">(</m:t>
                                          </m:r>
                                          <m:r>
                                            <m:t xml:space="preserve">i</m:t>
                                          </m:r>
                                          <m:r>
                                            <m:t xml:space="preserve">)</m:t>
                                          </m:r>
                                          <m:r>
                                            <m:t xml:space="preserve">=</m:t>
                                          </m:r>
                                          <m:r>
                                            <m:t xml:space="preserve">n</m:t>
                                          </m:r>
                                        </m:sub>
                                        <m:sup/>
                                        <m:e>
                                          <m:sSub>
                                            <m:e>
                                              <m:r>
                                                <m:t xml:space="preserve">p</m:t>
                                              </m:r>
                                            </m:e>
                                            <m:sub>
                                              <m:r>
                                                <m:t xml:space="preserve">i</m:t>
                                              </m:r>
                                            </m:sub>
                                          </m:sSub>
                                          <m:sSub>
                                            <m:e>
                                              <m:r>
                                                <m:t xml:space="preserve">Q</m:t>
                                              </m:r>
                                            </m:e>
                                            <m:sub>
                                              <m:r>
                                                <m:t xml:space="preserve">i</m:t>
                                              </m:r>
                                            </m:sub>
                                          </m:sSub>
                                          <m:d>
                                            <m:dPr>
                                              <m:begChr m:val="("/>
                                              <m:endChr m:val=")"/>
                                            </m:dPr>
                                            <m:e>
                                              <m:sSub>
                                                <m:e>
                                                  <m:r>
                                                    <m:t xml:space="preserve">x</m:t>
                                                  </m:r>
                                                </m:e>
                                                <m:sub>
                                                  <m:r>
                                                    <m:t xml:space="preserve">n</m:t>
                                                  </m:r>
                                                </m:sub>
                                              </m:sSub>
                                              <m:r>
                                                <m:t xml:space="preserve">,</m:t>
                                              </m:r>
                                              <m:r>
                                                <m:t xml:space="preserve">Φ</m:t>
                                              </m:r>
                                              <m:r>
                                                <m:t xml:space="preserve">(</m:t>
                                              </m:r>
                                              <m:sSub>
                                                <m:e>
                                                  <m:r>
                                                    <m:t xml:space="preserve">φ</m:t>
                                                  </m:r>
                                                </m:e>
                                                <m:sub>
                                                  <m:r>
                                                    <m:t xml:space="preserve">n</m:t>
                                                  </m:r>
                                                </m:sub>
                                              </m:sSub>
                                              <m:r>
                                                <m:t xml:space="preserve">,</m:t>
                                              </m:r>
                                              <m:sSub>
                                                <m:e>
                                                  <m:r>
                                                    <m:t xml:space="preserve">u</m:t>
                                                  </m:r>
                                                </m:e>
                                                <m:sub>
                                                  <m:r>
                                                    <m:t xml:space="preserve">n</m:t>
                                                  </m:r>
                                                </m:sub>
                                              </m:sSub>
                                              <m:r>
                                                <m:t xml:space="preserve">)</m:t>
                                              </m:r>
                                            </m:e>
                                          </m:d>
                                        </m:e>
                                      </m:nary>
                                    </m:e>
                                  </m:mr>
                                </m:m>
                              </m:e>
                            </m:mr>
                            <m:mr>
                              <m:e>
                                <m:m>
                                  <m:mr>
                                    <m:e>
                                      <m:r>
                                        <m:t xml:space="preserve">s</m:t>
                                      </m:r>
                                      <m:r>
                                        <m:rPr>
                                          <m:lit/>
                                          <m:nor/>
                                        </m:rPr>
                                        <m:t xml:space="preserve">.</m:t>
                                      </m:r>
                                      <m:r>
                                        <m:t xml:space="preserve">t</m:t>
                                      </m:r>
                                      <m:r>
                                        <m:rPr>
                                          <m:lit/>
                                          <m:nor/>
                                        </m:rPr>
                                        <m:t xml:space="preserve">.</m:t>
                                      </m:r>
                                      <m:r>
                                        <m:t xml:space="preserve"> </m:t>
                                      </m:r>
                                    </m:e>
                                    <m:e>
                                      <m:eqArr>
                                        <m:e>
                                          <m:m>
                                            <m:mr>
                                              <m:e>
                                                <m:sSub>
                                                  <m:e>
                                                    <m:r>
                                                      <m:t xml:space="preserve">u</m:t>
                                                    </m:r>
                                                  </m:e>
                                                  <m:sub>
                                                    <m:r>
                                                      <m:t xml:space="preserve">n</m:t>
                                                    </m:r>
                                                  </m:sub>
                                                </m:sSub>
                                              </m:e>
                                              <m:e>
                                                <m:r>
                                                  <m:t xml:space="preserve">∈</m:t>
                                                </m:r>
                                              </m:e>
                                              <m:e>
                                                <m:r>
                                                  <m:t xml:space="preserve">U</m:t>
                                                </m:r>
                                                <m:r>
                                                  <m:t xml:space="preserve">(</m:t>
                                                </m:r>
                                                <m:sSub>
                                                  <m:e>
                                                    <m:r>
                                                      <m:t xml:space="preserve">φ</m:t>
                                                    </m:r>
                                                  </m:e>
                                                  <m:sub>
                                                    <m:r>
                                                      <m:t xml:space="preserve">n</m:t>
                                                    </m:r>
                                                  </m:sub>
                                                </m:sSub>
                                                <m:r>
                                                  <m:t xml:space="preserve">)</m:t>
                                                </m:r>
                                              </m:e>
                                            </m:mr>
                                            <m:mr>
                                              <m:e>
                                                <m:m>
                                                  <m:mr>
                                                    <m:e>
                                                      <m:sSub>
                                                        <m:e>
                                                          <m:r>
                                                            <m:rPr>
                                                              <m:lit/>
                                                              <m:nor/>
                                                            </m:rPr>
                                                            <m:t xml:space="preserve">gu</m:t>
                                                          </m:r>
                                                        </m:e>
                                                        <m:sub>
                                                          <m:r>
                                                            <m:t xml:space="preserve">n</m:t>
                                                          </m:r>
                                                        </m:sub>
                                                      </m:sSub>
                                                    </m:e>
                                                    <m:e/>
                                                  </m:mr>
                                                </m:m>
                                              </m:e>
                                              <m:e>
                                                <m:sSub>
                                                  <m:e>
                                                    <m:r>
                                                      <m:t xml:space="preserve">x</m:t>
                                                    </m:r>
                                                  </m:e>
                                                  <m:sub>
                                                    <m:r>
                                                      <m:t xml:space="preserve">n</m:t>
                                                    </m:r>
                                                  </m:sub>
                                                </m:sSub>
                                              </m:e>
                                              <m:e>
                                                <m:m>
                                                  <m:mr>
                                                    <m:e/>
                                                    <m:e>
                                                      <m:sSub>
                                                        <m:e>
                                                          <m:r>
                                                            <m:rPr>
                                                              <m:lit/>
                                                              <m:nor/>
                                                            </m:rPr>
                                                            <m:t xml:space="preserve">Gu</m:t>
                                                          </m:r>
                                                        </m:e>
                                                        <m:sub>
                                                          <m:r>
                                                            <m:t xml:space="preserve">n</m:t>
                                                          </m:r>
                                                        </m:sub>
                                                      </m:sSub>
                                                    </m:e>
                                                  </m:mr>
                                                </m:m>
                                              </m:e>
                                            </m:mr>
                                          </m:m>
                                        </m:e>
                                        <m:e>
                                          <m:m>
                                            <m:mr>
                                              <m:e>
                                                <m:m>
                                                  <m:mr>
                                                    <m:e>
                                                      <m:sSub>
                                                        <m:e>
                                                          <m:r>
                                                            <m:t xml:space="preserve">R</m:t>
                                                          </m:r>
                                                        </m:e>
                                                        <m:sub>
                                                          <m:r>
                                                            <m:t xml:space="preserve">d</m:t>
                                                          </m:r>
                                                        </m:sub>
                                                      </m:sSub>
                                                      <m:r>
                                                        <m:t xml:space="preserve">(</m:t>
                                                      </m:r>
                                                      <m:sSub>
                                                        <m:e>
                                                          <m:r>
                                                            <m:t xml:space="preserve">x</m:t>
                                                          </m:r>
                                                        </m:e>
                                                        <m:sub>
                                                          <m:r>
                                                            <m:t xml:space="preserve">a</m:t>
                                                          </m:r>
                                                          <m:d>
                                                            <m:dPr>
                                                              <m:begChr m:val="("/>
                                                              <m:endChr m:val=")"/>
                                                            </m:dPr>
                                                            <m:e>
                                                              <m:r>
                                                                <m:t xml:space="preserve">n</m:t>
                                                              </m:r>
                                                            </m:e>
                                                          </m:d>
                                                        </m:sub>
                                                      </m:sSub>
                                                      <m:r>
                                                        <m:t xml:space="preserve">)</m:t>
                                                      </m:r>
                                                    </m:e>
                                                    <m:e/>
                                                  </m:mr>
                                                </m:m>
                                              </m:e>
                                              <m:e>
                                                <m:sSub>
                                                  <m:e>
                                                    <m:r>
                                                      <m:t xml:space="preserve">x</m:t>
                                                    </m:r>
                                                  </m:e>
                                                  <m:sub>
                                                    <m:r>
                                                      <m:t xml:space="preserve">n</m:t>
                                                    </m:r>
                                                  </m:sub>
                                                </m:sSub>
                                              </m:e>
                                              <m:e>
                                                <m:m>
                                                  <m:mr>
                                                    <m:e/>
                                                    <m:e>
                                                      <m:sSub>
                                                        <m:e>
                                                          <m:r>
                                                            <m:t xml:space="preserve">R</m:t>
                                                          </m:r>
                                                        </m:e>
                                                        <m:sub>
                                                          <m:r>
                                                            <m:t xml:space="preserve">u</m:t>
                                                          </m:r>
                                                        </m:sub>
                                                      </m:sSub>
                                                      <m:r>
                                                        <m:t xml:space="preserve">(</m:t>
                                                      </m:r>
                                                      <m:sSub>
                                                        <m:e>
                                                          <m:r>
                                                            <m:t xml:space="preserve">x</m:t>
                                                          </m:r>
                                                        </m:e>
                                                        <m:sub>
                                                          <m:r>
                                                            <m:t xml:space="preserve">a</m:t>
                                                          </m:r>
                                                          <m:d>
                                                            <m:dPr>
                                                              <m:begChr m:val="("/>
                                                              <m:endChr m:val=")"/>
                                                            </m:dPr>
                                                            <m:e>
                                                              <m:r>
                                                                <m:t xml:space="preserve">n</m:t>
                                                              </m:r>
                                                            </m:e>
                                                          </m:d>
                                                        </m:sub>
                                                      </m:sSub>
                                                      <m:r>
                                                        <m:t xml:space="preserve">)</m:t>
                                                      </m:r>
                                                    </m:e>
                                                  </m:mr>
                                                </m:m>
                                              </m:e>
                                            </m:mr>
                                            <m:mr>
                                              <m:e/>
                                              <m:e/>
                                              <m:e/>
                                            </m:mr>
                                          </m:m>
                                        </m:e>
                                      </m:eqArr>
                                    </m:e>
                                  </m:mr>
                                </m:m>
                              </m:e>
                            </m:mr>
                          </m:m>
                        </m:e>
                      </m:mr>
                    </m:m>
                  </m:oMath>
                </a14:m>
              </a:p>
            </p:txBody>
          </p:sp>
        </mc:Choice>
        <mc:Fallback>
          <p:sp>
            <p:nvSpPr>
              <p:cNvPr id="196" name=""/>
              <p:cNvSpPr txBox="1"/>
              <p:nvPr/>
            </p:nvSpPr>
            <p:spPr>
              <a:xfrm>
                <a:off x="1371600" y="4267080"/>
                <a:ext cx="6705720" cy="2133720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</p:sp>
        </mc:Fallback>
      </mc:AlternateContent>
    </p:spTree>
  </p:cSld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>
        <mc:Choice xmlns:a14="http://schemas.microsoft.com/office/drawing/2010/main" Requires="a14">
          <p:sp>
            <p:nvSpPr>
              <p:cNvPr id="197" name=""/>
              <p:cNvSpPr txBox="1"/>
              <p:nvPr/>
            </p:nvSpPr>
            <p:spPr>
              <a:xfrm>
                <a:off x="838080" y="2057400"/>
                <a:ext cx="5029200" cy="160020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m>
                      <m:mr>
                        <m:e>
                          <m:sSub>
                            <m:e>
                              <m:r>
                                <m:t xml:space="preserve">Q</m:t>
                              </m:r>
                            </m:e>
                            <m:sub>
                              <m:r>
                                <m:t xml:space="preserve">n</m:t>
                              </m:r>
                            </m:sub>
                          </m:sSub>
                          <m:d>
                            <m:dPr>
                              <m:begChr m:val="("/>
                              <m:endChr m:val=")"/>
                            </m:dPr>
                            <m:e>
                              <m:sSub>
                                <m:e>
                                  <m:r>
                                    <m:t xml:space="preserve">x</m:t>
                                  </m:r>
                                </m:e>
                                <m:sub>
                                  <m:r>
                                    <m:t xml:space="preserve">a</m:t>
                                  </m:r>
                                  <m:d>
                                    <m:dPr>
                                      <m:begChr m:val="("/>
                                      <m:endChr m:val=")"/>
                                    </m:dPr>
                                    <m:e>
                                      <m:r>
                                        <m:t xml:space="preserve">n</m:t>
                                      </m:r>
                                    </m:e>
                                  </m:d>
                                </m:sub>
                              </m:sSub>
                              <m:r>
                                <m:t xml:space="preserve">,</m:t>
                              </m:r>
                              <m:sSub>
                                <m:e>
                                  <m:r>
                                    <m:t xml:space="preserve">φ</m:t>
                                  </m:r>
                                </m:e>
                                <m:sub>
                                  <m:r>
                                    <m:t xml:space="preserve">n</m:t>
                                  </m:r>
                                </m:sub>
                              </m:sSub>
                            </m:e>
                          </m:d>
                          <m:r>
                            <m:t xml:space="preserve">=</m:t>
                          </m:r>
                        </m:e>
                        <m:e>
                          <m:m>
                            <m:mr>
                              <m:e>
                                <m:m>
                                  <m:mr>
                                    <m:e>
                                      <m:r>
                                        <m:rPr>
                                          <m:lit/>
                                          <m:nor/>
                                        </m:rPr>
                                        <m:t xml:space="preserve">max</m:t>
                                      </m:r>
                                    </m:e>
                                    <m:e>
                                      <m:d>
                                        <m:dPr>
                                          <m:begChr m:val="["/>
                                          <m:endChr m:val="]"/>
                                        </m:dPr>
                                        <m:e>
                                          <m:sSub>
                                            <m:e>
                                              <m:r>
                                                <m:t xml:space="preserve">λ</m:t>
                                              </m:r>
                                            </m:e>
                                            <m:sub>
                                              <m:r>
                                                <m:t xml:space="preserve">n</m:t>
                                              </m:r>
                                            </m:sub>
                                          </m:sSub>
                                          <m:sSub>
                                            <m:e>
                                              <m:r>
                                                <m:t xml:space="preserve">x</m:t>
                                              </m:r>
                                            </m:e>
                                            <m:sub>
                                              <m:r>
                                                <m:t xml:space="preserve">n</m:t>
                                              </m:r>
                                            </m:sub>
                                          </m:sSub>
                                          <m:r>
                                            <m:t xml:space="preserve">−</m:t>
                                          </m:r>
                                          <m:sSub>
                                            <m:e>
                                              <m:r>
                                                <m:t xml:space="preserve">h</m:t>
                                              </m:r>
                                            </m:e>
                                            <m:sub>
                                              <m:r>
                                                <m:t xml:space="preserve">n</m:t>
                                              </m:r>
                                            </m:sub>
                                          </m:sSub>
                                          <m:r>
                                            <m:t xml:space="preserve">(</m:t>
                                          </m:r>
                                          <m:sSub>
                                            <m:e>
                                              <m:r>
                                                <m:t xml:space="preserve">x</m:t>
                                              </m:r>
                                            </m:e>
                                            <m:sub>
                                              <m:r>
                                                <m:t xml:space="preserve">n</m:t>
                                              </m:r>
                                            </m:sub>
                                          </m:sSub>
                                          <m:r>
                                            <m:t xml:space="preserve">,</m:t>
                                          </m:r>
                                          <m:sSub>
                                            <m:e>
                                              <m:r>
                                                <m:t xml:space="preserve">u</m:t>
                                              </m:r>
                                            </m:e>
                                            <m:sub>
                                              <m:r>
                                                <m:t xml:space="preserve">n</m:t>
                                              </m:r>
                                            </m:sub>
                                          </m:sSub>
                                          <m:r>
                                            <m:t xml:space="preserve">,</m:t>
                                          </m:r>
                                          <m:sSub>
                                            <m:e>
                                              <m:r>
                                                <m:t xml:space="preserve">φ</m:t>
                                              </m:r>
                                            </m:e>
                                            <m:sub>
                                              <m:r>
                                                <m:t xml:space="preserve">n</m:t>
                                              </m:r>
                                            </m:sub>
                                          </m:sSub>
                                          <m:r>
                                            <m:t xml:space="preserve">)</m:t>
                                          </m:r>
                                        </m:e>
                                      </m:d>
                                      <m:r>
                                        <m:t xml:space="preserve">+</m:t>
                                      </m:r>
                                      <m:nary>
                                        <m:naryPr>
                                          <m:chr m:val="∑"/>
                                          <m:supHide m:val="1"/>
                                        </m:naryPr>
                                        <m:sub>
                                          <m:r>
                                            <m:t xml:space="preserve">i</m:t>
                                          </m:r>
                                          <m:r>
                                            <m:t xml:space="preserve">|</m:t>
                                          </m:r>
                                          <m:r>
                                            <m:t xml:space="preserve">a</m:t>
                                          </m:r>
                                          <m:r>
                                            <m:t xml:space="preserve">(</m:t>
                                          </m:r>
                                          <m:r>
                                            <m:t xml:space="preserve">i</m:t>
                                          </m:r>
                                          <m:r>
                                            <m:t xml:space="preserve">)</m:t>
                                          </m:r>
                                          <m:r>
                                            <m:t xml:space="preserve">=</m:t>
                                          </m:r>
                                          <m:r>
                                            <m:t xml:space="preserve">n</m:t>
                                          </m:r>
                                        </m:sub>
                                        <m:sup/>
                                        <m:e>
                                          <m:sSub>
                                            <m:e>
                                              <m:r>
                                                <m:t xml:space="preserve">p</m:t>
                                              </m:r>
                                            </m:e>
                                            <m:sub>
                                              <m:r>
                                                <m:t xml:space="preserve">i</m:t>
                                              </m:r>
                                            </m:sub>
                                          </m:sSub>
                                          <m:sSub>
                                            <m:e>
                                              <m:r>
                                                <m:t xml:space="preserve">Q</m:t>
                                              </m:r>
                                            </m:e>
                                            <m:sub>
                                              <m:r>
                                                <m:t xml:space="preserve">i</m:t>
                                              </m:r>
                                            </m:sub>
                                          </m:sSub>
                                          <m:d>
                                            <m:dPr>
                                              <m:begChr m:val="("/>
                                              <m:endChr m:val=")"/>
                                            </m:dPr>
                                            <m:e>
                                              <m:sSub>
                                                <m:e>
                                                  <m:r>
                                                    <m:t xml:space="preserve">x</m:t>
                                                  </m:r>
                                                </m:e>
                                                <m:sub>
                                                  <m:r>
                                                    <m:t xml:space="preserve">n</m:t>
                                                  </m:r>
                                                </m:sub>
                                              </m:sSub>
                                              <m:r>
                                                <m:t xml:space="preserve">,</m:t>
                                              </m:r>
                                              <m:r>
                                                <m:t xml:space="preserve">Φ</m:t>
                                              </m:r>
                                              <m:r>
                                                <m:t xml:space="preserve">(</m:t>
                                              </m:r>
                                              <m:sSub>
                                                <m:e>
                                                  <m:r>
                                                    <m:t xml:space="preserve">φ</m:t>
                                                  </m:r>
                                                </m:e>
                                                <m:sub>
                                                  <m:r>
                                                    <m:t xml:space="preserve">n</m:t>
                                                  </m:r>
                                                </m:sub>
                                              </m:sSub>
                                              <m:r>
                                                <m:t xml:space="preserve">,</m:t>
                                              </m:r>
                                              <m:sSub>
                                                <m:e>
                                                  <m:r>
                                                    <m:t xml:space="preserve">u</m:t>
                                                  </m:r>
                                                </m:e>
                                                <m:sub>
                                                  <m:r>
                                                    <m:t xml:space="preserve">n</m:t>
                                                  </m:r>
                                                </m:sub>
                                              </m:sSub>
                                              <m:r>
                                                <m:t xml:space="preserve">)</m:t>
                                              </m:r>
                                            </m:e>
                                          </m:d>
                                        </m:e>
                                      </m:nary>
                                    </m:e>
                                  </m:mr>
                                </m:m>
                              </m:e>
                            </m:mr>
                            <m:mr>
                              <m:e>
                                <m:m>
                                  <m:mr>
                                    <m:e>
                                      <m:r>
                                        <m:t xml:space="preserve">s</m:t>
                                      </m:r>
                                      <m:r>
                                        <m:rPr>
                                          <m:lit/>
                                          <m:nor/>
                                        </m:rPr>
                                        <m:t xml:space="preserve">.</m:t>
                                      </m:r>
                                      <m:r>
                                        <m:t xml:space="preserve">t</m:t>
                                      </m:r>
                                      <m:r>
                                        <m:rPr>
                                          <m:lit/>
                                          <m:nor/>
                                        </m:rPr>
                                        <m:t xml:space="preserve">.</m:t>
                                      </m:r>
                                      <m:r>
                                        <m:t xml:space="preserve"> </m:t>
                                      </m:r>
                                    </m:e>
                                    <m:e>
                                      <m:eqArr>
                                        <m:e>
                                          <m:m>
                                            <m:mr>
                                              <m:e>
                                                <m:sSub>
                                                  <m:e>
                                                    <m:r>
                                                      <m:t xml:space="preserve">u</m:t>
                                                    </m:r>
                                                  </m:e>
                                                  <m:sub>
                                                    <m:r>
                                                      <m:t xml:space="preserve">n</m:t>
                                                    </m:r>
                                                  </m:sub>
                                                </m:sSub>
                                              </m:e>
                                              <m:e>
                                                <m:r>
                                                  <m:t xml:space="preserve">∈</m:t>
                                                </m:r>
                                              </m:e>
                                              <m:e>
                                                <m:r>
                                                  <m:t xml:space="preserve">U</m:t>
                                                </m:r>
                                                <m:r>
                                                  <m:t xml:space="preserve">(</m:t>
                                                </m:r>
                                                <m:sSub>
                                                  <m:e>
                                                    <m:r>
                                                      <m:t xml:space="preserve">φ</m:t>
                                                    </m:r>
                                                  </m:e>
                                                  <m:sub>
                                                    <m:r>
                                                      <m:t xml:space="preserve">n</m:t>
                                                    </m:r>
                                                  </m:sub>
                                                </m:sSub>
                                                <m:r>
                                                  <m:t xml:space="preserve">)</m:t>
                                                </m:r>
                                              </m:e>
                                            </m:mr>
                                            <m:mr>
                                              <m:e>
                                                <m:m>
                                                  <m:mr>
                                                    <m:e>
                                                      <m:sSub>
                                                        <m:e>
                                                          <m:r>
                                                            <m:rPr>
                                                              <m:lit/>
                                                              <m:nor/>
                                                            </m:rPr>
                                                            <m:t xml:space="preserve">gu</m:t>
                                                          </m:r>
                                                        </m:e>
                                                        <m:sub>
                                                          <m:r>
                                                            <m:t xml:space="preserve">n</m:t>
                                                          </m:r>
                                                        </m:sub>
                                                      </m:sSub>
                                                    </m:e>
                                                    <m:e/>
                                                  </m:mr>
                                                </m:m>
                                              </m:e>
                                              <m:e>
                                                <m:sSub>
                                                  <m:e>
                                                    <m:r>
                                                      <m:t xml:space="preserve">x</m:t>
                                                    </m:r>
                                                  </m:e>
                                                  <m:sub>
                                                    <m:r>
                                                      <m:t xml:space="preserve">n</m:t>
                                                    </m:r>
                                                  </m:sub>
                                                </m:sSub>
                                              </m:e>
                                              <m:e>
                                                <m:m>
                                                  <m:mr>
                                                    <m:e/>
                                                    <m:e>
                                                      <m:sSub>
                                                        <m:e>
                                                          <m:r>
                                                            <m:rPr>
                                                              <m:lit/>
                                                              <m:nor/>
                                                            </m:rPr>
                                                            <m:t xml:space="preserve">Gu</m:t>
                                                          </m:r>
                                                        </m:e>
                                                        <m:sub>
                                                          <m:r>
                                                            <m:t xml:space="preserve">n</m:t>
                                                          </m:r>
                                                        </m:sub>
                                                      </m:sSub>
                                                    </m:e>
                                                  </m:mr>
                                                </m:m>
                                              </m:e>
                                            </m:mr>
                                          </m:m>
                                        </m:e>
                                        <m:e>
                                          <m:m>
                                            <m:mr>
                                              <m:e>
                                                <m:m>
                                                  <m:mr>
                                                    <m:e>
                                                      <m:sSub>
                                                        <m:e>
                                                          <m:r>
                                                            <m:t xml:space="preserve">R</m:t>
                                                          </m:r>
                                                        </m:e>
                                                        <m:sub>
                                                          <m:r>
                                                            <m:t xml:space="preserve">d</m:t>
                                                          </m:r>
                                                        </m:sub>
                                                      </m:sSub>
                                                      <m:r>
                                                        <m:t xml:space="preserve">(</m:t>
                                                      </m:r>
                                                      <m:sSub>
                                                        <m:e>
                                                          <m:r>
                                                            <m:t xml:space="preserve">x</m:t>
                                                          </m:r>
                                                        </m:e>
                                                        <m:sub>
                                                          <m:r>
                                                            <m:t xml:space="preserve">a</m:t>
                                                          </m:r>
                                                          <m:d>
                                                            <m:dPr>
                                                              <m:begChr m:val="("/>
                                                              <m:endChr m:val=")"/>
                                                            </m:dPr>
                                                            <m:e>
                                                              <m:r>
                                                                <m:t xml:space="preserve">n</m:t>
                                                              </m:r>
                                                            </m:e>
                                                          </m:d>
                                                        </m:sub>
                                                      </m:sSub>
                                                      <m:r>
                                                        <m:t xml:space="preserve">)</m:t>
                                                      </m:r>
                                                    </m:e>
                                                    <m:e/>
                                                  </m:mr>
                                                </m:m>
                                              </m:e>
                                              <m:e>
                                                <m:sSub>
                                                  <m:e>
                                                    <m:r>
                                                      <m:t xml:space="preserve">x</m:t>
                                                    </m:r>
                                                  </m:e>
                                                  <m:sub>
                                                    <m:r>
                                                      <m:t xml:space="preserve">n</m:t>
                                                    </m:r>
                                                  </m:sub>
                                                </m:sSub>
                                              </m:e>
                                              <m:e>
                                                <m:m>
                                                  <m:mr>
                                                    <m:e/>
                                                    <m:e>
                                                      <m:sSub>
                                                        <m:e>
                                                          <m:r>
                                                            <m:t xml:space="preserve">R</m:t>
                                                          </m:r>
                                                        </m:e>
                                                        <m:sub>
                                                          <m:r>
                                                            <m:t xml:space="preserve">u</m:t>
                                                          </m:r>
                                                        </m:sub>
                                                      </m:sSub>
                                                      <m:r>
                                                        <m:t xml:space="preserve">(</m:t>
                                                      </m:r>
                                                      <m:sSub>
                                                        <m:e>
                                                          <m:r>
                                                            <m:t xml:space="preserve">x</m:t>
                                                          </m:r>
                                                        </m:e>
                                                        <m:sub>
                                                          <m:r>
                                                            <m:t xml:space="preserve">a</m:t>
                                                          </m:r>
                                                          <m:d>
                                                            <m:dPr>
                                                              <m:begChr m:val="("/>
                                                              <m:endChr m:val=")"/>
                                                            </m:dPr>
                                                            <m:e>
                                                              <m:r>
                                                                <m:t xml:space="preserve">n</m:t>
                                                              </m:r>
                                                            </m:e>
                                                          </m:d>
                                                        </m:sub>
                                                      </m:sSub>
                                                      <m:r>
                                                        <m:t xml:space="preserve">)</m:t>
                                                      </m:r>
                                                    </m:e>
                                                  </m:mr>
                                                </m:m>
                                              </m:e>
                                            </m:mr>
                                            <m:mr>
                                              <m:e/>
                                              <m:e/>
                                              <m:e/>
                                            </m:mr>
                                          </m:m>
                                        </m:e>
                                      </m:eqArr>
                                    </m:e>
                                  </m:mr>
                                </m:m>
                              </m:e>
                            </m:mr>
                          </m:m>
                        </m:e>
                      </m:mr>
                    </m:m>
                  </m:oMath>
                </a14:m>
              </a:p>
            </p:txBody>
          </p:sp>
        </mc:Choice>
        <mc:Fallback>
          <p:sp>
            <p:nvSpPr>
              <p:cNvPr id="197" name=""/>
              <p:cNvSpPr txBox="1"/>
              <p:nvPr/>
            </p:nvSpPr>
            <p:spPr>
              <a:xfrm>
                <a:off x="838080" y="2057400"/>
                <a:ext cx="5029200" cy="1600200"/>
              </a:xfrm>
              <a:prstGeom prst="rect">
                <a:avLst/>
              </a:prstGeom>
              <a:blipFill>
                <a:blip r:embed="rId1"/>
                <a:stretch>
                  <a:fillRect/>
                </a:stretch>
              </a:blipFill>
            </p:spPr>
          </p:sp>
        </mc:Fallback>
      </mc:AlternateContent>
      <p:sp>
        <p:nvSpPr>
          <p:cNvPr id="198" name=""/>
          <p:cNvSpPr/>
          <p:nvPr/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9" name=""/>
          <p:cNvSpPr/>
          <p:nvPr/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0" name="PlaceHolder 1"/>
          <p:cNvSpPr>
            <a:spLocks noGrp="1"/>
          </p:cNvSpPr>
          <p:nvPr>
            <p:ph type="title"/>
          </p:nvPr>
        </p:nvSpPr>
        <p:spPr>
          <a:xfrm>
            <a:off x="304920" y="304560"/>
            <a:ext cx="8534160" cy="60948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Solution Technique: Nested Bender Decomposition</a:t>
            </a:r>
            <a:endParaRPr b="0" lang="en-US" sz="3600" strike="noStrike" u="none">
              <a:solidFill>
                <a:srgbClr val="000099"/>
              </a:solidFill>
              <a:effectLst/>
              <a:uFillTx/>
              <a:latin typeface="Arial"/>
            </a:endParaRPr>
          </a:p>
        </p:txBody>
      </p:sp>
      <p:sp>
        <p:nvSpPr>
          <p:cNvPr id="201" name="PlaceHolder 2"/>
          <p:cNvSpPr>
            <a:spLocks noGrp="1"/>
          </p:cNvSpPr>
          <p:nvPr>
            <p:ph/>
          </p:nvPr>
        </p:nvSpPr>
        <p:spPr>
          <a:xfrm>
            <a:off x="457200" y="1142640"/>
            <a:ext cx="8300880" cy="550548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 lnSpcReduction="9999"/>
          </a:bodyPr>
          <a:p>
            <a:pPr marL="343080" indent="-343080">
              <a:lnSpc>
                <a:spcPct val="90000"/>
              </a:lnSpc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Basic Idea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Solve each node subproblem separately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lnSpc>
                <a:spcPct val="90000"/>
              </a:lnSpc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lnSpc>
                <a:spcPct val="90000"/>
              </a:lnSpc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lnSpc>
                <a:spcPct val="90000"/>
              </a:lnSpc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lnSpc>
                <a:spcPct val="90000"/>
              </a:lnSpc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lnSpc>
                <a:spcPct val="90000"/>
              </a:lnSpc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lnSpc>
                <a:spcPct val="90000"/>
              </a:lnSpc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lnSpc>
                <a:spcPct val="90000"/>
              </a:lnSpc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lnSpc>
                <a:spcPct val="90000"/>
              </a:lnSpc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x</a:t>
            </a:r>
            <a:r>
              <a:rPr b="0" i="1" lang="en-US" sz="2400" strike="noStrike" u="none" baseline="-25000">
                <a:solidFill>
                  <a:srgbClr val="000000"/>
                </a:solidFill>
                <a:effectLst/>
                <a:uFillTx/>
                <a:latin typeface="Arial"/>
              </a:rPr>
              <a:t>t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is passed forward to the Stage </a:t>
            </a:r>
            <a:r>
              <a:rPr b="0" i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t+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 subproblem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Information of function </a:t>
            </a:r>
            <a:r>
              <a:rPr b="0" i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Q</a:t>
            </a:r>
            <a:r>
              <a:rPr b="0" i="1" lang="en-US" sz="2400" strike="noStrike" u="none" baseline="-25000">
                <a:solidFill>
                  <a:srgbClr val="000000"/>
                </a:solidFill>
                <a:effectLst/>
                <a:uFillTx/>
                <a:latin typeface="Arial"/>
              </a:rPr>
              <a:t>t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, or cut, is passed backward to Stage </a:t>
            </a:r>
            <a:r>
              <a:rPr b="0" i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-1 subproblem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Updating </a:t>
            </a:r>
            <a:r>
              <a:rPr b="0" i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x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and functions </a:t>
            </a:r>
            <a:r>
              <a:rPr b="0" i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Q 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until converge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pSp>
        <p:nvGrpSpPr>
          <p:cNvPr id="202" name=""/>
          <p:cNvGrpSpPr/>
          <p:nvPr/>
        </p:nvGrpSpPr>
        <p:grpSpPr>
          <a:xfrm>
            <a:off x="5178600" y="2593800"/>
            <a:ext cx="3047760" cy="2253960"/>
            <a:chOff x="5178600" y="2593800"/>
            <a:chExt cx="3047760" cy="2253960"/>
          </a:xfrm>
        </p:grpSpPr>
        <p:sp>
          <p:nvSpPr>
            <p:cNvPr id="203" name=""/>
            <p:cNvSpPr/>
            <p:nvPr/>
          </p:nvSpPr>
          <p:spPr>
            <a:xfrm>
              <a:off x="7894440" y="2593800"/>
              <a:ext cx="331920" cy="165240"/>
            </a:xfrm>
            <a:prstGeom prst="ellipse">
              <a:avLst/>
            </a:prstGeom>
            <a:solidFill>
              <a:srgbClr val="ccccff"/>
            </a:solidFill>
            <a:ln w="144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4" name=""/>
            <p:cNvSpPr/>
            <p:nvPr/>
          </p:nvSpPr>
          <p:spPr>
            <a:xfrm>
              <a:off x="7894440" y="3290760"/>
              <a:ext cx="331920" cy="163080"/>
            </a:xfrm>
            <a:prstGeom prst="ellipse">
              <a:avLst/>
            </a:prstGeom>
            <a:solidFill>
              <a:srgbClr val="ccccff"/>
            </a:solidFill>
            <a:ln w="144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5" name=""/>
            <p:cNvSpPr/>
            <p:nvPr/>
          </p:nvSpPr>
          <p:spPr>
            <a:xfrm>
              <a:off x="6482160" y="2942280"/>
              <a:ext cx="333000" cy="164160"/>
            </a:xfrm>
            <a:prstGeom prst="ellipse">
              <a:avLst/>
            </a:prstGeom>
            <a:solidFill>
              <a:srgbClr val="ccccff"/>
            </a:solidFill>
            <a:ln w="144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6" name=""/>
            <p:cNvSpPr/>
            <p:nvPr/>
          </p:nvSpPr>
          <p:spPr>
            <a:xfrm>
              <a:off x="6536520" y="4379040"/>
              <a:ext cx="333000" cy="165240"/>
            </a:xfrm>
            <a:prstGeom prst="ellipse">
              <a:avLst/>
            </a:prstGeom>
            <a:solidFill>
              <a:srgbClr val="ccccff"/>
            </a:solidFill>
            <a:ln w="144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7" name=""/>
            <p:cNvSpPr/>
            <p:nvPr/>
          </p:nvSpPr>
          <p:spPr>
            <a:xfrm>
              <a:off x="5178600" y="3726360"/>
              <a:ext cx="334080" cy="164160"/>
            </a:xfrm>
            <a:prstGeom prst="ellipse">
              <a:avLst/>
            </a:prstGeom>
            <a:solidFill>
              <a:srgbClr val="ccccff"/>
            </a:solidFill>
            <a:ln w="144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8" name=""/>
            <p:cNvSpPr/>
            <p:nvPr/>
          </p:nvSpPr>
          <p:spPr>
            <a:xfrm flipV="1">
              <a:off x="5504400" y="3072960"/>
              <a:ext cx="1031760" cy="739800"/>
            </a:xfrm>
            <a:prstGeom prst="line">
              <a:avLst/>
            </a:prstGeom>
            <a:ln w="144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9" name=""/>
            <p:cNvSpPr/>
            <p:nvPr/>
          </p:nvSpPr>
          <p:spPr>
            <a:xfrm>
              <a:off x="5504400" y="3813480"/>
              <a:ext cx="1085760" cy="609840"/>
            </a:xfrm>
            <a:prstGeom prst="line">
              <a:avLst/>
            </a:prstGeom>
            <a:ln w="144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0" name=""/>
            <p:cNvSpPr/>
            <p:nvPr/>
          </p:nvSpPr>
          <p:spPr>
            <a:xfrm flipV="1">
              <a:off x="6812640" y="2680200"/>
              <a:ext cx="1081440" cy="343800"/>
            </a:xfrm>
            <a:prstGeom prst="line">
              <a:avLst/>
            </a:prstGeom>
            <a:ln w="144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1" name=""/>
            <p:cNvSpPr/>
            <p:nvPr/>
          </p:nvSpPr>
          <p:spPr>
            <a:xfrm>
              <a:off x="6808320" y="3029400"/>
              <a:ext cx="1085760" cy="305280"/>
            </a:xfrm>
            <a:prstGeom prst="line">
              <a:avLst/>
            </a:prstGeom>
            <a:ln w="144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2" name=""/>
            <p:cNvSpPr/>
            <p:nvPr/>
          </p:nvSpPr>
          <p:spPr>
            <a:xfrm>
              <a:off x="7894440" y="3987720"/>
              <a:ext cx="331920" cy="165240"/>
            </a:xfrm>
            <a:prstGeom prst="ellipse">
              <a:avLst/>
            </a:prstGeom>
            <a:solidFill>
              <a:srgbClr val="ccccff"/>
            </a:solidFill>
            <a:ln w="144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3" name=""/>
            <p:cNvSpPr/>
            <p:nvPr/>
          </p:nvSpPr>
          <p:spPr>
            <a:xfrm>
              <a:off x="7894440" y="4684680"/>
              <a:ext cx="331920" cy="163080"/>
            </a:xfrm>
            <a:prstGeom prst="ellipse">
              <a:avLst/>
            </a:prstGeom>
            <a:solidFill>
              <a:srgbClr val="ccccff"/>
            </a:solidFill>
            <a:ln w="144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4" name=""/>
            <p:cNvSpPr/>
            <p:nvPr/>
          </p:nvSpPr>
          <p:spPr>
            <a:xfrm flipV="1">
              <a:off x="6867000" y="4117320"/>
              <a:ext cx="1081440" cy="343800"/>
            </a:xfrm>
            <a:prstGeom prst="line">
              <a:avLst/>
            </a:prstGeom>
            <a:ln w="144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5" name=""/>
            <p:cNvSpPr/>
            <p:nvPr/>
          </p:nvSpPr>
          <p:spPr>
            <a:xfrm>
              <a:off x="6862320" y="4466520"/>
              <a:ext cx="1085760" cy="304200"/>
            </a:xfrm>
            <a:prstGeom prst="line">
              <a:avLst/>
            </a:prstGeom>
            <a:ln w="144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216" name=""/>
          <p:cNvSpPr/>
          <p:nvPr/>
        </p:nvSpPr>
        <p:spPr>
          <a:xfrm>
            <a:off x="4572000" y="1981080"/>
            <a:ext cx="1447920" cy="457200"/>
          </a:xfrm>
          <a:prstGeom prst="ellipse">
            <a:avLst/>
          </a:prstGeom>
          <a:noFill/>
          <a:ln w="1908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7" name=""/>
          <p:cNvSpPr/>
          <p:nvPr/>
        </p:nvSpPr>
        <p:spPr>
          <a:xfrm>
            <a:off x="4343400" y="2971800"/>
            <a:ext cx="533520" cy="457200"/>
          </a:xfrm>
          <a:prstGeom prst="ellipse">
            <a:avLst/>
          </a:prstGeom>
          <a:noFill/>
          <a:ln w="1908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8" name=""/>
          <p:cNvSpPr/>
          <p:nvPr/>
        </p:nvSpPr>
        <p:spPr>
          <a:xfrm>
            <a:off x="7224840" y="2438280"/>
            <a:ext cx="855360" cy="33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Q</a:t>
            </a:r>
            <a:r>
              <a:rPr b="0" lang="en-US" sz="1400" strike="noStrike" u="none" baseline="-25000">
                <a:solidFill>
                  <a:srgbClr val="ff0000"/>
                </a:solidFill>
                <a:effectLst/>
                <a:uFillTx/>
                <a:latin typeface="Times New Roman"/>
              </a:rPr>
              <a:t>3</a:t>
            </a:r>
            <a:r>
              <a:rPr b="0" lang="en-US" sz="14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(x</a:t>
            </a:r>
            <a:r>
              <a:rPr b="0" lang="en-US" sz="1400" strike="noStrike" u="none" baseline="-25000">
                <a:solidFill>
                  <a:srgbClr val="ff0000"/>
                </a:solidFill>
                <a:effectLst/>
                <a:uFillTx/>
                <a:latin typeface="Times New Roman"/>
              </a:rPr>
              <a:t>2</a:t>
            </a:r>
            <a:r>
              <a:rPr b="0" lang="en-US" sz="14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, </a:t>
            </a:r>
            <a:r>
              <a:rPr b="0" lang="en-US" sz="1400" strike="noStrike" u="none">
                <a:solidFill>
                  <a:srgbClr val="ff0000"/>
                </a:solidFill>
                <a:effectLst/>
                <a:uFillTx/>
                <a:latin typeface="Symbol"/>
                <a:ea typeface="Symbol"/>
              </a:rPr>
              <a:t></a:t>
            </a:r>
            <a:r>
              <a:rPr b="0" lang="en-US" sz="1400" strike="noStrike" u="none" baseline="-25000">
                <a:solidFill>
                  <a:srgbClr val="ff0000"/>
                </a:solidFill>
                <a:effectLst/>
                <a:uFillTx/>
                <a:latin typeface="Symbol"/>
                <a:ea typeface="Symbol"/>
              </a:rPr>
              <a:t></a:t>
            </a:r>
            <a:r>
              <a:rPr b="0" lang="en-US" sz="14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9" name=""/>
          <p:cNvSpPr/>
          <p:nvPr/>
        </p:nvSpPr>
        <p:spPr>
          <a:xfrm>
            <a:off x="7418520" y="2975040"/>
            <a:ext cx="855360" cy="33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Q</a:t>
            </a:r>
            <a:r>
              <a:rPr b="0" lang="en-US" sz="1400" strike="noStrike" u="none" baseline="-25000">
                <a:solidFill>
                  <a:srgbClr val="ff0000"/>
                </a:solidFill>
                <a:effectLst/>
                <a:uFillTx/>
                <a:latin typeface="Times New Roman"/>
              </a:rPr>
              <a:t>4</a:t>
            </a:r>
            <a:r>
              <a:rPr b="0" lang="en-US" sz="14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(x</a:t>
            </a:r>
            <a:r>
              <a:rPr b="0" lang="en-US" sz="1400" strike="noStrike" u="none" baseline="-25000">
                <a:solidFill>
                  <a:srgbClr val="ff0000"/>
                </a:solidFill>
                <a:effectLst/>
                <a:uFillTx/>
                <a:latin typeface="Times New Roman"/>
              </a:rPr>
              <a:t>2</a:t>
            </a:r>
            <a:r>
              <a:rPr b="0" lang="en-US" sz="14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, </a:t>
            </a:r>
            <a:r>
              <a:rPr b="0" lang="en-US" sz="1400" strike="noStrike" u="none">
                <a:solidFill>
                  <a:srgbClr val="ff0000"/>
                </a:solidFill>
                <a:effectLst/>
                <a:uFillTx/>
                <a:latin typeface="Symbol"/>
                <a:ea typeface="Symbol"/>
              </a:rPr>
              <a:t></a:t>
            </a:r>
            <a:r>
              <a:rPr b="0" lang="en-US" sz="1400" strike="noStrike" u="none" baseline="-25000">
                <a:solidFill>
                  <a:srgbClr val="ff0000"/>
                </a:solidFill>
                <a:effectLst/>
                <a:uFillTx/>
                <a:latin typeface="Symbol"/>
                <a:ea typeface="Symbol"/>
              </a:rPr>
              <a:t></a:t>
            </a:r>
            <a:r>
              <a:rPr b="0" lang="en-US" sz="14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0" name=""/>
          <p:cNvSpPr/>
          <p:nvPr/>
        </p:nvSpPr>
        <p:spPr>
          <a:xfrm>
            <a:off x="5767200" y="2822400"/>
            <a:ext cx="836640" cy="33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Q</a:t>
            </a:r>
            <a:r>
              <a:rPr b="0" lang="en-US" sz="1400" strike="noStrike" u="none" baseline="-25000">
                <a:solidFill>
                  <a:srgbClr val="ff0000"/>
                </a:solidFill>
                <a:effectLst/>
                <a:uFillTx/>
                <a:latin typeface="Times New Roman"/>
              </a:rPr>
              <a:t>2 </a:t>
            </a:r>
            <a:r>
              <a:rPr b="0" lang="en-US" sz="14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(x</a:t>
            </a:r>
            <a:r>
              <a:rPr b="0" lang="en-US" sz="1400" strike="noStrike" u="none" baseline="-25000">
                <a:solidFill>
                  <a:srgbClr val="ff0000"/>
                </a:solidFill>
                <a:effectLst/>
                <a:uFillTx/>
                <a:latin typeface="Times New Roman"/>
              </a:rPr>
              <a:t>2</a:t>
            </a:r>
            <a:r>
              <a:rPr b="0" lang="en-US" sz="14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,</a:t>
            </a:r>
            <a:r>
              <a:rPr b="0" lang="en-US" sz="1400" strike="noStrike" u="none">
                <a:solidFill>
                  <a:srgbClr val="ff0000"/>
                </a:solidFill>
                <a:effectLst/>
                <a:uFillTx/>
                <a:latin typeface="Symbol"/>
                <a:ea typeface="Symbol"/>
              </a:rPr>
              <a:t></a:t>
            </a:r>
            <a:r>
              <a:rPr b="0" lang="en-US" sz="1400" strike="noStrike" u="none" baseline="-25000">
                <a:solidFill>
                  <a:srgbClr val="ff0000"/>
                </a:solidFill>
                <a:effectLst/>
                <a:uFillTx/>
                <a:latin typeface="Symbol"/>
                <a:ea typeface="Symbol"/>
              </a:rPr>
              <a:t></a:t>
            </a:r>
            <a:r>
              <a:rPr b="0" lang="en-US" sz="14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1" name=""/>
          <p:cNvSpPr/>
          <p:nvPr/>
        </p:nvSpPr>
        <p:spPr>
          <a:xfrm>
            <a:off x="5734800" y="3584520"/>
            <a:ext cx="321840" cy="33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ff"/>
                </a:solidFill>
                <a:effectLst/>
                <a:uFillTx/>
                <a:latin typeface="Times New Roman"/>
              </a:rPr>
              <a:t>x</a:t>
            </a:r>
            <a:r>
              <a:rPr b="0" lang="en-US" sz="1400" strike="noStrike" u="none" baseline="-25000">
                <a:solidFill>
                  <a:srgbClr val="0000ff"/>
                </a:solidFill>
                <a:effectLst/>
                <a:uFillTx/>
                <a:latin typeface="Times New Roman"/>
              </a:rPr>
              <a:t>1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2" name=""/>
          <p:cNvSpPr/>
          <p:nvPr/>
        </p:nvSpPr>
        <p:spPr>
          <a:xfrm>
            <a:off x="6782760" y="3051000"/>
            <a:ext cx="321840" cy="33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ff"/>
                </a:solidFill>
                <a:effectLst/>
                <a:uFillTx/>
                <a:latin typeface="Times New Roman"/>
              </a:rPr>
              <a:t>x</a:t>
            </a:r>
            <a:r>
              <a:rPr b="0" lang="en-US" sz="1400" strike="noStrike" u="none" baseline="-25000">
                <a:solidFill>
                  <a:srgbClr val="0000ff"/>
                </a:solidFill>
                <a:effectLst/>
                <a:uFillTx/>
                <a:latin typeface="Times New Roman"/>
              </a:rPr>
              <a:t>2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3" name=""/>
          <p:cNvSpPr/>
          <p:nvPr/>
        </p:nvSpPr>
        <p:spPr>
          <a:xfrm flipH="1">
            <a:off x="5559120" y="3127320"/>
            <a:ext cx="685800" cy="457200"/>
          </a:xfrm>
          <a:prstGeom prst="line">
            <a:avLst/>
          </a:prstGeom>
          <a:ln w="19080">
            <a:solidFill>
              <a:srgbClr val="ff0000"/>
            </a:solidFill>
            <a:prstDash val="dash"/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4" name=""/>
          <p:cNvSpPr/>
          <p:nvPr/>
        </p:nvSpPr>
        <p:spPr>
          <a:xfrm flipH="1">
            <a:off x="6931080" y="2670120"/>
            <a:ext cx="533520" cy="228600"/>
          </a:xfrm>
          <a:prstGeom prst="line">
            <a:avLst/>
          </a:prstGeom>
          <a:ln w="19080">
            <a:solidFill>
              <a:srgbClr val="ff0000"/>
            </a:solidFill>
            <a:prstDash val="dash"/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5" name=""/>
          <p:cNvSpPr/>
          <p:nvPr/>
        </p:nvSpPr>
        <p:spPr>
          <a:xfrm flipH="1" flipV="1">
            <a:off x="7007040" y="3051000"/>
            <a:ext cx="533160" cy="76320"/>
          </a:xfrm>
          <a:prstGeom prst="line">
            <a:avLst/>
          </a:prstGeom>
          <a:ln w="19080">
            <a:solidFill>
              <a:srgbClr val="ff0000"/>
            </a:solidFill>
            <a:prstDash val="dash"/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6" name=""/>
          <p:cNvSpPr/>
          <p:nvPr/>
        </p:nvSpPr>
        <p:spPr>
          <a:xfrm flipV="1">
            <a:off x="5940360" y="3203640"/>
            <a:ext cx="838440" cy="457200"/>
          </a:xfrm>
          <a:prstGeom prst="line">
            <a:avLst/>
          </a:prstGeom>
          <a:ln w="19080">
            <a:solidFill>
              <a:srgbClr val="0000ff"/>
            </a:solidFill>
            <a:prstDash val="sysDot"/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7" name=""/>
          <p:cNvSpPr/>
          <p:nvPr/>
        </p:nvSpPr>
        <p:spPr>
          <a:xfrm flipV="1">
            <a:off x="7086600" y="2669760"/>
            <a:ext cx="911160" cy="531720"/>
          </a:xfrm>
          <a:prstGeom prst="line">
            <a:avLst/>
          </a:prstGeom>
          <a:ln w="19080">
            <a:solidFill>
              <a:srgbClr val="0000ff"/>
            </a:solidFill>
            <a:prstDash val="sysDot"/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8" name=""/>
          <p:cNvSpPr/>
          <p:nvPr/>
        </p:nvSpPr>
        <p:spPr>
          <a:xfrm>
            <a:off x="7083360" y="3203640"/>
            <a:ext cx="762120" cy="228600"/>
          </a:xfrm>
          <a:prstGeom prst="line">
            <a:avLst/>
          </a:prstGeom>
          <a:ln w="19080">
            <a:solidFill>
              <a:srgbClr val="0000ff"/>
            </a:solidFill>
            <a:prstDash val="sysDot"/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9" name=""/>
          <p:cNvSpPr/>
          <p:nvPr/>
        </p:nvSpPr>
        <p:spPr>
          <a:xfrm>
            <a:off x="2666880" y="2971800"/>
            <a:ext cx="457200" cy="457200"/>
          </a:xfrm>
          <a:prstGeom prst="ellipse">
            <a:avLst/>
          </a:prstGeom>
          <a:noFill/>
          <a:ln w="1908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" name="PlaceHolder 1"/>
          <p:cNvSpPr>
            <a:spLocks noGrp="1"/>
          </p:cNvSpPr>
          <p:nvPr>
            <p:ph type="title"/>
          </p:nvPr>
        </p:nvSpPr>
        <p:spPr>
          <a:xfrm>
            <a:off x="685800" y="533520"/>
            <a:ext cx="7772400" cy="914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Conclusion</a:t>
            </a:r>
            <a:endParaRPr b="0" lang="en-US" sz="4400" strike="noStrike" u="none">
              <a:solidFill>
                <a:srgbClr val="000099"/>
              </a:solidFill>
              <a:effectLst/>
              <a:uFillTx/>
              <a:latin typeface="Arial"/>
            </a:endParaRPr>
          </a:p>
        </p:txBody>
      </p:sp>
      <p:sp>
        <p:nvSpPr>
          <p:cNvPr id="231" name="PlaceHolder 2"/>
          <p:cNvSpPr>
            <a:spLocks noGrp="1"/>
          </p:cNvSpPr>
          <p:nvPr>
            <p:ph/>
          </p:nvPr>
        </p:nvSpPr>
        <p:spPr>
          <a:xfrm>
            <a:off x="685800" y="1600200"/>
            <a:ext cx="7772400" cy="4495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90000"/>
              </a:lnSpc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Relax the meet load constraints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Two layers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700"/>
              </a:spcBef>
              <a:buClr>
                <a:srgbClr val="000000"/>
              </a:buClr>
              <a:buSzPct val="75000"/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Finding the right power values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700"/>
              </a:spcBef>
              <a:buClr>
                <a:srgbClr val="000000"/>
              </a:buClr>
              <a:buSzPct val="75000"/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Merchant unit subproblems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optimal value function of each merchant unit’s DP is concave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Use Bender decomposition to solve the merchant unit problem with ramping constraints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"/>
          <p:cNvSpPr/>
          <p:nvPr/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685800" y="533520"/>
            <a:ext cx="7772400" cy="9144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Outline</a:t>
            </a:r>
            <a:endParaRPr b="0" lang="en-US" sz="4400" strike="noStrike" u="none">
              <a:solidFill>
                <a:srgbClr val="000099"/>
              </a:solidFill>
              <a:effectLst/>
              <a:uFillTx/>
              <a:latin typeface="Arial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/>
          </p:nvPr>
        </p:nvSpPr>
        <p:spPr>
          <a:xfrm>
            <a:off x="1218960" y="1905120"/>
            <a:ext cx="7010280" cy="449568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/>
          </a:bodyPr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Overview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Model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601"/>
              </a:spcBef>
              <a:buClr>
                <a:srgbClr val="000000"/>
              </a:buClr>
              <a:buSzPct val="75000"/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Full requirement problem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Lagrangian relaxation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601"/>
              </a:spcBef>
              <a:buClr>
                <a:srgbClr val="000000"/>
              </a:buClr>
              <a:buSzPct val="75000"/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Merchant unit problem with ramping constraints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Bender decomposition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Conclusion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685800" y="3045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Overview</a:t>
            </a:r>
            <a:endParaRPr b="0" lang="en-US" sz="4400" strike="noStrike" u="none">
              <a:solidFill>
                <a:srgbClr val="000099"/>
              </a:solidFill>
              <a:effectLst/>
              <a:uFillTx/>
              <a:latin typeface="Arial"/>
            </a:endParaRPr>
          </a:p>
        </p:txBody>
      </p:sp>
      <p:sp>
        <p:nvSpPr>
          <p:cNvPr id="24" name=""/>
          <p:cNvSpPr/>
          <p:nvPr/>
        </p:nvSpPr>
        <p:spPr>
          <a:xfrm>
            <a:off x="4853520" y="2971800"/>
            <a:ext cx="179928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Generation plants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25" name="in00353_" descr=""/>
          <p:cNvPicPr/>
          <p:nvPr/>
        </p:nvPicPr>
        <p:blipFill>
          <a:blip r:embed="rId1"/>
          <a:stretch/>
        </p:blipFill>
        <p:spPr>
          <a:xfrm>
            <a:off x="4648320" y="3657600"/>
            <a:ext cx="680760" cy="8380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6" name=""/>
          <p:cNvSpPr/>
          <p:nvPr/>
        </p:nvSpPr>
        <p:spPr>
          <a:xfrm>
            <a:off x="762120" y="3733920"/>
            <a:ext cx="1752480" cy="761760"/>
          </a:xfrm>
          <a:prstGeom prst="rect">
            <a:avLst/>
          </a:prstGeom>
          <a:solidFill>
            <a:srgbClr val="cc99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Power market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6019920" y="1600200"/>
            <a:ext cx="1981080" cy="914400"/>
          </a:xfrm>
          <a:prstGeom prst="rect">
            <a:avLst/>
          </a:prstGeom>
          <a:solidFill>
            <a:srgbClr val="99cc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Natural gas market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>
            <a:off x="4724280" y="5562720"/>
            <a:ext cx="1752840" cy="685800"/>
          </a:xfrm>
          <a:prstGeom prst="roundRect">
            <a:avLst>
              <a:gd name="adj" fmla="val 16667"/>
            </a:avLst>
          </a:prstGeom>
          <a:solidFill>
            <a:srgbClr val="ffcc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customers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>
            <a:off x="3429000" y="2895480"/>
            <a:ext cx="4495680" cy="3581640"/>
          </a:xfrm>
          <a:prstGeom prst="rect">
            <a:avLst/>
          </a:prstGeom>
          <a:noFill/>
          <a:ln w="9360">
            <a:solidFill>
              <a:srgbClr val="00000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>
            <a:off x="5562720" y="4572000"/>
            <a:ext cx="0" cy="9907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>
            <a:off x="5564520" y="5181480"/>
            <a:ext cx="195804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satisfy electric load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/>
          <p:nvPr/>
        </p:nvSpPr>
        <p:spPr>
          <a:xfrm>
            <a:off x="7010280" y="2514600"/>
            <a:ext cx="0" cy="7621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>
            <a:off x="6983640" y="2514600"/>
            <a:ext cx="93600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buy fuel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34" name="in00353_" descr=""/>
          <p:cNvPicPr/>
          <p:nvPr/>
        </p:nvPicPr>
        <p:blipFill>
          <a:blip r:embed="rId2"/>
          <a:stretch/>
        </p:blipFill>
        <p:spPr>
          <a:xfrm>
            <a:off x="5562720" y="3657600"/>
            <a:ext cx="495360" cy="6094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5" name=""/>
          <p:cNvSpPr/>
          <p:nvPr/>
        </p:nvSpPr>
        <p:spPr>
          <a:xfrm>
            <a:off x="2514600" y="4038480"/>
            <a:ext cx="190512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 flipH="1">
            <a:off x="2514600" y="4191120"/>
            <a:ext cx="182880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3119400" y="3733920"/>
            <a:ext cx="114588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Buy at ask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>
            <a:off x="3125880" y="4191120"/>
            <a:ext cx="110772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Sell at bid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39" name="in00353_" descr=""/>
          <p:cNvPicPr/>
          <p:nvPr/>
        </p:nvPicPr>
        <p:blipFill>
          <a:blip r:embed="rId3"/>
          <a:stretch/>
        </p:blipFill>
        <p:spPr>
          <a:xfrm>
            <a:off x="6477120" y="3657600"/>
            <a:ext cx="928440" cy="11430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0" name="in00576_" descr=""/>
          <p:cNvPicPr/>
          <p:nvPr/>
        </p:nvPicPr>
        <p:blipFill>
          <a:blip r:embed="rId4"/>
          <a:stretch/>
        </p:blipFill>
        <p:spPr>
          <a:xfrm>
            <a:off x="2666880" y="4038480"/>
            <a:ext cx="379440" cy="514440"/>
          </a:xfrm>
          <a:prstGeom prst="rect">
            <a:avLst/>
          </a:prstGeom>
          <a:noFill/>
          <a:ln w="0">
            <a:noFill/>
          </a:ln>
        </p:spPr>
      </p:pic>
    </p:spTree>
  </p:cSld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/>
          </p:cNvSpPr>
          <p:nvPr>
            <p:ph type="title"/>
          </p:nvPr>
        </p:nvSpPr>
        <p:spPr>
          <a:xfrm>
            <a:off x="457200" y="533520"/>
            <a:ext cx="8229600" cy="914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Properties of Generators</a:t>
            </a:r>
            <a:endParaRPr b="0" lang="en-US" sz="4000" strike="noStrike" u="none">
              <a:solidFill>
                <a:srgbClr val="000099"/>
              </a:solidFill>
              <a:effectLst/>
              <a:uFillTx/>
              <a:latin typeface="Arial"/>
            </a:endParaRPr>
          </a:p>
        </p:txBody>
      </p:sp>
      <p:sp>
        <p:nvSpPr>
          <p:cNvPr id="42" name="PlaceHolder 2"/>
          <p:cNvSpPr>
            <a:spLocks noGrp="1"/>
          </p:cNvSpPr>
          <p:nvPr>
            <p:ph/>
          </p:nvPr>
        </p:nvSpPr>
        <p:spPr>
          <a:xfrm>
            <a:off x="762120" y="1676160"/>
            <a:ext cx="7772400" cy="46479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Minimum up/down time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Start up cost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Quadratic fuel consumption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fuel consumption = a + b (gen level) + c (gen level)</a:t>
            </a:r>
            <a:r>
              <a:rPr b="0" lang="en-US" sz="2000" strike="noStrike" u="none" baseline="30000">
                <a:solidFill>
                  <a:srgbClr val="000000"/>
                </a:solidFill>
                <a:effectLst/>
                <a:uFillTx/>
                <a:latin typeface="Arial"/>
              </a:rPr>
              <a:t>2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Operating range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Ramping constraints: Limits in increasing/decreasing of its generation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PlaceHolder 1"/>
          <p:cNvSpPr>
            <a:spLocks noGrp="1"/>
          </p:cNvSpPr>
          <p:nvPr>
            <p:ph type="title"/>
          </p:nvPr>
        </p:nvSpPr>
        <p:spPr>
          <a:xfrm>
            <a:off x="685800" y="533520"/>
            <a:ext cx="7772400" cy="914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Trading with Market</a:t>
            </a:r>
            <a:endParaRPr b="0" lang="en-US" sz="4400" strike="noStrike" u="none">
              <a:solidFill>
                <a:srgbClr val="000099"/>
              </a:solidFill>
              <a:effectLst/>
              <a:uFillTx/>
              <a:latin typeface="Arial"/>
            </a:endParaRPr>
          </a:p>
        </p:txBody>
      </p:sp>
      <p:sp>
        <p:nvSpPr>
          <p:cNvPr id="44" name=""/>
          <p:cNvSpPr/>
          <p:nvPr/>
        </p:nvSpPr>
        <p:spPr>
          <a:xfrm>
            <a:off x="1371600" y="1752480"/>
            <a:ext cx="0" cy="4191120"/>
          </a:xfrm>
          <a:prstGeom prst="line">
            <a:avLst/>
          </a:prstGeom>
          <a:ln w="158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"/>
          <p:cNvSpPr/>
          <p:nvPr/>
        </p:nvSpPr>
        <p:spPr>
          <a:xfrm>
            <a:off x="1352520" y="5943600"/>
            <a:ext cx="6019920" cy="0"/>
          </a:xfrm>
          <a:prstGeom prst="line">
            <a:avLst/>
          </a:prstGeom>
          <a:ln w="158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"/>
          <p:cNvSpPr/>
          <p:nvPr/>
        </p:nvSpPr>
        <p:spPr>
          <a:xfrm>
            <a:off x="909720" y="1652760"/>
            <a:ext cx="30780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/>
          <p:nvPr/>
        </p:nvSpPr>
        <p:spPr>
          <a:xfrm>
            <a:off x="7393320" y="5715000"/>
            <a:ext cx="92988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quantity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/>
          <p:cNvSpPr/>
          <p:nvPr/>
        </p:nvSpPr>
        <p:spPr>
          <a:xfrm>
            <a:off x="5867280" y="1905120"/>
            <a:ext cx="6480" cy="4135320"/>
          </a:xfrm>
          <a:prstGeom prst="line">
            <a:avLst/>
          </a:prstGeom>
          <a:ln w="9360">
            <a:solidFill>
              <a:srgbClr val="ff000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"/>
          <p:cNvSpPr/>
          <p:nvPr/>
        </p:nvSpPr>
        <p:spPr>
          <a:xfrm>
            <a:off x="5564160" y="6019920"/>
            <a:ext cx="85392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Buying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limit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"/>
          <p:cNvSpPr/>
          <p:nvPr/>
        </p:nvSpPr>
        <p:spPr>
          <a:xfrm>
            <a:off x="1371600" y="4572000"/>
            <a:ext cx="4952880" cy="1371600"/>
          </a:xfrm>
          <a:custGeom>
            <a:avLst/>
            <a:gdLst/>
            <a:ahLst/>
            <a:rect l="l" t="t" r="r" b="b"/>
            <a:pathLst>
              <a:path w="3120" h="864">
                <a:moveTo>
                  <a:pt x="0" y="864"/>
                </a:moveTo>
                <a:cubicBezTo>
                  <a:pt x="172" y="768"/>
                  <a:pt x="344" y="672"/>
                  <a:pt x="576" y="576"/>
                </a:cubicBezTo>
                <a:cubicBezTo>
                  <a:pt x="808" y="480"/>
                  <a:pt x="1096" y="368"/>
                  <a:pt x="1392" y="288"/>
                </a:cubicBezTo>
                <a:cubicBezTo>
                  <a:pt x="1688" y="208"/>
                  <a:pt x="2064" y="144"/>
                  <a:pt x="2352" y="96"/>
                </a:cubicBezTo>
                <a:cubicBezTo>
                  <a:pt x="2640" y="48"/>
                  <a:pt x="2992" y="16"/>
                  <a:pt x="3120" y="0"/>
                </a:cubicBezTo>
              </a:path>
            </a:pathLst>
          </a:custGeom>
          <a:noFill/>
          <a:ln w="34920">
            <a:solidFill>
              <a:srgbClr val="0000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"/>
          <p:cNvSpPr/>
          <p:nvPr/>
        </p:nvSpPr>
        <p:spPr>
          <a:xfrm>
            <a:off x="1371600" y="2209680"/>
            <a:ext cx="4572000" cy="3733920"/>
          </a:xfrm>
          <a:custGeom>
            <a:avLst/>
            <a:gdLst/>
            <a:ahLst/>
            <a:rect l="l" t="t" r="r" b="b"/>
            <a:pathLst>
              <a:path w="2880" h="2352">
                <a:moveTo>
                  <a:pt x="0" y="2352"/>
                </a:moveTo>
                <a:cubicBezTo>
                  <a:pt x="188" y="2228"/>
                  <a:pt x="376" y="2104"/>
                  <a:pt x="576" y="1968"/>
                </a:cubicBezTo>
                <a:cubicBezTo>
                  <a:pt x="776" y="1832"/>
                  <a:pt x="968" y="1704"/>
                  <a:pt x="1200" y="1536"/>
                </a:cubicBezTo>
                <a:cubicBezTo>
                  <a:pt x="1432" y="1368"/>
                  <a:pt x="1760" y="1128"/>
                  <a:pt x="1968" y="960"/>
                </a:cubicBezTo>
                <a:cubicBezTo>
                  <a:pt x="2176" y="792"/>
                  <a:pt x="2296" y="688"/>
                  <a:pt x="2448" y="528"/>
                </a:cubicBezTo>
                <a:cubicBezTo>
                  <a:pt x="2600" y="368"/>
                  <a:pt x="2808" y="88"/>
                  <a:pt x="2880" y="0"/>
                </a:cubicBezTo>
              </a:path>
            </a:pathLst>
          </a:custGeom>
          <a:noFill/>
          <a:ln w="34920">
            <a:solidFill>
              <a:srgbClr val="ff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"/>
          <p:cNvSpPr/>
          <p:nvPr/>
        </p:nvSpPr>
        <p:spPr>
          <a:xfrm>
            <a:off x="4648320" y="4648320"/>
            <a:ext cx="0" cy="1371600"/>
          </a:xfrm>
          <a:prstGeom prst="line">
            <a:avLst/>
          </a:prstGeom>
          <a:ln w="9360">
            <a:solidFill>
              <a:srgbClr val="0000ff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"/>
          <p:cNvSpPr/>
          <p:nvPr/>
        </p:nvSpPr>
        <p:spPr>
          <a:xfrm>
            <a:off x="4357800" y="6019920"/>
            <a:ext cx="82836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ff"/>
                </a:solidFill>
                <a:effectLst/>
                <a:uFillTx/>
                <a:latin typeface="Times New Roman"/>
              </a:rPr>
              <a:t>Selling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ff"/>
                </a:solidFill>
                <a:effectLst/>
                <a:uFillTx/>
                <a:latin typeface="Times New Roman"/>
              </a:rPr>
              <a:t>limit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"/>
          <p:cNvSpPr/>
          <p:nvPr/>
        </p:nvSpPr>
        <p:spPr>
          <a:xfrm>
            <a:off x="5942160" y="4191120"/>
            <a:ext cx="167292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ff"/>
                </a:solidFill>
                <a:effectLst/>
                <a:uFillTx/>
                <a:latin typeface="Times New Roman"/>
              </a:rPr>
              <a:t>Selling revenue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"/>
          <p:cNvSpPr/>
          <p:nvPr/>
        </p:nvSpPr>
        <p:spPr>
          <a:xfrm>
            <a:off x="5945040" y="1981080"/>
            <a:ext cx="131760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Buying cost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6" name=""/>
          <p:cNvGrpSpPr/>
          <p:nvPr/>
        </p:nvGrpSpPr>
        <p:grpSpPr>
          <a:xfrm>
            <a:off x="2971800" y="2743200"/>
            <a:ext cx="2743200" cy="2493720"/>
            <a:chOff x="2971800" y="2743200"/>
            <a:chExt cx="2743200" cy="2493720"/>
          </a:xfrm>
        </p:grpSpPr>
        <p:sp>
          <p:nvSpPr>
            <p:cNvPr id="57" name=""/>
            <p:cNvSpPr/>
            <p:nvPr/>
          </p:nvSpPr>
          <p:spPr>
            <a:xfrm>
              <a:off x="5373720" y="2743200"/>
              <a:ext cx="341280" cy="315720"/>
            </a:xfrm>
            <a:prstGeom prst="ellipse">
              <a:avLst/>
            </a:prstGeom>
            <a:solidFill>
              <a:srgbClr val="ccccff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8" name=""/>
            <p:cNvSpPr/>
            <p:nvPr/>
          </p:nvSpPr>
          <p:spPr>
            <a:xfrm>
              <a:off x="3687840" y="3332160"/>
              <a:ext cx="1779480" cy="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9" name=""/>
            <p:cNvSpPr/>
            <p:nvPr/>
          </p:nvSpPr>
          <p:spPr>
            <a:xfrm>
              <a:off x="4187880" y="3160440"/>
              <a:ext cx="341280" cy="316080"/>
            </a:xfrm>
            <a:prstGeom prst="ellipse">
              <a:avLst/>
            </a:prstGeom>
            <a:solidFill>
              <a:srgbClr val="ccccff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0" name=""/>
            <p:cNvSpPr/>
            <p:nvPr/>
          </p:nvSpPr>
          <p:spPr>
            <a:xfrm>
              <a:off x="5373720" y="3178080"/>
              <a:ext cx="341280" cy="315720"/>
            </a:xfrm>
            <a:prstGeom prst="ellipse">
              <a:avLst/>
            </a:prstGeom>
            <a:solidFill>
              <a:srgbClr val="ccccff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1" name=""/>
            <p:cNvSpPr/>
            <p:nvPr/>
          </p:nvSpPr>
          <p:spPr>
            <a:xfrm>
              <a:off x="4905360" y="3768480"/>
              <a:ext cx="655560" cy="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2" name=""/>
            <p:cNvSpPr/>
            <p:nvPr/>
          </p:nvSpPr>
          <p:spPr>
            <a:xfrm>
              <a:off x="4749840" y="3595680"/>
              <a:ext cx="341280" cy="315720"/>
            </a:xfrm>
            <a:prstGeom prst="ellipse">
              <a:avLst/>
            </a:prstGeom>
            <a:solidFill>
              <a:srgbClr val="ccccff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3" name=""/>
            <p:cNvSpPr/>
            <p:nvPr/>
          </p:nvSpPr>
          <p:spPr>
            <a:xfrm>
              <a:off x="5373720" y="3614760"/>
              <a:ext cx="341280" cy="315720"/>
            </a:xfrm>
            <a:prstGeom prst="ellipse">
              <a:avLst/>
            </a:prstGeom>
            <a:solidFill>
              <a:srgbClr val="ccccff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4" name=""/>
            <p:cNvSpPr/>
            <p:nvPr/>
          </p:nvSpPr>
          <p:spPr>
            <a:xfrm>
              <a:off x="4343400" y="4203720"/>
              <a:ext cx="1217520" cy="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5" name=""/>
            <p:cNvSpPr/>
            <p:nvPr/>
          </p:nvSpPr>
          <p:spPr>
            <a:xfrm>
              <a:off x="4749840" y="4032000"/>
              <a:ext cx="341280" cy="316080"/>
            </a:xfrm>
            <a:prstGeom prst="ellipse">
              <a:avLst/>
            </a:prstGeom>
            <a:solidFill>
              <a:srgbClr val="ccccff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6" name=""/>
            <p:cNvSpPr/>
            <p:nvPr/>
          </p:nvSpPr>
          <p:spPr>
            <a:xfrm>
              <a:off x="5373720" y="4049640"/>
              <a:ext cx="341280" cy="315720"/>
            </a:xfrm>
            <a:prstGeom prst="ellipse">
              <a:avLst/>
            </a:prstGeom>
            <a:solidFill>
              <a:srgbClr val="ccccff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7" name=""/>
            <p:cNvSpPr/>
            <p:nvPr/>
          </p:nvSpPr>
          <p:spPr>
            <a:xfrm>
              <a:off x="4343400" y="4640040"/>
              <a:ext cx="1217520" cy="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8" name=""/>
            <p:cNvSpPr/>
            <p:nvPr/>
          </p:nvSpPr>
          <p:spPr>
            <a:xfrm>
              <a:off x="4187880" y="4467240"/>
              <a:ext cx="341280" cy="315720"/>
            </a:xfrm>
            <a:prstGeom prst="ellipse">
              <a:avLst/>
            </a:prstGeom>
            <a:solidFill>
              <a:srgbClr val="ccccff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9" name=""/>
            <p:cNvSpPr/>
            <p:nvPr/>
          </p:nvSpPr>
          <p:spPr>
            <a:xfrm>
              <a:off x="4749840" y="4467240"/>
              <a:ext cx="341280" cy="315720"/>
            </a:xfrm>
            <a:prstGeom prst="ellipse">
              <a:avLst/>
            </a:prstGeom>
            <a:solidFill>
              <a:srgbClr val="ccccff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0" name=""/>
            <p:cNvSpPr/>
            <p:nvPr/>
          </p:nvSpPr>
          <p:spPr>
            <a:xfrm>
              <a:off x="5373720" y="4485960"/>
              <a:ext cx="341280" cy="316080"/>
            </a:xfrm>
            <a:prstGeom prst="ellipse">
              <a:avLst/>
            </a:prstGeom>
            <a:solidFill>
              <a:srgbClr val="ccccff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1" name=""/>
            <p:cNvSpPr/>
            <p:nvPr/>
          </p:nvSpPr>
          <p:spPr>
            <a:xfrm>
              <a:off x="4249800" y="5074920"/>
              <a:ext cx="1311120" cy="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2" name=""/>
            <p:cNvSpPr/>
            <p:nvPr/>
          </p:nvSpPr>
          <p:spPr>
            <a:xfrm>
              <a:off x="4749840" y="4903560"/>
              <a:ext cx="341280" cy="316080"/>
            </a:xfrm>
            <a:prstGeom prst="ellipse">
              <a:avLst/>
            </a:prstGeom>
            <a:solidFill>
              <a:srgbClr val="ccccff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3" name=""/>
            <p:cNvSpPr/>
            <p:nvPr/>
          </p:nvSpPr>
          <p:spPr>
            <a:xfrm>
              <a:off x="5373720" y="4921200"/>
              <a:ext cx="341280" cy="315720"/>
            </a:xfrm>
            <a:prstGeom prst="ellipse">
              <a:avLst/>
            </a:prstGeom>
            <a:solidFill>
              <a:srgbClr val="ccccff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4" name=""/>
            <p:cNvSpPr/>
            <p:nvPr/>
          </p:nvSpPr>
          <p:spPr>
            <a:xfrm>
              <a:off x="3219480" y="4030560"/>
              <a:ext cx="468360" cy="69696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5" name=""/>
            <p:cNvSpPr/>
            <p:nvPr/>
          </p:nvSpPr>
          <p:spPr>
            <a:xfrm flipV="1">
              <a:off x="3219480" y="3418920"/>
              <a:ext cx="468360" cy="43668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6" name=""/>
            <p:cNvSpPr/>
            <p:nvPr/>
          </p:nvSpPr>
          <p:spPr>
            <a:xfrm>
              <a:off x="3875040" y="3419280"/>
              <a:ext cx="374760" cy="69696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7" name=""/>
            <p:cNvSpPr/>
            <p:nvPr/>
          </p:nvSpPr>
          <p:spPr>
            <a:xfrm flipV="1">
              <a:off x="4016160" y="4669920"/>
              <a:ext cx="187560" cy="8748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0680" bIns="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8" name=""/>
            <p:cNvSpPr/>
            <p:nvPr/>
          </p:nvSpPr>
          <p:spPr>
            <a:xfrm>
              <a:off x="4468680" y="3450960"/>
              <a:ext cx="281160" cy="26208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9" name=""/>
            <p:cNvSpPr/>
            <p:nvPr/>
          </p:nvSpPr>
          <p:spPr>
            <a:xfrm flipV="1">
              <a:off x="5006880" y="2984040"/>
              <a:ext cx="366840" cy="23796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0" name=""/>
            <p:cNvSpPr/>
            <p:nvPr/>
          </p:nvSpPr>
          <p:spPr>
            <a:xfrm>
              <a:off x="3968640" y="4900320"/>
              <a:ext cx="352440" cy="15084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1" name=""/>
            <p:cNvSpPr/>
            <p:nvPr/>
          </p:nvSpPr>
          <p:spPr>
            <a:xfrm>
              <a:off x="2971800" y="3797280"/>
              <a:ext cx="341280" cy="315720"/>
            </a:xfrm>
            <a:prstGeom prst="ellipse">
              <a:avLst/>
            </a:prstGeom>
            <a:solidFill>
              <a:srgbClr val="ccccff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2" name=""/>
            <p:cNvSpPr/>
            <p:nvPr/>
          </p:nvSpPr>
          <p:spPr>
            <a:xfrm>
              <a:off x="4187880" y="4903560"/>
              <a:ext cx="341280" cy="316080"/>
            </a:xfrm>
            <a:prstGeom prst="ellipse">
              <a:avLst/>
            </a:prstGeom>
            <a:solidFill>
              <a:srgbClr val="ccccff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3" name=""/>
            <p:cNvSpPr/>
            <p:nvPr/>
          </p:nvSpPr>
          <p:spPr>
            <a:xfrm>
              <a:off x="3687840" y="3159000"/>
              <a:ext cx="341280" cy="315720"/>
            </a:xfrm>
            <a:prstGeom prst="ellipse">
              <a:avLst/>
            </a:prstGeom>
            <a:solidFill>
              <a:srgbClr val="ccccff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4" name=""/>
            <p:cNvSpPr/>
            <p:nvPr/>
          </p:nvSpPr>
          <p:spPr>
            <a:xfrm>
              <a:off x="3687840" y="4640040"/>
              <a:ext cx="341280" cy="316080"/>
            </a:xfrm>
            <a:prstGeom prst="ellipse">
              <a:avLst/>
            </a:prstGeom>
            <a:solidFill>
              <a:srgbClr val="ccccff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5" name=""/>
            <p:cNvSpPr/>
            <p:nvPr/>
          </p:nvSpPr>
          <p:spPr>
            <a:xfrm>
              <a:off x="4749840" y="3160440"/>
              <a:ext cx="341280" cy="316080"/>
            </a:xfrm>
            <a:prstGeom prst="ellipse">
              <a:avLst/>
            </a:prstGeom>
            <a:solidFill>
              <a:srgbClr val="ccccff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6" name=""/>
            <p:cNvSpPr/>
            <p:nvPr/>
          </p:nvSpPr>
          <p:spPr>
            <a:xfrm>
              <a:off x="4187880" y="4032000"/>
              <a:ext cx="341280" cy="316080"/>
            </a:xfrm>
            <a:prstGeom prst="ellipse">
              <a:avLst/>
            </a:prstGeom>
            <a:solidFill>
              <a:srgbClr val="ccccff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87" name=""/>
          <p:cNvSpPr/>
          <p:nvPr/>
        </p:nvSpPr>
        <p:spPr>
          <a:xfrm>
            <a:off x="1905120" y="2209680"/>
            <a:ext cx="1751040" cy="914400"/>
          </a:xfrm>
          <a:prstGeom prst="wedgeRoundRectCallout">
            <a:avLst>
              <a:gd name="adj1" fmla="val 91162"/>
              <a:gd name="adj2" fmla="val 68750"/>
              <a:gd name="adj3" fmla="val 16667"/>
            </a:avLst>
          </a:prstGeom>
          <a:solidFill>
            <a:srgbClr val="ffff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" name="PlaceHolder 1"/>
          <p:cNvSpPr>
            <a:spLocks noGrp="1"/>
          </p:cNvSpPr>
          <p:nvPr>
            <p:ph type="title"/>
          </p:nvPr>
        </p:nvSpPr>
        <p:spPr>
          <a:xfrm>
            <a:off x="685800" y="533520"/>
            <a:ext cx="7772400" cy="914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Uncertainty Modeling</a:t>
            </a:r>
            <a:endParaRPr b="0" lang="en-US" sz="4400" strike="noStrike" u="none">
              <a:solidFill>
                <a:srgbClr val="000099"/>
              </a:solidFill>
              <a:effectLst/>
              <a:uFillTx/>
              <a:latin typeface="Arial"/>
            </a:endParaRPr>
          </a:p>
        </p:txBody>
      </p:sp>
      <p:sp>
        <p:nvSpPr>
          <p:cNvPr id="89" name=""/>
          <p:cNvSpPr/>
          <p:nvPr/>
        </p:nvSpPr>
        <p:spPr>
          <a:xfrm>
            <a:off x="1981080" y="2209680"/>
            <a:ext cx="1600200" cy="91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Power prices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Customer load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Fuel prices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0" name=""/>
          <p:cNvSpPr/>
          <p:nvPr/>
        </p:nvSpPr>
        <p:spPr>
          <a:xfrm>
            <a:off x="3963240" y="1752480"/>
            <a:ext cx="18813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4d4d4d"/>
                </a:solidFill>
                <a:effectLst/>
                <a:uFillTx/>
                <a:latin typeface="Times New Roman"/>
              </a:rPr>
              <a:t>Scenario Tree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1" name=""/>
          <p:cNvSpPr/>
          <p:nvPr/>
        </p:nvSpPr>
        <p:spPr>
          <a:xfrm>
            <a:off x="3124080" y="5638680"/>
            <a:ext cx="25909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2" name=""/>
          <p:cNvSpPr/>
          <p:nvPr/>
        </p:nvSpPr>
        <p:spPr>
          <a:xfrm>
            <a:off x="3276720" y="5486400"/>
            <a:ext cx="0" cy="2286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3" name=""/>
          <p:cNvSpPr/>
          <p:nvPr/>
        </p:nvSpPr>
        <p:spPr>
          <a:xfrm>
            <a:off x="3809880" y="5486400"/>
            <a:ext cx="0" cy="2286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4" name=""/>
          <p:cNvSpPr/>
          <p:nvPr/>
        </p:nvSpPr>
        <p:spPr>
          <a:xfrm>
            <a:off x="4343400" y="5486400"/>
            <a:ext cx="0" cy="2286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5" name=""/>
          <p:cNvSpPr/>
          <p:nvPr/>
        </p:nvSpPr>
        <p:spPr>
          <a:xfrm>
            <a:off x="4952880" y="5486400"/>
            <a:ext cx="0" cy="2286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6" name=""/>
          <p:cNvSpPr/>
          <p:nvPr/>
        </p:nvSpPr>
        <p:spPr>
          <a:xfrm>
            <a:off x="5562720" y="5486400"/>
            <a:ext cx="0" cy="2286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7" name=""/>
          <p:cNvSpPr/>
          <p:nvPr/>
        </p:nvSpPr>
        <p:spPr>
          <a:xfrm>
            <a:off x="3125880" y="5715000"/>
            <a:ext cx="28224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8" name=""/>
          <p:cNvSpPr/>
          <p:nvPr/>
        </p:nvSpPr>
        <p:spPr>
          <a:xfrm>
            <a:off x="3678480" y="5715000"/>
            <a:ext cx="28224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9" name=""/>
          <p:cNvSpPr/>
          <p:nvPr/>
        </p:nvSpPr>
        <p:spPr>
          <a:xfrm>
            <a:off x="4211640" y="5715000"/>
            <a:ext cx="28224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0" name=""/>
          <p:cNvSpPr/>
          <p:nvPr/>
        </p:nvSpPr>
        <p:spPr>
          <a:xfrm>
            <a:off x="4821480" y="5726160"/>
            <a:ext cx="28224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4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1" name=""/>
          <p:cNvSpPr/>
          <p:nvPr/>
        </p:nvSpPr>
        <p:spPr>
          <a:xfrm>
            <a:off x="5430960" y="5715000"/>
            <a:ext cx="28224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2" name=""/>
          <p:cNvSpPr/>
          <p:nvPr/>
        </p:nvSpPr>
        <p:spPr>
          <a:xfrm>
            <a:off x="5933520" y="5548320"/>
            <a:ext cx="63108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hours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3" name=""/>
          <p:cNvSpPr/>
          <p:nvPr/>
        </p:nvSpPr>
        <p:spPr>
          <a:xfrm>
            <a:off x="5846040" y="2711520"/>
            <a:ext cx="10080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scenario 1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4" name=""/>
          <p:cNvSpPr/>
          <p:nvPr/>
        </p:nvSpPr>
        <p:spPr>
          <a:xfrm>
            <a:off x="5846040" y="3168720"/>
            <a:ext cx="10080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scenario 2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5" name=""/>
          <p:cNvSpPr/>
          <p:nvPr/>
        </p:nvSpPr>
        <p:spPr>
          <a:xfrm>
            <a:off x="5846040" y="3581280"/>
            <a:ext cx="10080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scenario 3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6" name=""/>
          <p:cNvSpPr/>
          <p:nvPr/>
        </p:nvSpPr>
        <p:spPr>
          <a:xfrm>
            <a:off x="5846040" y="4038480"/>
            <a:ext cx="10080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scenario 4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7" name=""/>
          <p:cNvSpPr/>
          <p:nvPr/>
        </p:nvSpPr>
        <p:spPr>
          <a:xfrm>
            <a:off x="5846040" y="4464000"/>
            <a:ext cx="10080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scenario 5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8" name=""/>
          <p:cNvSpPr/>
          <p:nvPr/>
        </p:nvSpPr>
        <p:spPr>
          <a:xfrm>
            <a:off x="5846040" y="4876920"/>
            <a:ext cx="10080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scenario 6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"/>
          <p:cNvSpPr/>
          <p:nvPr/>
        </p:nvSpPr>
        <p:spPr>
          <a:xfrm>
            <a:off x="228600" y="3124080"/>
            <a:ext cx="8686800" cy="273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lvl="1" marL="457200">
              <a:lnSpc>
                <a:spcPct val="9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Minimum up/down time constraints (integer)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9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Min/max power generation levels (conditional)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9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Ramping constraints (linear)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9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Market trading limits (linear)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9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9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Meet load constraints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9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371600">
              <a:lnSpc>
                <a:spcPct val="90000"/>
              </a:lnSpc>
              <a:spcBef>
                <a:spcPts val="499"/>
              </a:spcBef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0" name="PlaceHolder 1"/>
          <p:cNvSpPr>
            <a:spLocks noGrp="1"/>
          </p:cNvSpPr>
          <p:nvPr>
            <p:ph type="title"/>
          </p:nvPr>
        </p:nvSpPr>
        <p:spPr>
          <a:xfrm>
            <a:off x="685800" y="533520"/>
            <a:ext cx="7772400" cy="914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Full Requirement Problem</a:t>
            </a:r>
            <a:endParaRPr b="0" lang="en-US" sz="4400" strike="noStrike" u="none">
              <a:solidFill>
                <a:srgbClr val="000099"/>
              </a:solidFill>
              <a:effectLst/>
              <a:uFillTx/>
              <a:latin typeface="Arial"/>
            </a:endParaRPr>
          </a:p>
        </p:txBody>
      </p:sp>
      <p:sp>
        <p:nvSpPr>
          <p:cNvPr id="111" name="PlaceHolder 2"/>
          <p:cNvSpPr>
            <a:spLocks noGrp="1"/>
          </p:cNvSpPr>
          <p:nvPr>
            <p:ph/>
          </p:nvPr>
        </p:nvSpPr>
        <p:spPr>
          <a:xfrm>
            <a:off x="456840" y="1599840"/>
            <a:ext cx="7924680" cy="47242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Max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total discounted expected future revenue from power selling minus future operation costs from generators (gas buying cost) and power buying cost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……. (quadratic)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S.t.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600200" indent="0">
              <a:spcBef>
                <a:spcPts val="349"/>
              </a:spcBef>
              <a:buNone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057400" indent="0">
              <a:spcBef>
                <a:spcPts val="349"/>
              </a:spcBef>
              <a:buNone/>
              <a:tabLst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2" name=""/>
          <p:cNvSpPr/>
          <p:nvPr/>
        </p:nvSpPr>
        <p:spPr>
          <a:xfrm>
            <a:off x="533520" y="3019320"/>
            <a:ext cx="5562360" cy="1600200"/>
          </a:xfrm>
          <a:prstGeom prst="rect">
            <a:avLst/>
          </a:prstGeom>
          <a:noFill/>
          <a:ln w="9360">
            <a:solidFill>
              <a:srgbClr val="000000"/>
            </a:solidFill>
            <a:prstDash val="dash"/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3" name=""/>
          <p:cNvSpPr/>
          <p:nvPr/>
        </p:nvSpPr>
        <p:spPr>
          <a:xfrm>
            <a:off x="533520" y="4772160"/>
            <a:ext cx="8001000" cy="380880"/>
          </a:xfrm>
          <a:prstGeom prst="rect">
            <a:avLst/>
          </a:prstGeom>
          <a:noFill/>
          <a:ln w="9360">
            <a:solidFill>
              <a:srgbClr val="000000"/>
            </a:solidFill>
            <a:prstDash val="dash"/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PlaceHolder 1"/>
          <p:cNvSpPr>
            <a:spLocks noGrp="1"/>
          </p:cNvSpPr>
          <p:nvPr>
            <p:ph/>
          </p:nvPr>
        </p:nvSpPr>
        <p:spPr>
          <a:xfrm>
            <a:off x="685800" y="1600200"/>
            <a:ext cx="7772400" cy="4495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Lagrangian Relaxation of the meet load constraints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499"/>
              </a:spcBef>
              <a:buNone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Min </a:t>
            </a: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L(</a:t>
            </a: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</a:t>
            </a: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), </a:t>
            </a: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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lnSpc>
                <a:spcPct val="100000"/>
              </a:lnSpc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5" name=""/>
          <p:cNvSpPr/>
          <p:nvPr/>
        </p:nvSpPr>
        <p:spPr>
          <a:xfrm>
            <a:off x="1143000" y="2057400"/>
            <a:ext cx="3886200" cy="1371600"/>
          </a:xfrm>
          <a:prstGeom prst="rect">
            <a:avLst/>
          </a:prstGeom>
          <a:solidFill>
            <a:srgbClr val="99cc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6" name=""/>
          <p:cNvSpPr/>
          <p:nvPr/>
        </p:nvSpPr>
        <p:spPr>
          <a:xfrm>
            <a:off x="1143000" y="3429000"/>
            <a:ext cx="3886200" cy="380880"/>
          </a:xfrm>
          <a:prstGeom prst="rect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7" name="PlaceHolder 2"/>
          <p:cNvSpPr>
            <a:spLocks noGrp="1"/>
          </p:cNvSpPr>
          <p:nvPr>
            <p:ph type="title"/>
          </p:nvPr>
        </p:nvSpPr>
        <p:spPr>
          <a:xfrm>
            <a:off x="609480" y="3805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Full Requirement Problem</a:t>
            </a:r>
            <a:endParaRPr b="0" lang="en-US" sz="4400" strike="noStrike" u="none">
              <a:solidFill>
                <a:srgbClr val="000099"/>
              </a:solidFill>
              <a:effectLst/>
              <a:uFillTx/>
              <a:latin typeface="Arial"/>
            </a:endParaRPr>
          </a:p>
        </p:txBody>
      </p:sp>
      <p:grpSp>
        <p:nvGrpSpPr>
          <p:cNvPr id="118" name=""/>
          <p:cNvGrpSpPr/>
          <p:nvPr/>
        </p:nvGrpSpPr>
        <p:grpSpPr>
          <a:xfrm>
            <a:off x="5410080" y="2057400"/>
            <a:ext cx="2971440" cy="1752120"/>
            <a:chOff x="5410080" y="2057400"/>
            <a:chExt cx="2971440" cy="1752120"/>
          </a:xfrm>
        </p:grpSpPr>
        <p:sp>
          <p:nvSpPr>
            <p:cNvPr id="119" name=""/>
            <p:cNvSpPr/>
            <p:nvPr/>
          </p:nvSpPr>
          <p:spPr>
            <a:xfrm>
              <a:off x="5410080" y="2057400"/>
              <a:ext cx="2971440" cy="1752120"/>
            </a:xfrm>
            <a:prstGeom prst="rect">
              <a:avLst/>
            </a:prstGeom>
            <a:noFill/>
            <a:ln w="9360">
              <a:solidFill>
                <a:srgbClr val="000000"/>
              </a:solidFill>
              <a:prstDash val="dash"/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0" name=""/>
            <p:cNvSpPr/>
            <p:nvPr/>
          </p:nvSpPr>
          <p:spPr>
            <a:xfrm>
              <a:off x="5410080" y="2057400"/>
              <a:ext cx="990360" cy="460800"/>
            </a:xfrm>
            <a:prstGeom prst="rect">
              <a:avLst/>
            </a:prstGeom>
            <a:solidFill>
              <a:srgbClr val="99ccff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Gen 1</a:t>
              </a:r>
              <a:endPara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1" name=""/>
            <p:cNvSpPr/>
            <p:nvPr/>
          </p:nvSpPr>
          <p:spPr>
            <a:xfrm>
              <a:off x="6400440" y="2518200"/>
              <a:ext cx="990360" cy="461160"/>
            </a:xfrm>
            <a:prstGeom prst="rect">
              <a:avLst/>
            </a:prstGeom>
            <a:solidFill>
              <a:srgbClr val="99ccff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Gen 2</a:t>
              </a:r>
              <a:endPara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2" name=""/>
            <p:cNvSpPr/>
            <p:nvPr/>
          </p:nvSpPr>
          <p:spPr>
            <a:xfrm>
              <a:off x="7390800" y="2979720"/>
              <a:ext cx="990720" cy="460800"/>
            </a:xfrm>
            <a:prstGeom prst="rect">
              <a:avLst/>
            </a:prstGeom>
            <a:solidFill>
              <a:srgbClr val="99ccff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Market 1</a:t>
              </a:r>
              <a:endPara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3" name=""/>
            <p:cNvSpPr/>
            <p:nvPr/>
          </p:nvSpPr>
          <p:spPr>
            <a:xfrm>
              <a:off x="5410080" y="3440520"/>
              <a:ext cx="2971440" cy="369000"/>
            </a:xfrm>
            <a:prstGeom prst="rect">
              <a:avLst/>
            </a:prstGeom>
            <a:solidFill>
              <a:srgbClr val="ffff00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24" name=""/>
          <p:cNvGrpSpPr/>
          <p:nvPr/>
        </p:nvGrpSpPr>
        <p:grpSpPr>
          <a:xfrm>
            <a:off x="5410080" y="5181480"/>
            <a:ext cx="3047760" cy="1295280"/>
            <a:chOff x="5410080" y="5181480"/>
            <a:chExt cx="3047760" cy="1295280"/>
          </a:xfrm>
        </p:grpSpPr>
        <p:sp>
          <p:nvSpPr>
            <p:cNvPr id="125" name=""/>
            <p:cNvSpPr/>
            <p:nvPr/>
          </p:nvSpPr>
          <p:spPr>
            <a:xfrm>
              <a:off x="5410080" y="5181480"/>
              <a:ext cx="3047760" cy="1295280"/>
            </a:xfrm>
            <a:prstGeom prst="rect">
              <a:avLst/>
            </a:prstGeom>
            <a:noFill/>
            <a:ln w="9360">
              <a:solidFill>
                <a:srgbClr val="000000"/>
              </a:solidFill>
              <a:prstDash val="dash"/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6" name=""/>
            <p:cNvSpPr/>
            <p:nvPr/>
          </p:nvSpPr>
          <p:spPr>
            <a:xfrm>
              <a:off x="5410080" y="5181480"/>
              <a:ext cx="1015560" cy="432000"/>
            </a:xfrm>
            <a:prstGeom prst="rect">
              <a:avLst/>
            </a:prstGeom>
            <a:solidFill>
              <a:srgbClr val="99ccff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Gen 1</a:t>
              </a:r>
              <a:endPara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7" name=""/>
            <p:cNvSpPr/>
            <p:nvPr/>
          </p:nvSpPr>
          <p:spPr>
            <a:xfrm>
              <a:off x="6425640" y="5613480"/>
              <a:ext cx="1016280" cy="431640"/>
            </a:xfrm>
            <a:prstGeom prst="rect">
              <a:avLst/>
            </a:prstGeom>
            <a:solidFill>
              <a:srgbClr val="99ccff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Gen 2</a:t>
              </a:r>
              <a:endPara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8" name=""/>
            <p:cNvSpPr/>
            <p:nvPr/>
          </p:nvSpPr>
          <p:spPr>
            <a:xfrm>
              <a:off x="7441920" y="6045120"/>
              <a:ext cx="1015560" cy="431640"/>
            </a:xfrm>
            <a:prstGeom prst="rect">
              <a:avLst/>
            </a:prstGeom>
            <a:solidFill>
              <a:srgbClr val="99ccff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Market 1</a:t>
              </a:r>
              <a:endPara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mc:AlternateContent>
        <mc:Choice xmlns:a14="http://schemas.microsoft.com/office/drawing/2010/main" Requires="a14">
          <p:sp>
            <p:nvSpPr>
              <p:cNvPr id="129" name=""/>
              <p:cNvSpPr txBox="1"/>
              <p:nvPr/>
            </p:nvSpPr>
            <p:spPr>
              <a:xfrm>
                <a:off x="685800" y="1523880"/>
                <a:ext cx="4343400" cy="250992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m>
                      <m:mr>
                        <m:e>
                          <m:eqArr>
                            <m:e>
                              <m:m>
                                <m:mr>
                                  <m:e>
                                    <m:r>
                                      <m:rPr>
                                        <m:lit/>
                                        <m:nor/>
                                      </m:rPr>
                                      <m:t xml:space="preserve">max</m:t>
                                    </m:r>
                                  </m:e>
                                  <m:e>
                                    <m:nary>
                                      <m:naryPr>
                                        <m:chr m:val="∑"/>
                                      </m:naryPr>
                                      <m:sub>
                                        <m:r>
                                          <m:t xml:space="preserve">n</m:t>
                                        </m:r>
                                        <m:r>
                                          <m:t xml:space="preserve">=</m:t>
                                        </m:r>
                                        <m:r>
                                          <m:t xml:space="preserve">1</m:t>
                                        </m:r>
                                      </m:sub>
                                      <m:sup>
                                        <m:r>
                                          <m:t xml:space="preserve">N</m:t>
                                        </m:r>
                                      </m:sup>
                                      <m:e>
                                        <m:sSub>
                                          <m:e>
                                            <m:r>
                                              <m:t xml:space="preserve">p</m:t>
                                            </m:r>
                                          </m:e>
                                          <m:sub>
                                            <m:r>
                                              <m:t xml:space="preserve">n</m:t>
                                            </m:r>
                                          </m:sub>
                                        </m:sSub>
                                      </m:e>
                                    </m:nary>
                                    <m:r>
                                      <m:t xml:space="preserve">[</m:t>
                                    </m:r>
                                    <m:r>
                                      <m:t xml:space="preserve">f</m:t>
                                    </m:r>
                                    <m:r>
                                      <m:t xml:space="preserve">(</m:t>
                                    </m:r>
                                    <m:sSub>
                                      <m:e>
                                        <m:r>
                                          <m:t xml:space="preserve">y</m:t>
                                        </m:r>
                                      </m:e>
                                      <m:sub>
                                        <m:r>
                                          <m:t xml:space="preserve">n</m:t>
                                        </m:r>
                                      </m:sub>
                                    </m:sSub>
                                    <m:r>
                                      <m:t xml:space="preserve">)</m:t>
                                    </m:r>
                                    <m:r>
                                      <m:t xml:space="preserve">−</m:t>
                                    </m:r>
                                    <m:nary>
                                      <m:naryPr>
                                        <m:chr m:val="∑"/>
                                        <m:supHide m:val="1"/>
                                      </m:naryPr>
                                      <m:sub>
                                        <m:r>
                                          <m:t xml:space="preserve">i</m:t>
                                        </m:r>
                                      </m:sub>
                                      <m:sup/>
                                      <m:e>
                                        <m:sSubSup>
                                          <m:e>
                                            <m:r>
                                              <m:t xml:space="preserve">h</m:t>
                                            </m:r>
                                          </m:e>
                                          <m:sub>
                                            <m:r>
                                              <m:t xml:space="preserve">n</m:t>
                                            </m:r>
                                          </m:sub>
                                          <m:sup>
                                            <m:r>
                                              <m:t xml:space="preserve">i</m:t>
                                            </m:r>
                                          </m:sup>
                                        </m:sSubSup>
                                        <m:r>
                                          <m:t xml:space="preserve">(</m:t>
                                        </m:r>
                                        <m:sSubSup>
                                          <m:e>
                                            <m:r>
                                              <m:t xml:space="preserve">x</m:t>
                                            </m:r>
                                          </m:e>
                                          <m:sub>
                                            <m:r>
                                              <m:t xml:space="preserve">n</m:t>
                                            </m:r>
                                          </m:sub>
                                          <m:sup>
                                            <m:r>
                                              <m:t xml:space="preserve">i</m:t>
                                            </m:r>
                                          </m:sup>
                                        </m:sSubSup>
                                        <m:r>
                                          <m:t xml:space="preserve">,</m:t>
                                        </m:r>
                                        <m:sSubSup>
                                          <m:e>
                                            <m:r>
                                              <m:t xml:space="preserve">u</m:t>
                                            </m:r>
                                          </m:e>
                                          <m:sub>
                                            <m:r>
                                              <m:t xml:space="preserve">n</m:t>
                                            </m:r>
                                          </m:sub>
                                          <m:sup>
                                            <m:r>
                                              <m:t xml:space="preserve">i</m:t>
                                            </m:r>
                                          </m:sup>
                                        </m:sSubSup>
                                        <m:r>
                                          <m:t xml:space="preserve">,</m:t>
                                        </m:r>
                                        <m:sSubSup>
                                          <m:e>
                                            <m:r>
                                              <m:t xml:space="preserve">φ</m:t>
                                            </m:r>
                                          </m:e>
                                          <m:sub>
                                            <m:r>
                                              <m:t xml:space="preserve">n</m:t>
                                            </m:r>
                                          </m:sub>
                                          <m:sup>
                                            <m:r>
                                              <m:t xml:space="preserve">i</m:t>
                                            </m:r>
                                          </m:sup>
                                        </m:sSubSup>
                                        <m:r>
                                          <m:t xml:space="preserve">)</m:t>
                                        </m:r>
                                      </m:e>
                                    </m:nary>
                                    <m:r>
                                      <m:t xml:space="preserve">]</m:t>
                                    </m:r>
                                  </m:e>
                                </m:mr>
                              </m:m>
                            </m:e>
                            <m:e>
                              <m:m>
                                <m:mr>
                                  <m:e>
                                    <m:r>
                                      <m:t xml:space="preserve">s</m:t>
                                    </m:r>
                                    <m:r>
                                      <m:rPr>
                                        <m:lit/>
                                        <m:nor/>
                                      </m:rPr>
                                      <m:t xml:space="preserve">.</m:t>
                                    </m:r>
                                    <m:r>
                                      <m:t xml:space="preserve">t</m:t>
                                    </m:r>
                                    <m:r>
                                      <m:rPr>
                                        <m:lit/>
                                        <m:nor/>
                                      </m:rPr>
                                      <m:t xml:space="preserve">.</m:t>
                                    </m:r>
                                  </m:e>
                                  <m:e>
                                    <m:sSubSup>
                                      <m:e>
                                        <m:r>
                                          <m:t xml:space="preserve">u</m:t>
                                        </m:r>
                                      </m:e>
                                      <m:sub>
                                        <m:r>
                                          <m:t xml:space="preserve">n</m:t>
                                        </m:r>
                                      </m:sub>
                                      <m:sup>
                                        <m:r>
                                          <m:t xml:space="preserve">i</m:t>
                                        </m:r>
                                      </m:sup>
                                    </m:sSubSup>
                                  </m:e>
                                  <m:e>
                                    <m:r>
                                      <m:t xml:space="preserve">∈</m:t>
                                    </m:r>
                                  </m:e>
                                  <m:e>
                                    <m:sSub>
                                      <m:e>
                                        <m:r>
                                          <m:t xml:space="preserve">U</m:t>
                                        </m:r>
                                      </m:e>
                                      <m:sub>
                                        <m:r>
                                          <m:t xml:space="preserve">i</m:t>
                                        </m:r>
                                      </m:sub>
                                    </m:sSub>
                                    <m:r>
                                      <m:t xml:space="preserve">(</m:t>
                                    </m:r>
                                    <m:sSubSup>
                                      <m:e>
                                        <m:r>
                                          <m:t xml:space="preserve">φ</m:t>
                                        </m:r>
                                      </m:e>
                                      <m:sub>
                                        <m:r>
                                          <m:t xml:space="preserve">n</m:t>
                                        </m:r>
                                      </m:sub>
                                      <m:sup>
                                        <m:r>
                                          <m:t xml:space="preserve">i</m:t>
                                        </m:r>
                                      </m:sup>
                                    </m:sSubSup>
                                    <m:r>
                                      <m:t xml:space="preserve">)</m:t>
                                    </m:r>
                                  </m:e>
                                </m:mr>
                                <m:mr>
                                  <m:e/>
                                  <m:e>
                                    <m:m>
                                      <m:mr>
                                        <m:e>
                                          <m:sSub>
                                            <m:e>
                                              <m:r>
                                                <m:t xml:space="preserve">g</m:t>
                                              </m:r>
                                            </m:e>
                                            <m:sub>
                                              <m:r>
                                                <m:t xml:space="preserve">i</m:t>
                                              </m:r>
                                            </m:sub>
                                          </m:sSub>
                                          <m:sSubSup>
                                            <m:e>
                                              <m:r>
                                                <m:t xml:space="preserve">u</m:t>
                                              </m:r>
                                            </m:e>
                                            <m:sub>
                                              <m:r>
                                                <m:t xml:space="preserve">n</m:t>
                                              </m:r>
                                            </m:sub>
                                            <m:sup>
                                              <m:r>
                                                <m:t xml:space="preserve">i</m:t>
                                              </m:r>
                                            </m:sup>
                                          </m:sSubSup>
                                        </m:e>
                                        <m:e/>
                                      </m:mr>
                                    </m:m>
                                  </m:e>
                                  <m:e>
                                    <m:sSubSup>
                                      <m:e>
                                        <m:r>
                                          <m:t xml:space="preserve">x</m:t>
                                        </m:r>
                                      </m:e>
                                      <m:sub>
                                        <m:r>
                                          <m:t xml:space="preserve">n</m:t>
                                        </m:r>
                                      </m:sub>
                                      <m:sup>
                                        <m:r>
                                          <m:t xml:space="preserve">i</m:t>
                                        </m:r>
                                      </m:sup>
                                    </m:sSubSup>
                                  </m:e>
                                  <m:e>
                                    <m:m>
                                      <m:mr>
                                        <m:e/>
                                        <m:e>
                                          <m:sSub>
                                            <m:e>
                                              <m:r>
                                                <m:t xml:space="preserve">G</m:t>
                                              </m:r>
                                            </m:e>
                                            <m:sub>
                                              <m:r>
                                                <m:t xml:space="preserve">i</m:t>
                                              </m:r>
                                            </m:sub>
                                          </m:sSub>
                                          <m:sSubSup>
                                            <m:e>
                                              <m:r>
                                                <m:t xml:space="preserve">u</m:t>
                                              </m:r>
                                            </m:e>
                                            <m:sub>
                                              <m:r>
                                                <m:t xml:space="preserve">n</m:t>
                                              </m:r>
                                            </m:sub>
                                            <m:sup>
                                              <m:r>
                                                <m:t xml:space="preserve">i</m:t>
                                              </m:r>
                                            </m:sup>
                                          </m:sSubSup>
                                        </m:e>
                                      </m:mr>
                                    </m:m>
                                  </m:e>
                                </m:mr>
                                <m:mr>
                                  <m:e/>
                                  <m:e>
                                    <m:m>
                                      <m:mr>
                                        <m:e>
                                          <m:sSubSup>
                                            <m:e>
                                              <m:r>
                                                <m:t xml:space="preserve">R</m:t>
                                              </m:r>
                                            </m:e>
                                            <m:sub>
                                              <m:r>
                                                <m:t xml:space="preserve">i</m:t>
                                              </m:r>
                                            </m:sub>
                                            <m:sup>
                                              <m:r>
                                                <m:t xml:space="preserve">d</m:t>
                                              </m:r>
                                            </m:sup>
                                          </m:sSubSup>
                                          <m:r>
                                            <m:t xml:space="preserve">(</m:t>
                                          </m:r>
                                          <m:sSubSup>
                                            <m:e>
                                              <m:r>
                                                <m:t xml:space="preserve">x</m:t>
                                              </m:r>
                                            </m:e>
                                            <m:sub>
                                              <m:r>
                                                <m:t xml:space="preserve">a</m:t>
                                              </m:r>
                                              <m:r>
                                                <m:t xml:space="preserve">(</m:t>
                                              </m:r>
                                              <m:r>
                                                <m:t xml:space="preserve">n</m:t>
                                              </m:r>
                                              <m:r>
                                                <m:t xml:space="preserve">)</m:t>
                                              </m:r>
                                            </m:sub>
                                            <m:sup>
                                              <m:r>
                                                <m:t xml:space="preserve">i</m:t>
                                              </m:r>
                                            </m:sup>
                                          </m:sSubSup>
                                          <m:r>
                                            <m:t xml:space="preserve">)</m:t>
                                          </m:r>
                                        </m:e>
                                        <m:e/>
                                      </m:mr>
                                    </m:m>
                                  </m:e>
                                  <m:e>
                                    <m:sSubSup>
                                      <m:e>
                                        <m:r>
                                          <m:t xml:space="preserve">x</m:t>
                                        </m:r>
                                      </m:e>
                                      <m:sub>
                                        <m:r>
                                          <m:t xml:space="preserve">n</m:t>
                                        </m:r>
                                      </m:sub>
                                      <m:sup>
                                        <m:r>
                                          <m:t xml:space="preserve">i</m:t>
                                        </m:r>
                                      </m:sup>
                                    </m:sSubSup>
                                  </m:e>
                                  <m:e>
                                    <m:m>
                                      <m:mr>
                                        <m:e/>
                                        <m:e>
                                          <m:sSubSup>
                                            <m:e>
                                              <m:r>
                                                <m:t xml:space="preserve">R</m:t>
                                              </m:r>
                                            </m:e>
                                            <m:sub>
                                              <m:r>
                                                <m:t xml:space="preserve">i</m:t>
                                              </m:r>
                                            </m:sub>
                                            <m:sup>
                                              <m:r>
                                                <m:t xml:space="preserve">u</m:t>
                                              </m:r>
                                            </m:sup>
                                          </m:sSubSup>
                                          <m:r>
                                            <m:t xml:space="preserve">(</m:t>
                                          </m:r>
                                          <m:sSubSup>
                                            <m:e>
                                              <m:r>
                                                <m:t xml:space="preserve">x</m:t>
                                              </m:r>
                                            </m:e>
                                            <m:sub>
                                              <m:r>
                                                <m:t xml:space="preserve">a</m:t>
                                              </m:r>
                                              <m:r>
                                                <m:t xml:space="preserve">(</m:t>
                                              </m:r>
                                              <m:r>
                                                <m:t xml:space="preserve">n</m:t>
                                              </m:r>
                                              <m:r>
                                                <m:t xml:space="preserve">)</m:t>
                                              </m:r>
                                            </m:sub>
                                            <m:sup>
                                              <m:r>
                                                <m:t xml:space="preserve">i</m:t>
                                              </m:r>
                                            </m:sup>
                                          </m:sSubSup>
                                          <m:r>
                                            <m:t xml:space="preserve">)</m:t>
                                          </m:r>
                                        </m:e>
                                      </m:mr>
                                    </m:m>
                                  </m:e>
                                </m:mr>
                                <m:mr>
                                  <m:e>
                                    <m:eqArr>
                                      <m:e/>
                                      <m:e/>
                                    </m:eqArr>
                                  </m:e>
                                  <m:e>
                                    <m:eqArr>
                                      <m:e>
                                        <m:sSubSup>
                                          <m:e>
                                            <m:r>
                                              <m:t xml:space="preserve">φ</m:t>
                                            </m:r>
                                          </m:e>
                                          <m:sub>
                                            <m:r>
                                              <m:t xml:space="preserve">n</m:t>
                                            </m:r>
                                          </m:sub>
                                          <m:sup>
                                            <m:r>
                                              <m:t xml:space="preserve">i</m:t>
                                            </m:r>
                                          </m:sup>
                                        </m:sSubSup>
                                      </m:e>
                                      <m:e>
                                        <m:m>
                                          <m:mr>
                                            <m:e>
                                              <m:sSub>
                                                <m:e>
                                                  <m:r>
                                                    <m:t xml:space="preserve">l</m:t>
                                                  </m:r>
                                                </m:e>
                                                <m:sub>
                                                  <m:r>
                                                    <m:t xml:space="preserve">n</m:t>
                                                  </m:r>
                                                </m:sub>
                                              </m:sSub>
                                            </m:e>
                                            <m:e/>
                                          </m:mr>
                                        </m:m>
                                      </m:e>
                                      <m:e>
                                        <m:nary>
                                          <m:naryPr>
                                            <m:chr m:val="∑"/>
                                            <m:supHide m:val="1"/>
                                          </m:naryPr>
                                          <m:sub>
                                            <m:r>
                                              <m:t xml:space="preserve">i</m:t>
                                            </m:r>
                                          </m:sub>
                                          <m:sup/>
                                          <m:e>
                                            <m:sSubSup>
                                              <m:e>
                                                <m:r>
                                                  <m:t xml:space="preserve">x</m:t>
                                                </m:r>
                                              </m:e>
                                              <m:sub>
                                                <m:r>
                                                  <m:t xml:space="preserve">n</m:t>
                                                </m:r>
                                              </m:sub>
                                              <m:sup>
                                                <m:r>
                                                  <m:t xml:space="preserve">i</m:t>
                                                </m:r>
                                              </m:sup>
                                            </m:sSubSup>
                                          </m:e>
                                        </m:nary>
                                        <m:r>
                                          <m:t xml:space="preserve">+</m:t>
                                        </m:r>
                                        <m:sSub>
                                          <m:e>
                                            <m:r>
                                              <m:t xml:space="preserve">y</m:t>
                                            </m:r>
                                          </m:e>
                                          <m:sub>
                                            <m:r>
                                              <m:t xml:space="preserve">n</m:t>
                                            </m:r>
                                          </m:sub>
                                        </m:sSub>
                                      </m:e>
                                    </m:eqArr>
                                  </m:e>
                                  <m:e>
                                    <m:eqArr>
                                      <m:e/>
                                      <m:e>
                                        <m:sSub>
                                          <m:e>
                                            <m:r>
                                              <m:t xml:space="preserve">y</m:t>
                                            </m:r>
                                          </m:e>
                                          <m:sub>
                                            <m:r>
                                              <m:t xml:space="preserve">n</m:t>
                                            </m:r>
                                          </m:sub>
                                        </m:sSub>
                                      </m:e>
                                      <m:e/>
                                    </m:eqArr>
                                  </m:e>
                                  <m:e>
                                    <m:eqArr>
                                      <m:e>
                                        <m:r>
                                          <m:t xml:space="preserve">Φ</m:t>
                                        </m:r>
                                        <m:r>
                                          <m:t xml:space="preserve">(</m:t>
                                        </m:r>
                                        <m:sSubSup>
                                          <m:e>
                                            <m:r>
                                              <m:t xml:space="preserve">φ</m:t>
                                            </m:r>
                                          </m:e>
                                          <m:sub>
                                            <m:r>
                                              <m:t xml:space="preserve">a</m:t>
                                            </m:r>
                                            <m:r>
                                              <m:t xml:space="preserve">(</m:t>
                                            </m:r>
                                            <m:r>
                                              <m:t xml:space="preserve">n</m:t>
                                            </m:r>
                                            <m:r>
                                              <m:t xml:space="preserve">)</m:t>
                                            </m:r>
                                          </m:sub>
                                          <m:sup>
                                            <m:r>
                                              <m:t xml:space="preserve">i</m:t>
                                            </m:r>
                                          </m:sup>
                                        </m:sSubSup>
                                        <m:r>
                                          <m:t xml:space="preserve">,</m:t>
                                        </m:r>
                                        <m:sSubSup>
                                          <m:e>
                                            <m:r>
                                              <m:t xml:space="preserve">u</m:t>
                                            </m:r>
                                          </m:e>
                                          <m:sub>
                                            <m:r>
                                              <m:t xml:space="preserve">n</m:t>
                                            </m:r>
                                          </m:sub>
                                          <m:sup>
                                            <m:r>
                                              <m:t xml:space="preserve">i</m:t>
                                            </m:r>
                                          </m:sup>
                                        </m:sSubSup>
                                        <m:r>
                                          <m:t xml:space="preserve">)</m:t>
                                        </m:r>
                                      </m:e>
                                      <m:e>
                                        <m:m>
                                          <m:mr>
                                            <m:e/>
                                            <m:e>
                                              <m:sSub>
                                                <m:e>
                                                  <m:r>
                                                    <m:t xml:space="preserve">L</m:t>
                                                  </m:r>
                                                </m:e>
                                                <m:sub>
                                                  <m:r>
                                                    <m:t xml:space="preserve">n</m:t>
                                                  </m:r>
                                                </m:sub>
                                              </m:sSub>
                                            </m:e>
                                          </m:mr>
                                        </m:m>
                                      </m:e>
                                      <m:e>
                                        <m:sSub>
                                          <m:e>
                                            <m:r>
                                              <m:t xml:space="preserve">d</m:t>
                                            </m:r>
                                          </m:e>
                                          <m:sub>
                                            <m:r>
                                              <m:t xml:space="preserve">n</m:t>
                                            </m:r>
                                          </m:sub>
                                        </m:sSub>
                                      </m:e>
                                    </m:eqArr>
                                  </m:e>
                                </m:mr>
                              </m:m>
                            </m:e>
                          </m:eqArr>
                        </m:e>
                      </m:mr>
                      <m:mr>
                        <m:e/>
                      </m:mr>
                    </m:m>
                  </m:oMath>
                </a14:m>
              </a:p>
            </p:txBody>
          </p:sp>
        </mc:Choice>
        <mc:Fallback>
          <p:sp>
            <p:nvSpPr>
              <p:cNvPr id="129" name=""/>
              <p:cNvSpPr txBox="1"/>
              <p:nvPr/>
            </p:nvSpPr>
            <p:spPr>
              <a:xfrm>
                <a:off x="685800" y="1523880"/>
                <a:ext cx="4343400" cy="2509920"/>
              </a:xfrm>
              <a:prstGeom prst="rect">
                <a:avLst/>
              </a:prstGeom>
              <a:blipFill>
                <a:blip r:embed="rId1"/>
                <a:stretch>
                  <a:fillRect/>
                </a:stretch>
              </a:blipFill>
            </p:spPr>
          </p:sp>
        </mc:Fallback>
      </mc:AlternateContent>
      <mc:AlternateContent>
        <mc:Choice xmlns:a14="http://schemas.microsoft.com/office/drawing/2010/main" Requires="a14">
          <p:sp>
            <p:nvSpPr>
              <p:cNvPr id="130" name=""/>
              <p:cNvSpPr txBox="1"/>
              <p:nvPr/>
            </p:nvSpPr>
            <p:spPr>
              <a:xfrm>
                <a:off x="609480" y="4589640"/>
                <a:ext cx="5550120" cy="234468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m>
                      <m:mr>
                        <m:e>
                          <m:eqArr>
                            <m:e>
                              <m:m>
                                <m:mr>
                                  <m:e>
                                    <m:r>
                                      <m:t xml:space="preserve">L</m:t>
                                    </m:r>
                                    <m:r>
                                      <m:t xml:space="preserve">(</m:t>
                                    </m:r>
                                    <m:r>
                                      <m:t xml:space="preserve">λ</m:t>
                                    </m:r>
                                    <m:r>
                                      <m:t xml:space="preserve">)</m:t>
                                    </m:r>
                                    <m:r>
                                      <m:t xml:space="preserve">=</m:t>
                                    </m:r>
                                    <m:r>
                                      <m:rPr>
                                        <m:lit/>
                                        <m:nor/>
                                      </m:rPr>
                                      <m:t xml:space="preserve">max</m:t>
                                    </m:r>
                                  </m:e>
                                  <m:e>
                                    <m:nary>
                                      <m:naryPr>
                                        <m:chr m:val="∑"/>
                                      </m:naryPr>
                                      <m:sub>
                                        <m:r>
                                          <m:t xml:space="preserve">n</m:t>
                                        </m:r>
                                        <m:r>
                                          <m:t xml:space="preserve">=</m:t>
                                        </m:r>
                                        <m:r>
                                          <m:t xml:space="preserve">1</m:t>
                                        </m:r>
                                      </m:sub>
                                      <m:sup>
                                        <m:r>
                                          <m:t xml:space="preserve">N</m:t>
                                        </m:r>
                                      </m:sup>
                                      <m:e>
                                        <m:sSub>
                                          <m:e>
                                            <m:r>
                                              <m:t xml:space="preserve">p</m:t>
                                            </m:r>
                                          </m:e>
                                          <m:sub>
                                            <m:r>
                                              <m:t xml:space="preserve">n</m:t>
                                            </m:r>
                                          </m:sub>
                                        </m:sSub>
                                      </m:e>
                                    </m:nary>
                                    <m:d>
                                      <m:dPr>
                                        <m:begChr m:val="["/>
                                        <m:endChr m:val="]"/>
                                      </m:dPr>
                                      <m:e>
                                        <m:r>
                                          <m:t xml:space="preserve">f</m:t>
                                        </m:r>
                                        <m:r>
                                          <m:t xml:space="preserve">(</m:t>
                                        </m:r>
                                        <m:sSub>
                                          <m:e>
                                            <m:r>
                                              <m:t xml:space="preserve">y</m:t>
                                            </m:r>
                                          </m:e>
                                          <m:sub>
                                            <m:r>
                                              <m:t xml:space="preserve">n</m:t>
                                            </m:r>
                                          </m:sub>
                                        </m:sSub>
                                        <m:r>
                                          <m:t xml:space="preserve">)</m:t>
                                        </m:r>
                                        <m:r>
                                          <m:t xml:space="preserve">−</m:t>
                                        </m:r>
                                        <m:nary>
                                          <m:naryPr>
                                            <m:chr m:val="∑"/>
                                            <m:supHide m:val="1"/>
                                          </m:naryPr>
                                          <m:sub>
                                            <m:r>
                                              <m:t xml:space="preserve">i</m:t>
                                            </m:r>
                                          </m:sub>
                                          <m:sup/>
                                          <m:e>
                                            <m:sSubSup>
                                              <m:e>
                                                <m:r>
                                                  <m:t xml:space="preserve">h</m:t>
                                                </m:r>
                                              </m:e>
                                              <m:sub>
                                                <m:r>
                                                  <m:t xml:space="preserve">n</m:t>
                                                </m:r>
                                              </m:sub>
                                              <m:sup>
                                                <m:r>
                                                  <m:t xml:space="preserve">i</m:t>
                                                </m:r>
                                              </m:sup>
                                            </m:sSubSup>
                                            <m:r>
                                              <m:t xml:space="preserve">(</m:t>
                                            </m:r>
                                            <m:sSubSup>
                                              <m:e>
                                                <m:r>
                                                  <m:t xml:space="preserve">x</m:t>
                                                </m:r>
                                              </m:e>
                                              <m:sub>
                                                <m:r>
                                                  <m:t xml:space="preserve">n</m:t>
                                                </m:r>
                                              </m:sub>
                                              <m:sup>
                                                <m:r>
                                                  <m:t xml:space="preserve">i</m:t>
                                                </m:r>
                                              </m:sup>
                                            </m:sSubSup>
                                            <m:r>
                                              <m:t xml:space="preserve">,</m:t>
                                            </m:r>
                                            <m:sSubSup>
                                              <m:e>
                                                <m:r>
                                                  <m:t xml:space="preserve">u</m:t>
                                                </m:r>
                                              </m:e>
                                              <m:sub>
                                                <m:r>
                                                  <m:t xml:space="preserve">n</m:t>
                                                </m:r>
                                              </m:sub>
                                              <m:sup>
                                                <m:r>
                                                  <m:t xml:space="preserve">i</m:t>
                                                </m:r>
                                              </m:sup>
                                            </m:sSubSup>
                                            <m:r>
                                              <m:t xml:space="preserve">,</m:t>
                                            </m:r>
                                            <m:sSubSup>
                                              <m:e>
                                                <m:r>
                                                  <m:t xml:space="preserve">φ</m:t>
                                                </m:r>
                                              </m:e>
                                              <m:sub>
                                                <m:r>
                                                  <m:t xml:space="preserve">n</m:t>
                                                </m:r>
                                              </m:sub>
                                              <m:sup>
                                                <m:r>
                                                  <m:t xml:space="preserve">i</m:t>
                                                </m:r>
                                              </m:sup>
                                            </m:sSubSup>
                                            <m:r>
                                              <m:t xml:space="preserve">)</m:t>
                                            </m:r>
                                          </m:e>
                                        </m:nary>
                                        <m:r>
                                          <m:t xml:space="preserve">+</m:t>
                                        </m:r>
                                        <m:sSub>
                                          <m:e>
                                            <m:r>
                                              <m:t xml:space="preserve">λ</m:t>
                                            </m:r>
                                          </m:e>
                                          <m:sub>
                                            <m:r>
                                              <m:t xml:space="preserve">n</m:t>
                                            </m:r>
                                          </m:sub>
                                        </m:sSub>
                                        <m:d>
                                          <m:dPr>
                                            <m:begChr m:val="("/>
                                            <m:endChr m:val=")"/>
                                          </m:dPr>
                                          <m:e>
                                            <m:nary>
                                              <m:naryPr>
                                                <m:chr m:val="∑"/>
                                                <m:supHide m:val="1"/>
                                              </m:naryPr>
                                              <m:sub>
                                                <m:r>
                                                  <m:t xml:space="preserve">i</m:t>
                                                </m:r>
                                              </m:sub>
                                              <m:sup/>
                                              <m:e>
                                                <m:sSubSup>
                                                  <m:e>
                                                    <m:r>
                                                      <m:t xml:space="preserve">x</m:t>
                                                    </m:r>
                                                  </m:e>
                                                  <m:sub>
                                                    <m:r>
                                                      <m:t xml:space="preserve">n</m:t>
                                                    </m:r>
                                                  </m:sub>
                                                  <m:sup>
                                                    <m:r>
                                                      <m:t xml:space="preserve">i</m:t>
                                                    </m:r>
                                                  </m:sup>
                                                </m:sSubSup>
                                              </m:e>
                                            </m:nary>
                                            <m:r>
                                              <m:t xml:space="preserve">+</m:t>
                                            </m:r>
                                            <m:sSub>
                                              <m:e>
                                                <m:r>
                                                  <m:t xml:space="preserve">y</m:t>
                                                </m:r>
                                              </m:e>
                                              <m:sub>
                                                <m:r>
                                                  <m:t xml:space="preserve">n</m:t>
                                                </m:r>
                                              </m:sub>
                                            </m:sSub>
                                            <m:r>
                                              <m:t xml:space="preserve">−</m:t>
                                            </m:r>
                                            <m:sSub>
                                              <m:e>
                                                <m:r>
                                                  <m:t xml:space="preserve">d</m:t>
                                                </m:r>
                                              </m:e>
                                              <m:sub>
                                                <m:r>
                                                  <m:t xml:space="preserve">n</m:t>
                                                </m:r>
                                              </m:sub>
                                            </m:sSub>
                                          </m:e>
                                        </m:d>
                                      </m:e>
                                    </m:d>
                                  </m:e>
                                </m:mr>
                              </m:m>
                            </m:e>
                            <m:e>
                              <m:m>
                                <m:mr>
                                  <m:e/>
                                  <m:e>
                                    <m:m>
                                      <m:mr>
                                        <m:e/>
                                        <m:e>
                                          <m:m>
                                            <m:mr>
                                              <m:e>
                                                <m:r>
                                                  <m:t xml:space="preserve">s</m:t>
                                                </m:r>
                                                <m:r>
                                                  <m:rPr>
                                                    <m:lit/>
                                                    <m:nor/>
                                                  </m:rPr>
                                                  <m:t xml:space="preserve">.</m:t>
                                                </m:r>
                                                <m:r>
                                                  <m:t xml:space="preserve">t</m:t>
                                                </m:r>
                                                <m:r>
                                                  <m:rPr>
                                                    <m:lit/>
                                                    <m:nor/>
                                                  </m:rPr>
                                                  <m:t xml:space="preserve">.</m:t>
                                                </m:r>
                                              </m:e>
                                              <m:e>
                                                <m:sSubSup>
                                                  <m:e>
                                                    <m:r>
                                                      <m:t xml:space="preserve">u</m:t>
                                                    </m:r>
                                                  </m:e>
                                                  <m:sub>
                                                    <m:r>
                                                      <m:t xml:space="preserve">n</m:t>
                                                    </m:r>
                                                  </m:sub>
                                                  <m:sup>
                                                    <m:r>
                                                      <m:t xml:space="preserve">i</m:t>
                                                    </m:r>
                                                  </m:sup>
                                                </m:sSubSup>
                                              </m:e>
                                              <m:e>
                                                <m:r>
                                                  <m:t xml:space="preserve">∈</m:t>
                                                </m:r>
                                              </m:e>
                                              <m:e>
                                                <m:sSub>
                                                  <m:e>
                                                    <m:r>
                                                      <m:t xml:space="preserve">U</m:t>
                                                    </m:r>
                                                  </m:e>
                                                  <m:sub>
                                                    <m:r>
                                                      <m:t xml:space="preserve">i</m:t>
                                                    </m:r>
                                                  </m:sub>
                                                </m:sSub>
                                                <m:r>
                                                  <m:t xml:space="preserve">(</m:t>
                                                </m:r>
                                                <m:sSubSup>
                                                  <m:e>
                                                    <m:r>
                                                      <m:t xml:space="preserve">φ</m:t>
                                                    </m:r>
                                                  </m:e>
                                                  <m:sub>
                                                    <m:r>
                                                      <m:t xml:space="preserve">n</m:t>
                                                    </m:r>
                                                  </m:sub>
                                                  <m:sup>
                                                    <m:r>
                                                      <m:t xml:space="preserve">i</m:t>
                                                    </m:r>
                                                  </m:sup>
                                                </m:sSubSup>
                                                <m:r>
                                                  <m:t xml:space="preserve">)</m:t>
                                                </m:r>
                                              </m:e>
                                            </m:mr>
                                            <m:mr>
                                              <m:e/>
                                              <m:e>
                                                <m:m>
                                                  <m:mr>
                                                    <m:e>
                                                      <m:sSub>
                                                        <m:e>
                                                          <m:r>
                                                            <m:t xml:space="preserve">g</m:t>
                                                          </m:r>
                                                        </m:e>
                                                        <m:sub>
                                                          <m:r>
                                                            <m:t xml:space="preserve">i</m:t>
                                                          </m:r>
                                                        </m:sub>
                                                      </m:sSub>
                                                      <m:sSubSup>
                                                        <m:e>
                                                          <m:r>
                                                            <m:t xml:space="preserve">u</m:t>
                                                          </m:r>
                                                        </m:e>
                                                        <m:sub>
                                                          <m:r>
                                                            <m:t xml:space="preserve">n</m:t>
                                                          </m:r>
                                                        </m:sub>
                                                        <m:sup>
                                                          <m:r>
                                                            <m:t xml:space="preserve">i</m:t>
                                                          </m:r>
                                                        </m:sup>
                                                      </m:sSubSup>
                                                    </m:e>
                                                    <m:e/>
                                                  </m:mr>
                                                </m:m>
                                              </m:e>
                                              <m:e>
                                                <m:sSubSup>
                                                  <m:e>
                                                    <m:r>
                                                      <m:t xml:space="preserve">x</m:t>
                                                    </m:r>
                                                  </m:e>
                                                  <m:sub>
                                                    <m:r>
                                                      <m:t xml:space="preserve">n</m:t>
                                                    </m:r>
                                                  </m:sub>
                                                  <m:sup>
                                                    <m:r>
                                                      <m:t xml:space="preserve">i</m:t>
                                                    </m:r>
                                                  </m:sup>
                                                </m:sSubSup>
                                              </m:e>
                                              <m:e>
                                                <m:m>
                                                  <m:mr>
                                                    <m:e/>
                                                    <m:e>
                                                      <m:sSub>
                                                        <m:e>
                                                          <m:r>
                                                            <m:t xml:space="preserve">G</m:t>
                                                          </m:r>
                                                        </m:e>
                                                        <m:sub>
                                                          <m:r>
                                                            <m:t xml:space="preserve">i</m:t>
                                                          </m:r>
                                                        </m:sub>
                                                      </m:sSub>
                                                      <m:sSubSup>
                                                        <m:e>
                                                          <m:r>
                                                            <m:t xml:space="preserve">u</m:t>
                                                          </m:r>
                                                        </m:e>
                                                        <m:sub>
                                                          <m:r>
                                                            <m:t xml:space="preserve">n</m:t>
                                                          </m:r>
                                                        </m:sub>
                                                        <m:sup>
                                                          <m:r>
                                                            <m:t xml:space="preserve">i</m:t>
                                                          </m:r>
                                                        </m:sup>
                                                      </m:sSubSup>
                                                    </m:e>
                                                  </m:mr>
                                                </m:m>
                                              </m:e>
                                            </m:mr>
                                            <m:mr>
                                              <m:e/>
                                              <m:e>
                                                <m:m>
                                                  <m:mr>
                                                    <m:e>
                                                      <m:sSubSup>
                                                        <m:e>
                                                          <m:r>
                                                            <m:t xml:space="preserve">R</m:t>
                                                          </m:r>
                                                        </m:e>
                                                        <m:sub>
                                                          <m:r>
                                                            <m:t xml:space="preserve">i</m:t>
                                                          </m:r>
                                                        </m:sub>
                                                        <m:sup>
                                                          <m:r>
                                                            <m:t xml:space="preserve">d</m:t>
                                                          </m:r>
                                                        </m:sup>
                                                      </m:sSubSup>
                                                      <m:r>
                                                        <m:t xml:space="preserve">(</m:t>
                                                      </m:r>
                                                      <m:sSubSup>
                                                        <m:e>
                                                          <m:r>
                                                            <m:t xml:space="preserve">x</m:t>
                                                          </m:r>
                                                        </m:e>
                                                        <m:sub>
                                                          <m:r>
                                                            <m:t xml:space="preserve">a</m:t>
                                                          </m:r>
                                                          <m:r>
                                                            <m:t xml:space="preserve">(</m:t>
                                                          </m:r>
                                                          <m:r>
                                                            <m:t xml:space="preserve">n</m:t>
                                                          </m:r>
                                                          <m:r>
                                                            <m:t xml:space="preserve">)</m:t>
                                                          </m:r>
                                                        </m:sub>
                                                        <m:sup>
                                                          <m:r>
                                                            <m:t xml:space="preserve">i</m:t>
                                                          </m:r>
                                                        </m:sup>
                                                      </m:sSubSup>
                                                      <m:r>
                                                        <m:t xml:space="preserve">)</m:t>
                                                      </m:r>
                                                    </m:e>
                                                    <m:e/>
                                                  </m:mr>
                                                </m:m>
                                              </m:e>
                                              <m:e>
                                                <m:sSubSup>
                                                  <m:e>
                                                    <m:r>
                                                      <m:t xml:space="preserve">x</m:t>
                                                    </m:r>
                                                  </m:e>
                                                  <m:sub>
                                                    <m:r>
                                                      <m:t xml:space="preserve">n</m:t>
                                                    </m:r>
                                                  </m:sub>
                                                  <m:sup>
                                                    <m:r>
                                                      <m:t xml:space="preserve">i</m:t>
                                                    </m:r>
                                                  </m:sup>
                                                </m:sSubSup>
                                              </m:e>
                                              <m:e>
                                                <m:m>
                                                  <m:mr>
                                                    <m:e/>
                                                    <m:e>
                                                      <m:sSubSup>
                                                        <m:e>
                                                          <m:r>
                                                            <m:t xml:space="preserve">R</m:t>
                                                          </m:r>
                                                        </m:e>
                                                        <m:sub>
                                                          <m:r>
                                                            <m:t xml:space="preserve">i</m:t>
                                                          </m:r>
                                                        </m:sub>
                                                        <m:sup>
                                                          <m:r>
                                                            <m:t xml:space="preserve">u</m:t>
                                                          </m:r>
                                                        </m:sup>
                                                      </m:sSubSup>
                                                      <m:r>
                                                        <m:t xml:space="preserve">(</m:t>
                                                      </m:r>
                                                      <m:sSubSup>
                                                        <m:e>
                                                          <m:r>
                                                            <m:t xml:space="preserve">x</m:t>
                                                          </m:r>
                                                        </m:e>
                                                        <m:sub>
                                                          <m:r>
                                                            <m:t xml:space="preserve">a</m:t>
                                                          </m:r>
                                                          <m:r>
                                                            <m:t xml:space="preserve">(</m:t>
                                                          </m:r>
                                                          <m:r>
                                                            <m:t xml:space="preserve">n</m:t>
                                                          </m:r>
                                                          <m:r>
                                                            <m:t xml:space="preserve">)</m:t>
                                                          </m:r>
                                                        </m:sub>
                                                        <m:sup>
                                                          <m:r>
                                                            <m:t xml:space="preserve">i</m:t>
                                                          </m:r>
                                                        </m:sup>
                                                      </m:sSubSup>
                                                      <m:r>
                                                        <m:t xml:space="preserve">)</m:t>
                                                      </m:r>
                                                    </m:e>
                                                  </m:mr>
                                                </m:m>
                                              </m:e>
                                            </m:mr>
                                            <m:mr>
                                              <m:e>
                                                <m:eqArr>
                                                  <m:e/>
                                                  <m:e/>
                                                </m:eqArr>
                                              </m:e>
                                              <m:e>
                                                <m:eqArr>
                                                  <m:e>
                                                    <m:sSubSup>
                                                      <m:e>
                                                        <m:r>
                                                          <m:t xml:space="preserve">φ</m:t>
                                                        </m:r>
                                                      </m:e>
                                                      <m:sub>
                                                        <m:r>
                                                          <m:t xml:space="preserve">n</m:t>
                                                        </m:r>
                                                      </m:sub>
                                                      <m:sup>
                                                        <m:r>
                                                          <m:t xml:space="preserve">i</m:t>
                                                        </m:r>
                                                      </m:sup>
                                                    </m:sSubSup>
                                                  </m:e>
                                                  <m:e>
                                                    <m:m>
                                                      <m:mr>
                                                        <m:e>
                                                          <m:sSub>
                                                            <m:e>
                                                              <m:r>
                                                                <m:t xml:space="preserve">l</m:t>
                                                              </m:r>
                                                            </m:e>
                                                            <m:sub>
                                                              <m:r>
                                                                <m:t xml:space="preserve">n</m:t>
                                                              </m:r>
                                                            </m:sub>
                                                          </m:sSub>
                                                        </m:e>
                                                        <m:e/>
                                                      </m:mr>
                                                    </m:m>
                                                  </m:e>
                                                  <m:e/>
                                                </m:eqArr>
                                              </m:e>
                                              <m:e>
                                                <m:eqArr>
                                                  <m:e/>
                                                  <m:e>
                                                    <m:sSub>
                                                      <m:e>
                                                        <m:r>
                                                          <m:t xml:space="preserve">y</m:t>
                                                        </m:r>
                                                      </m:e>
                                                      <m:sub>
                                                        <m:r>
                                                          <m:t xml:space="preserve">n</m:t>
                                                        </m:r>
                                                      </m:sub>
                                                    </m:sSub>
                                                  </m:e>
                                                  <m:e/>
                                                </m:eqArr>
                                              </m:e>
                                              <m:e>
                                                <m:eqArr>
                                                  <m:e>
                                                    <m:r>
                                                      <m:t xml:space="preserve">Φ</m:t>
                                                    </m:r>
                                                    <m:r>
                                                      <m:t xml:space="preserve">(</m:t>
                                                    </m:r>
                                                    <m:sSubSup>
                                                      <m:e>
                                                        <m:r>
                                                          <m:t xml:space="preserve">φ</m:t>
                                                        </m:r>
                                                      </m:e>
                                                      <m:sub>
                                                        <m:r>
                                                          <m:t xml:space="preserve">a</m:t>
                                                        </m:r>
                                                        <m:r>
                                                          <m:t xml:space="preserve">(</m:t>
                                                        </m:r>
                                                        <m:r>
                                                          <m:t xml:space="preserve">n</m:t>
                                                        </m:r>
                                                        <m:r>
                                                          <m:t xml:space="preserve">)</m:t>
                                                        </m:r>
                                                      </m:sub>
                                                      <m:sup>
                                                        <m:r>
                                                          <m:t xml:space="preserve">i</m:t>
                                                        </m:r>
                                                      </m:sup>
                                                    </m:sSubSup>
                                                    <m:r>
                                                      <m:t xml:space="preserve">,</m:t>
                                                    </m:r>
                                                    <m:sSubSup>
                                                      <m:e>
                                                        <m:r>
                                                          <m:t xml:space="preserve">u</m:t>
                                                        </m:r>
                                                      </m:e>
                                                      <m:sub>
                                                        <m:r>
                                                          <m:t xml:space="preserve">n</m:t>
                                                        </m:r>
                                                      </m:sub>
                                                      <m:sup>
                                                        <m:r>
                                                          <m:t xml:space="preserve">i</m:t>
                                                        </m:r>
                                                      </m:sup>
                                                    </m:sSubSup>
                                                    <m:r>
                                                      <m:t xml:space="preserve">)</m:t>
                                                    </m:r>
                                                  </m:e>
                                                  <m:e>
                                                    <m:m>
                                                      <m:mr>
                                                        <m:e/>
                                                        <m:e>
                                                          <m:sSub>
                                                            <m:e>
                                                              <m:r>
                                                                <m:t xml:space="preserve">L</m:t>
                                                              </m:r>
                                                            </m:e>
                                                            <m:sub>
                                                              <m:r>
                                                                <m:t xml:space="preserve">n</m:t>
                                                              </m:r>
                                                            </m:sub>
                                                          </m:sSub>
                                                        </m:e>
                                                      </m:mr>
                                                    </m:m>
                                                  </m:e>
                                                  <m:e/>
                                                </m:eqArr>
                                              </m:e>
                                            </m:mr>
                                          </m:m>
                                        </m:e>
                                      </m:mr>
                                    </m:m>
                                  </m:e>
                                </m:mr>
                              </m:m>
                            </m:e>
                          </m:eqArr>
                        </m:e>
                      </m:mr>
                      <m:mr>
                        <m:e/>
                      </m:mr>
                    </m:m>
                  </m:oMath>
                </a14:m>
              </a:p>
            </p:txBody>
          </p:sp>
        </mc:Choice>
        <mc:Fallback>
          <p:sp>
            <p:nvSpPr>
              <p:cNvPr id="130" name=""/>
              <p:cNvSpPr txBox="1"/>
              <p:nvPr/>
            </p:nvSpPr>
            <p:spPr>
              <a:xfrm>
                <a:off x="609480" y="4589640"/>
                <a:ext cx="5550120" cy="2344680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</p:sp>
        </mc:Fallback>
      </mc:AlternateContent>
    </p:spTree>
  </p:cSld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PlaceHolder 1"/>
          <p:cNvSpPr>
            <a:spLocks noGrp="1"/>
          </p:cNvSpPr>
          <p:nvPr>
            <p:ph type="title"/>
          </p:nvPr>
        </p:nvSpPr>
        <p:spPr>
          <a:xfrm>
            <a:off x="685800" y="533520"/>
            <a:ext cx="7772400" cy="914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Lagrangian Relaxation</a:t>
            </a:r>
            <a:endParaRPr b="0" lang="en-US" sz="4400" strike="noStrike" u="none">
              <a:solidFill>
                <a:srgbClr val="000099"/>
              </a:solidFill>
              <a:effectLst/>
              <a:uFillTx/>
              <a:latin typeface="Arial"/>
            </a:endParaRPr>
          </a:p>
        </p:txBody>
      </p:sp>
      <p:sp>
        <p:nvSpPr>
          <p:cNvPr id="132" name=""/>
          <p:cNvSpPr/>
          <p:nvPr/>
        </p:nvSpPr>
        <p:spPr>
          <a:xfrm>
            <a:off x="3657600" y="2743200"/>
            <a:ext cx="1905120" cy="838080"/>
          </a:xfrm>
          <a:prstGeom prst="rect">
            <a:avLst/>
          </a:prstGeom>
          <a:solidFill>
            <a:srgbClr val="ffcc00"/>
          </a:solidFill>
          <a:ln w="1908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Find power value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at each node 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3" name=""/>
          <p:cNvSpPr/>
          <p:nvPr/>
        </p:nvSpPr>
        <p:spPr>
          <a:xfrm>
            <a:off x="6858000" y="4572000"/>
            <a:ext cx="1523880" cy="609480"/>
          </a:xfrm>
          <a:prstGeom prst="rect">
            <a:avLst/>
          </a:prstGeom>
          <a:solidFill>
            <a:srgbClr val="ccffcc"/>
          </a:solidFill>
          <a:ln w="19080">
            <a:solidFill>
              <a:srgbClr val="0066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selling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Max profit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4" name=""/>
          <p:cNvSpPr/>
          <p:nvPr/>
        </p:nvSpPr>
        <p:spPr>
          <a:xfrm>
            <a:off x="4876920" y="4572000"/>
            <a:ext cx="1523880" cy="609480"/>
          </a:xfrm>
          <a:prstGeom prst="rect">
            <a:avLst/>
          </a:prstGeom>
          <a:solidFill>
            <a:srgbClr val="ccffcc"/>
          </a:solidFill>
          <a:ln w="19080">
            <a:solidFill>
              <a:srgbClr val="0066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buying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Max profit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5" name=""/>
          <p:cNvSpPr/>
          <p:nvPr/>
        </p:nvSpPr>
        <p:spPr>
          <a:xfrm>
            <a:off x="2895480" y="4572000"/>
            <a:ext cx="1524240" cy="609480"/>
          </a:xfrm>
          <a:prstGeom prst="rect">
            <a:avLst/>
          </a:prstGeom>
          <a:solidFill>
            <a:srgbClr val="ccffcc"/>
          </a:solidFill>
          <a:ln w="19080">
            <a:solidFill>
              <a:srgbClr val="0066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Generator 2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Max profit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6" name=""/>
          <p:cNvSpPr/>
          <p:nvPr/>
        </p:nvSpPr>
        <p:spPr>
          <a:xfrm>
            <a:off x="762120" y="4572000"/>
            <a:ext cx="1523880" cy="609480"/>
          </a:xfrm>
          <a:prstGeom prst="rect">
            <a:avLst/>
          </a:prstGeom>
          <a:solidFill>
            <a:srgbClr val="ccffcc"/>
          </a:solidFill>
          <a:ln w="19080">
            <a:solidFill>
              <a:srgbClr val="0066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Generator 1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Max profit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7" name=""/>
          <p:cNvSpPr/>
          <p:nvPr/>
        </p:nvSpPr>
        <p:spPr>
          <a:xfrm flipH="1">
            <a:off x="3580920" y="3581280"/>
            <a:ext cx="762120" cy="990720"/>
          </a:xfrm>
          <a:prstGeom prst="line">
            <a:avLst/>
          </a:prstGeom>
          <a:ln w="19080">
            <a:solidFill>
              <a:srgbClr val="3366ff"/>
            </a:solidFill>
            <a:miter/>
            <a:tailEnd len="lg" type="arrow" w="lg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8" name=""/>
          <p:cNvSpPr/>
          <p:nvPr/>
        </p:nvSpPr>
        <p:spPr>
          <a:xfrm flipH="1">
            <a:off x="1294920" y="3581280"/>
            <a:ext cx="2667240" cy="990720"/>
          </a:xfrm>
          <a:prstGeom prst="line">
            <a:avLst/>
          </a:prstGeom>
          <a:ln w="19080">
            <a:solidFill>
              <a:srgbClr val="3366ff"/>
            </a:solidFill>
            <a:miter/>
            <a:tailEnd len="lg" type="arrow" w="lg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9" name=""/>
          <p:cNvSpPr/>
          <p:nvPr/>
        </p:nvSpPr>
        <p:spPr>
          <a:xfrm>
            <a:off x="4648320" y="3581280"/>
            <a:ext cx="685800" cy="990720"/>
          </a:xfrm>
          <a:prstGeom prst="line">
            <a:avLst/>
          </a:prstGeom>
          <a:ln w="19080">
            <a:solidFill>
              <a:srgbClr val="3366ff"/>
            </a:solidFill>
            <a:miter/>
            <a:tailEnd len="lg" type="arrow" w="lg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0" name=""/>
          <p:cNvSpPr/>
          <p:nvPr/>
        </p:nvSpPr>
        <p:spPr>
          <a:xfrm>
            <a:off x="5105520" y="3581280"/>
            <a:ext cx="2361960" cy="990720"/>
          </a:xfrm>
          <a:prstGeom prst="line">
            <a:avLst/>
          </a:prstGeom>
          <a:ln w="19080">
            <a:solidFill>
              <a:srgbClr val="3366ff"/>
            </a:solidFill>
            <a:miter/>
            <a:tailEnd len="lg" type="arrow" w="lg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1" name=""/>
          <p:cNvSpPr/>
          <p:nvPr/>
        </p:nvSpPr>
        <p:spPr>
          <a:xfrm>
            <a:off x="2287800" y="3809880"/>
            <a:ext cx="32040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66ff"/>
                </a:solidFill>
                <a:effectLst/>
                <a:uFillTx/>
                <a:latin typeface="Symbol"/>
                <a:ea typeface="Symbol"/>
              </a:rPr>
              <a:t>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2" name=""/>
          <p:cNvSpPr/>
          <p:nvPr/>
        </p:nvSpPr>
        <p:spPr>
          <a:xfrm>
            <a:off x="3583080" y="3886200"/>
            <a:ext cx="32040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66ff"/>
                </a:solidFill>
                <a:effectLst/>
                <a:uFillTx/>
                <a:latin typeface="Symbol"/>
                <a:ea typeface="Symbol"/>
              </a:rPr>
              <a:t>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3" name=""/>
          <p:cNvSpPr/>
          <p:nvPr/>
        </p:nvSpPr>
        <p:spPr>
          <a:xfrm>
            <a:off x="4726080" y="3886200"/>
            <a:ext cx="32040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66ff"/>
                </a:solidFill>
                <a:effectLst/>
                <a:uFillTx/>
                <a:latin typeface="Symbol"/>
                <a:ea typeface="Symbol"/>
              </a:rPr>
              <a:t>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4" name=""/>
          <p:cNvSpPr/>
          <p:nvPr/>
        </p:nvSpPr>
        <p:spPr>
          <a:xfrm>
            <a:off x="5945400" y="3886200"/>
            <a:ext cx="32040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66ff"/>
                </a:solidFill>
                <a:effectLst/>
                <a:uFillTx/>
                <a:latin typeface="Symbol"/>
                <a:ea typeface="Symbol"/>
              </a:rPr>
              <a:t>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5" name=""/>
          <p:cNvSpPr/>
          <p:nvPr/>
        </p:nvSpPr>
        <p:spPr>
          <a:xfrm flipH="1">
            <a:off x="3733560" y="3657600"/>
            <a:ext cx="685800" cy="914400"/>
          </a:xfrm>
          <a:prstGeom prst="line">
            <a:avLst/>
          </a:prstGeom>
          <a:ln w="19080">
            <a:solidFill>
              <a:srgbClr val="008000"/>
            </a:solidFill>
            <a:miter/>
            <a:headEnd len="med" type="arrow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6" name=""/>
          <p:cNvSpPr/>
          <p:nvPr/>
        </p:nvSpPr>
        <p:spPr>
          <a:xfrm flipH="1">
            <a:off x="1676160" y="3657600"/>
            <a:ext cx="2438280" cy="914400"/>
          </a:xfrm>
          <a:prstGeom prst="line">
            <a:avLst/>
          </a:prstGeom>
          <a:ln w="19080">
            <a:solidFill>
              <a:srgbClr val="008000"/>
            </a:solidFill>
            <a:miter/>
            <a:headEnd len="med" type="arrow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7" name=""/>
          <p:cNvSpPr/>
          <p:nvPr/>
        </p:nvSpPr>
        <p:spPr>
          <a:xfrm>
            <a:off x="4800600" y="3581280"/>
            <a:ext cx="762120" cy="990720"/>
          </a:xfrm>
          <a:prstGeom prst="line">
            <a:avLst/>
          </a:prstGeom>
          <a:ln w="19080">
            <a:solidFill>
              <a:srgbClr val="008000"/>
            </a:solidFill>
            <a:miter/>
            <a:headEnd len="med" type="arrow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8" name=""/>
          <p:cNvSpPr/>
          <p:nvPr/>
        </p:nvSpPr>
        <p:spPr>
          <a:xfrm>
            <a:off x="5638680" y="3657600"/>
            <a:ext cx="2210040" cy="914400"/>
          </a:xfrm>
          <a:prstGeom prst="line">
            <a:avLst/>
          </a:prstGeom>
          <a:ln w="19080">
            <a:solidFill>
              <a:srgbClr val="008000"/>
            </a:solidFill>
            <a:miter/>
            <a:headEnd len="med" type="arrow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9" name=""/>
          <p:cNvSpPr/>
          <p:nvPr/>
        </p:nvSpPr>
        <p:spPr>
          <a:xfrm>
            <a:off x="2744640" y="4038480"/>
            <a:ext cx="29376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000" strike="noStrike" u="none">
                <a:solidFill>
                  <a:srgbClr val="008000"/>
                </a:solidFill>
                <a:effectLst/>
                <a:uFillTx/>
                <a:latin typeface="Times New Roman"/>
              </a:rPr>
              <a:t>x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0" name=""/>
          <p:cNvSpPr/>
          <p:nvPr/>
        </p:nvSpPr>
        <p:spPr>
          <a:xfrm>
            <a:off x="4039920" y="3962520"/>
            <a:ext cx="29376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000" strike="noStrike" u="none">
                <a:solidFill>
                  <a:srgbClr val="008000"/>
                </a:solidFill>
                <a:effectLst/>
                <a:uFillTx/>
                <a:latin typeface="Times New Roman"/>
              </a:rPr>
              <a:t>x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1" name=""/>
          <p:cNvSpPr/>
          <p:nvPr/>
        </p:nvSpPr>
        <p:spPr>
          <a:xfrm>
            <a:off x="5190840" y="3886200"/>
            <a:ext cx="29376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000" strike="noStrike" u="none">
                <a:solidFill>
                  <a:srgbClr val="008000"/>
                </a:solidFill>
                <a:effectLst/>
                <a:uFillTx/>
                <a:latin typeface="Times New Roman"/>
              </a:rPr>
              <a:t>x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2" name=""/>
          <p:cNvSpPr/>
          <p:nvPr/>
        </p:nvSpPr>
        <p:spPr>
          <a:xfrm>
            <a:off x="6707160" y="3809880"/>
            <a:ext cx="29376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000" strike="noStrike" u="none">
                <a:solidFill>
                  <a:srgbClr val="008000"/>
                </a:solidFill>
                <a:effectLst/>
                <a:uFillTx/>
                <a:latin typeface="Times New Roman"/>
              </a:rPr>
              <a:t>x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3" name=""/>
          <p:cNvSpPr/>
          <p:nvPr/>
        </p:nvSpPr>
        <p:spPr>
          <a:xfrm>
            <a:off x="685800" y="5410080"/>
            <a:ext cx="3471840" cy="734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Merchant unit problem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: Given power values, find the optimal generation levels to maximize its total profit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7106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1998-10-19T14:37:45Z</dcterms:created>
  <dc:creator>Chonawee Supatgiat</dc:creator>
  <dc:description/>
  <dc:language>en-US</dc:language>
  <cp:lastModifiedBy>csupatg</cp:lastModifiedBy>
  <cp:lastPrinted>2000-10-22T19:45:02Z</cp:lastPrinted>
  <dcterms:modified xsi:type="dcterms:W3CDTF">2001-11-08T17:26:18Z</dcterms:modified>
  <cp:revision>791</cp:revision>
  <dc:subject/>
  <dc:title>INFORMS Miami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BackColor">
    <vt:r8>15132390</vt:r8>
  </property>
  <property fmtid="{D5CDD505-2E9C-101B-9397-08002B2CF9AE}" pid="3" name="ButtonType">
    <vt:r8>3</vt:r8>
  </property>
  <property fmtid="{D5CDD505-2E9C-101B-9397-08002B2CF9AE}" pid="4" name="Compression">
    <vt:r8>100</vt:r8>
  </property>
  <property fmtid="{D5CDD505-2E9C-101B-9397-08002B2CF9AE}" pid="5" name="DownloadIEButton">
    <vt:bool>0</vt:bool>
  </property>
  <property fmtid="{D5CDD505-2E9C-101B-9397-08002B2CF9AE}" pid="6" name="DownloadOriginal">
    <vt:bool>1</vt:bool>
  </property>
  <property fmtid="{D5CDD505-2E9C-101B-9397-08002B2CF9AE}" pid="7" name="GraphicType">
    <vt:r8>2</vt:r8>
  </property>
  <property fmtid="{D5CDD505-2E9C-101B-9397-08002B2CF9AE}" pid="8" name="HomePage">
    <vt:lpwstr/>
  </property>
  <property fmtid="{D5CDD505-2E9C-101B-9397-08002B2CF9AE}" pid="9" name="LinkColor">
    <vt:r8>16711782</vt:r8>
  </property>
  <property fmtid="{D5CDD505-2E9C-101B-9397-08002B2CF9AE}" pid="10" name="MailAddress">
    <vt:lpwstr>chonawee@umich.edu</vt:lpwstr>
  </property>
  <property fmtid="{D5CDD505-2E9C-101B-9397-08002B2CF9AE}" pid="11" name="NavBtnPos">
    <vt:r8>1</vt:r8>
  </property>
  <property fmtid="{D5CDD505-2E9C-101B-9397-08002B2CF9AE}" pid="12" name="Other">
    <vt:lpwstr/>
  </property>
  <property fmtid="{D5CDD505-2E9C-101B-9397-08002B2CF9AE}" pid="13" name="OutputDir">
    <vt:lpwstr>C:\Temp</vt:lpwstr>
  </property>
  <property fmtid="{D5CDD505-2E9C-101B-9397-08002B2CF9AE}" pid="14" name="ScreenSize">
    <vt:r8>1</vt:r8>
  </property>
  <property fmtid="{D5CDD505-2E9C-101B-9397-08002B2CF9AE}" pid="15" name="ScreenUsage">
    <vt:r8>3</vt:r8>
  </property>
  <property fmtid="{D5CDD505-2E9C-101B-9397-08002B2CF9AE}" pid="16" name="ShowNotes">
    <vt:bool>0</vt:bool>
  </property>
  <property fmtid="{D5CDD505-2E9C-101B-9397-08002B2CF9AE}" pid="17" name="TemplateType">
    <vt:r8>2</vt:r8>
  </property>
  <property fmtid="{D5CDD505-2E9C-101B-9397-08002B2CF9AE}" pid="18" name="TextColor">
    <vt:r8>0</vt:r8>
  </property>
  <property fmtid="{D5CDD505-2E9C-101B-9397-08002B2CF9AE}" pid="19" name="TransparentButton">
    <vt:r8>0</vt:r8>
  </property>
  <property fmtid="{D5CDD505-2E9C-101B-9397-08002B2CF9AE}" pid="20" name="UseBrowserColor">
    <vt:bool>1</vt:bool>
  </property>
  <property fmtid="{D5CDD505-2E9C-101B-9397-08002B2CF9AE}" pid="21" name="VisitedColor">
    <vt:r8>10040268</vt:r8>
  </property>
</Properties>
</file>