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emf" ContentType="image/x-emf"/>
  <Override PartName="/ppt/media/image4.wmf" ContentType="image/x-wmf"/>
  <Override PartName="/ppt/media/image3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embeddings/oleObject1.xlsx" ContentType="application/vnd.openxmlformats-officedocument.spreadsheetml.sheet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34.xml.rels" ContentType="application/vnd.openxmlformats-package.relationships+xml"/>
  <Override PartName="/ppt/slides/_rels/slide10.xml.rels" ContentType="application/vnd.openxmlformats-package.relationships+xml"/>
  <Override PartName="/ppt/slides/_rels/slide45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8.xml.rels" ContentType="application/vnd.openxmlformats-package.relationships+xml"/>
  <Override PartName="/ppt/slides/_rels/slide30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29.xml.rels" ContentType="application/vnd.openxmlformats-package.relationships+xml"/>
  <Override PartName="/ppt/slides/_rels/slide31.xml.rels" ContentType="application/vnd.openxmlformats-package.relationships+xml"/>
  <Override PartName="/ppt/slides/_rels/slide35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33.xml" ContentType="application/vnd.openxmlformats-officedocument.presentationml.slide+xml"/>
  <Override PartName="/ppt/slides/slide45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7AA477-3D55-4E3B-867B-43129ACD580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F0208F8-AB27-4344-8D3B-C2C00BA7A13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6D769AD-2297-45D8-8B37-E973E077439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57F381C-EAD7-487D-BAD3-C93674203AF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81040" indent="-1094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940040" indent="-11124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940040" indent="-11124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940040" indent="-11124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9320FF9-2478-4BFE-AB27-CF3F9F8EFFD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" name="ENE_C_WHI" descr=""/>
          <p:cNvPicPr/>
          <p:nvPr/>
        </p:nvPicPr>
        <p:blipFill>
          <a:blip r:embed="rId2"/>
          <a:stretch/>
        </p:blipFill>
        <p:spPr>
          <a:xfrm>
            <a:off x="8232840" y="5946840"/>
            <a:ext cx="690480" cy="693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8000" y="6516720"/>
            <a:ext cx="12452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VK-9060359-</a:t>
            </a:r>
            <a:fld id="{466C58F2-DC40-46BD-A471-3C40ABD15341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emf"/><Relationship Id="rId2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85880" y="35874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3399"/>
                </a:solidFill>
                <a:effectLst/>
                <a:uFillTx/>
                <a:latin typeface="Arial Black"/>
              </a:rPr>
              <a:t>MODELING PRICE VOLATILITY IN US POWER MARKETS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271520" y="4964040"/>
            <a:ext cx="6515280" cy="171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Vince Kaminski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CORP.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Houston, October 29, 2001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" name="ENE_C_WHI" descr=""/>
          <p:cNvPicPr/>
          <p:nvPr/>
        </p:nvPicPr>
        <p:blipFill>
          <a:blip r:embed="rId1"/>
          <a:stretch/>
        </p:blipFill>
        <p:spPr>
          <a:xfrm>
            <a:off x="3027240" y="214200"/>
            <a:ext cx="3032280" cy="3046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Definition of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can be defined only in the context of a stochastic process used to describe the dynamics of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Standard assumption in the option pricing theory: Geometric Brownian Motion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Definition of volatility will change if a different stochastic process is assumed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Option pricing models typically assume Geometric Brownian Motion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Geometric Brownian Motion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2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dP =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Pdt +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Pdz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 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instantaneous drift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dz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Wiener’s variable  (dz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dt,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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Geometric Brownian Motion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Implications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lnSpc>
                <a:spcPct val="90000"/>
              </a:lnSpc>
              <a:spcBef>
                <a:spcPts val="2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 returns follow normal distribution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lnSpc>
                <a:spcPct val="90000"/>
              </a:lnSpc>
              <a:spcBef>
                <a:spcPts val="22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2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2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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denotes normal probability  function with mean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standard deviation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2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Prices follow lognormal distribution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2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accumulates with time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2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This statement may be true or not in the case of the prices of financial instruments. It does not hold for the power prices.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7" name=""/>
              <p:cNvSpPr txBox="1"/>
              <p:nvPr/>
            </p:nvSpPr>
            <p:spPr>
              <a:xfrm>
                <a:off x="1351080" y="2112840"/>
                <a:ext cx="5072040" cy="1014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ln</m:t>
                    </m:r>
                    <m:r>
                      <m:t xml:space="preserve">(</m:t>
                    </m:r>
                    <m:f>
                      <m:num>
                        <m:sSub>
                          <m:e>
                            <m:r>
                              <m:t xml:space="preserve">P</m:t>
                            </m:r>
                          </m:e>
                          <m:sub>
                            <m:r>
                              <m:t xml:space="preserve">T</m:t>
                            </m:r>
                          </m:sub>
                        </m:sSub>
                      </m:num>
                      <m:den>
                        <m:sSub>
                          <m:e>
                            <m:r>
                              <m:t xml:space="preserve">P</m:t>
                            </m:r>
                          </m:e>
                          <m:sub>
                            <m:r>
                              <m:t xml:space="preserve">t</m:t>
                            </m:r>
                          </m:sub>
                        </m:sSub>
                      </m:den>
                    </m:f>
                    <m:r>
                      <m:t xml:space="preserve">)</m:t>
                    </m:r>
                    <m:r>
                      <m:rPr>
                        <m:lit/>
                        <m:nor/>
                      </m:rPr>
                      <m:t xml:space="preserve">~</m:t>
                    </m:r>
                    <m:r>
                      <m:t xml:space="preserve">Φ</m:t>
                    </m:r>
                    <m:r>
                      <m:t xml:space="preserve">[</m:t>
                    </m:r>
                    <m:r>
                      <m:t xml:space="preserve">(</m:t>
                    </m:r>
                    <m:r>
                      <m:t xml:space="preserve">μ</m:t>
                    </m:r>
                    <m:r>
                      <m:t xml:space="preserve">−</m:t>
                    </m:r>
                    <m:f>
                      <m:num>
                        <m:sSup>
                          <m:e>
                            <m:r>
                              <m:t xml:space="preserve">σ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)</m:t>
                    </m:r>
                    <m:r>
                      <m:t xml:space="preserve">(</m:t>
                    </m:r>
                    <m:r>
                      <m:t xml:space="preserve">T</m:t>
                    </m:r>
                    <m:r>
                      <m:t xml:space="preserve">−</m:t>
                    </m:r>
                    <m:r>
                      <m:t xml:space="preserve">t</m:t>
                    </m:r>
                    <m:r>
                      <m:t xml:space="preserve">)</m:t>
                    </m:r>
                    <m:r>
                      <m:t xml:space="preserve">,</m:t>
                    </m:r>
                    <m:r>
                      <m:t xml:space="preserve">σ</m:t>
                    </m:r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T</m:t>
                        </m:r>
                        <m:r>
                          <m:t xml:space="preserve">−</m:t>
                        </m:r>
                        <m:r>
                          <m:t xml:space="preserve">t</m:t>
                        </m:r>
                        <m:r>
                          <m:t xml:space="preserve">]</m:t>
                        </m:r>
                      </m:e>
                    </m:rad>
                  </m:oMath>
                </a14:m>
              </a:p>
            </p:txBody>
          </p:sp>
        </mc:Choice>
        <mc:Fallback>
          <p:sp>
            <p:nvSpPr>
              <p:cNvPr id="37" name=""/>
              <p:cNvSpPr txBox="1"/>
              <p:nvPr/>
            </p:nvSpPr>
            <p:spPr>
              <a:xfrm>
                <a:off x="1351080" y="2112840"/>
                <a:ext cx="5072040" cy="101448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9144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Estimation of Historical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759960" y="141408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Estimation of historical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Calculate price ratios: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/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t-1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Take natural logarithms of price ratios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Calculate standard deviation of log price ratios (= logarithmic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returns)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Annualize the standard deviation (multiply by the square root of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 (250), 52, 12, respectively, for daily (Western U.S., Eastern U.S.), weekly and monthly data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Why use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 or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250 for the daily data? Answer: it’s related to the number of trading days in a year.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Mean Reversion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Prices of commodities  gravitate to the marginal cost of production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Mean reversion models borrowed from financial economics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Ornstein - Uhlenbeck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Brennan - Schwartz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Ornstein-Uhlenbeck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dP =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P)dt  +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dz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lnSpc>
                <a:spcPct val="10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speed of mean  reversion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lnSpc>
                <a:spcPct val="10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price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parameters of the equation above can be estimated using a discrete version of the model above (an AR1 model)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lnSpc>
                <a:spcPct val="10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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a + b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t-1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 measured in this case in monetary units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Limitations of Mean Reversion Models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speed of mean reversion may vary above and below the mean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 realistic price  process for electricity must capture the possibility of price gaps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spikes may be asymmetric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One should rather speak about a “floor reverting process”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Floor levels are characterized by seasonality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Modeling Price Jumps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85440" y="1676520"/>
            <a:ext cx="792468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 realistic price  process for electricity must capture the possibility of price gaps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 jumps result from interaction of demand and supply in a market with virtually no storage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spikes to the upside are more likely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One should rather speak about a “floor reverting process”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Floor levels are characterized by seasonality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Jump-Diffusion Model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69608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Standard approach to modeling jumps: jump-diffusion models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Example: GBM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dP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Pdt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Pdz + (J-1)Pdq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dq =1 if a jump occurs, 0 otherwise. Probability of a jump is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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J - the size of the jumps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J is typically assumed to follow a lognormal distribution,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  (J) ~ N(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Stochastic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Stochastic volatility models have been developed to capture empirically observable facts: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tends to cluster: extreme observations tend to be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followed by extreme observations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in many markets varies with the price level  and the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market direction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Outline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Importance of volatility to option  pricing and financial analysis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Different definitions of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Historical volatility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Implied volatility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estimated from a structural model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Recent experience of volatility of power prices in the United States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Alternative tools for modeling extreme events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GARCH MODEL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GARCH (Generalized Auto Regressive Heteroskedastic model)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 – GARCH(1,1)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ln (P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/P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t-1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= k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~ N(0,1)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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t+1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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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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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term k represents average level of returns,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the stochastic innovation to returns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1687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0000"/>
                </a:solidFill>
                <a:effectLst/>
                <a:uFillTx/>
                <a:latin typeface="Arial Black"/>
              </a:rPr>
              <a:t>IMPLIED VOLATILITY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Pricing Technology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Prices evolve in a real economy and are characterized by certain empirical probability distributions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are priced in a risk-neutral economy: a theoretical concept. Prices are characterized in terms of risk-neutral (i.e. fake) probability distributions.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the math is done correctly, option prices in both economies will be identical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constitutes the bridge between the two economies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risk-neutral economy can be constructed if a replicating (hedging) portfolio can be created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Pricing Technology (2)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only controversial input an option trader has to provide in order to price an option is the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shortcomings of an option pricing model are addressed by adjusting the volatility assumption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the option price is known (observed in the market place), one can calculate the volatility input that would replicate option value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approach assumes that the option pricing model  is correct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0000"/>
                </a:solidFill>
                <a:effectLst/>
                <a:uFillTx/>
                <a:latin typeface="Arial Black"/>
              </a:rPr>
              <a:t>VOLATILITY BASED ON  A STRUCTURAL MODEL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Model-Implied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Future spot prices can be predicted using a fundamental model, containing the following components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Representation of the future generation stack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Load forecast and load variability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variability is typically related to the weather and economic activity variables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Assumptions regarding future fuel prices and price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Model-Implied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 fundamental model can be used as a simulation tool to translate the assumptions regarding load and fuel price volatility into electricity price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difficulty: a realistic fundamental model takes a very long time to run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One has to use a more simplistic model and face the consequences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1308240"/>
            <a:ext cx="7796160" cy="312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0000"/>
                </a:solidFill>
                <a:effectLst/>
                <a:uFillTx/>
                <a:latin typeface="Arial Black"/>
              </a:rPr>
              <a:t>RECENT EPISODES OF HIGH PRICE VOLATILITY IN THE US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Price History in the US: Examples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History of extreme price shocks in many trading hubs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High volatility results from a combination of a number of factors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Shortage of generation capacity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Extreme weather events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Flaws in the design of the market mechanism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18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" name=""/>
          <p:cNvGraphicFramePr/>
          <p:nvPr/>
        </p:nvGraphicFramePr>
        <p:xfrm>
          <a:off x="852480" y="1262160"/>
          <a:ext cx="7440480" cy="433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52480" y="1262160"/>
                    <a:ext cx="7440480" cy="433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Importance of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Critical input to option pricing models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More accurate volatility forecasts increase the efficiency  of  hedging strategies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Used as a measure of risk in models  applied in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Risk management (value-at-risk)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Portfolio selection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Margining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"/>
          <p:cNvGraphicFramePr/>
          <p:nvPr/>
        </p:nvGraphicFramePr>
        <p:xfrm>
          <a:off x="336600" y="992160"/>
          <a:ext cx="8153280" cy="4500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36600" y="992160"/>
                    <a:ext cx="8153280" cy="450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Supply and Demand in The Power Markets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5" name=""/>
          <p:cNvSpPr/>
          <p:nvPr/>
        </p:nvSpPr>
        <p:spPr>
          <a:xfrm>
            <a:off x="822240" y="1933560"/>
            <a:ext cx="0" cy="43880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635040" y="6162840"/>
            <a:ext cx="737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7286040" y="6076800"/>
            <a:ext cx="664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1009800" y="1235160"/>
            <a:ext cx="6688080" cy="3903480"/>
          </a:xfrm>
          <a:custGeom>
            <a:avLst/>
            <a:gdLst/>
            <a:ahLst/>
            <a:rect l="l" t="t" r="r" b="b"/>
            <a:pathLst>
              <a:path w="4213" h="2459">
                <a:moveTo>
                  <a:pt x="0" y="2459"/>
                </a:moveTo>
                <a:cubicBezTo>
                  <a:pt x="1189" y="2396"/>
                  <a:pt x="2379" y="2333"/>
                  <a:pt x="3055" y="1968"/>
                </a:cubicBezTo>
                <a:cubicBezTo>
                  <a:pt x="3731" y="1603"/>
                  <a:pt x="3895" y="536"/>
                  <a:pt x="4054" y="268"/>
                </a:cubicBezTo>
                <a:cubicBezTo>
                  <a:pt x="4213" y="0"/>
                  <a:pt x="4016" y="343"/>
                  <a:pt x="4009" y="358"/>
                </a:cubicBezTo>
              </a:path>
            </a:pathLst>
          </a:custGeom>
          <a:noFill/>
          <a:ln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1111320" y="2914560"/>
            <a:ext cx="1616040" cy="2700360"/>
          </a:xfrm>
          <a:prstGeom prst="line">
            <a:avLst/>
          </a:prstGeom>
          <a:ln w="255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1433520" y="2763720"/>
            <a:ext cx="2308320" cy="2828880"/>
          </a:xfrm>
          <a:prstGeom prst="line">
            <a:avLst/>
          </a:prstGeom>
          <a:ln w="255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3825720" y="1325520"/>
            <a:ext cx="4907160" cy="1817640"/>
          </a:xfrm>
          <a:prstGeom prst="line">
            <a:avLst/>
          </a:prstGeom>
          <a:ln w="255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4166280" y="5116680"/>
            <a:ext cx="1383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Demand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1063800" y="1666800"/>
            <a:ext cx="926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6764040" y="5664240"/>
            <a:ext cx="128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5724360" y="1563840"/>
            <a:ext cx="2061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Supply stack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3903840" y="1986120"/>
            <a:ext cx="4906800" cy="1817640"/>
          </a:xfrm>
          <a:prstGeom prst="line">
            <a:avLst/>
          </a:prstGeom>
          <a:ln w="255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0000"/>
                </a:solidFill>
                <a:effectLst/>
                <a:uFillTx/>
                <a:latin typeface="Arial Black"/>
              </a:rPr>
              <a:t>MODELING EXTREME RETURNS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Value-at-Risk Model: Simulation Approach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380880" y="1676520"/>
            <a:ext cx="7467840" cy="441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Monte-Carlo Value-at-Risk model is based on simulations of underlying prices: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d(lnP) = (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-0.5 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 baseline="30000">
                <a:solidFill>
                  <a:srgbClr val="3333cc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)dt + 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dz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market price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- time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drift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volatility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dz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Wiener’s process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dz = 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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dt ,     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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N(0,1)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Model calibration is the biggest challenge in developing a useful VaR model: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25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Volatility estimation 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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25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Distribution of underlying uncertainties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1" name="bd05028_" descr=""/>
          <p:cNvPicPr/>
          <p:nvPr/>
        </p:nvPicPr>
        <p:blipFill>
          <a:blip r:embed="rId1"/>
          <a:stretch/>
        </p:blipFill>
        <p:spPr>
          <a:xfrm>
            <a:off x="7091280" y="3962520"/>
            <a:ext cx="2052720" cy="2469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VaR Model Calibration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380880" y="1676520"/>
            <a:ext cx="7467840" cy="35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specification: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Estimates from historical prices (standard deviation of log-returns)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Implied (forward) volatilities (preferred approach)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Distributions of dz: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Standard assumption: normality, Wiener process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Alternative hypothesis: dz are not normal (“fat tails”)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4" name="an02046_" descr=""/>
          <p:cNvPicPr/>
          <p:nvPr/>
        </p:nvPicPr>
        <p:blipFill>
          <a:blip r:embed="rId1"/>
          <a:stretch/>
        </p:blipFill>
        <p:spPr>
          <a:xfrm>
            <a:off x="6904080" y="3886200"/>
            <a:ext cx="2239920" cy="2590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762120" y="380880"/>
            <a:ext cx="76960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Fat Tails: Identification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685800" y="1371600"/>
            <a:ext cx="815328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Observations: daily log-returns of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Traditional approach: fit empirical distribution of observed log-returns with some sort of fat-tailed distribution (for example, Pareto)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This approach does not allow to incorporate current market information into VAR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Alternative approach: according to the model observed log-returns are: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 baseline="-25000">
                <a:solidFill>
                  <a:srgbClr val="3333cc"/>
                </a:solidFill>
                <a:effectLst/>
                <a:uFillTx/>
                <a:latin typeface="Arial"/>
              </a:rPr>
              <a:t>1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1800" strike="noStrike" u="none" baseline="-25000">
                <a:solidFill>
                  <a:srgbClr val="3333cc"/>
                </a:solidFill>
                <a:effectLst/>
                <a:uFillTx/>
                <a:latin typeface="Arial"/>
              </a:rPr>
              <a:t>1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, 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 baseline="-25000">
                <a:solidFill>
                  <a:srgbClr val="3333cc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1800" strike="noStrike" u="none" baseline="-25000">
                <a:solidFill>
                  <a:srgbClr val="3333cc"/>
                </a:solidFill>
                <a:effectLst/>
                <a:uFillTx/>
                <a:latin typeface="Arial"/>
              </a:rPr>
              <a:t>2 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, … , 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 baseline="-25000">
                <a:solidFill>
                  <a:srgbClr val="3333cc"/>
                </a:solidFill>
                <a:effectLst/>
                <a:uFillTx/>
                <a:latin typeface="Arial"/>
              </a:rPr>
              <a:t>n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1800" strike="noStrike" u="none" baseline="-25000">
                <a:solidFill>
                  <a:srgbClr val="3333cc"/>
                </a:solidFill>
                <a:effectLst/>
                <a:uFillTx/>
                <a:latin typeface="Arial"/>
              </a:rPr>
              <a:t>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Empirical distributions of historical log-returns may have “fat tails” even if 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000" strike="noStrike" u="none" baseline="-25000">
                <a:solidFill>
                  <a:srgbClr val="3333cc"/>
                </a:solidFill>
                <a:effectLst/>
                <a:uFillTx/>
                <a:latin typeface="Arial"/>
              </a:rPr>
              <a:t>i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are normal. This is due to the fact that volatility is not constant through the sample period.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Empirical distribution of 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000" strike="noStrike" u="none" baseline="-25000">
                <a:solidFill>
                  <a:srgbClr val="3333cc"/>
                </a:solidFill>
                <a:effectLst/>
                <a:uFillTx/>
                <a:latin typeface="Arial"/>
              </a:rPr>
              <a:t>i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depends on volatility estimate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" name=""/>
          <p:cNvGraphicFramePr/>
          <p:nvPr/>
        </p:nvGraphicFramePr>
        <p:xfrm>
          <a:off x="990720" y="380880"/>
          <a:ext cx="6819840" cy="6134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380880"/>
                    <a:ext cx="6819840" cy="613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Discovering “fat tails”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Step 1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Collect historical daily log-returns of prices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Step 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Estimate volatility for each day (</a:t>
            </a: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rolling 21 days standard deviation was used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Step 3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Normalize each return by it’s volatility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Step 4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Examine empirical distribution of normalized log-returns and compare it with the normal distribution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"/>
          <p:cNvGraphicFramePr/>
          <p:nvPr/>
        </p:nvGraphicFramePr>
        <p:xfrm>
          <a:off x="609480" y="609480"/>
          <a:ext cx="8077320" cy="5391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609480"/>
                    <a:ext cx="8077320" cy="5391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" name=""/>
          <p:cNvGraphicFramePr/>
          <p:nvPr/>
        </p:nvGraphicFramePr>
        <p:xfrm>
          <a:off x="685800" y="609480"/>
          <a:ext cx="8077320" cy="5335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609480"/>
                    <a:ext cx="8077320" cy="5335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Different Definitions of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- a statistical measure of price return variability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Historical volatility: volatility estimated from historical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Implied volatility: volatility calculated from option prices observed in the market place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implied by a fundamental  model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is a shorthand expression for modeling distribution of prices and price returns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Conclusions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22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of power prices changes significantly over time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2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is a strong evidence of “fat tails” in power price returns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2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method of estimating “fat tails” depends on the way uncertain factors are simulated and used in a particular application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0000"/>
                </a:solidFill>
                <a:effectLst/>
                <a:uFillTx/>
                <a:latin typeface="Arial Black"/>
              </a:rPr>
              <a:t>EXTREME VALUE THEORY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Generalized Pareto Distribution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Generalized Pareto (GP) distribution is a standard tool used for modeling extreme events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alternative parameterizations of the GP distribution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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parameterization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GP0  W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(x) = 1 – e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-x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, x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GP1  W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(x) = 1 – x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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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GP2  W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(x) = 1 – (-x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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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x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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90000"/>
              </a:lnSpc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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parameterization (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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(x) = 1 – (1+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x)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-1/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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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 &lt; x if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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&gt; 0; 0 &lt; x &lt; 1/|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| if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&lt;0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90000"/>
              </a:lnSpc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Additional parameters: location and scale. Number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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is called the tail index.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lnSpc>
                <a:spcPct val="90000"/>
              </a:lnSpc>
              <a:spcBef>
                <a:spcPts val="1874"/>
              </a:spcBef>
              <a:buNone/>
              <a:tabLst>
                <a:tab algn="l" pos="0"/>
                <a:tab algn="l" pos="6890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Generalized Pareto Distribution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(Applications)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One potential use of Pareto distribution: modeling POTs (i.e. peaks over thresholds)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For a set of data x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,x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,…,x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one can define exceedances y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j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over a threshold 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u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 those x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that meet the condition 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x</a:t>
            </a:r>
            <a:r>
              <a:rPr b="1" lang="en-US" sz="2000" strike="noStrike" u="none" baseline="-25000">
                <a:solidFill>
                  <a:srgbClr val="ff0000"/>
                </a:solidFill>
                <a:effectLst/>
                <a:uFillTx/>
                <a:latin typeface="Arial"/>
              </a:rPr>
              <a:t>i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&gt; u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number of exceedances is denoted by 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GP distribution is applied to exceedances (let the tails speak for themselves)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Upper tail indices have been estimated for the electricity price returns for Cinergy trading hub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1500"/>
              </a:spcBef>
              <a:buNone/>
              <a:tabLst>
                <a:tab algn="l" pos="0"/>
                <a:tab algn="l" pos="6890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Peaks-Over-Thresholds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4" name=""/>
          <p:cNvSpPr/>
          <p:nvPr/>
        </p:nvSpPr>
        <p:spPr>
          <a:xfrm>
            <a:off x="685800" y="2314440"/>
            <a:ext cx="0" cy="38862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714240" y="6200640"/>
            <a:ext cx="674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5824800" y="6116760"/>
            <a:ext cx="85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 flipV="1">
            <a:off x="1257480" y="4057200"/>
            <a:ext cx="0" cy="2143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 flipV="1">
            <a:off x="1428840" y="3885840"/>
            <a:ext cx="0" cy="2314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 flipV="1">
            <a:off x="1628640" y="3285720"/>
            <a:ext cx="0" cy="2886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 flipV="1">
            <a:off x="1800360" y="4943520"/>
            <a:ext cx="0" cy="1257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 flipV="1">
            <a:off x="1971720" y="2657520"/>
            <a:ext cx="0" cy="354312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 flipV="1">
            <a:off x="2114640" y="3885840"/>
            <a:ext cx="0" cy="2314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 flipV="1">
            <a:off x="2286000" y="2828880"/>
            <a:ext cx="0" cy="337176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 flipV="1">
            <a:off x="2457360" y="2486160"/>
            <a:ext cx="0" cy="371448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 flipV="1">
            <a:off x="2629080" y="3342960"/>
            <a:ext cx="0" cy="2857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 flipV="1">
            <a:off x="2800440" y="2914560"/>
            <a:ext cx="0" cy="328608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 flipV="1">
            <a:off x="2971800" y="2028960"/>
            <a:ext cx="0" cy="417168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 flipV="1">
            <a:off x="3143160" y="3400560"/>
            <a:ext cx="0" cy="2800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 flipV="1">
            <a:off x="3343320" y="4885920"/>
            <a:ext cx="0" cy="1314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3543480" y="620064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 flipV="1">
            <a:off x="3486240" y="4142880"/>
            <a:ext cx="0" cy="2057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 flipV="1">
            <a:off x="3686040" y="3486240"/>
            <a:ext cx="0" cy="27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 flipV="1">
            <a:off x="3857760" y="2743200"/>
            <a:ext cx="0" cy="345744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 flipV="1">
            <a:off x="4043520" y="3000240"/>
            <a:ext cx="0" cy="320040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 flipV="1">
            <a:off x="4214880" y="3685680"/>
            <a:ext cx="0" cy="2514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685800" y="3171960"/>
            <a:ext cx="6743880" cy="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5185080" y="2536920"/>
            <a:ext cx="1759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Threshold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 flipV="1">
            <a:off x="2028960" y="1399680"/>
            <a:ext cx="714240" cy="10573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 flipV="1">
            <a:off x="2514600" y="1428840"/>
            <a:ext cx="228600" cy="8287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 flipV="1">
            <a:off x="2771640" y="1485720"/>
            <a:ext cx="0" cy="12286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 flipH="1" flipV="1">
            <a:off x="2800440" y="1514160"/>
            <a:ext cx="85680" cy="3999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2743200" y="1428840"/>
            <a:ext cx="1085760" cy="1200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2771640" y="1428840"/>
            <a:ext cx="1285920" cy="1285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 flipH="1">
            <a:off x="2257200" y="1428840"/>
            <a:ext cx="485640" cy="1228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2998800" y="1065240"/>
            <a:ext cx="2312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Exceedances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Estimation Results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>
              <a:lnSpc>
                <a:spcPct val="90000"/>
              </a:lnSpc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Data: log price returns for the Cinergy trading hub, 1/1/2000 to 05/10/2001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“Monday” returns have been omitted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results tend to be very sensitive to choice of the threshold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EVT is not a silver bullet that can solve all the modeling problems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Maximum Likelihood Method, k = 13,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0.3448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Moment Estimator, k=14 (automatic selection by the software package),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0.3328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Hill Estimator, k=16,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2.85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lnSpc>
                <a:spcPct val="90000"/>
              </a:lnSpc>
              <a:spcBef>
                <a:spcPts val="1500"/>
              </a:spcBef>
              <a:buNone/>
              <a:tabLst>
                <a:tab algn="l" pos="0"/>
                <a:tab algn="l" pos="6890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Different Types of Volatility (2)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Different definitions of volatility reflect different modeling philosophies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Reduced form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approach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Historical / implied volatility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approach is based on the use of  a formal statistical model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Reduced from approach assumes that a single, general form equation describes price dynamics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Structural model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assumes that the balance of supply and demand in the underlying markets can be modeled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Partial or general equilibrium models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Modeling Energy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33240" y="1671120"/>
            <a:ext cx="8097840" cy="486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Energy prices have split personality (Dragana Pilipovic)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Traditional modeling tools (Geometric Brownian Motion)  may apply to long-term forward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 we get closer to delivery, the price dynamics changes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Gapping behavior of spot prices and the front of the forward curve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Prices may be negative or equal to zero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01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models have been mechanically transplanted from the financial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Electricity is a consumption good, not an asset held as an investment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nature of uncertainty in the energy markets is not the same as in the case of financial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44040" y="361800"/>
            <a:ext cx="7844040" cy="1316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Search for an Alternative Price Process: Help From Academia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11280" y="1943280"/>
            <a:ext cx="8045280" cy="408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d050b"/>
                </a:solidFill>
                <a:effectLst/>
                <a:uFillTx/>
                <a:latin typeface="Arial"/>
              </a:rPr>
              <a:t>Eager summer intern: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“My professor has some great software for time series analysis.  If you can send us some historical price data,  we can identify the type of price process.”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Grizzled energy quant</a:t>
            </a:r>
            <a:r>
              <a:rPr b="1" lang="en-US" sz="2400" strike="noStrike" u="none">
                <a:solidFill>
                  <a:srgbClr val="fd050b"/>
                </a:solidFill>
                <a:effectLst/>
                <a:uFillTx/>
                <a:latin typeface="Arial"/>
              </a:rPr>
              <a:t>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“Sounds interesting.”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d050b"/>
                </a:solidFill>
                <a:effectLst/>
                <a:uFillTx/>
                <a:latin typeface="Arial"/>
              </a:rPr>
              <a:t>Eager summer intern: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“Fantastic.  For convergence, we’ll need about 10</a:t>
            </a:r>
            <a:r>
              <a:rPr b="1" lang="en-US" sz="2400" strike="noStrike" u="none" baseline="30000">
                <a:solidFill>
                  <a:srgbClr val="0000ff"/>
                </a:solidFill>
                <a:effectLst/>
                <a:uFillTx/>
                <a:latin typeface="Arial"/>
              </a:rPr>
              <a:t>6 </a:t>
            </a: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price observations.”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Grizzled energy quant: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“OK,  I’ll get back to you in about 4000 years as long as the gas market doesn’t go through any structural changes within that time period.”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0000"/>
                </a:solidFill>
                <a:effectLst/>
                <a:uFillTx/>
                <a:latin typeface="Arial Black"/>
              </a:rPr>
              <a:t>HISTORICAL VOLATILITY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Volatility: Estimation Challenges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525680"/>
            <a:ext cx="7848720" cy="487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Limited historical data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Seasonality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Insufficient number of price observations to properly deseasonalize the data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Non-stationary time series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presentation below enumerates and exemplifies the difficulties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 easy solutions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1999-06-19T20:12:11Z</dcterms:created>
  <dc:creator>Vincent Kaminski</dc:creator>
  <dc:description/>
  <dc:language>en-US</dc:language>
  <cp:lastModifiedBy>vkamins</cp:lastModifiedBy>
  <cp:lastPrinted>1999-06-23T11:39:33Z</cp:lastPrinted>
  <dcterms:modified xsi:type="dcterms:W3CDTF">2001-10-29T16:50:11Z</dcterms:modified>
  <cp:revision>147</cp:revision>
  <dc:subject/>
  <dc:title>Key Techniques to Accurately Estimate Volatility</dc:title>
</cp:coreProperties>
</file>