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_rels/presentation.xml.rels" ContentType="application/vnd.openxmlformats-package.relationships+xml"/>
  <Override PartName="/ppt/media/image1.jpeg" ContentType="image/jpeg"/>
  <Override PartName="/ppt/media/image2.wmf" ContentType="image/x-wmf"/>
  <Override PartName="/ppt/media/image3.jpeg" ContentType="image/jpeg"/>
  <Override PartName="/ppt/embeddings/oleObject1.bin" ContentType="application/vnd.openxmlformats-officedocument.oleObject"/>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p:notesSz cx="6804025" cy="9942513"/>
</p:presentation>
</file>

<file path=ppt/presProps.xml><?xml version="1.0" encoding="utf-8"?>
<p:presentationPr xmlns:a="http://schemas.openxmlformats.org/drawingml/2006/main" xmlns:r="http://schemas.openxmlformats.org/officeDocument/2006/relationships" xmlns:p="http://schemas.openxmlformats.org/presentationml/2006/main">
  <p:showPr loop="1"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oleObject" Target="../embeddings/oleObject1.bin"/><Relationship Id="rId4" Type="http://schemas.openxmlformats.org/officeDocument/2006/relationships/image" Target="../media/image2.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oleObject" Target="../embeddings/oleObject1.bin"/><Relationship Id="rId4" Type="http://schemas.openxmlformats.org/officeDocument/2006/relationships/image" Target="../media/image2.wmf"/>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oleObject" Target="../embeddings/oleObject1.bin"/><Relationship Id="rId4" Type="http://schemas.openxmlformats.org/officeDocument/2006/relationships/image" Target="../media/image2.wmf"/>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oleObject" Target="../embeddings/oleObject1.bin"/><Relationship Id="rId4" Type="http://schemas.openxmlformats.org/officeDocument/2006/relationships/image" Target="../media/image2.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pic>
        <p:nvPicPr>
          <p:cNvPr id="0" name="FT%20conference%20slides%20banner" descr=""/>
          <p:cNvPicPr/>
          <p:nvPr/>
        </p:nvPicPr>
        <p:blipFill>
          <a:blip r:embed="rId2"/>
          <a:stretch/>
        </p:blipFill>
        <p:spPr>
          <a:xfrm>
            <a:off x="0" y="0"/>
            <a:ext cx="9144000" cy="1049400"/>
          </a:xfrm>
          <a:prstGeom prst="rect">
            <a:avLst/>
          </a:prstGeom>
          <a:noFill/>
          <a:ln w="0">
            <a:noFill/>
          </a:ln>
        </p:spPr>
      </p:pic>
      <p:sp>
        <p:nvSpPr>
          <p:cNvPr id="1"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Click to edit the title text format</a:t>
            </a:r>
            <a:endParaRPr b="1" lang="en-US" sz="2500" strike="noStrike" u="none">
              <a:solidFill>
                <a:srgbClr val="ffffff"/>
              </a:solidFill>
              <a:effectLst/>
              <a:uFillTx/>
              <a:latin typeface="Arial"/>
            </a:endParaRPr>
          </a:p>
        </p:txBody>
      </p:sp>
      <p:sp>
        <p:nvSpPr>
          <p:cNvPr id="2" name=""/>
          <p:cNvSpPr/>
          <p:nvPr/>
        </p:nvSpPr>
        <p:spPr>
          <a:xfrm>
            <a:off x="0" y="6531120"/>
            <a:ext cx="9144000" cy="74520"/>
          </a:xfrm>
          <a:prstGeom prst="rect">
            <a:avLst/>
          </a:prstGeom>
          <a:gradFill rotWithShape="0">
            <a:gsLst>
              <a:gs pos="0">
                <a:srgbClr val="4b73d5"/>
              </a:gs>
              <a:gs pos="100000">
                <a:srgbClr val="ffffff"/>
              </a:gs>
            </a:gsLst>
            <a:lin ang="10800000"/>
          </a:gradFill>
          <a:ln w="0">
            <a:noFill/>
          </a:ln>
        </p:spPr>
        <p:style>
          <a:lnRef idx="0"/>
          <a:fillRef idx="0"/>
          <a:effectRef idx="0"/>
          <a:fontRef idx="minor"/>
        </p:style>
        <p:txBody>
          <a:bodyPr lIns="90000" rIns="90000" tIns="27720" bIns="27720" anchor="ctr">
            <a:spAutoFit/>
          </a:bodyPr>
          <a:p>
            <a:endParaRPr b="0" lang="en-US" sz="2400" strike="noStrike" u="none">
              <a:solidFill>
                <a:srgbClr val="000000"/>
              </a:solidFill>
              <a:effectLst/>
              <a:uFillTx/>
              <a:latin typeface="Arial"/>
            </a:endParaRPr>
          </a:p>
        </p:txBody>
      </p:sp>
      <p:sp>
        <p:nvSpPr>
          <p:cNvPr id="3" name=""/>
          <p:cNvSpPr/>
          <p:nvPr/>
        </p:nvSpPr>
        <p:spPr>
          <a:xfrm>
            <a:off x="2835360" y="6604200"/>
            <a:ext cx="6194520" cy="231480"/>
          </a:xfrm>
          <a:prstGeom prst="rect">
            <a:avLst/>
          </a:prstGeom>
          <a:noFill/>
          <a:ln w="0">
            <a:noFill/>
          </a:ln>
        </p:spPr>
        <p:style>
          <a:lnRef idx="0"/>
          <a:fillRef idx="0"/>
          <a:effectRef idx="0"/>
          <a:fontRef idx="minor"/>
        </p:style>
        <p:txBody>
          <a:bodyPr lIns="90000" rIns="90000" tIns="46800" bIns="46800" anchor="ctr">
            <a:spAutoFit/>
          </a:bodyPr>
          <a:p>
            <a:pPr algn="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fld id="{B997CA84-45D0-443A-A770-78BF8FB0044A}"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graphicFrame>
        <p:nvGraphicFramePr>
          <p:cNvPr id="4" name=""/>
          <p:cNvGraphicFramePr/>
          <p:nvPr/>
        </p:nvGraphicFramePr>
        <p:xfrm>
          <a:off x="8010360" y="76320"/>
          <a:ext cx="879480" cy="879480"/>
        </p:xfrm>
        <a:graphic>
          <a:graphicData uri="http://schemas.openxmlformats.org/presentationml/2006/ole">
            <p:oleObj r:id="rId3" spid="">
              <p:embed/>
              <p:pic>
                <p:nvPicPr>
                  <p:cNvPr id="5" name="" descr=""/>
                  <p:cNvPicPr/>
                  <p:nvPr/>
                </p:nvPicPr>
                <p:blipFill>
                  <a:blip r:embed="rId4"/>
                  <a:stretch/>
                </p:blipFill>
                <p:spPr>
                  <a:xfrm>
                    <a:off x="8010360" y="76320"/>
                    <a:ext cx="879480" cy="879480"/>
                  </a:xfrm>
                  <a:prstGeom prst="rect">
                    <a:avLst/>
                  </a:prstGeom>
                  <a:noFill/>
                  <a:ln w="0">
                    <a:noFill/>
                  </a:ln>
                </p:spPr>
              </p:pic>
            </p:oleObj>
          </a:graphicData>
        </a:graphic>
      </p:graphicFrame>
      <p:sp>
        <p:nvSpPr>
          <p:cNvPr id="6" name="PlaceHolder 2"/>
          <p:cNvSpPr>
            <a:spLocks noGrp="1"/>
          </p:cNvSpPr>
          <p:nvPr>
            <p:ph type="body"/>
          </p:nvPr>
        </p:nvSpPr>
        <p:spPr>
          <a:xfrm>
            <a:off x="685800" y="1541520"/>
            <a:ext cx="7772400" cy="4286160"/>
          </a:xfrm>
          <a:prstGeom prst="rect">
            <a:avLst/>
          </a:prstGeom>
          <a:noFill/>
          <a:ln w="0">
            <a:noFill/>
          </a:ln>
        </p:spPr>
        <p:txBody>
          <a:bodyPr lIns="90000" rIns="90000" tIns="46800" bIns="46800" anchor="t">
            <a:normAutofit/>
          </a:bodyPr>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Click to edit the outline text format</a:t>
            </a:r>
            <a:endParaRPr b="1" lang="en-US" sz="2000" strike="noStrike" u="none">
              <a:solidFill>
                <a:srgbClr val="000000"/>
              </a:solidFill>
              <a:effectLst/>
              <a:uFillTx/>
              <a:latin typeface="Arial"/>
            </a:endParaRPr>
          </a:p>
          <a:p>
            <a:pPr lvl="1" marL="743040" indent="-28584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Second Outline Level</a:t>
            </a:r>
            <a:endParaRPr b="1" lang="en-US" sz="2000" strike="noStrike" u="none">
              <a:solidFill>
                <a:srgbClr val="000000"/>
              </a:solidFill>
              <a:effectLst/>
              <a:uFillTx/>
              <a:latin typeface="Arial"/>
            </a:endParaRPr>
          </a:p>
          <a:p>
            <a:pPr lvl="2" marL="11430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1600200" indent="-26676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Fourth Outline Level</a:t>
            </a:r>
            <a:endParaRPr b="1" lang="en-US" sz="2000" strike="noStrike" u="none">
              <a:solidFill>
                <a:srgbClr val="000000"/>
              </a:solidFill>
              <a:effectLst/>
              <a:uFillTx/>
              <a:latin typeface="Arial"/>
            </a:endParaRPr>
          </a:p>
          <a:p>
            <a:pPr lvl="4" marL="20574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Fifth Outline Level</a:t>
            </a:r>
            <a:endParaRPr b="1" lang="en-US" sz="2000" strike="noStrike" u="none">
              <a:solidFill>
                <a:srgbClr val="000000"/>
              </a:solidFill>
              <a:effectLst/>
              <a:uFillTx/>
              <a:latin typeface="Arial"/>
            </a:endParaRPr>
          </a:p>
          <a:p>
            <a:pPr lvl="5"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Sixth Outline Level</a:t>
            </a:r>
            <a:endParaRPr b="1" lang="en-US" sz="2000" strike="noStrike" u="none">
              <a:solidFill>
                <a:srgbClr val="000000"/>
              </a:solidFill>
              <a:effectLst/>
              <a:uFillTx/>
              <a:latin typeface="Arial"/>
            </a:endParaRPr>
          </a:p>
          <a:p>
            <a:pPr lvl="6"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Seventh Outline Level</a:t>
            </a:r>
            <a:endParaRPr b="1" lang="en-US" sz="20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pic>
        <p:nvPicPr>
          <p:cNvPr id="7" name="FT%20conference%20slides%20banner" descr=""/>
          <p:cNvPicPr/>
          <p:nvPr/>
        </p:nvPicPr>
        <p:blipFill>
          <a:blip r:embed="rId2"/>
          <a:stretch/>
        </p:blipFill>
        <p:spPr>
          <a:xfrm>
            <a:off x="0" y="0"/>
            <a:ext cx="9144000" cy="1049400"/>
          </a:xfrm>
          <a:prstGeom prst="rect">
            <a:avLst/>
          </a:prstGeom>
          <a:noFill/>
          <a:ln w="0">
            <a:noFill/>
          </a:ln>
        </p:spPr>
      </p:pic>
      <p:sp>
        <p:nvSpPr>
          <p:cNvPr id="8"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Click to edit the title text format</a:t>
            </a:r>
            <a:endParaRPr b="1" lang="en-US" sz="2500" strike="noStrike" u="none">
              <a:solidFill>
                <a:srgbClr val="ffffff"/>
              </a:solidFill>
              <a:effectLst/>
              <a:uFillTx/>
              <a:latin typeface="Arial"/>
            </a:endParaRPr>
          </a:p>
        </p:txBody>
      </p:sp>
      <p:sp>
        <p:nvSpPr>
          <p:cNvPr id="2" name=""/>
          <p:cNvSpPr/>
          <p:nvPr/>
        </p:nvSpPr>
        <p:spPr>
          <a:xfrm>
            <a:off x="0" y="6531120"/>
            <a:ext cx="9144000" cy="74520"/>
          </a:xfrm>
          <a:prstGeom prst="rect">
            <a:avLst/>
          </a:prstGeom>
          <a:gradFill rotWithShape="0">
            <a:gsLst>
              <a:gs pos="0">
                <a:srgbClr val="4b73d5"/>
              </a:gs>
              <a:gs pos="100000">
                <a:srgbClr val="ffffff"/>
              </a:gs>
            </a:gsLst>
            <a:lin ang="10800000"/>
          </a:gradFill>
          <a:ln w="0">
            <a:noFill/>
          </a:ln>
        </p:spPr>
        <p:style>
          <a:lnRef idx="0"/>
          <a:fillRef idx="0"/>
          <a:effectRef idx="0"/>
          <a:fontRef idx="minor"/>
        </p:style>
        <p:txBody>
          <a:bodyPr lIns="90000" rIns="90000" tIns="27720" bIns="27720" anchor="ctr">
            <a:spAutoFit/>
          </a:bodyPr>
          <a:p>
            <a:endParaRPr b="0" lang="en-US" sz="2400" strike="noStrike" u="none">
              <a:solidFill>
                <a:srgbClr val="000000"/>
              </a:solidFill>
              <a:effectLst/>
              <a:uFillTx/>
              <a:latin typeface="Arial"/>
            </a:endParaRPr>
          </a:p>
        </p:txBody>
      </p:sp>
      <p:sp>
        <p:nvSpPr>
          <p:cNvPr id="3" name=""/>
          <p:cNvSpPr/>
          <p:nvPr/>
        </p:nvSpPr>
        <p:spPr>
          <a:xfrm>
            <a:off x="2835360" y="6604200"/>
            <a:ext cx="6194520" cy="231480"/>
          </a:xfrm>
          <a:prstGeom prst="rect">
            <a:avLst/>
          </a:prstGeom>
          <a:noFill/>
          <a:ln w="0">
            <a:noFill/>
          </a:ln>
        </p:spPr>
        <p:style>
          <a:lnRef idx="0"/>
          <a:fillRef idx="0"/>
          <a:effectRef idx="0"/>
          <a:fontRef idx="minor"/>
        </p:style>
        <p:txBody>
          <a:bodyPr lIns="90000" rIns="90000" tIns="46800" bIns="46800" anchor="ctr">
            <a:spAutoFit/>
          </a:bodyPr>
          <a:p>
            <a:pPr algn="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fld id="{968F9F58-B991-48EE-91A6-80D81EA5BB21}"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graphicFrame>
        <p:nvGraphicFramePr>
          <p:cNvPr id="9" name=""/>
          <p:cNvGraphicFramePr/>
          <p:nvPr/>
        </p:nvGraphicFramePr>
        <p:xfrm>
          <a:off x="8010360" y="76320"/>
          <a:ext cx="879480" cy="879480"/>
        </p:xfrm>
        <a:graphic>
          <a:graphicData uri="http://schemas.openxmlformats.org/presentationml/2006/ole">
            <p:oleObj r:id="rId3" spid="">
              <p:embed/>
              <p:pic>
                <p:nvPicPr>
                  <p:cNvPr id="10" name="" descr=""/>
                  <p:cNvPicPr/>
                  <p:nvPr/>
                </p:nvPicPr>
                <p:blipFill>
                  <a:blip r:embed="rId4"/>
                  <a:stretch/>
                </p:blipFill>
                <p:spPr>
                  <a:xfrm>
                    <a:off x="8010360" y="76320"/>
                    <a:ext cx="879480" cy="879480"/>
                  </a:xfrm>
                  <a:prstGeom prst="rect">
                    <a:avLst/>
                  </a:prstGeom>
                  <a:noFill/>
                  <a:ln w="0">
                    <a:noFill/>
                  </a:ln>
                </p:spPr>
              </p:pic>
            </p:oleObj>
          </a:graphicData>
        </a:graphic>
      </p:graphicFrame>
      <p:sp>
        <p:nvSpPr>
          <p:cNvPr id="11" name="PlaceHolder 2"/>
          <p:cNvSpPr>
            <a:spLocks noGrp="1"/>
          </p:cNvSpPr>
          <p:nvPr>
            <p:ph type="body"/>
          </p:nvPr>
        </p:nvSpPr>
        <p:spPr>
          <a:xfrm>
            <a:off x="685800" y="1541520"/>
            <a:ext cx="7772400" cy="4286160"/>
          </a:xfrm>
          <a:prstGeom prst="rect">
            <a:avLst/>
          </a:prstGeom>
          <a:noFill/>
          <a:ln w="0">
            <a:noFill/>
          </a:ln>
        </p:spPr>
        <p:txBody>
          <a:bodyPr lIns="90000" rIns="90000" tIns="46800" bIns="46800" anchor="t">
            <a:normAutofit/>
          </a:bodyPr>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Click to edit the outline text format</a:t>
            </a:r>
            <a:endParaRPr b="1" lang="en-US" sz="2000" strike="noStrike" u="none">
              <a:solidFill>
                <a:srgbClr val="000000"/>
              </a:solidFill>
              <a:effectLst/>
              <a:uFillTx/>
              <a:latin typeface="Arial"/>
            </a:endParaRPr>
          </a:p>
          <a:p>
            <a:pPr lvl="1" marL="743040" indent="-28584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Second Outline Level</a:t>
            </a:r>
            <a:endParaRPr b="1" lang="en-US" sz="2000" strike="noStrike" u="none">
              <a:solidFill>
                <a:srgbClr val="000000"/>
              </a:solidFill>
              <a:effectLst/>
              <a:uFillTx/>
              <a:latin typeface="Arial"/>
            </a:endParaRPr>
          </a:p>
          <a:p>
            <a:pPr lvl="2" marL="11430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1600200" indent="-26676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Fourth Outline Level</a:t>
            </a:r>
            <a:endParaRPr b="1" lang="en-US" sz="2000" strike="noStrike" u="none">
              <a:solidFill>
                <a:srgbClr val="000000"/>
              </a:solidFill>
              <a:effectLst/>
              <a:uFillTx/>
              <a:latin typeface="Arial"/>
            </a:endParaRPr>
          </a:p>
          <a:p>
            <a:pPr lvl="4" marL="20574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Fifth Outline Level</a:t>
            </a:r>
            <a:endParaRPr b="1" lang="en-US" sz="2000" strike="noStrike" u="none">
              <a:solidFill>
                <a:srgbClr val="000000"/>
              </a:solidFill>
              <a:effectLst/>
              <a:uFillTx/>
              <a:latin typeface="Arial"/>
            </a:endParaRPr>
          </a:p>
          <a:p>
            <a:pPr lvl="5"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Sixth Outline Level</a:t>
            </a:r>
            <a:endParaRPr b="1" lang="en-US" sz="2000" strike="noStrike" u="none">
              <a:solidFill>
                <a:srgbClr val="000000"/>
              </a:solidFill>
              <a:effectLst/>
              <a:uFillTx/>
              <a:latin typeface="Arial"/>
            </a:endParaRPr>
          </a:p>
          <a:p>
            <a:pPr lvl="6"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Seventh Outline Level</a:t>
            </a:r>
            <a:endParaRPr b="1" lang="en-US" sz="2000" strike="noStrike" u="none">
              <a:solidFill>
                <a:srgbClr val="0000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pic>
        <p:nvPicPr>
          <p:cNvPr id="12" name="FT%20conference%20slides%20banner" descr=""/>
          <p:cNvPicPr/>
          <p:nvPr/>
        </p:nvPicPr>
        <p:blipFill>
          <a:blip r:embed="rId2"/>
          <a:stretch/>
        </p:blipFill>
        <p:spPr>
          <a:xfrm>
            <a:off x="0" y="0"/>
            <a:ext cx="9144000" cy="1049400"/>
          </a:xfrm>
          <a:prstGeom prst="rect">
            <a:avLst/>
          </a:prstGeom>
          <a:noFill/>
          <a:ln w="0">
            <a:noFill/>
          </a:ln>
        </p:spPr>
      </p:pic>
      <p:sp>
        <p:nvSpPr>
          <p:cNvPr id="13"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Click to edit the title text format</a:t>
            </a:r>
            <a:endParaRPr b="1" lang="en-US" sz="2500" strike="noStrike" u="none">
              <a:solidFill>
                <a:srgbClr val="ffffff"/>
              </a:solidFill>
              <a:effectLst/>
              <a:uFillTx/>
              <a:latin typeface="Arial"/>
            </a:endParaRPr>
          </a:p>
        </p:txBody>
      </p:sp>
      <p:sp>
        <p:nvSpPr>
          <p:cNvPr id="2" name=""/>
          <p:cNvSpPr/>
          <p:nvPr/>
        </p:nvSpPr>
        <p:spPr>
          <a:xfrm>
            <a:off x="0" y="6531120"/>
            <a:ext cx="9144000" cy="74520"/>
          </a:xfrm>
          <a:prstGeom prst="rect">
            <a:avLst/>
          </a:prstGeom>
          <a:gradFill rotWithShape="0">
            <a:gsLst>
              <a:gs pos="0">
                <a:srgbClr val="4b73d5"/>
              </a:gs>
              <a:gs pos="100000">
                <a:srgbClr val="ffffff"/>
              </a:gs>
            </a:gsLst>
            <a:lin ang="10800000"/>
          </a:gradFill>
          <a:ln w="0">
            <a:noFill/>
          </a:ln>
        </p:spPr>
        <p:style>
          <a:lnRef idx="0"/>
          <a:fillRef idx="0"/>
          <a:effectRef idx="0"/>
          <a:fontRef idx="minor"/>
        </p:style>
        <p:txBody>
          <a:bodyPr lIns="90000" rIns="90000" tIns="27720" bIns="27720" anchor="ctr">
            <a:spAutoFit/>
          </a:bodyPr>
          <a:p>
            <a:endParaRPr b="0" lang="en-US" sz="2400" strike="noStrike" u="none">
              <a:solidFill>
                <a:srgbClr val="000000"/>
              </a:solidFill>
              <a:effectLst/>
              <a:uFillTx/>
              <a:latin typeface="Arial"/>
            </a:endParaRPr>
          </a:p>
        </p:txBody>
      </p:sp>
      <p:sp>
        <p:nvSpPr>
          <p:cNvPr id="3" name=""/>
          <p:cNvSpPr/>
          <p:nvPr/>
        </p:nvSpPr>
        <p:spPr>
          <a:xfrm>
            <a:off x="2835360" y="6604200"/>
            <a:ext cx="6194520" cy="231480"/>
          </a:xfrm>
          <a:prstGeom prst="rect">
            <a:avLst/>
          </a:prstGeom>
          <a:noFill/>
          <a:ln w="0">
            <a:noFill/>
          </a:ln>
        </p:spPr>
        <p:style>
          <a:lnRef idx="0"/>
          <a:fillRef idx="0"/>
          <a:effectRef idx="0"/>
          <a:fontRef idx="minor"/>
        </p:style>
        <p:txBody>
          <a:bodyPr lIns="90000" rIns="90000" tIns="46800" bIns="46800" anchor="ctr">
            <a:spAutoFit/>
          </a:bodyPr>
          <a:p>
            <a:pPr algn="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fld id="{58FBC379-C5ED-4DBC-B5D6-A181BB63449E}"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graphicFrame>
        <p:nvGraphicFramePr>
          <p:cNvPr id="14" name=""/>
          <p:cNvGraphicFramePr/>
          <p:nvPr/>
        </p:nvGraphicFramePr>
        <p:xfrm>
          <a:off x="8010360" y="76320"/>
          <a:ext cx="879480" cy="879480"/>
        </p:xfrm>
        <a:graphic>
          <a:graphicData uri="http://schemas.openxmlformats.org/presentationml/2006/ole">
            <p:oleObj r:id="rId3" spid="">
              <p:embed/>
              <p:pic>
                <p:nvPicPr>
                  <p:cNvPr id="15" name="" descr=""/>
                  <p:cNvPicPr/>
                  <p:nvPr/>
                </p:nvPicPr>
                <p:blipFill>
                  <a:blip r:embed="rId4"/>
                  <a:stretch/>
                </p:blipFill>
                <p:spPr>
                  <a:xfrm>
                    <a:off x="8010360" y="76320"/>
                    <a:ext cx="879480" cy="879480"/>
                  </a:xfrm>
                  <a:prstGeom prst="rect">
                    <a:avLst/>
                  </a:prstGeom>
                  <a:noFill/>
                  <a:ln w="0">
                    <a:noFill/>
                  </a:ln>
                </p:spPr>
              </p:pic>
            </p:oleObj>
          </a:graphicData>
        </a:graphic>
      </p:graphicFrame>
      <p:sp>
        <p:nvSpPr>
          <p:cNvPr id="16" name="PlaceHolder 2"/>
          <p:cNvSpPr>
            <a:spLocks noGrp="1"/>
          </p:cNvSpPr>
          <p:nvPr>
            <p:ph type="body"/>
          </p:nvPr>
        </p:nvSpPr>
        <p:spPr>
          <a:xfrm>
            <a:off x="685800" y="1541520"/>
            <a:ext cx="7772400" cy="4286160"/>
          </a:xfrm>
          <a:prstGeom prst="rect">
            <a:avLst/>
          </a:prstGeom>
          <a:noFill/>
          <a:ln w="0">
            <a:noFill/>
          </a:ln>
        </p:spPr>
        <p:txBody>
          <a:bodyPr lIns="90000" rIns="90000" tIns="46800" bIns="46800" anchor="t">
            <a:normAutofit/>
          </a:bodyPr>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Click to edit the outline text format</a:t>
            </a:r>
            <a:endParaRPr b="1" lang="en-US" sz="2000" strike="noStrike" u="none">
              <a:solidFill>
                <a:srgbClr val="000000"/>
              </a:solidFill>
              <a:effectLst/>
              <a:uFillTx/>
              <a:latin typeface="Arial"/>
            </a:endParaRPr>
          </a:p>
          <a:p>
            <a:pPr lvl="1" marL="743040" indent="-28584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Second Outline Level</a:t>
            </a:r>
            <a:endParaRPr b="1" lang="en-US" sz="2000" strike="noStrike" u="none">
              <a:solidFill>
                <a:srgbClr val="000000"/>
              </a:solidFill>
              <a:effectLst/>
              <a:uFillTx/>
              <a:latin typeface="Arial"/>
            </a:endParaRPr>
          </a:p>
          <a:p>
            <a:pPr lvl="2" marL="11430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1600200" indent="-26676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Fourth Outline Level</a:t>
            </a:r>
            <a:endParaRPr b="1" lang="en-US" sz="2000" strike="noStrike" u="none">
              <a:solidFill>
                <a:srgbClr val="000000"/>
              </a:solidFill>
              <a:effectLst/>
              <a:uFillTx/>
              <a:latin typeface="Arial"/>
            </a:endParaRPr>
          </a:p>
          <a:p>
            <a:pPr lvl="4" marL="20574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Fifth Outline Level</a:t>
            </a:r>
            <a:endParaRPr b="1" lang="en-US" sz="2000" strike="noStrike" u="none">
              <a:solidFill>
                <a:srgbClr val="000000"/>
              </a:solidFill>
              <a:effectLst/>
              <a:uFillTx/>
              <a:latin typeface="Arial"/>
            </a:endParaRPr>
          </a:p>
          <a:p>
            <a:pPr lvl="5"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Sixth Outline Level</a:t>
            </a:r>
            <a:endParaRPr b="1" lang="en-US" sz="2000" strike="noStrike" u="none">
              <a:solidFill>
                <a:srgbClr val="000000"/>
              </a:solidFill>
              <a:effectLst/>
              <a:uFillTx/>
              <a:latin typeface="Arial"/>
            </a:endParaRPr>
          </a:p>
          <a:p>
            <a:pPr lvl="6"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Seventh Outline Level</a:t>
            </a:r>
            <a:endParaRPr b="1" lang="en-US" sz="2000" strike="noStrike" u="none">
              <a:solidFill>
                <a:srgbClr val="000000"/>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pic>
        <p:nvPicPr>
          <p:cNvPr id="17" name="FT%20conference%20backround%20copy" descr=""/>
          <p:cNvPicPr/>
          <p:nvPr/>
        </p:nvPicPr>
        <p:blipFill>
          <a:blip r:embed="rId2"/>
          <a:stretch/>
        </p:blipFill>
        <p:spPr>
          <a:xfrm>
            <a:off x="0" y="0"/>
            <a:ext cx="9144000" cy="6859440"/>
          </a:xfrm>
          <a:prstGeom prst="rect">
            <a:avLst/>
          </a:prstGeom>
          <a:noFill/>
          <a:ln w="0">
            <a:noFill/>
          </a:ln>
        </p:spPr>
      </p:pic>
      <p:graphicFrame>
        <p:nvGraphicFramePr>
          <p:cNvPr id="18" name=""/>
          <p:cNvGraphicFramePr/>
          <p:nvPr/>
        </p:nvGraphicFramePr>
        <p:xfrm>
          <a:off x="7723080" y="3230640"/>
          <a:ext cx="1163880" cy="1163520"/>
        </p:xfrm>
        <a:graphic>
          <a:graphicData uri="http://schemas.openxmlformats.org/presentationml/2006/ole">
            <p:oleObj r:id="rId3" spid="">
              <p:embed/>
              <p:pic>
                <p:nvPicPr>
                  <p:cNvPr id="19" name="" descr=""/>
                  <p:cNvPicPr/>
                  <p:nvPr/>
                </p:nvPicPr>
                <p:blipFill>
                  <a:blip r:embed="rId4"/>
                  <a:stretch/>
                </p:blipFill>
                <p:spPr>
                  <a:xfrm>
                    <a:off x="7723080" y="3230640"/>
                    <a:ext cx="1163880" cy="1163520"/>
                  </a:xfrm>
                  <a:prstGeom prst="rect">
                    <a:avLst/>
                  </a:prstGeom>
                  <a:noFill/>
                  <a:ln w="0">
                    <a:noFill/>
                  </a:ln>
                </p:spPr>
              </p:pic>
            </p:oleObj>
          </a:graphicData>
        </a:graphic>
      </p:graphicFrame>
      <p:sp>
        <p:nvSpPr>
          <p:cNvPr id="20" name="PlaceHolder 1"/>
          <p:cNvSpPr>
            <a:spLocks noGrp="1"/>
          </p:cNvSpPr>
          <p:nvPr>
            <p:ph type="title"/>
          </p:nvPr>
        </p:nvSpPr>
        <p:spPr>
          <a:xfrm>
            <a:off x="222120" y="3220560"/>
            <a:ext cx="7064640" cy="1143000"/>
          </a:xfrm>
          <a:prstGeom prst="rect">
            <a:avLst/>
          </a:prstGeom>
          <a:noFill/>
          <a:ln w="0">
            <a:noFill/>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Click to edit the title text format</a:t>
            </a:r>
            <a:endParaRPr b="1" lang="en-US" sz="3200" strike="noStrike" u="none">
              <a:solidFill>
                <a:srgbClr val="000000"/>
              </a:solidFill>
              <a:effectLst/>
              <a:uFillTx/>
              <a:latin typeface="Arial"/>
            </a:endParaRPr>
          </a:p>
        </p:txBody>
      </p:sp>
      <p:sp>
        <p:nvSpPr>
          <p:cNvPr id="2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r">
              <a:lnSpc>
                <a:spcPct val="12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Click to edit the outline text format</a:t>
            </a:r>
            <a:endParaRPr b="1" lang="en-US" sz="2400" strike="noStrike" u="none">
              <a:solidFill>
                <a:srgbClr val="000000"/>
              </a:solidFill>
              <a:effectLst/>
              <a:uFillTx/>
              <a:latin typeface="Arial"/>
            </a:endParaRPr>
          </a:p>
          <a:p>
            <a:pPr lvl="1" marL="457200" algn="ctr">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914400" algn="ctr">
              <a:lnSpc>
                <a:spcPct val="120000"/>
              </a:lnSpc>
              <a:spcBef>
                <a:spcPts val="499"/>
              </a:spcBef>
              <a:buClr>
                <a:srgbClr val="ffcc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371600" indent="-38160" algn="ctr">
              <a:lnSpc>
                <a:spcPct val="120000"/>
              </a:lnSpc>
              <a:spcBef>
                <a:spcPts val="499"/>
              </a:spcBef>
              <a:buClr>
                <a:srgbClr val="ffcc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828800" algn="ctr">
              <a:lnSpc>
                <a:spcPct val="120000"/>
              </a:lnSpc>
              <a:spcBef>
                <a:spcPts val="499"/>
              </a:spcBef>
              <a:buClr>
                <a:srgbClr val="ffcc00"/>
              </a:buClr>
              <a:buFont typeface="Arial"/>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8288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8288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222120" y="3220560"/>
            <a:ext cx="7064640" cy="1143000"/>
          </a:xfrm>
          <a:prstGeom prst="rect">
            <a:avLst/>
          </a:prstGeom>
          <a:noFill/>
          <a:ln w="0">
            <a:noFill/>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200" strike="noStrike" u="none">
                <a:solidFill>
                  <a:srgbClr val="000000"/>
                </a:solidFill>
                <a:effectLst/>
                <a:uFillTx/>
                <a:latin typeface="Arial"/>
              </a:rPr>
              <a:t>High Yield and Emerging Market Risk Portfolio Hedging</a:t>
            </a:r>
            <a:endParaRPr b="1" lang="en-US" sz="3200" strike="noStrike" u="none">
              <a:solidFill>
                <a:srgbClr val="000000"/>
              </a:solidFill>
              <a:effectLst/>
              <a:uFillTx/>
              <a:latin typeface="Arial"/>
            </a:endParaRPr>
          </a:p>
        </p:txBody>
      </p:sp>
      <p:sp>
        <p:nvSpPr>
          <p:cNvPr id="23" name="PlaceHolder 2"/>
          <p:cNvSpPr>
            <a:spLocks noGrp="1"/>
          </p:cNvSpPr>
          <p:nvPr>
            <p:ph type="subTitle"/>
          </p:nvPr>
        </p:nvSpPr>
        <p:spPr>
          <a:xfrm>
            <a:off x="590400" y="4950000"/>
            <a:ext cx="6647040" cy="532800"/>
          </a:xfrm>
          <a:prstGeom prst="rect">
            <a:avLst/>
          </a:prstGeom>
          <a:noFill/>
          <a:ln w="0">
            <a:noFill/>
          </a:ln>
        </p:spPr>
        <p:txBody>
          <a:bodyPr lIns="90000" rIns="90000" tIns="46800" bIns="46800" anchor="t">
            <a:spAutoFit/>
          </a:bodyPr>
          <a:p>
            <a:pPr indent="0" algn="r">
              <a:lnSpc>
                <a:spcPct val="12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000000"/>
                </a:solidFill>
                <a:effectLst/>
                <a:uFillTx/>
                <a:latin typeface="Arial"/>
              </a:rPr>
              <a:t>Enron Credit – Robina Barker Bennett</a:t>
            </a:r>
            <a:endParaRPr b="1"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2"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500" strike="noStrike" u="none">
                <a:solidFill>
                  <a:srgbClr val="ffffff"/>
                </a:solidFill>
                <a:effectLst/>
                <a:uFillTx/>
                <a:latin typeface="Arial"/>
              </a:rPr>
              <a:t>Credit Linked Note Program</a:t>
            </a:r>
            <a:endParaRPr b="1" lang="en-US" sz="2500" strike="noStrike" u="none">
              <a:solidFill>
                <a:srgbClr val="ffffff"/>
              </a:solidFill>
              <a:effectLst/>
              <a:uFillTx/>
              <a:latin typeface="Arial"/>
            </a:endParaRPr>
          </a:p>
        </p:txBody>
      </p:sp>
      <p:sp>
        <p:nvSpPr>
          <p:cNvPr id="153" name="PlaceHolder 2"/>
          <p:cNvSpPr>
            <a:spLocks noGrp="1"/>
          </p:cNvSpPr>
          <p:nvPr>
            <p:ph/>
          </p:nvPr>
        </p:nvSpPr>
        <p:spPr>
          <a:xfrm>
            <a:off x="685800" y="1541160"/>
            <a:ext cx="7772400" cy="2112840"/>
          </a:xfrm>
          <a:prstGeom prst="rect">
            <a:avLst/>
          </a:prstGeom>
          <a:noFill/>
          <a:ln w="0">
            <a:noFill/>
          </a:ln>
        </p:spPr>
        <p:txBody>
          <a:bodyPr lIns="90000" rIns="90000" tIns="46800" bIns="46800" anchor="t">
            <a:normAutofit lnSpcReduction="9999"/>
          </a:bodyPr>
          <a:p>
            <a:pPr marL="343080" indent="-343080">
              <a:lnSpc>
                <a:spcPct val="120000"/>
              </a:lnSpc>
              <a:spcBef>
                <a:spcPts val="499"/>
              </a:spcBef>
              <a:buClr>
                <a:srgbClr val="000099"/>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We are currently working on putting in place a Credit Linked Note Program</a:t>
            </a:r>
            <a:endParaRPr b="1" lang="en-US" sz="2000" strike="noStrike" u="none">
              <a:solidFill>
                <a:srgbClr val="000000"/>
              </a:solidFill>
              <a:effectLst/>
              <a:uFillTx/>
              <a:latin typeface="Arial"/>
            </a:endParaRPr>
          </a:p>
          <a:p>
            <a:pPr lvl="1" marL="743040" indent="-285840">
              <a:lnSpc>
                <a:spcPct val="120000"/>
              </a:lnSpc>
              <a:spcBef>
                <a:spcPts val="499"/>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to issue funded notes</a:t>
            </a:r>
            <a:endParaRPr b="0" lang="en-US" sz="2000" strike="noStrike" u="none">
              <a:solidFill>
                <a:srgbClr val="000000"/>
              </a:solidFill>
              <a:effectLst/>
              <a:uFillTx/>
              <a:latin typeface="Arial"/>
            </a:endParaRPr>
          </a:p>
          <a:p>
            <a:pPr lvl="1" marL="743040" indent="-285840">
              <a:lnSpc>
                <a:spcPct val="120000"/>
              </a:lnSpc>
              <a:spcBef>
                <a:spcPts val="499"/>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to access a wider group of potential investors</a:t>
            </a:r>
            <a:endParaRPr b="0" lang="en-US" sz="2000" strike="noStrike" u="none">
              <a:solidFill>
                <a:srgbClr val="000000"/>
              </a:solidFill>
              <a:effectLst/>
              <a:uFillTx/>
              <a:latin typeface="Arial"/>
            </a:endParaRPr>
          </a:p>
          <a:p>
            <a:pPr lvl="1" marL="743040" indent="-285840">
              <a:lnSpc>
                <a:spcPct val="120000"/>
              </a:lnSpc>
              <a:spcBef>
                <a:spcPts val="499"/>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enhance the effectiveness of the portfolio program</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4"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500" strike="noStrike" u="none">
                <a:solidFill>
                  <a:srgbClr val="ffffff"/>
                </a:solidFill>
                <a:effectLst/>
                <a:uFillTx/>
                <a:latin typeface="Arial"/>
              </a:rPr>
              <a:t>Plan</a:t>
            </a:r>
            <a:endParaRPr b="1" lang="en-US" sz="2500" strike="noStrike" u="none">
              <a:solidFill>
                <a:srgbClr val="ffffff"/>
              </a:solidFill>
              <a:effectLst/>
              <a:uFillTx/>
              <a:latin typeface="Arial"/>
            </a:endParaRPr>
          </a:p>
        </p:txBody>
      </p:sp>
      <p:sp>
        <p:nvSpPr>
          <p:cNvPr id="155" name="PlaceHolder 2"/>
          <p:cNvSpPr>
            <a:spLocks noGrp="1"/>
          </p:cNvSpPr>
          <p:nvPr>
            <p:ph/>
          </p:nvPr>
        </p:nvSpPr>
        <p:spPr>
          <a:xfrm>
            <a:off x="685800" y="1541160"/>
            <a:ext cx="7772400" cy="4560840"/>
          </a:xfrm>
          <a:prstGeom prst="rect">
            <a:avLst/>
          </a:prstGeom>
          <a:noFill/>
          <a:ln w="0">
            <a:noFill/>
          </a:ln>
        </p:spPr>
        <p:txBody>
          <a:bodyPr lIns="90000" rIns="90000" tIns="46800" bIns="46800" anchor="t">
            <a:normAutofit lnSpcReduction="9999"/>
          </a:bodyPr>
          <a:p>
            <a:pPr marL="343080" indent="-343080">
              <a:lnSpc>
                <a:spcPct val="120000"/>
              </a:lnSpc>
              <a:spcBef>
                <a:spcPts val="499"/>
              </a:spcBef>
              <a:buClr>
                <a:srgbClr val="000099"/>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In order to get a clear indication of the terms, pricing and subordination levels for a deal to hedge some of Enron’s riskier counterparties, we need a real deal</a:t>
            </a:r>
            <a:endParaRPr b="1" lang="en-US" sz="2000" strike="noStrike" u="none">
              <a:solidFill>
                <a:srgbClr val="000000"/>
              </a:solidFill>
              <a:effectLst/>
              <a:uFillTx/>
              <a:latin typeface="Arial"/>
            </a:endParaRPr>
          </a:p>
          <a:p>
            <a:pPr marL="343080" indent="-343080">
              <a:lnSpc>
                <a:spcPct val="120000"/>
              </a:lnSpc>
              <a:spcBef>
                <a:spcPts val="499"/>
              </a:spcBef>
              <a:buClr>
                <a:srgbClr val="000099"/>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The plan is to :</a:t>
            </a:r>
            <a:endParaRPr b="1" lang="en-US" sz="2000" strike="noStrike" u="none">
              <a:solidFill>
                <a:srgbClr val="000000"/>
              </a:solidFill>
              <a:effectLst/>
              <a:uFillTx/>
              <a:latin typeface="Arial"/>
            </a:endParaRPr>
          </a:p>
          <a:p>
            <a:pPr lvl="1" marL="743040" indent="-285840">
              <a:lnSpc>
                <a:spcPct val="120000"/>
              </a:lnSpc>
              <a:spcBef>
                <a:spcPts val="499"/>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Pull together a portfolio of possible names from Enron’s business units and some targeted external counterparties</a:t>
            </a:r>
            <a:endParaRPr b="0" lang="en-US" sz="2000" strike="noStrike" u="none">
              <a:solidFill>
                <a:srgbClr val="000000"/>
              </a:solidFill>
              <a:effectLst/>
              <a:uFillTx/>
              <a:latin typeface="Arial"/>
            </a:endParaRPr>
          </a:p>
          <a:p>
            <a:pPr lvl="2" marL="1143000" indent="-228600">
              <a:lnSpc>
                <a:spcPct val="120000"/>
              </a:lnSpc>
              <a:spcBef>
                <a:spcPts val="499"/>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Key factors are overall risk profile and industry diversity</a:t>
            </a:r>
            <a:endParaRPr b="0" lang="en-US" sz="2000" strike="noStrike" u="none">
              <a:solidFill>
                <a:srgbClr val="000000"/>
              </a:solidFill>
              <a:effectLst/>
              <a:uFillTx/>
              <a:latin typeface="Arial"/>
            </a:endParaRPr>
          </a:p>
          <a:p>
            <a:pPr lvl="1" marL="743040" indent="-285840">
              <a:lnSpc>
                <a:spcPct val="120000"/>
              </a:lnSpc>
              <a:spcBef>
                <a:spcPts val="499"/>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Structure a workable deal</a:t>
            </a:r>
            <a:endParaRPr b="0" lang="en-US" sz="2000" strike="noStrike" u="none">
              <a:solidFill>
                <a:srgbClr val="000000"/>
              </a:solidFill>
              <a:effectLst/>
              <a:uFillTx/>
              <a:latin typeface="Arial"/>
            </a:endParaRPr>
          </a:p>
          <a:p>
            <a:pPr lvl="1" marL="743040" indent="-285840">
              <a:lnSpc>
                <a:spcPct val="120000"/>
              </a:lnSpc>
              <a:spcBef>
                <a:spcPts val="499"/>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Test the market appetite, pricing levels etc.</a:t>
            </a:r>
            <a:endParaRPr b="0" lang="en-US" sz="2000" strike="noStrike" u="none">
              <a:solidFill>
                <a:srgbClr val="000000"/>
              </a:solidFill>
              <a:effectLst/>
              <a:uFillTx/>
              <a:latin typeface="Arial"/>
            </a:endParaRPr>
          </a:p>
          <a:p>
            <a:pPr lvl="1" marL="743040" indent="-285840">
              <a:lnSpc>
                <a:spcPct val="120000"/>
              </a:lnSpc>
              <a:spcBef>
                <a:spcPts val="499"/>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Present results </a:t>
            </a:r>
            <a:endParaRPr b="0" lang="en-US" sz="2000" strike="noStrike" u="none">
              <a:solidFill>
                <a:srgbClr val="000000"/>
              </a:solidFill>
              <a:effectLst/>
              <a:uFillTx/>
              <a:latin typeface="Arial"/>
            </a:endParaRPr>
          </a:p>
          <a:p>
            <a:pPr lvl="1" marL="743040" indent="-285840">
              <a:lnSpc>
                <a:spcPct val="120000"/>
              </a:lnSpc>
              <a:spcBef>
                <a:spcPts val="499"/>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If viable look to execute before the end of the year</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6"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500" strike="noStrike" u="none">
                <a:solidFill>
                  <a:srgbClr val="ffffff"/>
                </a:solidFill>
                <a:effectLst/>
                <a:uFillTx/>
                <a:latin typeface="Arial"/>
              </a:rPr>
              <a:t>What we need from you</a:t>
            </a:r>
            <a:endParaRPr b="1" lang="en-US" sz="2500" strike="noStrike" u="none">
              <a:solidFill>
                <a:srgbClr val="ffffff"/>
              </a:solidFill>
              <a:effectLst/>
              <a:uFillTx/>
              <a:latin typeface="Arial"/>
            </a:endParaRPr>
          </a:p>
        </p:txBody>
      </p:sp>
      <p:sp>
        <p:nvSpPr>
          <p:cNvPr id="157" name="PlaceHolder 2"/>
          <p:cNvSpPr>
            <a:spLocks noGrp="1"/>
          </p:cNvSpPr>
          <p:nvPr>
            <p:ph/>
          </p:nvPr>
        </p:nvSpPr>
        <p:spPr>
          <a:xfrm>
            <a:off x="685800" y="1541160"/>
            <a:ext cx="7772400" cy="3400200"/>
          </a:xfrm>
          <a:prstGeom prst="rect">
            <a:avLst/>
          </a:prstGeom>
          <a:noFill/>
          <a:ln w="0">
            <a:noFill/>
          </a:ln>
        </p:spPr>
        <p:txBody>
          <a:bodyPr lIns="90000" rIns="90000" tIns="46800" bIns="46800" anchor="t">
            <a:normAutofit lnSpcReduction="9999"/>
          </a:bodyPr>
          <a:p>
            <a:pPr marL="343080" indent="-343080">
              <a:lnSpc>
                <a:spcPct val="120000"/>
              </a:lnSpc>
              <a:spcBef>
                <a:spcPts val="499"/>
              </a:spcBef>
              <a:buClr>
                <a:srgbClr val="000099"/>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Some names or country risk that you would be interested in hedging</a:t>
            </a:r>
            <a:endParaRPr b="1" lang="en-US" sz="2000" strike="noStrike" u="none">
              <a:solidFill>
                <a:srgbClr val="000000"/>
              </a:solidFill>
              <a:effectLst/>
              <a:uFillTx/>
              <a:latin typeface="Arial"/>
            </a:endParaRPr>
          </a:p>
          <a:p>
            <a:pPr marL="343080" indent="-343080">
              <a:lnSpc>
                <a:spcPct val="120000"/>
              </a:lnSpc>
              <a:spcBef>
                <a:spcPts val="499"/>
              </a:spcBef>
              <a:buClr>
                <a:srgbClr val="000099"/>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Indication of what levels you would be prepared to pay</a:t>
            </a:r>
            <a:endParaRPr b="1" lang="en-US" sz="2000" strike="noStrike" u="none">
              <a:solidFill>
                <a:srgbClr val="000000"/>
              </a:solidFill>
              <a:effectLst/>
              <a:uFillTx/>
              <a:latin typeface="Arial"/>
            </a:endParaRPr>
          </a:p>
          <a:p>
            <a:pPr marL="343080" indent="-343080">
              <a:lnSpc>
                <a:spcPct val="120000"/>
              </a:lnSpc>
              <a:spcBef>
                <a:spcPts val="499"/>
              </a:spcBef>
              <a:buClr>
                <a:srgbClr val="000099"/>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What is the nature of this exposure</a:t>
            </a:r>
            <a:endParaRPr b="1" lang="en-US" sz="2000" strike="noStrike" u="none">
              <a:solidFill>
                <a:srgbClr val="000000"/>
              </a:solidFill>
              <a:effectLst/>
              <a:uFillTx/>
              <a:latin typeface="Arial"/>
            </a:endParaRPr>
          </a:p>
          <a:p>
            <a:pPr lvl="1" marL="743040" indent="-285840">
              <a:lnSpc>
                <a:spcPct val="120000"/>
              </a:lnSpc>
              <a:spcBef>
                <a:spcPts val="499"/>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Long term contracts</a:t>
            </a:r>
            <a:endParaRPr b="0" lang="en-US" sz="2000" strike="noStrike" u="none">
              <a:solidFill>
                <a:srgbClr val="000000"/>
              </a:solidFill>
              <a:effectLst/>
              <a:uFillTx/>
              <a:latin typeface="Arial"/>
            </a:endParaRPr>
          </a:p>
          <a:p>
            <a:pPr lvl="1" marL="743040" indent="-285840">
              <a:lnSpc>
                <a:spcPct val="120000"/>
              </a:lnSpc>
              <a:spcBef>
                <a:spcPts val="499"/>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Short term rolling</a:t>
            </a:r>
            <a:endParaRPr b="0" lang="en-US" sz="2000" strike="noStrike" u="none">
              <a:solidFill>
                <a:srgbClr val="000000"/>
              </a:solidFill>
              <a:effectLst/>
              <a:uFillTx/>
              <a:latin typeface="Arial"/>
            </a:endParaRPr>
          </a:p>
          <a:p>
            <a:pPr lvl="1" marL="743040" indent="-285840">
              <a:lnSpc>
                <a:spcPct val="120000"/>
              </a:lnSpc>
              <a:spcBef>
                <a:spcPts val="499"/>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Short term one off</a:t>
            </a:r>
            <a:endParaRPr b="0" lang="en-US" sz="2000" strike="noStrike" u="none">
              <a:solidFill>
                <a:srgbClr val="000000"/>
              </a:solidFill>
              <a:effectLst/>
              <a:uFillTx/>
              <a:latin typeface="Arial"/>
            </a:endParaRPr>
          </a:p>
          <a:p>
            <a:pPr lvl="1" marL="743040" indent="-285840">
              <a:lnSpc>
                <a:spcPct val="120000"/>
              </a:lnSpc>
              <a:spcBef>
                <a:spcPts val="499"/>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Existing or potential exposures</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8" name=""/>
          <p:cNvSpPr/>
          <p:nvPr/>
        </p:nvSpPr>
        <p:spPr>
          <a:xfrm>
            <a:off x="1143000" y="4800600"/>
            <a:ext cx="7032600" cy="179388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ENRON EUROPE FINANCE &amp; TRADING LIMITED</a:t>
            </a:r>
            <a:endParaRPr b="0" lang="en-US" sz="9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RESPONSIBILITY STATEMENT</a:t>
            </a:r>
            <a:endParaRPr b="0" lang="en-US" sz="900" strike="noStrike" u="none">
              <a:solidFill>
                <a:srgbClr val="000000"/>
              </a:solidFill>
              <a:effectLst/>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Enron Europe Finance &amp; Trading Limited (“EEFT”) is regulated in the conduct of investment business in the United Kingdom by The Securities and Futures Authority.  Information relating to investments which is contained in the accompanying material has been approved by EEFT as an investment advertisement for the purposes of Section 57 of the Financial Services Act 1986.  The transactions and products which are described therein are of a sophisticated nature and are not being made available by EEFT to private individual investors.  The accompanying material is provided solely for the purpose of enabling you to form an opinion as to the suitability or otherwise of your utilising the transactions and products described therein.  Nothing stated in the accompanying material shall be construed in any manner whatsoever as meaning that EEFT has considered (i) the appropriateness or suitability for your business of the products described therein or (ii) the appropriateness or suitability for your business of any other characteristic that may be attributed to the products described therein.   Nothing stated in the accompanying material shall be construed in any manner whatsoever as meaning that you are placing reliance on the information provided therein as constituting advice given by EEFT to you in connection with your consideration of any such products.</a:t>
            </a:r>
            <a:endParaRPr b="0" lang="en-US" sz="900" strike="noStrike" u="none">
              <a:solidFill>
                <a:srgbClr val="000000"/>
              </a:solidFill>
              <a:effectLst/>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500" strike="noStrike" u="none">
                <a:solidFill>
                  <a:srgbClr val="ffffff"/>
                </a:solidFill>
                <a:effectLst/>
                <a:uFillTx/>
                <a:latin typeface="Arial"/>
              </a:rPr>
              <a:t>Enron Credit Proposal</a:t>
            </a:r>
            <a:endParaRPr b="1" lang="en-US" sz="2500" strike="noStrike" u="none">
              <a:solidFill>
                <a:srgbClr val="ffffff"/>
              </a:solidFill>
              <a:effectLst/>
              <a:uFillTx/>
              <a:latin typeface="Arial"/>
            </a:endParaRPr>
          </a:p>
        </p:txBody>
      </p:sp>
      <p:sp>
        <p:nvSpPr>
          <p:cNvPr id="25" name="PlaceHolder 2"/>
          <p:cNvSpPr>
            <a:spLocks noGrp="1"/>
          </p:cNvSpPr>
          <p:nvPr>
            <p:ph/>
          </p:nvPr>
        </p:nvSpPr>
        <p:spPr>
          <a:xfrm>
            <a:off x="685800" y="1541520"/>
            <a:ext cx="7772400" cy="3575880"/>
          </a:xfrm>
          <a:prstGeom prst="rect">
            <a:avLst/>
          </a:prstGeom>
          <a:noFill/>
          <a:ln w="0">
            <a:noFill/>
          </a:ln>
        </p:spPr>
        <p:txBody>
          <a:bodyPr lIns="90000" rIns="90000" tIns="46800" bIns="46800" anchor="t">
            <a:normAutofit lnSpcReduction="9999"/>
          </a:bodyPr>
          <a:p>
            <a:pPr marL="343080" indent="-343080">
              <a:lnSpc>
                <a:spcPct val="120000"/>
              </a:lnSpc>
              <a:spcBef>
                <a:spcPts val="499"/>
              </a:spcBef>
              <a:buClr>
                <a:srgbClr val="000099"/>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Use the Collateralised Debt Obligation technology we have been using within the Enron Credit business to enhance Enron’s ability to deal with higher risk counterparties, both existing and future</a:t>
            </a:r>
            <a:endParaRPr b="1" lang="en-US" sz="2000" strike="noStrike" u="none">
              <a:solidFill>
                <a:srgbClr val="000000"/>
              </a:solidFill>
              <a:effectLst/>
              <a:uFillTx/>
              <a:latin typeface="Arial"/>
            </a:endParaRPr>
          </a:p>
          <a:p>
            <a:pPr lvl="1" marL="743040" indent="-285840">
              <a:lnSpc>
                <a:spcPct val="120000"/>
              </a:lnSpc>
              <a:spcBef>
                <a:spcPts val="499"/>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Leverage existing limits</a:t>
            </a:r>
            <a:endParaRPr b="0" lang="en-US" sz="2000" strike="noStrike" u="none">
              <a:solidFill>
                <a:srgbClr val="000000"/>
              </a:solidFill>
              <a:effectLst/>
              <a:uFillTx/>
              <a:latin typeface="Arial"/>
            </a:endParaRPr>
          </a:p>
          <a:p>
            <a:pPr lvl="1" marL="743040" indent="-285840">
              <a:lnSpc>
                <a:spcPct val="120000"/>
              </a:lnSpc>
              <a:spcBef>
                <a:spcPts val="499"/>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Provide access to new counterparties</a:t>
            </a:r>
            <a:endParaRPr b="0" lang="en-US" sz="2000" strike="noStrike" u="none">
              <a:solidFill>
                <a:srgbClr val="000000"/>
              </a:solidFill>
              <a:effectLst/>
              <a:uFillTx/>
              <a:latin typeface="Arial"/>
            </a:endParaRPr>
          </a:p>
          <a:p>
            <a:pPr marL="343080" indent="-343080">
              <a:lnSpc>
                <a:spcPct val="120000"/>
              </a:lnSpc>
              <a:spcBef>
                <a:spcPts val="499"/>
              </a:spcBef>
              <a:buClr>
                <a:srgbClr val="000099"/>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Allows Enron Credit to move its business forward into areas where we can more easily differentiate ourselves from the Investment Banks</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500" strike="noStrike" u="none">
                <a:solidFill>
                  <a:srgbClr val="ffffff"/>
                </a:solidFill>
                <a:effectLst/>
                <a:uFillTx/>
                <a:latin typeface="Arial"/>
              </a:rPr>
              <a:t>Portfolio Deals Explained</a:t>
            </a:r>
            <a:endParaRPr b="1" lang="en-US" sz="2500" strike="noStrike" u="none">
              <a:solidFill>
                <a:srgbClr val="ffffff"/>
              </a:solidFill>
              <a:effectLst/>
              <a:uFillTx/>
              <a:latin typeface="Arial"/>
            </a:endParaRPr>
          </a:p>
        </p:txBody>
      </p:sp>
      <p:sp>
        <p:nvSpPr>
          <p:cNvPr id="27" name="PlaceHolder 2"/>
          <p:cNvSpPr>
            <a:spLocks noGrp="1"/>
          </p:cNvSpPr>
          <p:nvPr>
            <p:ph/>
          </p:nvPr>
        </p:nvSpPr>
        <p:spPr>
          <a:xfrm>
            <a:off x="685800" y="1752480"/>
            <a:ext cx="7772400" cy="2844360"/>
          </a:xfrm>
          <a:prstGeom prst="rect">
            <a:avLst/>
          </a:prstGeom>
          <a:noFill/>
          <a:ln w="0">
            <a:noFill/>
          </a:ln>
        </p:spPr>
        <p:txBody>
          <a:bodyPr lIns="90000" rIns="90000" tIns="46800" bIns="46800" anchor="t">
            <a:normAutofit/>
          </a:bodyPr>
          <a:p>
            <a:pPr marL="343080" indent="-343080">
              <a:lnSpc>
                <a:spcPct val="120000"/>
              </a:lnSpc>
              <a:spcBef>
                <a:spcPts val="499"/>
              </a:spcBef>
              <a:buClr>
                <a:srgbClr val="000099"/>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CDO - (collateralised debt obligations) are the structures in which the assets are pooled in a portfolio, which in turn issues rated securities, to fund the purchase of collateral.</a:t>
            </a:r>
            <a:endParaRPr b="1" lang="en-US" sz="2000" strike="noStrike" u="none">
              <a:solidFill>
                <a:srgbClr val="000000"/>
              </a:solidFill>
              <a:effectLst/>
              <a:uFillTx/>
              <a:latin typeface="Arial"/>
            </a:endParaRPr>
          </a:p>
          <a:p>
            <a:pPr marL="343080" indent="-343080">
              <a:lnSpc>
                <a:spcPct val="120000"/>
              </a:lnSpc>
              <a:spcBef>
                <a:spcPts val="499"/>
              </a:spcBef>
              <a:buClr>
                <a:srgbClr val="000099"/>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CDO may consist of a number of assets</a:t>
            </a:r>
            <a:endParaRPr b="1" lang="en-US" sz="2000" strike="noStrike" u="none">
              <a:solidFill>
                <a:srgbClr val="000000"/>
              </a:solidFill>
              <a:effectLst/>
              <a:uFillTx/>
              <a:latin typeface="Arial"/>
            </a:endParaRPr>
          </a:p>
          <a:p>
            <a:pPr marL="343080" indent="-343080">
              <a:lnSpc>
                <a:spcPct val="120000"/>
              </a:lnSpc>
              <a:spcBef>
                <a:spcPts val="499"/>
              </a:spcBef>
              <a:buClr>
                <a:srgbClr val="000099"/>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Synthetic CDOs use credit instruments </a:t>
            </a:r>
            <a:r>
              <a:rPr b="1" lang="en-GB" sz="2000" strike="noStrike" u="none">
                <a:solidFill>
                  <a:srgbClr val="000000"/>
                </a:solidFill>
                <a:effectLst/>
                <a:uFillTx/>
                <a:latin typeface="Arial"/>
              </a:rPr>
              <a:t>for example</a:t>
            </a:r>
            <a:r>
              <a:rPr b="1" lang="en-US" sz="2000" strike="noStrike" u="none">
                <a:solidFill>
                  <a:srgbClr val="000000"/>
                </a:solidFill>
                <a:effectLst/>
                <a:uFillTx/>
                <a:latin typeface="Arial"/>
              </a:rPr>
              <a:t> credit default swaps (CDS) in the place of assets. </a:t>
            </a:r>
            <a:endParaRPr b="1" lang="en-US" sz="2000" strike="noStrike" u="none">
              <a:solidFill>
                <a:srgbClr val="000000"/>
              </a:solidFill>
              <a:effectLst/>
              <a:uFillTx/>
              <a:latin typeface="Arial"/>
            </a:endParaRPr>
          </a:p>
          <a:p>
            <a:pPr marL="343080" indent="0">
              <a:lnSpc>
                <a:spcPct val="12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500" strike="noStrike" u="none">
                <a:solidFill>
                  <a:srgbClr val="ffffff"/>
                </a:solidFill>
                <a:effectLst/>
                <a:uFillTx/>
                <a:latin typeface="Arial"/>
              </a:rPr>
              <a:t>High Yield &amp; Emerging Market Portfolios</a:t>
            </a:r>
            <a:endParaRPr b="1" lang="en-US" sz="2500" strike="noStrike" u="none">
              <a:solidFill>
                <a:srgbClr val="ffffff"/>
              </a:solidFill>
              <a:effectLst/>
              <a:uFillTx/>
              <a:latin typeface="Arial"/>
            </a:endParaRPr>
          </a:p>
        </p:txBody>
      </p:sp>
      <p:sp>
        <p:nvSpPr>
          <p:cNvPr id="29" name="PlaceHolder 2"/>
          <p:cNvSpPr>
            <a:spLocks noGrp="1"/>
          </p:cNvSpPr>
          <p:nvPr>
            <p:ph/>
          </p:nvPr>
        </p:nvSpPr>
        <p:spPr>
          <a:xfrm>
            <a:off x="685800" y="1541520"/>
            <a:ext cx="7772400" cy="3273480"/>
          </a:xfrm>
          <a:prstGeom prst="rect">
            <a:avLst/>
          </a:prstGeom>
          <a:noFill/>
          <a:ln w="0">
            <a:noFill/>
          </a:ln>
        </p:spPr>
        <p:txBody>
          <a:bodyPr lIns="90000" rIns="90000" tIns="46800" bIns="46800" anchor="t">
            <a:normAutofit lnSpcReduction="9999"/>
          </a:bodyPr>
          <a:p>
            <a:pPr marL="343080" indent="-343080">
              <a:lnSpc>
                <a:spcPct val="120000"/>
              </a:lnSpc>
              <a:spcBef>
                <a:spcPts val="499"/>
              </a:spcBef>
              <a:buClr>
                <a:srgbClr val="000099"/>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Enron Credit Portfolio Proposal</a:t>
            </a:r>
            <a:endParaRPr b="1" lang="en-US" sz="2000" strike="noStrike" u="none">
              <a:solidFill>
                <a:srgbClr val="000000"/>
              </a:solidFill>
              <a:effectLst/>
              <a:uFillTx/>
              <a:latin typeface="Arial"/>
            </a:endParaRPr>
          </a:p>
          <a:p>
            <a:pPr lvl="1" marL="743040" indent="-285840">
              <a:lnSpc>
                <a:spcPct val="120000"/>
              </a:lnSpc>
              <a:spcBef>
                <a:spcPts val="499"/>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Securitise synthetically a portfolio of High Yield and Emerging Market risks</a:t>
            </a:r>
            <a:endParaRPr b="0" lang="en-US" sz="2000" strike="noStrike" u="none">
              <a:solidFill>
                <a:srgbClr val="000000"/>
              </a:solidFill>
              <a:effectLst/>
              <a:uFillTx/>
              <a:latin typeface="Arial"/>
            </a:endParaRPr>
          </a:p>
          <a:p>
            <a:pPr lvl="2" marL="1143000" indent="-228600">
              <a:lnSpc>
                <a:spcPct val="120000"/>
              </a:lnSpc>
              <a:spcBef>
                <a:spcPts val="499"/>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Provide additional capacity in names that RAC don’t like</a:t>
            </a:r>
            <a:endParaRPr b="0" lang="en-US" sz="2000" strike="noStrike" u="none">
              <a:solidFill>
                <a:srgbClr val="000000"/>
              </a:solidFill>
              <a:effectLst/>
              <a:uFillTx/>
              <a:latin typeface="Arial"/>
            </a:endParaRPr>
          </a:p>
          <a:p>
            <a:pPr lvl="2" marL="1143000" indent="-228600">
              <a:lnSpc>
                <a:spcPct val="120000"/>
              </a:lnSpc>
              <a:spcBef>
                <a:spcPts val="499"/>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Open up future trading opportunities through ability to transact with riskier counterparties</a:t>
            </a:r>
            <a:endParaRPr b="0" lang="en-US" sz="2000" strike="noStrike" u="none">
              <a:solidFill>
                <a:srgbClr val="000000"/>
              </a:solidFill>
              <a:effectLst/>
              <a:uFillTx/>
              <a:latin typeface="Arial"/>
            </a:endParaRPr>
          </a:p>
          <a:p>
            <a:pPr lvl="1" marL="743040" indent="-285840">
              <a:lnSpc>
                <a:spcPct val="120000"/>
              </a:lnSpc>
              <a:spcBef>
                <a:spcPts val="499"/>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Use CDO technology to reduce the cost of high risk credit and increase the ability to hedge effectively</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500" strike="noStrike" u="none">
                <a:solidFill>
                  <a:srgbClr val="ffffff"/>
                </a:solidFill>
                <a:effectLst/>
                <a:uFillTx/>
                <a:latin typeface="Arial"/>
              </a:rPr>
              <a:t>CBO Technology</a:t>
            </a:r>
            <a:endParaRPr b="1" lang="en-US" sz="2500" strike="noStrike" u="none">
              <a:solidFill>
                <a:srgbClr val="ffffff"/>
              </a:solidFill>
              <a:effectLst/>
              <a:uFillTx/>
              <a:latin typeface="Arial"/>
            </a:endParaRPr>
          </a:p>
        </p:txBody>
      </p:sp>
      <p:sp>
        <p:nvSpPr>
          <p:cNvPr id="31" name="PlaceHolder 2"/>
          <p:cNvSpPr>
            <a:spLocks noGrp="1"/>
          </p:cNvSpPr>
          <p:nvPr>
            <p:ph/>
          </p:nvPr>
        </p:nvSpPr>
        <p:spPr>
          <a:xfrm>
            <a:off x="685800" y="1541160"/>
            <a:ext cx="7772400" cy="4131720"/>
          </a:xfrm>
          <a:prstGeom prst="rect">
            <a:avLst/>
          </a:prstGeom>
          <a:noFill/>
          <a:ln w="0">
            <a:noFill/>
          </a:ln>
        </p:spPr>
        <p:txBody>
          <a:bodyPr lIns="90000" rIns="90000" tIns="46800" bIns="46800" anchor="t">
            <a:normAutofit lnSpcReduction="9999"/>
          </a:bodyPr>
          <a:p>
            <a:pPr marL="343080" indent="-343080">
              <a:lnSpc>
                <a:spcPct val="120000"/>
              </a:lnSpc>
              <a:spcBef>
                <a:spcPts val="499"/>
              </a:spcBef>
              <a:buClr>
                <a:srgbClr val="000099"/>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Portfolio trades lead to cheaper pricing for credit risk</a:t>
            </a:r>
            <a:endParaRPr b="1" lang="en-US" sz="2000" strike="noStrike" u="none">
              <a:solidFill>
                <a:srgbClr val="000000"/>
              </a:solidFill>
              <a:effectLst/>
              <a:uFillTx/>
              <a:latin typeface="Arial"/>
            </a:endParaRPr>
          </a:p>
          <a:p>
            <a:pPr lvl="1" marL="743040" indent="-285840">
              <a:lnSpc>
                <a:spcPct val="120000"/>
              </a:lnSpc>
              <a:spcBef>
                <a:spcPts val="499"/>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Credit can be reviewed on an actuarial basis, using expected losses over the whole portfolio</a:t>
            </a:r>
            <a:endParaRPr b="0" lang="en-US" sz="2000" strike="noStrike" u="none">
              <a:solidFill>
                <a:srgbClr val="000000"/>
              </a:solidFill>
              <a:effectLst/>
              <a:uFillTx/>
              <a:latin typeface="Arial"/>
            </a:endParaRPr>
          </a:p>
          <a:p>
            <a:pPr lvl="1" marL="743040" indent="-285840">
              <a:lnSpc>
                <a:spcPct val="120000"/>
              </a:lnSpc>
              <a:spcBef>
                <a:spcPts val="499"/>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Single name credit tends to price in higher expected loss than a portfolio</a:t>
            </a:r>
            <a:endParaRPr b="0" lang="en-US" sz="2000" strike="noStrike" u="none">
              <a:solidFill>
                <a:srgbClr val="000000"/>
              </a:solidFill>
              <a:effectLst/>
              <a:uFillTx/>
              <a:latin typeface="Arial"/>
            </a:endParaRPr>
          </a:p>
          <a:p>
            <a:pPr lvl="2" marL="1143000" indent="-228600">
              <a:lnSpc>
                <a:spcPct val="120000"/>
              </a:lnSpc>
              <a:spcBef>
                <a:spcPts val="499"/>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Impossible to pick which companies will go bankrupt</a:t>
            </a:r>
            <a:endParaRPr b="0" lang="en-US" sz="2000" strike="noStrike" u="none">
              <a:solidFill>
                <a:srgbClr val="000000"/>
              </a:solidFill>
              <a:effectLst/>
              <a:uFillTx/>
              <a:latin typeface="Arial"/>
            </a:endParaRPr>
          </a:p>
          <a:p>
            <a:pPr lvl="2" marL="1143000" indent="-228600">
              <a:lnSpc>
                <a:spcPct val="120000"/>
              </a:lnSpc>
              <a:spcBef>
                <a:spcPts val="499"/>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Statistically we know some will go but not all</a:t>
            </a:r>
            <a:endParaRPr b="0" lang="en-US" sz="2000" strike="noStrike" u="none">
              <a:solidFill>
                <a:srgbClr val="000000"/>
              </a:solidFill>
              <a:effectLst/>
              <a:uFillTx/>
              <a:latin typeface="Arial"/>
            </a:endParaRPr>
          </a:p>
          <a:p>
            <a:pPr lvl="1" marL="743040" indent="-285840">
              <a:lnSpc>
                <a:spcPct val="120000"/>
              </a:lnSpc>
              <a:spcBef>
                <a:spcPts val="499"/>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Portfolio structures allow this to be better priced and managed</a:t>
            </a:r>
            <a:endParaRPr b="0" lang="en-US" sz="2000" strike="noStrike" u="none">
              <a:solidFill>
                <a:srgbClr val="000000"/>
              </a:solidFill>
              <a:effectLst/>
              <a:uFillTx/>
              <a:latin typeface="Arial"/>
            </a:endParaRPr>
          </a:p>
          <a:p>
            <a:pPr lvl="1" marL="743040" indent="-285840">
              <a:lnSpc>
                <a:spcPct val="120000"/>
              </a:lnSpc>
              <a:spcBef>
                <a:spcPts val="499"/>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Buyer of protection can leverage their risk capital</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
          <p:cNvSpPr/>
          <p:nvPr/>
        </p:nvSpPr>
        <p:spPr>
          <a:xfrm>
            <a:off x="533520" y="0"/>
            <a:ext cx="777240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C</a:t>
            </a:r>
            <a:r>
              <a:rPr b="1" lang="en-GB" sz="2800" strike="noStrike" u="none">
                <a:solidFill>
                  <a:srgbClr val="ffffff"/>
                </a:solidFill>
                <a:effectLst/>
                <a:uFillTx/>
                <a:latin typeface="Arial"/>
              </a:rPr>
              <a:t>ollateralized </a:t>
            </a:r>
            <a:r>
              <a:rPr b="1" lang="en-US" sz="2800" strike="noStrike" u="none">
                <a:solidFill>
                  <a:srgbClr val="ffffff"/>
                </a:solidFill>
                <a:effectLst/>
                <a:uFillTx/>
                <a:latin typeface="Arial"/>
              </a:rPr>
              <a:t>D</a:t>
            </a:r>
            <a:r>
              <a:rPr b="1" lang="en-GB" sz="2800" strike="noStrike" u="none">
                <a:solidFill>
                  <a:srgbClr val="ffffff"/>
                </a:solidFill>
                <a:effectLst/>
                <a:uFillTx/>
                <a:latin typeface="Arial"/>
              </a:rPr>
              <a:t>ebt </a:t>
            </a:r>
            <a:r>
              <a:rPr b="1" lang="en-US" sz="2800" strike="noStrike" u="none">
                <a:solidFill>
                  <a:srgbClr val="ffffff"/>
                </a:solidFill>
                <a:effectLst/>
                <a:uFillTx/>
                <a:latin typeface="Arial"/>
              </a:rPr>
              <a:t>O</a:t>
            </a:r>
            <a:r>
              <a:rPr b="1" lang="en-GB" sz="2800" strike="noStrike" u="none">
                <a:solidFill>
                  <a:srgbClr val="ffffff"/>
                </a:solidFill>
                <a:effectLst/>
                <a:uFillTx/>
                <a:latin typeface="Arial"/>
              </a:rPr>
              <a:t>bligation</a:t>
            </a:r>
            <a:r>
              <a:rPr b="1" lang="en-US" sz="2800" strike="noStrike" u="none">
                <a:solidFill>
                  <a:srgbClr val="ffffff"/>
                </a:solidFill>
                <a:effectLst/>
                <a:uFillTx/>
                <a:latin typeface="Arial"/>
              </a:rPr>
              <a:t>:</a:t>
            </a:r>
            <a:endParaRPr b="0" lang="en-US" sz="2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800" strike="noStrike" u="none">
                <a:solidFill>
                  <a:srgbClr val="ffffff"/>
                </a:solidFill>
                <a:effectLst/>
                <a:uFillTx/>
                <a:latin typeface="Arial"/>
              </a:rPr>
              <a:t>U</a:t>
            </a:r>
            <a:r>
              <a:rPr b="1" lang="en-US" sz="2800" strike="noStrike" u="none">
                <a:solidFill>
                  <a:srgbClr val="ffffff"/>
                </a:solidFill>
                <a:effectLst/>
                <a:uFillTx/>
                <a:latin typeface="Arial"/>
              </a:rPr>
              <a:t>n-funded Synthetic Structure</a:t>
            </a:r>
            <a:endParaRPr b="0" lang="en-US" sz="2800" strike="noStrike" u="none">
              <a:solidFill>
                <a:srgbClr val="000000"/>
              </a:solidFill>
              <a:effectLst/>
              <a:uFillTx/>
              <a:latin typeface="Arial"/>
            </a:endParaRPr>
          </a:p>
        </p:txBody>
      </p:sp>
      <p:sp>
        <p:nvSpPr>
          <p:cNvPr id="33" name=""/>
          <p:cNvSpPr/>
          <p:nvPr/>
        </p:nvSpPr>
        <p:spPr>
          <a:xfrm>
            <a:off x="228600" y="2911320"/>
            <a:ext cx="1500120" cy="845640"/>
          </a:xfrm>
          <a:prstGeom prst="rect">
            <a:avLst/>
          </a:prstGeom>
          <a:solidFill>
            <a:srgbClr val="000066"/>
          </a:solidFill>
          <a:ln w="9360">
            <a:solidFill>
              <a:srgbClr val="000066"/>
            </a:solidFill>
            <a:miter/>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Sellers</a:t>
            </a:r>
            <a:endParaRPr b="0" lang="en-US" sz="1400" strike="noStrike" u="none">
              <a:solidFill>
                <a:srgbClr val="000000"/>
              </a:solidFill>
              <a:effectLst/>
              <a:uFillTx/>
              <a:latin typeface="Arial"/>
            </a:endParaRPr>
          </a:p>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(buy protection)</a:t>
            </a:r>
            <a:endParaRPr b="0" lang="en-US" sz="1400" strike="noStrike" u="none">
              <a:solidFill>
                <a:srgbClr val="000000"/>
              </a:solidFill>
              <a:effectLst/>
              <a:uFillTx/>
              <a:latin typeface="Arial"/>
            </a:endParaRPr>
          </a:p>
        </p:txBody>
      </p:sp>
      <p:sp>
        <p:nvSpPr>
          <p:cNvPr id="34" name=""/>
          <p:cNvSpPr/>
          <p:nvPr/>
        </p:nvSpPr>
        <p:spPr>
          <a:xfrm>
            <a:off x="1741320" y="3048120"/>
            <a:ext cx="878040" cy="1440"/>
          </a:xfrm>
          <a:custGeom>
            <a:avLst/>
            <a:gdLst/>
            <a:ahLst/>
            <a:rect l="l" t="t" r="r" b="b"/>
            <a:pathLst>
              <a:path w="553" h="1">
                <a:moveTo>
                  <a:pt x="0" y="0"/>
                </a:moveTo>
                <a:lnTo>
                  <a:pt x="553" y="1"/>
                </a:lnTo>
              </a:path>
            </a:pathLst>
          </a:custGeom>
          <a:noFill/>
          <a:ln w="19080">
            <a:solidFill>
              <a:srgbClr val="000066"/>
            </a:solidFill>
            <a:round/>
            <a:tailEnd len="med" type="triangle" w="med"/>
          </a:ln>
        </p:spPr>
        <p:style>
          <a:lnRef idx="0"/>
          <a:fillRef idx="0"/>
          <a:effectRef idx="0"/>
          <a:fontRef idx="minor"/>
        </p:style>
        <p:txBody>
          <a:bodyPr wrap="none" lIns="90000" rIns="90000" tIns="-45360" bIns="-45360" anchor="ctr">
            <a:noAutofit/>
          </a:bodyPr>
          <a:p>
            <a:endParaRPr b="0" lang="en-US" sz="2400" strike="noStrike" u="none">
              <a:solidFill>
                <a:srgbClr val="000000"/>
              </a:solidFill>
              <a:effectLst/>
              <a:uFillTx/>
              <a:latin typeface="Arial"/>
            </a:endParaRPr>
          </a:p>
        </p:txBody>
      </p:sp>
      <p:sp>
        <p:nvSpPr>
          <p:cNvPr id="35" name=""/>
          <p:cNvSpPr/>
          <p:nvPr/>
        </p:nvSpPr>
        <p:spPr>
          <a:xfrm>
            <a:off x="2598840" y="1752480"/>
            <a:ext cx="3397320" cy="3810240"/>
          </a:xfrm>
          <a:prstGeom prst="rect">
            <a:avLst/>
          </a:prstGeom>
          <a:solidFill>
            <a:srgbClr val="4b73d5"/>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6" name=""/>
          <p:cNvSpPr/>
          <p:nvPr/>
        </p:nvSpPr>
        <p:spPr>
          <a:xfrm>
            <a:off x="7338960" y="2828880"/>
            <a:ext cx="1500120" cy="845640"/>
          </a:xfrm>
          <a:prstGeom prst="rect">
            <a:avLst/>
          </a:prstGeom>
          <a:solidFill>
            <a:srgbClr val="000066"/>
          </a:solidFill>
          <a:ln w="19080">
            <a:solidFill>
              <a:srgbClr val="000066"/>
            </a:solidFill>
            <a:miter/>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Investors</a:t>
            </a:r>
            <a:endParaRPr b="0" lang="en-US" sz="1400" strike="noStrike" u="none">
              <a:solidFill>
                <a:srgbClr val="000000"/>
              </a:solidFill>
              <a:effectLst/>
              <a:uFillTx/>
              <a:latin typeface="Arial"/>
            </a:endParaRPr>
          </a:p>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(sell protection)</a:t>
            </a:r>
            <a:endParaRPr b="0" lang="en-US" sz="1400" strike="noStrike" u="none">
              <a:solidFill>
                <a:srgbClr val="000000"/>
              </a:solidFill>
              <a:effectLst/>
              <a:uFillTx/>
              <a:latin typeface="Arial"/>
            </a:endParaRPr>
          </a:p>
        </p:txBody>
      </p:sp>
      <p:sp>
        <p:nvSpPr>
          <p:cNvPr id="37" name=""/>
          <p:cNvSpPr/>
          <p:nvPr/>
        </p:nvSpPr>
        <p:spPr>
          <a:xfrm>
            <a:off x="2994120" y="2084400"/>
            <a:ext cx="27637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Portfolio</a:t>
            </a:r>
            <a:endParaRPr b="0" lang="en-US" sz="1800" strike="noStrike" u="none">
              <a:solidFill>
                <a:srgbClr val="000000"/>
              </a:solidFill>
              <a:effectLst/>
              <a:uFillTx/>
              <a:latin typeface="Arial"/>
            </a:endParaRPr>
          </a:p>
        </p:txBody>
      </p:sp>
      <p:sp>
        <p:nvSpPr>
          <p:cNvPr id="38" name=""/>
          <p:cNvSpPr/>
          <p:nvPr/>
        </p:nvSpPr>
        <p:spPr>
          <a:xfrm>
            <a:off x="3151080" y="2828880"/>
            <a:ext cx="2449800" cy="307440"/>
          </a:xfrm>
          <a:prstGeom prst="rect">
            <a:avLst/>
          </a:prstGeom>
          <a:solidFill>
            <a:srgbClr val="000066"/>
          </a:solidFill>
          <a:ln w="9360">
            <a:solidFill>
              <a:srgbClr val="000066"/>
            </a:solidFill>
            <a:miter/>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Senior Tranche</a:t>
            </a:r>
            <a:endParaRPr b="0" lang="en-US" sz="1400" strike="noStrike" u="none">
              <a:solidFill>
                <a:srgbClr val="000000"/>
              </a:solidFill>
              <a:effectLst/>
              <a:uFillTx/>
              <a:latin typeface="Arial"/>
            </a:endParaRPr>
          </a:p>
        </p:txBody>
      </p:sp>
      <p:sp>
        <p:nvSpPr>
          <p:cNvPr id="39" name=""/>
          <p:cNvSpPr/>
          <p:nvPr/>
        </p:nvSpPr>
        <p:spPr>
          <a:xfrm>
            <a:off x="4178160" y="3243240"/>
            <a:ext cx="395280" cy="249120"/>
          </a:xfrm>
          <a:prstGeom prst="downArrow">
            <a:avLst>
              <a:gd name="adj1" fmla="val 50000"/>
              <a:gd name="adj2" fmla="val 25000"/>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0" name=""/>
          <p:cNvSpPr/>
          <p:nvPr/>
        </p:nvSpPr>
        <p:spPr>
          <a:xfrm>
            <a:off x="3151080" y="3575160"/>
            <a:ext cx="2449800" cy="307440"/>
          </a:xfrm>
          <a:prstGeom prst="rect">
            <a:avLst/>
          </a:prstGeom>
          <a:solidFill>
            <a:srgbClr val="000066"/>
          </a:solidFill>
          <a:ln w="9360">
            <a:solidFill>
              <a:srgbClr val="000066"/>
            </a:solidFill>
            <a:miter/>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Mezzanine Tranche</a:t>
            </a:r>
            <a:endParaRPr b="0" lang="en-US" sz="1400" strike="noStrike" u="none">
              <a:solidFill>
                <a:srgbClr val="000000"/>
              </a:solidFill>
              <a:effectLst/>
              <a:uFillTx/>
              <a:latin typeface="Arial"/>
            </a:endParaRPr>
          </a:p>
        </p:txBody>
      </p:sp>
      <p:sp>
        <p:nvSpPr>
          <p:cNvPr id="41" name=""/>
          <p:cNvSpPr/>
          <p:nvPr/>
        </p:nvSpPr>
        <p:spPr>
          <a:xfrm>
            <a:off x="4178160" y="3989520"/>
            <a:ext cx="395280" cy="247680"/>
          </a:xfrm>
          <a:prstGeom prst="downArrow">
            <a:avLst>
              <a:gd name="adj1" fmla="val 50000"/>
              <a:gd name="adj2" fmla="val 25000"/>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2" name=""/>
          <p:cNvSpPr/>
          <p:nvPr/>
        </p:nvSpPr>
        <p:spPr>
          <a:xfrm>
            <a:off x="3151080" y="4392720"/>
            <a:ext cx="2449800" cy="307440"/>
          </a:xfrm>
          <a:prstGeom prst="rect">
            <a:avLst/>
          </a:prstGeom>
          <a:solidFill>
            <a:srgbClr val="000066"/>
          </a:solidFill>
          <a:ln w="9360">
            <a:solidFill>
              <a:srgbClr val="000066"/>
            </a:solidFill>
            <a:miter/>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1st Loss Tranche</a:t>
            </a:r>
            <a:endParaRPr b="0" lang="en-US" sz="1400" strike="noStrike" u="none">
              <a:solidFill>
                <a:srgbClr val="000000"/>
              </a:solidFill>
              <a:effectLst/>
              <a:uFillTx/>
              <a:latin typeface="Arial"/>
            </a:endParaRPr>
          </a:p>
        </p:txBody>
      </p:sp>
      <p:sp>
        <p:nvSpPr>
          <p:cNvPr id="43" name=""/>
          <p:cNvSpPr/>
          <p:nvPr/>
        </p:nvSpPr>
        <p:spPr>
          <a:xfrm>
            <a:off x="6019920" y="3048120"/>
            <a:ext cx="1319040" cy="0"/>
          </a:xfrm>
          <a:prstGeom prst="line">
            <a:avLst/>
          </a:prstGeom>
          <a:ln w="19080">
            <a:solidFill>
              <a:srgbClr val="000066"/>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4" name=""/>
          <p:cNvSpPr/>
          <p:nvPr/>
        </p:nvSpPr>
        <p:spPr>
          <a:xfrm flipH="1">
            <a:off x="5996160" y="3575160"/>
            <a:ext cx="1319040" cy="0"/>
          </a:xfrm>
          <a:prstGeom prst="line">
            <a:avLst/>
          </a:prstGeom>
          <a:ln w="19080">
            <a:solidFill>
              <a:srgbClr val="000066"/>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5" name=""/>
          <p:cNvSpPr/>
          <p:nvPr/>
        </p:nvSpPr>
        <p:spPr>
          <a:xfrm flipH="1">
            <a:off x="1728360" y="3575160"/>
            <a:ext cx="870120" cy="0"/>
          </a:xfrm>
          <a:prstGeom prst="line">
            <a:avLst/>
          </a:prstGeom>
          <a:ln w="19080">
            <a:solidFill>
              <a:srgbClr val="000066"/>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6" name=""/>
          <p:cNvSpPr/>
          <p:nvPr/>
        </p:nvSpPr>
        <p:spPr>
          <a:xfrm>
            <a:off x="6134040" y="4046400"/>
            <a:ext cx="110664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One off payment in case of default of underlying asset</a:t>
            </a:r>
            <a:endParaRPr b="0" lang="en-US" sz="1200" strike="noStrike" u="none">
              <a:solidFill>
                <a:srgbClr val="000000"/>
              </a:solidFill>
              <a:effectLst/>
              <a:uFillTx/>
              <a:latin typeface="Arial"/>
            </a:endParaRPr>
          </a:p>
        </p:txBody>
      </p:sp>
      <p:sp>
        <p:nvSpPr>
          <p:cNvPr id="47" name=""/>
          <p:cNvSpPr/>
          <p:nvPr/>
        </p:nvSpPr>
        <p:spPr>
          <a:xfrm>
            <a:off x="6134040" y="2027160"/>
            <a:ext cx="147492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Fixed payment</a:t>
            </a:r>
            <a:endParaRPr b="0" lang="en-US" sz="1200" strike="noStrike" u="none">
              <a:solidFill>
                <a:srgbClr val="000000"/>
              </a:solidFill>
              <a:effectLst/>
              <a:uFillTx/>
              <a:latin typeface="Arial"/>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 margin</a:t>
            </a:r>
            <a:endParaRPr b="0" lang="en-US" sz="1200" strike="noStrike" u="none">
              <a:solidFill>
                <a:srgbClr val="000000"/>
              </a:solidFill>
              <a:effectLst/>
              <a:uFillTx/>
              <a:latin typeface="Arial"/>
            </a:endParaRPr>
          </a:p>
        </p:txBody>
      </p:sp>
      <p:sp>
        <p:nvSpPr>
          <p:cNvPr id="48" name=""/>
          <p:cNvSpPr/>
          <p:nvPr/>
        </p:nvSpPr>
        <p:spPr>
          <a:xfrm>
            <a:off x="911160" y="4097160"/>
            <a:ext cx="110664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One off payment in case of default of underlying asset</a:t>
            </a:r>
            <a:endParaRPr b="0" lang="en-US" sz="1200" strike="noStrike" u="none">
              <a:solidFill>
                <a:srgbClr val="000000"/>
              </a:solidFill>
              <a:effectLst/>
              <a:uFillTx/>
              <a:latin typeface="Arial"/>
            </a:endParaRPr>
          </a:p>
        </p:txBody>
      </p:sp>
      <p:sp>
        <p:nvSpPr>
          <p:cNvPr id="49" name=""/>
          <p:cNvSpPr/>
          <p:nvPr/>
        </p:nvSpPr>
        <p:spPr>
          <a:xfrm>
            <a:off x="911160" y="2052720"/>
            <a:ext cx="161460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Fixed payment</a:t>
            </a:r>
            <a:endParaRPr b="0" lang="en-US" sz="1200" strike="noStrike" u="none">
              <a:solidFill>
                <a:srgbClr val="000000"/>
              </a:solidFill>
              <a:effectLst/>
              <a:uFillTx/>
              <a:latin typeface="Arial"/>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 margin</a:t>
            </a:r>
            <a:endParaRPr b="0" lang="en-US" sz="1200" strike="noStrike" u="none">
              <a:solidFill>
                <a:srgbClr val="000000"/>
              </a:solidFill>
              <a:effectLst/>
              <a:uFillTx/>
              <a:latin typeface="Arial"/>
            </a:endParaRPr>
          </a:p>
        </p:txBody>
      </p:sp>
      <p:sp>
        <p:nvSpPr>
          <p:cNvPr id="50" name=""/>
          <p:cNvSpPr/>
          <p:nvPr/>
        </p:nvSpPr>
        <p:spPr>
          <a:xfrm flipH="1">
            <a:off x="1981080" y="3352680"/>
            <a:ext cx="76320" cy="0"/>
          </a:xfrm>
          <a:prstGeom prst="line">
            <a:avLst/>
          </a:prstGeom>
          <a:ln w="0">
            <a:noFill/>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360" y="306360"/>
            <a:ext cx="8172360" cy="4888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ffffff"/>
                </a:solidFill>
                <a:effectLst/>
                <a:uFillTx/>
                <a:latin typeface="Arial"/>
              </a:rPr>
              <a:t>Synthetic Un-Funded CDOs- How It Works?</a:t>
            </a:r>
            <a:endParaRPr b="1" lang="en-US" sz="2100" strike="noStrike" u="none">
              <a:solidFill>
                <a:srgbClr val="ffffff"/>
              </a:solidFill>
              <a:effectLst/>
              <a:uFillTx/>
              <a:latin typeface="Arial"/>
            </a:endParaRPr>
          </a:p>
        </p:txBody>
      </p:sp>
      <p:sp>
        <p:nvSpPr>
          <p:cNvPr id="52" name="PlaceHolder 2"/>
          <p:cNvSpPr>
            <a:spLocks noGrp="1"/>
          </p:cNvSpPr>
          <p:nvPr>
            <p:ph/>
          </p:nvPr>
        </p:nvSpPr>
        <p:spPr>
          <a:xfrm>
            <a:off x="304920" y="2133360"/>
            <a:ext cx="4394160" cy="2514600"/>
          </a:xfrm>
          <a:prstGeom prst="rect">
            <a:avLst/>
          </a:prstGeom>
          <a:noFill/>
          <a:ln w="0">
            <a:noFill/>
          </a:ln>
        </p:spPr>
        <p:txBody>
          <a:bodyPr lIns="90000" rIns="90000" tIns="46800" bIns="46800" anchor="t">
            <a:normAutofit/>
          </a:bodyPr>
          <a:p>
            <a:pPr marL="343080" indent="-343080">
              <a:lnSpc>
                <a:spcPct val="120000"/>
              </a:lnSpc>
              <a:spcBef>
                <a:spcPts val="451"/>
              </a:spcBef>
              <a:buClr>
                <a:srgbClr val="000099"/>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Synthetic CDOs use credit derivatives to transfer risks vs the sale of cash market bonds or loans</a:t>
            </a:r>
            <a:endParaRPr b="1" lang="en-US" sz="1800" strike="noStrike" u="none">
              <a:solidFill>
                <a:srgbClr val="000000"/>
              </a:solidFill>
              <a:effectLst/>
              <a:uFillTx/>
              <a:latin typeface="Arial"/>
            </a:endParaRPr>
          </a:p>
          <a:p>
            <a:pPr marL="343080" indent="-343080">
              <a:lnSpc>
                <a:spcPct val="120000"/>
              </a:lnSpc>
              <a:spcBef>
                <a:spcPts val="451"/>
              </a:spcBef>
              <a:buClr>
                <a:srgbClr val="000099"/>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investor enters directly into a swap referencing a tranche of the synthetic CDO</a:t>
            </a:r>
            <a:endParaRPr b="1" lang="en-US" sz="1800" strike="noStrike" u="none">
              <a:solidFill>
                <a:srgbClr val="000000"/>
              </a:solidFill>
              <a:effectLst/>
              <a:uFillTx/>
              <a:latin typeface="Arial"/>
            </a:endParaRPr>
          </a:p>
          <a:p>
            <a:pPr marL="343080" indent="0">
              <a:lnSpc>
                <a:spcPct val="12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
        <p:nvSpPr>
          <p:cNvPr id="53" name=""/>
          <p:cNvSpPr/>
          <p:nvPr/>
        </p:nvSpPr>
        <p:spPr>
          <a:xfrm>
            <a:off x="5105520" y="1143000"/>
            <a:ext cx="3733560" cy="5334120"/>
          </a:xfrm>
          <a:prstGeom prst="rect">
            <a:avLst/>
          </a:prstGeom>
          <a:solidFill>
            <a:srgbClr val="4b73d5"/>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4" name=""/>
          <p:cNvSpPr/>
          <p:nvPr/>
        </p:nvSpPr>
        <p:spPr>
          <a:xfrm>
            <a:off x="5257800" y="1981080"/>
            <a:ext cx="1066680" cy="337680"/>
          </a:xfrm>
          <a:prstGeom prst="rect">
            <a:avLst/>
          </a:prstGeom>
          <a:solidFill>
            <a:srgbClr val="000066"/>
          </a:solid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Senior</a:t>
            </a:r>
            <a:endParaRPr b="0" lang="en-US" sz="1600" strike="noStrike" u="none">
              <a:solidFill>
                <a:srgbClr val="000000"/>
              </a:solidFill>
              <a:effectLst/>
              <a:uFillTx/>
              <a:latin typeface="Arial"/>
            </a:endParaRPr>
          </a:p>
        </p:txBody>
      </p:sp>
      <p:sp>
        <p:nvSpPr>
          <p:cNvPr id="55" name=""/>
          <p:cNvSpPr/>
          <p:nvPr/>
        </p:nvSpPr>
        <p:spPr>
          <a:xfrm>
            <a:off x="7467480" y="1886040"/>
            <a:ext cx="1219320" cy="398880"/>
          </a:xfrm>
          <a:prstGeom prst="rect">
            <a:avLst/>
          </a:prstGeom>
          <a:solidFill>
            <a:srgbClr val="000066"/>
          </a:solid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Investor</a:t>
            </a:r>
            <a:endParaRPr b="0" lang="en-US" sz="2000" strike="noStrike" u="none">
              <a:solidFill>
                <a:srgbClr val="000000"/>
              </a:solidFill>
              <a:effectLst/>
              <a:uFillTx/>
              <a:latin typeface="Arial"/>
            </a:endParaRPr>
          </a:p>
        </p:txBody>
      </p:sp>
      <p:sp>
        <p:nvSpPr>
          <p:cNvPr id="56" name=""/>
          <p:cNvSpPr/>
          <p:nvPr/>
        </p:nvSpPr>
        <p:spPr>
          <a:xfrm>
            <a:off x="5257800" y="5467320"/>
            <a:ext cx="1066680" cy="337680"/>
          </a:xfrm>
          <a:prstGeom prst="rect">
            <a:avLst/>
          </a:prstGeom>
          <a:solidFill>
            <a:srgbClr val="000066"/>
          </a:solid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1st Loss</a:t>
            </a:r>
            <a:endParaRPr b="0" lang="en-US" sz="1600" strike="noStrike" u="none">
              <a:solidFill>
                <a:srgbClr val="000000"/>
              </a:solidFill>
              <a:effectLst/>
              <a:uFillTx/>
              <a:latin typeface="Arial"/>
            </a:endParaRPr>
          </a:p>
        </p:txBody>
      </p:sp>
      <p:sp>
        <p:nvSpPr>
          <p:cNvPr id="57" name=""/>
          <p:cNvSpPr/>
          <p:nvPr/>
        </p:nvSpPr>
        <p:spPr>
          <a:xfrm>
            <a:off x="5257800" y="3714840"/>
            <a:ext cx="1219320" cy="337680"/>
          </a:xfrm>
          <a:prstGeom prst="rect">
            <a:avLst/>
          </a:prstGeom>
          <a:solidFill>
            <a:srgbClr val="000066"/>
          </a:solid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Mezzanine</a:t>
            </a:r>
            <a:endParaRPr b="0" lang="en-US" sz="1600" strike="noStrike" u="none">
              <a:solidFill>
                <a:srgbClr val="000000"/>
              </a:solidFill>
              <a:effectLst/>
              <a:uFillTx/>
              <a:latin typeface="Arial"/>
            </a:endParaRPr>
          </a:p>
        </p:txBody>
      </p:sp>
      <p:sp>
        <p:nvSpPr>
          <p:cNvPr id="58" name=""/>
          <p:cNvSpPr/>
          <p:nvPr/>
        </p:nvSpPr>
        <p:spPr>
          <a:xfrm>
            <a:off x="7467480" y="3638520"/>
            <a:ext cx="1219320" cy="398880"/>
          </a:xfrm>
          <a:prstGeom prst="rect">
            <a:avLst/>
          </a:prstGeom>
          <a:solidFill>
            <a:srgbClr val="000066"/>
          </a:solid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Investor</a:t>
            </a:r>
            <a:endParaRPr b="0" lang="en-US" sz="2000" strike="noStrike" u="none">
              <a:solidFill>
                <a:srgbClr val="000000"/>
              </a:solidFill>
              <a:effectLst/>
              <a:uFillTx/>
              <a:latin typeface="Arial"/>
            </a:endParaRPr>
          </a:p>
        </p:txBody>
      </p:sp>
      <p:sp>
        <p:nvSpPr>
          <p:cNvPr id="59" name=""/>
          <p:cNvSpPr/>
          <p:nvPr/>
        </p:nvSpPr>
        <p:spPr>
          <a:xfrm>
            <a:off x="7467480" y="5391000"/>
            <a:ext cx="1219320" cy="398880"/>
          </a:xfrm>
          <a:prstGeom prst="rect">
            <a:avLst/>
          </a:prstGeom>
          <a:solidFill>
            <a:srgbClr val="000066"/>
          </a:solid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Investor</a:t>
            </a:r>
            <a:endParaRPr b="0" lang="en-US" sz="2000" strike="noStrike" u="none">
              <a:solidFill>
                <a:srgbClr val="000000"/>
              </a:solidFill>
              <a:effectLst/>
              <a:uFillTx/>
              <a:latin typeface="Arial"/>
            </a:endParaRPr>
          </a:p>
        </p:txBody>
      </p:sp>
      <p:sp>
        <p:nvSpPr>
          <p:cNvPr id="60" name=""/>
          <p:cNvSpPr/>
          <p:nvPr/>
        </p:nvSpPr>
        <p:spPr>
          <a:xfrm flipH="1" flipV="1">
            <a:off x="6324120" y="2203200"/>
            <a:ext cx="1143000" cy="612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0680" bIns="-40680" anchor="ctr">
            <a:noAutofit/>
          </a:bodyPr>
          <a:p>
            <a:endParaRPr b="0" lang="en-US" sz="2400" strike="noStrike" u="none">
              <a:solidFill>
                <a:srgbClr val="000000"/>
              </a:solidFill>
              <a:effectLst/>
              <a:uFillTx/>
              <a:latin typeface="Arial"/>
            </a:endParaRPr>
          </a:p>
        </p:txBody>
      </p:sp>
      <p:sp>
        <p:nvSpPr>
          <p:cNvPr id="61" name=""/>
          <p:cNvSpPr/>
          <p:nvPr/>
        </p:nvSpPr>
        <p:spPr>
          <a:xfrm>
            <a:off x="6553080" y="1581120"/>
            <a:ext cx="7621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X bps</a:t>
            </a:r>
            <a:endParaRPr b="0" lang="en-US" sz="1400" strike="noStrike" u="none">
              <a:solidFill>
                <a:srgbClr val="000000"/>
              </a:solidFill>
              <a:effectLst/>
              <a:uFillTx/>
              <a:latin typeface="Arial"/>
            </a:endParaRPr>
          </a:p>
        </p:txBody>
      </p:sp>
      <p:sp>
        <p:nvSpPr>
          <p:cNvPr id="62" name=""/>
          <p:cNvSpPr/>
          <p:nvPr/>
        </p:nvSpPr>
        <p:spPr>
          <a:xfrm>
            <a:off x="6688080" y="3486240"/>
            <a:ext cx="7621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Y bps</a:t>
            </a:r>
            <a:endParaRPr b="0" lang="en-US" sz="1400" strike="noStrike" u="none">
              <a:solidFill>
                <a:srgbClr val="000000"/>
              </a:solidFill>
              <a:effectLst/>
              <a:uFillTx/>
              <a:latin typeface="Arial"/>
            </a:endParaRPr>
          </a:p>
        </p:txBody>
      </p:sp>
      <p:sp>
        <p:nvSpPr>
          <p:cNvPr id="63" name=""/>
          <p:cNvSpPr/>
          <p:nvPr/>
        </p:nvSpPr>
        <p:spPr>
          <a:xfrm>
            <a:off x="6688080" y="5207040"/>
            <a:ext cx="7621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Z bps</a:t>
            </a:r>
            <a:endParaRPr b="0" lang="en-US" sz="1400" strike="noStrike" u="none">
              <a:solidFill>
                <a:srgbClr val="000000"/>
              </a:solidFill>
              <a:effectLst/>
              <a:uFillTx/>
              <a:latin typeface="Arial"/>
            </a:endParaRPr>
          </a:p>
        </p:txBody>
      </p:sp>
      <p:sp>
        <p:nvSpPr>
          <p:cNvPr id="64" name=""/>
          <p:cNvSpPr/>
          <p:nvPr/>
        </p:nvSpPr>
        <p:spPr>
          <a:xfrm>
            <a:off x="6357960" y="2478240"/>
            <a:ext cx="16146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Arial"/>
              </a:rPr>
              <a:t>Contingent payments</a:t>
            </a:r>
            <a:endParaRPr b="0" lang="en-US" sz="1000" strike="noStrike" u="none">
              <a:solidFill>
                <a:srgbClr val="000000"/>
              </a:solidFill>
              <a:effectLst/>
              <a:uFillTx/>
              <a:latin typeface="Arial"/>
            </a:endParaRPr>
          </a:p>
        </p:txBody>
      </p:sp>
      <p:sp>
        <p:nvSpPr>
          <p:cNvPr id="65" name=""/>
          <p:cNvSpPr/>
          <p:nvPr/>
        </p:nvSpPr>
        <p:spPr>
          <a:xfrm>
            <a:off x="6340320" y="4108320"/>
            <a:ext cx="20574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Arial"/>
              </a:rPr>
              <a:t>Contingent payments</a:t>
            </a:r>
            <a:endParaRPr b="0" lang="en-US" sz="1000" strike="noStrike" u="none">
              <a:solidFill>
                <a:srgbClr val="000000"/>
              </a:solidFill>
              <a:effectLst/>
              <a:uFillTx/>
              <a:latin typeface="Arial"/>
            </a:endParaRPr>
          </a:p>
        </p:txBody>
      </p:sp>
      <p:sp>
        <p:nvSpPr>
          <p:cNvPr id="66" name=""/>
          <p:cNvSpPr/>
          <p:nvPr/>
        </p:nvSpPr>
        <p:spPr>
          <a:xfrm>
            <a:off x="6175440" y="5908680"/>
            <a:ext cx="20574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Arial"/>
              </a:rPr>
              <a:t>Contingent payments</a:t>
            </a:r>
            <a:endParaRPr b="0" lang="en-US" sz="1000" strike="noStrike" u="none">
              <a:solidFill>
                <a:srgbClr val="000000"/>
              </a:solidFill>
              <a:effectLst/>
              <a:uFillTx/>
              <a:latin typeface="Arial"/>
            </a:endParaRPr>
          </a:p>
        </p:txBody>
      </p:sp>
      <p:sp>
        <p:nvSpPr>
          <p:cNvPr id="67" name=""/>
          <p:cNvSpPr/>
          <p:nvPr/>
        </p:nvSpPr>
        <p:spPr>
          <a:xfrm>
            <a:off x="6324480" y="2057400"/>
            <a:ext cx="11430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8" name=""/>
          <p:cNvSpPr/>
          <p:nvPr/>
        </p:nvSpPr>
        <p:spPr>
          <a:xfrm flipH="1" flipV="1">
            <a:off x="6476760" y="3956040"/>
            <a:ext cx="990360" cy="648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0320" bIns="-40320" anchor="ctr">
            <a:noAutofit/>
          </a:bodyPr>
          <a:p>
            <a:endParaRPr b="0" lang="en-US" sz="2400" strike="noStrike" u="none">
              <a:solidFill>
                <a:srgbClr val="000000"/>
              </a:solidFill>
              <a:effectLst/>
              <a:uFillTx/>
              <a:latin typeface="Arial"/>
            </a:endParaRPr>
          </a:p>
        </p:txBody>
      </p:sp>
      <p:sp>
        <p:nvSpPr>
          <p:cNvPr id="69" name=""/>
          <p:cNvSpPr/>
          <p:nvPr/>
        </p:nvSpPr>
        <p:spPr>
          <a:xfrm>
            <a:off x="6477120" y="3809880"/>
            <a:ext cx="98892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0" name=""/>
          <p:cNvSpPr/>
          <p:nvPr/>
        </p:nvSpPr>
        <p:spPr>
          <a:xfrm flipH="1">
            <a:off x="6324120" y="5708520"/>
            <a:ext cx="114300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1" name=""/>
          <p:cNvSpPr/>
          <p:nvPr/>
        </p:nvSpPr>
        <p:spPr>
          <a:xfrm>
            <a:off x="6324480" y="5562720"/>
            <a:ext cx="11430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Portfolio Trade</a:t>
            </a:r>
            <a:r>
              <a:rPr b="1" lang="en-GB" sz="2500" strike="noStrike" u="none">
                <a:solidFill>
                  <a:srgbClr val="ffffff"/>
                </a:solidFill>
                <a:effectLst/>
                <a:uFillTx/>
                <a:latin typeface="Arial"/>
              </a:rPr>
              <a:t> </a:t>
            </a:r>
            <a:endParaRPr b="1" lang="en-US" sz="2500" strike="noStrike" u="none">
              <a:solidFill>
                <a:srgbClr val="ffffff"/>
              </a:solidFill>
              <a:effectLst/>
              <a:uFillTx/>
              <a:latin typeface="Arial"/>
            </a:endParaRPr>
          </a:p>
        </p:txBody>
      </p:sp>
      <p:sp>
        <p:nvSpPr>
          <p:cNvPr id="73" name=""/>
          <p:cNvSpPr/>
          <p:nvPr/>
        </p:nvSpPr>
        <p:spPr>
          <a:xfrm>
            <a:off x="7147080" y="2057400"/>
            <a:ext cx="1143000" cy="317520"/>
          </a:xfrm>
          <a:prstGeom prst="rect">
            <a:avLst/>
          </a:prstGeom>
          <a:noFill/>
          <a:ln w="0">
            <a:noFill/>
          </a:ln>
        </p:spPr>
        <p:style>
          <a:lnRef idx="0"/>
          <a:fillRef idx="0"/>
          <a:effectRef idx="0"/>
          <a:fontRef idx="minor"/>
        </p:style>
        <p:txBody>
          <a:bodyPr wrap="none" lIns="90000" rIns="90000" tIns="46800" bIns="46800" anchor="ctr">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74" name=""/>
          <p:cNvSpPr/>
          <p:nvPr/>
        </p:nvSpPr>
        <p:spPr>
          <a:xfrm>
            <a:off x="7147080" y="2654280"/>
            <a:ext cx="1143000" cy="317520"/>
          </a:xfrm>
          <a:prstGeom prst="rect">
            <a:avLst/>
          </a:prstGeom>
          <a:noFill/>
          <a:ln w="0">
            <a:noFill/>
          </a:ln>
        </p:spPr>
        <p:style>
          <a:lnRef idx="0"/>
          <a:fillRef idx="0"/>
          <a:effectRef idx="0"/>
          <a:fontRef idx="minor"/>
        </p:style>
        <p:txBody>
          <a:bodyPr wrap="none" lIns="90000" rIns="90000" tIns="46800" bIns="46800" anchor="ctr">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75" name=""/>
          <p:cNvSpPr/>
          <p:nvPr/>
        </p:nvSpPr>
        <p:spPr>
          <a:xfrm>
            <a:off x="7147080" y="3403440"/>
            <a:ext cx="1143000" cy="317520"/>
          </a:xfrm>
          <a:prstGeom prst="rect">
            <a:avLst/>
          </a:prstGeom>
          <a:noFill/>
          <a:ln w="0">
            <a:noFill/>
          </a:ln>
        </p:spPr>
        <p:style>
          <a:lnRef idx="0"/>
          <a:fillRef idx="0"/>
          <a:effectRef idx="0"/>
          <a:fontRef idx="minor"/>
        </p:style>
        <p:txBody>
          <a:bodyPr wrap="none" lIns="90000" rIns="90000" tIns="46800" bIns="46800" anchor="ctr">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76" name=""/>
          <p:cNvSpPr/>
          <p:nvPr/>
        </p:nvSpPr>
        <p:spPr>
          <a:xfrm>
            <a:off x="7147080" y="4000680"/>
            <a:ext cx="1143000" cy="317160"/>
          </a:xfrm>
          <a:prstGeom prst="rect">
            <a:avLst/>
          </a:prstGeom>
          <a:noFill/>
          <a:ln w="0">
            <a:noFill/>
          </a:ln>
        </p:spPr>
        <p:style>
          <a:lnRef idx="0"/>
          <a:fillRef idx="0"/>
          <a:effectRef idx="0"/>
          <a:fontRef idx="minor"/>
        </p:style>
        <p:txBody>
          <a:bodyPr wrap="none" lIns="90000" rIns="90000" tIns="46800" bIns="46800" anchor="ctr">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77" name=""/>
          <p:cNvSpPr/>
          <p:nvPr/>
        </p:nvSpPr>
        <p:spPr>
          <a:xfrm>
            <a:off x="7147080" y="4667400"/>
            <a:ext cx="1143000" cy="317520"/>
          </a:xfrm>
          <a:prstGeom prst="rect">
            <a:avLst/>
          </a:prstGeom>
          <a:noFill/>
          <a:ln w="0">
            <a:noFill/>
          </a:ln>
        </p:spPr>
        <p:style>
          <a:lnRef idx="0"/>
          <a:fillRef idx="0"/>
          <a:effectRef idx="0"/>
          <a:fontRef idx="minor"/>
        </p:style>
        <p:txBody>
          <a:bodyPr wrap="none" lIns="90000" rIns="90000" tIns="46800" bIns="46800" anchor="ctr">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78" name=""/>
          <p:cNvSpPr/>
          <p:nvPr/>
        </p:nvSpPr>
        <p:spPr>
          <a:xfrm>
            <a:off x="7147080" y="5264280"/>
            <a:ext cx="1143000" cy="317520"/>
          </a:xfrm>
          <a:prstGeom prst="rect">
            <a:avLst/>
          </a:prstGeom>
          <a:noFill/>
          <a:ln w="0">
            <a:noFill/>
          </a:ln>
        </p:spPr>
        <p:style>
          <a:lnRef idx="0"/>
          <a:fillRef idx="0"/>
          <a:effectRef idx="0"/>
          <a:fontRef idx="minor"/>
        </p:style>
        <p:txBody>
          <a:bodyPr wrap="none" lIns="90000" rIns="90000" tIns="46800" bIns="46800" anchor="ctr">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79" name=""/>
          <p:cNvSpPr/>
          <p:nvPr/>
        </p:nvSpPr>
        <p:spPr>
          <a:xfrm>
            <a:off x="1905120" y="342900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0" name=""/>
          <p:cNvSpPr/>
          <p:nvPr/>
        </p:nvSpPr>
        <p:spPr>
          <a:xfrm>
            <a:off x="1673280" y="2990880"/>
            <a:ext cx="1143000" cy="3175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81" name=""/>
          <p:cNvSpPr/>
          <p:nvPr/>
        </p:nvSpPr>
        <p:spPr>
          <a:xfrm>
            <a:off x="305640" y="2132640"/>
            <a:ext cx="1392120" cy="276840"/>
          </a:xfrm>
          <a:prstGeom prst="rect">
            <a:avLst/>
          </a:prstGeom>
          <a:solidFill>
            <a:srgbClr val="00cc66"/>
          </a:solid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Single name CDS</a:t>
            </a:r>
            <a:endParaRPr b="0" lang="en-US" sz="1200" strike="noStrike" u="none">
              <a:solidFill>
                <a:srgbClr val="000000"/>
              </a:solidFill>
              <a:effectLst/>
              <a:uFillTx/>
              <a:latin typeface="Arial"/>
            </a:endParaRPr>
          </a:p>
        </p:txBody>
      </p:sp>
      <p:sp>
        <p:nvSpPr>
          <p:cNvPr id="82" name=""/>
          <p:cNvSpPr/>
          <p:nvPr/>
        </p:nvSpPr>
        <p:spPr>
          <a:xfrm>
            <a:off x="305640" y="3286800"/>
            <a:ext cx="1392120" cy="276840"/>
          </a:xfrm>
          <a:prstGeom prst="rect">
            <a:avLst/>
          </a:prstGeom>
          <a:solidFill>
            <a:srgbClr val="00cc66"/>
          </a:solid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Single name CDS</a:t>
            </a:r>
            <a:endParaRPr b="0" lang="en-US" sz="1200" strike="noStrike" u="none">
              <a:solidFill>
                <a:srgbClr val="000000"/>
              </a:solidFill>
              <a:effectLst/>
              <a:uFillTx/>
              <a:latin typeface="Arial"/>
            </a:endParaRPr>
          </a:p>
        </p:txBody>
      </p:sp>
      <p:sp>
        <p:nvSpPr>
          <p:cNvPr id="83" name=""/>
          <p:cNvSpPr/>
          <p:nvPr/>
        </p:nvSpPr>
        <p:spPr>
          <a:xfrm>
            <a:off x="305640" y="3670920"/>
            <a:ext cx="1392120" cy="276840"/>
          </a:xfrm>
          <a:prstGeom prst="rect">
            <a:avLst/>
          </a:prstGeom>
          <a:solidFill>
            <a:srgbClr val="00cc66"/>
          </a:solid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Single name CDS</a:t>
            </a:r>
            <a:endParaRPr b="0" lang="en-US" sz="1200" strike="noStrike" u="none">
              <a:solidFill>
                <a:srgbClr val="000000"/>
              </a:solidFill>
              <a:effectLst/>
              <a:uFillTx/>
              <a:latin typeface="Arial"/>
            </a:endParaRPr>
          </a:p>
        </p:txBody>
      </p:sp>
      <p:sp>
        <p:nvSpPr>
          <p:cNvPr id="84" name=""/>
          <p:cNvSpPr/>
          <p:nvPr/>
        </p:nvSpPr>
        <p:spPr>
          <a:xfrm>
            <a:off x="305640" y="4055040"/>
            <a:ext cx="1392120" cy="276840"/>
          </a:xfrm>
          <a:prstGeom prst="rect">
            <a:avLst/>
          </a:prstGeom>
          <a:solidFill>
            <a:srgbClr val="00cc66"/>
          </a:solid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Single name CDS</a:t>
            </a:r>
            <a:endParaRPr b="0" lang="en-US" sz="1200" strike="noStrike" u="none">
              <a:solidFill>
                <a:srgbClr val="000000"/>
              </a:solidFill>
              <a:effectLst/>
              <a:uFillTx/>
              <a:latin typeface="Arial"/>
            </a:endParaRPr>
          </a:p>
        </p:txBody>
      </p:sp>
      <p:sp>
        <p:nvSpPr>
          <p:cNvPr id="85" name=""/>
          <p:cNvSpPr/>
          <p:nvPr/>
        </p:nvSpPr>
        <p:spPr>
          <a:xfrm>
            <a:off x="305640" y="4440600"/>
            <a:ext cx="1392120" cy="276840"/>
          </a:xfrm>
          <a:prstGeom prst="rect">
            <a:avLst/>
          </a:prstGeom>
          <a:solidFill>
            <a:srgbClr val="00cc66"/>
          </a:solid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Single name CDS</a:t>
            </a:r>
            <a:endParaRPr b="0" lang="en-US" sz="1200" strike="noStrike" u="none">
              <a:solidFill>
                <a:srgbClr val="000000"/>
              </a:solidFill>
              <a:effectLst/>
              <a:uFillTx/>
              <a:latin typeface="Arial"/>
            </a:endParaRPr>
          </a:p>
        </p:txBody>
      </p:sp>
      <p:sp>
        <p:nvSpPr>
          <p:cNvPr id="86" name=""/>
          <p:cNvSpPr/>
          <p:nvPr/>
        </p:nvSpPr>
        <p:spPr>
          <a:xfrm>
            <a:off x="305640" y="2516760"/>
            <a:ext cx="1392120" cy="276840"/>
          </a:xfrm>
          <a:prstGeom prst="rect">
            <a:avLst/>
          </a:prstGeom>
          <a:solidFill>
            <a:srgbClr val="00cc66"/>
          </a:solid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Single name CDS</a:t>
            </a:r>
            <a:endParaRPr b="0" lang="en-US" sz="1200" strike="noStrike" u="none">
              <a:solidFill>
                <a:srgbClr val="000000"/>
              </a:solidFill>
              <a:effectLst/>
              <a:uFillTx/>
              <a:latin typeface="Arial"/>
            </a:endParaRPr>
          </a:p>
        </p:txBody>
      </p:sp>
      <p:sp>
        <p:nvSpPr>
          <p:cNvPr id="87" name=""/>
          <p:cNvSpPr/>
          <p:nvPr/>
        </p:nvSpPr>
        <p:spPr>
          <a:xfrm>
            <a:off x="305640" y="2900880"/>
            <a:ext cx="1392120" cy="276840"/>
          </a:xfrm>
          <a:prstGeom prst="rect">
            <a:avLst/>
          </a:prstGeom>
          <a:solidFill>
            <a:srgbClr val="00cc66"/>
          </a:solid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Single name CDS</a:t>
            </a:r>
            <a:endParaRPr b="0" lang="en-US" sz="1200" strike="noStrike" u="none">
              <a:solidFill>
                <a:srgbClr val="000000"/>
              </a:solidFill>
              <a:effectLst/>
              <a:uFillTx/>
              <a:latin typeface="Arial"/>
            </a:endParaRPr>
          </a:p>
        </p:txBody>
      </p:sp>
      <p:sp>
        <p:nvSpPr>
          <p:cNvPr id="88" name=""/>
          <p:cNvSpPr/>
          <p:nvPr/>
        </p:nvSpPr>
        <p:spPr>
          <a:xfrm>
            <a:off x="305640" y="4825080"/>
            <a:ext cx="1392120" cy="276840"/>
          </a:xfrm>
          <a:prstGeom prst="rect">
            <a:avLst/>
          </a:prstGeom>
          <a:solidFill>
            <a:srgbClr val="00cc66"/>
          </a:solid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Single name CDS</a:t>
            </a:r>
            <a:endParaRPr b="0" lang="en-US" sz="1200" strike="noStrike" u="none">
              <a:solidFill>
                <a:srgbClr val="000000"/>
              </a:solidFill>
              <a:effectLst/>
              <a:uFillTx/>
              <a:latin typeface="Arial"/>
            </a:endParaRPr>
          </a:p>
        </p:txBody>
      </p:sp>
      <p:sp>
        <p:nvSpPr>
          <p:cNvPr id="89" name=""/>
          <p:cNvSpPr/>
          <p:nvPr/>
        </p:nvSpPr>
        <p:spPr>
          <a:xfrm>
            <a:off x="305640" y="5210640"/>
            <a:ext cx="1392120" cy="276840"/>
          </a:xfrm>
          <a:prstGeom prst="rect">
            <a:avLst/>
          </a:prstGeom>
          <a:solidFill>
            <a:srgbClr val="00cc66"/>
          </a:solid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Single name CDS</a:t>
            </a:r>
            <a:endParaRPr b="0" lang="en-US" sz="1200" strike="noStrike" u="none">
              <a:solidFill>
                <a:srgbClr val="000000"/>
              </a:solidFill>
              <a:effectLst/>
              <a:uFillTx/>
              <a:latin typeface="Arial"/>
            </a:endParaRPr>
          </a:p>
        </p:txBody>
      </p:sp>
      <p:sp>
        <p:nvSpPr>
          <p:cNvPr id="90" name=""/>
          <p:cNvSpPr/>
          <p:nvPr/>
        </p:nvSpPr>
        <p:spPr>
          <a:xfrm>
            <a:off x="1905120" y="304812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1" name=""/>
          <p:cNvSpPr/>
          <p:nvPr/>
        </p:nvSpPr>
        <p:spPr>
          <a:xfrm>
            <a:off x="1905120" y="266688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2" name=""/>
          <p:cNvSpPr/>
          <p:nvPr/>
        </p:nvSpPr>
        <p:spPr>
          <a:xfrm>
            <a:off x="1905120" y="228600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3" name=""/>
          <p:cNvSpPr/>
          <p:nvPr/>
        </p:nvSpPr>
        <p:spPr>
          <a:xfrm>
            <a:off x="1905120" y="380988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4" name=""/>
          <p:cNvSpPr/>
          <p:nvPr/>
        </p:nvSpPr>
        <p:spPr>
          <a:xfrm>
            <a:off x="1905120" y="419112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5" name=""/>
          <p:cNvSpPr/>
          <p:nvPr/>
        </p:nvSpPr>
        <p:spPr>
          <a:xfrm>
            <a:off x="1905120" y="457200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6" name=""/>
          <p:cNvSpPr/>
          <p:nvPr/>
        </p:nvSpPr>
        <p:spPr>
          <a:xfrm>
            <a:off x="1905120" y="495288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7" name=""/>
          <p:cNvSpPr/>
          <p:nvPr/>
        </p:nvSpPr>
        <p:spPr>
          <a:xfrm>
            <a:off x="1905120" y="533412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8" name=""/>
          <p:cNvSpPr/>
          <p:nvPr/>
        </p:nvSpPr>
        <p:spPr>
          <a:xfrm>
            <a:off x="1447200" y="1371600"/>
            <a:ext cx="1766520" cy="7344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Enron Credit</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sells protection on</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a number of names</a:t>
            </a:r>
            <a:endParaRPr b="0" lang="en-US" sz="1400" strike="noStrike" u="none">
              <a:solidFill>
                <a:srgbClr val="000000"/>
              </a:solidFill>
              <a:effectLst/>
              <a:uFillTx/>
              <a:latin typeface="Arial"/>
            </a:endParaRPr>
          </a:p>
        </p:txBody>
      </p:sp>
      <p:sp>
        <p:nvSpPr>
          <p:cNvPr id="99" name=""/>
          <p:cNvSpPr/>
          <p:nvPr/>
        </p:nvSpPr>
        <p:spPr>
          <a:xfrm>
            <a:off x="4419720" y="251460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0" name=""/>
          <p:cNvSpPr/>
          <p:nvPr/>
        </p:nvSpPr>
        <p:spPr>
          <a:xfrm>
            <a:off x="4419720" y="377208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1" name=""/>
          <p:cNvSpPr/>
          <p:nvPr/>
        </p:nvSpPr>
        <p:spPr>
          <a:xfrm>
            <a:off x="4419720" y="502920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2" name=""/>
          <p:cNvSpPr/>
          <p:nvPr/>
        </p:nvSpPr>
        <p:spPr>
          <a:xfrm>
            <a:off x="4033080" y="1143000"/>
            <a:ext cx="1687320" cy="9478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Enron Credit</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buys protection on </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the same names</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on a portfolio basis</a:t>
            </a:r>
            <a:endParaRPr b="0" lang="en-US" sz="1400" strike="noStrike" u="none">
              <a:solidFill>
                <a:srgbClr val="000000"/>
              </a:solidFill>
              <a:effectLst/>
              <a:uFillTx/>
              <a:latin typeface="Arial"/>
            </a:endParaRPr>
          </a:p>
        </p:txBody>
      </p:sp>
      <p:sp>
        <p:nvSpPr>
          <p:cNvPr id="103" name=""/>
          <p:cNvSpPr/>
          <p:nvPr/>
        </p:nvSpPr>
        <p:spPr>
          <a:xfrm>
            <a:off x="7116480" y="4756320"/>
            <a:ext cx="2034000" cy="7344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1</a:t>
            </a:r>
            <a:r>
              <a:rPr b="0" lang="en-GB" sz="1400" strike="noStrike" u="none" baseline="30000">
                <a:solidFill>
                  <a:srgbClr val="000000"/>
                </a:solidFill>
                <a:effectLst/>
                <a:uFillTx/>
                <a:latin typeface="Arial"/>
              </a:rPr>
              <a:t>st</a:t>
            </a:r>
            <a:r>
              <a:rPr b="0" lang="en-GB" sz="1400" strike="noStrike" u="none">
                <a:solidFill>
                  <a:srgbClr val="000000"/>
                </a:solidFill>
                <a:effectLst/>
                <a:uFillTx/>
                <a:latin typeface="Arial"/>
              </a:rPr>
              <a:t> loss tranche</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likely to be held by</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credit protection buyers</a:t>
            </a:r>
            <a:endParaRPr b="0" lang="en-US" sz="1400" strike="noStrike" u="none">
              <a:solidFill>
                <a:srgbClr val="000000"/>
              </a:solidFill>
              <a:effectLst/>
              <a:uFillTx/>
              <a:latin typeface="Arial"/>
            </a:endParaRPr>
          </a:p>
        </p:txBody>
      </p:sp>
      <p:sp>
        <p:nvSpPr>
          <p:cNvPr id="104" name=""/>
          <p:cNvSpPr/>
          <p:nvPr/>
        </p:nvSpPr>
        <p:spPr>
          <a:xfrm>
            <a:off x="7148520" y="3551400"/>
            <a:ext cx="1995840" cy="7344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Mezzanine tranche</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pays when losses</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exceed 1</a:t>
            </a:r>
            <a:r>
              <a:rPr b="0" lang="en-GB" sz="1400" strike="noStrike" u="none" baseline="30000">
                <a:solidFill>
                  <a:srgbClr val="000000"/>
                </a:solidFill>
                <a:effectLst/>
                <a:uFillTx/>
                <a:latin typeface="Arial"/>
              </a:rPr>
              <a:t>st</a:t>
            </a:r>
            <a:r>
              <a:rPr b="0" lang="en-GB" sz="1400" strike="noStrike" u="none">
                <a:solidFill>
                  <a:srgbClr val="000000"/>
                </a:solidFill>
                <a:effectLst/>
                <a:uFillTx/>
                <a:latin typeface="Arial"/>
              </a:rPr>
              <a:t> loss tranche</a:t>
            </a:r>
            <a:endParaRPr b="0" lang="en-US" sz="1400" strike="noStrike" u="none">
              <a:solidFill>
                <a:srgbClr val="000000"/>
              </a:solidFill>
              <a:effectLst/>
              <a:uFillTx/>
              <a:latin typeface="Arial"/>
            </a:endParaRPr>
          </a:p>
        </p:txBody>
      </p:sp>
      <p:sp>
        <p:nvSpPr>
          <p:cNvPr id="105" name=""/>
          <p:cNvSpPr/>
          <p:nvPr/>
        </p:nvSpPr>
        <p:spPr>
          <a:xfrm>
            <a:off x="7387200" y="2133720"/>
            <a:ext cx="1587960" cy="9478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Senior tranche</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pays when losses</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exceed sum of all</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lower tranches</a:t>
            </a:r>
            <a:endParaRPr b="0" lang="en-US" sz="1400" strike="noStrike" u="none">
              <a:solidFill>
                <a:srgbClr val="000000"/>
              </a:solidFill>
              <a:effectLst/>
              <a:uFillTx/>
              <a:latin typeface="Arial"/>
            </a:endParaRPr>
          </a:p>
        </p:txBody>
      </p:sp>
      <p:sp>
        <p:nvSpPr>
          <p:cNvPr id="106" name=""/>
          <p:cNvSpPr/>
          <p:nvPr/>
        </p:nvSpPr>
        <p:spPr>
          <a:xfrm>
            <a:off x="2971800" y="2209680"/>
            <a:ext cx="1295280" cy="3276720"/>
          </a:xfrm>
          <a:prstGeom prst="rect">
            <a:avLst/>
          </a:prstGeom>
          <a:solidFill>
            <a:srgbClr val="ff0000"/>
          </a:solid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Arial"/>
            </a:endParaRPr>
          </a:p>
        </p:txBody>
      </p:sp>
      <p:sp>
        <p:nvSpPr>
          <p:cNvPr id="107" name=""/>
          <p:cNvSpPr/>
          <p:nvPr/>
        </p:nvSpPr>
        <p:spPr>
          <a:xfrm>
            <a:off x="2971800" y="3505320"/>
            <a:ext cx="1295280" cy="58140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Enron Credit</a:t>
            </a:r>
            <a:endParaRPr b="0" lang="en-US" sz="1600" strike="noStrike" u="none">
              <a:solidFill>
                <a:srgbClr val="000000"/>
              </a:solidFill>
              <a:effectLst/>
              <a:uFillTx/>
              <a:latin typeface="Arial"/>
            </a:endParaRPr>
          </a:p>
        </p:txBody>
      </p:sp>
      <p:sp>
        <p:nvSpPr>
          <p:cNvPr id="108" name=""/>
          <p:cNvSpPr/>
          <p:nvPr/>
        </p:nvSpPr>
        <p:spPr>
          <a:xfrm>
            <a:off x="5562720" y="2209680"/>
            <a:ext cx="1371600" cy="581400"/>
          </a:xfrm>
          <a:prstGeom prst="rect">
            <a:avLst/>
          </a:prstGeom>
          <a:solidFill>
            <a:srgbClr val="0000ff"/>
          </a:solid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Insurance  Co 1</a:t>
            </a:r>
            <a:endParaRPr b="0" lang="en-US" sz="1600" strike="noStrike" u="none">
              <a:solidFill>
                <a:srgbClr val="000000"/>
              </a:solidFill>
              <a:effectLst/>
              <a:uFillTx/>
              <a:latin typeface="Arial"/>
            </a:endParaRPr>
          </a:p>
        </p:txBody>
      </p:sp>
      <p:sp>
        <p:nvSpPr>
          <p:cNvPr id="109" name=""/>
          <p:cNvSpPr/>
          <p:nvPr/>
        </p:nvSpPr>
        <p:spPr>
          <a:xfrm>
            <a:off x="5562720" y="3313080"/>
            <a:ext cx="1371600" cy="825120"/>
          </a:xfrm>
          <a:prstGeom prst="rect">
            <a:avLst/>
          </a:prstGeom>
          <a:solidFill>
            <a:srgbClr val="0000ff"/>
          </a:solid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Financial Institution Co 2</a:t>
            </a:r>
            <a:endParaRPr b="0" lang="en-US" sz="1600" strike="noStrike" u="none">
              <a:solidFill>
                <a:srgbClr val="000000"/>
              </a:solidFill>
              <a:effectLst/>
              <a:uFillTx/>
              <a:latin typeface="Arial"/>
            </a:endParaRPr>
          </a:p>
        </p:txBody>
      </p:sp>
      <p:sp>
        <p:nvSpPr>
          <p:cNvPr id="110" name=""/>
          <p:cNvSpPr/>
          <p:nvPr/>
        </p:nvSpPr>
        <p:spPr>
          <a:xfrm>
            <a:off x="5562720" y="4660920"/>
            <a:ext cx="1371600" cy="825120"/>
          </a:xfrm>
          <a:prstGeom prst="rect">
            <a:avLst/>
          </a:prstGeom>
          <a:solidFill>
            <a:srgbClr val="0000ff"/>
          </a:solid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Enron Trading Book</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1"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Portfolio Trade</a:t>
            </a:r>
            <a:r>
              <a:rPr b="1" lang="en-GB" sz="2500" strike="noStrike" u="none">
                <a:solidFill>
                  <a:srgbClr val="ffffff"/>
                </a:solidFill>
                <a:effectLst/>
                <a:uFillTx/>
                <a:latin typeface="Arial"/>
              </a:rPr>
              <a:t> </a:t>
            </a:r>
            <a:endParaRPr b="1" lang="en-US" sz="2500" strike="noStrike" u="none">
              <a:solidFill>
                <a:srgbClr val="ffffff"/>
              </a:solidFill>
              <a:effectLst/>
              <a:uFillTx/>
              <a:latin typeface="Arial"/>
            </a:endParaRPr>
          </a:p>
        </p:txBody>
      </p:sp>
      <p:sp>
        <p:nvSpPr>
          <p:cNvPr id="112" name=""/>
          <p:cNvSpPr/>
          <p:nvPr/>
        </p:nvSpPr>
        <p:spPr>
          <a:xfrm>
            <a:off x="7147080" y="2057400"/>
            <a:ext cx="1143000" cy="317520"/>
          </a:xfrm>
          <a:prstGeom prst="rect">
            <a:avLst/>
          </a:prstGeom>
          <a:noFill/>
          <a:ln w="0">
            <a:noFill/>
          </a:ln>
        </p:spPr>
        <p:style>
          <a:lnRef idx="0"/>
          <a:fillRef idx="0"/>
          <a:effectRef idx="0"/>
          <a:fontRef idx="minor"/>
        </p:style>
        <p:txBody>
          <a:bodyPr wrap="none" lIns="90000" rIns="90000" tIns="46800" bIns="46800" anchor="ctr">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13" name=""/>
          <p:cNvSpPr/>
          <p:nvPr/>
        </p:nvSpPr>
        <p:spPr>
          <a:xfrm>
            <a:off x="7147080" y="2654280"/>
            <a:ext cx="1143000" cy="317520"/>
          </a:xfrm>
          <a:prstGeom prst="rect">
            <a:avLst/>
          </a:prstGeom>
          <a:noFill/>
          <a:ln w="0">
            <a:noFill/>
          </a:ln>
        </p:spPr>
        <p:style>
          <a:lnRef idx="0"/>
          <a:fillRef idx="0"/>
          <a:effectRef idx="0"/>
          <a:fontRef idx="minor"/>
        </p:style>
        <p:txBody>
          <a:bodyPr wrap="none" lIns="90000" rIns="90000" tIns="46800" bIns="46800" anchor="ctr">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14" name=""/>
          <p:cNvSpPr/>
          <p:nvPr/>
        </p:nvSpPr>
        <p:spPr>
          <a:xfrm>
            <a:off x="7147080" y="3403440"/>
            <a:ext cx="1143000" cy="317520"/>
          </a:xfrm>
          <a:prstGeom prst="rect">
            <a:avLst/>
          </a:prstGeom>
          <a:noFill/>
          <a:ln w="0">
            <a:noFill/>
          </a:ln>
        </p:spPr>
        <p:style>
          <a:lnRef idx="0"/>
          <a:fillRef idx="0"/>
          <a:effectRef idx="0"/>
          <a:fontRef idx="minor"/>
        </p:style>
        <p:txBody>
          <a:bodyPr wrap="none" lIns="90000" rIns="90000" tIns="46800" bIns="46800" anchor="ctr">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15" name=""/>
          <p:cNvSpPr/>
          <p:nvPr/>
        </p:nvSpPr>
        <p:spPr>
          <a:xfrm>
            <a:off x="7147080" y="4000680"/>
            <a:ext cx="1143000" cy="317160"/>
          </a:xfrm>
          <a:prstGeom prst="rect">
            <a:avLst/>
          </a:prstGeom>
          <a:noFill/>
          <a:ln w="0">
            <a:noFill/>
          </a:ln>
        </p:spPr>
        <p:style>
          <a:lnRef idx="0"/>
          <a:fillRef idx="0"/>
          <a:effectRef idx="0"/>
          <a:fontRef idx="minor"/>
        </p:style>
        <p:txBody>
          <a:bodyPr wrap="none" lIns="90000" rIns="90000" tIns="46800" bIns="46800" anchor="ctr">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16" name=""/>
          <p:cNvSpPr/>
          <p:nvPr/>
        </p:nvSpPr>
        <p:spPr>
          <a:xfrm>
            <a:off x="7147080" y="4667400"/>
            <a:ext cx="1143000" cy="317520"/>
          </a:xfrm>
          <a:prstGeom prst="rect">
            <a:avLst/>
          </a:prstGeom>
          <a:noFill/>
          <a:ln w="0">
            <a:noFill/>
          </a:ln>
        </p:spPr>
        <p:style>
          <a:lnRef idx="0"/>
          <a:fillRef idx="0"/>
          <a:effectRef idx="0"/>
          <a:fontRef idx="minor"/>
        </p:style>
        <p:txBody>
          <a:bodyPr wrap="none" lIns="90000" rIns="90000" tIns="46800" bIns="46800" anchor="ctr">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17" name=""/>
          <p:cNvSpPr/>
          <p:nvPr/>
        </p:nvSpPr>
        <p:spPr>
          <a:xfrm>
            <a:off x="7147080" y="5264280"/>
            <a:ext cx="1143000" cy="317520"/>
          </a:xfrm>
          <a:prstGeom prst="rect">
            <a:avLst/>
          </a:prstGeom>
          <a:noFill/>
          <a:ln w="0">
            <a:noFill/>
          </a:ln>
        </p:spPr>
        <p:style>
          <a:lnRef idx="0"/>
          <a:fillRef idx="0"/>
          <a:effectRef idx="0"/>
          <a:fontRef idx="minor"/>
        </p:style>
        <p:txBody>
          <a:bodyPr wrap="none" lIns="90000" rIns="90000" tIns="46800" bIns="46800" anchor="ctr">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grpSp>
        <p:nvGrpSpPr>
          <p:cNvPr id="118" name=""/>
          <p:cNvGrpSpPr/>
          <p:nvPr/>
        </p:nvGrpSpPr>
        <p:grpSpPr>
          <a:xfrm>
            <a:off x="5165640" y="3314880"/>
            <a:ext cx="1143000" cy="825480"/>
            <a:chOff x="5165640" y="3314880"/>
            <a:chExt cx="1143000" cy="825480"/>
          </a:xfrm>
        </p:grpSpPr>
        <p:sp>
          <p:nvSpPr>
            <p:cNvPr id="119" name=""/>
            <p:cNvSpPr/>
            <p:nvPr/>
          </p:nvSpPr>
          <p:spPr>
            <a:xfrm>
              <a:off x="5165640" y="3314880"/>
              <a:ext cx="1143000" cy="3175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20" name=""/>
            <p:cNvSpPr/>
            <p:nvPr/>
          </p:nvSpPr>
          <p:spPr>
            <a:xfrm>
              <a:off x="5165640" y="3822840"/>
              <a:ext cx="1143000" cy="3175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grpSp>
      <p:sp>
        <p:nvSpPr>
          <p:cNvPr id="121" name=""/>
          <p:cNvSpPr/>
          <p:nvPr/>
        </p:nvSpPr>
        <p:spPr>
          <a:xfrm>
            <a:off x="2511360" y="2990880"/>
            <a:ext cx="1143000" cy="3175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22" name=""/>
          <p:cNvSpPr/>
          <p:nvPr/>
        </p:nvSpPr>
        <p:spPr>
          <a:xfrm>
            <a:off x="3809880" y="2130120"/>
            <a:ext cx="1447920" cy="1588320"/>
          </a:xfrm>
          <a:prstGeom prst="rect">
            <a:avLst/>
          </a:prstGeom>
          <a:solidFill>
            <a:srgbClr val="ff0000"/>
          </a:solid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Senior Tranche</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80%</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AAA</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123" name=""/>
          <p:cNvSpPr/>
          <p:nvPr/>
        </p:nvSpPr>
        <p:spPr>
          <a:xfrm>
            <a:off x="3809880" y="3761640"/>
            <a:ext cx="1447920" cy="947880"/>
          </a:xfrm>
          <a:prstGeom prst="rect">
            <a:avLst/>
          </a:prstGeom>
          <a:solidFill>
            <a:srgbClr val="ff6600"/>
          </a:solid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Mezz Tranche</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15%</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AA to BBB</a:t>
            </a:r>
            <a:endParaRPr b="0" lang="en-US" sz="1400" strike="noStrike" u="none">
              <a:solidFill>
                <a:srgbClr val="000000"/>
              </a:solidFill>
              <a:effectLst/>
              <a:uFillTx/>
              <a:latin typeface="Arial"/>
            </a:endParaRPr>
          </a:p>
        </p:txBody>
      </p:sp>
      <p:sp>
        <p:nvSpPr>
          <p:cNvPr id="124" name=""/>
          <p:cNvSpPr/>
          <p:nvPr/>
        </p:nvSpPr>
        <p:spPr>
          <a:xfrm>
            <a:off x="3809880" y="4754160"/>
            <a:ext cx="1447920" cy="734400"/>
          </a:xfrm>
          <a:prstGeom prst="rect">
            <a:avLst/>
          </a:prstGeom>
          <a:solidFill>
            <a:srgbClr val="ff0066"/>
          </a:solid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1</a:t>
            </a:r>
            <a:r>
              <a:rPr b="0" lang="en-GB" sz="1400" strike="noStrike" u="none" baseline="30000">
                <a:solidFill>
                  <a:srgbClr val="000000"/>
                </a:solidFill>
                <a:effectLst/>
                <a:uFillTx/>
                <a:latin typeface="Arial"/>
              </a:rPr>
              <a:t>st</a:t>
            </a:r>
            <a:r>
              <a:rPr b="0" lang="en-GB" sz="1400" strike="noStrike" u="none">
                <a:solidFill>
                  <a:srgbClr val="000000"/>
                </a:solidFill>
                <a:effectLst/>
                <a:uFillTx/>
                <a:latin typeface="Arial"/>
              </a:rPr>
              <a:t> Loss</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5%</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Unrated</a:t>
            </a:r>
            <a:endParaRPr b="0" lang="en-US" sz="1400" strike="noStrike" u="none">
              <a:solidFill>
                <a:srgbClr val="000000"/>
              </a:solidFill>
              <a:effectLst/>
              <a:uFillTx/>
              <a:latin typeface="Arial"/>
            </a:endParaRPr>
          </a:p>
        </p:txBody>
      </p:sp>
      <p:sp>
        <p:nvSpPr>
          <p:cNvPr id="125" name=""/>
          <p:cNvSpPr/>
          <p:nvPr/>
        </p:nvSpPr>
        <p:spPr>
          <a:xfrm>
            <a:off x="282600" y="1143000"/>
            <a:ext cx="8556480" cy="39888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Example of tranching on an Investment Grade portfolio</a:t>
            </a:r>
            <a:endParaRPr b="0" lang="en-US" sz="2000" strike="noStrike" u="none">
              <a:solidFill>
                <a:srgbClr val="000000"/>
              </a:solidFill>
              <a:effectLst/>
              <a:uFillTx/>
              <a:latin typeface="Arial"/>
            </a:endParaRPr>
          </a:p>
        </p:txBody>
      </p:sp>
      <p:sp>
        <p:nvSpPr>
          <p:cNvPr id="126" name=""/>
          <p:cNvSpPr/>
          <p:nvPr/>
        </p:nvSpPr>
        <p:spPr>
          <a:xfrm>
            <a:off x="3657600" y="5791320"/>
            <a:ext cx="184320" cy="5191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27" name=""/>
          <p:cNvSpPr/>
          <p:nvPr/>
        </p:nvSpPr>
        <p:spPr>
          <a:xfrm>
            <a:off x="274320" y="5943600"/>
            <a:ext cx="8655840" cy="5209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Senior tranche very cheap, therefore downside protection is not expensive and notional exposure is capped</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at the 1</a:t>
            </a:r>
            <a:r>
              <a:rPr b="0" lang="en-GB" sz="1400" strike="noStrike" u="none" baseline="30000">
                <a:solidFill>
                  <a:srgbClr val="000000"/>
                </a:solidFill>
                <a:effectLst/>
                <a:uFillTx/>
                <a:latin typeface="Arial"/>
              </a:rPr>
              <a:t>st</a:t>
            </a:r>
            <a:r>
              <a:rPr b="0" lang="en-GB" sz="1400" strike="noStrike" u="none">
                <a:solidFill>
                  <a:srgbClr val="000000"/>
                </a:solidFill>
                <a:effectLst/>
                <a:uFillTx/>
                <a:latin typeface="Arial"/>
              </a:rPr>
              <a:t> loss amount. </a:t>
            </a:r>
            <a:endParaRPr b="0" lang="en-US" sz="1400" strike="noStrike" u="none">
              <a:solidFill>
                <a:srgbClr val="000000"/>
              </a:solidFill>
              <a:effectLst/>
              <a:uFillTx/>
              <a:latin typeface="Arial"/>
            </a:endParaRPr>
          </a:p>
        </p:txBody>
      </p:sp>
      <p:sp>
        <p:nvSpPr>
          <p:cNvPr id="128" name=""/>
          <p:cNvSpPr/>
          <p:nvPr/>
        </p:nvSpPr>
        <p:spPr>
          <a:xfrm>
            <a:off x="6629400" y="2133720"/>
            <a:ext cx="1371600" cy="581400"/>
          </a:xfrm>
          <a:prstGeom prst="rect">
            <a:avLst/>
          </a:prstGeom>
          <a:solidFill>
            <a:srgbClr val="0000ff"/>
          </a:solid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Insurance  Co 1</a:t>
            </a:r>
            <a:endParaRPr b="0" lang="en-US" sz="1600" strike="noStrike" u="none">
              <a:solidFill>
                <a:srgbClr val="000000"/>
              </a:solidFill>
              <a:effectLst/>
              <a:uFillTx/>
              <a:latin typeface="Arial"/>
            </a:endParaRPr>
          </a:p>
        </p:txBody>
      </p:sp>
      <p:sp>
        <p:nvSpPr>
          <p:cNvPr id="129" name=""/>
          <p:cNvSpPr/>
          <p:nvPr/>
        </p:nvSpPr>
        <p:spPr>
          <a:xfrm>
            <a:off x="6629400" y="3251160"/>
            <a:ext cx="1371600" cy="825120"/>
          </a:xfrm>
          <a:prstGeom prst="rect">
            <a:avLst/>
          </a:prstGeom>
          <a:solidFill>
            <a:srgbClr val="0000ff"/>
          </a:solid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Financial Institution Co 2</a:t>
            </a:r>
            <a:endParaRPr b="0" lang="en-US" sz="1600" strike="noStrike" u="none">
              <a:solidFill>
                <a:srgbClr val="000000"/>
              </a:solidFill>
              <a:effectLst/>
              <a:uFillTx/>
              <a:latin typeface="Arial"/>
            </a:endParaRPr>
          </a:p>
        </p:txBody>
      </p:sp>
      <p:sp>
        <p:nvSpPr>
          <p:cNvPr id="130" name=""/>
          <p:cNvSpPr/>
          <p:nvPr/>
        </p:nvSpPr>
        <p:spPr>
          <a:xfrm>
            <a:off x="6629400" y="4660920"/>
            <a:ext cx="1371600" cy="825120"/>
          </a:xfrm>
          <a:prstGeom prst="rect">
            <a:avLst/>
          </a:prstGeom>
          <a:solidFill>
            <a:srgbClr val="0000ff"/>
          </a:solid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Enron Trading Book</a:t>
            </a:r>
            <a:endParaRPr b="0" lang="en-US" sz="1600" strike="noStrike" u="none">
              <a:solidFill>
                <a:srgbClr val="000000"/>
              </a:solidFill>
              <a:effectLst/>
              <a:uFillTx/>
              <a:latin typeface="Arial"/>
            </a:endParaRPr>
          </a:p>
        </p:txBody>
      </p:sp>
      <p:sp>
        <p:nvSpPr>
          <p:cNvPr id="131" name=""/>
          <p:cNvSpPr/>
          <p:nvPr/>
        </p:nvSpPr>
        <p:spPr>
          <a:xfrm>
            <a:off x="2743200" y="342900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2" name=""/>
          <p:cNvSpPr/>
          <p:nvPr/>
        </p:nvSpPr>
        <p:spPr>
          <a:xfrm>
            <a:off x="1143720" y="2132640"/>
            <a:ext cx="1392120" cy="276840"/>
          </a:xfrm>
          <a:prstGeom prst="rect">
            <a:avLst/>
          </a:prstGeom>
          <a:solidFill>
            <a:srgbClr val="00cc66"/>
          </a:solid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Single name CDS</a:t>
            </a:r>
            <a:endParaRPr b="0" lang="en-US" sz="1200" strike="noStrike" u="none">
              <a:solidFill>
                <a:srgbClr val="000000"/>
              </a:solidFill>
              <a:effectLst/>
              <a:uFillTx/>
              <a:latin typeface="Arial"/>
            </a:endParaRPr>
          </a:p>
        </p:txBody>
      </p:sp>
      <p:sp>
        <p:nvSpPr>
          <p:cNvPr id="133" name=""/>
          <p:cNvSpPr/>
          <p:nvPr/>
        </p:nvSpPr>
        <p:spPr>
          <a:xfrm>
            <a:off x="1143720" y="3286800"/>
            <a:ext cx="1392120" cy="276840"/>
          </a:xfrm>
          <a:prstGeom prst="rect">
            <a:avLst/>
          </a:prstGeom>
          <a:solidFill>
            <a:srgbClr val="00cc66"/>
          </a:solid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Single name CDS</a:t>
            </a:r>
            <a:endParaRPr b="0" lang="en-US" sz="1200" strike="noStrike" u="none">
              <a:solidFill>
                <a:srgbClr val="000000"/>
              </a:solidFill>
              <a:effectLst/>
              <a:uFillTx/>
              <a:latin typeface="Arial"/>
            </a:endParaRPr>
          </a:p>
        </p:txBody>
      </p:sp>
      <p:sp>
        <p:nvSpPr>
          <p:cNvPr id="134" name=""/>
          <p:cNvSpPr/>
          <p:nvPr/>
        </p:nvSpPr>
        <p:spPr>
          <a:xfrm>
            <a:off x="1143720" y="3670920"/>
            <a:ext cx="1392120" cy="276840"/>
          </a:xfrm>
          <a:prstGeom prst="rect">
            <a:avLst/>
          </a:prstGeom>
          <a:solidFill>
            <a:srgbClr val="00cc66"/>
          </a:solid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Single name CDS</a:t>
            </a:r>
            <a:endParaRPr b="0" lang="en-US" sz="1200" strike="noStrike" u="none">
              <a:solidFill>
                <a:srgbClr val="000000"/>
              </a:solidFill>
              <a:effectLst/>
              <a:uFillTx/>
              <a:latin typeface="Arial"/>
            </a:endParaRPr>
          </a:p>
        </p:txBody>
      </p:sp>
      <p:sp>
        <p:nvSpPr>
          <p:cNvPr id="135" name=""/>
          <p:cNvSpPr/>
          <p:nvPr/>
        </p:nvSpPr>
        <p:spPr>
          <a:xfrm>
            <a:off x="1143720" y="4055040"/>
            <a:ext cx="1392120" cy="276840"/>
          </a:xfrm>
          <a:prstGeom prst="rect">
            <a:avLst/>
          </a:prstGeom>
          <a:solidFill>
            <a:srgbClr val="00cc66"/>
          </a:solid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Single name CDS</a:t>
            </a:r>
            <a:endParaRPr b="0" lang="en-US" sz="1200" strike="noStrike" u="none">
              <a:solidFill>
                <a:srgbClr val="000000"/>
              </a:solidFill>
              <a:effectLst/>
              <a:uFillTx/>
              <a:latin typeface="Arial"/>
            </a:endParaRPr>
          </a:p>
        </p:txBody>
      </p:sp>
      <p:sp>
        <p:nvSpPr>
          <p:cNvPr id="136" name=""/>
          <p:cNvSpPr/>
          <p:nvPr/>
        </p:nvSpPr>
        <p:spPr>
          <a:xfrm>
            <a:off x="1143720" y="4440600"/>
            <a:ext cx="1392120" cy="276840"/>
          </a:xfrm>
          <a:prstGeom prst="rect">
            <a:avLst/>
          </a:prstGeom>
          <a:solidFill>
            <a:srgbClr val="00cc66"/>
          </a:solid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Single name CDS</a:t>
            </a:r>
            <a:endParaRPr b="0" lang="en-US" sz="1200" strike="noStrike" u="none">
              <a:solidFill>
                <a:srgbClr val="000000"/>
              </a:solidFill>
              <a:effectLst/>
              <a:uFillTx/>
              <a:latin typeface="Arial"/>
            </a:endParaRPr>
          </a:p>
        </p:txBody>
      </p:sp>
      <p:sp>
        <p:nvSpPr>
          <p:cNvPr id="137" name=""/>
          <p:cNvSpPr/>
          <p:nvPr/>
        </p:nvSpPr>
        <p:spPr>
          <a:xfrm>
            <a:off x="1143720" y="2516760"/>
            <a:ext cx="1392120" cy="276840"/>
          </a:xfrm>
          <a:prstGeom prst="rect">
            <a:avLst/>
          </a:prstGeom>
          <a:solidFill>
            <a:srgbClr val="00cc66"/>
          </a:solid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Single name CDS</a:t>
            </a:r>
            <a:endParaRPr b="0" lang="en-US" sz="1200" strike="noStrike" u="none">
              <a:solidFill>
                <a:srgbClr val="000000"/>
              </a:solidFill>
              <a:effectLst/>
              <a:uFillTx/>
              <a:latin typeface="Arial"/>
            </a:endParaRPr>
          </a:p>
        </p:txBody>
      </p:sp>
      <p:sp>
        <p:nvSpPr>
          <p:cNvPr id="138" name=""/>
          <p:cNvSpPr/>
          <p:nvPr/>
        </p:nvSpPr>
        <p:spPr>
          <a:xfrm>
            <a:off x="1143720" y="2900880"/>
            <a:ext cx="1392120" cy="276840"/>
          </a:xfrm>
          <a:prstGeom prst="rect">
            <a:avLst/>
          </a:prstGeom>
          <a:solidFill>
            <a:srgbClr val="00cc66"/>
          </a:solid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Single name CDS</a:t>
            </a:r>
            <a:endParaRPr b="0" lang="en-US" sz="1200" strike="noStrike" u="none">
              <a:solidFill>
                <a:srgbClr val="000000"/>
              </a:solidFill>
              <a:effectLst/>
              <a:uFillTx/>
              <a:latin typeface="Arial"/>
            </a:endParaRPr>
          </a:p>
        </p:txBody>
      </p:sp>
      <p:sp>
        <p:nvSpPr>
          <p:cNvPr id="139" name=""/>
          <p:cNvSpPr/>
          <p:nvPr/>
        </p:nvSpPr>
        <p:spPr>
          <a:xfrm>
            <a:off x="1143720" y="4825080"/>
            <a:ext cx="1392120" cy="276840"/>
          </a:xfrm>
          <a:prstGeom prst="rect">
            <a:avLst/>
          </a:prstGeom>
          <a:solidFill>
            <a:srgbClr val="00cc66"/>
          </a:solid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Single name CDS</a:t>
            </a:r>
            <a:endParaRPr b="0" lang="en-US" sz="1200" strike="noStrike" u="none">
              <a:solidFill>
                <a:srgbClr val="000000"/>
              </a:solidFill>
              <a:effectLst/>
              <a:uFillTx/>
              <a:latin typeface="Arial"/>
            </a:endParaRPr>
          </a:p>
        </p:txBody>
      </p:sp>
      <p:sp>
        <p:nvSpPr>
          <p:cNvPr id="140" name=""/>
          <p:cNvSpPr/>
          <p:nvPr/>
        </p:nvSpPr>
        <p:spPr>
          <a:xfrm>
            <a:off x="1143720" y="5210640"/>
            <a:ext cx="1392120" cy="276840"/>
          </a:xfrm>
          <a:prstGeom prst="rect">
            <a:avLst/>
          </a:prstGeom>
          <a:solidFill>
            <a:srgbClr val="00cc66"/>
          </a:solid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Single name CDS</a:t>
            </a:r>
            <a:endParaRPr b="0" lang="en-US" sz="1200" strike="noStrike" u="none">
              <a:solidFill>
                <a:srgbClr val="000000"/>
              </a:solidFill>
              <a:effectLst/>
              <a:uFillTx/>
              <a:latin typeface="Arial"/>
            </a:endParaRPr>
          </a:p>
        </p:txBody>
      </p:sp>
      <p:sp>
        <p:nvSpPr>
          <p:cNvPr id="141" name=""/>
          <p:cNvSpPr/>
          <p:nvPr/>
        </p:nvSpPr>
        <p:spPr>
          <a:xfrm>
            <a:off x="2743200" y="304812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2" name=""/>
          <p:cNvSpPr/>
          <p:nvPr/>
        </p:nvSpPr>
        <p:spPr>
          <a:xfrm>
            <a:off x="2743200" y="266688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3" name=""/>
          <p:cNvSpPr/>
          <p:nvPr/>
        </p:nvSpPr>
        <p:spPr>
          <a:xfrm>
            <a:off x="2743200" y="228600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4" name=""/>
          <p:cNvSpPr/>
          <p:nvPr/>
        </p:nvSpPr>
        <p:spPr>
          <a:xfrm>
            <a:off x="2743200" y="380988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5" name=""/>
          <p:cNvSpPr/>
          <p:nvPr/>
        </p:nvSpPr>
        <p:spPr>
          <a:xfrm>
            <a:off x="2743200" y="419112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6" name=""/>
          <p:cNvSpPr/>
          <p:nvPr/>
        </p:nvSpPr>
        <p:spPr>
          <a:xfrm>
            <a:off x="2743200" y="457200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7" name=""/>
          <p:cNvSpPr/>
          <p:nvPr/>
        </p:nvSpPr>
        <p:spPr>
          <a:xfrm>
            <a:off x="2743200" y="495288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8" name=""/>
          <p:cNvSpPr/>
          <p:nvPr/>
        </p:nvSpPr>
        <p:spPr>
          <a:xfrm>
            <a:off x="2743200" y="533412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9" name=""/>
          <p:cNvSpPr/>
          <p:nvPr/>
        </p:nvSpPr>
        <p:spPr>
          <a:xfrm>
            <a:off x="5486400" y="251460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0" name=""/>
          <p:cNvSpPr/>
          <p:nvPr/>
        </p:nvSpPr>
        <p:spPr>
          <a:xfrm>
            <a:off x="5486400" y="377208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1" name=""/>
          <p:cNvSpPr/>
          <p:nvPr/>
        </p:nvSpPr>
        <p:spPr>
          <a:xfrm>
            <a:off x="5486400" y="5029200"/>
            <a:ext cx="838080" cy="0"/>
          </a:xfrm>
          <a:prstGeom prst="line">
            <a:avLst/>
          </a:prstGeom>
          <a:ln w="12600">
            <a:solidFill>
              <a:srgbClr val="3232f4"/>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3771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2001-01-16T13:33:59Z</dcterms:created>
  <dc:creator>Kmalinov</dc:creator>
  <dc:description/>
  <dc:language>en-US</dc:language>
  <cp:lastModifiedBy>rbarkerb</cp:lastModifiedBy>
  <cp:lastPrinted>2000-02-07T12:14:13Z</cp:lastPrinted>
  <dcterms:modified xsi:type="dcterms:W3CDTF">2001-08-08T06:07:32Z</dcterms:modified>
  <cp:revision>90</cp:revision>
  <dc:subject/>
  <dc:title>PowerPoint Presentation</dc:title>
</cp:coreProperties>
</file>