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ffffff"/>
              </a:solidFill>
              <a:effectLst/>
              <a:uFillTx/>
              <a:latin typeface="Arial Narrow"/>
            </a:endParaRPr>
          </a:p>
        </p:txBody>
      </p:sp>
      <p:sp>
        <p:nvSpPr>
          <p:cNvPr id="4" name="PlaceHolder 2"/>
          <p:cNvSpPr>
            <a:spLocks noGrp="1"/>
          </p:cNvSpPr>
          <p:nvPr>
            <p:ph/>
          </p:nvPr>
        </p:nvSpPr>
        <p:spPr>
          <a:xfrm>
            <a:off x="0" y="1447920"/>
            <a:ext cx="9144000" cy="5410080"/>
          </a:xfrm>
          <a:prstGeom prst="rect">
            <a:avLst/>
          </a:prstGeom>
          <a:noFill/>
          <a:ln w="0">
            <a:noFill/>
          </a:ln>
        </p:spPr>
        <p:txBody>
          <a:bodyPr lIns="90000" rIns="90000" tIns="46800" bIns="46800" anchor="t">
            <a:normAutofit/>
          </a:bodyPr>
          <a:p>
            <a:pPr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
        <p:nvSpPr>
          <p:cNvPr id="5" name="PlaceHolder 3"/>
          <p:cNvSpPr>
            <a:spLocks noGrp="1"/>
          </p:cNvSpPr>
          <p:nvPr>
            <p:ph/>
          </p:nvPr>
        </p:nvSpPr>
        <p:spPr>
          <a:xfrm>
            <a:off x="0" y="1447920"/>
            <a:ext cx="9144000" cy="5410080"/>
          </a:xfrm>
          <a:prstGeom prst="rect">
            <a:avLst/>
          </a:prstGeom>
          <a:noFill/>
          <a:ln w="0">
            <a:noFill/>
          </a:ln>
        </p:spPr>
        <p:txBody>
          <a:bodyPr lIns="90000" rIns="90000" tIns="46800" bIns="46800" anchor="t">
            <a:normAutofit/>
          </a:bodyPr>
          <a:p>
            <a:pPr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ffffff"/>
              </a:solidFill>
              <a:effectLst/>
              <a:uFillTx/>
              <a:latin typeface="Arial Narrow"/>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ffffff"/>
              </a:solidFill>
              <a:effectLst/>
              <a:uFillTx/>
              <a:latin typeface="Arial Narrow"/>
            </a:endParaRPr>
          </a:p>
        </p:txBody>
      </p:sp>
      <p:sp>
        <p:nvSpPr>
          <p:cNvPr id="8" name="PlaceHolder 2"/>
          <p:cNvSpPr>
            <a:spLocks noGrp="1"/>
          </p:cNvSpPr>
          <p:nvPr>
            <p:ph/>
          </p:nvPr>
        </p:nvSpPr>
        <p:spPr>
          <a:xfrm>
            <a:off x="0" y="1447920"/>
            <a:ext cx="4462200" cy="5410080"/>
          </a:xfrm>
          <a:prstGeom prst="rect">
            <a:avLst/>
          </a:prstGeom>
          <a:noFill/>
          <a:ln w="0">
            <a:noFill/>
          </a:ln>
        </p:spPr>
        <p:txBody>
          <a:bodyPr lIns="90000" rIns="90000" tIns="46800" bIns="46800" anchor="t">
            <a:normAutofit/>
          </a:bodyPr>
          <a:p>
            <a:pPr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
        <p:nvSpPr>
          <p:cNvPr id="9" name="PlaceHolder 3"/>
          <p:cNvSpPr>
            <a:spLocks noGrp="1"/>
          </p:cNvSpPr>
          <p:nvPr>
            <p:ph/>
          </p:nvPr>
        </p:nvSpPr>
        <p:spPr>
          <a:xfrm>
            <a:off x="4685760" y="1447920"/>
            <a:ext cx="4462200" cy="5410080"/>
          </a:xfrm>
          <a:prstGeom prst="rect">
            <a:avLst/>
          </a:prstGeom>
          <a:noFill/>
          <a:ln w="0">
            <a:noFill/>
          </a:ln>
        </p:spPr>
        <p:txBody>
          <a:bodyPr lIns="90000" rIns="90000" tIns="46800" bIns="46800" anchor="t">
            <a:normAutofit/>
          </a:bodyPr>
          <a:p>
            <a:pPr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ffffff"/>
              </a:solidFill>
              <a:effectLst/>
              <a:uFillTx/>
              <a:latin typeface="Arial Narrow"/>
            </a:endParaRPr>
          </a:p>
        </p:txBody>
      </p:sp>
      <p:sp>
        <p:nvSpPr>
          <p:cNvPr id="11" name="PlaceHolder 2"/>
          <p:cNvSpPr>
            <a:spLocks noGrp="1"/>
          </p:cNvSpPr>
          <p:nvPr>
            <p:ph/>
          </p:nvPr>
        </p:nvSpPr>
        <p:spPr>
          <a:xfrm>
            <a:off x="0" y="1447920"/>
            <a:ext cx="9144000" cy="5410080"/>
          </a:xfrm>
          <a:prstGeom prst="rect">
            <a:avLst/>
          </a:prstGeom>
          <a:noFill/>
          <a:ln w="0">
            <a:noFill/>
          </a:ln>
        </p:spPr>
        <p:txBody>
          <a:bodyPr lIns="90000" rIns="90000" tIns="46800" bIns="46800" anchor="t">
            <a:normAutofit/>
          </a:bodyPr>
          <a:p>
            <a:pPr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800" strike="noStrike" u="none">
              <a:solidFill>
                <a:srgbClr val="ffffff"/>
              </a:solidFill>
              <a:effectLst/>
              <a:uFillTx/>
              <a:latin typeface="Arial Narrow"/>
            </a:endParaRPr>
          </a:p>
        </p:txBody>
      </p:sp>
      <p:sp>
        <p:nvSpPr>
          <p:cNvPr id="13" name="PlaceHolder 2"/>
          <p:cNvSpPr>
            <a:spLocks noGrp="1"/>
          </p:cNvSpPr>
          <p:nvPr>
            <p:ph type="subTitle"/>
          </p:nvPr>
        </p:nvSpPr>
        <p:spPr>
          <a:xfrm>
            <a:off x="0" y="1447920"/>
            <a:ext cx="9144000" cy="5410080"/>
          </a:xfrm>
          <a:prstGeom prst="rect">
            <a:avLst/>
          </a:prstGeom>
          <a:noFill/>
          <a:ln w="0">
            <a:noFill/>
          </a:ln>
        </p:spPr>
        <p:txBody>
          <a:bodyPr lIns="0" rIns="0" tIns="0" bIns="0" anchor="ctr">
            <a:spAutoFit/>
          </a:bodyPr>
          <a:p>
            <a:pPr indent="0" algn="ctr">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0"/>
            <a:ext cx="9144000" cy="137160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1" name="PlaceHolder 1"/>
          <p:cNvSpPr>
            <a:spLocks noGrp="1"/>
          </p:cNvSpPr>
          <p:nvPr>
            <p:ph type="title"/>
          </p:nvPr>
        </p:nvSpPr>
        <p:spPr>
          <a:xfrm>
            <a:off x="685800" y="228240"/>
            <a:ext cx="7772400" cy="1143000"/>
          </a:xfrm>
          <a:prstGeom prst="rect">
            <a:avLst/>
          </a:prstGeom>
          <a:solidFill>
            <a:srgbClr val="ffffff"/>
          </a:solid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ffffff"/>
                </a:solidFill>
                <a:effectLst/>
                <a:uFillTx/>
                <a:latin typeface="Arial Narrow"/>
              </a:rPr>
              <a:t>Click to edit the title text format</a:t>
            </a:r>
            <a:endParaRPr b="0" lang="en-US" sz="4800" strike="noStrike" u="none">
              <a:solidFill>
                <a:srgbClr val="ffffff"/>
              </a:solidFill>
              <a:effectLst/>
              <a:uFillTx/>
              <a:latin typeface="Arial Narrow"/>
            </a:endParaRPr>
          </a:p>
        </p:txBody>
      </p:sp>
      <p:sp>
        <p:nvSpPr>
          <p:cNvPr id="2" name="PlaceHolder 2"/>
          <p:cNvSpPr>
            <a:spLocks noGrp="1"/>
          </p:cNvSpPr>
          <p:nvPr>
            <p:ph type="body"/>
          </p:nvPr>
        </p:nvSpPr>
        <p:spPr>
          <a:xfrm>
            <a:off x="0" y="1447920"/>
            <a:ext cx="9144000" cy="5410080"/>
          </a:xfrm>
          <a:prstGeom prst="rect">
            <a:avLst/>
          </a:prstGeom>
          <a:solidFill>
            <a:srgbClr val="ffffff"/>
          </a:solidFill>
          <a:ln w="0">
            <a:noFill/>
          </a:ln>
        </p:spPr>
        <p:txBody>
          <a:bodyPr lIns="90000" rIns="90000" tIns="46800" bIns="46800" anchor="t">
            <a:normAutofit/>
          </a:bodyPr>
          <a:p>
            <a:pPr marL="343080" indent="-343080">
              <a:spcBef>
                <a:spcPts val="1400"/>
              </a:spcBef>
              <a:buClr>
                <a:srgbClr val="99ffcc"/>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Click to edit the outline text format</a:t>
            </a:r>
            <a:endParaRPr b="0" lang="en-US" sz="3200" strike="noStrike" u="none">
              <a:solidFill>
                <a:srgbClr val="000000"/>
              </a:solidFill>
              <a:effectLst/>
              <a:uFillTx/>
              <a:latin typeface="Arial Narrow"/>
            </a:endParaRPr>
          </a:p>
          <a:p>
            <a:pPr lvl="1" marL="743040" indent="-285840">
              <a:spcBef>
                <a:spcPts val="1400"/>
              </a:spcBef>
              <a:buClr>
                <a:srgbClr val="99ffcc"/>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Second Outline Level</a:t>
            </a:r>
            <a:endParaRPr b="0" lang="en-US" sz="3200" strike="noStrike" u="none">
              <a:solidFill>
                <a:srgbClr val="000000"/>
              </a:solidFill>
              <a:effectLst/>
              <a:uFillTx/>
              <a:latin typeface="Arial Narrow"/>
            </a:endParaRPr>
          </a:p>
          <a:p>
            <a:pPr lvl="2" marL="1143000" indent="-228600">
              <a:spcBef>
                <a:spcPts val="1400"/>
              </a:spcBef>
              <a:buClr>
                <a:srgbClr val="99ffcc"/>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Third Outline Level</a:t>
            </a:r>
            <a:endParaRPr b="0" lang="en-US" sz="3200" strike="noStrike" u="none">
              <a:solidFill>
                <a:srgbClr val="000000"/>
              </a:solidFill>
              <a:effectLst/>
              <a:uFillTx/>
              <a:latin typeface="Arial Narrow"/>
            </a:endParaRPr>
          </a:p>
          <a:p>
            <a:pPr lvl="3" marL="1600200" indent="-228600">
              <a:spcBef>
                <a:spcPts val="1400"/>
              </a:spcBef>
              <a:buClr>
                <a:srgbClr val="99ffcc"/>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Fourth Outline Level</a:t>
            </a:r>
            <a:endParaRPr b="0" lang="en-US" sz="3200" strike="noStrike" u="none">
              <a:solidFill>
                <a:srgbClr val="000000"/>
              </a:solidFill>
              <a:effectLst/>
              <a:uFillTx/>
              <a:latin typeface="Arial Narrow"/>
            </a:endParaRPr>
          </a:p>
          <a:p>
            <a:pPr lvl="4" marL="2057400" indent="-228600">
              <a:spcBef>
                <a:spcPts val="1400"/>
              </a:spcBef>
              <a:buClr>
                <a:srgbClr val="99ffcc"/>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Fifth Outline Level</a:t>
            </a:r>
            <a:endParaRPr b="0" lang="en-US" sz="3200" strike="noStrike" u="none">
              <a:solidFill>
                <a:srgbClr val="000000"/>
              </a:solidFill>
              <a:effectLst/>
              <a:uFillTx/>
              <a:latin typeface="Arial Narrow"/>
            </a:endParaRPr>
          </a:p>
          <a:p>
            <a:pPr lvl="5" marL="2057400" indent="-228600">
              <a:spcBef>
                <a:spcPts val="1400"/>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Sixth Outline Level</a:t>
            </a:r>
            <a:endParaRPr b="0" lang="en-US" sz="3200" strike="noStrike" u="none">
              <a:solidFill>
                <a:srgbClr val="000000"/>
              </a:solidFill>
              <a:effectLst/>
              <a:uFillTx/>
              <a:latin typeface="Arial Narrow"/>
            </a:endParaRPr>
          </a:p>
          <a:p>
            <a:pPr lvl="6" marL="2057400" indent="-228600">
              <a:spcBef>
                <a:spcPts val="1400"/>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Seventh Outline Level</a:t>
            </a:r>
            <a:endParaRPr b="0" lang="en-US" sz="3200" strike="noStrike" u="none">
              <a:solidFill>
                <a:srgbClr val="000000"/>
              </a:solidFill>
              <a:effectLst/>
              <a:uFillTx/>
              <a:latin typeface="Arial Narrow"/>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0" y="1295280"/>
            <a:ext cx="9144000" cy="76212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15" name="PlaceHolder 1"/>
          <p:cNvSpPr>
            <a:spLocks noGrp="1"/>
          </p:cNvSpPr>
          <p:nvPr>
            <p:ph type="title"/>
          </p:nvPr>
        </p:nvSpPr>
        <p:spPr>
          <a:xfrm>
            <a:off x="685440" y="3504960"/>
            <a:ext cx="3809880" cy="2819160"/>
          </a:xfrm>
          <a:prstGeom prst="rect">
            <a:avLst/>
          </a:prstGeom>
          <a:solidFill>
            <a:srgbClr val="ffffff"/>
          </a:solidFill>
          <a:ln w="9360">
            <a:solidFill>
              <a:srgbClr val="000000"/>
            </a:solidFill>
            <a:miter/>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500" strike="noStrike" u="none">
                <a:solidFill>
                  <a:srgbClr val="000000"/>
                </a:solidFill>
                <a:effectLst/>
                <a:uFillTx/>
                <a:latin typeface="Arial Narrow"/>
              </a:rPr>
              <a:t>The Master</a:t>
            </a:r>
            <a:br>
              <a:rPr sz="6500"/>
            </a:br>
            <a:r>
              <a:rPr b="0" lang="en-US" sz="6500" strike="noStrike" u="none">
                <a:solidFill>
                  <a:srgbClr val="000000"/>
                </a:solidFill>
                <a:effectLst/>
                <a:uFillTx/>
                <a:latin typeface="Arial Narrow"/>
              </a:rPr>
              <a:t>Wholesale</a:t>
            </a:r>
            <a:br>
              <a:rPr sz="6500"/>
            </a:br>
            <a:r>
              <a:rPr b="0" lang="en-US" sz="6500" strike="noStrike" u="none">
                <a:solidFill>
                  <a:srgbClr val="000000"/>
                </a:solidFill>
                <a:effectLst/>
                <a:uFillTx/>
                <a:latin typeface="Arial Narrow"/>
              </a:rPr>
              <a:t>Electric</a:t>
            </a:r>
            <a:br>
              <a:rPr sz="6500"/>
            </a:br>
            <a:r>
              <a:rPr b="0" lang="en-US" sz="6500" strike="noStrike" u="none">
                <a:solidFill>
                  <a:srgbClr val="000000"/>
                </a:solidFill>
                <a:effectLst/>
                <a:uFillTx/>
                <a:latin typeface="Arial Narrow"/>
              </a:rPr>
              <a:t>Contract</a:t>
            </a:r>
            <a:br>
              <a:rPr sz="6500"/>
            </a:br>
            <a:endParaRPr b="0" lang="en-US" sz="6500" strike="noStrike" u="none">
              <a:solidFill>
                <a:srgbClr val="ffffff"/>
              </a:solidFill>
              <a:effectLst/>
              <a:uFillTx/>
              <a:latin typeface="Arial Narrow"/>
            </a:endParaRPr>
          </a:p>
        </p:txBody>
      </p:sp>
      <p:sp>
        <p:nvSpPr>
          <p:cNvPr id="16" name=""/>
          <p:cNvSpPr/>
          <p:nvPr/>
        </p:nvSpPr>
        <p:spPr>
          <a:xfrm>
            <a:off x="5584680" y="3953520"/>
            <a:ext cx="3321360" cy="230436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Patricia Dondanville</a:t>
            </a:r>
            <a:endParaRPr b="0" lang="en-US" sz="20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Schiff Hardin &amp; Waite</a:t>
            </a:r>
            <a:endParaRPr b="0" lang="en-US" sz="2000" strike="noStrike" u="none">
              <a:solidFill>
                <a:srgbClr val="000000"/>
              </a:solidFill>
              <a:effectLst/>
              <a:uFillTx/>
              <a:latin typeface="Arial Narrow"/>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David M. Perlman</a:t>
            </a:r>
            <a:endParaRPr b="0" lang="en-US" sz="20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Constellation Power Source</a:t>
            </a:r>
            <a:endParaRPr b="0" lang="en-US" sz="2000" strike="noStrike" u="none">
              <a:solidFill>
                <a:srgbClr val="000000"/>
              </a:solidFill>
              <a:effectLst/>
              <a:uFillTx/>
              <a:latin typeface="Arial Narrow"/>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J.W. Marriott Houston</a:t>
            </a:r>
            <a:endParaRPr b="0" lang="en-US" sz="20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March 7, 2000</a:t>
            </a:r>
            <a:endParaRPr b="0" lang="en-US" sz="2000" strike="noStrike" u="none">
              <a:solidFill>
                <a:srgbClr val="000000"/>
              </a:solidFill>
              <a:effectLst/>
              <a:uFillTx/>
              <a:latin typeface="Arial Narrow"/>
            </a:endParaRPr>
          </a:p>
        </p:txBody>
      </p:sp>
      <p:pic>
        <p:nvPicPr>
          <p:cNvPr id="17" name="eei" descr=""/>
          <p:cNvPicPr/>
          <p:nvPr/>
        </p:nvPicPr>
        <p:blipFill>
          <a:blip r:embed="rId1"/>
          <a:stretch/>
        </p:blipFill>
        <p:spPr>
          <a:xfrm>
            <a:off x="762120" y="720720"/>
            <a:ext cx="3733560" cy="422280"/>
          </a:xfrm>
          <a:prstGeom prst="rect">
            <a:avLst/>
          </a:prstGeom>
          <a:noFill/>
          <a:ln w="0">
            <a:noFill/>
          </a:ln>
        </p:spPr>
      </p:pic>
      <p:pic>
        <p:nvPicPr>
          <p:cNvPr id="18" name="nema" descr=""/>
          <p:cNvPicPr/>
          <p:nvPr/>
        </p:nvPicPr>
        <p:blipFill>
          <a:blip r:embed="rId2"/>
          <a:stretch/>
        </p:blipFill>
        <p:spPr>
          <a:xfrm>
            <a:off x="5943600" y="304920"/>
            <a:ext cx="1523880" cy="15238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228240"/>
            <a:ext cx="7772400" cy="1143000"/>
          </a:xfrm>
          <a:prstGeom prst="rect">
            <a:avLst/>
          </a:prstGeom>
          <a:solidFill>
            <a:srgbClr val="ffffff"/>
          </a:solidFill>
          <a:ln w="9360">
            <a:solidFill>
              <a:srgbClr val="ffffff"/>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Narrow"/>
              </a:rPr>
              <a:t>Risk Managers</a:t>
            </a:r>
            <a:endParaRPr b="0" lang="en-US" sz="4800" strike="noStrike" u="none">
              <a:solidFill>
                <a:srgbClr val="ffffff"/>
              </a:solidFill>
              <a:effectLst/>
              <a:uFillTx/>
              <a:latin typeface="Arial Narrow"/>
            </a:endParaRPr>
          </a:p>
        </p:txBody>
      </p:sp>
      <p:sp>
        <p:nvSpPr>
          <p:cNvPr id="37" name="PlaceHolder 2"/>
          <p:cNvSpPr>
            <a:spLocks noGrp="1"/>
          </p:cNvSpPr>
          <p:nvPr>
            <p:ph/>
          </p:nvPr>
        </p:nvSpPr>
        <p:spPr>
          <a:xfrm>
            <a:off x="412920" y="1973160"/>
            <a:ext cx="4117680" cy="4057920"/>
          </a:xfrm>
          <a:prstGeom prst="rect">
            <a:avLst/>
          </a:prstGeom>
          <a:solidFill>
            <a:srgbClr val="ffffff"/>
          </a:solidFill>
          <a:ln w="0">
            <a:noFill/>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ADVANTAGES</a:t>
            </a:r>
            <a:endParaRPr b="0" lang="en-US" sz="2800" strike="noStrike" u="none">
              <a:solidFill>
                <a:srgbClr val="000000"/>
              </a:solidFill>
              <a:effectLst/>
              <a:uFillTx/>
              <a:latin typeface="Arial Narrow"/>
            </a:endParaRPr>
          </a:p>
          <a:p>
            <a:pPr marL="343080" indent="-343080">
              <a:spcBef>
                <a:spcPts val="10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Product Consistency =</a:t>
            </a:r>
            <a:br>
              <a:rPr sz="2400"/>
            </a:br>
            <a:r>
              <a:rPr b="0" lang="en-US" sz="2400" strike="noStrike" u="none">
                <a:solidFill>
                  <a:srgbClr val="000000"/>
                </a:solidFill>
                <a:effectLst/>
                <a:uFillTx/>
                <a:latin typeface="Arial Narrow"/>
              </a:rPr>
              <a:t>Hedging Certainty</a:t>
            </a:r>
            <a:endParaRPr b="0" lang="en-US" sz="2400" strike="noStrike" u="none">
              <a:solidFill>
                <a:srgbClr val="000000"/>
              </a:solidFill>
              <a:effectLst/>
              <a:uFillTx/>
              <a:latin typeface="Arial Narrow"/>
            </a:endParaRPr>
          </a:p>
          <a:p>
            <a:pPr marL="343080" indent="0">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38" name="PlaceHolder 3"/>
          <p:cNvSpPr>
            <a:spLocks noGrp="1"/>
          </p:cNvSpPr>
          <p:nvPr>
            <p:ph/>
          </p:nvPr>
        </p:nvSpPr>
        <p:spPr>
          <a:xfrm>
            <a:off x="4888080" y="1905120"/>
            <a:ext cx="3939840" cy="4114800"/>
          </a:xfrm>
          <a:prstGeom prst="rect">
            <a:avLst/>
          </a:prstGeom>
          <a:solidFill>
            <a:srgbClr val="ffffff"/>
          </a:solidFill>
          <a:ln w="0">
            <a:noFill/>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DISADVANTAGES</a:t>
            </a:r>
            <a:endParaRPr b="0" lang="en-US" sz="2800" strike="noStrike" u="none">
              <a:solidFill>
                <a:srgbClr val="000000"/>
              </a:solidFill>
              <a:effectLst/>
              <a:uFillTx/>
              <a:latin typeface="Arial Narrow"/>
            </a:endParaRPr>
          </a:p>
          <a:p>
            <a:pPr marL="343080" indent="-343080">
              <a:spcBef>
                <a:spcPts val="10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Don’t need to deal with lawyers as often</a:t>
            </a: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0" y="228240"/>
            <a:ext cx="9144000" cy="1143000"/>
          </a:xfrm>
          <a:prstGeom prst="rect">
            <a:avLst/>
          </a:prstGeom>
          <a:solidFill>
            <a:srgbClr val="ffffff"/>
          </a:solid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Chief Financial Officers/Credit Managers</a:t>
            </a:r>
            <a:endParaRPr b="0" lang="en-US" sz="4200" strike="noStrike" u="none">
              <a:solidFill>
                <a:srgbClr val="ffffff"/>
              </a:solidFill>
              <a:effectLst/>
              <a:uFillTx/>
              <a:latin typeface="Arial Narrow"/>
            </a:endParaRPr>
          </a:p>
        </p:txBody>
      </p:sp>
      <p:sp>
        <p:nvSpPr>
          <p:cNvPr id="40" name="PlaceHolder 2"/>
          <p:cNvSpPr>
            <a:spLocks noGrp="1"/>
          </p:cNvSpPr>
          <p:nvPr>
            <p:ph/>
          </p:nvPr>
        </p:nvSpPr>
        <p:spPr>
          <a:xfrm>
            <a:off x="329760" y="2198520"/>
            <a:ext cx="4118040" cy="4057920"/>
          </a:xfrm>
          <a:prstGeom prst="rect">
            <a:avLst/>
          </a:prstGeom>
          <a:solidFill>
            <a:srgbClr val="ffffff"/>
          </a:solidFill>
          <a:ln w="0">
            <a:noFill/>
          </a:ln>
        </p:spPr>
        <p:txBody>
          <a:bodyPr lIns="90000" rIns="90000" tIns="46800" bIns="46800" anchor="t">
            <a:normAutofit fontScale="85000" lnSpcReduction="9999"/>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ADVANTAGES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Consistent payment and netting terms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Consistent counterparty evaluation and monitoring process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Clear events of default and unwind mechanisms</a:t>
            </a:r>
            <a:endParaRPr b="0" lang="en-US" sz="2800" strike="noStrike" u="none">
              <a:solidFill>
                <a:srgbClr val="000000"/>
              </a:solidFill>
              <a:effectLst/>
              <a:uFillTx/>
              <a:latin typeface="Arial Narrow"/>
            </a:endParaRPr>
          </a:p>
        </p:txBody>
      </p:sp>
      <p:sp>
        <p:nvSpPr>
          <p:cNvPr id="41" name="PlaceHolder 3"/>
          <p:cNvSpPr>
            <a:spLocks noGrp="1"/>
          </p:cNvSpPr>
          <p:nvPr>
            <p:ph/>
          </p:nvPr>
        </p:nvSpPr>
        <p:spPr>
          <a:xfrm>
            <a:off x="4943160" y="2198520"/>
            <a:ext cx="4118040" cy="4057920"/>
          </a:xfrm>
          <a:prstGeom prst="rect">
            <a:avLst/>
          </a:prstGeom>
          <a:solidFill>
            <a:srgbClr val="ffffff"/>
          </a:solidFill>
          <a:ln w="0">
            <a:noFill/>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DISADVANTAGES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Don’t need to deal with lawyers as often</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228240"/>
            <a:ext cx="7772400" cy="1143000"/>
          </a:xfrm>
          <a:prstGeom prst="rect">
            <a:avLst/>
          </a:prstGeom>
          <a:solidFill>
            <a:srgbClr val="ffffff"/>
          </a:solidFill>
          <a:ln w="9360">
            <a:solidFill>
              <a:srgbClr val="ffffff"/>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Narrow"/>
              </a:rPr>
              <a:t>Traders</a:t>
            </a:r>
            <a:endParaRPr b="0" lang="en-US" sz="4800" strike="noStrike" u="none">
              <a:solidFill>
                <a:srgbClr val="ffffff"/>
              </a:solidFill>
              <a:effectLst/>
              <a:uFillTx/>
              <a:latin typeface="Arial Narrow"/>
            </a:endParaRPr>
          </a:p>
        </p:txBody>
      </p:sp>
      <p:sp>
        <p:nvSpPr>
          <p:cNvPr id="43" name="PlaceHolder 2"/>
          <p:cNvSpPr>
            <a:spLocks noGrp="1"/>
          </p:cNvSpPr>
          <p:nvPr>
            <p:ph/>
          </p:nvPr>
        </p:nvSpPr>
        <p:spPr>
          <a:xfrm>
            <a:off x="-360" y="1447920"/>
            <a:ext cx="4483080" cy="5067360"/>
          </a:xfrm>
          <a:prstGeom prst="rect">
            <a:avLst/>
          </a:prstGeom>
          <a:solidFill>
            <a:srgbClr val="ffffff"/>
          </a:solidFill>
          <a:ln w="9360">
            <a:solidFill>
              <a:srgbClr val="ffffff"/>
            </a:solidFill>
            <a:miter/>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ADVANTAGES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Focus on price, product, quantity, delivery point, duration</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Liquidity</a:t>
            </a:r>
            <a:endParaRPr b="0" lang="en-US" sz="2800" strike="noStrike" u="none">
              <a:solidFill>
                <a:srgbClr val="000000"/>
              </a:solidFill>
              <a:effectLst/>
              <a:uFillTx/>
              <a:latin typeface="Arial Narrow"/>
            </a:endParaRPr>
          </a:p>
          <a:p>
            <a:pPr marL="343080"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a:p>
            <a:pPr marL="343080" indent="0">
              <a:spcBef>
                <a:spcPts val="1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
        <p:nvSpPr>
          <p:cNvPr id="44" name="PlaceHolder 3"/>
          <p:cNvSpPr>
            <a:spLocks noGrp="1"/>
          </p:cNvSpPr>
          <p:nvPr>
            <p:ph/>
          </p:nvPr>
        </p:nvSpPr>
        <p:spPr>
          <a:xfrm>
            <a:off x="4660560" y="1447920"/>
            <a:ext cx="4483080" cy="5067360"/>
          </a:xfrm>
          <a:prstGeom prst="rect">
            <a:avLst/>
          </a:prstGeom>
          <a:solidFill>
            <a:srgbClr val="ffffff"/>
          </a:solidFill>
          <a:ln w="9360">
            <a:solidFill>
              <a:srgbClr val="ffffff"/>
            </a:solidFill>
            <a:miter/>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DISADVANTAGES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Don’t need to deal with lawyers as often</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2533680" y="228240"/>
            <a:ext cx="41148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Narrow"/>
              </a:rPr>
              <a:t>Regulators</a:t>
            </a:r>
            <a:endParaRPr b="0" lang="en-US" sz="4800" strike="noStrike" u="none">
              <a:solidFill>
                <a:srgbClr val="ffffff"/>
              </a:solidFill>
              <a:effectLst/>
              <a:uFillTx/>
              <a:latin typeface="Arial Narrow"/>
            </a:endParaRPr>
          </a:p>
        </p:txBody>
      </p:sp>
      <p:sp>
        <p:nvSpPr>
          <p:cNvPr id="46" name="PlaceHolder 2"/>
          <p:cNvSpPr>
            <a:spLocks noGrp="1"/>
          </p:cNvSpPr>
          <p:nvPr>
            <p:ph/>
          </p:nvPr>
        </p:nvSpPr>
        <p:spPr>
          <a:xfrm>
            <a:off x="-360" y="1447920"/>
            <a:ext cx="4483080" cy="5410080"/>
          </a:xfrm>
          <a:prstGeom prst="rect">
            <a:avLst/>
          </a:prstGeom>
          <a:solidFill>
            <a:srgbClr val="ffffff"/>
          </a:solidFill>
          <a:ln w="0">
            <a:noFill/>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ADVANTAGES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Liquidity = Reliability</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Self-Regulating Market</a:t>
            </a:r>
            <a:endParaRPr b="0" lang="en-US" sz="2800" strike="noStrike" u="none">
              <a:solidFill>
                <a:srgbClr val="000000"/>
              </a:solidFill>
              <a:effectLst/>
              <a:uFillTx/>
              <a:latin typeface="Arial Narrow"/>
            </a:endParaRPr>
          </a:p>
          <a:p>
            <a:pPr lvl="1" marL="630360" indent="-17316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Education</a:t>
            </a:r>
            <a:endParaRPr b="0" lang="en-US" sz="2600" strike="noStrike" u="none">
              <a:solidFill>
                <a:srgbClr val="000000"/>
              </a:solidFill>
              <a:effectLst/>
              <a:uFillTx/>
              <a:latin typeface="Arial Narrow"/>
            </a:endParaRPr>
          </a:p>
          <a:p>
            <a:pPr lvl="1" marL="630360" indent="-173160">
              <a:spcBef>
                <a:spcPts val="700"/>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Consensus</a:t>
            </a:r>
            <a:endParaRPr b="0" lang="en-US" sz="2800" strike="noStrike" u="none">
              <a:solidFill>
                <a:srgbClr val="000000"/>
              </a:solidFill>
              <a:effectLst/>
              <a:uFillTx/>
              <a:latin typeface="Arial Narrow"/>
            </a:endParaRPr>
          </a:p>
        </p:txBody>
      </p:sp>
      <p:sp>
        <p:nvSpPr>
          <p:cNvPr id="47" name="PlaceHolder 3"/>
          <p:cNvSpPr>
            <a:spLocks noGrp="1"/>
          </p:cNvSpPr>
          <p:nvPr>
            <p:ph/>
          </p:nvPr>
        </p:nvSpPr>
        <p:spPr>
          <a:xfrm>
            <a:off x="4660560" y="1447920"/>
            <a:ext cx="3946680" cy="5410080"/>
          </a:xfrm>
          <a:prstGeom prst="rect">
            <a:avLst/>
          </a:prstGeom>
          <a:solidFill>
            <a:srgbClr val="ffffff"/>
          </a:solidFill>
          <a:ln w="0">
            <a:noFill/>
          </a:ln>
        </p:spPr>
        <p:txBody>
          <a:bodyPr lIns="90000" rIns="90000" tIns="46800" bIns="46800" anchor="t">
            <a:normAutofit/>
          </a:bodyPr>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DISADVANTAGES</a:t>
            </a:r>
            <a:endParaRPr b="0" lang="en-US" sz="2800" strike="noStrike" u="none">
              <a:solidFill>
                <a:srgbClr val="000000"/>
              </a:solidFill>
              <a:effectLst/>
              <a:uFillTx/>
              <a:latin typeface="Arial Narrow"/>
            </a:endParaRPr>
          </a:p>
          <a:p>
            <a:pPr marL="343080" indent="-343080">
              <a:spcBef>
                <a:spcPts val="1225"/>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None</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380880" y="457200"/>
            <a:ext cx="8382240" cy="914400"/>
          </a:xfrm>
          <a:prstGeom prst="rect">
            <a:avLst/>
          </a:prstGeom>
          <a:solidFill>
            <a:srgbClr val="ffffff"/>
          </a:solid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Wholesale Electric Contract Standardization</a:t>
            </a:r>
            <a:endParaRPr b="0" lang="en-US" sz="3200" strike="noStrike" u="none">
              <a:solidFill>
                <a:srgbClr val="ffffff"/>
              </a:solidFill>
              <a:effectLst/>
              <a:uFillTx/>
              <a:latin typeface="Arial Narrow"/>
            </a:endParaRPr>
          </a:p>
        </p:txBody>
      </p:sp>
      <p:sp>
        <p:nvSpPr>
          <p:cNvPr id="49" name="PlaceHolder 2"/>
          <p:cNvSpPr>
            <a:spLocks noGrp="1"/>
          </p:cNvSpPr>
          <p:nvPr>
            <p:ph/>
          </p:nvPr>
        </p:nvSpPr>
        <p:spPr>
          <a:xfrm>
            <a:off x="685800" y="1752480"/>
            <a:ext cx="7772400" cy="4114800"/>
          </a:xfrm>
          <a:prstGeom prst="rect">
            <a:avLst/>
          </a:prstGeom>
          <a:solidFill>
            <a:srgbClr val="ffffff"/>
          </a:solidFill>
          <a:ln w="0">
            <a:noFill/>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Process Initiated- Fall 1998 EEI Legal Committee Meeting</a:t>
            </a:r>
            <a:endParaRPr b="0" lang="en-US" sz="2800" strike="noStrike" u="none">
              <a:solidFill>
                <a:srgbClr val="000000"/>
              </a:solidFill>
              <a:effectLst/>
              <a:uFillTx/>
              <a:latin typeface="Arial Narrow"/>
            </a:endParaRPr>
          </a:p>
          <a:p>
            <a:pPr marL="343080" indent="-343080">
              <a:lnSpc>
                <a:spcPct val="100000"/>
              </a:lnSpc>
              <a:spcBef>
                <a:spcPts val="1225"/>
              </a:spcBef>
              <a:spcAft>
                <a:spcPts val="7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Group Progress</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Kick-off meeting- January 29</a:t>
            </a:r>
            <a:endParaRPr b="0" lang="en-US" sz="24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Group effort defined</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Narrow"/>
            </a:endParaRPr>
          </a:p>
          <a:p>
            <a:pPr lvl="2" marL="1143000" indent="-228600">
              <a:lnSpc>
                <a:spcPct val="100000"/>
              </a:lnSpc>
              <a:spcBef>
                <a:spcPts val="499"/>
              </a:spcBef>
              <a:spcAft>
                <a:spcPts val="624"/>
              </a:spcAft>
              <a:buClr>
                <a:srgbClr val="000000"/>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Drafting Group established</a:t>
            </a:r>
            <a:endParaRPr b="0" lang="en-US" sz="20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Drafting Group Product</a:t>
            </a:r>
            <a:endParaRPr b="0" lang="en-US" sz="24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Issues Identified</a:t>
            </a:r>
            <a:endParaRPr b="0" lang="en-US" sz="20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Proposed Standardized Terms</a:t>
            </a:r>
            <a:endParaRPr b="0" lang="en-US" sz="2000" strike="noStrike" u="none">
              <a:solidFill>
                <a:srgbClr val="000000"/>
              </a:solidFill>
              <a:effectLst/>
              <a:uFillTx/>
              <a:latin typeface="Arial Narrow"/>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0" y="228240"/>
            <a:ext cx="9144000" cy="1143000"/>
          </a:xfrm>
          <a:prstGeom prst="rect">
            <a:avLst/>
          </a:prstGeom>
          <a:solidFill>
            <a:srgbClr val="ffffff"/>
          </a:solid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Wholesale Electric Contract Standardization</a:t>
            </a:r>
            <a:r>
              <a:rPr b="0" lang="en-US" sz="3600" strike="noStrike" u="none">
                <a:solidFill>
                  <a:srgbClr val="ffffff"/>
                </a:solidFill>
                <a:effectLst/>
                <a:uFillTx/>
                <a:latin typeface="Arial"/>
              </a:rPr>
              <a:t> </a:t>
            </a:r>
            <a:r>
              <a:rPr b="0" lang="en-US" sz="3200" strike="noStrike" u="none">
                <a:solidFill>
                  <a:srgbClr val="ffffff"/>
                </a:solidFill>
                <a:effectLst/>
                <a:uFillTx/>
                <a:latin typeface="Arial"/>
              </a:rPr>
              <a:t>ric </a:t>
            </a:r>
            <a:endParaRPr b="0" lang="en-US" sz="3200" strike="noStrike" u="none">
              <a:solidFill>
                <a:srgbClr val="ffffff"/>
              </a:solidFill>
              <a:effectLst/>
              <a:uFillTx/>
              <a:latin typeface="Arial Narrow"/>
            </a:endParaRPr>
          </a:p>
        </p:txBody>
      </p:sp>
      <p:sp>
        <p:nvSpPr>
          <p:cNvPr id="51" name="PlaceHolder 2"/>
          <p:cNvSpPr>
            <a:spLocks noGrp="1"/>
          </p:cNvSpPr>
          <p:nvPr>
            <p:ph/>
          </p:nvPr>
        </p:nvSpPr>
        <p:spPr>
          <a:xfrm>
            <a:off x="685800" y="1599840"/>
            <a:ext cx="7772400" cy="4724280"/>
          </a:xfrm>
          <a:prstGeom prst="rect">
            <a:avLst/>
          </a:prstGeom>
          <a:solidFill>
            <a:srgbClr val="ffffff"/>
          </a:solidFill>
          <a:ln w="0">
            <a:noFill/>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Group Progress (Cont.)</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Follow- up meetings - March, May, June 1999</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Summer 1999 - intense Drafting Group meetings and calls</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Presentation to larger group - September 24  </a:t>
            </a:r>
            <a:endParaRPr b="0" lang="en-US" sz="24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ZapfDingba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Input from expanded participation</a:t>
            </a:r>
            <a:endParaRPr b="0" lang="en-US" sz="20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ZapfDingba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Discussion of Drafting Group efforts</a:t>
            </a:r>
            <a:endParaRPr b="0" lang="en-US" sz="2000" strike="noStrike" u="none">
              <a:solidFill>
                <a:srgbClr val="000000"/>
              </a:solidFill>
              <a:effectLst/>
              <a:uFillTx/>
              <a:latin typeface="Arial Narrow"/>
            </a:endParaRPr>
          </a:p>
          <a:p>
            <a:pPr lvl="2" marL="1143000" indent="-228600">
              <a:lnSpc>
                <a:spcPct val="100000"/>
              </a:lnSpc>
              <a:spcBef>
                <a:spcPts val="499"/>
              </a:spcBef>
              <a:buClr>
                <a:srgbClr val="000000"/>
              </a:buClr>
              <a:buSzPct val="50000"/>
              <a:buFont typeface="ZapfDingba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Refinement of issues</a:t>
            </a:r>
            <a:endParaRPr b="0" lang="en-US" sz="20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Distribution of Consensus Draft - mid-October</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EEI/NEMA Workshop- November 17, 1999 in Washington D.C.</a:t>
            </a:r>
            <a:endParaRPr b="0" lang="en-US" sz="2400" strike="noStrike" u="none">
              <a:solidFill>
                <a:srgbClr val="000000"/>
              </a:solidFill>
              <a:effectLst/>
              <a:uFillTx/>
              <a:latin typeface="Arial Narrow"/>
            </a:endParaRPr>
          </a:p>
          <a:p>
            <a:pPr lvl="1" marL="74304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0" y="228240"/>
            <a:ext cx="9144000" cy="1143000"/>
          </a:xfrm>
          <a:prstGeom prst="rect">
            <a:avLst/>
          </a:prstGeom>
          <a:solidFill>
            <a:srgbClr val="ffffff"/>
          </a:solidFill>
          <a:ln w="9360">
            <a:solidFill>
              <a:srgbClr val="ffffff"/>
            </a:solidFill>
            <a:miter/>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Arial"/>
              </a:rPr>
              <a:t>Wh </a:t>
            </a:r>
            <a:r>
              <a:rPr b="0" lang="en-US" sz="3200" strike="noStrike" u="none">
                <a:solidFill>
                  <a:srgbClr val="000000"/>
                </a:solidFill>
                <a:effectLst/>
                <a:uFillTx/>
                <a:latin typeface="Arial"/>
              </a:rPr>
              <a:t>Wholesale Electric Contract Standardization</a:t>
            </a:r>
            <a:r>
              <a:rPr b="0" lang="en-US" sz="3600" strike="noStrike" u="none">
                <a:solidFill>
                  <a:srgbClr val="ffffff"/>
                </a:solidFill>
                <a:effectLst/>
                <a:uFillTx/>
                <a:latin typeface="Arial"/>
              </a:rPr>
              <a:t> olesale Electric Contract Standardization</a:t>
            </a:r>
            <a:endParaRPr b="0" lang="en-US" sz="3600" strike="noStrike" u="none">
              <a:solidFill>
                <a:srgbClr val="ffffff"/>
              </a:solidFill>
              <a:effectLst/>
              <a:uFillTx/>
              <a:latin typeface="Arial Narrow"/>
            </a:endParaRPr>
          </a:p>
        </p:txBody>
      </p:sp>
      <p:sp>
        <p:nvSpPr>
          <p:cNvPr id="53" name="PlaceHolder 2"/>
          <p:cNvSpPr>
            <a:spLocks noGrp="1"/>
          </p:cNvSpPr>
          <p:nvPr>
            <p:ph/>
          </p:nvPr>
        </p:nvSpPr>
        <p:spPr>
          <a:xfrm>
            <a:off x="0" y="1447920"/>
            <a:ext cx="9144000" cy="5410080"/>
          </a:xfrm>
          <a:prstGeom prst="rect">
            <a:avLst/>
          </a:prstGeom>
          <a:solidFill>
            <a:srgbClr val="ffffff"/>
          </a:solidFill>
          <a:ln w="0">
            <a:noFill/>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Group Progress (Cont.)</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Product Definitions discussed in December 99 Working Group meeting</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Product Definitions refined by Drafting Group in January 2000</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Working Group adopts product definitions on January 26, 2000</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Meeting with FERC Staff on February 2, 2000.</a:t>
            </a:r>
            <a:endParaRPr b="0" lang="en-US" sz="2400" strike="noStrike" u="none">
              <a:solidFill>
                <a:srgbClr val="000000"/>
              </a:solidFill>
              <a:effectLst/>
              <a:uFillTx/>
              <a:latin typeface="Arial Narrow"/>
            </a:endParaRPr>
          </a:p>
          <a:p>
            <a:pPr lvl="1" marL="74304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0" y="228240"/>
            <a:ext cx="9144000" cy="1143000"/>
          </a:xfrm>
          <a:prstGeom prst="rect">
            <a:avLst/>
          </a:prstGeom>
          <a:solidFill>
            <a:srgbClr val="ffffff"/>
          </a:solid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000000"/>
                </a:solidFill>
                <a:effectLst/>
                <a:uFillTx/>
                <a:latin typeface="Arial Narrow"/>
              </a:rPr>
              <a:t>Participants in Developing Standardized</a:t>
            </a:r>
            <a:br>
              <a:rPr sz="3800"/>
            </a:br>
            <a:r>
              <a:rPr b="0" lang="en-US" sz="3800" strike="noStrike" u="none">
                <a:solidFill>
                  <a:srgbClr val="000000"/>
                </a:solidFill>
                <a:effectLst/>
                <a:uFillTx/>
                <a:latin typeface="Arial Narrow"/>
              </a:rPr>
              <a:t>Master Wholesale Electric Contract</a:t>
            </a:r>
            <a:endParaRPr b="0" lang="en-US" sz="3800" strike="noStrike" u="none">
              <a:solidFill>
                <a:srgbClr val="ffffff"/>
              </a:solidFill>
              <a:effectLst/>
              <a:uFillTx/>
              <a:latin typeface="Arial Narrow"/>
            </a:endParaRPr>
          </a:p>
        </p:txBody>
      </p:sp>
      <p:sp>
        <p:nvSpPr>
          <p:cNvPr id="55" name="PlaceHolder 2"/>
          <p:cNvSpPr>
            <a:spLocks noGrp="1"/>
          </p:cNvSpPr>
          <p:nvPr>
            <p:ph/>
          </p:nvPr>
        </p:nvSpPr>
        <p:spPr>
          <a:xfrm>
            <a:off x="412920" y="1824120"/>
            <a:ext cx="8400960" cy="4657680"/>
          </a:xfrm>
          <a:prstGeom prst="rect">
            <a:avLst/>
          </a:prstGeom>
          <a:solidFill>
            <a:srgbClr val="ffffff"/>
          </a:solidFill>
          <a:ln w="0">
            <a:noFill/>
          </a:ln>
        </p:spPr>
        <p:txBody>
          <a:bodyPr lIns="90000" rIns="90000" tIns="46800" bIns="46800" anchor="t">
            <a:normAutofit/>
          </a:bodyPr>
          <a:p>
            <a:pPr marL="343080" indent="-343080">
              <a:spcBef>
                <a:spcPts val="1137"/>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DRAFTING COMMITTEE</a:t>
            </a:r>
            <a:endParaRPr b="0" lang="en-US" sz="26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Constellation Power Source</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Schiff Hardin &amp; Waite</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American Electric Power</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Dynegy, Inc.</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Entergy Power Marketing</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Enron North America</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Jones Day Reavis &amp; Pogue</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Reliant Energy </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Statoil Energy</a:t>
            </a:r>
            <a:endParaRPr b="0" lang="en-US" sz="2100" strike="noStrike" u="none">
              <a:solidFill>
                <a:srgbClr val="000000"/>
              </a:solidFill>
              <a:effectLst/>
              <a:uFillTx/>
              <a:latin typeface="Arial Narrow"/>
            </a:endParaRPr>
          </a:p>
          <a:p>
            <a:pPr lvl="1" marL="743040" indent="-285840">
              <a:spcBef>
                <a:spcPts val="52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Edison Electric Institute</a:t>
            </a:r>
            <a:endParaRPr b="0" lang="en-US" sz="21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
          <p:cNvSpPr/>
          <p:nvPr/>
        </p:nvSpPr>
        <p:spPr>
          <a:xfrm>
            <a:off x="0" y="914400"/>
            <a:ext cx="9144000" cy="12193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57" name=""/>
          <p:cNvSpPr/>
          <p:nvPr/>
        </p:nvSpPr>
        <p:spPr>
          <a:xfrm>
            <a:off x="0" y="152280"/>
            <a:ext cx="9144000" cy="68580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Narrow"/>
              </a:rPr>
              <a:t>Steering Committee Participants</a:t>
            </a:r>
            <a:endParaRPr b="0" lang="en-US" sz="4000" strike="noStrike" u="none">
              <a:solidFill>
                <a:srgbClr val="000000"/>
              </a:solidFill>
              <a:effectLst/>
              <a:uFillTx/>
              <a:latin typeface="Arial Narrow"/>
            </a:endParaRPr>
          </a:p>
        </p:txBody>
      </p:sp>
      <p:sp>
        <p:nvSpPr>
          <p:cNvPr id="58" name=""/>
          <p:cNvSpPr/>
          <p:nvPr/>
        </p:nvSpPr>
        <p:spPr>
          <a:xfrm>
            <a:off x="838080" y="1295280"/>
            <a:ext cx="4114800" cy="5562720"/>
          </a:xfrm>
          <a:prstGeom prst="rect">
            <a:avLst/>
          </a:prstGeom>
          <a:solidFill>
            <a:srgbClr val="ffffff"/>
          </a:solidFill>
          <a:ln w="0">
            <a:noFill/>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Northern Indiana Public Service Company </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Commonwealth Edison Company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Ameren Energy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Williams Company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Duke Energy Trading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Enserch Energy Services</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Virginia Power</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Dynegy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PG&amp;E Energy Trading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Prebon Yamane</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Southern Company Energy Marketing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PSE&amp;G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Pepco</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Consumers Energy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Detroit Edison</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Reliant Energy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DTE Energy Trading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Arizona Public Service</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Consolidated Edison</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Niagara Mohawk Energy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Ontario Power Generation</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TXU Energy</a:t>
            </a:r>
            <a:endParaRPr b="0" lang="en-US" sz="1500" strike="noStrike" u="none">
              <a:solidFill>
                <a:srgbClr val="000000"/>
              </a:solidFill>
              <a:effectLst/>
              <a:uFillTx/>
              <a:latin typeface="Arial Narrow"/>
            </a:endParaRPr>
          </a:p>
        </p:txBody>
      </p:sp>
      <p:sp>
        <p:nvSpPr>
          <p:cNvPr id="59" name=""/>
          <p:cNvSpPr/>
          <p:nvPr/>
        </p:nvSpPr>
        <p:spPr>
          <a:xfrm>
            <a:off x="5029200" y="1143000"/>
            <a:ext cx="4114800" cy="5562720"/>
          </a:xfrm>
          <a:prstGeom prst="rect">
            <a:avLst/>
          </a:prstGeom>
          <a:solidFill>
            <a:srgbClr val="ffffff"/>
          </a:solidFill>
          <a:ln w="0">
            <a:noFill/>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Midamerican Energy Company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GPU Energy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First Energy Corp</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Western Resources</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GPU Service, Inc.</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New Century Energies</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New England Electric System</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Superior Water, Light &amp; Power</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Rochester Gas &amp; Electric</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Kansas City Power &amp; Light</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TECO Energy Inc.</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Conectiv</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Illinova Energy Marketing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PECO Energy Power Team</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Minnesota Power</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Aquila</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Midland Cogeneration Venture</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Citizens Power</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Cinergy Energy Trading</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Northern States Power</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Indiana Power &amp; Light Company</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Steel Manufacturers’ Association</a:t>
            </a:r>
            <a:endParaRPr b="0" lang="en-US" sz="15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Narrow"/>
              </a:rPr>
              <a:t>Northeast Utilities</a:t>
            </a:r>
            <a:endParaRPr b="0" lang="en-US" sz="15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304920" y="-359280"/>
            <a:ext cx="8381880" cy="2179080"/>
          </a:xfrm>
          <a:prstGeom prst="rect">
            <a:avLst/>
          </a:prstGeom>
          <a:solidFill>
            <a:srgbClr val="ffffff"/>
          </a:solidFill>
          <a:ln w="0">
            <a:noFill/>
          </a:ln>
        </p:spPr>
        <p:style>
          <a:lnRef idx="0"/>
          <a:fillRef idx="0"/>
          <a:effectRef idx="0"/>
          <a:fontRef idx="minor"/>
        </p:style>
        <p:txBody>
          <a:bodyPr lIns="90000" rIns="90000" tIns="46800" bIns="46800" anchor="ctr">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000000"/>
                </a:solidFill>
                <a:effectLst/>
                <a:uFillTx/>
                <a:latin typeface="Arial Narrow"/>
              </a:rPr>
              <a:t>Let’s Make a Deal: Transactions Under </a:t>
            </a:r>
            <a:endParaRPr b="0" lang="en-US" sz="3800" strike="noStrike" u="none">
              <a:solidFill>
                <a:srgbClr val="000000"/>
              </a:solidFill>
              <a:effectLst/>
              <a:uFillTx/>
              <a:latin typeface="Arial Narrow"/>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800" strike="noStrike" u="none">
                <a:solidFill>
                  <a:srgbClr val="000000"/>
                </a:solidFill>
                <a:effectLst/>
                <a:uFillTx/>
                <a:latin typeface="Arial Narrow"/>
              </a:rPr>
              <a:t>A Standardized Master Power Contract</a:t>
            </a:r>
            <a:endParaRPr b="0" lang="en-US" sz="3800" strike="noStrike" u="none">
              <a:solidFill>
                <a:srgbClr val="000000"/>
              </a:solidFill>
              <a:effectLst/>
              <a:uFillTx/>
              <a:latin typeface="Arial Narrow"/>
            </a:endParaRPr>
          </a:p>
        </p:txBody>
      </p:sp>
      <p:sp>
        <p:nvSpPr>
          <p:cNvPr id="61" name=""/>
          <p:cNvSpPr/>
          <p:nvPr/>
        </p:nvSpPr>
        <p:spPr>
          <a:xfrm>
            <a:off x="990720" y="2438280"/>
            <a:ext cx="8001000" cy="3331800"/>
          </a:xfrm>
          <a:prstGeom prst="rect">
            <a:avLst/>
          </a:prstGeom>
          <a:solidFill>
            <a:srgbClr val="ffffff"/>
          </a:solidFill>
          <a:ln w="0">
            <a:noFill/>
          </a:ln>
        </p:spPr>
        <p:style>
          <a:lnRef idx="0"/>
          <a:fillRef idx="0"/>
          <a:effectRef idx="0"/>
          <a:fontRef idx="minor"/>
        </p:style>
        <p:txBody>
          <a:bodyPr lIns="90000" rIns="90000" tIns="46800" bIns="46800" anchor="t">
            <a:spAutoFit/>
          </a:bodyPr>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Products</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Prices</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Delivery points</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Oral trading</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Confirmation process</a:t>
            </a:r>
            <a:endParaRPr b="0" lang="en-US" sz="3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0" y="380880"/>
            <a:ext cx="9144000" cy="914400"/>
          </a:xfrm>
          <a:prstGeom prst="rect">
            <a:avLst/>
          </a:prstGeom>
          <a:solidFill>
            <a:srgbClr val="ffffff"/>
          </a:solidFill>
          <a:ln w="9360">
            <a:solidFill>
              <a:srgbClr val="ffffff"/>
            </a:solidFill>
            <a:miter/>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Why</a:t>
            </a:r>
            <a:r>
              <a:rPr b="0" lang="en-US" sz="4200" strike="noStrike" u="none">
                <a:solidFill>
                  <a:srgbClr val="000000"/>
                </a:solidFill>
                <a:effectLst/>
                <a:uFillTx/>
                <a:latin typeface="Arial"/>
              </a:rPr>
              <a:t> </a:t>
            </a:r>
            <a:r>
              <a:rPr b="0" lang="en-US" sz="3600" strike="noStrike" u="none">
                <a:solidFill>
                  <a:srgbClr val="000000"/>
                </a:solidFill>
                <a:effectLst/>
                <a:uFillTx/>
                <a:latin typeface="Arial"/>
              </a:rPr>
              <a:t>Wholesale</a:t>
            </a:r>
            <a:br>
              <a:rPr sz="3600"/>
            </a:br>
            <a:r>
              <a:rPr b="0" lang="en-US" sz="3600" strike="noStrike" u="none">
                <a:solidFill>
                  <a:srgbClr val="000000"/>
                </a:solidFill>
                <a:effectLst/>
                <a:uFillTx/>
                <a:latin typeface="Arial"/>
              </a:rPr>
              <a:t>Electric Contract Standardization?</a:t>
            </a:r>
            <a:endParaRPr b="0" lang="en-US" sz="3600" strike="noStrike" u="none">
              <a:solidFill>
                <a:srgbClr val="ffffff"/>
              </a:solidFill>
              <a:effectLst/>
              <a:uFillTx/>
              <a:latin typeface="Arial Narrow"/>
            </a:endParaRPr>
          </a:p>
        </p:txBody>
      </p:sp>
      <p:sp>
        <p:nvSpPr>
          <p:cNvPr id="20" name="PlaceHolder 2"/>
          <p:cNvSpPr>
            <a:spLocks noGrp="1"/>
          </p:cNvSpPr>
          <p:nvPr>
            <p:ph/>
          </p:nvPr>
        </p:nvSpPr>
        <p:spPr>
          <a:xfrm>
            <a:off x="609480" y="1905120"/>
            <a:ext cx="7772400" cy="3962160"/>
          </a:xfrm>
          <a:prstGeom prst="rect">
            <a:avLst/>
          </a:prstGeom>
          <a:solidFill>
            <a:srgbClr val="ffffff"/>
          </a:solidFill>
          <a:ln w="9360">
            <a:solidFill>
              <a:srgbClr val="ffffff"/>
            </a:solidFill>
            <a:miter/>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Each transaction has common commercial terms, e.g. 50MW on-peak, into Cinergy, for July-August</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Business people treat transactions as identical, as “hedges” for one another</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Traders presume “infrastructure” exists, as in other markets</a:t>
            </a:r>
            <a:endParaRPr b="0" lang="en-US" sz="2400" strike="noStrike" u="none">
              <a:solidFill>
                <a:srgbClr val="000000"/>
              </a:solidFill>
              <a:effectLst/>
              <a:uFillTx/>
              <a:latin typeface="Arial Narrow"/>
            </a:endParaRPr>
          </a:p>
          <a:p>
            <a:pPr marL="343080" indent="0">
              <a:lnSpc>
                <a:spcPct val="100000"/>
              </a:lnSpc>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0" y="304920"/>
            <a:ext cx="9144000" cy="9144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Narrow"/>
              </a:rPr>
              <a:t>Master Agreement Process</a:t>
            </a:r>
            <a:br>
              <a:rPr sz="3800"/>
            </a:br>
            <a:r>
              <a:rPr b="0" lang="en-US" sz="2600" strike="noStrike" u="none">
                <a:solidFill>
                  <a:srgbClr val="000000"/>
                </a:solidFill>
                <a:effectLst/>
                <a:uFillTx/>
                <a:latin typeface="Arial Narrow"/>
              </a:rPr>
              <a:t>ASSUMPTIONS</a:t>
            </a:r>
            <a:endParaRPr b="0" lang="en-US" sz="2600" strike="noStrike" u="none">
              <a:solidFill>
                <a:srgbClr val="ffffff"/>
              </a:solidFill>
              <a:effectLst/>
              <a:uFillTx/>
              <a:latin typeface="Arial Narrow"/>
            </a:endParaRPr>
          </a:p>
        </p:txBody>
      </p:sp>
      <p:sp>
        <p:nvSpPr>
          <p:cNvPr id="63" name="PlaceHolder 2"/>
          <p:cNvSpPr>
            <a:spLocks noGrp="1"/>
          </p:cNvSpPr>
          <p:nvPr>
            <p:ph/>
          </p:nvPr>
        </p:nvSpPr>
        <p:spPr>
          <a:xfrm>
            <a:off x="163440" y="1824120"/>
            <a:ext cx="8734320" cy="4734000"/>
          </a:xfrm>
          <a:prstGeom prst="rect">
            <a:avLst/>
          </a:prstGeom>
          <a:solidFill>
            <a:srgbClr val="ffffff"/>
          </a:solidFill>
          <a:ln w="0">
            <a:noFill/>
          </a:ln>
        </p:spPr>
        <p:txBody>
          <a:bodyPr lIns="90000" rIns="90000" tIns="46800" bIns="46800" anchor="t">
            <a:normAutofit fontScale="92500" lnSpcReduction="19999"/>
          </a:bodyPr>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Both parties have model streamlined tariff and service agreement without substantive terms and conditions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Parties have negotiated no changes to master agreement</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Parties have negotiated options and cover sheet</a:t>
            </a:r>
            <a:endParaRPr b="0" lang="en-US" sz="28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notices</a:t>
            </a:r>
            <a:endParaRPr b="0" lang="en-US" sz="24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applicable tariffs, if any</a:t>
            </a:r>
            <a:endParaRPr b="0" lang="en-US" sz="24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acceleration of liquidated damages payment</a:t>
            </a:r>
            <a:endParaRPr b="0" lang="en-US" sz="24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cross defaults</a:t>
            </a:r>
            <a:endParaRPr b="0" lang="en-US" sz="24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guarantee amounts</a:t>
            </a:r>
            <a:endParaRPr b="0" lang="en-US" sz="2400" strike="noStrike" u="none">
              <a:solidFill>
                <a:srgbClr val="000000"/>
              </a:solidFill>
              <a:effectLst/>
              <a:uFillTx/>
              <a:latin typeface="Arial Narrow"/>
            </a:endParaRPr>
          </a:p>
          <a:p>
            <a:pPr lvl="1" marL="743040" indent="-285840">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choice of credit mechanisms</a:t>
            </a:r>
            <a:endParaRPr b="0" lang="en-US" sz="2400" strike="noStrike" u="none">
              <a:solidFill>
                <a:srgbClr val="000000"/>
              </a:solidFill>
              <a:effectLst/>
              <a:uFillTx/>
              <a:latin typeface="Arial Narrow"/>
            </a:endParaRPr>
          </a:p>
          <a:p>
            <a:pPr marL="343080" indent="0">
              <a:spcBef>
                <a:spcPts val="10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228240"/>
            <a:ext cx="7772400" cy="7621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Narrow"/>
              </a:rPr>
              <a:t>Formation of a Trade</a:t>
            </a:r>
            <a:endParaRPr b="0" lang="en-US" sz="4800" strike="noStrike" u="none">
              <a:solidFill>
                <a:srgbClr val="ffffff"/>
              </a:solidFill>
              <a:effectLst/>
              <a:uFillTx/>
              <a:latin typeface="Arial Narrow"/>
            </a:endParaRPr>
          </a:p>
        </p:txBody>
      </p:sp>
      <p:sp>
        <p:nvSpPr>
          <p:cNvPr id="65" name=""/>
          <p:cNvSpPr/>
          <p:nvPr/>
        </p:nvSpPr>
        <p:spPr>
          <a:xfrm>
            <a:off x="3176640" y="2055960"/>
            <a:ext cx="3114720" cy="784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Narrow"/>
              </a:rPr>
              <a:t>Oral Transaction</a:t>
            </a:r>
            <a:r>
              <a:rPr b="0" lang="en-US" sz="1200" strike="noStrike" u="none">
                <a:solidFill>
                  <a:srgbClr val="000000"/>
                </a:solidFill>
                <a:effectLst/>
                <a:uFillTx/>
                <a:latin typeface="Arial Narrow"/>
              </a:rPr>
              <a:t>             </a:t>
            </a:r>
            <a:r>
              <a:rPr b="0" lang="en-US" sz="1200" strike="noStrike" u="sng">
                <a:solidFill>
                  <a:srgbClr val="000000"/>
                </a:solidFill>
                <a:effectLst/>
                <a:uFillTx/>
                <a:latin typeface="Arial Narrow"/>
              </a:rPr>
              <a:t>Binding</a:t>
            </a:r>
            <a:endParaRPr b="0" lang="en-US" sz="12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-Product                          -Writing not required</a:t>
            </a:r>
            <a:endParaRPr b="0" lang="en-US" sz="12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-Price                                 unless stated</a:t>
            </a:r>
            <a:endParaRPr b="0" lang="en-US" sz="12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-Delivery                         -Time </a:t>
            </a:r>
            <a:r>
              <a:rPr b="0" lang="en-US" sz="1200" strike="noStrike" u="none">
                <a:solidFill>
                  <a:srgbClr val="000000"/>
                </a:solidFill>
                <a:effectLst/>
                <a:uFillTx/>
                <a:latin typeface="Arial Narrow"/>
              </a:rPr>
              <a:t>	</a:t>
            </a:r>
            <a:endParaRPr b="0" lang="en-US" sz="1200" strike="noStrike" u="none">
              <a:solidFill>
                <a:srgbClr val="000000"/>
              </a:solidFill>
              <a:effectLst/>
              <a:uFillTx/>
              <a:latin typeface="Arial Narrow"/>
            </a:endParaRPr>
          </a:p>
        </p:txBody>
      </p:sp>
      <p:sp>
        <p:nvSpPr>
          <p:cNvPr id="66" name=""/>
          <p:cNvSpPr/>
          <p:nvPr/>
        </p:nvSpPr>
        <p:spPr>
          <a:xfrm>
            <a:off x="716904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Arial Narrow"/>
            </a:endParaRPr>
          </a:p>
        </p:txBody>
      </p:sp>
      <p:sp>
        <p:nvSpPr>
          <p:cNvPr id="67" name=""/>
          <p:cNvSpPr/>
          <p:nvPr/>
        </p:nvSpPr>
        <p:spPr>
          <a:xfrm>
            <a:off x="117936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Arial Narrow"/>
            </a:endParaRPr>
          </a:p>
        </p:txBody>
      </p:sp>
      <p:sp>
        <p:nvSpPr>
          <p:cNvPr id="68" name=""/>
          <p:cNvSpPr/>
          <p:nvPr/>
        </p:nvSpPr>
        <p:spPr>
          <a:xfrm>
            <a:off x="2378160" y="2448000"/>
            <a:ext cx="63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 name=""/>
          <p:cNvSpPr/>
          <p:nvPr/>
        </p:nvSpPr>
        <p:spPr>
          <a:xfrm flipH="1">
            <a:off x="6449760" y="2448000"/>
            <a:ext cx="718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 name=""/>
          <p:cNvSpPr/>
          <p:nvPr/>
        </p:nvSpPr>
        <p:spPr>
          <a:xfrm>
            <a:off x="1258920" y="1662120"/>
            <a:ext cx="135900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A</a:t>
            </a:r>
            <a:endParaRPr b="0" lang="en-US" sz="2000" strike="noStrike" u="none">
              <a:solidFill>
                <a:srgbClr val="000000"/>
              </a:solidFill>
              <a:effectLst/>
              <a:uFillTx/>
              <a:latin typeface="Arial Narrow"/>
            </a:endParaRPr>
          </a:p>
        </p:txBody>
      </p:sp>
      <p:sp>
        <p:nvSpPr>
          <p:cNvPr id="71" name=""/>
          <p:cNvSpPr/>
          <p:nvPr/>
        </p:nvSpPr>
        <p:spPr>
          <a:xfrm>
            <a:off x="6929280" y="1662120"/>
            <a:ext cx="135756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B</a:t>
            </a:r>
            <a:endParaRPr b="0" lang="en-US" sz="2000" strike="noStrike" u="none">
              <a:solidFill>
                <a:srgbClr val="000000"/>
              </a:solidFill>
              <a:effectLst/>
              <a:uFillTx/>
              <a:latin typeface="Arial Narrow"/>
            </a:endParaRPr>
          </a:p>
        </p:txBody>
      </p:sp>
      <p:sp>
        <p:nvSpPr>
          <p:cNvPr id="72" name=""/>
          <p:cNvSpPr/>
          <p:nvPr/>
        </p:nvSpPr>
        <p:spPr>
          <a:xfrm>
            <a:off x="4613400" y="2840040"/>
            <a:ext cx="0" cy="392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3" name=""/>
          <p:cNvSpPr/>
          <p:nvPr/>
        </p:nvSpPr>
        <p:spPr>
          <a:xfrm>
            <a:off x="1523880" y="3276720"/>
            <a:ext cx="6019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4" name=""/>
          <p:cNvSpPr/>
          <p:nvPr/>
        </p:nvSpPr>
        <p:spPr>
          <a:xfrm>
            <a:off x="205740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Arial Narrow"/>
            </a:endParaRPr>
          </a:p>
        </p:txBody>
      </p:sp>
      <p:sp>
        <p:nvSpPr>
          <p:cNvPr id="75" name=""/>
          <p:cNvSpPr/>
          <p:nvPr/>
        </p:nvSpPr>
        <p:spPr>
          <a:xfrm>
            <a:off x="517212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Arial Narrow"/>
            </a:endParaRPr>
          </a:p>
        </p:txBody>
      </p:sp>
      <p:sp>
        <p:nvSpPr>
          <p:cNvPr id="76" name=""/>
          <p:cNvSpPr/>
          <p:nvPr/>
        </p:nvSpPr>
        <p:spPr>
          <a:xfrm>
            <a:off x="1523880" y="3267000"/>
            <a:ext cx="0" cy="390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7" name=""/>
          <p:cNvSpPr/>
          <p:nvPr/>
        </p:nvSpPr>
        <p:spPr>
          <a:xfrm>
            <a:off x="7543800" y="3276720"/>
            <a:ext cx="0" cy="3459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8" name=""/>
          <p:cNvSpPr/>
          <p:nvPr/>
        </p:nvSpPr>
        <p:spPr>
          <a:xfrm>
            <a:off x="860400" y="3638520"/>
            <a:ext cx="1044720" cy="628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Sends</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Arial Narrow"/>
            </a:endParaRPr>
          </a:p>
        </p:txBody>
      </p:sp>
      <p:sp>
        <p:nvSpPr>
          <p:cNvPr id="79" name=""/>
          <p:cNvSpPr/>
          <p:nvPr/>
        </p:nvSpPr>
        <p:spPr>
          <a:xfrm>
            <a:off x="4613400" y="323208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0" name=""/>
          <p:cNvSpPr/>
          <p:nvPr/>
        </p:nvSpPr>
        <p:spPr>
          <a:xfrm>
            <a:off x="4613400" y="2055960"/>
            <a:ext cx="0" cy="78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1" name=""/>
          <p:cNvSpPr/>
          <p:nvPr/>
        </p:nvSpPr>
        <p:spPr>
          <a:xfrm>
            <a:off x="6929280" y="3703680"/>
            <a:ext cx="143856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No Confirm</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Sent or </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Received</a:t>
            </a:r>
            <a:endParaRPr b="0" lang="en-US" sz="1400" strike="noStrike" u="none">
              <a:solidFill>
                <a:srgbClr val="000000"/>
              </a:solidFill>
              <a:effectLst/>
              <a:uFillTx/>
              <a:latin typeface="Arial Narrow"/>
            </a:endParaRPr>
          </a:p>
        </p:txBody>
      </p:sp>
      <p:sp>
        <p:nvSpPr>
          <p:cNvPr id="82" name=""/>
          <p:cNvSpPr/>
          <p:nvPr/>
        </p:nvSpPr>
        <p:spPr>
          <a:xfrm>
            <a:off x="1419120" y="4253040"/>
            <a:ext cx="0" cy="469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3" name=""/>
          <p:cNvSpPr/>
          <p:nvPr/>
        </p:nvSpPr>
        <p:spPr>
          <a:xfrm>
            <a:off x="78120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Arial Narrow"/>
            </a:endParaRPr>
          </a:p>
        </p:txBody>
      </p:sp>
      <p:sp>
        <p:nvSpPr>
          <p:cNvPr id="84" name=""/>
          <p:cNvSpPr/>
          <p:nvPr/>
        </p:nvSpPr>
        <p:spPr>
          <a:xfrm flipH="1">
            <a:off x="380880" y="5037120"/>
            <a:ext cx="400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5" name=""/>
          <p:cNvSpPr/>
          <p:nvPr/>
        </p:nvSpPr>
        <p:spPr>
          <a:xfrm flipV="1">
            <a:off x="380880" y="1584000"/>
            <a:ext cx="0" cy="3452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6" name=""/>
          <p:cNvSpPr/>
          <p:nvPr/>
        </p:nvSpPr>
        <p:spPr>
          <a:xfrm>
            <a:off x="380880" y="1584360"/>
            <a:ext cx="3354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7" name=""/>
          <p:cNvSpPr/>
          <p:nvPr/>
        </p:nvSpPr>
        <p:spPr>
          <a:xfrm>
            <a:off x="373536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8" name=""/>
          <p:cNvSpPr/>
          <p:nvPr/>
        </p:nvSpPr>
        <p:spPr>
          <a:xfrm>
            <a:off x="1447920" y="455616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89" name=""/>
          <p:cNvSpPr/>
          <p:nvPr/>
        </p:nvSpPr>
        <p:spPr>
          <a:xfrm>
            <a:off x="3962520" y="455616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0" name=""/>
          <p:cNvSpPr/>
          <p:nvPr/>
        </p:nvSpPr>
        <p:spPr>
          <a:xfrm>
            <a:off x="237816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 Doesn’t</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Arial Narrow"/>
            </a:endParaRPr>
          </a:p>
        </p:txBody>
      </p:sp>
      <p:sp>
        <p:nvSpPr>
          <p:cNvPr id="91" name=""/>
          <p:cNvSpPr/>
          <p:nvPr/>
        </p:nvSpPr>
        <p:spPr>
          <a:xfrm>
            <a:off x="5791320" y="432756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2" name=""/>
          <p:cNvSpPr/>
          <p:nvPr/>
        </p:nvSpPr>
        <p:spPr>
          <a:xfrm>
            <a:off x="7010280" y="4784760"/>
            <a:ext cx="135756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Arial Narrow"/>
            </a:endParaRPr>
          </a:p>
        </p:txBody>
      </p:sp>
      <p:sp>
        <p:nvSpPr>
          <p:cNvPr id="93" name=""/>
          <p:cNvSpPr/>
          <p:nvPr/>
        </p:nvSpPr>
        <p:spPr>
          <a:xfrm flipV="1">
            <a:off x="8686800" y="2117520"/>
            <a:ext cx="0" cy="2987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4" name=""/>
          <p:cNvSpPr/>
          <p:nvPr/>
        </p:nvSpPr>
        <p:spPr>
          <a:xfrm flipH="1">
            <a:off x="5411520" y="1584360"/>
            <a:ext cx="327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5" name=""/>
          <p:cNvSpPr/>
          <p:nvPr/>
        </p:nvSpPr>
        <p:spPr>
          <a:xfrm>
            <a:off x="541188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6" name=""/>
          <p:cNvSpPr/>
          <p:nvPr/>
        </p:nvSpPr>
        <p:spPr>
          <a:xfrm>
            <a:off x="7086600" y="4556160"/>
            <a:ext cx="11430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Arial Narrow"/>
            </a:endParaRPr>
          </a:p>
        </p:txBody>
      </p:sp>
      <p:sp>
        <p:nvSpPr>
          <p:cNvPr id="97" name=""/>
          <p:cNvSpPr/>
          <p:nvPr/>
        </p:nvSpPr>
        <p:spPr>
          <a:xfrm>
            <a:off x="3809880" y="43275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8" name=""/>
          <p:cNvSpPr/>
          <p:nvPr/>
        </p:nvSpPr>
        <p:spPr>
          <a:xfrm>
            <a:off x="3809880" y="4479840"/>
            <a:ext cx="175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99" name=""/>
          <p:cNvSpPr/>
          <p:nvPr/>
        </p:nvSpPr>
        <p:spPr>
          <a:xfrm>
            <a:off x="5562720" y="447984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00" name=""/>
          <p:cNvSpPr/>
          <p:nvPr/>
        </p:nvSpPr>
        <p:spPr>
          <a:xfrm>
            <a:off x="5334120" y="478476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Doesn’t</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a:t>
            </a:r>
            <a:endParaRPr b="0" lang="en-US" sz="1600" strike="noStrike" u="none">
              <a:solidFill>
                <a:srgbClr val="000000"/>
              </a:solidFill>
              <a:effectLst/>
              <a:uFillTx/>
              <a:latin typeface="Arial Narrow"/>
            </a:endParaRPr>
          </a:p>
        </p:txBody>
      </p:sp>
      <p:sp>
        <p:nvSpPr>
          <p:cNvPr id="101" name=""/>
          <p:cNvSpPr/>
          <p:nvPr/>
        </p:nvSpPr>
        <p:spPr>
          <a:xfrm>
            <a:off x="3809880" y="4784760"/>
            <a:ext cx="143856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Recipient Signs</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Arial Narrow"/>
            </a:endParaRPr>
          </a:p>
        </p:txBody>
      </p:sp>
      <p:sp>
        <p:nvSpPr>
          <p:cNvPr id="102" name=""/>
          <p:cNvSpPr/>
          <p:nvPr/>
        </p:nvSpPr>
        <p:spPr>
          <a:xfrm>
            <a:off x="3200400" y="5394240"/>
            <a:ext cx="0" cy="235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03" name=""/>
          <p:cNvSpPr/>
          <p:nvPr/>
        </p:nvSpPr>
        <p:spPr>
          <a:xfrm>
            <a:off x="3200400" y="5622840"/>
            <a:ext cx="2819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04" name=""/>
          <p:cNvSpPr/>
          <p:nvPr/>
        </p:nvSpPr>
        <p:spPr>
          <a:xfrm>
            <a:off x="4694400" y="535140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05" name=""/>
          <p:cNvSpPr/>
          <p:nvPr/>
        </p:nvSpPr>
        <p:spPr>
          <a:xfrm>
            <a:off x="4952880" y="5622840"/>
            <a:ext cx="0" cy="314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06" name=""/>
          <p:cNvSpPr/>
          <p:nvPr/>
        </p:nvSpPr>
        <p:spPr>
          <a:xfrm>
            <a:off x="4267080" y="6004080"/>
            <a:ext cx="1357560" cy="5490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Binding</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Confirmation</a:t>
            </a:r>
            <a:endParaRPr b="0" lang="en-US" sz="1600" strike="noStrike" u="none">
              <a:solidFill>
                <a:srgbClr val="000000"/>
              </a:solidFill>
              <a:effectLst/>
              <a:uFillTx/>
              <a:latin typeface="Arial Narrow"/>
            </a:endParaRPr>
          </a:p>
        </p:txBody>
      </p:sp>
      <p:sp>
        <p:nvSpPr>
          <p:cNvPr id="107" name=""/>
          <p:cNvSpPr/>
          <p:nvPr/>
        </p:nvSpPr>
        <p:spPr>
          <a:xfrm>
            <a:off x="781200" y="4565520"/>
            <a:ext cx="12762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Arial Narrow"/>
            </a:endParaRPr>
          </a:p>
        </p:txBody>
      </p:sp>
      <p:sp>
        <p:nvSpPr>
          <p:cNvPr id="108" name=""/>
          <p:cNvSpPr/>
          <p:nvPr/>
        </p:nvSpPr>
        <p:spPr>
          <a:xfrm>
            <a:off x="2133720" y="3641760"/>
            <a:ext cx="99036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Buyer </a:t>
            </a:r>
            <a:r>
              <a:rPr b="0" lang="en-US" sz="1600" strike="noStrike" u="none">
                <a:solidFill>
                  <a:srgbClr val="000000"/>
                </a:solidFill>
                <a:effectLst/>
                <a:uFillTx/>
                <a:latin typeface="Arial Narrow"/>
              </a:rPr>
              <a:t>Sends</a:t>
            </a:r>
            <a:r>
              <a:rPr b="0" lang="en-US" sz="1400" strike="noStrike" u="none">
                <a:solidFill>
                  <a:srgbClr val="000000"/>
                </a:solidFill>
                <a:effectLst/>
                <a:uFillTx/>
                <a:latin typeface="Arial Narrow"/>
              </a:rPr>
              <a:t> </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Confirm</a:t>
            </a:r>
            <a:endParaRPr b="0" lang="en-US" sz="1400" strike="noStrike" u="none">
              <a:solidFill>
                <a:srgbClr val="000000"/>
              </a:solidFill>
              <a:effectLst/>
              <a:uFillTx/>
              <a:latin typeface="Arial Narrow"/>
            </a:endParaRPr>
          </a:p>
        </p:txBody>
      </p:sp>
      <p:sp>
        <p:nvSpPr>
          <p:cNvPr id="109" name=""/>
          <p:cNvSpPr/>
          <p:nvPr/>
        </p:nvSpPr>
        <p:spPr>
          <a:xfrm>
            <a:off x="8381880" y="394668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0" name=""/>
          <p:cNvSpPr/>
          <p:nvPr/>
        </p:nvSpPr>
        <p:spPr>
          <a:xfrm>
            <a:off x="3048120" y="4556160"/>
            <a:ext cx="0" cy="168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1" name=""/>
          <p:cNvSpPr/>
          <p:nvPr/>
        </p:nvSpPr>
        <p:spPr>
          <a:xfrm>
            <a:off x="8381880" y="5105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2" name=""/>
          <p:cNvSpPr/>
          <p:nvPr/>
        </p:nvSpPr>
        <p:spPr>
          <a:xfrm>
            <a:off x="8686800" y="15843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3" name=""/>
          <p:cNvSpPr/>
          <p:nvPr/>
        </p:nvSpPr>
        <p:spPr>
          <a:xfrm flipH="1">
            <a:off x="8381880" y="3946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4" name=""/>
          <p:cNvSpPr/>
          <p:nvPr/>
        </p:nvSpPr>
        <p:spPr>
          <a:xfrm>
            <a:off x="6019920" y="5351400"/>
            <a:ext cx="0" cy="287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5" name=""/>
          <p:cNvSpPr/>
          <p:nvPr/>
        </p:nvSpPr>
        <p:spPr>
          <a:xfrm>
            <a:off x="6019920" y="4022640"/>
            <a:ext cx="99036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6" name=""/>
          <p:cNvSpPr/>
          <p:nvPr/>
        </p:nvSpPr>
        <p:spPr>
          <a:xfrm>
            <a:off x="3335400" y="3703680"/>
            <a:ext cx="271620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No Seller      &amp;   Buyer Sends </a:t>
            </a:r>
            <a:endParaRPr b="0" lang="en-US" sz="16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              Confirm</a:t>
            </a:r>
            <a:endParaRPr b="0" lang="en-US" sz="1600" strike="noStrike" u="none">
              <a:solidFill>
                <a:srgbClr val="000000"/>
              </a:solidFill>
              <a:effectLst/>
              <a:uFillTx/>
              <a:latin typeface="Arial Narrow"/>
            </a:endParaRPr>
          </a:p>
        </p:txBody>
      </p:sp>
      <p:sp>
        <p:nvSpPr>
          <p:cNvPr id="117" name=""/>
          <p:cNvSpPr/>
          <p:nvPr/>
        </p:nvSpPr>
        <p:spPr>
          <a:xfrm>
            <a:off x="2743200" y="3260880"/>
            <a:ext cx="0" cy="396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8" name=""/>
          <p:cNvSpPr/>
          <p:nvPr/>
        </p:nvSpPr>
        <p:spPr>
          <a:xfrm flipH="1">
            <a:off x="190476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19" name=""/>
          <p:cNvSpPr/>
          <p:nvPr/>
        </p:nvSpPr>
        <p:spPr>
          <a:xfrm>
            <a:off x="312408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0" y="22824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Products</a:t>
            </a:r>
            <a:endParaRPr b="0" lang="en-US" sz="4400" strike="noStrike" u="none">
              <a:solidFill>
                <a:srgbClr val="ffffff"/>
              </a:solidFill>
              <a:effectLst/>
              <a:uFillTx/>
              <a:latin typeface="Arial Narrow"/>
            </a:endParaRPr>
          </a:p>
        </p:txBody>
      </p:sp>
      <p:sp>
        <p:nvSpPr>
          <p:cNvPr id="121" name="PlaceHolder 2"/>
          <p:cNvSpPr>
            <a:spLocks noGrp="1"/>
          </p:cNvSpPr>
          <p:nvPr>
            <p:ph/>
          </p:nvPr>
        </p:nvSpPr>
        <p:spPr>
          <a:xfrm>
            <a:off x="-360" y="1447920"/>
            <a:ext cx="4483080" cy="5410080"/>
          </a:xfrm>
          <a:prstGeom prst="rect">
            <a:avLst/>
          </a:prstGeom>
          <a:solidFill>
            <a:srgbClr val="ffffff"/>
          </a:solidFill>
          <a:ln w="0">
            <a:noFill/>
          </a:ln>
        </p:spPr>
        <p:txBody>
          <a:bodyPr lIns="90000" rIns="90000" tIns="46800" bIns="46800" anchor="t">
            <a:normAutofit/>
          </a:bodyPr>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Non-firm</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Unit firm</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System firm</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Firm with liquidated damages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Into delivery point</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Firm with no</a:t>
            </a:r>
            <a:br>
              <a:rPr sz="2800"/>
            </a:br>
            <a:r>
              <a:rPr b="0" lang="en-US" sz="2800" strike="noStrike" u="none">
                <a:solidFill>
                  <a:srgbClr val="000000"/>
                </a:solidFill>
                <a:effectLst/>
                <a:uFillTx/>
                <a:latin typeface="Arial Narrow"/>
              </a:rPr>
              <a:t>force majeure</a:t>
            </a:r>
            <a:endParaRPr b="0" lang="en-US" sz="2800" strike="noStrike" u="none">
              <a:solidFill>
                <a:srgbClr val="000000"/>
              </a:solidFill>
              <a:effectLst/>
              <a:uFillTx/>
              <a:latin typeface="Arial Narrow"/>
            </a:endParaRPr>
          </a:p>
        </p:txBody>
      </p:sp>
      <p:sp>
        <p:nvSpPr>
          <p:cNvPr id="122" name="PlaceHolder 3"/>
          <p:cNvSpPr>
            <a:spLocks noGrp="1"/>
          </p:cNvSpPr>
          <p:nvPr>
            <p:ph/>
          </p:nvPr>
        </p:nvSpPr>
        <p:spPr>
          <a:xfrm>
            <a:off x="5648400" y="1447920"/>
            <a:ext cx="2959200" cy="5410080"/>
          </a:xfrm>
          <a:prstGeom prst="rect">
            <a:avLst/>
          </a:prstGeom>
          <a:solidFill>
            <a:srgbClr val="ffffff"/>
          </a:solidFill>
          <a:ln w="0">
            <a:noFill/>
          </a:ln>
        </p:spPr>
        <p:txBody>
          <a:bodyPr lIns="90000" rIns="90000" tIns="46800" bIns="46800" anchor="t">
            <a:normAutofit/>
          </a:bodyPr>
          <a:p>
            <a:pPr indent="0" algn="ctr">
              <a:spcBef>
                <a:spcPts val="12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Increasing performance obligations on both parties</a:t>
            </a:r>
            <a:endParaRPr b="0" lang="en-US" sz="2800" strike="noStrike" u="none">
              <a:solidFill>
                <a:srgbClr val="000000"/>
              </a:solidFill>
              <a:effectLst/>
              <a:uFillTx/>
              <a:latin typeface="Arial Narrow"/>
            </a:endParaRPr>
          </a:p>
        </p:txBody>
      </p:sp>
      <p:sp>
        <p:nvSpPr>
          <p:cNvPr id="123" name=""/>
          <p:cNvSpPr/>
          <p:nvPr/>
        </p:nvSpPr>
        <p:spPr>
          <a:xfrm>
            <a:off x="4648320" y="1752480"/>
            <a:ext cx="0" cy="3810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4" name=""/>
          <p:cNvSpPr/>
          <p:nvPr/>
        </p:nvSpPr>
        <p:spPr>
          <a:xfrm flipH="1">
            <a:off x="4343040" y="55627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5" name=""/>
          <p:cNvSpPr/>
          <p:nvPr/>
        </p:nvSpPr>
        <p:spPr>
          <a:xfrm>
            <a:off x="4343400" y="5562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6" name=""/>
          <p:cNvSpPr/>
          <p:nvPr/>
        </p:nvSpPr>
        <p:spPr>
          <a:xfrm flipH="1">
            <a:off x="4343040" y="495288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7" name=""/>
          <p:cNvSpPr/>
          <p:nvPr/>
        </p:nvSpPr>
        <p:spPr>
          <a:xfrm>
            <a:off x="4343400" y="49528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8" name=""/>
          <p:cNvSpPr/>
          <p:nvPr/>
        </p:nvSpPr>
        <p:spPr>
          <a:xfrm flipH="1">
            <a:off x="4343040" y="3962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29" name=""/>
          <p:cNvSpPr/>
          <p:nvPr/>
        </p:nvSpPr>
        <p:spPr>
          <a:xfrm>
            <a:off x="4343400" y="3962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0" name=""/>
          <p:cNvSpPr/>
          <p:nvPr/>
        </p:nvSpPr>
        <p:spPr>
          <a:xfrm flipH="1">
            <a:off x="4419360" y="3352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1" name=""/>
          <p:cNvSpPr/>
          <p:nvPr/>
        </p:nvSpPr>
        <p:spPr>
          <a:xfrm flipH="1">
            <a:off x="4343400" y="3352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2" name=""/>
          <p:cNvSpPr/>
          <p:nvPr/>
        </p:nvSpPr>
        <p:spPr>
          <a:xfrm>
            <a:off x="4343400" y="33526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3" name=""/>
          <p:cNvSpPr/>
          <p:nvPr/>
        </p:nvSpPr>
        <p:spPr>
          <a:xfrm flipH="1">
            <a:off x="4419360" y="28195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4"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5"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6" name=""/>
          <p:cNvSpPr/>
          <p:nvPr/>
        </p:nvSpPr>
        <p:spPr>
          <a:xfrm flipH="1">
            <a:off x="4343400" y="28195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7" name=""/>
          <p:cNvSpPr/>
          <p:nvPr/>
        </p:nvSpPr>
        <p:spPr>
          <a:xfrm>
            <a:off x="4343400" y="2819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8" name=""/>
          <p:cNvSpPr/>
          <p:nvPr/>
        </p:nvSpPr>
        <p:spPr>
          <a:xfrm flipH="1">
            <a:off x="4419360" y="2133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39" name=""/>
          <p:cNvSpPr/>
          <p:nvPr/>
        </p:nvSpPr>
        <p:spPr>
          <a:xfrm>
            <a:off x="4419720" y="21337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40" name=""/>
          <p:cNvSpPr/>
          <p:nvPr/>
        </p:nvSpPr>
        <p:spPr>
          <a:xfrm flipH="1">
            <a:off x="4343400" y="21337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41" name=""/>
          <p:cNvSpPr/>
          <p:nvPr/>
        </p:nvSpPr>
        <p:spPr>
          <a:xfrm>
            <a:off x="4343400" y="2133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
          <p:cNvSpPr/>
          <p:nvPr/>
        </p:nvSpPr>
        <p:spPr>
          <a:xfrm>
            <a:off x="2743200" y="380880"/>
            <a:ext cx="3657600" cy="9144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Non-Firm Product</a:t>
            </a:r>
            <a:endParaRPr b="0" lang="en-US" sz="4400" strike="noStrike" u="none">
              <a:solidFill>
                <a:srgbClr val="000000"/>
              </a:solidFill>
              <a:effectLst/>
              <a:uFillTx/>
              <a:latin typeface="Arial Narrow"/>
            </a:endParaRPr>
          </a:p>
        </p:txBody>
      </p:sp>
      <p:sp>
        <p:nvSpPr>
          <p:cNvPr id="143" name=""/>
          <p:cNvSpPr/>
          <p:nvPr/>
        </p:nvSpPr>
        <p:spPr>
          <a:xfrm>
            <a:off x="4572000" y="1371600"/>
            <a:ext cx="1440" cy="11430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44" name=""/>
          <p:cNvSpPr/>
          <p:nvPr/>
        </p:nvSpPr>
        <p:spPr>
          <a:xfrm>
            <a:off x="1728720" y="2895480"/>
            <a:ext cx="23860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Deliver and receive</a:t>
            </a:r>
            <a:endParaRPr b="0" lang="en-US" sz="2300" strike="noStrike" u="none">
              <a:solidFill>
                <a:srgbClr val="000000"/>
              </a:solidFill>
              <a:effectLst/>
              <a:uFillTx/>
              <a:latin typeface="Arial Narrow"/>
            </a:endParaRPr>
          </a:p>
        </p:txBody>
      </p:sp>
      <p:sp>
        <p:nvSpPr>
          <p:cNvPr id="145" name=""/>
          <p:cNvSpPr/>
          <p:nvPr/>
        </p:nvSpPr>
        <p:spPr>
          <a:xfrm>
            <a:off x="4592520" y="2895480"/>
            <a:ext cx="31798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Narrow"/>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Fail to deliver or receive for</a:t>
            </a:r>
            <a:br>
              <a:rPr sz="2300"/>
            </a:br>
            <a:r>
              <a:rPr b="0" lang="en-US" sz="2300" strike="noStrike" u="none">
                <a:solidFill>
                  <a:srgbClr val="000000"/>
                </a:solidFill>
                <a:effectLst/>
                <a:uFillTx/>
                <a:latin typeface="Arial Narrow"/>
              </a:rPr>
              <a:t>any reason or no reason</a:t>
            </a:r>
            <a:endParaRPr b="0" lang="en-US" sz="2300" strike="noStrike" u="none">
              <a:solidFill>
                <a:srgbClr val="000000"/>
              </a:solidFill>
              <a:effectLst/>
              <a:uFillTx/>
              <a:latin typeface="Arial Narrow"/>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Narrow"/>
            </a:endParaRPr>
          </a:p>
        </p:txBody>
      </p:sp>
      <p:sp>
        <p:nvSpPr>
          <p:cNvPr id="146" name=""/>
          <p:cNvSpPr/>
          <p:nvPr/>
        </p:nvSpPr>
        <p:spPr>
          <a:xfrm flipH="1">
            <a:off x="306072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Narrow"/>
            </a:endParaRPr>
          </a:p>
        </p:txBody>
      </p:sp>
      <p:sp>
        <p:nvSpPr>
          <p:cNvPr id="147" name=""/>
          <p:cNvSpPr/>
          <p:nvPr/>
        </p:nvSpPr>
        <p:spPr>
          <a:xfrm>
            <a:off x="450864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Narrow"/>
            </a:endParaRPr>
          </a:p>
        </p:txBody>
      </p:sp>
      <p:sp>
        <p:nvSpPr>
          <p:cNvPr id="148" name=""/>
          <p:cNvSpPr/>
          <p:nvPr/>
        </p:nvSpPr>
        <p:spPr>
          <a:xfrm>
            <a:off x="3124080" y="251460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49" name=""/>
          <p:cNvSpPr/>
          <p:nvPr/>
        </p:nvSpPr>
        <p:spPr>
          <a:xfrm>
            <a:off x="6019920" y="2514600"/>
            <a:ext cx="144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50" name=""/>
          <p:cNvSpPr/>
          <p:nvPr/>
        </p:nvSpPr>
        <p:spPr>
          <a:xfrm>
            <a:off x="3124080" y="28195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51" name=""/>
          <p:cNvSpPr/>
          <p:nvPr/>
        </p:nvSpPr>
        <p:spPr>
          <a:xfrm flipH="1">
            <a:off x="6019920" y="2819520"/>
            <a:ext cx="144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52" name=""/>
          <p:cNvSpPr/>
          <p:nvPr/>
        </p:nvSpPr>
        <p:spPr>
          <a:xfrm>
            <a:off x="3124080" y="380988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53" name=""/>
          <p:cNvSpPr/>
          <p:nvPr/>
        </p:nvSpPr>
        <p:spPr>
          <a:xfrm flipH="1">
            <a:off x="1692000" y="4114800"/>
            <a:ext cx="14317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Narrow"/>
            </a:endParaRPr>
          </a:p>
        </p:txBody>
      </p:sp>
      <p:sp>
        <p:nvSpPr>
          <p:cNvPr id="154" name=""/>
          <p:cNvSpPr/>
          <p:nvPr/>
        </p:nvSpPr>
        <p:spPr>
          <a:xfrm>
            <a:off x="1752480" y="4114800"/>
            <a:ext cx="180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55" name=""/>
          <p:cNvSpPr/>
          <p:nvPr/>
        </p:nvSpPr>
        <p:spPr>
          <a:xfrm>
            <a:off x="3078000" y="4114800"/>
            <a:ext cx="11131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Narrow"/>
            </a:endParaRPr>
          </a:p>
        </p:txBody>
      </p:sp>
      <p:sp>
        <p:nvSpPr>
          <p:cNvPr id="156" name=""/>
          <p:cNvSpPr/>
          <p:nvPr/>
        </p:nvSpPr>
        <p:spPr>
          <a:xfrm>
            <a:off x="4191120" y="4114800"/>
            <a:ext cx="144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57" name=""/>
          <p:cNvSpPr/>
          <p:nvPr/>
        </p:nvSpPr>
        <p:spPr>
          <a:xfrm>
            <a:off x="768240" y="4648320"/>
            <a:ext cx="167004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Failure to </a:t>
            </a:r>
            <a:endParaRPr b="0" lang="en-US" sz="2300" strike="noStrike" u="none">
              <a:solidFill>
                <a:srgbClr val="000000"/>
              </a:solidFill>
              <a:effectLst/>
              <a:uFillTx/>
              <a:latin typeface="Arial Narrow"/>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pay</a:t>
            </a:r>
            <a:endParaRPr b="0" lang="en-US" sz="2300" strike="noStrike" u="none">
              <a:solidFill>
                <a:srgbClr val="000000"/>
              </a:solidFill>
              <a:effectLst/>
              <a:uFillTx/>
              <a:latin typeface="Arial Narrow"/>
            </a:endParaRPr>
          </a:p>
        </p:txBody>
      </p:sp>
      <p:sp>
        <p:nvSpPr>
          <p:cNvPr id="158" name=""/>
          <p:cNvSpPr/>
          <p:nvPr/>
        </p:nvSpPr>
        <p:spPr>
          <a:xfrm>
            <a:off x="3365640" y="4572000"/>
            <a:ext cx="1511280" cy="990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Payment</a:t>
            </a:r>
            <a:endParaRPr b="0" lang="en-US" sz="2300" strike="noStrike" u="none">
              <a:solidFill>
                <a:srgbClr val="000000"/>
              </a:solidFill>
              <a:effectLst/>
              <a:uFillTx/>
              <a:latin typeface="Arial Narrow"/>
            </a:endParaRPr>
          </a:p>
        </p:txBody>
      </p:sp>
      <p:sp>
        <p:nvSpPr>
          <p:cNvPr id="159" name=""/>
          <p:cNvSpPr/>
          <p:nvPr/>
        </p:nvSpPr>
        <p:spPr>
          <a:xfrm>
            <a:off x="5208480" y="4495680"/>
            <a:ext cx="3021120" cy="1143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Non-performance for any</a:t>
            </a:r>
            <a:br>
              <a:rPr sz="2300"/>
            </a:br>
            <a:r>
              <a:rPr b="0" lang="en-US" sz="2300" strike="noStrike" u="none">
                <a:solidFill>
                  <a:srgbClr val="000000"/>
                </a:solidFill>
                <a:effectLst/>
                <a:uFillTx/>
                <a:latin typeface="Arial Narrow"/>
              </a:rPr>
              <a:t>reason or no reason</a:t>
            </a:r>
            <a:endParaRPr b="0" lang="en-US" sz="2300" strike="noStrike" u="none">
              <a:solidFill>
                <a:srgbClr val="000000"/>
              </a:solidFill>
              <a:effectLst/>
              <a:uFillTx/>
              <a:latin typeface="Arial Narrow"/>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excused</a:t>
            </a:r>
            <a:endParaRPr b="0" lang="en-US" sz="2300" strike="noStrike" u="none">
              <a:solidFill>
                <a:srgbClr val="000000"/>
              </a:solidFill>
              <a:effectLst/>
              <a:uFillTx/>
              <a:latin typeface="Arial Narrow"/>
            </a:endParaRPr>
          </a:p>
        </p:txBody>
      </p:sp>
      <p:sp>
        <p:nvSpPr>
          <p:cNvPr id="160" name=""/>
          <p:cNvSpPr/>
          <p:nvPr/>
        </p:nvSpPr>
        <p:spPr>
          <a:xfrm>
            <a:off x="1752480" y="4495680"/>
            <a:ext cx="1800" cy="15264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61" name=""/>
          <p:cNvSpPr/>
          <p:nvPr/>
        </p:nvSpPr>
        <p:spPr>
          <a:xfrm>
            <a:off x="4191120" y="4495680"/>
            <a:ext cx="1440" cy="76320"/>
          </a:xfrm>
          <a:prstGeom prst="line">
            <a:avLst/>
          </a:prstGeom>
          <a:ln w="12600">
            <a:solidFill>
              <a:srgbClr val="000000"/>
            </a:solidFill>
            <a:miter/>
            <a:tailEnd len="med" type="arrow"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162" name=""/>
          <p:cNvSpPr/>
          <p:nvPr/>
        </p:nvSpPr>
        <p:spPr>
          <a:xfrm>
            <a:off x="6095880" y="3809880"/>
            <a:ext cx="1800" cy="6858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63" name=""/>
          <p:cNvSpPr/>
          <p:nvPr/>
        </p:nvSpPr>
        <p:spPr>
          <a:xfrm>
            <a:off x="6095880" y="44197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5985000" y="2851200"/>
            <a:ext cx="36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165" name=""/>
          <p:cNvSpPr/>
          <p:nvPr/>
        </p:nvSpPr>
        <p:spPr>
          <a:xfrm>
            <a:off x="4025880" y="1392120"/>
            <a:ext cx="360" cy="1224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166" name=""/>
          <p:cNvSpPr/>
          <p:nvPr/>
        </p:nvSpPr>
        <p:spPr>
          <a:xfrm>
            <a:off x="24382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67" name=""/>
          <p:cNvSpPr/>
          <p:nvPr/>
        </p:nvSpPr>
        <p:spPr>
          <a:xfrm>
            <a:off x="4419720" y="13716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68" name=""/>
          <p:cNvSpPr/>
          <p:nvPr/>
        </p:nvSpPr>
        <p:spPr>
          <a:xfrm flipH="1">
            <a:off x="2438280" y="198108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69" name=""/>
          <p:cNvSpPr/>
          <p:nvPr/>
        </p:nvSpPr>
        <p:spPr>
          <a:xfrm>
            <a:off x="24382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0" name=""/>
          <p:cNvSpPr/>
          <p:nvPr/>
        </p:nvSpPr>
        <p:spPr>
          <a:xfrm>
            <a:off x="4419720" y="1981080"/>
            <a:ext cx="2133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1" name=""/>
          <p:cNvSpPr/>
          <p:nvPr/>
        </p:nvSpPr>
        <p:spPr>
          <a:xfrm>
            <a:off x="1447920" y="2286000"/>
            <a:ext cx="190476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operating</a:t>
            </a:r>
            <a:endParaRPr b="0" lang="en-US" sz="2400" strike="noStrike" u="none">
              <a:solidFill>
                <a:srgbClr val="000000"/>
              </a:solidFill>
              <a:effectLst/>
              <a:uFillTx/>
              <a:latin typeface="Arial Narrow"/>
            </a:endParaRPr>
          </a:p>
        </p:txBody>
      </p:sp>
      <p:sp>
        <p:nvSpPr>
          <p:cNvPr id="172" name=""/>
          <p:cNvSpPr/>
          <p:nvPr/>
        </p:nvSpPr>
        <p:spPr>
          <a:xfrm>
            <a:off x="5334120" y="220968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br>
              <a:rPr sz="2400"/>
            </a:br>
            <a:r>
              <a:rPr b="0" lang="en-US" sz="2400" strike="noStrike" u="none">
                <a:solidFill>
                  <a:srgbClr val="000000"/>
                </a:solidFill>
                <a:effectLst/>
                <a:uFillTx/>
                <a:latin typeface="Arial Narrow"/>
              </a:rPr>
              <a:t>not operating</a:t>
            </a:r>
            <a:endParaRPr b="0" lang="en-US" sz="2400" strike="noStrike" u="none">
              <a:solidFill>
                <a:srgbClr val="000000"/>
              </a:solidFill>
              <a:effectLst/>
              <a:uFillTx/>
              <a:latin typeface="Arial Narrow"/>
            </a:endParaRPr>
          </a:p>
        </p:txBody>
      </p:sp>
      <p:sp>
        <p:nvSpPr>
          <p:cNvPr id="173" name=""/>
          <p:cNvSpPr/>
          <p:nvPr/>
        </p:nvSpPr>
        <p:spPr>
          <a:xfrm>
            <a:off x="65530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4" name=""/>
          <p:cNvSpPr/>
          <p:nvPr/>
        </p:nvSpPr>
        <p:spPr>
          <a:xfrm>
            <a:off x="65530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75" name=""/>
          <p:cNvSpPr/>
          <p:nvPr/>
        </p:nvSpPr>
        <p:spPr>
          <a:xfrm>
            <a:off x="243828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6" name=""/>
          <p:cNvSpPr/>
          <p:nvPr/>
        </p:nvSpPr>
        <p:spPr>
          <a:xfrm>
            <a:off x="647712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7" name=""/>
          <p:cNvSpPr/>
          <p:nvPr/>
        </p:nvSpPr>
        <p:spPr>
          <a:xfrm>
            <a:off x="1523880" y="35053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8" name=""/>
          <p:cNvSpPr/>
          <p:nvPr/>
        </p:nvSpPr>
        <p:spPr>
          <a:xfrm>
            <a:off x="32004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79" name=""/>
          <p:cNvSpPr/>
          <p:nvPr/>
        </p:nvSpPr>
        <p:spPr>
          <a:xfrm>
            <a:off x="15238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80" name=""/>
          <p:cNvSpPr/>
          <p:nvPr/>
        </p:nvSpPr>
        <p:spPr>
          <a:xfrm>
            <a:off x="32004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81" name=""/>
          <p:cNvSpPr/>
          <p:nvPr/>
        </p:nvSpPr>
        <p:spPr>
          <a:xfrm>
            <a:off x="380880" y="3809880"/>
            <a:ext cx="19051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 </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Arial Narrow"/>
            </a:endParaRPr>
          </a:p>
        </p:txBody>
      </p:sp>
      <p:sp>
        <p:nvSpPr>
          <p:cNvPr id="182" name=""/>
          <p:cNvSpPr/>
          <p:nvPr/>
        </p:nvSpPr>
        <p:spPr>
          <a:xfrm>
            <a:off x="2362320" y="38098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 and</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a:t>
            </a:r>
            <a:endParaRPr b="0" lang="en-US" sz="2400" strike="noStrike" u="none">
              <a:solidFill>
                <a:srgbClr val="000000"/>
              </a:solidFill>
              <a:effectLst/>
              <a:uFillTx/>
              <a:latin typeface="Arial Narrow"/>
            </a:endParaRPr>
          </a:p>
        </p:txBody>
      </p:sp>
      <p:sp>
        <p:nvSpPr>
          <p:cNvPr id="183" name=""/>
          <p:cNvSpPr/>
          <p:nvPr/>
        </p:nvSpPr>
        <p:spPr>
          <a:xfrm>
            <a:off x="4343400" y="3809880"/>
            <a:ext cx="2057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Force majeure</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event</a:t>
            </a:r>
            <a:endParaRPr b="0" lang="en-US" sz="2400" strike="noStrike" u="none">
              <a:solidFill>
                <a:srgbClr val="000000"/>
              </a:solidFill>
              <a:effectLst/>
              <a:uFillTx/>
              <a:latin typeface="Arial Narrow"/>
            </a:endParaRPr>
          </a:p>
        </p:txBody>
      </p:sp>
      <p:sp>
        <p:nvSpPr>
          <p:cNvPr id="184" name=""/>
          <p:cNvSpPr/>
          <p:nvPr/>
        </p:nvSpPr>
        <p:spPr>
          <a:xfrm flipH="1">
            <a:off x="1523880" y="3429000"/>
            <a:ext cx="914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85" name=""/>
          <p:cNvSpPr/>
          <p:nvPr/>
        </p:nvSpPr>
        <p:spPr>
          <a:xfrm>
            <a:off x="2438280" y="342900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86" name=""/>
          <p:cNvSpPr/>
          <p:nvPr/>
        </p:nvSpPr>
        <p:spPr>
          <a:xfrm>
            <a:off x="1523880" y="3429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187" name=""/>
          <p:cNvSpPr/>
          <p:nvPr/>
        </p:nvSpPr>
        <p:spPr>
          <a:xfrm flipH="1">
            <a:off x="5257800" y="3429000"/>
            <a:ext cx="2209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88" name=""/>
          <p:cNvSpPr/>
          <p:nvPr/>
        </p:nvSpPr>
        <p:spPr>
          <a:xfrm>
            <a:off x="52578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89" name=""/>
          <p:cNvSpPr/>
          <p:nvPr/>
        </p:nvSpPr>
        <p:spPr>
          <a:xfrm>
            <a:off x="6477120" y="3809880"/>
            <a:ext cx="2286000" cy="1295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Full or partial</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outage</a:t>
            </a:r>
            <a:endParaRPr b="0" lang="en-US" sz="2400" strike="noStrike" u="none">
              <a:solidFill>
                <a:srgbClr val="000000"/>
              </a:solidFill>
              <a:effectLst/>
              <a:uFillTx/>
              <a:latin typeface="Arial Narrow"/>
            </a:endParaRPr>
          </a:p>
        </p:txBody>
      </p:sp>
      <p:sp>
        <p:nvSpPr>
          <p:cNvPr id="190" name=""/>
          <p:cNvSpPr/>
          <p:nvPr/>
        </p:nvSpPr>
        <p:spPr>
          <a:xfrm>
            <a:off x="746748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1" name=""/>
          <p:cNvSpPr/>
          <p:nvPr/>
        </p:nvSpPr>
        <p:spPr>
          <a:xfrm>
            <a:off x="52578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92" name=""/>
          <p:cNvSpPr/>
          <p:nvPr/>
        </p:nvSpPr>
        <p:spPr>
          <a:xfrm>
            <a:off x="74674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193" name=""/>
          <p:cNvSpPr/>
          <p:nvPr/>
        </p:nvSpPr>
        <p:spPr>
          <a:xfrm>
            <a:off x="3200400" y="4724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4" name=""/>
          <p:cNvSpPr/>
          <p:nvPr/>
        </p:nvSpPr>
        <p:spPr>
          <a:xfrm flipH="1">
            <a:off x="236232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5" name=""/>
          <p:cNvSpPr/>
          <p:nvPr/>
        </p:nvSpPr>
        <p:spPr>
          <a:xfrm>
            <a:off x="320040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6" name=""/>
          <p:cNvSpPr/>
          <p:nvPr/>
        </p:nvSpPr>
        <p:spPr>
          <a:xfrm>
            <a:off x="236232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7" name=""/>
          <p:cNvSpPr/>
          <p:nvPr/>
        </p:nvSpPr>
        <p:spPr>
          <a:xfrm>
            <a:off x="403848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198" name=""/>
          <p:cNvSpPr/>
          <p:nvPr/>
        </p:nvSpPr>
        <p:spPr>
          <a:xfrm>
            <a:off x="236232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199" name=""/>
          <p:cNvSpPr/>
          <p:nvPr/>
        </p:nvSpPr>
        <p:spPr>
          <a:xfrm>
            <a:off x="403848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00" name=""/>
          <p:cNvSpPr/>
          <p:nvPr/>
        </p:nvSpPr>
        <p:spPr>
          <a:xfrm>
            <a:off x="1676520" y="5486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Arial Narrow"/>
            </a:endParaRPr>
          </a:p>
        </p:txBody>
      </p:sp>
      <p:sp>
        <p:nvSpPr>
          <p:cNvPr id="201" name=""/>
          <p:cNvSpPr/>
          <p:nvPr/>
        </p:nvSpPr>
        <p:spPr>
          <a:xfrm>
            <a:off x="3352680" y="5486400"/>
            <a:ext cx="1447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Arial Narrow"/>
            </a:endParaRPr>
          </a:p>
        </p:txBody>
      </p:sp>
      <p:sp>
        <p:nvSpPr>
          <p:cNvPr id="202" name=""/>
          <p:cNvSpPr/>
          <p:nvPr/>
        </p:nvSpPr>
        <p:spPr>
          <a:xfrm>
            <a:off x="5867280" y="4724280"/>
            <a:ext cx="0" cy="609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03" name=""/>
          <p:cNvSpPr/>
          <p:nvPr/>
        </p:nvSpPr>
        <p:spPr>
          <a:xfrm>
            <a:off x="5486400" y="5486400"/>
            <a:ext cx="2590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Performance</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excused</a:t>
            </a:r>
            <a:endParaRPr b="0" lang="en-US" sz="2400" strike="noStrike" u="none">
              <a:solidFill>
                <a:srgbClr val="000000"/>
              </a:solidFill>
              <a:effectLst/>
              <a:uFillTx/>
              <a:latin typeface="Arial Narrow"/>
            </a:endParaRPr>
          </a:p>
        </p:txBody>
      </p:sp>
      <p:sp>
        <p:nvSpPr>
          <p:cNvPr id="204" name=""/>
          <p:cNvSpPr/>
          <p:nvPr/>
        </p:nvSpPr>
        <p:spPr>
          <a:xfrm>
            <a:off x="7620120" y="51814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05" name=""/>
          <p:cNvSpPr/>
          <p:nvPr/>
        </p:nvSpPr>
        <p:spPr>
          <a:xfrm>
            <a:off x="586728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06" name=""/>
          <p:cNvSpPr/>
          <p:nvPr/>
        </p:nvSpPr>
        <p:spPr>
          <a:xfrm>
            <a:off x="762012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07" name=""/>
          <p:cNvSpPr/>
          <p:nvPr/>
        </p:nvSpPr>
        <p:spPr>
          <a:xfrm>
            <a:off x="7620120" y="5105520"/>
            <a:ext cx="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208" name=""/>
          <p:cNvSpPr/>
          <p:nvPr/>
        </p:nvSpPr>
        <p:spPr>
          <a:xfrm flipV="1">
            <a:off x="7620120" y="48006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09" name=""/>
          <p:cNvSpPr/>
          <p:nvPr/>
        </p:nvSpPr>
        <p:spPr>
          <a:xfrm>
            <a:off x="4724280" y="34290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0" name=""/>
          <p:cNvSpPr/>
          <p:nvPr/>
        </p:nvSpPr>
        <p:spPr>
          <a:xfrm>
            <a:off x="2895480" y="380880"/>
            <a:ext cx="350532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Unit Firm Product</a:t>
            </a:r>
            <a:endParaRPr b="0" lang="en-US" sz="4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1" name=""/>
          <p:cNvSpPr/>
          <p:nvPr/>
        </p:nvSpPr>
        <p:spPr>
          <a:xfrm>
            <a:off x="7010280" y="3886200"/>
            <a:ext cx="180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2" name=""/>
          <p:cNvSpPr/>
          <p:nvPr/>
        </p:nvSpPr>
        <p:spPr>
          <a:xfrm>
            <a:off x="1752480" y="4191120"/>
            <a:ext cx="5257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3" name=""/>
          <p:cNvSpPr/>
          <p:nvPr/>
        </p:nvSpPr>
        <p:spPr>
          <a:xfrm>
            <a:off x="5715000" y="3886200"/>
            <a:ext cx="144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4" name=""/>
          <p:cNvSpPr/>
          <p:nvPr/>
        </p:nvSpPr>
        <p:spPr>
          <a:xfrm>
            <a:off x="17524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5" name=""/>
          <p:cNvSpPr/>
          <p:nvPr/>
        </p:nvSpPr>
        <p:spPr>
          <a:xfrm>
            <a:off x="1600200" y="152280"/>
            <a:ext cx="5410080" cy="99072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System Firm Product</a:t>
            </a:r>
            <a:endParaRPr b="0" lang="en-US" sz="4200" strike="noStrike" u="none">
              <a:solidFill>
                <a:srgbClr val="000000"/>
              </a:solidFill>
              <a:effectLst/>
              <a:uFillTx/>
              <a:latin typeface="Arial Narrow"/>
            </a:endParaRPr>
          </a:p>
        </p:txBody>
      </p:sp>
      <p:sp>
        <p:nvSpPr>
          <p:cNvPr id="216" name=""/>
          <p:cNvSpPr/>
          <p:nvPr/>
        </p:nvSpPr>
        <p:spPr>
          <a:xfrm>
            <a:off x="4419720" y="1371600"/>
            <a:ext cx="0" cy="45720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7" name=""/>
          <p:cNvSpPr/>
          <p:nvPr/>
        </p:nvSpPr>
        <p:spPr>
          <a:xfrm>
            <a:off x="4419720" y="1828800"/>
            <a:ext cx="1440" cy="142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18" name=""/>
          <p:cNvSpPr/>
          <p:nvPr/>
        </p:nvSpPr>
        <p:spPr>
          <a:xfrm>
            <a:off x="1752480" y="1981080"/>
            <a:ext cx="5334120" cy="38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System’s Generation and Purchased Power</a:t>
            </a:r>
            <a:endParaRPr b="0" lang="en-US" sz="2000" strike="noStrike" u="none">
              <a:solidFill>
                <a:srgbClr val="000000"/>
              </a:solidFill>
              <a:effectLst/>
              <a:uFillTx/>
              <a:latin typeface="Arial Narrow"/>
            </a:endParaRPr>
          </a:p>
        </p:txBody>
      </p:sp>
      <p:sp>
        <p:nvSpPr>
          <p:cNvPr id="219" name=""/>
          <p:cNvSpPr/>
          <p:nvPr/>
        </p:nvSpPr>
        <p:spPr>
          <a:xfrm>
            <a:off x="41911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0" name=""/>
          <p:cNvSpPr/>
          <p:nvPr/>
        </p:nvSpPr>
        <p:spPr>
          <a:xfrm>
            <a:off x="45720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1" name=""/>
          <p:cNvSpPr/>
          <p:nvPr/>
        </p:nvSpPr>
        <p:spPr>
          <a:xfrm>
            <a:off x="17524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2" name=""/>
          <p:cNvSpPr/>
          <p:nvPr/>
        </p:nvSpPr>
        <p:spPr>
          <a:xfrm>
            <a:off x="31240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3" name=""/>
          <p:cNvSpPr/>
          <p:nvPr/>
        </p:nvSpPr>
        <p:spPr>
          <a:xfrm>
            <a:off x="571500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4" name=""/>
          <p:cNvSpPr/>
          <p:nvPr/>
        </p:nvSpPr>
        <p:spPr>
          <a:xfrm>
            <a:off x="693432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5" name=""/>
          <p:cNvSpPr/>
          <p:nvPr/>
        </p:nvSpPr>
        <p:spPr>
          <a:xfrm>
            <a:off x="8610480" y="2666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26" name=""/>
          <p:cNvSpPr/>
          <p:nvPr/>
        </p:nvSpPr>
        <p:spPr>
          <a:xfrm>
            <a:off x="152280" y="297180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&amp; receive</a:t>
            </a:r>
            <a:endParaRPr b="0" lang="en-US" sz="2000" strike="noStrike" u="none">
              <a:solidFill>
                <a:srgbClr val="000000"/>
              </a:solidFill>
              <a:effectLst/>
              <a:uFillTx/>
              <a:latin typeface="Arial Narrow"/>
            </a:endParaRPr>
          </a:p>
        </p:txBody>
      </p:sp>
      <p:sp>
        <p:nvSpPr>
          <p:cNvPr id="227" name=""/>
          <p:cNvSpPr/>
          <p:nvPr/>
        </p:nvSpPr>
        <p:spPr>
          <a:xfrm>
            <a:off x="1371600" y="2743200"/>
            <a:ext cx="8380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Seller’s</a:t>
            </a:r>
            <a:br>
              <a:rPr sz="2000"/>
            </a:br>
            <a:r>
              <a:rPr b="0" lang="en-US" sz="2000" strike="noStrike" u="none">
                <a:solidFill>
                  <a:srgbClr val="000000"/>
                </a:solidFill>
                <a:effectLst/>
                <a:uFillTx/>
                <a:latin typeface="Arial Narrow"/>
              </a:rPr>
              <a:t>force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majeure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event</a:t>
            </a:r>
            <a:endParaRPr b="0" lang="en-US" sz="2000" strike="noStrike" u="none">
              <a:solidFill>
                <a:srgbClr val="000000"/>
              </a:solidFill>
              <a:effectLst/>
              <a:uFillTx/>
              <a:latin typeface="Arial Narrow"/>
            </a:endParaRPr>
          </a:p>
        </p:txBody>
      </p:sp>
      <p:sp>
        <p:nvSpPr>
          <p:cNvPr id="228" name=""/>
          <p:cNvSpPr/>
          <p:nvPr/>
        </p:nvSpPr>
        <p:spPr>
          <a:xfrm>
            <a:off x="2362320" y="2971800"/>
            <a:ext cx="10666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Other </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party’s </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default</a:t>
            </a:r>
            <a:endParaRPr b="0" lang="en-US" sz="2000" strike="noStrike" u="none">
              <a:solidFill>
                <a:srgbClr val="000000"/>
              </a:solidFill>
              <a:effectLst/>
              <a:uFillTx/>
              <a:latin typeface="Arial Narrow"/>
            </a:endParaRPr>
          </a:p>
        </p:txBody>
      </p:sp>
      <p:sp>
        <p:nvSpPr>
          <p:cNvPr id="229" name=""/>
          <p:cNvSpPr/>
          <p:nvPr/>
        </p:nvSpPr>
        <p:spPr>
          <a:xfrm>
            <a:off x="3581280" y="29718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Native load/</a:t>
            </a:r>
            <a:br>
              <a:rPr sz="2000"/>
            </a:br>
            <a:r>
              <a:rPr b="0" lang="en-US" sz="2000" strike="noStrike" u="none">
                <a:solidFill>
                  <a:srgbClr val="000000"/>
                </a:solidFill>
                <a:effectLst/>
                <a:uFillTx/>
                <a:latin typeface="Arial Narrow"/>
              </a:rPr>
              <a:t>firm service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obligation</a:t>
            </a:r>
            <a:endParaRPr b="0" lang="en-US" sz="2000" strike="noStrike" u="none">
              <a:solidFill>
                <a:srgbClr val="000000"/>
              </a:solidFill>
              <a:effectLst/>
              <a:uFillTx/>
              <a:latin typeface="Arial Narrow"/>
            </a:endParaRPr>
          </a:p>
        </p:txBody>
      </p:sp>
      <p:sp>
        <p:nvSpPr>
          <p:cNvPr id="230" name=""/>
          <p:cNvSpPr/>
          <p:nvPr/>
        </p:nvSpPr>
        <p:spPr>
          <a:xfrm>
            <a:off x="4952880" y="2743200"/>
            <a:ext cx="152424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Pre-existing</a:t>
            </a:r>
            <a:br>
              <a:rPr sz="2000"/>
            </a:br>
            <a:r>
              <a:rPr b="0" lang="en-US" sz="2000" strike="noStrike" u="none">
                <a:solidFill>
                  <a:srgbClr val="000000"/>
                </a:solidFill>
                <a:effectLst/>
                <a:uFillTx/>
                <a:latin typeface="Arial Narrow"/>
              </a:rPr>
              <a:t>system reliability</a:t>
            </a:r>
            <a:br>
              <a:rPr sz="2000"/>
            </a:br>
            <a:r>
              <a:rPr b="0" lang="en-US" sz="2000" strike="noStrike" u="none">
                <a:solidFill>
                  <a:srgbClr val="000000"/>
                </a:solidFill>
                <a:effectLst/>
                <a:uFillTx/>
                <a:latin typeface="Arial Narrow"/>
              </a:rPr>
              <a:t>and reserve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requirements</a:t>
            </a:r>
            <a:endParaRPr b="0" lang="en-US" sz="2000" strike="noStrike" u="none">
              <a:solidFill>
                <a:srgbClr val="000000"/>
              </a:solidFill>
              <a:effectLst/>
              <a:uFillTx/>
              <a:latin typeface="Arial Narrow"/>
            </a:endParaRPr>
          </a:p>
        </p:txBody>
      </p:sp>
      <p:sp>
        <p:nvSpPr>
          <p:cNvPr id="231" name=""/>
          <p:cNvSpPr/>
          <p:nvPr/>
        </p:nvSpPr>
        <p:spPr>
          <a:xfrm>
            <a:off x="6629400" y="2743200"/>
            <a:ext cx="10666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integrity or</a:t>
            </a:r>
            <a:br>
              <a:rPr sz="2000"/>
            </a:br>
            <a:r>
              <a:rPr b="0" lang="en-US" sz="2000" strike="noStrike" u="none">
                <a:solidFill>
                  <a:srgbClr val="000000"/>
                </a:solidFill>
                <a:effectLst/>
                <a:uFillTx/>
                <a:latin typeface="Arial Narrow"/>
              </a:rPr>
              <a:t>stability</a:t>
            </a:r>
            <a:endParaRPr b="0" lang="en-US" sz="2000" strike="noStrike" u="none">
              <a:solidFill>
                <a:srgbClr val="000000"/>
              </a:solidFill>
              <a:effectLst/>
              <a:uFillTx/>
              <a:latin typeface="Arial Narrow"/>
            </a:endParaRPr>
          </a:p>
        </p:txBody>
      </p:sp>
      <p:sp>
        <p:nvSpPr>
          <p:cNvPr id="232" name=""/>
          <p:cNvSpPr/>
          <p:nvPr/>
        </p:nvSpPr>
        <p:spPr>
          <a:xfrm flipH="1">
            <a:off x="457200" y="2666880"/>
            <a:ext cx="3733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33" name=""/>
          <p:cNvSpPr/>
          <p:nvPr/>
        </p:nvSpPr>
        <p:spPr>
          <a:xfrm>
            <a:off x="4191120" y="2666880"/>
            <a:ext cx="4419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34" name=""/>
          <p:cNvSpPr/>
          <p:nvPr/>
        </p:nvSpPr>
        <p:spPr>
          <a:xfrm>
            <a:off x="31240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35"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36" name=""/>
          <p:cNvSpPr/>
          <p:nvPr/>
        </p:nvSpPr>
        <p:spPr>
          <a:xfrm>
            <a:off x="441972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37" name=""/>
          <p:cNvSpPr/>
          <p:nvPr/>
        </p:nvSpPr>
        <p:spPr>
          <a:xfrm>
            <a:off x="3276720" y="4572000"/>
            <a:ext cx="213336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Performance excused</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without liability</a:t>
            </a:r>
            <a:endParaRPr b="0" lang="en-US" sz="2000" strike="noStrike" u="none">
              <a:solidFill>
                <a:srgbClr val="000000"/>
              </a:solidFill>
              <a:effectLst/>
              <a:uFillTx/>
              <a:latin typeface="Arial Narrow"/>
            </a:endParaRPr>
          </a:p>
        </p:txBody>
      </p:sp>
      <p:sp>
        <p:nvSpPr>
          <p:cNvPr id="238" name=""/>
          <p:cNvSpPr/>
          <p:nvPr/>
        </p:nvSpPr>
        <p:spPr>
          <a:xfrm>
            <a:off x="7848720" y="2743200"/>
            <a:ext cx="1143000" cy="167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br>
              <a:rPr sz="2000"/>
            </a:br>
            <a:r>
              <a:rPr b="0" lang="en-US" sz="2000" strike="noStrike" u="none">
                <a:solidFill>
                  <a:srgbClr val="000000"/>
                </a:solidFill>
                <a:effectLst/>
                <a:uFillTx/>
                <a:latin typeface="Arial Narrow"/>
              </a:rPr>
              <a:t>receive</a:t>
            </a:r>
            <a:br>
              <a:rPr sz="2000"/>
            </a:br>
            <a:r>
              <a:rPr b="0" lang="en-US" sz="2000" strike="noStrike" u="none">
                <a:solidFill>
                  <a:srgbClr val="000000"/>
                </a:solidFill>
                <a:effectLst/>
                <a:uFillTx/>
                <a:latin typeface="Arial Narrow"/>
              </a:rPr>
              <a:t>at identified</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br>
              <a:rPr sz="2000"/>
            </a:br>
            <a:r>
              <a:rPr b="0" lang="en-US" sz="2000" strike="noStrike" u="none">
                <a:solidFill>
                  <a:srgbClr val="000000"/>
                </a:solidFill>
                <a:effectLst/>
                <a:uFillTx/>
                <a:latin typeface="Arial Narrow"/>
              </a:rPr>
              <a:t>source</a:t>
            </a:r>
            <a:endParaRPr b="0" lang="en-US" sz="2000" strike="noStrike" u="none">
              <a:solidFill>
                <a:srgbClr val="000000"/>
              </a:solidFill>
              <a:effectLst/>
              <a:uFillTx/>
              <a:latin typeface="Arial Narrow"/>
            </a:endParaRPr>
          </a:p>
        </p:txBody>
      </p:sp>
      <p:sp>
        <p:nvSpPr>
          <p:cNvPr id="239" name=""/>
          <p:cNvSpPr/>
          <p:nvPr/>
        </p:nvSpPr>
        <p:spPr>
          <a:xfrm>
            <a:off x="380880" y="3886200"/>
            <a:ext cx="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0" name=""/>
          <p:cNvSpPr/>
          <p:nvPr/>
        </p:nvSpPr>
        <p:spPr>
          <a:xfrm>
            <a:off x="380880" y="48006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1" name=""/>
          <p:cNvSpPr/>
          <p:nvPr/>
        </p:nvSpPr>
        <p:spPr>
          <a:xfrm>
            <a:off x="38088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2" name=""/>
          <p:cNvSpPr/>
          <p:nvPr/>
        </p:nvSpPr>
        <p:spPr>
          <a:xfrm>
            <a:off x="228600" y="5562720"/>
            <a:ext cx="914400" cy="76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Arial Narrow"/>
            </a:endParaRPr>
          </a:p>
        </p:txBody>
      </p:sp>
      <p:sp>
        <p:nvSpPr>
          <p:cNvPr id="243" name=""/>
          <p:cNvSpPr/>
          <p:nvPr/>
        </p:nvSpPr>
        <p:spPr>
          <a:xfrm>
            <a:off x="380880" y="51055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4" name=""/>
          <p:cNvSpPr/>
          <p:nvPr/>
        </p:nvSpPr>
        <p:spPr>
          <a:xfrm>
            <a:off x="38088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5" name=""/>
          <p:cNvSpPr/>
          <p:nvPr/>
        </p:nvSpPr>
        <p:spPr>
          <a:xfrm>
            <a:off x="380880" y="50292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6" name=""/>
          <p:cNvSpPr/>
          <p:nvPr/>
        </p:nvSpPr>
        <p:spPr>
          <a:xfrm>
            <a:off x="1752480" y="50292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47" name=""/>
          <p:cNvSpPr/>
          <p:nvPr/>
        </p:nvSpPr>
        <p:spPr>
          <a:xfrm>
            <a:off x="1752480" y="54864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48" name=""/>
          <p:cNvSpPr/>
          <p:nvPr/>
        </p:nvSpPr>
        <p:spPr>
          <a:xfrm>
            <a:off x="1600200" y="55627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Arial Narrow"/>
            </a:endParaRPr>
          </a:p>
        </p:txBody>
      </p:sp>
      <p:sp>
        <p:nvSpPr>
          <p:cNvPr id="249" name=""/>
          <p:cNvSpPr/>
          <p:nvPr/>
        </p:nvSpPr>
        <p:spPr>
          <a:xfrm>
            <a:off x="6477120" y="4800600"/>
            <a:ext cx="1143000" cy="533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Arial Narrow"/>
            </a:endParaRPr>
          </a:p>
        </p:txBody>
      </p:sp>
      <p:sp>
        <p:nvSpPr>
          <p:cNvPr id="250" name=""/>
          <p:cNvSpPr/>
          <p:nvPr/>
        </p:nvSpPr>
        <p:spPr>
          <a:xfrm>
            <a:off x="7772400" y="4800600"/>
            <a:ext cx="990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Arial Narrow"/>
            </a:endParaRPr>
          </a:p>
        </p:txBody>
      </p:sp>
      <p:sp>
        <p:nvSpPr>
          <p:cNvPr id="251" name=""/>
          <p:cNvSpPr/>
          <p:nvPr/>
        </p:nvSpPr>
        <p:spPr>
          <a:xfrm>
            <a:off x="7543800" y="46483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2" name=""/>
          <p:cNvSpPr/>
          <p:nvPr/>
        </p:nvSpPr>
        <p:spPr>
          <a:xfrm>
            <a:off x="754380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3" name=""/>
          <p:cNvSpPr/>
          <p:nvPr/>
        </p:nvSpPr>
        <p:spPr>
          <a:xfrm>
            <a:off x="83818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4" name=""/>
          <p:cNvSpPr/>
          <p:nvPr/>
        </p:nvSpPr>
        <p:spPr>
          <a:xfrm>
            <a:off x="800100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5" name=""/>
          <p:cNvSpPr/>
          <p:nvPr/>
        </p:nvSpPr>
        <p:spPr>
          <a:xfrm>
            <a:off x="419112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6"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7"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58"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9" name=""/>
          <p:cNvSpPr/>
          <p:nvPr/>
        </p:nvSpPr>
        <p:spPr>
          <a:xfrm>
            <a:off x="4114800" y="914400"/>
            <a:ext cx="0" cy="15228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0" name=""/>
          <p:cNvSpPr/>
          <p:nvPr/>
        </p:nvSpPr>
        <p:spPr>
          <a:xfrm flipH="1">
            <a:off x="914040" y="1066680"/>
            <a:ext cx="380988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1" name=""/>
          <p:cNvSpPr/>
          <p:nvPr/>
        </p:nvSpPr>
        <p:spPr>
          <a:xfrm flipH="1">
            <a:off x="761760" y="1066680"/>
            <a:ext cx="22860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2" name=""/>
          <p:cNvSpPr/>
          <p:nvPr/>
        </p:nvSpPr>
        <p:spPr>
          <a:xfrm>
            <a:off x="762120" y="1066680"/>
            <a:ext cx="0" cy="38124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3" name=""/>
          <p:cNvSpPr/>
          <p:nvPr/>
        </p:nvSpPr>
        <p:spPr>
          <a:xfrm>
            <a:off x="3048120" y="106668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4" name=""/>
          <p:cNvSpPr/>
          <p:nvPr/>
        </p:nvSpPr>
        <p:spPr>
          <a:xfrm>
            <a:off x="8001000" y="1219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65" name=""/>
          <p:cNvSpPr/>
          <p:nvPr/>
        </p:nvSpPr>
        <p:spPr>
          <a:xfrm>
            <a:off x="762120" y="1447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266" name=""/>
          <p:cNvSpPr/>
          <p:nvPr/>
        </p:nvSpPr>
        <p:spPr>
          <a:xfrm>
            <a:off x="3048120" y="1371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67" name=""/>
          <p:cNvSpPr/>
          <p:nvPr/>
        </p:nvSpPr>
        <p:spPr>
          <a:xfrm>
            <a:off x="8001000" y="1523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68" name=""/>
          <p:cNvSpPr/>
          <p:nvPr/>
        </p:nvSpPr>
        <p:spPr>
          <a:xfrm>
            <a:off x="304920" y="152388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Deliver</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&amp;</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Receive</a:t>
            </a:r>
            <a:endParaRPr b="0" lang="en-US" sz="1800" strike="noStrike" u="none">
              <a:solidFill>
                <a:srgbClr val="000000"/>
              </a:solidFill>
              <a:effectLst/>
              <a:uFillTx/>
              <a:latin typeface="Arial Narrow"/>
            </a:endParaRPr>
          </a:p>
        </p:txBody>
      </p:sp>
      <p:sp>
        <p:nvSpPr>
          <p:cNvPr id="269" name=""/>
          <p:cNvSpPr/>
          <p:nvPr/>
        </p:nvSpPr>
        <p:spPr>
          <a:xfrm>
            <a:off x="2590920" y="14479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Claimed Force </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a:t>
            </a:r>
            <a:endParaRPr b="0" lang="en-US" sz="1800" strike="noStrike" u="none">
              <a:solidFill>
                <a:srgbClr val="000000"/>
              </a:solidFill>
              <a:effectLst/>
              <a:uFillTx/>
              <a:latin typeface="Arial Narrow"/>
            </a:endParaRPr>
          </a:p>
        </p:txBody>
      </p:sp>
      <p:sp>
        <p:nvSpPr>
          <p:cNvPr id="270" name=""/>
          <p:cNvSpPr/>
          <p:nvPr/>
        </p:nvSpPr>
        <p:spPr>
          <a:xfrm>
            <a:off x="7162920" y="160020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Seller’s Point</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Delivery</a:t>
            </a:r>
            <a:endParaRPr b="0" lang="en-US" sz="1800" strike="noStrike" u="none">
              <a:solidFill>
                <a:srgbClr val="000000"/>
              </a:solidFill>
              <a:effectLst/>
              <a:uFillTx/>
              <a:latin typeface="Arial Narrow"/>
            </a:endParaRPr>
          </a:p>
        </p:txBody>
      </p:sp>
      <p:sp>
        <p:nvSpPr>
          <p:cNvPr id="271" name=""/>
          <p:cNvSpPr/>
          <p:nvPr/>
        </p:nvSpPr>
        <p:spPr>
          <a:xfrm>
            <a:off x="4724280" y="1066680"/>
            <a:ext cx="327672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2" name=""/>
          <p:cNvSpPr/>
          <p:nvPr/>
        </p:nvSpPr>
        <p:spPr>
          <a:xfrm>
            <a:off x="8001000" y="1066680"/>
            <a:ext cx="0" cy="15264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3" name=""/>
          <p:cNvSpPr/>
          <p:nvPr/>
        </p:nvSpPr>
        <p:spPr>
          <a:xfrm>
            <a:off x="762120" y="243828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4" name=""/>
          <p:cNvSpPr/>
          <p:nvPr/>
        </p:nvSpPr>
        <p:spPr>
          <a:xfrm>
            <a:off x="3048120" y="236232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5" name=""/>
          <p:cNvSpPr/>
          <p:nvPr/>
        </p:nvSpPr>
        <p:spPr>
          <a:xfrm>
            <a:off x="8077320" y="25146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6" name=""/>
          <p:cNvSpPr/>
          <p:nvPr/>
        </p:nvSpPr>
        <p:spPr>
          <a:xfrm flipH="1">
            <a:off x="4800600" y="2819520"/>
            <a:ext cx="327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7" name=""/>
          <p:cNvSpPr/>
          <p:nvPr/>
        </p:nvSpPr>
        <p:spPr>
          <a:xfrm>
            <a:off x="48006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78" name=""/>
          <p:cNvSpPr/>
          <p:nvPr/>
        </p:nvSpPr>
        <p:spPr>
          <a:xfrm>
            <a:off x="48006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79" name=""/>
          <p:cNvSpPr/>
          <p:nvPr/>
        </p:nvSpPr>
        <p:spPr>
          <a:xfrm>
            <a:off x="632448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80" name=""/>
          <p:cNvSpPr/>
          <p:nvPr/>
        </p:nvSpPr>
        <p:spPr>
          <a:xfrm>
            <a:off x="77724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81" name=""/>
          <p:cNvSpPr/>
          <p:nvPr/>
        </p:nvSpPr>
        <p:spPr>
          <a:xfrm>
            <a:off x="632448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82" name=""/>
          <p:cNvSpPr/>
          <p:nvPr/>
        </p:nvSpPr>
        <p:spPr>
          <a:xfrm>
            <a:off x="7772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83" name=""/>
          <p:cNvSpPr/>
          <p:nvPr/>
        </p:nvSpPr>
        <p:spPr>
          <a:xfrm>
            <a:off x="7162920" y="3200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Firm</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Arial Narrow"/>
            </a:endParaRPr>
          </a:p>
        </p:txBody>
      </p:sp>
      <p:sp>
        <p:nvSpPr>
          <p:cNvPr id="284" name=""/>
          <p:cNvSpPr/>
          <p:nvPr/>
        </p:nvSpPr>
        <p:spPr>
          <a:xfrm>
            <a:off x="5791320" y="32004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Non-firm</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Arial Narrow"/>
            </a:endParaRPr>
          </a:p>
        </p:txBody>
      </p:sp>
      <p:sp>
        <p:nvSpPr>
          <p:cNvPr id="285" name=""/>
          <p:cNvSpPr/>
          <p:nvPr/>
        </p:nvSpPr>
        <p:spPr>
          <a:xfrm>
            <a:off x="4267080" y="3200400"/>
            <a:ext cx="106704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Not</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Timely</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Scheduled</a:t>
            </a:r>
            <a:endParaRPr b="0" lang="en-US" sz="1800" strike="noStrike" u="none">
              <a:solidFill>
                <a:srgbClr val="000000"/>
              </a:solidFill>
              <a:effectLst/>
              <a:uFillTx/>
              <a:latin typeface="Arial Narrow"/>
            </a:endParaRPr>
          </a:p>
        </p:txBody>
      </p:sp>
      <p:sp>
        <p:nvSpPr>
          <p:cNvPr id="286" name=""/>
          <p:cNvSpPr/>
          <p:nvPr/>
        </p:nvSpPr>
        <p:spPr>
          <a:xfrm>
            <a:off x="64008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87" name=""/>
          <p:cNvSpPr/>
          <p:nvPr/>
        </p:nvSpPr>
        <p:spPr>
          <a:xfrm>
            <a:off x="48006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88" name=""/>
          <p:cNvSpPr/>
          <p:nvPr/>
        </p:nvSpPr>
        <p:spPr>
          <a:xfrm flipH="1">
            <a:off x="4800240" y="4419720"/>
            <a:ext cx="1600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89" name=""/>
          <p:cNvSpPr/>
          <p:nvPr/>
        </p:nvSpPr>
        <p:spPr>
          <a:xfrm>
            <a:off x="563868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0" name=""/>
          <p:cNvSpPr/>
          <p:nvPr/>
        </p:nvSpPr>
        <p:spPr>
          <a:xfrm flipH="1">
            <a:off x="4267080" y="464832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1" name=""/>
          <p:cNvSpPr/>
          <p:nvPr/>
        </p:nvSpPr>
        <p:spPr>
          <a:xfrm>
            <a:off x="42670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2" name=""/>
          <p:cNvSpPr/>
          <p:nvPr/>
        </p:nvSpPr>
        <p:spPr>
          <a:xfrm>
            <a:off x="3809880" y="48769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Liquidated</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Damages</a:t>
            </a:r>
            <a:endParaRPr b="0" lang="en-US" sz="1800" strike="noStrike" u="none">
              <a:solidFill>
                <a:srgbClr val="000000"/>
              </a:solidFill>
              <a:effectLst/>
              <a:uFillTx/>
              <a:latin typeface="Arial Narrow"/>
            </a:endParaRPr>
          </a:p>
        </p:txBody>
      </p:sp>
      <p:sp>
        <p:nvSpPr>
          <p:cNvPr id="293" name=""/>
          <p:cNvSpPr/>
          <p:nvPr/>
        </p:nvSpPr>
        <p:spPr>
          <a:xfrm>
            <a:off x="4267080" y="4800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94" name=""/>
          <p:cNvSpPr/>
          <p:nvPr/>
        </p:nvSpPr>
        <p:spPr>
          <a:xfrm>
            <a:off x="7772400" y="41148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5" name=""/>
          <p:cNvSpPr/>
          <p:nvPr/>
        </p:nvSpPr>
        <p:spPr>
          <a:xfrm>
            <a:off x="7315200" y="46483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Due to Force </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a:t>
            </a:r>
            <a:endParaRPr b="0" lang="en-US" sz="1800" strike="noStrike" u="none">
              <a:solidFill>
                <a:srgbClr val="000000"/>
              </a:solidFill>
              <a:effectLst/>
              <a:uFillTx/>
              <a:latin typeface="Arial Narrow"/>
            </a:endParaRPr>
          </a:p>
        </p:txBody>
      </p:sp>
      <p:sp>
        <p:nvSpPr>
          <p:cNvPr id="296" name=""/>
          <p:cNvSpPr/>
          <p:nvPr/>
        </p:nvSpPr>
        <p:spPr>
          <a:xfrm>
            <a:off x="7772400" y="45720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297" name=""/>
          <p:cNvSpPr/>
          <p:nvPr/>
        </p:nvSpPr>
        <p:spPr>
          <a:xfrm flipH="1">
            <a:off x="4723920" y="51814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8" name=""/>
          <p:cNvSpPr/>
          <p:nvPr/>
        </p:nvSpPr>
        <p:spPr>
          <a:xfrm>
            <a:off x="4724280" y="51814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299" name=""/>
          <p:cNvSpPr/>
          <p:nvPr/>
        </p:nvSpPr>
        <p:spPr>
          <a:xfrm>
            <a:off x="7772400" y="55627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0" name=""/>
          <p:cNvSpPr/>
          <p:nvPr/>
        </p:nvSpPr>
        <p:spPr>
          <a:xfrm>
            <a:off x="7772400" y="571500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1" name=""/>
          <p:cNvSpPr/>
          <p:nvPr/>
        </p:nvSpPr>
        <p:spPr>
          <a:xfrm>
            <a:off x="7315200" y="5867280"/>
            <a:ext cx="10666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Plus other</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Factors</a:t>
            </a:r>
            <a:endParaRPr b="0" lang="en-US" sz="1800" strike="noStrike" u="none">
              <a:solidFill>
                <a:srgbClr val="000000"/>
              </a:solidFill>
              <a:effectLst/>
              <a:uFillTx/>
              <a:latin typeface="Arial Narrow"/>
            </a:endParaRPr>
          </a:p>
        </p:txBody>
      </p:sp>
      <p:sp>
        <p:nvSpPr>
          <p:cNvPr id="302" name=""/>
          <p:cNvSpPr/>
          <p:nvPr/>
        </p:nvSpPr>
        <p:spPr>
          <a:xfrm>
            <a:off x="2133720" y="3124080"/>
            <a:ext cx="1752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Performance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Excused</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Narrow"/>
            </a:endParaRPr>
          </a:p>
        </p:txBody>
      </p:sp>
      <p:sp>
        <p:nvSpPr>
          <p:cNvPr id="303" name=""/>
          <p:cNvSpPr/>
          <p:nvPr/>
        </p:nvSpPr>
        <p:spPr>
          <a:xfrm>
            <a:off x="3048120" y="29718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304" name=""/>
          <p:cNvSpPr/>
          <p:nvPr/>
        </p:nvSpPr>
        <p:spPr>
          <a:xfrm flipH="1">
            <a:off x="2971440" y="6172200"/>
            <a:ext cx="4343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5" name=""/>
          <p:cNvSpPr/>
          <p:nvPr/>
        </p:nvSpPr>
        <p:spPr>
          <a:xfrm flipV="1">
            <a:off x="2971800" y="4190760"/>
            <a:ext cx="0" cy="1981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6" name=""/>
          <p:cNvSpPr/>
          <p:nvPr/>
        </p:nvSpPr>
        <p:spPr>
          <a:xfrm flipV="1">
            <a:off x="2971800" y="40381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7" name=""/>
          <p:cNvSpPr/>
          <p:nvPr/>
        </p:nvSpPr>
        <p:spPr>
          <a:xfrm flipH="1">
            <a:off x="762120" y="5181480"/>
            <a:ext cx="761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8" name=""/>
          <p:cNvSpPr/>
          <p:nvPr/>
        </p:nvSpPr>
        <p:spPr>
          <a:xfrm>
            <a:off x="762120" y="5486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09" name=""/>
          <p:cNvSpPr/>
          <p:nvPr/>
        </p:nvSpPr>
        <p:spPr>
          <a:xfrm>
            <a:off x="30492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pay</a:t>
            </a:r>
            <a:endParaRPr b="0" lang="en-US" sz="1800" strike="noStrike" u="none">
              <a:solidFill>
                <a:srgbClr val="000000"/>
              </a:solidFill>
              <a:effectLst/>
              <a:uFillTx/>
              <a:latin typeface="Arial Narrow"/>
            </a:endParaRPr>
          </a:p>
        </p:txBody>
      </p:sp>
      <p:sp>
        <p:nvSpPr>
          <p:cNvPr id="310" name=""/>
          <p:cNvSpPr/>
          <p:nvPr/>
        </p:nvSpPr>
        <p:spPr>
          <a:xfrm>
            <a:off x="762120" y="5638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311" name=""/>
          <p:cNvSpPr/>
          <p:nvPr/>
        </p:nvSpPr>
        <p:spPr>
          <a:xfrm>
            <a:off x="182880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a:t>
            </a:r>
            <a:endParaRPr b="0" lang="en-US" sz="1800" strike="noStrike" u="none">
              <a:solidFill>
                <a:srgbClr val="000000"/>
              </a:solidFill>
              <a:effectLst/>
              <a:uFillTx/>
              <a:latin typeface="Arial Narrow"/>
            </a:endParaRPr>
          </a:p>
        </p:txBody>
      </p:sp>
      <p:sp>
        <p:nvSpPr>
          <p:cNvPr id="312" name=""/>
          <p:cNvSpPr/>
          <p:nvPr/>
        </p:nvSpPr>
        <p:spPr>
          <a:xfrm>
            <a:off x="762120" y="5486400"/>
            <a:ext cx="1523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13" name=""/>
          <p:cNvSpPr/>
          <p:nvPr/>
        </p:nvSpPr>
        <p:spPr>
          <a:xfrm>
            <a:off x="2286000" y="54864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14" name=""/>
          <p:cNvSpPr/>
          <p:nvPr/>
        </p:nvSpPr>
        <p:spPr>
          <a:xfrm>
            <a:off x="152388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15" name=""/>
          <p:cNvSpPr/>
          <p:nvPr/>
        </p:nvSpPr>
        <p:spPr>
          <a:xfrm>
            <a:off x="1295280" y="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Liquidated Damages Product</a:t>
            </a:r>
            <a:endParaRPr b="0" lang="en-US" sz="4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16" name=""/>
          <p:cNvGrpSpPr/>
          <p:nvPr/>
        </p:nvGrpSpPr>
        <p:grpSpPr>
          <a:xfrm>
            <a:off x="380880" y="609480"/>
            <a:ext cx="8188560" cy="6006960"/>
            <a:chOff x="380880" y="609480"/>
            <a:chExt cx="8188560" cy="6006960"/>
          </a:xfrm>
        </p:grpSpPr>
        <p:sp>
          <p:nvSpPr>
            <p:cNvPr id="317" name=""/>
            <p:cNvSpPr/>
            <p:nvPr/>
          </p:nvSpPr>
          <p:spPr>
            <a:xfrm>
              <a:off x="6307200" y="1023480"/>
              <a:ext cx="2163600" cy="89640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18" name=""/>
            <p:cNvSpPr/>
            <p:nvPr/>
          </p:nvSpPr>
          <p:spPr>
            <a:xfrm>
              <a:off x="1706760" y="1247040"/>
              <a:ext cx="1450800" cy="44892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19" name=""/>
            <p:cNvSpPr/>
            <p:nvPr/>
          </p:nvSpPr>
          <p:spPr>
            <a:xfrm>
              <a:off x="1750320" y="1323000"/>
              <a:ext cx="12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  Timely Request for</a:t>
              </a:r>
              <a:endParaRPr b="0" lang="en-US" sz="1000" strike="noStrike" u="none">
                <a:solidFill>
                  <a:srgbClr val="000000"/>
                </a:solidFill>
                <a:effectLst/>
                <a:uFillTx/>
                <a:latin typeface="Arial Narrow"/>
              </a:endParaRPr>
            </a:p>
          </p:txBody>
        </p:sp>
        <p:sp>
          <p:nvSpPr>
            <p:cNvPr id="320" name=""/>
            <p:cNvSpPr/>
            <p:nvPr/>
          </p:nvSpPr>
          <p:spPr>
            <a:xfrm>
              <a:off x="1751040" y="1472400"/>
              <a:ext cx="1033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Firm by Buyer?</a:t>
              </a:r>
              <a:endParaRPr b="0" lang="en-US" sz="1000" strike="noStrike" u="none">
                <a:solidFill>
                  <a:srgbClr val="000000"/>
                </a:solidFill>
                <a:effectLst/>
                <a:uFillTx/>
                <a:latin typeface="Arial Narrow"/>
              </a:endParaRPr>
            </a:p>
          </p:txBody>
        </p:sp>
        <p:sp>
          <p:nvSpPr>
            <p:cNvPr id="321" name=""/>
            <p:cNvSpPr/>
            <p:nvPr/>
          </p:nvSpPr>
          <p:spPr>
            <a:xfrm>
              <a:off x="5823000" y="4633920"/>
              <a:ext cx="2746440" cy="134352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22" name=""/>
            <p:cNvSpPr/>
            <p:nvPr/>
          </p:nvSpPr>
          <p:spPr>
            <a:xfrm>
              <a:off x="380880" y="2590560"/>
              <a:ext cx="1476720" cy="44712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23" name=""/>
            <p:cNvSpPr/>
            <p:nvPr/>
          </p:nvSpPr>
          <p:spPr>
            <a:xfrm>
              <a:off x="423360" y="2741400"/>
              <a:ext cx="106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Arial Narrow"/>
              </a:endParaRPr>
            </a:p>
          </p:txBody>
        </p:sp>
        <p:sp>
          <p:nvSpPr>
            <p:cNvPr id="324" name=""/>
            <p:cNvSpPr/>
            <p:nvPr/>
          </p:nvSpPr>
          <p:spPr>
            <a:xfrm>
              <a:off x="621000" y="2741400"/>
              <a:ext cx="872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Firm Available?</a:t>
              </a:r>
              <a:endParaRPr b="0" lang="en-US" sz="1000" strike="noStrike" u="none">
                <a:solidFill>
                  <a:srgbClr val="000000"/>
                </a:solidFill>
                <a:effectLst/>
                <a:uFillTx/>
                <a:latin typeface="Arial Narrow"/>
              </a:endParaRPr>
            </a:p>
          </p:txBody>
        </p:sp>
        <p:sp>
          <p:nvSpPr>
            <p:cNvPr id="325" name=""/>
            <p:cNvSpPr/>
            <p:nvPr/>
          </p:nvSpPr>
          <p:spPr>
            <a:xfrm>
              <a:off x="3555720" y="609480"/>
              <a:ext cx="2194920" cy="4881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Into Product</a:t>
              </a:r>
              <a:endParaRPr b="0" lang="en-US" sz="3200" strike="noStrike" u="none">
                <a:solidFill>
                  <a:srgbClr val="000000"/>
                </a:solidFill>
                <a:effectLst/>
                <a:uFillTx/>
                <a:latin typeface="Arial Narrow"/>
              </a:endParaRPr>
            </a:p>
          </p:txBody>
        </p:sp>
        <p:sp>
          <p:nvSpPr>
            <p:cNvPr id="326" name=""/>
            <p:cNvSpPr/>
            <p:nvPr/>
          </p:nvSpPr>
          <p:spPr>
            <a:xfrm>
              <a:off x="430200" y="3934080"/>
              <a:ext cx="1376280" cy="44712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27" name=""/>
            <p:cNvSpPr/>
            <p:nvPr/>
          </p:nvSpPr>
          <p:spPr>
            <a:xfrm>
              <a:off x="472320" y="4008600"/>
              <a:ext cx="106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Arial Narrow"/>
              </a:endParaRPr>
            </a:p>
          </p:txBody>
        </p:sp>
        <p:sp>
          <p:nvSpPr>
            <p:cNvPr id="328" name=""/>
            <p:cNvSpPr/>
            <p:nvPr/>
          </p:nvSpPr>
          <p:spPr>
            <a:xfrm>
              <a:off x="669960" y="4008600"/>
              <a:ext cx="10623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Firm Purchased by</a:t>
              </a:r>
              <a:endParaRPr b="0" lang="en-US" sz="1000" strike="noStrike" u="none">
                <a:solidFill>
                  <a:srgbClr val="000000"/>
                </a:solidFill>
                <a:effectLst/>
                <a:uFillTx/>
                <a:latin typeface="Arial Narrow"/>
              </a:endParaRPr>
            </a:p>
          </p:txBody>
        </p:sp>
        <p:sp>
          <p:nvSpPr>
            <p:cNvPr id="329" name=""/>
            <p:cNvSpPr/>
            <p:nvPr/>
          </p:nvSpPr>
          <p:spPr>
            <a:xfrm>
              <a:off x="471960" y="4158000"/>
              <a:ext cx="6123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Buyer?</a:t>
              </a:r>
              <a:endParaRPr b="0" lang="en-US" sz="1000" strike="noStrike" u="none">
                <a:solidFill>
                  <a:srgbClr val="000000"/>
                </a:solidFill>
                <a:effectLst/>
                <a:uFillTx/>
                <a:latin typeface="Arial Narrow"/>
              </a:endParaRPr>
            </a:p>
          </p:txBody>
        </p:sp>
        <p:sp>
          <p:nvSpPr>
            <p:cNvPr id="330" name=""/>
            <p:cNvSpPr/>
            <p:nvPr/>
          </p:nvSpPr>
          <p:spPr>
            <a:xfrm>
              <a:off x="1781280" y="1695960"/>
              <a:ext cx="1440" cy="829440"/>
            </a:xfrm>
            <a:prstGeom prst="line">
              <a:avLst/>
            </a:prstGeom>
            <a:ln w="1440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31" name=""/>
            <p:cNvSpPr/>
            <p:nvPr/>
          </p:nvSpPr>
          <p:spPr>
            <a:xfrm>
              <a:off x="1747800" y="2516040"/>
              <a:ext cx="65160" cy="74160"/>
            </a:xfrm>
            <a:custGeom>
              <a:avLst/>
              <a:gdLst/>
              <a:ahLst/>
              <a:rect l="l" t="t" r="r" b="b"/>
              <a:pathLst>
                <a:path w="83" h="94">
                  <a:moveTo>
                    <a:pt x="0" y="0"/>
                  </a:moveTo>
                  <a:lnTo>
                    <a:pt x="41" y="94"/>
                  </a:lnTo>
                  <a:lnTo>
                    <a:pt x="83" y="0"/>
                  </a:lnTo>
                  <a:lnTo>
                    <a:pt x="0" y="0"/>
                  </a:lnTo>
                  <a:close/>
                </a:path>
              </a:pathLst>
            </a:custGeom>
            <a:solidFill>
              <a:srgbClr val="008000"/>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Narrow"/>
              </a:endParaRPr>
            </a:p>
          </p:txBody>
        </p:sp>
        <p:sp>
          <p:nvSpPr>
            <p:cNvPr id="332" name=""/>
            <p:cNvSpPr/>
            <p:nvPr/>
          </p:nvSpPr>
          <p:spPr>
            <a:xfrm>
              <a:off x="1697040" y="2075040"/>
              <a:ext cx="168480" cy="1360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33" name=""/>
            <p:cNvSpPr/>
            <p:nvPr/>
          </p:nvSpPr>
          <p:spPr>
            <a:xfrm>
              <a:off x="1704960" y="2084400"/>
              <a:ext cx="176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Yes</a:t>
              </a:r>
              <a:endParaRPr b="0" lang="en-US" sz="800" strike="noStrike" u="none">
                <a:solidFill>
                  <a:srgbClr val="000000"/>
                </a:solidFill>
                <a:effectLst/>
                <a:uFillTx/>
                <a:latin typeface="Arial Narrow"/>
              </a:endParaRPr>
            </a:p>
          </p:txBody>
        </p:sp>
        <p:sp>
          <p:nvSpPr>
            <p:cNvPr id="334" name=""/>
            <p:cNvSpPr/>
            <p:nvPr/>
          </p:nvSpPr>
          <p:spPr>
            <a:xfrm>
              <a:off x="1117800" y="3037680"/>
              <a:ext cx="1440" cy="829800"/>
            </a:xfrm>
            <a:prstGeom prst="line">
              <a:avLst/>
            </a:prstGeom>
            <a:ln w="1440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35" name=""/>
            <p:cNvSpPr/>
            <p:nvPr/>
          </p:nvSpPr>
          <p:spPr>
            <a:xfrm>
              <a:off x="1085760" y="3859560"/>
              <a:ext cx="65160" cy="74160"/>
            </a:xfrm>
            <a:custGeom>
              <a:avLst/>
              <a:gdLst/>
              <a:ahLst/>
              <a:rect l="l" t="t" r="r" b="b"/>
              <a:pathLst>
                <a:path w="83" h="95">
                  <a:moveTo>
                    <a:pt x="0" y="0"/>
                  </a:moveTo>
                  <a:lnTo>
                    <a:pt x="42" y="95"/>
                  </a:lnTo>
                  <a:lnTo>
                    <a:pt x="83" y="0"/>
                  </a:lnTo>
                  <a:lnTo>
                    <a:pt x="0" y="0"/>
                  </a:lnTo>
                  <a:close/>
                </a:path>
              </a:pathLst>
            </a:custGeom>
            <a:solidFill>
              <a:srgbClr val="008000"/>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Narrow"/>
              </a:endParaRPr>
            </a:p>
          </p:txBody>
        </p:sp>
        <p:sp>
          <p:nvSpPr>
            <p:cNvPr id="336" name=""/>
            <p:cNvSpPr/>
            <p:nvPr/>
          </p:nvSpPr>
          <p:spPr>
            <a:xfrm>
              <a:off x="1033560" y="3416760"/>
              <a:ext cx="168120" cy="13788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37" name=""/>
            <p:cNvSpPr/>
            <p:nvPr/>
          </p:nvSpPr>
          <p:spPr>
            <a:xfrm>
              <a:off x="1041120" y="3426480"/>
              <a:ext cx="176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Yes</a:t>
              </a:r>
              <a:endParaRPr b="0" lang="en-US" sz="800" strike="noStrike" u="none">
                <a:solidFill>
                  <a:srgbClr val="000000"/>
                </a:solidFill>
                <a:effectLst/>
                <a:uFillTx/>
                <a:latin typeface="Arial Narrow"/>
              </a:endParaRPr>
            </a:p>
          </p:txBody>
        </p:sp>
        <p:sp>
          <p:nvSpPr>
            <p:cNvPr id="338" name=""/>
            <p:cNvSpPr/>
            <p:nvPr/>
          </p:nvSpPr>
          <p:spPr>
            <a:xfrm>
              <a:off x="1117800" y="4381200"/>
              <a:ext cx="4705200" cy="877320"/>
            </a:xfrm>
            <a:custGeom>
              <a:avLst/>
              <a:gdLst/>
              <a:ahLst/>
              <a:rect l="l" t="t" r="r" b="b"/>
              <a:pathLst>
                <a:path w="5837" h="1165">
                  <a:moveTo>
                    <a:pt x="0" y="0"/>
                  </a:moveTo>
                  <a:lnTo>
                    <a:pt x="0" y="1024"/>
                  </a:lnTo>
                  <a:lnTo>
                    <a:pt x="3" y="1054"/>
                  </a:lnTo>
                  <a:lnTo>
                    <a:pt x="13" y="1084"/>
                  </a:lnTo>
                  <a:lnTo>
                    <a:pt x="28" y="1110"/>
                  </a:lnTo>
                  <a:lnTo>
                    <a:pt x="46" y="1133"/>
                  </a:lnTo>
                  <a:lnTo>
                    <a:pt x="71" y="1150"/>
                  </a:lnTo>
                  <a:lnTo>
                    <a:pt x="96" y="1161"/>
                  </a:lnTo>
                  <a:lnTo>
                    <a:pt x="124" y="1165"/>
                  </a:lnTo>
                  <a:lnTo>
                    <a:pt x="5837" y="1165"/>
                  </a:lnTo>
                </a:path>
              </a:pathLst>
            </a:custGeom>
            <a:noFill/>
            <a:ln w="14400">
              <a:solidFill>
                <a:srgbClr val="008000"/>
              </a:solidFill>
              <a:round/>
              <a:tailEnd len="sm"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39" name=""/>
            <p:cNvSpPr/>
            <p:nvPr/>
          </p:nvSpPr>
          <p:spPr>
            <a:xfrm>
              <a:off x="1212840" y="4770000"/>
              <a:ext cx="176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Yes</a:t>
              </a:r>
              <a:endParaRPr b="0" lang="en-US" sz="800" strike="noStrike" u="none">
                <a:solidFill>
                  <a:srgbClr val="000000"/>
                </a:solidFill>
                <a:effectLst/>
                <a:uFillTx/>
                <a:latin typeface="Arial Narrow"/>
              </a:endParaRPr>
            </a:p>
          </p:txBody>
        </p:sp>
        <p:sp>
          <p:nvSpPr>
            <p:cNvPr id="340" name=""/>
            <p:cNvSpPr/>
            <p:nvPr/>
          </p:nvSpPr>
          <p:spPr>
            <a:xfrm>
              <a:off x="2142720" y="3999240"/>
              <a:ext cx="1314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No</a:t>
              </a:r>
              <a:endParaRPr b="0" lang="en-US" sz="800" strike="noStrike" u="none">
                <a:solidFill>
                  <a:srgbClr val="000000"/>
                </a:solidFill>
                <a:effectLst/>
                <a:uFillTx/>
                <a:latin typeface="Arial Narrow"/>
              </a:endParaRPr>
            </a:p>
          </p:txBody>
        </p:sp>
        <p:sp>
          <p:nvSpPr>
            <p:cNvPr id="341" name=""/>
            <p:cNvSpPr/>
            <p:nvPr/>
          </p:nvSpPr>
          <p:spPr>
            <a:xfrm>
              <a:off x="5899320" y="1527840"/>
              <a:ext cx="380880" cy="2665080"/>
            </a:xfrm>
            <a:custGeom>
              <a:avLst/>
              <a:gdLst/>
              <a:ahLst/>
              <a:rect l="l" t="t" r="r" b="b"/>
              <a:pathLst>
                <a:path w="407" h="3387">
                  <a:moveTo>
                    <a:pt x="0" y="3387"/>
                  </a:moveTo>
                  <a:lnTo>
                    <a:pt x="0" y="0"/>
                  </a:lnTo>
                  <a:lnTo>
                    <a:pt x="407" y="0"/>
                  </a:lnTo>
                </a:path>
              </a:pathLst>
            </a:custGeom>
            <a:noFill/>
            <a:ln w="14400">
              <a:solidFill>
                <a:srgbClr val="ff0000"/>
              </a:solidFill>
              <a:round/>
              <a:tailEnd len="sm"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42" name=""/>
            <p:cNvSpPr/>
            <p:nvPr/>
          </p:nvSpPr>
          <p:spPr>
            <a:xfrm>
              <a:off x="3747960" y="2814480"/>
              <a:ext cx="447840" cy="1080"/>
            </a:xfrm>
            <a:prstGeom prst="line">
              <a:avLst/>
            </a:prstGeom>
            <a:ln w="1440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43" name=""/>
            <p:cNvSpPr/>
            <p:nvPr/>
          </p:nvSpPr>
          <p:spPr>
            <a:xfrm>
              <a:off x="4152960" y="2814480"/>
              <a:ext cx="1136520" cy="1080"/>
            </a:xfrm>
            <a:prstGeom prst="line">
              <a:avLst/>
            </a:prstGeom>
            <a:ln w="1440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44" name=""/>
            <p:cNvSpPr/>
            <p:nvPr/>
          </p:nvSpPr>
          <p:spPr>
            <a:xfrm>
              <a:off x="5224680" y="2814480"/>
              <a:ext cx="206280" cy="1080"/>
            </a:xfrm>
            <a:prstGeom prst="line">
              <a:avLst/>
            </a:prstGeom>
            <a:ln w="1440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45" name=""/>
            <p:cNvSpPr/>
            <p:nvPr/>
          </p:nvSpPr>
          <p:spPr>
            <a:xfrm>
              <a:off x="5289480" y="2814480"/>
              <a:ext cx="609840" cy="1080"/>
            </a:xfrm>
            <a:prstGeom prst="line">
              <a:avLst/>
            </a:prstGeom>
            <a:ln w="14400">
              <a:solidFill>
                <a:srgbClr val="ff0000"/>
              </a:solidFill>
              <a:miter/>
              <a:tailEnd len="sm" type="triangle" w="me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46" name=""/>
            <p:cNvSpPr/>
            <p:nvPr/>
          </p:nvSpPr>
          <p:spPr>
            <a:xfrm>
              <a:off x="4355640" y="2655720"/>
              <a:ext cx="1314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No</a:t>
              </a:r>
              <a:endParaRPr b="0" lang="en-US" sz="800" strike="noStrike" u="none">
                <a:solidFill>
                  <a:srgbClr val="000000"/>
                </a:solidFill>
                <a:effectLst/>
                <a:uFillTx/>
                <a:latin typeface="Arial Narrow"/>
              </a:endParaRPr>
            </a:p>
          </p:txBody>
        </p:sp>
        <p:sp>
          <p:nvSpPr>
            <p:cNvPr id="347" name=""/>
            <p:cNvSpPr/>
            <p:nvPr/>
          </p:nvSpPr>
          <p:spPr>
            <a:xfrm>
              <a:off x="3232080" y="1527840"/>
              <a:ext cx="1524240" cy="1440"/>
            </a:xfrm>
            <a:prstGeom prst="line">
              <a:avLst/>
            </a:prstGeom>
            <a:ln w="1440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Narrow"/>
              </a:endParaRPr>
            </a:p>
          </p:txBody>
        </p:sp>
        <p:sp>
          <p:nvSpPr>
            <p:cNvPr id="348" name=""/>
            <p:cNvSpPr/>
            <p:nvPr/>
          </p:nvSpPr>
          <p:spPr>
            <a:xfrm>
              <a:off x="5060880" y="1527840"/>
              <a:ext cx="990720" cy="1440"/>
            </a:xfrm>
            <a:prstGeom prst="line">
              <a:avLst/>
            </a:prstGeom>
            <a:ln w="1440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Narrow"/>
              </a:endParaRPr>
            </a:p>
          </p:txBody>
        </p:sp>
        <p:sp>
          <p:nvSpPr>
            <p:cNvPr id="349" name=""/>
            <p:cNvSpPr/>
            <p:nvPr/>
          </p:nvSpPr>
          <p:spPr>
            <a:xfrm>
              <a:off x="4831920" y="1451880"/>
              <a:ext cx="1314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No</a:t>
              </a:r>
              <a:endParaRPr b="0" lang="en-US" sz="800" strike="noStrike" u="none">
                <a:solidFill>
                  <a:srgbClr val="000000"/>
                </a:solidFill>
                <a:effectLst/>
                <a:uFillTx/>
                <a:latin typeface="Arial Narrow"/>
              </a:endParaRPr>
            </a:p>
          </p:txBody>
        </p:sp>
        <p:sp>
          <p:nvSpPr>
            <p:cNvPr id="350" name=""/>
            <p:cNvSpPr/>
            <p:nvPr/>
          </p:nvSpPr>
          <p:spPr>
            <a:xfrm flipH="1">
              <a:off x="1857240" y="2814480"/>
              <a:ext cx="554040" cy="1080"/>
            </a:xfrm>
            <a:prstGeom prst="line">
              <a:avLst/>
            </a:prstGeom>
            <a:ln w="1440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51" name=""/>
            <p:cNvSpPr/>
            <p:nvPr/>
          </p:nvSpPr>
          <p:spPr>
            <a:xfrm>
              <a:off x="2403360" y="2777760"/>
              <a:ext cx="66960" cy="74160"/>
            </a:xfrm>
            <a:custGeom>
              <a:avLst/>
              <a:gdLst/>
              <a:ahLst/>
              <a:rect l="l" t="t" r="r" b="b"/>
              <a:pathLst>
                <a:path w="83" h="94">
                  <a:moveTo>
                    <a:pt x="0" y="94"/>
                  </a:moveTo>
                  <a:lnTo>
                    <a:pt x="83" y="47"/>
                  </a:lnTo>
                  <a:lnTo>
                    <a:pt x="0" y="0"/>
                  </a:lnTo>
                  <a:lnTo>
                    <a:pt x="0" y="94"/>
                  </a:lnTo>
                  <a:close/>
                </a:path>
              </a:pathLst>
            </a:custGeom>
            <a:solidFill>
              <a:srgbClr val="ff0000"/>
            </a:solidFill>
            <a:ln w="0">
              <a:noFill/>
            </a:ln>
          </p:spPr>
          <p:style>
            <a:lnRef idx="0"/>
            <a:fillRef idx="0"/>
            <a:effectRef idx="0"/>
            <a:fontRef idx="minor"/>
          </p:style>
          <p:txBody>
            <a:bodyPr lIns="90000" rIns="90000" tIns="27360" bIns="27360" anchor="t">
              <a:noAutofit/>
            </a:bodyPr>
            <a:p>
              <a:endParaRPr b="0" lang="en-US" sz="2400" strike="noStrike" u="none">
                <a:solidFill>
                  <a:srgbClr val="000000"/>
                </a:solidFill>
                <a:effectLst/>
                <a:uFillTx/>
                <a:latin typeface="Arial Narrow"/>
              </a:endParaRPr>
            </a:p>
          </p:txBody>
        </p:sp>
        <p:sp>
          <p:nvSpPr>
            <p:cNvPr id="352" name=""/>
            <p:cNvSpPr/>
            <p:nvPr/>
          </p:nvSpPr>
          <p:spPr>
            <a:xfrm>
              <a:off x="2117160" y="2631960"/>
              <a:ext cx="1314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No</a:t>
              </a:r>
              <a:endParaRPr b="0" lang="en-US" sz="800" strike="noStrike" u="none">
                <a:solidFill>
                  <a:srgbClr val="000000"/>
                </a:solidFill>
                <a:effectLst/>
                <a:uFillTx/>
                <a:latin typeface="Arial Narrow"/>
              </a:endParaRPr>
            </a:p>
          </p:txBody>
        </p:sp>
        <p:sp>
          <p:nvSpPr>
            <p:cNvPr id="353" name=""/>
            <p:cNvSpPr/>
            <p:nvPr/>
          </p:nvSpPr>
          <p:spPr>
            <a:xfrm flipH="1">
              <a:off x="1806120" y="4158000"/>
              <a:ext cx="4092840" cy="1080"/>
            </a:xfrm>
            <a:prstGeom prst="line">
              <a:avLst/>
            </a:prstGeom>
            <a:ln w="14400">
              <a:solidFill>
                <a:srgbClr val="ff0000"/>
              </a:solidFill>
              <a:miter/>
              <a:headEnd len="sm" type="triangle" w="med"/>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Narrow"/>
              </a:endParaRPr>
            </a:p>
          </p:txBody>
        </p:sp>
        <p:sp>
          <p:nvSpPr>
            <p:cNvPr id="354" name=""/>
            <p:cNvSpPr/>
            <p:nvPr/>
          </p:nvSpPr>
          <p:spPr>
            <a:xfrm>
              <a:off x="5906160" y="4755960"/>
              <a:ext cx="2018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Seller has risk of curtailment (to and</a:t>
              </a:r>
              <a:endParaRPr b="0" lang="en-US" sz="1000" strike="noStrike" u="none">
                <a:solidFill>
                  <a:srgbClr val="000000"/>
                </a:solidFill>
                <a:effectLst/>
                <a:uFillTx/>
                <a:latin typeface="Arial Narrow"/>
              </a:endParaRPr>
            </a:p>
          </p:txBody>
        </p:sp>
        <p:sp>
          <p:nvSpPr>
            <p:cNvPr id="355" name=""/>
            <p:cNvSpPr/>
            <p:nvPr/>
          </p:nvSpPr>
          <p:spPr>
            <a:xfrm>
              <a:off x="5903640" y="4905000"/>
              <a:ext cx="213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from Interface, but not beyond Control</a:t>
              </a:r>
              <a:endParaRPr b="0" lang="en-US" sz="1000" strike="noStrike" u="none">
                <a:solidFill>
                  <a:srgbClr val="000000"/>
                </a:solidFill>
                <a:effectLst/>
                <a:uFillTx/>
                <a:latin typeface="Arial Narrow"/>
              </a:endParaRPr>
            </a:p>
          </p:txBody>
        </p:sp>
        <p:sp>
          <p:nvSpPr>
            <p:cNvPr id="356" name=""/>
            <p:cNvSpPr/>
            <p:nvPr/>
          </p:nvSpPr>
          <p:spPr>
            <a:xfrm>
              <a:off x="5905080" y="5054040"/>
              <a:ext cx="1976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area), and if cut must select ADI.  If</a:t>
              </a:r>
              <a:endParaRPr b="0" lang="en-US" sz="1000" strike="noStrike" u="none">
                <a:solidFill>
                  <a:srgbClr val="000000"/>
                </a:solidFill>
                <a:effectLst/>
                <a:uFillTx/>
                <a:latin typeface="Arial Narrow"/>
              </a:endParaRPr>
            </a:p>
          </p:txBody>
        </p:sp>
        <p:sp>
          <p:nvSpPr>
            <p:cNvPr id="357" name=""/>
            <p:cNvSpPr/>
            <p:nvPr/>
          </p:nvSpPr>
          <p:spPr>
            <a:xfrm>
              <a:off x="5904360" y="5203440"/>
              <a:ext cx="2300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Seller is unable to deliver at the ADI or at</a:t>
              </a:r>
              <a:endParaRPr b="0" lang="en-US" sz="1000" strike="noStrike" u="none">
                <a:solidFill>
                  <a:srgbClr val="000000"/>
                </a:solidFill>
                <a:effectLst/>
                <a:uFillTx/>
                <a:latin typeface="Arial Narrow"/>
              </a:endParaRPr>
            </a:p>
          </p:txBody>
        </p:sp>
        <p:sp>
          <p:nvSpPr>
            <p:cNvPr id="358" name=""/>
            <p:cNvSpPr/>
            <p:nvPr/>
          </p:nvSpPr>
          <p:spPr>
            <a:xfrm>
              <a:off x="5904360" y="5352120"/>
              <a:ext cx="2032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subsequently selected ADI (or buy</a:t>
              </a:r>
              <a:endParaRPr b="0" lang="en-US" sz="1000" strike="noStrike" u="none">
                <a:solidFill>
                  <a:srgbClr val="000000"/>
                </a:solidFill>
                <a:effectLst/>
                <a:uFillTx/>
                <a:latin typeface="Arial Narrow"/>
              </a:endParaRPr>
            </a:p>
          </p:txBody>
        </p:sp>
        <p:sp>
          <p:nvSpPr>
            <p:cNvPr id="359" name=""/>
            <p:cNvSpPr/>
            <p:nvPr/>
          </p:nvSpPr>
          <p:spPr>
            <a:xfrm>
              <a:off x="5905800" y="5501520"/>
              <a:ext cx="1681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inside the control area), Seller</a:t>
              </a:r>
              <a:endParaRPr b="0" lang="en-US" sz="1000" strike="noStrike" u="none">
                <a:solidFill>
                  <a:srgbClr val="000000"/>
                </a:solidFill>
                <a:effectLst/>
                <a:uFillTx/>
                <a:latin typeface="Arial Narrow"/>
              </a:endParaRPr>
            </a:p>
          </p:txBody>
        </p:sp>
        <p:sp>
          <p:nvSpPr>
            <p:cNvPr id="360" name=""/>
            <p:cNvSpPr/>
            <p:nvPr/>
          </p:nvSpPr>
          <p:spPr>
            <a:xfrm>
              <a:off x="5904360" y="5650560"/>
              <a:ext cx="2300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responsible to Buyer for damages, if any.</a:t>
              </a:r>
              <a:endParaRPr b="0" lang="en-US" sz="1000" strike="noStrike" u="none">
                <a:solidFill>
                  <a:srgbClr val="000000"/>
                </a:solidFill>
                <a:effectLst/>
                <a:uFillTx/>
                <a:latin typeface="Arial Narrow"/>
              </a:endParaRPr>
            </a:p>
          </p:txBody>
        </p:sp>
        <p:sp>
          <p:nvSpPr>
            <p:cNvPr id="361" name=""/>
            <p:cNvSpPr/>
            <p:nvPr/>
          </p:nvSpPr>
          <p:spPr>
            <a:xfrm>
              <a:off x="6349680" y="1080360"/>
              <a:ext cx="1596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Buyer has risk of curtailment</a:t>
              </a:r>
              <a:endParaRPr b="0" lang="en-US" sz="1000" strike="noStrike" u="none">
                <a:solidFill>
                  <a:srgbClr val="000000"/>
                </a:solidFill>
                <a:effectLst/>
                <a:uFillTx/>
                <a:latin typeface="Arial Narrow"/>
              </a:endParaRPr>
            </a:p>
          </p:txBody>
        </p:sp>
        <p:sp>
          <p:nvSpPr>
            <p:cNvPr id="362" name=""/>
            <p:cNvSpPr/>
            <p:nvPr/>
          </p:nvSpPr>
          <p:spPr>
            <a:xfrm>
              <a:off x="6348960" y="1205640"/>
              <a:ext cx="1610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(from Interface, but not prior)</a:t>
              </a:r>
              <a:endParaRPr b="0" lang="en-US" sz="1000" strike="noStrike" u="none">
                <a:solidFill>
                  <a:srgbClr val="000000"/>
                </a:solidFill>
                <a:effectLst/>
                <a:uFillTx/>
                <a:latin typeface="Arial Narrow"/>
              </a:endParaRPr>
            </a:p>
          </p:txBody>
        </p:sp>
        <p:sp>
          <p:nvSpPr>
            <p:cNvPr id="363" name=""/>
            <p:cNvSpPr/>
            <p:nvPr/>
          </p:nvSpPr>
          <p:spPr>
            <a:xfrm>
              <a:off x="6347880" y="1329480"/>
              <a:ext cx="17586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 if cut, Seller has performed</a:t>
              </a:r>
              <a:endParaRPr b="0" lang="en-US" sz="1000" strike="noStrike" u="none">
                <a:solidFill>
                  <a:srgbClr val="000000"/>
                </a:solidFill>
                <a:effectLst/>
                <a:uFillTx/>
                <a:latin typeface="Arial Narrow"/>
              </a:endParaRPr>
            </a:p>
          </p:txBody>
        </p:sp>
        <p:sp>
          <p:nvSpPr>
            <p:cNvPr id="364" name=""/>
            <p:cNvSpPr/>
            <p:nvPr/>
          </p:nvSpPr>
          <p:spPr>
            <a:xfrm>
              <a:off x="6347160" y="1453320"/>
              <a:ext cx="14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and Buyer has not.  Buyer</a:t>
              </a:r>
              <a:endParaRPr b="0" lang="en-US" sz="1000" strike="noStrike" u="none">
                <a:solidFill>
                  <a:srgbClr val="000000"/>
                </a:solidFill>
                <a:effectLst/>
                <a:uFillTx/>
                <a:latin typeface="Arial Narrow"/>
              </a:endParaRPr>
            </a:p>
          </p:txBody>
        </p:sp>
        <p:sp>
          <p:nvSpPr>
            <p:cNvPr id="365" name=""/>
            <p:cNvSpPr/>
            <p:nvPr/>
          </p:nvSpPr>
          <p:spPr>
            <a:xfrm>
              <a:off x="6348960" y="1578240"/>
              <a:ext cx="1329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repsonsible to Seller for</a:t>
              </a:r>
              <a:endParaRPr b="0" lang="en-US" sz="1000" strike="noStrike" u="none">
                <a:solidFill>
                  <a:srgbClr val="000000"/>
                </a:solidFill>
                <a:effectLst/>
                <a:uFillTx/>
                <a:latin typeface="Arial Narrow"/>
              </a:endParaRPr>
            </a:p>
          </p:txBody>
        </p:sp>
        <p:sp>
          <p:nvSpPr>
            <p:cNvPr id="366" name=""/>
            <p:cNvSpPr/>
            <p:nvPr/>
          </p:nvSpPr>
          <p:spPr>
            <a:xfrm>
              <a:off x="6348600" y="1702080"/>
              <a:ext cx="9288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damages, if any.</a:t>
              </a:r>
              <a:endParaRPr b="0" lang="en-US" sz="1000" strike="noStrike" u="none">
                <a:solidFill>
                  <a:srgbClr val="000000"/>
                </a:solidFill>
                <a:effectLst/>
                <a:uFillTx/>
                <a:latin typeface="Arial Narrow"/>
              </a:endParaRPr>
            </a:p>
          </p:txBody>
        </p:sp>
        <p:sp>
          <p:nvSpPr>
            <p:cNvPr id="367" name=""/>
            <p:cNvSpPr/>
            <p:nvPr/>
          </p:nvSpPr>
          <p:spPr>
            <a:xfrm>
              <a:off x="2476440" y="2590560"/>
              <a:ext cx="1370160" cy="439200"/>
            </a:xfrm>
            <a:prstGeom prst="rect">
              <a:avLst/>
            </a:prstGeom>
            <a:solidFill>
              <a:srgbClr val="ffffff"/>
            </a:solidFill>
            <a:ln w="144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68" name=""/>
            <p:cNvSpPr/>
            <p:nvPr/>
          </p:nvSpPr>
          <p:spPr>
            <a:xfrm>
              <a:off x="2520360" y="2661840"/>
              <a:ext cx="106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a:t>
              </a:r>
              <a:endParaRPr b="0" lang="en-US" sz="1000" strike="noStrike" u="none">
                <a:solidFill>
                  <a:srgbClr val="000000"/>
                </a:solidFill>
                <a:effectLst/>
                <a:uFillTx/>
                <a:latin typeface="Arial Narrow"/>
              </a:endParaRPr>
            </a:p>
          </p:txBody>
        </p:sp>
        <p:sp>
          <p:nvSpPr>
            <p:cNvPr id="369" name=""/>
            <p:cNvSpPr/>
            <p:nvPr/>
          </p:nvSpPr>
          <p:spPr>
            <a:xfrm>
              <a:off x="2718360" y="2661840"/>
              <a:ext cx="935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Timely Rejection</a:t>
              </a:r>
              <a:endParaRPr b="0" lang="en-US" sz="1000" strike="noStrike" u="none">
                <a:solidFill>
                  <a:srgbClr val="000000"/>
                </a:solidFill>
                <a:effectLst/>
                <a:uFillTx/>
                <a:latin typeface="Arial Narrow"/>
              </a:endParaRPr>
            </a:p>
          </p:txBody>
        </p:sp>
        <p:sp>
          <p:nvSpPr>
            <p:cNvPr id="370" name=""/>
            <p:cNvSpPr/>
            <p:nvPr/>
          </p:nvSpPr>
          <p:spPr>
            <a:xfrm>
              <a:off x="2519640" y="2811240"/>
              <a:ext cx="1174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Notice by Buyer?</a:t>
              </a:r>
              <a:endParaRPr b="0" lang="en-US" sz="1000" strike="noStrike" u="none">
                <a:solidFill>
                  <a:srgbClr val="000000"/>
                </a:solidFill>
                <a:effectLst/>
                <a:uFillTx/>
                <a:latin typeface="Arial Narrow"/>
              </a:endParaRPr>
            </a:p>
          </p:txBody>
        </p:sp>
        <p:sp>
          <p:nvSpPr>
            <p:cNvPr id="371" name=""/>
            <p:cNvSpPr/>
            <p:nvPr/>
          </p:nvSpPr>
          <p:spPr>
            <a:xfrm>
              <a:off x="3162240" y="3029760"/>
              <a:ext cx="1800" cy="970560"/>
            </a:xfrm>
            <a:prstGeom prst="line">
              <a:avLst/>
            </a:prstGeom>
            <a:ln w="14400">
              <a:solidFill>
                <a:srgbClr val="008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72" name=""/>
            <p:cNvSpPr/>
            <p:nvPr/>
          </p:nvSpPr>
          <p:spPr>
            <a:xfrm>
              <a:off x="3078360" y="3445560"/>
              <a:ext cx="168120" cy="1375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73" name=""/>
            <p:cNvSpPr/>
            <p:nvPr/>
          </p:nvSpPr>
          <p:spPr>
            <a:xfrm>
              <a:off x="3085920" y="3454920"/>
              <a:ext cx="1767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Yes</a:t>
              </a:r>
              <a:endParaRPr b="0" lang="en-US" sz="800" strike="noStrike" u="none">
                <a:solidFill>
                  <a:srgbClr val="000000"/>
                </a:solidFill>
                <a:effectLst/>
                <a:uFillTx/>
                <a:latin typeface="Arial Narrow"/>
              </a:endParaRPr>
            </a:p>
          </p:txBody>
        </p:sp>
        <p:sp>
          <p:nvSpPr>
            <p:cNvPr id="374" name=""/>
            <p:cNvSpPr/>
            <p:nvPr/>
          </p:nvSpPr>
          <p:spPr>
            <a:xfrm>
              <a:off x="3157560" y="4000680"/>
              <a:ext cx="74520" cy="344160"/>
            </a:xfrm>
            <a:custGeom>
              <a:avLst/>
              <a:gdLst/>
              <a:ahLst/>
              <a:rect l="l" t="t" r="r" b="b"/>
              <a:pathLst>
                <a:path w="122" h="384">
                  <a:moveTo>
                    <a:pt x="0" y="0"/>
                  </a:moveTo>
                  <a:lnTo>
                    <a:pt x="33" y="28"/>
                  </a:lnTo>
                  <a:lnTo>
                    <a:pt x="62" y="59"/>
                  </a:lnTo>
                  <a:lnTo>
                    <a:pt x="86" y="91"/>
                  </a:lnTo>
                  <a:lnTo>
                    <a:pt x="104" y="123"/>
                  </a:lnTo>
                  <a:lnTo>
                    <a:pt x="115" y="156"/>
                  </a:lnTo>
                  <a:lnTo>
                    <a:pt x="122" y="190"/>
                  </a:lnTo>
                  <a:lnTo>
                    <a:pt x="122" y="222"/>
                  </a:lnTo>
                  <a:lnTo>
                    <a:pt x="115" y="254"/>
                  </a:lnTo>
                  <a:lnTo>
                    <a:pt x="104" y="284"/>
                  </a:lnTo>
                  <a:lnTo>
                    <a:pt x="86" y="313"/>
                  </a:lnTo>
                  <a:lnTo>
                    <a:pt x="62" y="339"/>
                  </a:lnTo>
                  <a:lnTo>
                    <a:pt x="33" y="363"/>
                  </a:lnTo>
                  <a:lnTo>
                    <a:pt x="0" y="384"/>
                  </a:lnTo>
                </a:path>
              </a:pathLst>
            </a:custGeom>
            <a:noFill/>
            <a:ln w="14400">
              <a:solidFill>
                <a:srgbClr val="008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sp>
          <p:nvSpPr>
            <p:cNvPr id="375" name=""/>
            <p:cNvSpPr/>
            <p:nvPr/>
          </p:nvSpPr>
          <p:spPr>
            <a:xfrm>
              <a:off x="412920" y="6400800"/>
              <a:ext cx="21333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Narrow"/>
                </a:rPr>
                <a:t>NY:1086384v1[PowerPoint]</a:t>
              </a:r>
              <a:endParaRPr b="0" lang="en-US" sz="800" strike="noStrike" u="none">
                <a:solidFill>
                  <a:srgbClr val="000000"/>
                </a:solidFill>
                <a:effectLst/>
                <a:uFillTx/>
                <a:latin typeface="Arial Narrow"/>
              </a:endParaRPr>
            </a:p>
          </p:txBody>
        </p:sp>
        <p:sp>
          <p:nvSpPr>
            <p:cNvPr id="376" name=""/>
            <p:cNvSpPr/>
            <p:nvPr/>
          </p:nvSpPr>
          <p:spPr>
            <a:xfrm>
              <a:off x="3156120" y="4344840"/>
              <a:ext cx="0" cy="913680"/>
            </a:xfrm>
            <a:prstGeom prst="line">
              <a:avLst/>
            </a:prstGeom>
            <a:ln w="14400">
              <a:solidFill>
                <a:srgbClr val="008000"/>
              </a:solidFill>
              <a:miter/>
              <a:tailEnd len="sm" type="triangle" w="sm"/>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Narrow"/>
              </a:endParaRPr>
            </a:p>
          </p:txBody>
        </p:sp>
      </p:gr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7"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Arial Narrow"/>
            </a:endParaRPr>
          </a:p>
        </p:txBody>
      </p:sp>
      <p:sp>
        <p:nvSpPr>
          <p:cNvPr id="378" name=""/>
          <p:cNvSpPr/>
          <p:nvPr/>
        </p:nvSpPr>
        <p:spPr>
          <a:xfrm>
            <a:off x="406440" y="3600360"/>
            <a:ext cx="843264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request is accepted and purchased by Buyer.  Entergy is sinking in Cinergy.</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Firm transmission.</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 but each party will be responsible for any </a:t>
            </a:r>
            <a:r>
              <a:rPr b="0" lang="en-US" sz="1100" strike="noStrike" u="sng">
                <a:solidFill>
                  <a:srgbClr val="000000"/>
                </a:solidFill>
                <a:effectLst/>
                <a:uFillTx/>
                <a:latin typeface="Arial"/>
              </a:rPr>
              <a:t>additional</a:t>
            </a:r>
            <a:r>
              <a:rPr b="0" lang="en-US" sz="1100" strike="noStrike" u="none">
                <a:solidFill>
                  <a:srgbClr val="000000"/>
                </a:solidFill>
                <a:effectLst/>
                <a:uFillTx/>
                <a:latin typeface="Arial"/>
              </a:rPr>
              <a:t> transmission costs incurred to reschedule to another delivery point.</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Seller cannot reschedule and deliver, Seller will owe LDs to Buyer on Seller’s failure to deliver.</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generation gets cut.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Firm transmission gets cut.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Non-Firm transmission gets cut.</a:t>
            </a:r>
            <a:endParaRPr b="0" lang="en-US" sz="1100" strike="noStrike" u="none">
              <a:solidFill>
                <a:srgbClr val="000000"/>
              </a:solidFill>
              <a:effectLst/>
              <a:uFillTx/>
              <a:latin typeface="Arial Narrow"/>
            </a:endParaRPr>
          </a:p>
        </p:txBody>
      </p:sp>
      <p:sp>
        <p:nvSpPr>
          <p:cNvPr id="379"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380"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Arial Narrow"/>
            </a:endParaRPr>
          </a:p>
        </p:txBody>
      </p:sp>
      <p:sp>
        <p:nvSpPr>
          <p:cNvPr id="381"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382"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383"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384"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Arial Narrow"/>
            </a:endParaRPr>
          </a:p>
        </p:txBody>
      </p:sp>
      <p:sp>
        <p:nvSpPr>
          <p:cNvPr id="385"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386"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387"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388" name=""/>
          <p:cNvSpPr/>
          <p:nvPr/>
        </p:nvSpPr>
        <p:spPr>
          <a:xfrm>
            <a:off x="355608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389"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Arial Narrow"/>
            </a:endParaRPr>
          </a:p>
        </p:txBody>
      </p:sp>
      <p:sp>
        <p:nvSpPr>
          <p:cNvPr id="390"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Arial Narrow"/>
            </a:endParaRPr>
          </a:p>
        </p:txBody>
      </p:sp>
      <p:sp>
        <p:nvSpPr>
          <p:cNvPr id="391"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Arial Narrow"/>
            </a:endParaRPr>
          </a:p>
        </p:txBody>
      </p:sp>
      <p:sp>
        <p:nvSpPr>
          <p:cNvPr id="392" name=""/>
          <p:cNvSpPr/>
          <p:nvPr/>
        </p:nvSpPr>
        <p:spPr>
          <a:xfrm>
            <a:off x="2336760" y="32576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Arial Narrow"/>
            </a:endParaRPr>
          </a:p>
        </p:txBody>
      </p:sp>
      <p:sp>
        <p:nvSpPr>
          <p:cNvPr id="393"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Arial Narrow"/>
            </a:endParaRPr>
          </a:p>
        </p:txBody>
      </p:sp>
      <p:sp>
        <p:nvSpPr>
          <p:cNvPr id="394"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Arial Narrow"/>
            </a:endParaRPr>
          </a:p>
        </p:txBody>
      </p:sp>
      <p:sp>
        <p:nvSpPr>
          <p:cNvPr id="395"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396"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97"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398"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399"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00"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01"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02" name=""/>
          <p:cNvSpPr/>
          <p:nvPr/>
        </p:nvSpPr>
        <p:spPr>
          <a:xfrm>
            <a:off x="4775040" y="2228760"/>
            <a:ext cx="508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Arial Narrow"/>
            </a:endParaRPr>
          </a:p>
        </p:txBody>
      </p:sp>
      <p:sp>
        <p:nvSpPr>
          <p:cNvPr id="403" name=""/>
          <p:cNvSpPr/>
          <p:nvPr/>
        </p:nvSpPr>
        <p:spPr>
          <a:xfrm>
            <a:off x="304920" y="800280"/>
            <a:ext cx="2031840" cy="3999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BUYER AND SELLER BOTH PURCHASE FIRM AND BUYER’S FIRM GETS CUT.</a:t>
            </a:r>
            <a:endParaRPr b="0" lang="en-US" sz="1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4"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Arial Narrow"/>
            </a:endParaRPr>
          </a:p>
        </p:txBody>
      </p:sp>
      <p:sp>
        <p:nvSpPr>
          <p:cNvPr id="405" name=""/>
          <p:cNvSpPr/>
          <p:nvPr/>
        </p:nvSpPr>
        <p:spPr>
          <a:xfrm>
            <a:off x="304920" y="3600360"/>
            <a:ext cx="853416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receives response that Firm is available.  Buyer purchases Non-Firm instead.  Entergy is sinking in Cinergy.</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Non-Firm transmission.</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1100" strike="noStrike" u="none">
              <a:solidFill>
                <a:srgbClr val="000000"/>
              </a:solidFill>
              <a:effectLst/>
              <a:uFillTx/>
              <a:latin typeface="Arial Narrow"/>
            </a:endParaRPr>
          </a:p>
          <a:p>
            <a:pPr marL="228600" indent="-228600" algn="just">
              <a:lnSpc>
                <a:spcPct val="100000"/>
              </a:lnSpc>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fails to make a timely request for Firm transmission  (Definition Section 3D).</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makes a timely request for Firm transmission, but fails within 15 minutes of receiving the transmission provider’s notice of rejection to notify Seller of same (Definition Section 3D).</a:t>
            </a:r>
            <a:endParaRPr b="0" lang="en-US" sz="1100" strike="noStrike" u="none">
              <a:solidFill>
                <a:srgbClr val="000000"/>
              </a:solidFill>
              <a:effectLst/>
              <a:uFillTx/>
              <a:latin typeface="Arial Narrow"/>
            </a:endParaRPr>
          </a:p>
        </p:txBody>
      </p:sp>
      <p:sp>
        <p:nvSpPr>
          <p:cNvPr id="406"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407"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Arial Narrow"/>
            </a:endParaRPr>
          </a:p>
        </p:txBody>
      </p:sp>
      <p:sp>
        <p:nvSpPr>
          <p:cNvPr id="408"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409"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410"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411"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Arial Narrow"/>
            </a:endParaRPr>
          </a:p>
        </p:txBody>
      </p:sp>
      <p:sp>
        <p:nvSpPr>
          <p:cNvPr id="412"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413"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14"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15"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Arial Narrow"/>
            </a:endParaRPr>
          </a:p>
        </p:txBody>
      </p:sp>
      <p:sp>
        <p:nvSpPr>
          <p:cNvPr id="416"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Arial Narrow"/>
            </a:endParaRPr>
          </a:p>
        </p:txBody>
      </p:sp>
      <p:sp>
        <p:nvSpPr>
          <p:cNvPr id="417"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Arial Narrow"/>
            </a:endParaRPr>
          </a:p>
        </p:txBody>
      </p:sp>
      <p:sp>
        <p:nvSpPr>
          <p:cNvPr id="418"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Arial Narrow"/>
            </a:endParaRPr>
          </a:p>
        </p:txBody>
      </p:sp>
      <p:sp>
        <p:nvSpPr>
          <p:cNvPr id="419"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Arial Narrow"/>
            </a:endParaRPr>
          </a:p>
        </p:txBody>
      </p:sp>
      <p:sp>
        <p:nvSpPr>
          <p:cNvPr id="420"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21"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22"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23"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24"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25"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26"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27" name=""/>
          <p:cNvSpPr/>
          <p:nvPr/>
        </p:nvSpPr>
        <p:spPr>
          <a:xfrm>
            <a:off x="4876920" y="22287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Arial Narrow"/>
            </a:endParaRPr>
          </a:p>
        </p:txBody>
      </p:sp>
      <p:sp>
        <p:nvSpPr>
          <p:cNvPr id="428" name=""/>
          <p:cNvSpPr/>
          <p:nvPr/>
        </p:nvSpPr>
        <p:spPr>
          <a:xfrm>
            <a:off x="304920" y="685800"/>
            <a:ext cx="223524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Arial Narrow"/>
            </a:endParaRPr>
          </a:p>
        </p:txBody>
      </p:sp>
      <p:sp>
        <p:nvSpPr>
          <p:cNvPr id="429" name=""/>
          <p:cNvSpPr/>
          <p:nvPr/>
        </p:nvSpPr>
        <p:spPr>
          <a:xfrm>
            <a:off x="3149640" y="31431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30" name=""/>
          <p:cNvSpPr/>
          <p:nvPr/>
        </p:nvSpPr>
        <p:spPr>
          <a:xfrm>
            <a:off x="2235240" y="308628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0" y="380880"/>
            <a:ext cx="9144000" cy="609840"/>
          </a:xfrm>
          <a:prstGeom prst="rect">
            <a:avLst/>
          </a:prstGeom>
          <a:solidFill>
            <a:srgbClr val="ffffff"/>
          </a:solid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Why Wholesale</a:t>
            </a:r>
            <a:br>
              <a:rPr sz="3200"/>
            </a:br>
            <a:r>
              <a:rPr b="0" lang="en-US" sz="3200" strike="noStrike" u="none">
                <a:solidFill>
                  <a:srgbClr val="000000"/>
                </a:solidFill>
                <a:effectLst/>
                <a:uFillTx/>
                <a:latin typeface="Arial"/>
              </a:rPr>
              <a:t>Electric Contract Standardization?</a:t>
            </a:r>
            <a:endParaRPr b="0" lang="en-US" sz="3200" strike="noStrike" u="none">
              <a:solidFill>
                <a:srgbClr val="ffffff"/>
              </a:solidFill>
              <a:effectLst/>
              <a:uFillTx/>
              <a:latin typeface="Arial Narrow"/>
            </a:endParaRPr>
          </a:p>
        </p:txBody>
      </p:sp>
      <p:sp>
        <p:nvSpPr>
          <p:cNvPr id="22" name="PlaceHolder 2"/>
          <p:cNvSpPr>
            <a:spLocks noGrp="1"/>
          </p:cNvSpPr>
          <p:nvPr>
            <p:ph/>
          </p:nvPr>
        </p:nvSpPr>
        <p:spPr>
          <a:xfrm>
            <a:off x="609480" y="1676160"/>
            <a:ext cx="7772400" cy="4190760"/>
          </a:xfrm>
          <a:prstGeom prst="rect">
            <a:avLst/>
          </a:prstGeom>
          <a:solidFill>
            <a:srgbClr val="ffffff"/>
          </a:solidFill>
          <a:ln w="0">
            <a:noFill/>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Lack of or differences in legal terms, “infra-structure,” only become critical in times of market stress</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1998 June price spikes and market defaults focused discussion on lack of documents and credit concerns</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1999 market events focused discussion on tariff/ contract inconsistencies</a:t>
            </a: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1" name=""/>
          <p:cNvSpPr/>
          <p:nvPr/>
        </p:nvSpPr>
        <p:spPr>
          <a:xfrm>
            <a:off x="3251160" y="2571840"/>
            <a:ext cx="1727280" cy="85716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432" name=""/>
          <p:cNvSpPr/>
          <p:nvPr/>
        </p:nvSpPr>
        <p:spPr>
          <a:xfrm>
            <a:off x="914400" y="399960"/>
            <a:ext cx="162576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Arial Narrow"/>
            </a:endParaRPr>
          </a:p>
        </p:txBody>
      </p:sp>
      <p:sp>
        <p:nvSpPr>
          <p:cNvPr id="433" name=""/>
          <p:cNvSpPr/>
          <p:nvPr/>
        </p:nvSpPr>
        <p:spPr>
          <a:xfrm>
            <a:off x="406440" y="3772080"/>
            <a:ext cx="8432640" cy="268596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LG&amp;E cuts Buyer’s path  because of the Non-Firm transmission purchased upstream by Seller.</a:t>
            </a:r>
            <a:endParaRPr b="0" lang="en-US" sz="1100" strike="noStrike" u="none">
              <a:solidFill>
                <a:srgbClr val="000000"/>
              </a:solidFill>
              <a:effectLst/>
              <a:uFillTx/>
              <a:latin typeface="Arial Narrow"/>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100" strike="noStrike" u="none">
              <a:solidFill>
                <a:srgbClr val="000000"/>
              </a:solidFill>
              <a:effectLst/>
              <a:uFillTx/>
              <a:latin typeface="Arial Narrow"/>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Narrow"/>
            </a:endParaRPr>
          </a:p>
        </p:txBody>
      </p:sp>
      <p:sp>
        <p:nvSpPr>
          <p:cNvPr id="434" name=""/>
          <p:cNvSpPr/>
          <p:nvPr/>
        </p:nvSpPr>
        <p:spPr>
          <a:xfrm>
            <a:off x="4978440" y="22860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435" name=""/>
          <p:cNvSpPr/>
          <p:nvPr/>
        </p:nvSpPr>
        <p:spPr>
          <a:xfrm>
            <a:off x="7010280" y="4572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Arial Narrow"/>
            </a:endParaRPr>
          </a:p>
        </p:txBody>
      </p:sp>
      <p:sp>
        <p:nvSpPr>
          <p:cNvPr id="436" name=""/>
          <p:cNvSpPr/>
          <p:nvPr/>
        </p:nvSpPr>
        <p:spPr>
          <a:xfrm>
            <a:off x="6502320" y="914400"/>
            <a:ext cx="507960" cy="114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Narrow"/>
            </a:endParaRPr>
          </a:p>
        </p:txBody>
      </p:sp>
      <p:sp>
        <p:nvSpPr>
          <p:cNvPr id="437" name=""/>
          <p:cNvSpPr/>
          <p:nvPr/>
        </p:nvSpPr>
        <p:spPr>
          <a:xfrm>
            <a:off x="650232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438" name=""/>
          <p:cNvSpPr/>
          <p:nvPr/>
        </p:nvSpPr>
        <p:spPr>
          <a:xfrm>
            <a:off x="61977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Arial Narrow"/>
            </a:endParaRPr>
          </a:p>
        </p:txBody>
      </p:sp>
      <p:sp>
        <p:nvSpPr>
          <p:cNvPr id="439" name=""/>
          <p:cNvSpPr/>
          <p:nvPr/>
        </p:nvSpPr>
        <p:spPr>
          <a:xfrm>
            <a:off x="71121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Arial Narrow"/>
            </a:endParaRPr>
          </a:p>
        </p:txBody>
      </p:sp>
      <p:sp>
        <p:nvSpPr>
          <p:cNvPr id="440" name=""/>
          <p:cNvSpPr/>
          <p:nvPr/>
        </p:nvSpPr>
        <p:spPr>
          <a:xfrm>
            <a:off x="4978440" y="194328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441" name=""/>
          <p:cNvSpPr/>
          <p:nvPr/>
        </p:nvSpPr>
        <p:spPr>
          <a:xfrm>
            <a:off x="5283360" y="2228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42" name=""/>
          <p:cNvSpPr/>
          <p:nvPr/>
        </p:nvSpPr>
        <p:spPr>
          <a:xfrm>
            <a:off x="802656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43" name=""/>
          <p:cNvSpPr/>
          <p:nvPr/>
        </p:nvSpPr>
        <p:spPr>
          <a:xfrm>
            <a:off x="4876920" y="2857680"/>
            <a:ext cx="101520" cy="1141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Arial Narrow"/>
            </a:endParaRPr>
          </a:p>
        </p:txBody>
      </p:sp>
      <p:sp>
        <p:nvSpPr>
          <p:cNvPr id="444" name=""/>
          <p:cNvSpPr/>
          <p:nvPr/>
        </p:nvSpPr>
        <p:spPr>
          <a:xfrm>
            <a:off x="7620120" y="268596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Arial Narrow"/>
            </a:endParaRPr>
          </a:p>
        </p:txBody>
      </p:sp>
      <p:sp>
        <p:nvSpPr>
          <p:cNvPr id="445" name=""/>
          <p:cNvSpPr/>
          <p:nvPr/>
        </p:nvSpPr>
        <p:spPr>
          <a:xfrm>
            <a:off x="7924680" y="33717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Arial Narrow"/>
            </a:endParaRPr>
          </a:p>
        </p:txBody>
      </p:sp>
      <p:sp>
        <p:nvSpPr>
          <p:cNvPr id="446" name=""/>
          <p:cNvSpPr/>
          <p:nvPr/>
        </p:nvSpPr>
        <p:spPr>
          <a:xfrm>
            <a:off x="6299280" y="3314880"/>
            <a:ext cx="8128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Arial Narrow"/>
            </a:endParaRPr>
          </a:p>
        </p:txBody>
      </p:sp>
      <p:sp>
        <p:nvSpPr>
          <p:cNvPr id="447" name=""/>
          <p:cNvSpPr/>
          <p:nvPr/>
        </p:nvSpPr>
        <p:spPr>
          <a:xfrm>
            <a:off x="3860640" y="26859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Arial Narrow"/>
            </a:endParaRPr>
          </a:p>
        </p:txBody>
      </p:sp>
      <p:sp>
        <p:nvSpPr>
          <p:cNvPr id="448" name=""/>
          <p:cNvSpPr/>
          <p:nvPr/>
        </p:nvSpPr>
        <p:spPr>
          <a:xfrm>
            <a:off x="436896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Arial Narrow"/>
            </a:endParaRPr>
          </a:p>
        </p:txBody>
      </p:sp>
      <p:sp>
        <p:nvSpPr>
          <p:cNvPr id="449" name=""/>
          <p:cNvSpPr/>
          <p:nvPr/>
        </p:nvSpPr>
        <p:spPr>
          <a:xfrm>
            <a:off x="6197760" y="32004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Arial Narrow"/>
            </a:endParaRPr>
          </a:p>
        </p:txBody>
      </p:sp>
      <p:sp>
        <p:nvSpPr>
          <p:cNvPr id="450" name=""/>
          <p:cNvSpPr/>
          <p:nvPr/>
        </p:nvSpPr>
        <p:spPr>
          <a:xfrm>
            <a:off x="6705720" y="19432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Narrow"/>
            </a:endParaRPr>
          </a:p>
        </p:txBody>
      </p:sp>
      <p:sp>
        <p:nvSpPr>
          <p:cNvPr id="451" name=""/>
          <p:cNvSpPr/>
          <p:nvPr/>
        </p:nvSpPr>
        <p:spPr>
          <a:xfrm>
            <a:off x="6807240" y="1028880"/>
            <a:ext cx="0" cy="285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52" name=""/>
          <p:cNvSpPr/>
          <p:nvPr/>
        </p:nvSpPr>
        <p:spPr>
          <a:xfrm>
            <a:off x="6807240" y="13143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53" name=""/>
          <p:cNvSpPr/>
          <p:nvPr/>
        </p:nvSpPr>
        <p:spPr>
          <a:xfrm>
            <a:off x="6705720" y="26290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Arial Narrow"/>
            </a:endParaRPr>
          </a:p>
        </p:txBody>
      </p:sp>
      <p:sp>
        <p:nvSpPr>
          <p:cNvPr id="454" name=""/>
          <p:cNvSpPr/>
          <p:nvPr/>
        </p:nvSpPr>
        <p:spPr>
          <a:xfrm>
            <a:off x="6807240" y="1657440"/>
            <a:ext cx="0" cy="514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55" name=""/>
          <p:cNvSpPr/>
          <p:nvPr/>
        </p:nvSpPr>
        <p:spPr>
          <a:xfrm>
            <a:off x="6807240" y="2171880"/>
            <a:ext cx="0" cy="342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56" name=""/>
          <p:cNvSpPr/>
          <p:nvPr/>
        </p:nvSpPr>
        <p:spPr>
          <a:xfrm>
            <a:off x="6807240" y="2514600"/>
            <a:ext cx="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57" name=""/>
          <p:cNvSpPr/>
          <p:nvPr/>
        </p:nvSpPr>
        <p:spPr>
          <a:xfrm>
            <a:off x="6908760" y="22860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Arial Narrow"/>
            </a:endParaRPr>
          </a:p>
        </p:txBody>
      </p:sp>
      <p:sp>
        <p:nvSpPr>
          <p:cNvPr id="458" name=""/>
          <p:cNvSpPr/>
          <p:nvPr/>
        </p:nvSpPr>
        <p:spPr>
          <a:xfrm>
            <a:off x="304920" y="743040"/>
            <a:ext cx="3251160" cy="799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Arial Narrow"/>
            </a:endParaRPr>
          </a:p>
        </p:txBody>
      </p:sp>
      <p:sp>
        <p:nvSpPr>
          <p:cNvPr id="459" name=""/>
          <p:cNvSpPr/>
          <p:nvPr/>
        </p:nvSpPr>
        <p:spPr>
          <a:xfrm>
            <a:off x="5283360" y="29145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Arial Narrow"/>
            </a:endParaRPr>
          </a:p>
        </p:txBody>
      </p:sp>
      <p:sp>
        <p:nvSpPr>
          <p:cNvPr id="460" name=""/>
          <p:cNvSpPr/>
          <p:nvPr/>
        </p:nvSpPr>
        <p:spPr>
          <a:xfrm>
            <a:off x="3860640" y="3029040"/>
            <a:ext cx="2034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Arial Narrow"/>
            </a:endParaRPr>
          </a:p>
        </p:txBody>
      </p:sp>
      <p:sp>
        <p:nvSpPr>
          <p:cNvPr id="461" name=""/>
          <p:cNvSpPr/>
          <p:nvPr/>
        </p:nvSpPr>
        <p:spPr>
          <a:xfrm flipH="1">
            <a:off x="5791320" y="2685960"/>
            <a:ext cx="914400" cy="114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62" name=""/>
          <p:cNvSpPr/>
          <p:nvPr/>
        </p:nvSpPr>
        <p:spPr>
          <a:xfrm flipH="1">
            <a:off x="4470120" y="2800440"/>
            <a:ext cx="1320840" cy="171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63" name=""/>
          <p:cNvSpPr/>
          <p:nvPr/>
        </p:nvSpPr>
        <p:spPr>
          <a:xfrm flipH="1">
            <a:off x="4063680" y="2971800"/>
            <a:ext cx="406440" cy="57240"/>
          </a:xfrm>
          <a:prstGeom prst="line">
            <a:avLst/>
          </a:prstGeom>
          <a:ln w="936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4" name=""/>
          <p:cNvSpPr/>
          <p:nvPr/>
        </p:nvSpPr>
        <p:spPr>
          <a:xfrm>
            <a:off x="4648320" y="1371600"/>
            <a:ext cx="0" cy="83808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65" name=""/>
          <p:cNvSpPr/>
          <p:nvPr/>
        </p:nvSpPr>
        <p:spPr>
          <a:xfrm>
            <a:off x="1219320" y="2590920"/>
            <a:ext cx="2286000" cy="1218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Delivered </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and </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received</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
        <p:nvSpPr>
          <p:cNvPr id="466" name=""/>
          <p:cNvSpPr/>
          <p:nvPr/>
        </p:nvSpPr>
        <p:spPr>
          <a:xfrm>
            <a:off x="6019920" y="259092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Arial Narrow"/>
            </a:endParaRPr>
          </a:p>
        </p:txBody>
      </p:sp>
      <p:sp>
        <p:nvSpPr>
          <p:cNvPr id="467" name=""/>
          <p:cNvSpPr/>
          <p:nvPr/>
        </p:nvSpPr>
        <p:spPr>
          <a:xfrm flipH="1">
            <a:off x="2286000" y="2209680"/>
            <a:ext cx="236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68" name=""/>
          <p:cNvSpPr/>
          <p:nvPr/>
        </p:nvSpPr>
        <p:spPr>
          <a:xfrm>
            <a:off x="4648320" y="2209680"/>
            <a:ext cx="2361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69" name=""/>
          <p:cNvSpPr/>
          <p:nvPr/>
        </p:nvSpPr>
        <p:spPr>
          <a:xfrm>
            <a:off x="2286000" y="38098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0" name=""/>
          <p:cNvSpPr/>
          <p:nvPr/>
        </p:nvSpPr>
        <p:spPr>
          <a:xfrm>
            <a:off x="1371600" y="47242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Arial Narrow"/>
            </a:endParaRPr>
          </a:p>
        </p:txBody>
      </p:sp>
      <p:sp>
        <p:nvSpPr>
          <p:cNvPr id="471" name=""/>
          <p:cNvSpPr/>
          <p:nvPr/>
        </p:nvSpPr>
        <p:spPr>
          <a:xfrm>
            <a:off x="2286000" y="419112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2" name=""/>
          <p:cNvSpPr/>
          <p:nvPr/>
        </p:nvSpPr>
        <p:spPr>
          <a:xfrm flipH="1">
            <a:off x="4800600" y="419112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3" name=""/>
          <p:cNvSpPr/>
          <p:nvPr/>
        </p:nvSpPr>
        <p:spPr>
          <a:xfrm>
            <a:off x="4648320" y="41911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4" name=""/>
          <p:cNvSpPr/>
          <p:nvPr/>
        </p:nvSpPr>
        <p:spPr>
          <a:xfrm>
            <a:off x="3733920" y="4724280"/>
            <a:ext cx="18288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Arial Narrow"/>
            </a:endParaRPr>
          </a:p>
        </p:txBody>
      </p:sp>
      <p:sp>
        <p:nvSpPr>
          <p:cNvPr id="475" name=""/>
          <p:cNvSpPr/>
          <p:nvPr/>
        </p:nvSpPr>
        <p:spPr>
          <a:xfrm>
            <a:off x="228600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6" name=""/>
          <p:cNvSpPr/>
          <p:nvPr/>
        </p:nvSpPr>
        <p:spPr>
          <a:xfrm>
            <a:off x="228600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477" name=""/>
          <p:cNvSpPr/>
          <p:nvPr/>
        </p:nvSpPr>
        <p:spPr>
          <a:xfrm>
            <a:off x="701028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78" name=""/>
          <p:cNvSpPr/>
          <p:nvPr/>
        </p:nvSpPr>
        <p:spPr>
          <a:xfrm>
            <a:off x="701028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479" name=""/>
          <p:cNvSpPr/>
          <p:nvPr/>
        </p:nvSpPr>
        <p:spPr>
          <a:xfrm>
            <a:off x="7086600" y="350532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80" name=""/>
          <p:cNvSpPr/>
          <p:nvPr/>
        </p:nvSpPr>
        <p:spPr>
          <a:xfrm>
            <a:off x="464832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481" name=""/>
          <p:cNvSpPr/>
          <p:nvPr/>
        </p:nvSpPr>
        <p:spPr>
          <a:xfrm>
            <a:off x="228600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482" name=""/>
          <p:cNvSpPr/>
          <p:nvPr/>
        </p:nvSpPr>
        <p:spPr>
          <a:xfrm>
            <a:off x="2286000" y="2286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483" name=""/>
          <p:cNvSpPr/>
          <p:nvPr/>
        </p:nvSpPr>
        <p:spPr>
          <a:xfrm>
            <a:off x="2286000" y="24382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484" name=""/>
          <p:cNvSpPr/>
          <p:nvPr/>
        </p:nvSpPr>
        <p:spPr>
          <a:xfrm>
            <a:off x="7010280" y="2438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85" name=""/>
          <p:cNvSpPr/>
          <p:nvPr/>
        </p:nvSpPr>
        <p:spPr>
          <a:xfrm>
            <a:off x="7010280" y="2362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486" name=""/>
          <p:cNvSpPr/>
          <p:nvPr/>
        </p:nvSpPr>
        <p:spPr>
          <a:xfrm>
            <a:off x="1295280" y="3049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No Force Majeure Product</a:t>
            </a:r>
            <a:endParaRPr b="0" lang="en-US" sz="4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7" name="PlaceHolder 1"/>
          <p:cNvSpPr>
            <a:spLocks noGrp="1"/>
          </p:cNvSpPr>
          <p:nvPr>
            <p:ph type="title"/>
          </p:nvPr>
        </p:nvSpPr>
        <p:spPr>
          <a:xfrm>
            <a:off x="685800" y="304560"/>
            <a:ext cx="7772400" cy="1143000"/>
          </a:xfrm>
          <a:prstGeom prst="rect">
            <a:avLst/>
          </a:prstGeom>
          <a:solidFill>
            <a:srgbClr val="ffffff"/>
          </a:solid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Remedies for Failure to Deliver/Receive</a:t>
            </a:r>
            <a:endParaRPr b="0" lang="en-US" sz="2800" strike="noStrike" u="none">
              <a:solidFill>
                <a:srgbClr val="ffffff"/>
              </a:solidFill>
              <a:effectLst/>
              <a:uFillTx/>
              <a:latin typeface="Arial Narrow"/>
            </a:endParaRPr>
          </a:p>
        </p:txBody>
      </p:sp>
      <p:sp>
        <p:nvSpPr>
          <p:cNvPr id="488" name="PlaceHolder 2"/>
          <p:cNvSpPr>
            <a:spLocks noGrp="1"/>
          </p:cNvSpPr>
          <p:nvPr>
            <p:ph type="subTitle"/>
          </p:nvPr>
        </p:nvSpPr>
        <p:spPr>
          <a:xfrm>
            <a:off x="380880" y="1523880"/>
            <a:ext cx="8305920" cy="3810240"/>
          </a:xfrm>
          <a:prstGeom prst="rect">
            <a:avLst/>
          </a:prstGeom>
          <a:solidFill>
            <a:srgbClr val="ffffff"/>
          </a:solidFill>
          <a:ln w="0">
            <a:noFill/>
          </a:ln>
        </p:spPr>
        <p:txBody>
          <a:bodyPr lIns="90000" rIns="90000" tIns="46800" bIns="46800" anchor="t">
            <a:noAutofit/>
          </a:bodyPr>
          <a:p>
            <a:pPr indent="0" algn="just">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Narrow"/>
              </a:rPr>
              <a:t>Example 1</a:t>
            </a:r>
            <a:r>
              <a:rPr b="0" lang="en-US" sz="2000" strike="noStrike" u="none">
                <a:solidFill>
                  <a:srgbClr val="000000"/>
                </a:solidFill>
                <a:effectLst/>
                <a:uFillTx/>
                <a:latin typeface="Arial Narrow"/>
              </a:rPr>
              <a:t>.   Party A agrees to sell Party B 50MWh/h for Peak Hours on the next weekday for delivery at PJM Western Hub.  The Product is Unit Firm and Party A fails to deliver because Party A's generation source is forced out.</a:t>
            </a:r>
            <a:endParaRPr b="0" lang="en-US" sz="2000" strike="noStrike" u="none">
              <a:solidFill>
                <a:srgbClr val="000000"/>
              </a:solidFill>
              <a:effectLst/>
              <a:uFillTx/>
              <a:latin typeface="Arial Narrow"/>
            </a:endParaRPr>
          </a:p>
          <a:p>
            <a:pPr indent="0" algn="just">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Narrow"/>
              </a:rPr>
              <a:t>Outcome:</a:t>
            </a:r>
            <a:r>
              <a:rPr b="0" lang="en-US" sz="2000" strike="noStrike" u="none">
                <a:solidFill>
                  <a:srgbClr val="000000"/>
                </a:solidFill>
                <a:effectLst/>
                <a:uFillTx/>
                <a:latin typeface="Arial Narrow"/>
              </a:rPr>
              <a:t>   No damages payable.  There is no unexcused failure to perform.  In this case the Product sold is Unit Firm, and by definition, the obligation to deliver Unit Firm Product is excused by forced outage of the relevant generation asset.</a:t>
            </a:r>
            <a:endParaRPr b="0" lang="en-US" sz="2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9" name="PlaceHolder 1"/>
          <p:cNvSpPr>
            <a:spLocks noGrp="1"/>
          </p:cNvSpPr>
          <p:nvPr>
            <p:ph type="title"/>
          </p:nvPr>
        </p:nvSpPr>
        <p:spPr>
          <a:xfrm>
            <a:off x="685800" y="30456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490" name="PlaceHolder 2"/>
          <p:cNvSpPr>
            <a:spLocks noGrp="1"/>
          </p:cNvSpPr>
          <p:nvPr>
            <p:ph type="subTitle"/>
          </p:nvPr>
        </p:nvSpPr>
        <p:spPr>
          <a:xfrm>
            <a:off x="304560" y="1371240"/>
            <a:ext cx="8458200" cy="5257800"/>
          </a:xfrm>
          <a:prstGeom prst="rect">
            <a:avLst/>
          </a:prstGeom>
          <a:solidFill>
            <a:srgbClr val="ffffff"/>
          </a:solidFill>
          <a:ln w="0">
            <a:noFill/>
          </a:ln>
        </p:spPr>
        <p:txBody>
          <a:bodyPr lIns="90000" rIns="90000" tIns="46800" bIns="46800" anchor="t">
            <a:noAutofit/>
          </a:bodyPr>
          <a:p>
            <a:pPr indent="0" algn="just">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Narrow"/>
              </a:rPr>
              <a:t>Example 2</a:t>
            </a:r>
            <a:r>
              <a:rPr b="0" lang="en-US" sz="2000" strike="noStrike" u="none">
                <a:solidFill>
                  <a:srgbClr val="000000"/>
                </a:solidFill>
                <a:effectLst/>
                <a:uFillTx/>
                <a:latin typeface="Arial Narrow"/>
              </a:rPr>
              <a:t>.   Party A agrees to sell Party B the same 50MWh/h for Peak Hours on the next weekday for delivery at PJM Western Hub.  The Product is Firm (LD) and Party A fails to deliver because Party A is prevented from doing so by Force Majeure.</a:t>
            </a:r>
            <a:endParaRPr b="0" lang="en-US" sz="2000" strike="noStrike" u="none">
              <a:solidFill>
                <a:srgbClr val="000000"/>
              </a:solidFill>
              <a:effectLst/>
              <a:uFillTx/>
              <a:latin typeface="Arial Narrow"/>
            </a:endParaRPr>
          </a:p>
          <a:p>
            <a:pPr indent="0" algn="just">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Narrow"/>
              </a:rPr>
              <a:t>Outcome:</a:t>
            </a:r>
            <a:r>
              <a:rPr b="0" lang="en-US" sz="2000" strike="noStrike" u="none">
                <a:solidFill>
                  <a:srgbClr val="000000"/>
                </a:solidFill>
                <a:effectLst/>
                <a:uFillTx/>
                <a:latin typeface="Arial Narrow"/>
              </a:rPr>
              <a:t>   No damages payable.  Because Party A's performance was prevented by Force Majeure, there is no unexcused failure to perform.</a:t>
            </a:r>
            <a:endParaRPr b="0" lang="en-US" sz="2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1" name="PlaceHolder 1"/>
          <p:cNvSpPr>
            <a:spLocks noGrp="1"/>
          </p:cNvSpPr>
          <p:nvPr>
            <p:ph type="title"/>
          </p:nvPr>
        </p:nvSpPr>
        <p:spPr>
          <a:xfrm>
            <a:off x="762120" y="22824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492" name="PlaceHolder 2"/>
          <p:cNvSpPr>
            <a:spLocks noGrp="1"/>
          </p:cNvSpPr>
          <p:nvPr>
            <p:ph type="subTitle"/>
          </p:nvPr>
        </p:nvSpPr>
        <p:spPr>
          <a:xfrm>
            <a:off x="228240" y="1294920"/>
            <a:ext cx="8534520" cy="5257800"/>
          </a:xfrm>
          <a:prstGeom prst="rect">
            <a:avLst/>
          </a:prstGeom>
          <a:solidFill>
            <a:srgbClr val="ffffff"/>
          </a:solidFill>
          <a:ln w="0">
            <a:noFill/>
          </a:ln>
        </p:spPr>
        <p:txBody>
          <a:bodyPr lIns="90000" rIns="90000" tIns="46800" bIns="46800" anchor="t">
            <a:no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Narrow"/>
              </a:rPr>
              <a:t>Example 3</a:t>
            </a:r>
            <a:r>
              <a:rPr b="1" lang="en-US" sz="2000" strike="noStrike" u="none">
                <a:solidFill>
                  <a:srgbClr val="000000"/>
                </a:solidFill>
                <a:effectLst/>
                <a:uFillTx/>
                <a:latin typeface="Arial Narrow"/>
              </a:rPr>
              <a:t>.</a:t>
            </a:r>
            <a:r>
              <a:rPr b="0" lang="en-US" sz="2000" strike="noStrike" u="none">
                <a:solidFill>
                  <a:srgbClr val="000000"/>
                </a:solidFill>
                <a:effectLst/>
                <a:uFillTx/>
                <a:latin typeface="Arial Narrow"/>
              </a:rPr>
              <a:t>   Yesterday, Party A agreed to sell Party B 50 MWh/h for Peak Hours today.  The delivery point is COB, and price is $30/MWh.  The Product is Firm (No Force Majeure) and Party A fails to deliver.  Party A has no excuse (</a:t>
            </a:r>
            <a:r>
              <a:rPr b="0" lang="en-US" sz="2000" strike="noStrike" u="sng">
                <a:solidFill>
                  <a:srgbClr val="000000"/>
                </a:solidFill>
                <a:effectLst/>
                <a:uFillTx/>
                <a:latin typeface="Arial Narrow"/>
              </a:rPr>
              <a:t>e.g.</a:t>
            </a:r>
            <a:r>
              <a:rPr b="0" lang="en-US" sz="2000" strike="noStrike" u="none">
                <a:solidFill>
                  <a:srgbClr val="000000"/>
                </a:solidFill>
                <a:effectLst/>
                <a:uFillTx/>
                <a:latin typeface="Arial Narrow"/>
              </a:rPr>
              <a:t>, Party B's failure to perform).  Today's price for the Product at the delivery point exceeded $30.</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Narrow"/>
              </a:rPr>
              <a:t>Outcome:</a:t>
            </a:r>
            <a:r>
              <a:rPr b="0" lang="en-US" sz="2000" strike="noStrike" u="none">
                <a:solidFill>
                  <a:srgbClr val="000000"/>
                </a:solidFill>
                <a:effectLst/>
                <a:uFillTx/>
                <a:latin typeface="Arial Narrow"/>
              </a:rPr>
              <a:t>   Party B's options are as follows:</a:t>
            </a:r>
            <a:endParaRPr b="0" lang="en-US" sz="2000" strike="noStrike" u="none">
              <a:solidFill>
                <a:srgbClr val="000000"/>
              </a:solidFill>
              <a:effectLst/>
              <a:uFillTx/>
              <a:latin typeface="Arial Narrow"/>
            </a:endParaRPr>
          </a:p>
          <a:p>
            <a:pPr indent="0" algn="ctr">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1.</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Acting in a commercially reasonably manner, buy replacement Product at COB and receive from Party A the excess of (a) the purchase price of such replacement Product, (plus reasonably incurred costs and transmission costs to COB, if any), expressed in US$, over (b) $30/MWh x 50 MWh/h x 16h.</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lgn="just">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	</a:t>
            </a:r>
            <a:r>
              <a:rPr b="0" lang="en-US" sz="3200" strike="noStrike" u="none">
                <a:solidFill>
                  <a:srgbClr val="000000"/>
                </a:solidFill>
                <a:effectLst/>
                <a:uFillTx/>
                <a:latin typeface="Arial Narrow"/>
              </a:rPr>
              <a:t>	</a:t>
            </a:r>
            <a:r>
              <a:rPr b="0" lang="en-US" sz="3200" strike="noStrike" u="none">
                <a:solidFill>
                  <a:srgbClr val="000000"/>
                </a:solidFill>
                <a:effectLst/>
                <a:uFillTx/>
                <a:latin typeface="Arial Narrow"/>
              </a:rPr>
              <a:t>	</a:t>
            </a:r>
            <a:r>
              <a:rPr b="0" lang="en-US" sz="3200" strike="noStrike" u="none">
                <a:solidFill>
                  <a:srgbClr val="000000"/>
                </a:solidFill>
                <a:effectLst/>
                <a:uFillTx/>
                <a:latin typeface="Arial Narrow"/>
              </a:rPr>
              <a:t>	</a:t>
            </a:r>
            <a:endParaRPr b="0" lang="en-US" sz="3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3" name="PlaceHolder 1"/>
          <p:cNvSpPr>
            <a:spLocks noGrp="1"/>
          </p:cNvSpPr>
          <p:nvPr>
            <p:ph type="title"/>
          </p:nvPr>
        </p:nvSpPr>
        <p:spPr>
          <a:xfrm>
            <a:off x="609480" y="-36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494" name="PlaceHolder 2"/>
          <p:cNvSpPr>
            <a:spLocks noGrp="1"/>
          </p:cNvSpPr>
          <p:nvPr>
            <p:ph type="subTitle"/>
          </p:nvPr>
        </p:nvSpPr>
        <p:spPr>
          <a:xfrm>
            <a:off x="-360" y="1066320"/>
            <a:ext cx="8839080" cy="5791320"/>
          </a:xfrm>
          <a:prstGeom prst="rect">
            <a:avLst/>
          </a:prstGeom>
          <a:solidFill>
            <a:srgbClr val="ffffff"/>
          </a:solidFill>
          <a:ln w="0">
            <a:noFill/>
          </a:ln>
        </p:spPr>
        <p:txBody>
          <a:bodyPr lIns="90000" rIns="90000" tIns="46800" bIns="46800" anchor="t">
            <a:no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Narrow"/>
              </a:rPr>
              <a:t>Example 3 (contd.)</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OR</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	</a:t>
            </a:r>
            <a:r>
              <a:rPr b="0" lang="en-US" sz="1800" strike="noStrike" u="none">
                <a:solidFill>
                  <a:srgbClr val="000000"/>
                </a:solidFill>
                <a:effectLst/>
                <a:uFillTx/>
                <a:latin typeface="Arial Narrow"/>
              </a:rPr>
              <a:t>2.</a:t>
            </a:r>
            <a:r>
              <a:rPr b="0" lang="en-US" sz="1800" strike="noStrike" u="none">
                <a:solidFill>
                  <a:srgbClr val="000000"/>
                </a:solidFill>
                <a:effectLst/>
                <a:uFillTx/>
                <a:latin typeface="Arial Narrow"/>
              </a:rPr>
              <a:t>	</a:t>
            </a:r>
            <a:r>
              <a:rPr b="0" lang="en-US" sz="1800" strike="noStrike" u="none">
                <a:solidFill>
                  <a:srgbClr val="000000"/>
                </a:solidFill>
                <a:effectLst/>
                <a:uFillTx/>
                <a:latin typeface="Arial Narrow"/>
              </a:rPr>
              <a:t>Acting in a commercially reasonably manner, determine the market price of replacement Product at COB and receive from Party A an amount determined by reference to such market price, as follows:</a:t>
            </a:r>
            <a:endParaRPr b="0" lang="en-US" sz="1800" strike="noStrike" u="none">
              <a:solidFill>
                <a:srgbClr val="000000"/>
              </a:solidFill>
              <a:effectLst/>
              <a:uFillTx/>
              <a:latin typeface="Arial Narrow"/>
            </a:endParaRPr>
          </a:p>
          <a:p>
            <a:pPr indent="0">
              <a:spcBef>
                <a:spcPts val="7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Narrow"/>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Assume that </a:t>
            </a:r>
            <a:r>
              <a:rPr b="0" i="1" lang="en-US" sz="1800" strike="noStrike" u="none">
                <a:solidFill>
                  <a:srgbClr val="000000"/>
                </a:solidFill>
                <a:effectLst/>
                <a:uFillTx/>
                <a:latin typeface="Arial Narrow"/>
              </a:rPr>
              <a:t>MW Daily</a:t>
            </a:r>
            <a:r>
              <a:rPr b="0" lang="en-US" sz="1800" strike="noStrike" u="none">
                <a:solidFill>
                  <a:srgbClr val="000000"/>
                </a:solidFill>
                <a:effectLst/>
                <a:uFillTx/>
                <a:latin typeface="Arial Narrow"/>
              </a:rPr>
              <a:t> Market Report's Weighted Average Index for COB deliveries today is $32.69/MWh; the amount receivable from Party A is the excess of (a) $32.69/MWh x 50 MWh/h x 16h, over (b) $30/MWh x 50 MWh/h x 16h.</a:t>
            </a:r>
            <a:endParaRPr b="0" lang="en-US" sz="1800" strike="noStrike" u="none">
              <a:solidFill>
                <a:srgbClr val="000000"/>
              </a:solidFill>
              <a:effectLst/>
              <a:uFillTx/>
              <a:latin typeface="Arial Narrow"/>
            </a:endParaRPr>
          </a:p>
          <a:p>
            <a:pPr indent="0" algn="ctr">
              <a:spcBef>
                <a:spcPts val="6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Narrow"/>
            </a:endParaRPr>
          </a:p>
          <a:p>
            <a:pPr indent="0">
              <a:spcBef>
                <a:spcPts val="6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5" name="PlaceHolder 1"/>
          <p:cNvSpPr>
            <a:spLocks noGrp="1"/>
          </p:cNvSpPr>
          <p:nvPr>
            <p:ph type="title"/>
          </p:nvPr>
        </p:nvSpPr>
        <p:spPr>
          <a:xfrm>
            <a:off x="685800" y="-36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496" name="PlaceHolder 2"/>
          <p:cNvSpPr>
            <a:spLocks noGrp="1"/>
          </p:cNvSpPr>
          <p:nvPr>
            <p:ph type="subTitle"/>
          </p:nvPr>
        </p:nvSpPr>
        <p:spPr>
          <a:xfrm>
            <a:off x="0" y="1218960"/>
            <a:ext cx="9144000" cy="5638680"/>
          </a:xfrm>
          <a:prstGeom prst="rect">
            <a:avLst/>
          </a:prstGeom>
          <a:solidFill>
            <a:srgbClr val="ffffff"/>
          </a:solidFill>
          <a:ln w="0">
            <a:noFill/>
          </a:ln>
        </p:spPr>
        <p:txBody>
          <a:bodyPr lIns="90000" rIns="90000" tIns="46800" bIns="46800" anchor="t">
            <a:no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Narrow"/>
              </a:rPr>
              <a:t>Example 3 (contd.)</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B is entitled to receive this amount:</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(a) whether it covers or not</a:t>
            </a: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(b) if it determines the market price in a commercially reasonable manner,     </a:t>
            </a:r>
            <a:r>
              <a:rPr b="0" lang="en-US" sz="2000" strike="noStrike" u="sng">
                <a:solidFill>
                  <a:srgbClr val="000000"/>
                </a:solidFill>
                <a:effectLst/>
                <a:uFillTx/>
                <a:latin typeface="Arial Narrow"/>
              </a:rPr>
              <a:t>i.e.</a:t>
            </a:r>
            <a:r>
              <a:rPr b="0" lang="en-US" sz="2000" strike="noStrike" u="none">
                <a:solidFill>
                  <a:srgbClr val="000000"/>
                </a:solidFill>
                <a:effectLst/>
                <a:uFillTx/>
                <a:latin typeface="Arial Narrow"/>
              </a:rPr>
              <a:t>, not the published high or low</a:t>
            </a: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(c)  if the market price determined is for a financial firm product, delivered at or adjusted to the delivery point</a:t>
            </a: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(d) even if it declines to produce replacement Product using its own generation assets that could have been employed to produce replacement Product.</a:t>
            </a:r>
            <a:endParaRPr b="0" lang="en-US" sz="2000" strike="noStrike" u="none">
              <a:solidFill>
                <a:srgbClr val="000000"/>
              </a:solidFill>
              <a:effectLst/>
              <a:uFillTx/>
              <a:latin typeface="Arial Narrow"/>
            </a:endParaRPr>
          </a:p>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lgn="ctr">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7" name="PlaceHolder 1"/>
          <p:cNvSpPr>
            <a:spLocks noGrp="1"/>
          </p:cNvSpPr>
          <p:nvPr>
            <p:ph type="title"/>
          </p:nvPr>
        </p:nvSpPr>
        <p:spPr>
          <a:xfrm>
            <a:off x="762120" y="-36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498" name="PlaceHolder 2"/>
          <p:cNvSpPr>
            <a:spLocks noGrp="1"/>
          </p:cNvSpPr>
          <p:nvPr>
            <p:ph type="subTitle"/>
          </p:nvPr>
        </p:nvSpPr>
        <p:spPr>
          <a:xfrm>
            <a:off x="0" y="914400"/>
            <a:ext cx="9144000" cy="5943600"/>
          </a:xfrm>
          <a:prstGeom prst="rect">
            <a:avLst/>
          </a:prstGeom>
          <a:solidFill>
            <a:srgbClr val="ffffff"/>
          </a:solidFill>
          <a:ln w="0">
            <a:noFill/>
          </a:ln>
        </p:spPr>
        <p:txBody>
          <a:bodyPr lIns="90000" rIns="90000" tIns="46800" bIns="46800" anchor="t">
            <a:no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Arial Narrow"/>
              </a:rPr>
              <a:t>Example 4</a:t>
            </a:r>
            <a:r>
              <a:rPr b="0" lang="en-US" sz="2000" strike="noStrike" u="none">
                <a:solidFill>
                  <a:srgbClr val="000000"/>
                </a:solidFill>
                <a:effectLst/>
                <a:uFillTx/>
                <a:latin typeface="Arial Narrow"/>
              </a:rPr>
              <a:t>.   Party A agreed to sell Party B 50MWh/h for Peak Hours for the month of November, 1999 for delivery into Cinergy, at a price of $30/MWh.  Party B opts for non-firm transmission, suffers an interruption on November 17, and as a result Party A cannot and does not deliver on November 17.  On November 17, the price on November 17 for the Product balance of the month of November is $28.</a:t>
            </a:r>
            <a:endParaRPr b="0" lang="en-US" sz="2000" strike="noStrike" u="none">
              <a:solidFill>
                <a:srgbClr val="000000"/>
              </a:solidFill>
              <a:effectLst/>
              <a:uFillTx/>
              <a:latin typeface="Arial Narrow"/>
            </a:endParaRPr>
          </a:p>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Narrow"/>
              </a:rPr>
              <a:t>Outcome:</a:t>
            </a:r>
            <a:r>
              <a:rPr b="0" lang="en-US" sz="2000" strike="noStrike" u="none">
                <a:solidFill>
                  <a:srgbClr val="000000"/>
                </a:solidFill>
                <a:effectLst/>
                <a:uFillTx/>
                <a:latin typeface="Arial Narrow"/>
              </a:rPr>
              <a:t>   Since, in accordance with the definition of "Into" Product, Party B is deemed to have failed to receive the Product, Party A's options are as follows:</a:t>
            </a:r>
            <a:endParaRPr b="0" lang="en-US" sz="2000" strike="noStrike" u="none">
              <a:solidFill>
                <a:srgbClr val="000000"/>
              </a:solidFill>
              <a:effectLst/>
              <a:uFillTx/>
              <a:latin typeface="Arial Narrow"/>
            </a:endParaRPr>
          </a:p>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1.</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Acting in a commercially reasonable manner, resell the Product and receive from Party B an amount equal to the Contract Price less the sales proceeds (reduced by reasonably incurred costs and additional transmission changes, if any).  Assuming a net resale price of $28, the amount receivable from Party B would be ($30 MWh-$28 MWh) x 50 MWh/h x 16 h/day x 9 days.</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9" name="PlaceHolder 1"/>
          <p:cNvSpPr>
            <a:spLocks noGrp="1"/>
          </p:cNvSpPr>
          <p:nvPr>
            <p:ph type="title"/>
          </p:nvPr>
        </p:nvSpPr>
        <p:spPr>
          <a:xfrm>
            <a:off x="762120" y="-360"/>
            <a:ext cx="7772400" cy="1143000"/>
          </a:xfrm>
          <a:prstGeom prst="rect">
            <a:avLst/>
          </a:prstGeom>
          <a:solidFill>
            <a:srgbClr val="ffffff"/>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Narrow"/>
              </a:rPr>
              <a:t>Remedies for Failure to Deliver/Receive</a:t>
            </a:r>
            <a:endParaRPr b="0" lang="en-US" sz="3200" strike="noStrike" u="none">
              <a:solidFill>
                <a:srgbClr val="ffffff"/>
              </a:solidFill>
              <a:effectLst/>
              <a:uFillTx/>
              <a:latin typeface="Arial Narrow"/>
            </a:endParaRPr>
          </a:p>
        </p:txBody>
      </p:sp>
      <p:sp>
        <p:nvSpPr>
          <p:cNvPr id="500" name="PlaceHolder 2"/>
          <p:cNvSpPr>
            <a:spLocks noGrp="1"/>
          </p:cNvSpPr>
          <p:nvPr>
            <p:ph type="subTitle"/>
          </p:nvPr>
        </p:nvSpPr>
        <p:spPr>
          <a:xfrm>
            <a:off x="0" y="914400"/>
            <a:ext cx="9144000" cy="5943600"/>
          </a:xfrm>
          <a:prstGeom prst="rect">
            <a:avLst/>
          </a:prstGeom>
          <a:solidFill>
            <a:srgbClr val="ffffff"/>
          </a:solidFill>
          <a:ln w="0">
            <a:noFill/>
          </a:ln>
        </p:spPr>
        <p:txBody>
          <a:bodyPr lIns="90000" rIns="90000" tIns="46800" bIns="46800" anchor="t">
            <a:no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Narrow"/>
              </a:rPr>
              <a:t>Example 4 (Contd.)</a:t>
            </a:r>
            <a:r>
              <a:rPr b="1" lang="en-US" sz="2000" strike="noStrike" u="none">
                <a:solidFill>
                  <a:srgbClr val="000000"/>
                </a:solidFill>
                <a:effectLst/>
                <a:uFillTx/>
                <a:latin typeface="Arial Narrow"/>
              </a:rPr>
              <a:t>   </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OR</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2.</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Acting in a commercially reasonable manner, determine the market price of the Product for the balance of the month of November, </a:t>
            </a:r>
            <a:r>
              <a:rPr b="0" lang="en-US" sz="2000" strike="noStrike" u="sng">
                <a:solidFill>
                  <a:srgbClr val="000000"/>
                </a:solidFill>
                <a:effectLst/>
                <a:uFillTx/>
                <a:latin typeface="Arial Narrow"/>
              </a:rPr>
              <a:t>e.g.</a:t>
            </a:r>
            <a:r>
              <a:rPr b="0" lang="en-US" sz="2000" strike="noStrike" u="none">
                <a:solidFill>
                  <a:srgbClr val="000000"/>
                </a:solidFill>
                <a:effectLst/>
                <a:uFillTx/>
                <a:latin typeface="Arial Narrow"/>
              </a:rPr>
              <a:t> from </a:t>
            </a:r>
            <a:r>
              <a:rPr b="0" i="1" lang="en-US" sz="2000" strike="noStrike" u="none">
                <a:solidFill>
                  <a:srgbClr val="000000"/>
                </a:solidFill>
                <a:effectLst/>
                <a:uFillTx/>
                <a:latin typeface="Arial Narrow"/>
              </a:rPr>
              <a:t>MW Daily</a:t>
            </a:r>
            <a:r>
              <a:rPr b="0" lang="en-US" sz="2000" strike="noStrike" u="none">
                <a:solidFill>
                  <a:srgbClr val="000000"/>
                </a:solidFill>
                <a:effectLst/>
                <a:uFillTx/>
                <a:latin typeface="Arial Narrow"/>
              </a:rPr>
              <a:t>'s Market Report, and receive from Party B an amount determined as above, but using the market price instead of the net sales proceeds.</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Party A is entitled to receive this amount:</a:t>
            </a:r>
            <a:endParaRPr b="0" lang="en-US" sz="2000" strike="noStrike" u="none">
              <a:solidFill>
                <a:srgbClr val="000000"/>
              </a:solidFill>
              <a:effectLst/>
              <a:uFillTx/>
              <a:latin typeface="Arial Narrow"/>
            </a:endParaRPr>
          </a:p>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a:t>
            </a:r>
            <a:r>
              <a:rPr b="0" lang="en-US" sz="2000" strike="noStrike" u="none">
                <a:solidFill>
                  <a:srgbClr val="000000"/>
                </a:solidFill>
                <a:effectLst/>
                <a:uFillTx/>
                <a:latin typeface="Arial Narrow"/>
              </a:rPr>
              <a:t>	</a:t>
            </a:r>
            <a:r>
              <a:rPr b="0" lang="en-US" sz="2000" strike="noStrike" u="none">
                <a:solidFill>
                  <a:srgbClr val="000000"/>
                </a:solidFill>
                <a:effectLst/>
                <a:uFillTx/>
                <a:latin typeface="Arial Narrow"/>
              </a:rPr>
              <a:t>whether or not the Product was actually resold</a:t>
            </a: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 </a:t>
            </a:r>
            <a:r>
              <a:rPr b="0" lang="en-US" sz="2000" strike="noStrike" u="none">
                <a:solidFill>
                  <a:srgbClr val="ffffff"/>
                </a:solidFill>
                <a:effectLst/>
                <a:uFillTx/>
                <a:latin typeface="Arial Narrow"/>
              </a:rPr>
              <a:t>) </a:t>
            </a:r>
            <a:r>
              <a:rPr b="0" lang="en-US" sz="2000" strike="noStrike" u="none">
                <a:solidFill>
                  <a:srgbClr val="000000"/>
                </a:solidFill>
                <a:effectLst/>
                <a:uFillTx/>
                <a:latin typeface="Arial Narrow"/>
              </a:rPr>
              <a:t>as long as the market price was determined in a commercially reasonable manner, taking into account relevant available market data</a:t>
            </a:r>
            <a:endParaRPr b="0" lang="en-US" sz="2000" strike="noStrike" u="none">
              <a:solidFill>
                <a:srgbClr val="000000"/>
              </a:solidFill>
              <a:effectLst/>
              <a:uFillTx/>
              <a:latin typeface="Arial Narrow"/>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(c)   even if Party A held a trading position (</a:t>
            </a:r>
            <a:r>
              <a:rPr b="0" lang="en-US" sz="2000" strike="noStrike" u="sng">
                <a:solidFill>
                  <a:srgbClr val="000000"/>
                </a:solidFill>
                <a:effectLst/>
                <a:uFillTx/>
                <a:latin typeface="Arial Narrow"/>
              </a:rPr>
              <a:t>e.g.</a:t>
            </a:r>
            <a:r>
              <a:rPr b="0" lang="en-US" sz="2000" strike="noStrike" u="none">
                <a:solidFill>
                  <a:srgbClr val="000000"/>
                </a:solidFill>
                <a:effectLst/>
                <a:uFillTx/>
                <a:latin typeface="Arial Narrow"/>
              </a:rPr>
              <a:t>, a put) that would have entitled it to sell the Product at a price in excess of the Contract Price, and elected not to use its trading position to eliminate the loss caused by Party B's failure to receive</a:t>
            </a:r>
            <a:endParaRPr b="0" lang="en-US" sz="2000" strike="noStrike" u="none">
              <a:solidFill>
                <a:srgbClr val="000000"/>
              </a:solidFill>
              <a:effectLst/>
              <a:uFillTx/>
              <a:latin typeface="Arial Narrow"/>
            </a:endParaRPr>
          </a:p>
          <a:p>
            <a:pPr indent="0">
              <a:spcBef>
                <a:spcPts val="1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1" name=""/>
          <p:cNvSpPr/>
          <p:nvPr/>
        </p:nvSpPr>
        <p:spPr>
          <a:xfrm>
            <a:off x="4343400" y="11430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02" name=""/>
          <p:cNvSpPr/>
          <p:nvPr/>
        </p:nvSpPr>
        <p:spPr>
          <a:xfrm>
            <a:off x="4343400" y="16765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503" name=""/>
          <p:cNvSpPr/>
          <p:nvPr/>
        </p:nvSpPr>
        <p:spPr>
          <a:xfrm>
            <a:off x="2133720" y="1752480"/>
            <a:ext cx="4343400" cy="1067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Bilateral outstanding transactions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between same parties, by </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subsequent agreement, may be offset</a:t>
            </a:r>
            <a:endParaRPr b="0" lang="en-US" sz="2000" strike="noStrike" u="none">
              <a:solidFill>
                <a:srgbClr val="000000"/>
              </a:solidFill>
              <a:effectLst/>
              <a:uFillTx/>
              <a:latin typeface="Arial Narrow"/>
            </a:endParaRPr>
          </a:p>
        </p:txBody>
      </p:sp>
      <p:sp>
        <p:nvSpPr>
          <p:cNvPr id="504" name=""/>
          <p:cNvSpPr/>
          <p:nvPr/>
        </p:nvSpPr>
        <p:spPr>
          <a:xfrm>
            <a:off x="4343400" y="27432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05" name=""/>
          <p:cNvSpPr/>
          <p:nvPr/>
        </p:nvSpPr>
        <p:spPr>
          <a:xfrm>
            <a:off x="4343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06" name=""/>
          <p:cNvSpPr/>
          <p:nvPr/>
        </p:nvSpPr>
        <p:spPr>
          <a:xfrm>
            <a:off x="2743200" y="3200400"/>
            <a:ext cx="3276720" cy="1066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Amount of energy</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owed a party offset by</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energy owed to counterparty</a:t>
            </a:r>
            <a:endParaRPr b="0" lang="en-US" sz="2000" strike="noStrike" u="none">
              <a:solidFill>
                <a:srgbClr val="000000"/>
              </a:solidFill>
              <a:effectLst/>
              <a:uFillTx/>
              <a:latin typeface="Arial Narrow"/>
            </a:endParaRPr>
          </a:p>
        </p:txBody>
      </p:sp>
      <p:sp>
        <p:nvSpPr>
          <p:cNvPr id="507" name=""/>
          <p:cNvSpPr/>
          <p:nvPr/>
        </p:nvSpPr>
        <p:spPr>
          <a:xfrm>
            <a:off x="4419720" y="42670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08" name=""/>
          <p:cNvSpPr/>
          <p:nvPr/>
        </p:nvSpPr>
        <p:spPr>
          <a:xfrm flipH="1">
            <a:off x="1142640" y="4724280"/>
            <a:ext cx="3886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09" name=""/>
          <p:cNvSpPr/>
          <p:nvPr/>
        </p:nvSpPr>
        <p:spPr>
          <a:xfrm>
            <a:off x="11430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10" name=""/>
          <p:cNvSpPr/>
          <p:nvPr/>
        </p:nvSpPr>
        <p:spPr>
          <a:xfrm>
            <a:off x="11430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11" name=""/>
          <p:cNvSpPr/>
          <p:nvPr/>
        </p:nvSpPr>
        <p:spPr>
          <a:xfrm>
            <a:off x="4419720" y="47242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12" name=""/>
          <p:cNvSpPr/>
          <p:nvPr/>
        </p:nvSpPr>
        <p:spPr>
          <a:xfrm>
            <a:off x="77724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13" name=""/>
          <p:cNvSpPr/>
          <p:nvPr/>
        </p:nvSpPr>
        <p:spPr>
          <a:xfrm>
            <a:off x="5029200" y="472428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14" name=""/>
          <p:cNvSpPr/>
          <p:nvPr/>
        </p:nvSpPr>
        <p:spPr>
          <a:xfrm>
            <a:off x="4419720" y="4952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15" name=""/>
          <p:cNvSpPr/>
          <p:nvPr/>
        </p:nvSpPr>
        <p:spPr>
          <a:xfrm>
            <a:off x="77724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16" name=""/>
          <p:cNvSpPr/>
          <p:nvPr/>
        </p:nvSpPr>
        <p:spPr>
          <a:xfrm>
            <a:off x="685800" y="5105520"/>
            <a:ext cx="13716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Offsetting</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transactions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terminated</a:t>
            </a:r>
            <a:endParaRPr b="0" lang="en-US" sz="2000" strike="noStrike" u="none">
              <a:solidFill>
                <a:srgbClr val="000000"/>
              </a:solidFill>
              <a:effectLst/>
              <a:uFillTx/>
              <a:latin typeface="Arial Narrow"/>
            </a:endParaRPr>
          </a:p>
        </p:txBody>
      </p:sp>
      <p:sp>
        <p:nvSpPr>
          <p:cNvPr id="517" name=""/>
          <p:cNvSpPr/>
          <p:nvPr/>
        </p:nvSpPr>
        <p:spPr>
          <a:xfrm>
            <a:off x="2971800" y="5029200"/>
            <a:ext cx="2819520" cy="9907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Single transaction contract</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for net energy delivered</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and received</a:t>
            </a:r>
            <a:endParaRPr b="0" lang="en-US" sz="2000" strike="noStrike" u="none">
              <a:solidFill>
                <a:srgbClr val="000000"/>
              </a:solidFill>
              <a:effectLst/>
              <a:uFillTx/>
              <a:latin typeface="Arial Narrow"/>
            </a:endParaRPr>
          </a:p>
        </p:txBody>
      </p:sp>
      <p:sp>
        <p:nvSpPr>
          <p:cNvPr id="518" name=""/>
          <p:cNvSpPr/>
          <p:nvPr/>
        </p:nvSpPr>
        <p:spPr>
          <a:xfrm>
            <a:off x="6934320" y="510552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netting</a:t>
            </a:r>
            <a:endParaRPr b="0" lang="en-US" sz="2000" strike="noStrike" u="none">
              <a:solidFill>
                <a:srgbClr val="000000"/>
              </a:solidFill>
              <a:effectLst/>
              <a:uFillTx/>
              <a:latin typeface="Arial Narrow"/>
            </a:endParaRPr>
          </a:p>
        </p:txBody>
      </p:sp>
      <p:sp>
        <p:nvSpPr>
          <p:cNvPr id="519" name=""/>
          <p:cNvSpPr/>
          <p:nvPr/>
        </p:nvSpPr>
        <p:spPr>
          <a:xfrm>
            <a:off x="1295280" y="22860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Transaction Netting</a:t>
            </a:r>
            <a:endParaRPr b="0" lang="en-US" sz="4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0"/>
            <a:ext cx="7772400" cy="1295280"/>
          </a:xfrm>
          <a:prstGeom prst="rect">
            <a:avLst/>
          </a:prstGeom>
          <a:solidFill>
            <a:srgbClr val="ffffff"/>
          </a:solid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Why Wholesale </a:t>
            </a:r>
            <a:br>
              <a:rPr sz="3200"/>
            </a:br>
            <a:r>
              <a:rPr b="0" lang="en-US" sz="3200" strike="noStrike" u="none">
                <a:solidFill>
                  <a:srgbClr val="000000"/>
                </a:solidFill>
                <a:effectLst/>
                <a:uFillTx/>
                <a:latin typeface="Arial"/>
              </a:rPr>
              <a:t> Electric Contract Standardization?</a:t>
            </a:r>
            <a:endParaRPr b="0" lang="en-US" sz="3200" strike="noStrike" u="none">
              <a:solidFill>
                <a:srgbClr val="ffffff"/>
              </a:solidFill>
              <a:effectLst/>
              <a:uFillTx/>
              <a:latin typeface="Arial Narrow"/>
            </a:endParaRPr>
          </a:p>
        </p:txBody>
      </p:sp>
      <p:sp>
        <p:nvSpPr>
          <p:cNvPr id="24" name="PlaceHolder 2"/>
          <p:cNvSpPr>
            <a:spLocks noGrp="1"/>
          </p:cNvSpPr>
          <p:nvPr>
            <p:ph/>
          </p:nvPr>
        </p:nvSpPr>
        <p:spPr>
          <a:xfrm>
            <a:off x="0" y="1447920"/>
            <a:ext cx="9144000" cy="5410080"/>
          </a:xfrm>
          <a:prstGeom prst="rect">
            <a:avLst/>
          </a:prstGeom>
          <a:solidFill>
            <a:srgbClr val="ffffff"/>
          </a:solidFill>
          <a:ln w="0">
            <a:noFill/>
          </a:ln>
        </p:spPr>
        <p:txBody>
          <a:bodyPr lIns="90000" rIns="90000" tIns="46800" bIns="46800" anchor="t">
            <a:normAutofit/>
          </a:bodyPr>
          <a:p>
            <a:pPr marL="343080" indent="-343080">
              <a:lnSpc>
                <a:spcPct val="100000"/>
              </a:lnSpc>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Variety of Trading Documentation</a:t>
            </a:r>
            <a:endParaRPr b="0" lang="en-US" sz="28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Cost-based tariffs </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Market-based rate tariffs (and service agreements) </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Unilateral contracts </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Bilateral contracts </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Pool-enabled transactions</a:t>
            </a:r>
            <a:endParaRPr b="0" lang="en-US" sz="2400" strike="noStrike" u="none">
              <a:solidFill>
                <a:srgbClr val="000000"/>
              </a:solidFill>
              <a:effectLst/>
              <a:uFillTx/>
              <a:latin typeface="Arial Narrow"/>
            </a:endParaRPr>
          </a:p>
          <a:p>
            <a:pPr lvl="1" marL="743040" indent="-285840">
              <a:lnSpc>
                <a:spcPct val="100000"/>
              </a:lnSpc>
              <a:spcBef>
                <a:spcPts val="60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Other </a:t>
            </a:r>
            <a:endParaRPr b="0" lang="en-US" sz="2400" strike="noStrike" u="none">
              <a:solidFill>
                <a:srgbClr val="000000"/>
              </a:solidFill>
              <a:effectLst/>
              <a:uFillTx/>
              <a:latin typeface="Arial Narrow"/>
            </a:endParaRPr>
          </a:p>
          <a:p>
            <a:pPr lvl="1" marL="74304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0" name=""/>
          <p:cNvSpPr/>
          <p:nvPr/>
        </p:nvSpPr>
        <p:spPr>
          <a:xfrm>
            <a:off x="1066680" y="2286000"/>
            <a:ext cx="5105520" cy="2855880"/>
          </a:xfrm>
          <a:prstGeom prst="rect">
            <a:avLst/>
          </a:prstGeom>
          <a:solidFill>
            <a:srgbClr val="ffffff"/>
          </a:solidFill>
          <a:ln w="0">
            <a:noFill/>
          </a:ln>
        </p:spPr>
        <p:style>
          <a:lnRef idx="0"/>
          <a:fillRef idx="0"/>
          <a:effectRef idx="0"/>
          <a:fontRef idx="minor"/>
        </p:style>
        <p:txBody>
          <a:bodyPr lIns="90000" rIns="90000" tIns="46800" bIns="46800" anchor="t">
            <a:spAutoFit/>
          </a:bodyPr>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Remedies for failure to deliver and receive the product</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Force majeure events</a:t>
            </a:r>
            <a:endParaRPr b="0" lang="en-US" sz="3000" strike="noStrike" u="none">
              <a:solidFill>
                <a:srgbClr val="000000"/>
              </a:solidFill>
              <a:effectLst/>
              <a:uFillTx/>
              <a:latin typeface="Arial Narrow"/>
            </a:endParaRPr>
          </a:p>
          <a:p>
            <a:pPr marL="281160" indent="-281160">
              <a:spcBef>
                <a:spcPts val="1874"/>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Narrow"/>
            </a:endParaRPr>
          </a:p>
        </p:txBody>
      </p:sp>
      <p:sp>
        <p:nvSpPr>
          <p:cNvPr id="521" name=""/>
          <p:cNvSpPr/>
          <p:nvPr/>
        </p:nvSpPr>
        <p:spPr>
          <a:xfrm>
            <a:off x="457200" y="-360"/>
            <a:ext cx="8001000" cy="1374120"/>
          </a:xfrm>
          <a:prstGeom prst="rect">
            <a:avLst/>
          </a:prstGeom>
          <a:noFill/>
          <a:ln w="9360">
            <a:solidFill>
              <a:srgbClr val="ffffff"/>
            </a:solidFill>
            <a:miter/>
          </a:ln>
        </p:spPr>
        <p:style>
          <a:lnRef idx="0"/>
          <a:fillRef idx="0"/>
          <a:effectRef idx="0"/>
          <a:fontRef idx="minor"/>
        </p:style>
        <p:txBody>
          <a:bodyPr lIns="90000" rIns="90000" tIns="46800" bIns="46800" anchor="ctr">
            <a:spAutoFit/>
          </a:bodyPr>
          <a:p>
            <a:pPr algn="ctr">
              <a:spcBef>
                <a:spcPts val="26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When the Deal Does Not Go Down</a:t>
            </a:r>
            <a:endParaRPr b="0" lang="en-US" sz="4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2" name=""/>
          <p:cNvSpPr/>
          <p:nvPr/>
        </p:nvSpPr>
        <p:spPr>
          <a:xfrm>
            <a:off x="8001000" y="32767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3" name=""/>
          <p:cNvSpPr/>
          <p:nvPr/>
        </p:nvSpPr>
        <p:spPr>
          <a:xfrm>
            <a:off x="3200400" y="838080"/>
            <a:ext cx="0" cy="22860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4" name=""/>
          <p:cNvSpPr/>
          <p:nvPr/>
        </p:nvSpPr>
        <p:spPr>
          <a:xfrm>
            <a:off x="5181480" y="838080"/>
            <a:ext cx="0" cy="22860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5" name=""/>
          <p:cNvSpPr/>
          <p:nvPr/>
        </p:nvSpPr>
        <p:spPr>
          <a:xfrm>
            <a:off x="4495680" y="1066680"/>
            <a:ext cx="16765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Option Expires</a:t>
            </a:r>
            <a:endParaRPr b="0" lang="en-US" sz="1600" strike="noStrike" u="none">
              <a:solidFill>
                <a:srgbClr val="000000"/>
              </a:solidFill>
              <a:effectLst/>
              <a:uFillTx/>
              <a:latin typeface="Arial Narrow"/>
            </a:endParaRPr>
          </a:p>
        </p:txBody>
      </p:sp>
      <p:sp>
        <p:nvSpPr>
          <p:cNvPr id="526" name=""/>
          <p:cNvSpPr/>
          <p:nvPr/>
        </p:nvSpPr>
        <p:spPr>
          <a:xfrm>
            <a:off x="4038480" y="838080"/>
            <a:ext cx="0" cy="106704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7" name=""/>
          <p:cNvSpPr/>
          <p:nvPr/>
        </p:nvSpPr>
        <p:spPr>
          <a:xfrm>
            <a:off x="3733920" y="1828800"/>
            <a:ext cx="2590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8" name=""/>
          <p:cNvSpPr/>
          <p:nvPr/>
        </p:nvSpPr>
        <p:spPr>
          <a:xfrm flipH="1">
            <a:off x="838080" y="1828800"/>
            <a:ext cx="3733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29" name=""/>
          <p:cNvSpPr/>
          <p:nvPr/>
        </p:nvSpPr>
        <p:spPr>
          <a:xfrm>
            <a:off x="2133720" y="1066680"/>
            <a:ext cx="167616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Option Exercised</a:t>
            </a:r>
            <a:endParaRPr b="0" lang="en-US" sz="1600" strike="noStrike" u="none">
              <a:solidFill>
                <a:srgbClr val="000000"/>
              </a:solidFill>
              <a:effectLst/>
              <a:uFillTx/>
              <a:latin typeface="Arial Narrow"/>
            </a:endParaRPr>
          </a:p>
        </p:txBody>
      </p:sp>
      <p:sp>
        <p:nvSpPr>
          <p:cNvPr id="530" name=""/>
          <p:cNvSpPr/>
          <p:nvPr/>
        </p:nvSpPr>
        <p:spPr>
          <a:xfrm>
            <a:off x="2895480" y="152388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31" name=""/>
          <p:cNvSpPr/>
          <p:nvPr/>
        </p:nvSpPr>
        <p:spPr>
          <a:xfrm>
            <a:off x="838080" y="18288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32" name=""/>
          <p:cNvSpPr/>
          <p:nvPr/>
        </p:nvSpPr>
        <p:spPr>
          <a:xfrm>
            <a:off x="4038480" y="1905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33" name=""/>
          <p:cNvSpPr/>
          <p:nvPr/>
        </p:nvSpPr>
        <p:spPr>
          <a:xfrm>
            <a:off x="6324480" y="18288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34" name=""/>
          <p:cNvSpPr/>
          <p:nvPr/>
        </p:nvSpPr>
        <p:spPr>
          <a:xfrm>
            <a:off x="152280" y="2057400"/>
            <a:ext cx="160020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Transaction</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Netting/Bookout</a:t>
            </a:r>
            <a:endParaRPr b="0" lang="en-US" sz="1400" strike="noStrike" u="none">
              <a:solidFill>
                <a:srgbClr val="000000"/>
              </a:solidFill>
              <a:effectLst/>
              <a:uFillTx/>
              <a:latin typeface="Arial Narrow"/>
            </a:endParaRPr>
          </a:p>
        </p:txBody>
      </p:sp>
      <p:sp>
        <p:nvSpPr>
          <p:cNvPr id="535" name=""/>
          <p:cNvSpPr/>
          <p:nvPr/>
        </p:nvSpPr>
        <p:spPr>
          <a:xfrm>
            <a:off x="3124080" y="2057400"/>
            <a:ext cx="1676520" cy="533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Physical</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Transaction</a:t>
            </a:r>
            <a:endParaRPr b="0" lang="en-US" sz="1600" strike="noStrike" u="none">
              <a:solidFill>
                <a:srgbClr val="000000"/>
              </a:solidFill>
              <a:effectLst/>
              <a:uFillTx/>
              <a:latin typeface="Arial Narrow"/>
            </a:endParaRPr>
          </a:p>
        </p:txBody>
      </p:sp>
      <p:sp>
        <p:nvSpPr>
          <p:cNvPr id="536" name=""/>
          <p:cNvSpPr/>
          <p:nvPr/>
        </p:nvSpPr>
        <p:spPr>
          <a:xfrm>
            <a:off x="3962520" y="2590920"/>
            <a:ext cx="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37" name=""/>
          <p:cNvSpPr/>
          <p:nvPr/>
        </p:nvSpPr>
        <p:spPr>
          <a:xfrm>
            <a:off x="2743200" y="2895480"/>
            <a:ext cx="1981080" cy="533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Scheduling</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Delivery &amp; Receipt</a:t>
            </a:r>
            <a:endParaRPr b="0" lang="en-US" sz="1600" strike="noStrike" u="none">
              <a:solidFill>
                <a:srgbClr val="000000"/>
              </a:solidFill>
              <a:effectLst/>
              <a:uFillTx/>
              <a:latin typeface="Arial Narrow"/>
            </a:endParaRPr>
          </a:p>
        </p:txBody>
      </p:sp>
      <p:sp>
        <p:nvSpPr>
          <p:cNvPr id="538" name=""/>
          <p:cNvSpPr/>
          <p:nvPr/>
        </p:nvSpPr>
        <p:spPr>
          <a:xfrm>
            <a:off x="5715000" y="3733920"/>
            <a:ext cx="167652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Credit</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-Exposure Amount</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-Downgrade Event</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-Security Interest</a:t>
            </a:r>
            <a:endParaRPr b="0" lang="en-US" sz="1400" strike="noStrike" u="none">
              <a:solidFill>
                <a:srgbClr val="000000"/>
              </a:solidFill>
              <a:effectLst/>
              <a:uFillTx/>
              <a:latin typeface="Arial Narrow"/>
            </a:endParaRPr>
          </a:p>
        </p:txBody>
      </p:sp>
      <p:sp>
        <p:nvSpPr>
          <p:cNvPr id="539" name=""/>
          <p:cNvSpPr/>
          <p:nvPr/>
        </p:nvSpPr>
        <p:spPr>
          <a:xfrm>
            <a:off x="6629400" y="4572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40" name=""/>
          <p:cNvSpPr/>
          <p:nvPr/>
        </p:nvSpPr>
        <p:spPr>
          <a:xfrm>
            <a:off x="6172200" y="4952880"/>
            <a:ext cx="1447920" cy="38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Event of Default</a:t>
            </a:r>
            <a:endParaRPr b="0" lang="en-US" sz="1600" strike="noStrike" u="none">
              <a:solidFill>
                <a:srgbClr val="000000"/>
              </a:solidFill>
              <a:effectLst/>
              <a:uFillTx/>
              <a:latin typeface="Arial Narrow"/>
            </a:endParaRPr>
          </a:p>
        </p:txBody>
      </p:sp>
      <p:sp>
        <p:nvSpPr>
          <p:cNvPr id="541" name=""/>
          <p:cNvSpPr/>
          <p:nvPr/>
        </p:nvSpPr>
        <p:spPr>
          <a:xfrm>
            <a:off x="3809880" y="34290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42" name=""/>
          <p:cNvSpPr/>
          <p:nvPr/>
        </p:nvSpPr>
        <p:spPr>
          <a:xfrm flipH="1">
            <a:off x="2057400" y="3809880"/>
            <a:ext cx="1752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43" name=""/>
          <p:cNvSpPr/>
          <p:nvPr/>
        </p:nvSpPr>
        <p:spPr>
          <a:xfrm>
            <a:off x="2362320" y="4114800"/>
            <a:ext cx="144756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Failure to Perform</a:t>
            </a:r>
            <a:endParaRPr b="0" lang="en-US" sz="1400" strike="noStrike" u="none">
              <a:solidFill>
                <a:srgbClr val="000000"/>
              </a:solidFill>
              <a:effectLst/>
              <a:uFillTx/>
              <a:latin typeface="Arial Narrow"/>
            </a:endParaRPr>
          </a:p>
        </p:txBody>
      </p:sp>
      <p:sp>
        <p:nvSpPr>
          <p:cNvPr id="544" name=""/>
          <p:cNvSpPr/>
          <p:nvPr/>
        </p:nvSpPr>
        <p:spPr>
          <a:xfrm>
            <a:off x="457200" y="3886200"/>
            <a:ext cx="1752480" cy="304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Delivered &amp; Received</a:t>
            </a:r>
            <a:endParaRPr b="0" lang="en-US" sz="1400" strike="noStrike" u="none">
              <a:solidFill>
                <a:srgbClr val="000000"/>
              </a:solidFill>
              <a:effectLst/>
              <a:uFillTx/>
              <a:latin typeface="Arial Narrow"/>
            </a:endParaRPr>
          </a:p>
        </p:txBody>
      </p:sp>
      <p:sp>
        <p:nvSpPr>
          <p:cNvPr id="545" name=""/>
          <p:cNvSpPr/>
          <p:nvPr/>
        </p:nvSpPr>
        <p:spPr>
          <a:xfrm>
            <a:off x="457200" y="5029200"/>
            <a:ext cx="12193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Claimed Force </a:t>
            </a:r>
            <a:endParaRPr b="0" lang="en-US" sz="14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Majeure Event</a:t>
            </a:r>
            <a:endParaRPr b="0" lang="en-US" sz="1400" strike="noStrike" u="none">
              <a:solidFill>
                <a:srgbClr val="000000"/>
              </a:solidFill>
              <a:effectLst/>
              <a:uFillTx/>
              <a:latin typeface="Arial Narrow"/>
            </a:endParaRPr>
          </a:p>
        </p:txBody>
      </p:sp>
      <p:sp>
        <p:nvSpPr>
          <p:cNvPr id="546" name=""/>
          <p:cNvSpPr/>
          <p:nvPr/>
        </p:nvSpPr>
        <p:spPr>
          <a:xfrm>
            <a:off x="2057400" y="5029200"/>
            <a:ext cx="14479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Other Party’s </a:t>
            </a:r>
            <a:endParaRPr b="0" lang="en-US" sz="14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Failure to Perform</a:t>
            </a:r>
            <a:endParaRPr b="0" lang="en-US" sz="1400" strike="noStrike" u="none">
              <a:solidFill>
                <a:srgbClr val="000000"/>
              </a:solidFill>
              <a:effectLst/>
              <a:uFillTx/>
              <a:latin typeface="Arial Narrow"/>
            </a:endParaRPr>
          </a:p>
        </p:txBody>
      </p:sp>
      <p:sp>
        <p:nvSpPr>
          <p:cNvPr id="547" name=""/>
          <p:cNvSpPr/>
          <p:nvPr/>
        </p:nvSpPr>
        <p:spPr>
          <a:xfrm flipH="1" flipV="1">
            <a:off x="4800600" y="3352680"/>
            <a:ext cx="9144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48" name=""/>
          <p:cNvSpPr/>
          <p:nvPr/>
        </p:nvSpPr>
        <p:spPr>
          <a:xfrm flipH="1">
            <a:off x="914400" y="4724280"/>
            <a:ext cx="1828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49" name=""/>
          <p:cNvSpPr/>
          <p:nvPr/>
        </p:nvSpPr>
        <p:spPr>
          <a:xfrm>
            <a:off x="914400" y="472428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0" name=""/>
          <p:cNvSpPr/>
          <p:nvPr/>
        </p:nvSpPr>
        <p:spPr>
          <a:xfrm>
            <a:off x="2743200" y="472428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1" name=""/>
          <p:cNvSpPr/>
          <p:nvPr/>
        </p:nvSpPr>
        <p:spPr>
          <a:xfrm>
            <a:off x="1828800" y="47242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2" name=""/>
          <p:cNvSpPr/>
          <p:nvPr/>
        </p:nvSpPr>
        <p:spPr>
          <a:xfrm>
            <a:off x="990720" y="5638680"/>
            <a:ext cx="144756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Unexcused Failure</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to Perform</a:t>
            </a:r>
            <a:endParaRPr b="0" lang="en-US" sz="1400" strike="noStrike" u="none">
              <a:solidFill>
                <a:srgbClr val="000000"/>
              </a:solidFill>
              <a:effectLst/>
              <a:uFillTx/>
              <a:latin typeface="Arial Narrow"/>
            </a:endParaRPr>
          </a:p>
        </p:txBody>
      </p:sp>
      <p:sp>
        <p:nvSpPr>
          <p:cNvPr id="553" name=""/>
          <p:cNvSpPr/>
          <p:nvPr/>
        </p:nvSpPr>
        <p:spPr>
          <a:xfrm>
            <a:off x="1676520" y="60958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4" name=""/>
          <p:cNvSpPr/>
          <p:nvPr/>
        </p:nvSpPr>
        <p:spPr>
          <a:xfrm>
            <a:off x="1676520" y="6248520"/>
            <a:ext cx="2057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5" name=""/>
          <p:cNvSpPr/>
          <p:nvPr/>
        </p:nvSpPr>
        <p:spPr>
          <a:xfrm flipV="1">
            <a:off x="3733920" y="5257800"/>
            <a:ext cx="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6" name=""/>
          <p:cNvSpPr/>
          <p:nvPr/>
        </p:nvSpPr>
        <p:spPr>
          <a:xfrm>
            <a:off x="3733920" y="5257800"/>
            <a:ext cx="304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7" name=""/>
          <p:cNvSpPr/>
          <p:nvPr/>
        </p:nvSpPr>
        <p:spPr>
          <a:xfrm>
            <a:off x="4114800" y="4952880"/>
            <a:ext cx="160020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Liquidated Damages</a:t>
            </a:r>
            <a:endParaRPr b="0" lang="en-US" sz="1400" strike="noStrike" u="none">
              <a:solidFill>
                <a:srgbClr val="000000"/>
              </a:solidFill>
              <a:effectLst/>
              <a:uFillTx/>
              <a:latin typeface="Arial Narrow"/>
            </a:endParaRPr>
          </a:p>
        </p:txBody>
      </p:sp>
      <p:sp>
        <p:nvSpPr>
          <p:cNvPr id="558" name=""/>
          <p:cNvSpPr/>
          <p:nvPr/>
        </p:nvSpPr>
        <p:spPr>
          <a:xfrm>
            <a:off x="4876920" y="541008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59" name=""/>
          <p:cNvSpPr/>
          <p:nvPr/>
        </p:nvSpPr>
        <p:spPr>
          <a:xfrm>
            <a:off x="4114800" y="5791320"/>
            <a:ext cx="1295280" cy="3808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Payment Process</a:t>
            </a:r>
            <a:endParaRPr b="0" lang="en-US" sz="1400" strike="noStrike" u="none">
              <a:solidFill>
                <a:srgbClr val="000000"/>
              </a:solidFill>
              <a:effectLst/>
              <a:uFillTx/>
              <a:latin typeface="Arial Narrow"/>
            </a:endParaRPr>
          </a:p>
        </p:txBody>
      </p:sp>
      <p:sp>
        <p:nvSpPr>
          <p:cNvPr id="560" name=""/>
          <p:cNvSpPr/>
          <p:nvPr/>
        </p:nvSpPr>
        <p:spPr>
          <a:xfrm flipH="1">
            <a:off x="380520" y="6553080"/>
            <a:ext cx="3962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1" name=""/>
          <p:cNvSpPr/>
          <p:nvPr/>
        </p:nvSpPr>
        <p:spPr>
          <a:xfrm>
            <a:off x="5334120" y="6172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2" name=""/>
          <p:cNvSpPr/>
          <p:nvPr/>
        </p:nvSpPr>
        <p:spPr>
          <a:xfrm>
            <a:off x="5334120" y="647712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3" name=""/>
          <p:cNvSpPr/>
          <p:nvPr/>
        </p:nvSpPr>
        <p:spPr>
          <a:xfrm flipV="1">
            <a:off x="5943600" y="571464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4" name=""/>
          <p:cNvSpPr/>
          <p:nvPr/>
        </p:nvSpPr>
        <p:spPr>
          <a:xfrm>
            <a:off x="5943600" y="571500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5" name=""/>
          <p:cNvSpPr/>
          <p:nvPr/>
        </p:nvSpPr>
        <p:spPr>
          <a:xfrm>
            <a:off x="5943600" y="6172200"/>
            <a:ext cx="380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6" name=""/>
          <p:cNvSpPr/>
          <p:nvPr/>
        </p:nvSpPr>
        <p:spPr>
          <a:xfrm>
            <a:off x="6324480" y="5562720"/>
            <a:ext cx="12193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Payment Made</a:t>
            </a:r>
            <a:endParaRPr b="0" lang="en-US" sz="1400" strike="noStrike" u="none">
              <a:solidFill>
                <a:srgbClr val="000000"/>
              </a:solidFill>
              <a:effectLst/>
              <a:uFillTx/>
              <a:latin typeface="Arial Narrow"/>
            </a:endParaRPr>
          </a:p>
        </p:txBody>
      </p:sp>
      <p:sp>
        <p:nvSpPr>
          <p:cNvPr id="567" name=""/>
          <p:cNvSpPr/>
          <p:nvPr/>
        </p:nvSpPr>
        <p:spPr>
          <a:xfrm>
            <a:off x="6324480" y="6019920"/>
            <a:ext cx="1219320" cy="304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Failure to Pay</a:t>
            </a:r>
            <a:endParaRPr b="0" lang="en-US" sz="1400" strike="noStrike" u="none">
              <a:solidFill>
                <a:srgbClr val="000000"/>
              </a:solidFill>
              <a:effectLst/>
              <a:uFillTx/>
              <a:latin typeface="Arial Narrow"/>
            </a:endParaRPr>
          </a:p>
        </p:txBody>
      </p:sp>
      <p:sp>
        <p:nvSpPr>
          <p:cNvPr id="568" name=""/>
          <p:cNvSpPr/>
          <p:nvPr/>
        </p:nvSpPr>
        <p:spPr>
          <a:xfrm>
            <a:off x="6172200" y="3048120"/>
            <a:ext cx="1219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69" name=""/>
          <p:cNvSpPr/>
          <p:nvPr/>
        </p:nvSpPr>
        <p:spPr>
          <a:xfrm>
            <a:off x="7467480" y="2514600"/>
            <a:ext cx="137160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Suspend</a:t>
            </a:r>
            <a:endParaRPr b="0" lang="en-US" sz="12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Performance of “any</a:t>
            </a:r>
            <a:br>
              <a:rPr sz="1200"/>
            </a:br>
            <a:r>
              <a:rPr b="0" lang="en-US" sz="1200" strike="noStrike" u="none">
                <a:solidFill>
                  <a:srgbClr val="000000"/>
                </a:solidFill>
                <a:effectLst/>
                <a:uFillTx/>
                <a:latin typeface="Arial Narrow"/>
              </a:rPr>
              <a:t>or all” transactions</a:t>
            </a:r>
            <a:endParaRPr b="0" lang="en-US" sz="12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(for up to 10 days)</a:t>
            </a:r>
            <a:endParaRPr b="0" lang="en-US" sz="1200" strike="noStrike" u="none">
              <a:solidFill>
                <a:srgbClr val="000000"/>
              </a:solidFill>
              <a:effectLst/>
              <a:uFillTx/>
              <a:latin typeface="Arial Narrow"/>
            </a:endParaRPr>
          </a:p>
        </p:txBody>
      </p:sp>
      <p:sp>
        <p:nvSpPr>
          <p:cNvPr id="570" name=""/>
          <p:cNvSpPr/>
          <p:nvPr/>
        </p:nvSpPr>
        <p:spPr>
          <a:xfrm>
            <a:off x="6172200" y="2819520"/>
            <a:ext cx="121932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Narrow"/>
              </a:rPr>
              <a:t>notice</a:t>
            </a:r>
            <a:endParaRPr b="0" lang="en-US" sz="1200" strike="noStrike" u="none">
              <a:solidFill>
                <a:srgbClr val="000000"/>
              </a:solidFill>
              <a:effectLst/>
              <a:uFillTx/>
              <a:latin typeface="Arial Narrow"/>
            </a:endParaRPr>
          </a:p>
        </p:txBody>
      </p:sp>
      <p:sp>
        <p:nvSpPr>
          <p:cNvPr id="571" name=""/>
          <p:cNvSpPr/>
          <p:nvPr/>
        </p:nvSpPr>
        <p:spPr>
          <a:xfrm>
            <a:off x="7467480" y="3505320"/>
            <a:ext cx="12193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Resume</a:t>
            </a:r>
            <a:endParaRPr b="0" lang="en-US" sz="14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Performance</a:t>
            </a:r>
            <a:endParaRPr b="0" lang="en-US" sz="1400" strike="noStrike" u="none">
              <a:solidFill>
                <a:srgbClr val="000000"/>
              </a:solidFill>
              <a:effectLst/>
              <a:uFillTx/>
              <a:latin typeface="Arial Narrow"/>
            </a:endParaRPr>
          </a:p>
        </p:txBody>
      </p:sp>
      <p:sp>
        <p:nvSpPr>
          <p:cNvPr id="572" name=""/>
          <p:cNvSpPr/>
          <p:nvPr/>
        </p:nvSpPr>
        <p:spPr>
          <a:xfrm flipH="1" flipV="1">
            <a:off x="4876920" y="3124080"/>
            <a:ext cx="259056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3" name=""/>
          <p:cNvSpPr/>
          <p:nvPr/>
        </p:nvSpPr>
        <p:spPr>
          <a:xfrm>
            <a:off x="7543800" y="61722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4" name=""/>
          <p:cNvSpPr/>
          <p:nvPr/>
        </p:nvSpPr>
        <p:spPr>
          <a:xfrm flipV="1">
            <a:off x="8915400" y="2361960"/>
            <a:ext cx="0" cy="3809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5" name=""/>
          <p:cNvSpPr/>
          <p:nvPr/>
        </p:nvSpPr>
        <p:spPr>
          <a:xfrm flipH="1">
            <a:off x="7162920" y="2362320"/>
            <a:ext cx="1752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6" name=""/>
          <p:cNvSpPr/>
          <p:nvPr/>
        </p:nvSpPr>
        <p:spPr>
          <a:xfrm>
            <a:off x="7924680" y="6019920"/>
            <a:ext cx="609840" cy="246600"/>
          </a:xfrm>
          <a:prstGeom prst="rect">
            <a:avLst/>
          </a:prstGeom>
          <a:solidFill>
            <a:srgbClr val="ffffff"/>
          </a:solidFill>
          <a:ln w="9360">
            <a:solidFill>
              <a:srgbClr val="ffffff"/>
            </a:solidFill>
            <a:miter/>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notice</a:t>
            </a:r>
            <a:endParaRPr b="0" lang="en-US" sz="1000" strike="noStrike" u="none">
              <a:solidFill>
                <a:srgbClr val="000000"/>
              </a:solidFill>
              <a:effectLst/>
              <a:uFillTx/>
              <a:latin typeface="Arial Narrow"/>
            </a:endParaRPr>
          </a:p>
        </p:txBody>
      </p:sp>
      <p:sp>
        <p:nvSpPr>
          <p:cNvPr id="577" name=""/>
          <p:cNvSpPr/>
          <p:nvPr/>
        </p:nvSpPr>
        <p:spPr>
          <a:xfrm>
            <a:off x="3581280" y="19051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8" name=""/>
          <p:cNvSpPr/>
          <p:nvPr/>
        </p:nvSpPr>
        <p:spPr>
          <a:xfrm>
            <a:off x="2514600" y="1828800"/>
            <a:ext cx="0" cy="1981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79" name=""/>
          <p:cNvSpPr/>
          <p:nvPr/>
        </p:nvSpPr>
        <p:spPr>
          <a:xfrm flipH="1">
            <a:off x="1066680" y="3809880"/>
            <a:ext cx="990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0" name=""/>
          <p:cNvSpPr/>
          <p:nvPr/>
        </p:nvSpPr>
        <p:spPr>
          <a:xfrm>
            <a:off x="7543800" y="4572000"/>
            <a:ext cx="1295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1" name=""/>
          <p:cNvSpPr/>
          <p:nvPr/>
        </p:nvSpPr>
        <p:spPr>
          <a:xfrm>
            <a:off x="7391520" y="4572000"/>
            <a:ext cx="1295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2" name=""/>
          <p:cNvSpPr/>
          <p:nvPr/>
        </p:nvSpPr>
        <p:spPr>
          <a:xfrm>
            <a:off x="7543800" y="4648320"/>
            <a:ext cx="1487520" cy="276840"/>
          </a:xfrm>
          <a:prstGeom prst="rect">
            <a:avLst/>
          </a:prstGeom>
          <a:solidFill>
            <a:srgbClr val="ffffff"/>
          </a:solidFill>
          <a:ln w="9360">
            <a:solidFill>
              <a:srgbClr val="ffffff"/>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notice</a:t>
            </a:r>
            <a:endParaRPr b="0" lang="en-US" sz="1200" strike="noStrike" u="none">
              <a:solidFill>
                <a:srgbClr val="000000"/>
              </a:solidFill>
              <a:effectLst/>
              <a:uFillTx/>
              <a:latin typeface="Arial Narrow"/>
            </a:endParaRPr>
          </a:p>
        </p:txBody>
      </p:sp>
      <p:sp>
        <p:nvSpPr>
          <p:cNvPr id="583" name=""/>
          <p:cNvSpPr/>
          <p:nvPr/>
        </p:nvSpPr>
        <p:spPr>
          <a:xfrm>
            <a:off x="1066680" y="3809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84" name=""/>
          <p:cNvSpPr/>
          <p:nvPr/>
        </p:nvSpPr>
        <p:spPr>
          <a:xfrm flipV="1">
            <a:off x="380880" y="2666520"/>
            <a:ext cx="0" cy="3886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5" name=""/>
          <p:cNvSpPr/>
          <p:nvPr/>
        </p:nvSpPr>
        <p:spPr>
          <a:xfrm>
            <a:off x="2819520" y="380988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6" name=""/>
          <p:cNvSpPr/>
          <p:nvPr/>
        </p:nvSpPr>
        <p:spPr>
          <a:xfrm>
            <a:off x="6172200" y="27432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7" name=""/>
          <p:cNvSpPr/>
          <p:nvPr/>
        </p:nvSpPr>
        <p:spPr>
          <a:xfrm flipH="1">
            <a:off x="4952520" y="3352680"/>
            <a:ext cx="121932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8" name=""/>
          <p:cNvSpPr/>
          <p:nvPr/>
        </p:nvSpPr>
        <p:spPr>
          <a:xfrm>
            <a:off x="4952880" y="4267080"/>
            <a:ext cx="1143000" cy="838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89" name=""/>
          <p:cNvSpPr/>
          <p:nvPr/>
        </p:nvSpPr>
        <p:spPr>
          <a:xfrm>
            <a:off x="6095880" y="5105520"/>
            <a:ext cx="7632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590" name=""/>
          <p:cNvSpPr/>
          <p:nvPr/>
        </p:nvSpPr>
        <p:spPr>
          <a:xfrm flipV="1">
            <a:off x="4343400" y="6248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91" name=""/>
          <p:cNvSpPr/>
          <p:nvPr/>
        </p:nvSpPr>
        <p:spPr>
          <a:xfrm flipV="1">
            <a:off x="4343400" y="6172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592" name=""/>
          <p:cNvSpPr/>
          <p:nvPr/>
        </p:nvSpPr>
        <p:spPr>
          <a:xfrm>
            <a:off x="8839080" y="4572000"/>
            <a:ext cx="763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93" name=""/>
          <p:cNvSpPr/>
          <p:nvPr/>
        </p:nvSpPr>
        <p:spPr>
          <a:xfrm>
            <a:off x="5410080" y="1954800"/>
            <a:ext cx="1752840" cy="10083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Potential Event</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of Default</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(during cure periods)</a:t>
            </a:r>
            <a:endParaRPr b="0" lang="en-US" sz="1400" strike="noStrike" u="none">
              <a:solidFill>
                <a:srgbClr val="000000"/>
              </a:solidFill>
              <a:effectLst/>
              <a:uFillTx/>
              <a:latin typeface="Arial Narrow"/>
            </a:endParaRPr>
          </a:p>
        </p:txBody>
      </p:sp>
      <p:sp>
        <p:nvSpPr>
          <p:cNvPr id="594" name=""/>
          <p:cNvSpPr/>
          <p:nvPr/>
        </p:nvSpPr>
        <p:spPr>
          <a:xfrm>
            <a:off x="1295280" y="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Performance of a Transaction</a:t>
            </a:r>
            <a:endParaRPr b="0" lang="en-US" sz="4200" strike="noStrike" u="none">
              <a:solidFill>
                <a:srgbClr val="000000"/>
              </a:solidFill>
              <a:effectLst/>
              <a:uFillTx/>
              <a:latin typeface="Arial Narrow"/>
            </a:endParaRPr>
          </a:p>
        </p:txBody>
      </p:sp>
      <p:sp>
        <p:nvSpPr>
          <p:cNvPr id="595" name=""/>
          <p:cNvSpPr/>
          <p:nvPr/>
        </p:nvSpPr>
        <p:spPr>
          <a:xfrm>
            <a:off x="2438280" y="44956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6" name=""/>
          <p:cNvSpPr/>
          <p:nvPr/>
        </p:nvSpPr>
        <p:spPr>
          <a:xfrm>
            <a:off x="4724280" y="9144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97" name=""/>
          <p:cNvSpPr/>
          <p:nvPr/>
        </p:nvSpPr>
        <p:spPr>
          <a:xfrm>
            <a:off x="4724280" y="1143000"/>
            <a:ext cx="2667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98" name=""/>
          <p:cNvSpPr/>
          <p:nvPr/>
        </p:nvSpPr>
        <p:spPr>
          <a:xfrm flipH="1">
            <a:off x="2209320" y="114300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599" name=""/>
          <p:cNvSpPr/>
          <p:nvPr/>
        </p:nvSpPr>
        <p:spPr>
          <a:xfrm>
            <a:off x="220968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00" name=""/>
          <p:cNvSpPr/>
          <p:nvPr/>
        </p:nvSpPr>
        <p:spPr>
          <a:xfrm>
            <a:off x="739152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01" name=""/>
          <p:cNvSpPr/>
          <p:nvPr/>
        </p:nvSpPr>
        <p:spPr>
          <a:xfrm>
            <a:off x="121932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Seller’s Unexcused </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Arial Narrow"/>
            </a:endParaRPr>
          </a:p>
        </p:txBody>
      </p:sp>
      <p:sp>
        <p:nvSpPr>
          <p:cNvPr id="602" name=""/>
          <p:cNvSpPr/>
          <p:nvPr/>
        </p:nvSpPr>
        <p:spPr>
          <a:xfrm>
            <a:off x="632448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Buyer’s Unexcused </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Arial Narrow"/>
            </a:endParaRPr>
          </a:p>
        </p:txBody>
      </p:sp>
      <p:sp>
        <p:nvSpPr>
          <p:cNvPr id="603" name=""/>
          <p:cNvSpPr/>
          <p:nvPr/>
        </p:nvSpPr>
        <p:spPr>
          <a:xfrm>
            <a:off x="609480" y="2819520"/>
            <a:ext cx="33530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Replacement Price - Contract Price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Arial Narrow"/>
            </a:endParaRPr>
          </a:p>
        </p:txBody>
      </p:sp>
      <p:sp>
        <p:nvSpPr>
          <p:cNvPr id="604" name=""/>
          <p:cNvSpPr/>
          <p:nvPr/>
        </p:nvSpPr>
        <p:spPr>
          <a:xfrm>
            <a:off x="5867280" y="2819520"/>
            <a:ext cx="297180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 Price - Sales Price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Arial Narrow"/>
            </a:endParaRPr>
          </a:p>
        </p:txBody>
      </p:sp>
      <p:sp>
        <p:nvSpPr>
          <p:cNvPr id="605" name=""/>
          <p:cNvSpPr/>
          <p:nvPr/>
        </p:nvSpPr>
        <p:spPr>
          <a:xfrm>
            <a:off x="2971800" y="3505320"/>
            <a:ext cx="0" cy="22860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06" name=""/>
          <p:cNvSpPr/>
          <p:nvPr/>
        </p:nvSpPr>
        <p:spPr>
          <a:xfrm>
            <a:off x="2971800" y="3733920"/>
            <a:ext cx="358128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07" name=""/>
          <p:cNvSpPr/>
          <p:nvPr/>
        </p:nvSpPr>
        <p:spPr>
          <a:xfrm flipV="1">
            <a:off x="3276720" y="335232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08" name=""/>
          <p:cNvSpPr/>
          <p:nvPr/>
        </p:nvSpPr>
        <p:spPr>
          <a:xfrm>
            <a:off x="4114800" y="3505320"/>
            <a:ext cx="1981080" cy="4597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for payment in 5 days</a:t>
            </a:r>
            <a:endParaRPr b="0" lang="en-US" sz="1200" strike="noStrike" u="none">
              <a:solidFill>
                <a:srgbClr val="000000"/>
              </a:solidFill>
              <a:effectLst/>
              <a:uFillTx/>
              <a:latin typeface="Arial Narrow"/>
            </a:endParaRPr>
          </a:p>
        </p:txBody>
      </p:sp>
      <p:sp>
        <p:nvSpPr>
          <p:cNvPr id="609" name=""/>
          <p:cNvSpPr/>
          <p:nvPr/>
        </p:nvSpPr>
        <p:spPr>
          <a:xfrm>
            <a:off x="5105520" y="3733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10" name=""/>
          <p:cNvSpPr/>
          <p:nvPr/>
        </p:nvSpPr>
        <p:spPr>
          <a:xfrm>
            <a:off x="4267080" y="4191120"/>
            <a:ext cx="19051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 Process</a:t>
            </a:r>
            <a:endParaRPr b="0" lang="en-US" sz="1800" strike="noStrike" u="none">
              <a:solidFill>
                <a:srgbClr val="000000"/>
              </a:solidFill>
              <a:effectLst/>
              <a:uFillTx/>
              <a:latin typeface="Arial Narrow"/>
            </a:endParaRPr>
          </a:p>
        </p:txBody>
      </p:sp>
      <p:sp>
        <p:nvSpPr>
          <p:cNvPr id="611" name=""/>
          <p:cNvSpPr/>
          <p:nvPr/>
        </p:nvSpPr>
        <p:spPr>
          <a:xfrm>
            <a:off x="0" y="4038480"/>
            <a:ext cx="1295280" cy="159732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Contract Price</a:t>
            </a:r>
            <a:endParaRPr b="0" lang="en-US" sz="1400" strike="noStrike" u="none">
              <a:solidFill>
                <a:srgbClr val="000000"/>
              </a:solidFill>
              <a:effectLst/>
              <a:uFillTx/>
              <a:latin typeface="Arial Narrow"/>
            </a:endParaRPr>
          </a:p>
          <a:p>
            <a:pPr>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US $ Amount</a:t>
            </a:r>
            <a:endParaRPr b="0" lang="en-US" sz="1400" strike="noStrike" u="none">
              <a:solidFill>
                <a:srgbClr val="000000"/>
              </a:solidFill>
              <a:effectLst/>
              <a:uFillTx/>
              <a:latin typeface="Arial Narrow"/>
            </a:endParaRPr>
          </a:p>
          <a:p>
            <a:pPr>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Specified in Transaction</a:t>
            </a:r>
            <a:endParaRPr b="0" lang="en-US" sz="1400" strike="noStrike" u="none">
              <a:solidFill>
                <a:srgbClr val="000000"/>
              </a:solidFill>
              <a:effectLst/>
              <a:uFillTx/>
              <a:latin typeface="Arial Narrow"/>
            </a:endParaRPr>
          </a:p>
        </p:txBody>
      </p:sp>
      <p:sp>
        <p:nvSpPr>
          <p:cNvPr id="612" name=""/>
          <p:cNvSpPr/>
          <p:nvPr/>
        </p:nvSpPr>
        <p:spPr>
          <a:xfrm>
            <a:off x="1219320" y="4038480"/>
            <a:ext cx="2514600" cy="325044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Replacement Price</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Purchase of replacement product at delivery point</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downstream considered as replacement product</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Includes additional costs, including transmission costs to delivery point</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Arial Narrow"/>
            </a:endParaRPr>
          </a:p>
          <a:p>
            <a:pPr marL="57240" indent="-57240">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buyer’s generation or market positions/options</a:t>
            </a:r>
            <a:endParaRPr b="0" lang="en-US" sz="1200" strike="noStrike" u="none">
              <a:solidFill>
                <a:srgbClr val="000000"/>
              </a:solidFill>
              <a:effectLst/>
              <a:uFillTx/>
              <a:latin typeface="Arial Narrow"/>
            </a:endParaRPr>
          </a:p>
        </p:txBody>
      </p:sp>
      <p:sp>
        <p:nvSpPr>
          <p:cNvPr id="613" name=""/>
          <p:cNvSpPr/>
          <p:nvPr/>
        </p:nvSpPr>
        <p:spPr>
          <a:xfrm>
            <a:off x="6781680" y="3794040"/>
            <a:ext cx="1676520" cy="338580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Sales Price</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Arial Narrow"/>
            </a:endParaRPr>
          </a:p>
          <a:p>
            <a:pPr marL="57240" indent="-57240">
              <a:lnSpc>
                <a:spcPct val="7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Resale of product at delivery point</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upstream considered resale of product </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Reduced by additional, incidental and transmission costs</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seller’s generation or market positions/options</a:t>
            </a:r>
            <a:endParaRPr b="0" lang="en-US" sz="1200" strike="noStrike" u="none">
              <a:solidFill>
                <a:srgbClr val="000000"/>
              </a:solidFill>
              <a:effectLst/>
              <a:uFillTx/>
              <a:latin typeface="Arial Narrow"/>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Narrow"/>
            </a:endParaRPr>
          </a:p>
        </p:txBody>
      </p:sp>
      <p:sp>
        <p:nvSpPr>
          <p:cNvPr id="614" name=""/>
          <p:cNvSpPr/>
          <p:nvPr/>
        </p:nvSpPr>
        <p:spPr>
          <a:xfrm>
            <a:off x="21337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15" name=""/>
          <p:cNvSpPr/>
          <p:nvPr/>
        </p:nvSpPr>
        <p:spPr>
          <a:xfrm>
            <a:off x="21337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616" name=""/>
          <p:cNvSpPr/>
          <p:nvPr/>
        </p:nvSpPr>
        <p:spPr>
          <a:xfrm>
            <a:off x="73915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17" name=""/>
          <p:cNvSpPr/>
          <p:nvPr/>
        </p:nvSpPr>
        <p:spPr>
          <a:xfrm>
            <a:off x="73915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618" name=""/>
          <p:cNvSpPr/>
          <p:nvPr/>
        </p:nvSpPr>
        <p:spPr>
          <a:xfrm>
            <a:off x="1295280" y="763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Liquidated Damages</a:t>
            </a:r>
            <a:endParaRPr b="0" lang="en-US" sz="4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9" name=""/>
          <p:cNvSpPr/>
          <p:nvPr/>
        </p:nvSpPr>
        <p:spPr>
          <a:xfrm flipH="1">
            <a:off x="1600200" y="2479680"/>
            <a:ext cx="1440" cy="41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0" name=""/>
          <p:cNvSpPr/>
          <p:nvPr/>
        </p:nvSpPr>
        <p:spPr>
          <a:xfrm>
            <a:off x="1295280" y="763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Claimed Force Majeure Events</a:t>
            </a:r>
            <a:endParaRPr b="0" lang="en-US" sz="4200" strike="noStrike" u="none">
              <a:solidFill>
                <a:srgbClr val="000000"/>
              </a:solidFill>
              <a:effectLst/>
              <a:uFillTx/>
              <a:latin typeface="Arial Narrow"/>
            </a:endParaRPr>
          </a:p>
        </p:txBody>
      </p:sp>
      <p:sp>
        <p:nvSpPr>
          <p:cNvPr id="621" name=""/>
          <p:cNvSpPr/>
          <p:nvPr/>
        </p:nvSpPr>
        <p:spPr>
          <a:xfrm>
            <a:off x="4343400" y="91440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2" name=""/>
          <p:cNvSpPr/>
          <p:nvPr/>
        </p:nvSpPr>
        <p:spPr>
          <a:xfrm flipH="1">
            <a:off x="1828800" y="12193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3" name=""/>
          <p:cNvSpPr/>
          <p:nvPr/>
        </p:nvSpPr>
        <p:spPr>
          <a:xfrm>
            <a:off x="4572000" y="1219320"/>
            <a:ext cx="2895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4" name=""/>
          <p:cNvSpPr/>
          <p:nvPr/>
        </p:nvSpPr>
        <p:spPr>
          <a:xfrm>
            <a:off x="183024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5" name=""/>
          <p:cNvSpPr/>
          <p:nvPr/>
        </p:nvSpPr>
        <p:spPr>
          <a:xfrm>
            <a:off x="746748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6" name=""/>
          <p:cNvSpPr/>
          <p:nvPr/>
        </p:nvSpPr>
        <p:spPr>
          <a:xfrm>
            <a:off x="457200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27" name=""/>
          <p:cNvSpPr/>
          <p:nvPr/>
        </p:nvSpPr>
        <p:spPr>
          <a:xfrm>
            <a:off x="0" y="1371600"/>
            <a:ext cx="3276720" cy="1447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that prevents performance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and cannot be avoided or</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overcome, not anticipated, not within</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reasonable control or result</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negligence </a:t>
            </a:r>
            <a:endParaRPr b="0" lang="en-US" sz="1800" strike="noStrike" u="none">
              <a:solidFill>
                <a:srgbClr val="000000"/>
              </a:solidFill>
              <a:effectLst/>
              <a:uFillTx/>
              <a:latin typeface="Arial Narrow"/>
            </a:endParaRPr>
          </a:p>
        </p:txBody>
      </p:sp>
      <p:sp>
        <p:nvSpPr>
          <p:cNvPr id="628" name=""/>
          <p:cNvSpPr/>
          <p:nvPr/>
        </p:nvSpPr>
        <p:spPr>
          <a:xfrm>
            <a:off x="3657600" y="1447920"/>
            <a:ext cx="3200400" cy="11430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Excludes loss of Buyer’s markets,</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uneconomic resale, loss of Seller’s</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supply, ability to sell at higher price</a:t>
            </a:r>
            <a:endParaRPr b="0" lang="en-US" sz="1800" strike="noStrike" u="none">
              <a:solidFill>
                <a:srgbClr val="000000"/>
              </a:solidFill>
              <a:effectLst/>
              <a:uFillTx/>
              <a:latin typeface="Arial Narrow"/>
            </a:endParaRPr>
          </a:p>
        </p:txBody>
      </p:sp>
      <p:sp>
        <p:nvSpPr>
          <p:cNvPr id="629" name=""/>
          <p:cNvSpPr/>
          <p:nvPr/>
        </p:nvSpPr>
        <p:spPr>
          <a:xfrm>
            <a:off x="7086600" y="1447920"/>
            <a:ext cx="205740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 Provider</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a:t>
            </a:r>
            <a:endParaRPr b="0" lang="en-US" sz="1800" strike="noStrike" u="none">
              <a:solidFill>
                <a:srgbClr val="000000"/>
              </a:solidFill>
              <a:effectLst/>
              <a:uFillTx/>
              <a:latin typeface="Arial Narrow"/>
            </a:endParaRPr>
          </a:p>
        </p:txBody>
      </p:sp>
      <p:sp>
        <p:nvSpPr>
          <p:cNvPr id="630" name=""/>
          <p:cNvSpPr/>
          <p:nvPr/>
        </p:nvSpPr>
        <p:spPr>
          <a:xfrm>
            <a:off x="2743200" y="2895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31" name=""/>
          <p:cNvSpPr/>
          <p:nvPr/>
        </p:nvSpPr>
        <p:spPr>
          <a:xfrm>
            <a:off x="1600200" y="3124080"/>
            <a:ext cx="2133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Product Definition can </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Alter Affect of Event</a:t>
            </a:r>
            <a:endParaRPr b="0" lang="en-US" sz="1800" strike="noStrike" u="none">
              <a:solidFill>
                <a:srgbClr val="000000"/>
              </a:solidFill>
              <a:effectLst/>
              <a:uFillTx/>
              <a:latin typeface="Arial Narrow"/>
            </a:endParaRPr>
          </a:p>
        </p:txBody>
      </p:sp>
      <p:sp>
        <p:nvSpPr>
          <p:cNvPr id="632" name=""/>
          <p:cNvSpPr/>
          <p:nvPr/>
        </p:nvSpPr>
        <p:spPr>
          <a:xfrm>
            <a:off x="2743200" y="3809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33" name=""/>
          <p:cNvSpPr/>
          <p:nvPr/>
        </p:nvSpPr>
        <p:spPr>
          <a:xfrm>
            <a:off x="2743200" y="4191120"/>
            <a:ext cx="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34" name=""/>
          <p:cNvSpPr/>
          <p:nvPr/>
        </p:nvSpPr>
        <p:spPr>
          <a:xfrm>
            <a:off x="3886200" y="4419720"/>
            <a:ext cx="16765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Unexcused Failure</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Perform</a:t>
            </a:r>
            <a:endParaRPr b="0" lang="en-US" sz="1800" strike="noStrike" u="none">
              <a:solidFill>
                <a:srgbClr val="000000"/>
              </a:solidFill>
              <a:effectLst/>
              <a:uFillTx/>
              <a:latin typeface="Arial Narrow"/>
            </a:endParaRPr>
          </a:p>
        </p:txBody>
      </p:sp>
      <p:sp>
        <p:nvSpPr>
          <p:cNvPr id="635" name=""/>
          <p:cNvSpPr/>
          <p:nvPr/>
        </p:nvSpPr>
        <p:spPr>
          <a:xfrm>
            <a:off x="1295280" y="4495680"/>
            <a:ext cx="23623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 Event</a:t>
            </a:r>
            <a:endParaRPr b="0" lang="en-US" sz="18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Excusing Performance</a:t>
            </a:r>
            <a:endParaRPr b="0" lang="en-US" sz="1800" strike="noStrike" u="none">
              <a:solidFill>
                <a:srgbClr val="000000"/>
              </a:solidFill>
              <a:effectLst/>
              <a:uFillTx/>
              <a:latin typeface="Arial Narrow"/>
            </a:endParaRPr>
          </a:p>
        </p:txBody>
      </p:sp>
      <p:sp>
        <p:nvSpPr>
          <p:cNvPr id="636" name=""/>
          <p:cNvSpPr/>
          <p:nvPr/>
        </p:nvSpPr>
        <p:spPr>
          <a:xfrm>
            <a:off x="7543800" y="22860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37" name=""/>
          <p:cNvSpPr/>
          <p:nvPr/>
        </p:nvSpPr>
        <p:spPr>
          <a:xfrm flipH="1">
            <a:off x="5791320" y="2819520"/>
            <a:ext cx="1752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38" name=""/>
          <p:cNvSpPr/>
          <p:nvPr/>
        </p:nvSpPr>
        <p:spPr>
          <a:xfrm>
            <a:off x="6781680" y="4572000"/>
            <a:ext cx="175284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 due to</a:t>
            </a:r>
            <a:endParaRPr b="0" lang="en-US" sz="1800" strike="noStrike" u="none">
              <a:solidFill>
                <a:srgbClr val="000000"/>
              </a:solidFill>
              <a:effectLst/>
              <a:uFillTx/>
              <a:latin typeface="Arial Narrow"/>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a:t>
            </a:r>
            <a:endParaRPr b="0" lang="en-US" sz="1800" strike="noStrike" u="none">
              <a:solidFill>
                <a:srgbClr val="000000"/>
              </a:solidFill>
              <a:effectLst/>
              <a:uFillTx/>
              <a:latin typeface="Arial Narrow"/>
            </a:endParaRPr>
          </a:p>
        </p:txBody>
      </p:sp>
      <p:sp>
        <p:nvSpPr>
          <p:cNvPr id="639" name=""/>
          <p:cNvSpPr/>
          <p:nvPr/>
        </p:nvSpPr>
        <p:spPr>
          <a:xfrm>
            <a:off x="7543800" y="2895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40" name=""/>
          <p:cNvSpPr/>
          <p:nvPr/>
        </p:nvSpPr>
        <p:spPr>
          <a:xfrm>
            <a:off x="6477120" y="3352680"/>
            <a:ext cx="19810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 for Firm</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Arial Narrow"/>
            </a:endParaRPr>
          </a:p>
        </p:txBody>
      </p:sp>
      <p:sp>
        <p:nvSpPr>
          <p:cNvPr id="641" name=""/>
          <p:cNvSpPr/>
          <p:nvPr/>
        </p:nvSpPr>
        <p:spPr>
          <a:xfrm>
            <a:off x="5791320" y="5562720"/>
            <a:ext cx="304776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Other Factors and circumstances</a:t>
            </a:r>
            <a:br>
              <a:rPr sz="1800"/>
            </a:br>
            <a:r>
              <a:rPr b="0" lang="en-US" sz="1800" strike="noStrike" u="none">
                <a:solidFill>
                  <a:srgbClr val="000000"/>
                </a:solidFill>
                <a:effectLst/>
                <a:uFillTx/>
                <a:latin typeface="Arial Narrow"/>
              </a:rPr>
              <a:t>establish performance was</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prevented</a:t>
            </a:r>
            <a:endParaRPr b="0" lang="en-US" sz="1800" strike="noStrike" u="none">
              <a:solidFill>
                <a:srgbClr val="000000"/>
              </a:solidFill>
              <a:effectLst/>
              <a:uFillTx/>
              <a:latin typeface="Arial Narrow"/>
            </a:endParaRPr>
          </a:p>
        </p:txBody>
      </p:sp>
      <p:sp>
        <p:nvSpPr>
          <p:cNvPr id="642" name=""/>
          <p:cNvSpPr/>
          <p:nvPr/>
        </p:nvSpPr>
        <p:spPr>
          <a:xfrm>
            <a:off x="1600200" y="2895480"/>
            <a:ext cx="1143000" cy="1800"/>
          </a:xfrm>
          <a:prstGeom prst="line">
            <a:avLst/>
          </a:prstGeom>
          <a:ln w="936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Arial Narrow"/>
            </a:endParaRPr>
          </a:p>
        </p:txBody>
      </p:sp>
      <p:sp>
        <p:nvSpPr>
          <p:cNvPr id="643" name=""/>
          <p:cNvSpPr/>
          <p:nvPr/>
        </p:nvSpPr>
        <p:spPr>
          <a:xfrm>
            <a:off x="5791320" y="29718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44" name=""/>
          <p:cNvSpPr/>
          <p:nvPr/>
        </p:nvSpPr>
        <p:spPr>
          <a:xfrm>
            <a:off x="579132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45" name=""/>
          <p:cNvSpPr/>
          <p:nvPr/>
        </p:nvSpPr>
        <p:spPr>
          <a:xfrm>
            <a:off x="4800600" y="3048120"/>
            <a:ext cx="152388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 Non-Firm</a:t>
            </a:r>
            <a:endParaRPr b="0" lang="en-US" sz="18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Arial Narrow"/>
            </a:endParaRPr>
          </a:p>
        </p:txBody>
      </p:sp>
      <p:sp>
        <p:nvSpPr>
          <p:cNvPr id="646" name=""/>
          <p:cNvSpPr/>
          <p:nvPr/>
        </p:nvSpPr>
        <p:spPr>
          <a:xfrm>
            <a:off x="4648320" y="2590920"/>
            <a:ext cx="0" cy="167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cxnSp>
        <p:nvCxnSpPr>
          <p:cNvPr id="647" name=""/>
          <p:cNvCxnSpPr>
            <a:stCxn id="646" idx="0"/>
          </p:cNvCxnSpPr>
          <p:nvPr/>
        </p:nvCxnSpPr>
        <p:spPr>
          <a:xfrm>
            <a:off x="4647960" y="4267080"/>
            <a:ext cx="1080" cy="76680"/>
          </a:xfrm>
          <a:prstGeom prst="straightConnector1">
            <a:avLst/>
          </a:prstGeom>
          <a:ln w="9360">
            <a:solidFill>
              <a:srgbClr val="000000"/>
            </a:solidFill>
            <a:miter/>
            <a:tailEnd len="med" type="triangle" w="med"/>
          </a:ln>
        </p:spPr>
      </p:cxnSp>
      <p:sp>
        <p:nvSpPr>
          <p:cNvPr id="648"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49"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0" name=""/>
          <p:cNvSpPr/>
          <p:nvPr/>
        </p:nvSpPr>
        <p:spPr>
          <a:xfrm>
            <a:off x="7543800" y="41911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1" name=""/>
          <p:cNvSpPr/>
          <p:nvPr/>
        </p:nvSpPr>
        <p:spPr>
          <a:xfrm>
            <a:off x="7543800" y="4114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2"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3" name=""/>
          <p:cNvSpPr/>
          <p:nvPr/>
        </p:nvSpPr>
        <p:spPr>
          <a:xfrm flipH="1">
            <a:off x="5638680" y="4724280"/>
            <a:ext cx="152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4" name=""/>
          <p:cNvSpPr/>
          <p:nvPr/>
        </p:nvSpPr>
        <p:spPr>
          <a:xfrm>
            <a:off x="5638680" y="47242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5" name=""/>
          <p:cNvSpPr/>
          <p:nvPr/>
        </p:nvSpPr>
        <p:spPr>
          <a:xfrm>
            <a:off x="7543800" y="42670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656" name=""/>
          <p:cNvSpPr/>
          <p:nvPr/>
        </p:nvSpPr>
        <p:spPr>
          <a:xfrm>
            <a:off x="5791320" y="403848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7" name=""/>
          <p:cNvSpPr/>
          <p:nvPr/>
        </p:nvSpPr>
        <p:spPr>
          <a:xfrm>
            <a:off x="7543800" y="4343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58" name=""/>
          <p:cNvSpPr/>
          <p:nvPr/>
        </p:nvSpPr>
        <p:spPr>
          <a:xfrm>
            <a:off x="754380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659" name=""/>
          <p:cNvSpPr/>
          <p:nvPr/>
        </p:nvSpPr>
        <p:spPr>
          <a:xfrm>
            <a:off x="754380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0" name=""/>
          <p:cNvSpPr/>
          <p:nvPr/>
        </p:nvSpPr>
        <p:spPr>
          <a:xfrm>
            <a:off x="754380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1" name=""/>
          <p:cNvSpPr/>
          <p:nvPr/>
        </p:nvSpPr>
        <p:spPr>
          <a:xfrm flipH="1">
            <a:off x="2590920" y="6019920"/>
            <a:ext cx="3200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2" name=""/>
          <p:cNvSpPr/>
          <p:nvPr/>
        </p:nvSpPr>
        <p:spPr>
          <a:xfrm flipV="1">
            <a:off x="2590920" y="525744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3" name=""/>
          <p:cNvSpPr/>
          <p:nvPr/>
        </p:nvSpPr>
        <p:spPr>
          <a:xfrm flipV="1">
            <a:off x="2590920" y="51814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664" name=""/>
          <p:cNvSpPr/>
          <p:nvPr/>
        </p:nvSpPr>
        <p:spPr>
          <a:xfrm>
            <a:off x="5638680" y="48769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5" name=""/>
          <p:cNvSpPr/>
          <p:nvPr/>
        </p:nvSpPr>
        <p:spPr>
          <a:xfrm>
            <a:off x="5715000" y="4876920"/>
            <a:ext cx="1066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6" name=""/>
          <p:cNvSpPr/>
          <p:nvPr/>
        </p:nvSpPr>
        <p:spPr>
          <a:xfrm>
            <a:off x="0" y="304920"/>
            <a:ext cx="9144000" cy="91440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Show Me the Money</a:t>
            </a:r>
            <a:endParaRPr b="0" lang="en-US" sz="4400" strike="noStrike" u="none">
              <a:solidFill>
                <a:srgbClr val="000000"/>
              </a:solidFill>
              <a:effectLst/>
              <a:uFillTx/>
              <a:latin typeface="Arial Narrow"/>
            </a:endParaRPr>
          </a:p>
        </p:txBody>
      </p:sp>
      <p:sp>
        <p:nvSpPr>
          <p:cNvPr id="667" name=""/>
          <p:cNvSpPr/>
          <p:nvPr/>
        </p:nvSpPr>
        <p:spPr>
          <a:xfrm>
            <a:off x="914400" y="2286000"/>
            <a:ext cx="5638680" cy="2468160"/>
          </a:xfrm>
          <a:prstGeom prst="rect">
            <a:avLst/>
          </a:prstGeom>
          <a:noFill/>
          <a:ln w="0">
            <a:noFill/>
          </a:ln>
        </p:spPr>
        <p:style>
          <a:lnRef idx="0"/>
          <a:fillRef idx="0"/>
          <a:effectRef idx="0"/>
          <a:fontRef idx="minor"/>
        </p:style>
        <p:txBody>
          <a:bodyPr lIns="90000" rIns="90000" tIns="46800" bIns="46800" anchor="t">
            <a:spAutoFit/>
          </a:bodyPr>
          <a:p>
            <a:pPr>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 Payment</a:t>
            </a:r>
            <a:endParaRPr b="0" lang="en-US" sz="2800" strike="noStrike" u="none">
              <a:solidFill>
                <a:srgbClr val="000000"/>
              </a:solidFill>
              <a:effectLst/>
              <a:uFillTx/>
              <a:latin typeface="Arial Narrow"/>
            </a:endParaRPr>
          </a:p>
          <a:p>
            <a:pPr>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 Payment netting</a:t>
            </a:r>
            <a:endParaRPr b="0" lang="en-US" sz="2800" strike="noStrike" u="none">
              <a:solidFill>
                <a:srgbClr val="000000"/>
              </a:solidFill>
              <a:effectLst/>
              <a:uFillTx/>
              <a:latin typeface="Arial Narrow"/>
            </a:endParaRPr>
          </a:p>
          <a:p>
            <a:pPr>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 Billing disputes</a:t>
            </a:r>
            <a:endParaRPr b="0" lang="en-US" sz="2800" strike="noStrike" u="none">
              <a:solidFill>
                <a:srgbClr val="000000"/>
              </a:solidFill>
              <a:effectLst/>
              <a:uFillTx/>
              <a:latin typeface="Arial Narrow"/>
            </a:endParaRPr>
          </a:p>
          <a:p>
            <a:pPr>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 Audit rights/confidentiality</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8" name=""/>
          <p:cNvSpPr/>
          <p:nvPr/>
        </p:nvSpPr>
        <p:spPr>
          <a:xfrm>
            <a:off x="4648320" y="28954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69" name=""/>
          <p:cNvSpPr/>
          <p:nvPr/>
        </p:nvSpPr>
        <p:spPr>
          <a:xfrm>
            <a:off x="2552760" y="228600"/>
            <a:ext cx="3962520" cy="6858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Payment Process</a:t>
            </a:r>
            <a:endParaRPr b="0" lang="en-US" sz="4200" strike="noStrike" u="none">
              <a:solidFill>
                <a:srgbClr val="000000"/>
              </a:solidFill>
              <a:effectLst/>
              <a:uFillTx/>
              <a:latin typeface="Arial Narrow"/>
            </a:endParaRPr>
          </a:p>
        </p:txBody>
      </p:sp>
      <p:sp>
        <p:nvSpPr>
          <p:cNvPr id="670" name=""/>
          <p:cNvSpPr/>
          <p:nvPr/>
        </p:nvSpPr>
        <p:spPr>
          <a:xfrm>
            <a:off x="4648320" y="9144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1" name=""/>
          <p:cNvSpPr/>
          <p:nvPr/>
        </p:nvSpPr>
        <p:spPr>
          <a:xfrm>
            <a:off x="3581280" y="1143000"/>
            <a:ext cx="205740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Calendar Monthly Invoice</a:t>
            </a:r>
            <a:endParaRPr b="0" lang="en-US" sz="1600" strike="noStrike" u="none">
              <a:solidFill>
                <a:srgbClr val="000000"/>
              </a:solidFill>
              <a:effectLst/>
              <a:uFillTx/>
              <a:latin typeface="Arial Narrow"/>
            </a:endParaRPr>
          </a:p>
        </p:txBody>
      </p:sp>
      <p:sp>
        <p:nvSpPr>
          <p:cNvPr id="672" name=""/>
          <p:cNvSpPr/>
          <p:nvPr/>
        </p:nvSpPr>
        <p:spPr>
          <a:xfrm>
            <a:off x="4648320" y="1752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3" name=""/>
          <p:cNvSpPr/>
          <p:nvPr/>
        </p:nvSpPr>
        <p:spPr>
          <a:xfrm>
            <a:off x="2133720" y="1981080"/>
            <a:ext cx="5105160" cy="9907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Due on the later of 20th day or 10 days after invoice; exceptions:  accelerated LDs (if selected) and option premium due 2 days after invoice receipt;  12 months to challenge accuracy</a:t>
            </a:r>
            <a:endParaRPr b="0" lang="en-US" sz="1600" strike="noStrike" u="none">
              <a:solidFill>
                <a:srgbClr val="000000"/>
              </a:solidFill>
              <a:effectLst/>
              <a:uFillTx/>
              <a:latin typeface="Arial Narrow"/>
            </a:endParaRPr>
          </a:p>
        </p:txBody>
      </p:sp>
      <p:sp>
        <p:nvSpPr>
          <p:cNvPr id="674" name=""/>
          <p:cNvSpPr/>
          <p:nvPr/>
        </p:nvSpPr>
        <p:spPr>
          <a:xfrm>
            <a:off x="4648320" y="3200400"/>
            <a:ext cx="3581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5" name=""/>
          <p:cNvSpPr/>
          <p:nvPr/>
        </p:nvSpPr>
        <p:spPr>
          <a:xfrm flipH="1">
            <a:off x="1752120" y="3200400"/>
            <a:ext cx="3124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6" name=""/>
          <p:cNvSpPr/>
          <p:nvPr/>
        </p:nvSpPr>
        <p:spPr>
          <a:xfrm>
            <a:off x="1752480" y="32004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7" name=""/>
          <p:cNvSpPr/>
          <p:nvPr/>
        </p:nvSpPr>
        <p:spPr>
          <a:xfrm>
            <a:off x="4648320" y="32004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8" name=""/>
          <p:cNvSpPr/>
          <p:nvPr/>
        </p:nvSpPr>
        <p:spPr>
          <a:xfrm>
            <a:off x="8229600" y="32004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79" name=""/>
          <p:cNvSpPr/>
          <p:nvPr/>
        </p:nvSpPr>
        <p:spPr>
          <a:xfrm>
            <a:off x="1066680" y="3581280"/>
            <a:ext cx="167652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Dispute of Invoice</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Amount</a:t>
            </a:r>
            <a:endParaRPr b="0" lang="en-US" sz="1600" strike="noStrike" u="none">
              <a:solidFill>
                <a:srgbClr val="000000"/>
              </a:solidFill>
              <a:effectLst/>
              <a:uFillTx/>
              <a:latin typeface="Arial Narrow"/>
            </a:endParaRPr>
          </a:p>
        </p:txBody>
      </p:sp>
      <p:sp>
        <p:nvSpPr>
          <p:cNvPr id="680" name=""/>
          <p:cNvSpPr/>
          <p:nvPr/>
        </p:nvSpPr>
        <p:spPr>
          <a:xfrm>
            <a:off x="3886200" y="3581280"/>
            <a:ext cx="167652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Failure to Pay</a:t>
            </a:r>
            <a:endParaRPr b="0" lang="en-US" sz="1600" strike="noStrike" u="none">
              <a:solidFill>
                <a:srgbClr val="000000"/>
              </a:solidFill>
              <a:effectLst/>
              <a:uFillTx/>
              <a:latin typeface="Arial Narrow"/>
            </a:endParaRPr>
          </a:p>
        </p:txBody>
      </p:sp>
      <p:sp>
        <p:nvSpPr>
          <p:cNvPr id="681" name=""/>
          <p:cNvSpPr/>
          <p:nvPr/>
        </p:nvSpPr>
        <p:spPr>
          <a:xfrm>
            <a:off x="7238880" y="3581280"/>
            <a:ext cx="167652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Pay by Electronic</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Funds Transfer</a:t>
            </a:r>
            <a:endParaRPr b="0" lang="en-US" sz="1600" strike="noStrike" u="none">
              <a:solidFill>
                <a:srgbClr val="000000"/>
              </a:solidFill>
              <a:effectLst/>
              <a:uFillTx/>
              <a:latin typeface="Arial Narrow"/>
            </a:endParaRPr>
          </a:p>
        </p:txBody>
      </p:sp>
      <p:sp>
        <p:nvSpPr>
          <p:cNvPr id="682" name=""/>
          <p:cNvSpPr/>
          <p:nvPr/>
        </p:nvSpPr>
        <p:spPr>
          <a:xfrm>
            <a:off x="2743200" y="4572000"/>
            <a:ext cx="167652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Notice of</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Dispute &amp; Reasons</a:t>
            </a:r>
            <a:endParaRPr b="0" lang="en-US" sz="1600" strike="noStrike" u="none">
              <a:solidFill>
                <a:srgbClr val="000000"/>
              </a:solidFill>
              <a:effectLst/>
              <a:uFillTx/>
              <a:latin typeface="Arial Narrow"/>
            </a:endParaRPr>
          </a:p>
        </p:txBody>
      </p:sp>
      <p:sp>
        <p:nvSpPr>
          <p:cNvPr id="683" name=""/>
          <p:cNvSpPr/>
          <p:nvPr/>
        </p:nvSpPr>
        <p:spPr>
          <a:xfrm>
            <a:off x="457200" y="4572000"/>
            <a:ext cx="144792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Pay Undisputed</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Amount</a:t>
            </a:r>
            <a:endParaRPr b="0" lang="en-US" sz="1600" strike="noStrike" u="none">
              <a:solidFill>
                <a:srgbClr val="000000"/>
              </a:solidFill>
              <a:effectLst/>
              <a:uFillTx/>
              <a:latin typeface="Arial Narrow"/>
            </a:endParaRPr>
          </a:p>
        </p:txBody>
      </p:sp>
      <p:sp>
        <p:nvSpPr>
          <p:cNvPr id="684" name=""/>
          <p:cNvSpPr/>
          <p:nvPr/>
        </p:nvSpPr>
        <p:spPr>
          <a:xfrm>
            <a:off x="2209680" y="43434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85" name=""/>
          <p:cNvSpPr/>
          <p:nvPr/>
        </p:nvSpPr>
        <p:spPr>
          <a:xfrm flipH="1">
            <a:off x="1905120" y="4876920"/>
            <a:ext cx="304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86" name=""/>
          <p:cNvSpPr/>
          <p:nvPr/>
        </p:nvSpPr>
        <p:spPr>
          <a:xfrm>
            <a:off x="2209680" y="4876920"/>
            <a:ext cx="533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87" name=""/>
          <p:cNvSpPr/>
          <p:nvPr/>
        </p:nvSpPr>
        <p:spPr>
          <a:xfrm>
            <a:off x="304920" y="5791320"/>
            <a:ext cx="1295280" cy="5331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Litigation</a:t>
            </a:r>
            <a:endParaRPr b="0" lang="en-US" sz="1600" strike="noStrike" u="none">
              <a:solidFill>
                <a:srgbClr val="000000"/>
              </a:solidFill>
              <a:effectLst/>
              <a:uFillTx/>
              <a:latin typeface="Arial Narrow"/>
            </a:endParaRPr>
          </a:p>
        </p:txBody>
      </p:sp>
      <p:sp>
        <p:nvSpPr>
          <p:cNvPr id="688" name=""/>
          <p:cNvSpPr/>
          <p:nvPr/>
        </p:nvSpPr>
        <p:spPr>
          <a:xfrm>
            <a:off x="91440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89" name=""/>
          <p:cNvSpPr/>
          <p:nvPr/>
        </p:nvSpPr>
        <p:spPr>
          <a:xfrm>
            <a:off x="914400" y="5486400"/>
            <a:ext cx="1828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0" name=""/>
          <p:cNvSpPr/>
          <p:nvPr/>
        </p:nvSpPr>
        <p:spPr>
          <a:xfrm>
            <a:off x="914400" y="5410080"/>
            <a:ext cx="0" cy="3812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1" name=""/>
          <p:cNvSpPr/>
          <p:nvPr/>
        </p:nvSpPr>
        <p:spPr>
          <a:xfrm>
            <a:off x="2743200" y="54864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2" name=""/>
          <p:cNvSpPr/>
          <p:nvPr/>
        </p:nvSpPr>
        <p:spPr>
          <a:xfrm>
            <a:off x="2133720" y="5791320"/>
            <a:ext cx="1447560" cy="5331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Adjusted</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Invoice</a:t>
            </a:r>
            <a:endParaRPr b="0" lang="en-US" sz="1600" strike="noStrike" u="none">
              <a:solidFill>
                <a:srgbClr val="000000"/>
              </a:solidFill>
              <a:effectLst/>
              <a:uFillTx/>
              <a:latin typeface="Arial Narrow"/>
            </a:endParaRPr>
          </a:p>
        </p:txBody>
      </p:sp>
      <p:sp>
        <p:nvSpPr>
          <p:cNvPr id="693" name=""/>
          <p:cNvSpPr/>
          <p:nvPr/>
        </p:nvSpPr>
        <p:spPr>
          <a:xfrm>
            <a:off x="1600200" y="6095880"/>
            <a:ext cx="533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4" name=""/>
          <p:cNvSpPr/>
          <p:nvPr/>
        </p:nvSpPr>
        <p:spPr>
          <a:xfrm>
            <a:off x="4800600" y="43434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5" name=""/>
          <p:cNvSpPr/>
          <p:nvPr/>
        </p:nvSpPr>
        <p:spPr>
          <a:xfrm>
            <a:off x="4800600" y="4952880"/>
            <a:ext cx="7621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6" name=""/>
          <p:cNvSpPr/>
          <p:nvPr/>
        </p:nvSpPr>
        <p:spPr>
          <a:xfrm>
            <a:off x="5562720" y="4648320"/>
            <a:ext cx="167616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Accrue Interest at</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Interest Rate</a:t>
            </a:r>
            <a:endParaRPr b="0" lang="en-US" sz="1600" strike="noStrike" u="none">
              <a:solidFill>
                <a:srgbClr val="000000"/>
              </a:solidFill>
              <a:effectLst/>
              <a:uFillTx/>
              <a:latin typeface="Arial Narrow"/>
            </a:endParaRPr>
          </a:p>
        </p:txBody>
      </p:sp>
      <p:sp>
        <p:nvSpPr>
          <p:cNvPr id="697" name=""/>
          <p:cNvSpPr/>
          <p:nvPr/>
        </p:nvSpPr>
        <p:spPr>
          <a:xfrm>
            <a:off x="6477120" y="5334120"/>
            <a:ext cx="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698" name=""/>
          <p:cNvSpPr/>
          <p:nvPr/>
        </p:nvSpPr>
        <p:spPr>
          <a:xfrm>
            <a:off x="5715000" y="5715000"/>
            <a:ext cx="16002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Event of</a:t>
            </a:r>
            <a:endParaRPr b="0" lang="en-US" sz="16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Default</a:t>
            </a:r>
            <a:endParaRPr b="0" lang="en-US" sz="1600" strike="noStrike" u="none">
              <a:solidFill>
                <a:srgbClr val="000000"/>
              </a:solidFill>
              <a:effectLst/>
              <a:uFillTx/>
              <a:latin typeface="Arial Narrow"/>
            </a:endParaRPr>
          </a:p>
        </p:txBody>
      </p:sp>
      <p:sp>
        <p:nvSpPr>
          <p:cNvPr id="699" name=""/>
          <p:cNvSpPr/>
          <p:nvPr/>
        </p:nvSpPr>
        <p:spPr>
          <a:xfrm flipH="1">
            <a:off x="228240" y="48769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0" name=""/>
          <p:cNvSpPr/>
          <p:nvPr/>
        </p:nvSpPr>
        <p:spPr>
          <a:xfrm>
            <a:off x="228600" y="4876920"/>
            <a:ext cx="0" cy="1752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1" name=""/>
          <p:cNvSpPr/>
          <p:nvPr/>
        </p:nvSpPr>
        <p:spPr>
          <a:xfrm>
            <a:off x="228600" y="6629400"/>
            <a:ext cx="792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2" name=""/>
          <p:cNvSpPr/>
          <p:nvPr/>
        </p:nvSpPr>
        <p:spPr>
          <a:xfrm flipV="1">
            <a:off x="8153280" y="4343400"/>
            <a:ext cx="0" cy="2286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3" name=""/>
          <p:cNvSpPr/>
          <p:nvPr/>
        </p:nvSpPr>
        <p:spPr>
          <a:xfrm>
            <a:off x="3581280" y="6095880"/>
            <a:ext cx="1524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4" name=""/>
          <p:cNvSpPr/>
          <p:nvPr/>
        </p:nvSpPr>
        <p:spPr>
          <a:xfrm flipV="1">
            <a:off x="5105520" y="5334120"/>
            <a:ext cx="0" cy="761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5" name=""/>
          <p:cNvSpPr/>
          <p:nvPr/>
        </p:nvSpPr>
        <p:spPr>
          <a:xfrm flipV="1">
            <a:off x="5105520" y="5028840"/>
            <a:ext cx="4572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6" name=""/>
          <p:cNvSpPr/>
          <p:nvPr/>
        </p:nvSpPr>
        <p:spPr>
          <a:xfrm flipV="1">
            <a:off x="7238880" y="4343040"/>
            <a:ext cx="53352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7" name=""/>
          <p:cNvSpPr/>
          <p:nvPr/>
        </p:nvSpPr>
        <p:spPr>
          <a:xfrm>
            <a:off x="3581280" y="51814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08" name=""/>
          <p:cNvSpPr/>
          <p:nvPr/>
        </p:nvSpPr>
        <p:spPr>
          <a:xfrm>
            <a:off x="3581280" y="54100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Arial Narrow"/>
            </a:endParaRPr>
          </a:p>
        </p:txBody>
      </p:sp>
      <p:sp>
        <p:nvSpPr>
          <p:cNvPr id="709" name=""/>
          <p:cNvSpPr/>
          <p:nvPr/>
        </p:nvSpPr>
        <p:spPr>
          <a:xfrm flipH="1">
            <a:off x="2742840" y="548640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0" name=""/>
          <p:cNvSpPr/>
          <p:nvPr/>
        </p:nvSpPr>
        <p:spPr>
          <a:xfrm>
            <a:off x="3505320" y="5486400"/>
            <a:ext cx="75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1" name=""/>
          <p:cNvSpPr/>
          <p:nvPr/>
        </p:nvSpPr>
        <p:spPr>
          <a:xfrm>
            <a:off x="411480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2" name=""/>
          <p:cNvSpPr/>
          <p:nvPr/>
        </p:nvSpPr>
        <p:spPr>
          <a:xfrm>
            <a:off x="2705040" y="380880"/>
            <a:ext cx="3467160" cy="6858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Payment Netting</a:t>
            </a:r>
            <a:endParaRPr b="0" lang="en-US" sz="4200" strike="noStrike" u="none">
              <a:solidFill>
                <a:srgbClr val="000000"/>
              </a:solidFill>
              <a:effectLst/>
              <a:uFillTx/>
              <a:latin typeface="Arial Narrow"/>
            </a:endParaRPr>
          </a:p>
        </p:txBody>
      </p:sp>
      <p:sp>
        <p:nvSpPr>
          <p:cNvPr id="713" name=""/>
          <p:cNvSpPr/>
          <p:nvPr/>
        </p:nvSpPr>
        <p:spPr>
          <a:xfrm>
            <a:off x="4114800" y="13716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4" name=""/>
          <p:cNvSpPr/>
          <p:nvPr/>
        </p:nvSpPr>
        <p:spPr>
          <a:xfrm>
            <a:off x="4114800" y="1905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715" name=""/>
          <p:cNvSpPr/>
          <p:nvPr/>
        </p:nvSpPr>
        <p:spPr>
          <a:xfrm>
            <a:off x="1676520" y="1981080"/>
            <a:ext cx="5181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Mutual debts and payments due on same date</a:t>
            </a:r>
            <a:endParaRPr b="0" lang="en-US" sz="2000" strike="noStrike" u="none">
              <a:solidFill>
                <a:srgbClr val="000000"/>
              </a:solidFill>
              <a:effectLst/>
              <a:uFillTx/>
              <a:latin typeface="Arial Narrow"/>
            </a:endParaRPr>
          </a:p>
        </p:txBody>
      </p:sp>
      <p:sp>
        <p:nvSpPr>
          <p:cNvPr id="716" name=""/>
          <p:cNvSpPr/>
          <p:nvPr/>
        </p:nvSpPr>
        <p:spPr>
          <a:xfrm flipH="1">
            <a:off x="27432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7" name=""/>
          <p:cNvSpPr/>
          <p:nvPr/>
        </p:nvSpPr>
        <p:spPr>
          <a:xfrm>
            <a:off x="41148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8" name=""/>
          <p:cNvSpPr/>
          <p:nvPr/>
        </p:nvSpPr>
        <p:spPr>
          <a:xfrm>
            <a:off x="2743200" y="3200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19" name=""/>
          <p:cNvSpPr/>
          <p:nvPr/>
        </p:nvSpPr>
        <p:spPr>
          <a:xfrm>
            <a:off x="5486400" y="32004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20" name=""/>
          <p:cNvSpPr/>
          <p:nvPr/>
        </p:nvSpPr>
        <p:spPr>
          <a:xfrm>
            <a:off x="27432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721" name=""/>
          <p:cNvSpPr/>
          <p:nvPr/>
        </p:nvSpPr>
        <p:spPr>
          <a:xfrm>
            <a:off x="54864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722" name=""/>
          <p:cNvSpPr/>
          <p:nvPr/>
        </p:nvSpPr>
        <p:spPr>
          <a:xfrm>
            <a:off x="990720" y="3657600"/>
            <a:ext cx="26668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No mutual obligations--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 when due</a:t>
            </a:r>
            <a:endParaRPr b="0" lang="en-US" sz="2000" strike="noStrike" u="none">
              <a:solidFill>
                <a:srgbClr val="000000"/>
              </a:solidFill>
              <a:effectLst/>
              <a:uFillTx/>
              <a:latin typeface="Arial Narrow"/>
            </a:endParaRPr>
          </a:p>
        </p:txBody>
      </p:sp>
      <p:sp>
        <p:nvSpPr>
          <p:cNvPr id="723" name=""/>
          <p:cNvSpPr/>
          <p:nvPr/>
        </p:nvSpPr>
        <p:spPr>
          <a:xfrm>
            <a:off x="3886200" y="3581280"/>
            <a:ext cx="4572000" cy="12956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Summation of mutual payments,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liquidated damages, option premiums,</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interest, credits due--exclude performance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assurance and guaranty amounts</a:t>
            </a:r>
            <a:endParaRPr b="0" lang="en-US" sz="2000" strike="noStrike" u="none">
              <a:solidFill>
                <a:srgbClr val="000000"/>
              </a:solidFill>
              <a:effectLst/>
              <a:uFillTx/>
              <a:latin typeface="Arial Narrow"/>
            </a:endParaRPr>
          </a:p>
        </p:txBody>
      </p:sp>
      <p:sp>
        <p:nvSpPr>
          <p:cNvPr id="724" name=""/>
          <p:cNvSpPr/>
          <p:nvPr/>
        </p:nvSpPr>
        <p:spPr>
          <a:xfrm>
            <a:off x="5562720" y="48769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25" name=""/>
          <p:cNvSpPr/>
          <p:nvPr/>
        </p:nvSpPr>
        <p:spPr>
          <a:xfrm>
            <a:off x="5562720" y="5334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Arial Narrow"/>
            </a:endParaRPr>
          </a:p>
        </p:txBody>
      </p:sp>
      <p:sp>
        <p:nvSpPr>
          <p:cNvPr id="726" name=""/>
          <p:cNvSpPr/>
          <p:nvPr/>
        </p:nvSpPr>
        <p:spPr>
          <a:xfrm>
            <a:off x="4191120" y="5410080"/>
            <a:ext cx="3429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owing greater amount</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pays net amount when due</a:t>
            </a:r>
            <a:endParaRPr b="0" lang="en-US" sz="2000" strike="noStrike" u="none">
              <a:solidFill>
                <a:srgbClr val="000000"/>
              </a:solidFill>
              <a:effectLst/>
              <a:uFillTx/>
              <a:latin typeface="Arial Narrow"/>
            </a:endParaRPr>
          </a:p>
        </p:txBody>
      </p:sp>
      <p:sp>
        <p:nvSpPr>
          <p:cNvPr id="727" name=""/>
          <p:cNvSpPr/>
          <p:nvPr/>
        </p:nvSpPr>
        <p:spPr>
          <a:xfrm>
            <a:off x="304920" y="5334120"/>
            <a:ext cx="365760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If event of default or notice given</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 writing, include in netting the</a:t>
            </a:r>
            <a:endParaRPr b="0" lang="en-US" sz="2000" strike="noStrike" u="none">
              <a:solidFill>
                <a:srgbClr val="000000"/>
              </a:solidFill>
              <a:effectLst/>
              <a:uFillTx/>
              <a:latin typeface="Arial Narrow"/>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amount of performance assurance</a:t>
            </a:r>
            <a:endParaRPr b="0" lang="en-US" sz="2000" strike="noStrike" u="none">
              <a:solidFill>
                <a:srgbClr val="000000"/>
              </a:solidFill>
              <a:effectLst/>
              <a:uFillTx/>
              <a:latin typeface="Arial Narrow"/>
            </a:endParaRPr>
          </a:p>
        </p:txBody>
      </p:sp>
      <p:sp>
        <p:nvSpPr>
          <p:cNvPr id="728" name=""/>
          <p:cNvSpPr/>
          <p:nvPr/>
        </p:nvSpPr>
        <p:spPr>
          <a:xfrm flipV="1">
            <a:off x="3276720" y="510516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
        <p:nvSpPr>
          <p:cNvPr id="729" name=""/>
          <p:cNvSpPr/>
          <p:nvPr/>
        </p:nvSpPr>
        <p:spPr>
          <a:xfrm>
            <a:off x="3276720" y="510552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0" name=""/>
          <p:cNvSpPr/>
          <p:nvPr/>
        </p:nvSpPr>
        <p:spPr>
          <a:xfrm>
            <a:off x="2057400" y="380880"/>
            <a:ext cx="495288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Audit Rights</a:t>
            </a:r>
            <a:endParaRPr b="0" lang="en-US" sz="4400" strike="noStrike" u="none">
              <a:solidFill>
                <a:srgbClr val="000000"/>
              </a:solidFill>
              <a:effectLst/>
              <a:uFillTx/>
              <a:latin typeface="Arial Narrow"/>
            </a:endParaRPr>
          </a:p>
        </p:txBody>
      </p:sp>
      <p:sp>
        <p:nvSpPr>
          <p:cNvPr id="731" name=""/>
          <p:cNvSpPr/>
          <p:nvPr/>
        </p:nvSpPr>
        <p:spPr>
          <a:xfrm>
            <a:off x="533520" y="1676520"/>
            <a:ext cx="7315200" cy="3276360"/>
          </a:xfrm>
          <a:prstGeom prst="rect">
            <a:avLst/>
          </a:prstGeom>
          <a:noFill/>
          <a:ln w="0">
            <a:noFill/>
          </a:ln>
        </p:spPr>
        <p:style>
          <a:lnRef idx="0"/>
          <a:fillRef idx="0"/>
          <a:effectRef idx="0"/>
          <a:fontRef idx="minor"/>
        </p:style>
        <p:txBody>
          <a:bodyPr lIns="90000" rIns="90000" tIns="46800" bIns="46800" anchor="ctr">
            <a:noAutofit/>
          </a:bodyPr>
          <a:p>
            <a:pPr marL="227160" indent="-22716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Normal business hours, at requesting party’s expense, solely for verifying statements, charges or computations.</a:t>
            </a:r>
            <a:endParaRPr b="0" lang="en-US" sz="3000" strike="noStrike" u="none">
              <a:solidFill>
                <a:srgbClr val="000000"/>
              </a:solidFill>
              <a:effectLst/>
              <a:uFillTx/>
              <a:latin typeface="Arial Narrow"/>
            </a:endParaRPr>
          </a:p>
          <a:p>
            <a:pPr marL="227160" indent="-22716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Waiver of objection and right to audit 12 months after rendering statement or payment.</a:t>
            </a:r>
            <a:endParaRPr b="0" lang="en-US" sz="3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2" name=""/>
          <p:cNvSpPr/>
          <p:nvPr/>
        </p:nvSpPr>
        <p:spPr>
          <a:xfrm>
            <a:off x="1447920" y="380880"/>
            <a:ext cx="609588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Major Meltdowns</a:t>
            </a:r>
            <a:endParaRPr b="0" lang="en-US" sz="4400" strike="noStrike" u="none">
              <a:solidFill>
                <a:srgbClr val="000000"/>
              </a:solidFill>
              <a:effectLst/>
              <a:uFillTx/>
              <a:latin typeface="Arial Narrow"/>
            </a:endParaRPr>
          </a:p>
        </p:txBody>
      </p:sp>
      <p:sp>
        <p:nvSpPr>
          <p:cNvPr id="733" name=""/>
          <p:cNvSpPr/>
          <p:nvPr/>
        </p:nvSpPr>
        <p:spPr>
          <a:xfrm>
            <a:off x="1219320" y="1981080"/>
            <a:ext cx="7315200" cy="3124440"/>
          </a:xfrm>
          <a:prstGeom prst="rect">
            <a:avLst/>
          </a:prstGeom>
          <a:noFill/>
          <a:ln w="0">
            <a:noFill/>
          </a:ln>
        </p:spPr>
        <p:style>
          <a:lnRef idx="0"/>
          <a:fillRef idx="0"/>
          <a:effectRef idx="0"/>
          <a:fontRef idx="minor"/>
        </p:style>
        <p:txBody>
          <a:bodyPr wrap="none" lIns="90000" rIns="90000" tIns="46800" bIns="46800" anchor="ctr">
            <a:noAutofit/>
          </a:bodyPr>
          <a:p>
            <a:pPr marL="228600" indent="-22860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 Events of default </a:t>
            </a:r>
            <a:endParaRPr b="0" lang="en-US" sz="3000" strike="noStrike" u="none">
              <a:solidFill>
                <a:srgbClr val="000000"/>
              </a:solidFill>
              <a:effectLst/>
              <a:uFillTx/>
              <a:latin typeface="Arial Narrow"/>
            </a:endParaRPr>
          </a:p>
          <a:p>
            <a:pPr marL="228600" indent="-22860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 Winding down trading relationships</a:t>
            </a:r>
            <a:endParaRPr b="0" lang="en-US" sz="3000" strike="noStrike" u="none">
              <a:solidFill>
                <a:srgbClr val="000000"/>
              </a:solidFill>
              <a:effectLst/>
              <a:uFillTx/>
              <a:latin typeface="Arial Narrow"/>
            </a:endParaRPr>
          </a:p>
          <a:p>
            <a:pPr marL="228600" indent="-22860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 Termination payments</a:t>
            </a:r>
            <a:endParaRPr b="0" lang="en-US" sz="3000" strike="noStrike" u="none">
              <a:solidFill>
                <a:srgbClr val="000000"/>
              </a:solidFill>
              <a:effectLst/>
              <a:uFillTx/>
              <a:latin typeface="Arial Narrow"/>
            </a:endParaRPr>
          </a:p>
          <a:p>
            <a:pPr marL="228600" indent="-22860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 Netout</a:t>
            </a:r>
            <a:endParaRPr b="0" lang="en-US" sz="3000" strike="noStrike" u="none">
              <a:solidFill>
                <a:srgbClr val="000000"/>
              </a:solidFill>
              <a:effectLst/>
              <a:uFillTx/>
              <a:latin typeface="Arial Narrow"/>
            </a:endParaRPr>
          </a:p>
          <a:p>
            <a:pPr marL="228600" indent="-22860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 Closeout setoff</a:t>
            </a:r>
            <a:endParaRPr b="0" lang="en-US" sz="30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4" name=""/>
          <p:cNvSpPr/>
          <p:nvPr/>
        </p:nvSpPr>
        <p:spPr>
          <a:xfrm>
            <a:off x="304920" y="1309680"/>
            <a:ext cx="8839080" cy="577260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75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Limitation of Remedies/Liability/Damages</a:t>
            </a:r>
            <a:endParaRPr b="0" lang="en-US" sz="2400" strike="noStrike" u="none">
              <a:solidFill>
                <a:srgbClr val="000000"/>
              </a:solidFill>
              <a:effectLst/>
              <a:uFillTx/>
              <a:latin typeface="Arial Narrow"/>
            </a:endParaRPr>
          </a:p>
          <a:p>
            <a:pPr marL="228600" indent="-228600">
              <a:spcBef>
                <a:spcPts val="75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Taxes — Seller liable before delivery point, buyer liable at and after</a:t>
            </a:r>
            <a:endParaRPr b="0" lang="en-US" sz="2400" strike="noStrike" u="none">
              <a:solidFill>
                <a:srgbClr val="000000"/>
              </a:solidFill>
              <a:effectLst/>
              <a:uFillTx/>
              <a:latin typeface="Arial Narrow"/>
            </a:endParaRPr>
          </a:p>
          <a:p>
            <a:pPr marL="228600" indent="-228600">
              <a:spcBef>
                <a:spcPts val="751"/>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Representations and warranties</a:t>
            </a:r>
            <a:endParaRPr b="0" lang="en-US" sz="24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duly organized</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regulatory authorizations</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corporate authority</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legally enforceable obligations</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no pending bankruptcy or materially adverse legal proceeding</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no event of default or potential event of default has occurred</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using own business judgment, no reliance on other party</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forward contract merchant status</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ability to make or take delivery</a:t>
            </a:r>
            <a:endParaRPr b="0" lang="en-US" sz="2100" strike="noStrike" u="none">
              <a:solidFill>
                <a:srgbClr val="000000"/>
              </a:solidFill>
              <a:effectLst/>
              <a:uFillTx/>
              <a:latin typeface="Arial Narrow"/>
            </a:endParaRPr>
          </a:p>
          <a:p>
            <a:pPr lvl="1" marL="684360" indent="-227160">
              <a:lnSpc>
                <a:spcPct val="100000"/>
              </a:lnSpc>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Narrow"/>
              </a:rPr>
              <a:t>for an option, party is merchant for business-related purposes</a:t>
            </a:r>
            <a:endParaRPr b="0" lang="en-US" sz="2100" strike="noStrike" u="none">
              <a:solidFill>
                <a:srgbClr val="000000"/>
              </a:solidFill>
              <a:effectLst/>
              <a:uFillTx/>
              <a:latin typeface="Arial Narrow"/>
            </a:endParaRPr>
          </a:p>
        </p:txBody>
      </p:sp>
      <p:sp>
        <p:nvSpPr>
          <p:cNvPr id="735" name=""/>
          <p:cNvSpPr/>
          <p:nvPr/>
        </p:nvSpPr>
        <p:spPr>
          <a:xfrm>
            <a:off x="0" y="0"/>
            <a:ext cx="9144000" cy="99072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Other Provisions of Legal Importance</a:t>
            </a:r>
            <a:endParaRPr b="0" lang="en-US" sz="4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p:nvPr>
        </p:nvSpPr>
        <p:spPr>
          <a:xfrm>
            <a:off x="412920" y="1823760"/>
            <a:ext cx="8400960" cy="4808520"/>
          </a:xfrm>
          <a:prstGeom prst="rect">
            <a:avLst/>
          </a:prstGeom>
          <a:solidFill>
            <a:srgbClr val="ffffff"/>
          </a:solidFill>
          <a:ln w="0">
            <a:noFill/>
          </a:ln>
        </p:spPr>
        <p:txBody>
          <a:bodyPr lIns="90000" rIns="90000" tIns="46800" bIns="46800" anchor="t">
            <a:normAutofit fontScale="92500" lnSpcReduction="9999"/>
          </a:bodyPr>
          <a:p>
            <a:pPr marL="343080" indent="-343080">
              <a:spcBef>
                <a:spcPts val="1312"/>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Narrow"/>
              </a:rPr>
              <a:t>Why not just do business under two one-way tariffs or one tariff and one agreement?</a:t>
            </a:r>
            <a:endParaRPr b="0" lang="en-US" sz="3000" strike="noStrike" u="none">
              <a:solidFill>
                <a:srgbClr val="000000"/>
              </a:solidFill>
              <a:effectLst/>
              <a:uFillTx/>
              <a:latin typeface="Arial Narrow"/>
            </a:endParaRPr>
          </a:p>
          <a:p>
            <a:pPr lvl="1" marL="743040" indent="-28584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Payment netting, creditworthiness and other bilateral issues</a:t>
            </a:r>
            <a:endParaRPr b="0" lang="en-US" sz="2600" strike="noStrike" u="none">
              <a:solidFill>
                <a:srgbClr val="000000"/>
              </a:solidFill>
              <a:effectLst/>
              <a:uFillTx/>
              <a:latin typeface="Arial Narrow"/>
            </a:endParaRPr>
          </a:p>
          <a:p>
            <a:pPr lvl="1" marL="743040" indent="-28584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Inconsistencies in rights/obligations are not priced into transactions</a:t>
            </a:r>
            <a:endParaRPr b="0" lang="en-US" sz="2600" strike="noStrike" u="none">
              <a:solidFill>
                <a:srgbClr val="000000"/>
              </a:solidFill>
              <a:effectLst/>
              <a:uFillTx/>
              <a:latin typeface="Arial Narrow"/>
            </a:endParaRPr>
          </a:p>
          <a:p>
            <a:pPr lvl="1" marL="743040" indent="-28584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Choice of different laws</a:t>
            </a:r>
            <a:endParaRPr b="0" lang="en-US" sz="2600" strike="noStrike" u="none">
              <a:solidFill>
                <a:srgbClr val="000000"/>
              </a:solidFill>
              <a:effectLst/>
              <a:uFillTx/>
              <a:latin typeface="Arial Narrow"/>
            </a:endParaRPr>
          </a:p>
          <a:p>
            <a:pPr lvl="2" marL="1143000" indent="-228600">
              <a:spcBef>
                <a:spcPts val="550"/>
              </a:spcBef>
              <a:buClr>
                <a:srgbClr val="000000"/>
              </a:buClr>
              <a:buSzPct val="50000"/>
              <a:buFont typeface="ZapfDingba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Is an oral transaction binding?</a:t>
            </a:r>
            <a:endParaRPr b="0" lang="en-US" sz="2200" strike="noStrike" u="none">
              <a:solidFill>
                <a:srgbClr val="000000"/>
              </a:solidFill>
              <a:effectLst/>
              <a:uFillTx/>
              <a:latin typeface="Arial Narrow"/>
            </a:endParaRPr>
          </a:p>
          <a:p>
            <a:pPr lvl="2" marL="1143000" indent="-228600">
              <a:spcBef>
                <a:spcPts val="550"/>
              </a:spcBef>
              <a:buClr>
                <a:srgbClr val="000000"/>
              </a:buClr>
              <a:buSzPct val="50000"/>
              <a:buFont typeface="ZapfDingba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Does the UCC apply?</a:t>
            </a:r>
            <a:endParaRPr b="0" lang="en-US" sz="2200" strike="noStrike" u="none">
              <a:solidFill>
                <a:srgbClr val="000000"/>
              </a:solidFill>
              <a:effectLst/>
              <a:uFillTx/>
              <a:latin typeface="Arial Narrow"/>
            </a:endParaRPr>
          </a:p>
          <a:p>
            <a:pPr lvl="1" marL="743040" indent="-28584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Dueling damages calculations</a:t>
            </a:r>
            <a:endParaRPr b="0" lang="en-US" sz="2600" strike="noStrike" u="none">
              <a:solidFill>
                <a:srgbClr val="000000"/>
              </a:solidFill>
              <a:effectLst/>
              <a:uFillTx/>
              <a:latin typeface="Arial Narrow"/>
            </a:endParaRPr>
          </a:p>
          <a:p>
            <a:pPr lvl="1" marL="743040" indent="-285840">
              <a:spcBef>
                <a:spcPts val="6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Arial Narrow"/>
              </a:rPr>
              <a:t>Imprecise and inconsistent product definitions</a:t>
            </a:r>
            <a:endParaRPr b="0" lang="en-US" sz="2600" strike="noStrike" u="none">
              <a:solidFill>
                <a:srgbClr val="000000"/>
              </a:solidFill>
              <a:effectLst/>
              <a:uFillTx/>
              <a:latin typeface="Arial Narrow"/>
            </a:endParaRPr>
          </a:p>
        </p:txBody>
      </p:sp>
      <p:sp>
        <p:nvSpPr>
          <p:cNvPr id="26" name="PlaceHolder 2"/>
          <p:cNvSpPr>
            <a:spLocks noGrp="1"/>
          </p:cNvSpPr>
          <p:nvPr>
            <p:ph type="title"/>
          </p:nvPr>
        </p:nvSpPr>
        <p:spPr>
          <a:xfrm>
            <a:off x="685800" y="228240"/>
            <a:ext cx="7772400" cy="1143000"/>
          </a:xfrm>
          <a:prstGeom prst="rect">
            <a:avLst/>
          </a:prstGeom>
          <a:noFill/>
          <a:ln w="9360">
            <a:solidFill>
              <a:srgbClr val="ffffff"/>
            </a:solidFill>
            <a:miter/>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Why a Master Agreement at All?</a:t>
            </a:r>
            <a:endParaRPr b="0" lang="en-US" sz="4400" strike="noStrike" u="non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6" name=""/>
          <p:cNvSpPr/>
          <p:nvPr/>
        </p:nvSpPr>
        <p:spPr>
          <a:xfrm>
            <a:off x="0" y="0"/>
            <a:ext cx="9144000" cy="129528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Other Provisions of Legal Importance</a:t>
            </a:r>
            <a:endParaRPr b="0" lang="en-US" sz="4400" strike="noStrike" u="none">
              <a:solidFill>
                <a:srgbClr val="000000"/>
              </a:solidFill>
              <a:effectLst/>
              <a:uFillTx/>
              <a:latin typeface="Arial Narrow"/>
            </a:endParaRPr>
          </a:p>
        </p:txBody>
      </p:sp>
      <p:sp>
        <p:nvSpPr>
          <p:cNvPr id="737" name=""/>
          <p:cNvSpPr/>
          <p:nvPr/>
        </p:nvSpPr>
        <p:spPr>
          <a:xfrm>
            <a:off x="533520" y="1820880"/>
            <a:ext cx="8153280" cy="5901120"/>
          </a:xfrm>
          <a:prstGeom prst="rect">
            <a:avLst/>
          </a:prstGeom>
          <a:noFill/>
          <a:ln w="0">
            <a:noFill/>
          </a:ln>
        </p:spPr>
        <p:style>
          <a:lnRef idx="0"/>
          <a:fillRef idx="0"/>
          <a:effectRef idx="0"/>
          <a:fontRef idx="minor"/>
        </p:style>
        <p:txBody>
          <a:bodyPr lIns="90000" rIns="90000" tIns="46800" bIns="46800" anchor="t">
            <a:spAutoFit/>
          </a:bodyPr>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Title, risk of loss and indemnity —</a:t>
            </a:r>
            <a:br>
              <a:rPr sz="2800"/>
            </a:br>
            <a:r>
              <a:rPr b="0" lang="en-US" sz="2800" strike="noStrike" u="none">
                <a:solidFill>
                  <a:srgbClr val="000000"/>
                </a:solidFill>
                <a:effectLst/>
                <a:uFillTx/>
                <a:latin typeface="Arial Narrow"/>
              </a:rPr>
              <a:t>seller liable before delivery point, buyer at and after</a:t>
            </a:r>
            <a:endParaRPr b="0" lang="en-US" sz="2800" strike="noStrike" u="none">
              <a:solidFill>
                <a:srgbClr val="000000"/>
              </a:solidFill>
              <a:effectLst/>
              <a:uFillTx/>
              <a:latin typeface="Arial Narrow"/>
            </a:endParaRPr>
          </a:p>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Assignment prohibited without consent, except to creditworthy affiliate or to successor of assets</a:t>
            </a:r>
            <a:endParaRPr b="0" lang="en-US" sz="2800" strike="noStrike" u="none">
              <a:solidFill>
                <a:srgbClr val="000000"/>
              </a:solidFill>
              <a:effectLst/>
              <a:uFillTx/>
              <a:latin typeface="Arial Narrow"/>
            </a:endParaRPr>
          </a:p>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Governing law is New York; waiver of jury trial</a:t>
            </a:r>
            <a:endParaRPr b="0" lang="en-US" sz="2800" strike="noStrike" u="none">
              <a:solidFill>
                <a:srgbClr val="000000"/>
              </a:solidFill>
              <a:effectLst/>
              <a:uFillTx/>
              <a:latin typeface="Arial Narrow"/>
            </a:endParaRPr>
          </a:p>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Tariff amendment shall not effect outstanding transactions</a:t>
            </a:r>
            <a:endParaRPr b="0" lang="en-US" sz="2800" strike="noStrike" u="none">
              <a:solidFill>
                <a:srgbClr val="000000"/>
              </a:solidFill>
              <a:effectLst/>
              <a:uFillTx/>
              <a:latin typeface="Arial Narrow"/>
            </a:endParaRPr>
          </a:p>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Inconsistent tariff language not assertable as defense</a:t>
            </a:r>
            <a:endParaRPr b="0" lang="en-US" sz="2800" strike="noStrike" u="none">
              <a:solidFill>
                <a:srgbClr val="000000"/>
              </a:solidFill>
              <a:effectLst/>
              <a:uFillTx/>
              <a:latin typeface="Arial Narrow"/>
            </a:endParaRPr>
          </a:p>
          <a:p>
            <a:pPr marL="228600" indent="-228600">
              <a:spcBef>
                <a:spcPts val="17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No intended third party beneficiaries</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412920" y="1747800"/>
            <a:ext cx="8400960" cy="4734000"/>
          </a:xfrm>
          <a:prstGeom prst="rect">
            <a:avLst/>
          </a:prstGeom>
          <a:solidFill>
            <a:srgbClr val="ffffff"/>
          </a:solidFill>
          <a:ln w="0">
            <a:noFill/>
          </a:ln>
        </p:spPr>
        <p:txBody>
          <a:bodyPr lIns="90000" rIns="90000" tIns="46800" bIns="46800" anchor="t">
            <a:normAutofit/>
          </a:bodyPr>
          <a:p>
            <a:pPr marL="343080" indent="-343080">
              <a:spcBef>
                <a:spcPts val="10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Most tariffs do </a:t>
            </a:r>
            <a:r>
              <a:rPr b="0" lang="en-US" sz="2400" strike="noStrike" u="sng">
                <a:solidFill>
                  <a:srgbClr val="000000"/>
                </a:solidFill>
                <a:effectLst/>
                <a:uFillTx/>
                <a:latin typeface="Arial Narrow"/>
              </a:rPr>
              <a:t>not</a:t>
            </a:r>
            <a:r>
              <a:rPr b="0" lang="en-US" sz="2400" strike="noStrike" u="none">
                <a:solidFill>
                  <a:srgbClr val="000000"/>
                </a:solidFill>
                <a:effectLst/>
                <a:uFillTx/>
                <a:latin typeface="Arial Narrow"/>
              </a:rPr>
              <a:t> contain</a:t>
            </a:r>
            <a:endParaRPr b="0" lang="en-US" sz="2400" strike="noStrike" u="none">
              <a:solidFill>
                <a:srgbClr val="000000"/>
              </a:solidFill>
              <a:effectLst/>
              <a:uFillTx/>
              <a:latin typeface="Arial Narrow"/>
            </a:endParaRPr>
          </a:p>
          <a:p>
            <a:pPr lvl="1" marL="743040" indent="-285840">
              <a:spcBef>
                <a:spcPts val="49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Remedies which reflect bilateral nature of counterparties’ relationship (“can I stop delivery to X if X doesn’t deliver to me?”)</a:t>
            </a:r>
            <a:endParaRPr b="0" lang="en-US" sz="2000" strike="noStrike" u="none">
              <a:solidFill>
                <a:srgbClr val="000000"/>
              </a:solidFill>
              <a:effectLst/>
              <a:uFillTx/>
              <a:latin typeface="Arial Narrow"/>
            </a:endParaRPr>
          </a:p>
          <a:p>
            <a:pPr lvl="1" marL="743040" indent="-285840">
              <a:spcBef>
                <a:spcPts val="49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Reliance waivers</a:t>
            </a:r>
            <a:endParaRPr b="0" lang="en-US" sz="2000" strike="noStrike" u="none">
              <a:solidFill>
                <a:srgbClr val="000000"/>
              </a:solidFill>
              <a:effectLst/>
              <a:uFillTx/>
              <a:latin typeface="Arial Narrow"/>
            </a:endParaRPr>
          </a:p>
          <a:p>
            <a:pPr lvl="1" marL="743040" indent="-285840">
              <a:spcBef>
                <a:spcPts val="49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Recording consents</a:t>
            </a:r>
            <a:endParaRPr b="0" lang="en-US" sz="2000" strike="noStrike" u="none">
              <a:solidFill>
                <a:srgbClr val="000000"/>
              </a:solidFill>
              <a:effectLst/>
              <a:uFillTx/>
              <a:latin typeface="Arial Narrow"/>
            </a:endParaRPr>
          </a:p>
          <a:p>
            <a:pPr lvl="1" marL="743040" indent="-285840">
              <a:spcBef>
                <a:spcPts val="49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Force majeure language which recognizes the existence of a market for electric power</a:t>
            </a:r>
            <a:endParaRPr b="0" lang="en-US" sz="2000" strike="noStrike" u="none">
              <a:solidFill>
                <a:srgbClr val="000000"/>
              </a:solidFill>
              <a:effectLst/>
              <a:uFillTx/>
              <a:latin typeface="Arial Narrow"/>
            </a:endParaRPr>
          </a:p>
          <a:p>
            <a:pPr marL="343080" indent="-343080">
              <a:spcBef>
                <a:spcPts val="10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Closeout netting under master agreement - bankruptcy law issues</a:t>
            </a:r>
            <a:endParaRPr b="0" lang="en-US" sz="2400" strike="noStrike" u="none">
              <a:solidFill>
                <a:srgbClr val="000000"/>
              </a:solidFill>
              <a:effectLst/>
              <a:uFillTx/>
              <a:latin typeface="Arial Narrow"/>
            </a:endParaRPr>
          </a:p>
          <a:p>
            <a:pPr marL="343080" indent="-343080">
              <a:spcBef>
                <a:spcPts val="104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If don’t ask for authority reps, nonreliance reps, don’t assume</a:t>
            </a:r>
            <a:endParaRPr b="0" lang="en-US" sz="2400" strike="noStrike" u="none">
              <a:solidFill>
                <a:srgbClr val="000000"/>
              </a:solidFill>
              <a:effectLst/>
              <a:uFillTx/>
              <a:latin typeface="Arial Narrow"/>
            </a:endParaRPr>
          </a:p>
        </p:txBody>
      </p:sp>
      <p:sp>
        <p:nvSpPr>
          <p:cNvPr id="28" name="PlaceHolder 2"/>
          <p:cNvSpPr>
            <a:spLocks noGrp="1"/>
          </p:cNvSpPr>
          <p:nvPr>
            <p:ph type="title"/>
          </p:nvPr>
        </p:nvSpPr>
        <p:spPr>
          <a:xfrm>
            <a:off x="685800" y="22824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Why a Master Agreement at All?</a:t>
            </a:r>
            <a:endParaRPr b="0" lang="en-US" sz="4400" strike="noStrike" u="non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Why the EEI Master Agreement?</a:t>
            </a:r>
            <a:endParaRPr b="0" lang="en-US" sz="4400" strike="noStrike" u="none">
              <a:solidFill>
                <a:srgbClr val="ffffff"/>
              </a:solidFill>
              <a:effectLst/>
              <a:uFillTx/>
              <a:latin typeface="Arial Narrow"/>
            </a:endParaRPr>
          </a:p>
        </p:txBody>
      </p:sp>
      <p:sp>
        <p:nvSpPr>
          <p:cNvPr id="30" name="PlaceHolder 2"/>
          <p:cNvSpPr>
            <a:spLocks noGrp="1"/>
          </p:cNvSpPr>
          <p:nvPr>
            <p:ph/>
          </p:nvPr>
        </p:nvSpPr>
        <p:spPr>
          <a:xfrm>
            <a:off x="412560" y="1898280"/>
            <a:ext cx="7661160" cy="4583160"/>
          </a:xfrm>
          <a:prstGeom prst="rect">
            <a:avLst/>
          </a:prstGeom>
          <a:noFill/>
          <a:ln w="0">
            <a:noFill/>
          </a:ln>
        </p:spPr>
        <p:txBody>
          <a:bodyPr lIns="90000" rIns="90000" tIns="46800" bIns="46800" anchor="t">
            <a:normAutofit/>
          </a:bodyPr>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Each market participant has own preferences</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Bilateral negotiation can take months – while traders continue to trade and create risk</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Consensus document – flexible, workable, even-handed, reciprocal framework</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Industry/market development = liquidity</a:t>
            </a:r>
            <a:endParaRPr b="0" lang="en-US" sz="2800" strike="noStrike" u="none">
              <a:solidFill>
                <a:srgbClr val="000000"/>
              </a:solidFill>
              <a:effectLst/>
              <a:uFillTx/>
              <a:latin typeface="Arial Narrow"/>
            </a:endParaRPr>
          </a:p>
          <a:p>
            <a:pPr marL="343080" indent="-343080">
              <a:spcBef>
                <a:spcPts val="1225"/>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More consistent power products and hedging possibilities = certainty and reliability</a:t>
            </a:r>
            <a:endParaRPr b="0" lang="en-US" sz="28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0" y="76320"/>
            <a:ext cx="9144000" cy="129528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Narrow"/>
              </a:rPr>
              <a:t>What the EEI Master</a:t>
            </a:r>
            <a:br>
              <a:rPr sz="4000"/>
            </a:br>
            <a:r>
              <a:rPr b="0" lang="en-US" sz="4000" strike="noStrike" u="none">
                <a:solidFill>
                  <a:srgbClr val="000000"/>
                </a:solidFill>
                <a:effectLst/>
                <a:uFillTx/>
                <a:latin typeface="Arial Narrow"/>
              </a:rPr>
              <a:t>Agreement  Does Not Address</a:t>
            </a:r>
            <a:endParaRPr b="0" lang="en-US" sz="4000" strike="noStrike" u="none">
              <a:solidFill>
                <a:srgbClr val="000000"/>
              </a:solidFill>
              <a:effectLst/>
              <a:uFillTx/>
              <a:latin typeface="Arial Narrow"/>
            </a:endParaRPr>
          </a:p>
        </p:txBody>
      </p:sp>
      <p:sp>
        <p:nvSpPr>
          <p:cNvPr id="32" name=""/>
          <p:cNvSpPr/>
          <p:nvPr/>
        </p:nvSpPr>
        <p:spPr>
          <a:xfrm>
            <a:off x="380880" y="1447920"/>
            <a:ext cx="8839440" cy="5257800"/>
          </a:xfrm>
          <a:prstGeom prst="rect">
            <a:avLst/>
          </a:prstGeom>
          <a:noFill/>
          <a:ln w="0">
            <a:noFill/>
          </a:ln>
        </p:spPr>
        <p:style>
          <a:lnRef idx="0"/>
          <a:fillRef idx="0"/>
          <a:effectRef idx="0"/>
          <a:fontRef idx="minor"/>
        </p:style>
        <p:txBody>
          <a:bodyPr lIns="90000" rIns="90000" tIns="46800" bIns="46800" anchor="ctr">
            <a:noAutofit/>
          </a:bodyPr>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Dispute resolution mechanism</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Provisions re tax or regulatory changes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Significance of bookouts, circles or daisy chain transactions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FERC treatment of documentary conflicts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Education – what does “firm” mean?  What does “into” mean</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Administration of confirmations and other time sensitive obligations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Back office operational risk - Contract Administration deadlines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Credit and collateral administration</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Cross-collateralization and cross defaults with financial transactions</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Risk management, hedging decisions and stress testing</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Idiosyncratic products/needs – “But I need the power!?!”</a:t>
            </a:r>
            <a:endParaRPr b="0" lang="en-US" sz="2400" strike="noStrike" u="none">
              <a:solidFill>
                <a:srgbClr val="000000"/>
              </a:solidFill>
              <a:effectLst/>
              <a:uFillTx/>
              <a:latin typeface="Arial Narrow"/>
            </a:endParaRPr>
          </a:p>
          <a:p>
            <a:pPr marL="227160" indent="-227160">
              <a:spcBef>
                <a:spcPts val="300"/>
              </a:spcBef>
              <a:spcAft>
                <a:spcPts val="3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Transmission issues</a:t>
            </a: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228240"/>
            <a:ext cx="7772400" cy="1143000"/>
          </a:xfrm>
          <a:prstGeom prst="rect">
            <a:avLst/>
          </a:prstGeom>
          <a:solidFill>
            <a:srgbClr val="ffffff"/>
          </a:solid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600" strike="noStrike" u="none">
                <a:solidFill>
                  <a:srgbClr val="000000"/>
                </a:solidFill>
                <a:effectLst/>
                <a:uFillTx/>
                <a:latin typeface="Arial Narrow"/>
              </a:rPr>
              <a:t>Contract Administrators/Lawyers</a:t>
            </a:r>
            <a:endParaRPr b="0" lang="en-US" sz="4600" strike="noStrike" u="none">
              <a:solidFill>
                <a:srgbClr val="ffffff"/>
              </a:solidFill>
              <a:effectLst/>
              <a:uFillTx/>
              <a:latin typeface="Arial Narrow"/>
            </a:endParaRPr>
          </a:p>
        </p:txBody>
      </p:sp>
      <p:sp>
        <p:nvSpPr>
          <p:cNvPr id="34" name="PlaceHolder 2"/>
          <p:cNvSpPr>
            <a:spLocks noGrp="1"/>
          </p:cNvSpPr>
          <p:nvPr>
            <p:ph/>
          </p:nvPr>
        </p:nvSpPr>
        <p:spPr>
          <a:xfrm>
            <a:off x="163440" y="1823760"/>
            <a:ext cx="4037040" cy="4282920"/>
          </a:xfrm>
          <a:prstGeom prst="rect">
            <a:avLst/>
          </a:prstGeom>
          <a:solidFill>
            <a:srgbClr val="ffffff"/>
          </a:solidFill>
          <a:ln w="0">
            <a:noFill/>
          </a:ln>
        </p:spPr>
        <p:txBody>
          <a:bodyPr lIns="90000" rIns="90000" tIns="46800" bIns="46800" anchor="t">
            <a:normAutofit fontScale="92500" lnSpcReduction="9999"/>
          </a:bodyPr>
          <a:p>
            <a:pPr marL="343080" indent="-343080">
              <a:spcBef>
                <a:spcPts val="1089"/>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ADVANTAGES</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Uniformity in obligations and responsibilities</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Balance of negotiating power </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Shorter time negotiating  masters, if widely adopted</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Review confirmations on exception basis</a:t>
            </a:r>
            <a:endParaRPr b="0" lang="en-US" sz="2500" strike="noStrike" u="none">
              <a:solidFill>
                <a:srgbClr val="000000"/>
              </a:solidFill>
              <a:effectLst/>
              <a:uFillTx/>
              <a:latin typeface="Arial Narrow"/>
            </a:endParaRPr>
          </a:p>
        </p:txBody>
      </p:sp>
      <p:sp>
        <p:nvSpPr>
          <p:cNvPr id="35" name="PlaceHolder 3"/>
          <p:cNvSpPr>
            <a:spLocks noGrp="1"/>
          </p:cNvSpPr>
          <p:nvPr>
            <p:ph/>
          </p:nvPr>
        </p:nvSpPr>
        <p:spPr>
          <a:xfrm>
            <a:off x="4255920" y="1752480"/>
            <a:ext cx="4572000" cy="4572000"/>
          </a:xfrm>
          <a:prstGeom prst="rect">
            <a:avLst/>
          </a:prstGeom>
          <a:solidFill>
            <a:srgbClr val="ffffff"/>
          </a:solidFill>
          <a:ln w="0">
            <a:noFill/>
          </a:ln>
        </p:spPr>
        <p:txBody>
          <a:bodyPr lIns="90000" rIns="90000" tIns="46800" bIns="46800" anchor="t">
            <a:normAutofit fontScale="92500" lnSpcReduction="9999"/>
          </a:bodyPr>
          <a:p>
            <a:pPr marL="343080" indent="-343080">
              <a:spcBef>
                <a:spcPts val="1089"/>
              </a:spcBef>
              <a:spcAft>
                <a:spcPts val="400"/>
              </a:spcAft>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DISADVANTAGES</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Confirmation administration – standardizes time sensitive performance obligations</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If </a:t>
            </a:r>
            <a:r>
              <a:rPr b="0" lang="en-US" sz="2500" strike="noStrike" u="sng">
                <a:solidFill>
                  <a:srgbClr val="000000"/>
                </a:solidFill>
                <a:effectLst/>
                <a:uFillTx/>
                <a:latin typeface="Arial Narrow"/>
              </a:rPr>
              <a:t>always</a:t>
            </a:r>
            <a:r>
              <a:rPr b="0" lang="en-US" sz="2500" strike="noStrike" u="none">
                <a:solidFill>
                  <a:srgbClr val="000000"/>
                </a:solidFill>
                <a:effectLst/>
                <a:uFillTx/>
                <a:latin typeface="Arial Narrow"/>
              </a:rPr>
              <a:t> seller or buyer, different provisions and/or product definitions may be required</a:t>
            </a:r>
            <a:endParaRPr b="0" lang="en-US" sz="2500" strike="noStrike" u="none">
              <a:solidFill>
                <a:srgbClr val="000000"/>
              </a:solidFill>
              <a:effectLst/>
              <a:uFillTx/>
              <a:latin typeface="Arial Narrow"/>
            </a:endParaRPr>
          </a:p>
          <a:p>
            <a:pPr marL="343080" indent="-343080">
              <a:spcBef>
                <a:spcPts val="1089"/>
              </a:spcBef>
              <a:buClr>
                <a:srgbClr val="000000"/>
              </a:buClr>
              <a:buSzPct val="50000"/>
              <a:buFont typeface="ZapfDingba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Narrow"/>
              </a:rPr>
              <a:t>Party with greater bargaining leverage loses ability to “impose” favorable provisions</a:t>
            </a:r>
            <a:endParaRPr b="0" lang="en-US" sz="25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3839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1999-09-29T09:04:03Z</dcterms:created>
  <dc:creator>Secretary1</dc:creator>
  <dc:description/>
  <dc:language>en-US</dc:language>
  <cp:lastModifiedBy>Type your name here</cp:lastModifiedBy>
  <cp:lastPrinted>2000-03-03T14:28:52Z</cp:lastPrinted>
  <dcterms:modified xsi:type="dcterms:W3CDTF">2000-03-03T20:15:25Z</dcterms:modified>
  <cp:revision>133</cp:revision>
  <dc:subject/>
  <dc:title>Formation of a Trade</dc:title>
</cp:coreProperties>
</file>