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 name=""/>
          <p:cNvSpPr/>
          <p:nvPr/>
        </p:nvSpPr>
        <p:spPr>
          <a:xfrm>
            <a:off x="0" y="0"/>
            <a:ext cx="7034400" cy="91944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 name="PlaceHolder 1"/>
          <p:cNvSpPr>
            <a:spLocks noGrp="1"/>
          </p:cNvSpPr>
          <p:nvPr>
            <p:ph type="hdr"/>
          </p:nvPr>
        </p:nvSpPr>
        <p:spPr>
          <a:xfrm>
            <a:off x="-360" y="0"/>
            <a:ext cx="3048120" cy="458640"/>
          </a:xfrm>
          <a:prstGeom prst="rect">
            <a:avLst/>
          </a:prstGeom>
          <a:noFill/>
          <a:ln w="0">
            <a:noFill/>
          </a:ln>
        </p:spPr>
        <p:txBody>
          <a:bodyPr lIns="93600" rIns="93600" tIns="46800" bIns="46800" anchor="t">
            <a:noAutofit/>
          </a:bodyPr>
          <a:p>
            <a:pPr indent="0">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8" name="PlaceHolder 2"/>
          <p:cNvSpPr>
            <a:spLocks noGrp="1"/>
          </p:cNvSpPr>
          <p:nvPr>
            <p:ph type="dt" idx="1"/>
          </p:nvPr>
        </p:nvSpPr>
        <p:spPr>
          <a:xfrm>
            <a:off x="3987360" y="0"/>
            <a:ext cx="3048120" cy="458640"/>
          </a:xfrm>
          <a:prstGeom prst="rect">
            <a:avLst/>
          </a:prstGeom>
          <a:noFill/>
          <a:ln w="0">
            <a:noFill/>
          </a:ln>
        </p:spPr>
        <p:txBody>
          <a:bodyPr lIns="93600" rIns="93600" tIns="46800" bIns="46800" anchor="t">
            <a:noAutofit/>
          </a:bodyPr>
          <a:lstStyle>
            <a:lvl1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defRPr b="0" lang="en-US" sz="1200" strike="noStrike" u="none">
                <a:solidFill>
                  <a:srgbClr val="000000"/>
                </a:solidFill>
                <a:effectLst/>
                <a:uFillTx/>
                <a:latin typeface="Times New Roman"/>
              </a:defRPr>
            </a:lvl1pPr>
          </a:lstStyle>
          <a:p>
            <a: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9" name="PlaceHolder 3"/>
          <p:cNvSpPr>
            <a:spLocks noGrp="1"/>
          </p:cNvSpPr>
          <p:nvPr>
            <p:ph type="sldImg"/>
          </p:nvPr>
        </p:nvSpPr>
        <p:spPr>
          <a:xfrm>
            <a:off x="1225080" y="689040"/>
            <a:ext cx="4599000" cy="344952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move the slide</a:t>
            </a:r>
            <a:endParaRPr b="1" lang="en-US" sz="3200" strike="noStrike" u="none">
              <a:solidFill>
                <a:srgbClr val="000000"/>
              </a:solidFill>
              <a:effectLst/>
              <a:uFillTx/>
              <a:latin typeface="Arial"/>
            </a:endParaRPr>
          </a:p>
        </p:txBody>
      </p:sp>
      <p:sp>
        <p:nvSpPr>
          <p:cNvPr id="10" name="PlaceHolder 4"/>
          <p:cNvSpPr>
            <a:spLocks noGrp="1"/>
          </p:cNvSpPr>
          <p:nvPr>
            <p:ph type="body"/>
          </p:nvPr>
        </p:nvSpPr>
        <p:spPr>
          <a:xfrm>
            <a:off x="380880" y="4367160"/>
            <a:ext cx="6096240" cy="4138560"/>
          </a:xfrm>
          <a:prstGeom prst="rect">
            <a:avLst/>
          </a:prstGeom>
          <a:noFill/>
          <a:ln w="0">
            <a:noFill/>
          </a:ln>
        </p:spPr>
        <p:txBody>
          <a:bodyPr lIns="93600" rIns="93600" tIns="46800" bIns="46800" anchor="t">
            <a:noAutofit/>
          </a:bodyPr>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Click to edit the notes format</a:t>
            </a:r>
            <a:endParaRPr b="0" lang="en-US" sz="1400" strike="noStrike" u="none">
              <a:solidFill>
                <a:srgbClr val="000000"/>
              </a:solidFill>
              <a:effectLst/>
              <a:uFillTx/>
              <a:latin typeface="Arial"/>
            </a:endParaRPr>
          </a:p>
        </p:txBody>
      </p:sp>
      <p:sp>
        <p:nvSpPr>
          <p:cNvPr id="11" name="PlaceHolder 5"/>
          <p:cNvSpPr>
            <a:spLocks noGrp="1"/>
          </p:cNvSpPr>
          <p:nvPr>
            <p:ph type="ftr" idx="2"/>
          </p:nvPr>
        </p:nvSpPr>
        <p:spPr>
          <a:xfrm>
            <a:off x="-360" y="8736120"/>
            <a:ext cx="3048120" cy="458640"/>
          </a:xfrm>
          <a:prstGeom prst="rect">
            <a:avLst/>
          </a:prstGeom>
          <a:noFill/>
          <a:ln w="0">
            <a:noFill/>
          </a:ln>
        </p:spPr>
        <p:txBody>
          <a:bodyPr lIns="93600" rIns="93600" tIns="46800" bIns="46800" anchor="b">
            <a:noAutofit/>
          </a:bodyPr>
          <a:lstStyle>
            <a:lvl1pPr indent="0">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defRPr b="0" lang="en-US" sz="1200" strike="noStrike" u="none">
                <a:solidFill>
                  <a:srgbClr val="000000"/>
                </a:solidFill>
                <a:effectLst/>
                <a:uFillTx/>
                <a:latin typeface="Times New Roman"/>
              </a:defRPr>
            </a:lvl1pPr>
          </a:lstStyle>
          <a:p>
            <a:pPr indent="0">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2" name="PlaceHolder 6"/>
          <p:cNvSpPr>
            <a:spLocks noGrp="1"/>
          </p:cNvSpPr>
          <p:nvPr>
            <p:ph type="sldNum" idx="3"/>
          </p:nvPr>
        </p:nvSpPr>
        <p:spPr>
          <a:xfrm>
            <a:off x="3987360" y="8736120"/>
            <a:ext cx="3048120" cy="458640"/>
          </a:xfrm>
          <a:prstGeom prst="rect">
            <a:avLst/>
          </a:prstGeom>
          <a:noFill/>
          <a:ln w="0">
            <a:noFill/>
          </a:ln>
        </p:spPr>
        <p:txBody>
          <a:bodyPr lIns="93600" rIns="93600" tIns="46800" bIns="46800" anchor="b">
            <a:noAutofit/>
          </a:bodyPr>
          <a:lstStyle>
            <a:lvl1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defRPr b="0" lang="en-US" sz="1200" strike="noStrike" u="none">
                <a:solidFill>
                  <a:srgbClr val="000000"/>
                </a:solidFill>
                <a:effectLst/>
                <a:uFillTx/>
                <a:latin typeface="Times New Roman"/>
              </a:defRPr>
            </a:lvl1pPr>
          </a:lstStyle>
          <a:p>
            <a: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fld id="{E2A3B3F4-EA98-4E39-988A-CA3135D561B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2" name="PlaceHolder 1"/>
          <p:cNvSpPr>
            <a:spLocks noGrp="1"/>
          </p:cNvSpPr>
          <p:nvPr>
            <p:ph type="sldImg"/>
          </p:nvPr>
        </p:nvSpPr>
        <p:spPr>
          <a:xfrm>
            <a:off x="1225440" y="689040"/>
            <a:ext cx="4599000" cy="3449520"/>
          </a:xfrm>
          <a:prstGeom prst="rect">
            <a:avLst/>
          </a:prstGeom>
          <a:ln w="0">
            <a:noFill/>
          </a:ln>
        </p:spPr>
      </p:sp>
      <p:sp>
        <p:nvSpPr>
          <p:cNvPr id="523" name="PlaceHolder 2"/>
          <p:cNvSpPr>
            <a:spLocks noGrp="1"/>
          </p:cNvSpPr>
          <p:nvPr>
            <p:ph type="body"/>
          </p:nvPr>
        </p:nvSpPr>
        <p:spPr>
          <a:xfrm>
            <a:off x="380880" y="4367160"/>
            <a:ext cx="6096240" cy="4138560"/>
          </a:xfrm>
          <a:prstGeom prst="rect">
            <a:avLst/>
          </a:prstGeom>
          <a:noFill/>
          <a:ln w="0">
            <a:noFill/>
          </a:ln>
        </p:spPr>
        <p:txBody>
          <a:bodyPr lIns="93600" rIns="93600" tIns="46800" bIns="46800" anchor="t">
            <a:noAutofit/>
          </a:bodyPr>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Our domestic pipelines are Enron’s oldest business and continue to perform both operationally and financially. ETS’ provides Enron with a stream of steady earnings as well as good predictable cash flow.</a:t>
            </a: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We just completed a $90 million expansion of our NBPL system on October 1st.</a:t>
            </a: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FGT completed its Phase IV expansion last year, is in the process of constructing its Phase V expansion and will file next month for regulatory approval for its Phase VI expansion.</a:t>
            </a: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Transwestern is in the process of constructing its Red Rock expansion which is due to be in-service next June 1 and will add 120 MMcf/d of new capacity.</a:t>
            </a: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Finally, our Northern system is adding new summer peak load by serving new gas-fired power plants along its system.</a:t>
            </a: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Collectively, the expansions will add over 800 MMcf/d of new capacity at a cost of over $1 billion.</a:t>
            </a: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That is solid growth.</a:t>
            </a: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 addition our two MLP’s EOTT and NBPL acquired new assets valued at over $700 million.</a:t>
            </a: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Internationally, we are in the process of closing transactions valued at (getting # from Hughes) by the end of this year.</a:t>
            </a:r>
            <a:endParaRPr b="0" lang="en-US" sz="1400" strike="noStrike" u="none">
              <a:solidFill>
                <a:srgbClr val="000000"/>
              </a:solidFill>
              <a:effectLst/>
              <a:uFillTx/>
              <a:latin typeface="Arial"/>
            </a:endParaRPr>
          </a:p>
          <a:p>
            <a:pPr indent="0">
              <a:spcBef>
                <a:spcPts val="1312"/>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This team is up to the challenge!</a:t>
            </a:r>
            <a:endParaRPr b="0" lang="en-US" sz="14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4" name="PlaceHolder 1"/>
          <p:cNvSpPr>
            <a:spLocks noGrp="1"/>
          </p:cNvSpPr>
          <p:nvPr>
            <p:ph type="sldImg"/>
          </p:nvPr>
        </p:nvSpPr>
        <p:spPr>
          <a:xfrm>
            <a:off x="1225440" y="689040"/>
            <a:ext cx="4599000" cy="3449520"/>
          </a:xfrm>
          <a:prstGeom prst="rect">
            <a:avLst/>
          </a:prstGeom>
          <a:ln w="0">
            <a:noFill/>
          </a:ln>
        </p:spPr>
      </p:sp>
      <p:sp>
        <p:nvSpPr>
          <p:cNvPr id="525" name="PlaceHolder 2"/>
          <p:cNvSpPr>
            <a:spLocks noGrp="1"/>
          </p:cNvSpPr>
          <p:nvPr>
            <p:ph type="body"/>
          </p:nvPr>
        </p:nvSpPr>
        <p:spPr>
          <a:xfrm>
            <a:off x="938160" y="4367160"/>
            <a:ext cx="5159520" cy="4138560"/>
          </a:xfrm>
          <a:prstGeom prst="rect">
            <a:avLst/>
          </a:prstGeom>
          <a:solidFill>
            <a:srgbClr val="ffffff"/>
          </a:solidFill>
          <a:ln w="9360">
            <a:solidFill>
              <a:srgbClr val="000000"/>
            </a:solidFill>
            <a:miter/>
          </a:ln>
        </p:spPr>
        <p:txBody>
          <a:bodyPr lIns="90000" rIns="90000" tIns="46800" bIns="46800" anchor="t">
            <a:noAutofit/>
          </a:bodyPr>
          <a:p>
            <a:pPr>
              <a:spcBef>
                <a:spcPts val="52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 am certain all of you have heard about California’s energy woes.</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52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Just in time to have new capacity entering the California market, Transwestern expanded the mainline by 140 MMcf/d last year. </a:t>
            </a:r>
            <a:endParaRPr b="0" lang="en-US" sz="1400" strike="noStrike" u="none">
              <a:solidFill>
                <a:srgbClr val="000000"/>
              </a:solidFill>
              <a:effectLst/>
              <a:uFillTx/>
              <a:latin typeface="Arial"/>
            </a:endParaRPr>
          </a:p>
          <a:p>
            <a:pPr indent="0">
              <a:spcBef>
                <a:spcPts val="5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52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Arial"/>
              </a:rPr>
              <a:t>Transwestern recently received approval from FERC to install new compression at four existing stations in Arizona to expand its system by 150 MMcf/d of incremental firm capacity. TW’s total capacity to the California border will increase to 1.24 Bcf/d. The $93 million project is expected to be in service by June, 2002.</a:t>
            </a:r>
            <a:endParaRPr b="0" lang="en-US" sz="1400" strike="noStrike" u="none">
              <a:solidFill>
                <a:srgbClr val="000000"/>
              </a:solidFill>
              <a:effectLst/>
              <a:uFillTx/>
              <a:latin typeface="Arial"/>
            </a:endParaRPr>
          </a:p>
          <a:p>
            <a:pPr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Additionally, last year, Transwestern added connections into several key new markets in Arizona and Nevada.  These new connects make it more attractive for shippers to enter long-term contracts with Transwestern, as they will now have the ability to drop off gas in Arizona, Nevada or California markets.  </a:t>
            </a:r>
            <a:endParaRPr b="0" lang="en-US" sz="1400" strike="noStrike" u="none">
              <a:solidFill>
                <a:srgbClr val="000000"/>
              </a:solidFill>
              <a:effectLst/>
              <a:uFillTx/>
              <a:latin typeface="Arial"/>
            </a:endParaRPr>
          </a:p>
          <a:p>
            <a:pPr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Transwestern has bi-directional flow capabilities and provides flexibility to rapidly adapt to the regional demand. </a:t>
            </a:r>
            <a:endParaRPr b="0" lang="en-US" sz="1400" strike="noStrike" u="none">
              <a:solidFill>
                <a:srgbClr val="000000"/>
              </a:solidFill>
              <a:effectLst/>
              <a:uFillTx/>
              <a:latin typeface="Arial"/>
            </a:endParaRPr>
          </a:p>
          <a:p>
            <a:pPr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western deliveries are fully subscribed through December 2005 and eastern deliveries are fully subscribed through 2002. We are well positioned for recontracting.</a:t>
            </a:r>
            <a:endParaRPr b="0" lang="en-US" sz="1400" strike="noStrike" u="none">
              <a:solidFill>
                <a:srgbClr val="000000"/>
              </a:solidFill>
              <a:effectLst/>
              <a:uFillTx/>
              <a:latin typeface="Arial"/>
            </a:endParaRPr>
          </a:p>
          <a:p>
            <a:pPr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a:spcBef>
                <a:spcPts val="5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Add information about Sun Devil Expansion into Phoenix, AR market.</a:t>
            </a:r>
            <a:endParaRPr b="0" lang="en-US" sz="1400" strike="noStrike" u="none">
              <a:solidFill>
                <a:srgbClr val="000000"/>
              </a:solidFill>
              <a:effectLst/>
              <a:uFillTx/>
              <a:latin typeface="Arial"/>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6" name="PlaceHolder 1"/>
          <p:cNvSpPr>
            <a:spLocks noGrp="1"/>
          </p:cNvSpPr>
          <p:nvPr>
            <p:ph type="sldImg"/>
          </p:nvPr>
        </p:nvSpPr>
        <p:spPr>
          <a:xfrm>
            <a:off x="1225440" y="689040"/>
            <a:ext cx="4599000" cy="3449520"/>
          </a:xfrm>
          <a:prstGeom prst="rect">
            <a:avLst/>
          </a:prstGeom>
          <a:ln w="0">
            <a:noFill/>
          </a:ln>
        </p:spPr>
      </p:sp>
      <p:sp>
        <p:nvSpPr>
          <p:cNvPr id="527" name="PlaceHolder 2"/>
          <p:cNvSpPr>
            <a:spLocks noGrp="1"/>
          </p:cNvSpPr>
          <p:nvPr>
            <p:ph type="body"/>
          </p:nvPr>
        </p:nvSpPr>
        <p:spPr>
          <a:xfrm>
            <a:off x="938160" y="4367160"/>
            <a:ext cx="5159520" cy="4138560"/>
          </a:xfrm>
          <a:prstGeom prst="rect">
            <a:avLst/>
          </a:prstGeom>
          <a:solidFill>
            <a:srgbClr val="ffffff"/>
          </a:solidFill>
          <a:ln w="9360">
            <a:solidFill>
              <a:srgbClr val="000000"/>
            </a:solidFill>
            <a:miter/>
          </a:ln>
        </p:spPr>
        <p:txBody>
          <a:bodyPr lIns="90000" rIns="90000" tIns="46800" bIns="46800" anchor="t">
            <a:noAutofit/>
          </a:bodyPr>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NNG continues to be a prominent player throughout the Midwest. Our Northern system serves as a key connection between</a:t>
            </a:r>
            <a:r>
              <a:rPr b="0" i="1" lang="en-US" sz="1200" strike="noStrike" u="none">
                <a:solidFill>
                  <a:srgbClr val="000000"/>
                </a:solidFill>
                <a:effectLst/>
                <a:uFillTx/>
                <a:latin typeface="Arial"/>
              </a:rPr>
              <a:t> </a:t>
            </a:r>
            <a:r>
              <a:rPr b="0" lang="en-US" sz="1200" strike="noStrike" u="none">
                <a:solidFill>
                  <a:srgbClr val="000000"/>
                </a:solidFill>
                <a:effectLst/>
                <a:uFillTx/>
                <a:latin typeface="Arial"/>
              </a:rPr>
              <a:t>Midwest utility customers and critical gas supplies to the north and south, providing our customers with supply optionality</a:t>
            </a:r>
            <a:r>
              <a:rPr b="1" lang="en-US" sz="1200" strike="noStrike" u="none">
                <a:solidFill>
                  <a:srgbClr val="000000"/>
                </a:solidFill>
                <a:effectLst/>
                <a:uFillTx/>
                <a:latin typeface="Arial"/>
              </a:rPr>
              <a:t>.</a:t>
            </a:r>
            <a:endParaRPr b="0" lang="en-US" sz="1200" strike="noStrike" u="none">
              <a:solidFill>
                <a:srgbClr val="000000"/>
              </a:solidFill>
              <a:effectLst/>
              <a:uFillTx/>
              <a:latin typeface="Arial"/>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Northern Natural, with over 16,000 miles of pipe, is the largest single pipeline system in the U.S. and serves a market area in the upper Midwest, principally, Minneapolis, Wisconsin, Nebraska, Iowa and Illinois.  </a:t>
            </a:r>
            <a:endParaRPr b="0"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Northern is directly connected to the Permian, Anadarko and Hugoton supply basins in Texas, Oklahoma and Kansas.  Through the Trailblazer pipeline system, which we have a 1/3 equity interest, we connect to supplies in the Rocky Mountains.  And our NBPL system delivers up to 1.3 Bcf/D of Canadian supplies into Northern Natural Gas.  This provides our customers with great supply options.</a:t>
            </a:r>
            <a:endParaRPr b="0"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Northern also operates 56 Bcf of storage, providing shippers both physical and financial flexibility in managing their gas supply portfolios.</a:t>
            </a:r>
            <a:endParaRPr b="0"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are 95% contracted through 2003 in the market area.  85% revenues are fixed demand charges, and we have no rate case requirement through 2003.</a:t>
            </a:r>
            <a:endParaRPr b="0"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recently completed an open season for our market area (Project Max) to plan for our customers needs for the future. We had requests for over 300 MMcf/d of new capacity. We are working with customers to finalize deals.</a:t>
            </a: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8" name="PlaceHolder 1"/>
          <p:cNvSpPr>
            <a:spLocks noGrp="1"/>
          </p:cNvSpPr>
          <p:nvPr>
            <p:ph type="sldImg"/>
          </p:nvPr>
        </p:nvSpPr>
        <p:spPr>
          <a:xfrm>
            <a:off x="1225440" y="689040"/>
            <a:ext cx="4599000" cy="3449520"/>
          </a:xfrm>
          <a:prstGeom prst="rect">
            <a:avLst/>
          </a:prstGeom>
          <a:ln w="0">
            <a:noFill/>
          </a:ln>
        </p:spPr>
      </p:sp>
      <p:sp>
        <p:nvSpPr>
          <p:cNvPr id="529" name="PlaceHolder 2"/>
          <p:cNvSpPr>
            <a:spLocks noGrp="1"/>
          </p:cNvSpPr>
          <p:nvPr>
            <p:ph type="body"/>
          </p:nvPr>
        </p:nvSpPr>
        <p:spPr>
          <a:xfrm>
            <a:off x="938160" y="4367160"/>
            <a:ext cx="5159520" cy="4138560"/>
          </a:xfrm>
          <a:prstGeom prst="rect">
            <a:avLst/>
          </a:prstGeom>
          <a:solidFill>
            <a:srgbClr val="ffffff"/>
          </a:solidFill>
          <a:ln w="9360">
            <a:solidFill>
              <a:srgbClr val="000000"/>
            </a:solidFill>
            <a:miter/>
          </a:ln>
        </p:spPr>
        <p:txBody>
          <a:bodyPr lIns="90000" rIns="90000" tIns="46800" bIns="46800" anchor="t">
            <a:noAutofit/>
          </a:bodyPr>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On Northern, we have new opportunities to serve the Midwest power generation market.  </a:t>
            </a:r>
            <a:endParaRPr b="0"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With the forecasts indicating that the upper Midwest will need to add 5000 MW of new generation and more than half of that in Minnesota by 2006, </a:t>
            </a:r>
            <a:r>
              <a:rPr b="0" lang="en-US" sz="1200" strike="noStrike" u="none">
                <a:solidFill>
                  <a:srgbClr val="000000"/>
                </a:solidFill>
                <a:effectLst/>
                <a:uFillTx/>
                <a:latin typeface="Arial"/>
                <a:ea typeface="Arial"/>
              </a:rPr>
              <a:t>Northern has been engaged in an effort we call PowerSearch to identify potential power sites near NNG pipelines. PowerSearch provides Northern with an effective tool to determine information important to power producers and demonstrates to them that serving this market segment is a priority for us. Most importantly, it facilitates cooperative site searches between ETS and power companies.</a:t>
            </a:r>
            <a:endParaRPr b="0"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Having generation close to the pipeline is only part of the story. </a:t>
            </a:r>
            <a:endParaRPr b="0"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Most of these new plants are for summer peaking demand.  This is an excellent fit with Northern’s traditional winter-peak demand profile, allowing us to add new load and new revenue with minimum capital requirements.</a:t>
            </a:r>
            <a:endParaRPr b="0"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 an example, Northern has recently signed a Great River Peaking plant to a 50 MMcf/d firm contract and up to 120 million cubic feet per day of peak per day requirements.</a:t>
            </a:r>
            <a:endParaRPr b="0" lang="en-US" sz="1200" strike="noStrike" u="none">
              <a:solidFill>
                <a:srgbClr val="000000"/>
              </a:solidFill>
              <a:effectLst/>
              <a:uFillTx/>
              <a:latin typeface="Arial"/>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 are currently at various stages of discussion with many independent power producers siting new plants along the Northern system.</a:t>
            </a: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763560" y="1160280"/>
            <a:ext cx="7642080" cy="5049720"/>
          </a:xfrm>
          <a:prstGeom prst="rect">
            <a:avLst/>
          </a:prstGeom>
          <a:noFill/>
          <a:ln w="0">
            <a:noFill/>
          </a:ln>
        </p:spPr>
        <p:txBody>
          <a:bodyPr lIns="90000" rIns="90000" tIns="46800" bIns="46800" anchor="t">
            <a:normAutofit/>
          </a:bodyPr>
          <a:p>
            <a:pPr marL="343080" indent="-343080">
              <a:spcBef>
                <a:spcPts val="700"/>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743040" indent="-285840">
              <a:spcBef>
                <a:spcPts val="7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143000" indent="-228600">
              <a:spcBef>
                <a:spcPts val="7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1" name="PlaceHolder 2"/>
          <p:cNvSpPr>
            <a:spLocks noGrp="1"/>
          </p:cNvSpPr>
          <p:nvPr>
            <p:ph type="title"/>
          </p:nvPr>
        </p:nvSpPr>
        <p:spPr>
          <a:xfrm>
            <a:off x="763560" y="171000"/>
            <a:ext cx="7642080" cy="785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2" name="" descr=""/>
          <p:cNvPicPr/>
          <p:nvPr/>
        </p:nvPicPr>
        <p:blipFill>
          <a:blip r:embed="rId2"/>
          <a:stretch/>
        </p:blipFill>
        <p:spPr>
          <a:xfrm>
            <a:off x="8304120" y="6022800"/>
            <a:ext cx="776520" cy="77652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3" name="PlaceHolder 1"/>
          <p:cNvSpPr>
            <a:spLocks noGrp="1"/>
          </p:cNvSpPr>
          <p:nvPr>
            <p:ph type="body"/>
          </p:nvPr>
        </p:nvSpPr>
        <p:spPr>
          <a:xfrm>
            <a:off x="763560" y="1160280"/>
            <a:ext cx="7642080" cy="5049720"/>
          </a:xfrm>
          <a:prstGeom prst="rect">
            <a:avLst/>
          </a:prstGeom>
          <a:noFill/>
          <a:ln w="0">
            <a:noFill/>
          </a:ln>
        </p:spPr>
        <p:txBody>
          <a:bodyPr lIns="90000" rIns="90000" tIns="46800" bIns="46800" anchor="t">
            <a:normAutofit/>
          </a:bodyPr>
          <a:p>
            <a:pPr marL="343080" indent="-343080">
              <a:spcBef>
                <a:spcPts val="700"/>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743040" indent="-285840">
              <a:spcBef>
                <a:spcPts val="7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143000" indent="-228600">
              <a:spcBef>
                <a:spcPts val="7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4" name="PlaceHolder 2"/>
          <p:cNvSpPr>
            <a:spLocks noGrp="1"/>
          </p:cNvSpPr>
          <p:nvPr>
            <p:ph type="title"/>
          </p:nvPr>
        </p:nvSpPr>
        <p:spPr>
          <a:xfrm>
            <a:off x="763560" y="171000"/>
            <a:ext cx="7642080" cy="785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5" name="" descr=""/>
          <p:cNvPicPr/>
          <p:nvPr/>
        </p:nvPicPr>
        <p:blipFill>
          <a:blip r:embed="rId2"/>
          <a:stretch/>
        </p:blipFill>
        <p:spPr>
          <a:xfrm>
            <a:off x="8304120" y="6022800"/>
            <a:ext cx="776520" cy="776520"/>
          </a:xfrm>
          <a:prstGeom prst="rect">
            <a:avLst/>
          </a:prstGeom>
          <a:noFill/>
          <a:ln w="0">
            <a:noFill/>
          </a:ln>
        </p:spPr>
      </p:pic>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763560" y="171000"/>
            <a:ext cx="7642080" cy="785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Natural Gas Pipelines</a:t>
            </a:r>
            <a:br>
              <a:rPr sz="3200"/>
            </a:br>
            <a:r>
              <a:rPr b="1" lang="en-US" sz="2400" strike="noStrike" u="none">
                <a:solidFill>
                  <a:srgbClr val="000000"/>
                </a:solidFill>
                <a:effectLst/>
                <a:uFillTx/>
                <a:latin typeface="Arial"/>
              </a:rPr>
              <a:t>Strong Growth Opportunities in All Markets Served</a:t>
            </a:r>
            <a:endParaRPr b="1" lang="en-US" sz="2400" strike="noStrike" u="none">
              <a:solidFill>
                <a:srgbClr val="000000"/>
              </a:solidFill>
              <a:effectLst/>
              <a:uFillTx/>
              <a:latin typeface="Arial"/>
            </a:endParaRPr>
          </a:p>
        </p:txBody>
      </p:sp>
      <p:sp>
        <p:nvSpPr>
          <p:cNvPr id="14" name="PlaceHolder 2"/>
          <p:cNvSpPr>
            <a:spLocks noGrp="1"/>
          </p:cNvSpPr>
          <p:nvPr>
            <p:ph/>
          </p:nvPr>
        </p:nvSpPr>
        <p:spPr>
          <a:xfrm>
            <a:off x="4938480" y="1468440"/>
            <a:ext cx="3778200" cy="4741920"/>
          </a:xfrm>
          <a:prstGeom prst="rect">
            <a:avLst/>
          </a:prstGeom>
          <a:noFill/>
          <a:ln w="0">
            <a:noFill/>
          </a:ln>
        </p:spPr>
        <p:txBody>
          <a:bodyPr lIns="90000" rIns="90000" tIns="46800" bIns="46800" anchor="t">
            <a:normAutofit/>
          </a:bodyPr>
          <a:p>
            <a:pPr marL="233280" indent="-233280">
              <a:spcBef>
                <a:spcPts val="1012"/>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Steady earnings growth</a:t>
            </a:r>
            <a:endParaRPr b="1" lang="en-US" sz="1800" strike="noStrike" u="none">
              <a:solidFill>
                <a:srgbClr val="000000"/>
              </a:solidFill>
              <a:effectLst/>
              <a:uFillTx/>
              <a:latin typeface="Arial"/>
            </a:endParaRPr>
          </a:p>
          <a:p>
            <a:pPr marL="233280" indent="-233280">
              <a:spcBef>
                <a:spcPts val="1012"/>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Predictable net cash contribution to Enron</a:t>
            </a:r>
            <a:endParaRPr b="1" lang="en-US" sz="1800" strike="noStrike" u="none">
              <a:solidFill>
                <a:srgbClr val="000000"/>
              </a:solidFill>
              <a:effectLst/>
              <a:uFillTx/>
              <a:latin typeface="Arial"/>
            </a:endParaRPr>
          </a:p>
          <a:p>
            <a:pPr marL="233280" indent="-233280">
              <a:spcBef>
                <a:spcPts val="1012"/>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Rate case certainty</a:t>
            </a:r>
            <a:endParaRPr b="1" lang="en-US" sz="1800" strike="noStrike" u="none">
              <a:solidFill>
                <a:srgbClr val="000000"/>
              </a:solidFill>
              <a:effectLst/>
              <a:uFillTx/>
              <a:latin typeface="Arial"/>
            </a:endParaRPr>
          </a:p>
          <a:p>
            <a:pPr marL="233280" indent="-233280">
              <a:spcBef>
                <a:spcPts val="1012"/>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Near term expansions in high growth markets</a:t>
            </a:r>
            <a:endParaRPr b="1" lang="en-US" sz="1800" strike="noStrike" u="none">
              <a:solidFill>
                <a:srgbClr val="000000"/>
              </a:solidFill>
              <a:effectLst/>
              <a:uFillTx/>
              <a:latin typeface="Arial"/>
            </a:endParaRPr>
          </a:p>
          <a:p>
            <a:pPr lvl="1" marL="576360" indent="-228600">
              <a:spcBef>
                <a:spcPts val="4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Florida expanding to 2.2 Bcf/d by 2003</a:t>
            </a:r>
            <a:endParaRPr b="0" lang="en-US" sz="1600" strike="noStrike" u="none">
              <a:solidFill>
                <a:srgbClr val="000000"/>
              </a:solidFill>
              <a:effectLst/>
              <a:uFillTx/>
              <a:latin typeface="Arial"/>
            </a:endParaRPr>
          </a:p>
          <a:p>
            <a:pPr lvl="1" marL="576360" indent="-228600">
              <a:spcBef>
                <a:spcPts val="4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Transwestern expanding capacity to California</a:t>
            </a:r>
            <a:endParaRPr b="0" lang="en-US" sz="1600" strike="noStrike" u="none">
              <a:solidFill>
                <a:srgbClr val="000000"/>
              </a:solidFill>
              <a:effectLst/>
              <a:uFillTx/>
              <a:latin typeface="Arial"/>
            </a:endParaRPr>
          </a:p>
          <a:p>
            <a:pPr lvl="1" marL="576360" indent="-228600">
              <a:spcBef>
                <a:spcPts val="4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Northern Natural bolstered by increased gas-fired plant demand</a:t>
            </a:r>
            <a:endParaRPr b="0" lang="en-US" sz="1600" strike="noStrike" u="none">
              <a:solidFill>
                <a:srgbClr val="000000"/>
              </a:solidFill>
              <a:effectLst/>
              <a:uFillTx/>
              <a:latin typeface="Arial"/>
            </a:endParaRPr>
          </a:p>
          <a:p>
            <a:pPr marL="233280" indent="-233280">
              <a:spcBef>
                <a:spcPts val="1012"/>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Significant future growth opportunities serving new gas-fired generation</a:t>
            </a:r>
            <a:endParaRPr b="1" lang="en-US" sz="1800" strike="noStrike" u="none">
              <a:solidFill>
                <a:srgbClr val="000000"/>
              </a:solidFill>
              <a:effectLst/>
              <a:uFillTx/>
              <a:latin typeface="Arial"/>
            </a:endParaRPr>
          </a:p>
          <a:p>
            <a:pPr marL="233280" indent="0">
              <a:spcBef>
                <a:spcPts val="1012"/>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15" name=""/>
          <p:cNvSpPr/>
          <p:nvPr/>
        </p:nvSpPr>
        <p:spPr>
          <a:xfrm>
            <a:off x="585720" y="5743440"/>
            <a:ext cx="3714840" cy="569880"/>
          </a:xfrm>
          <a:prstGeom prst="roundRect">
            <a:avLst>
              <a:gd name="adj" fmla="val 22463"/>
            </a:avLst>
          </a:prstGeom>
          <a:solidFill>
            <a:srgbClr val="ffcc00"/>
          </a:solidFill>
          <a:ln w="0">
            <a:noFill/>
          </a:ln>
          <a:effectLst>
            <a:outerShdw dist="17819" dir="2700000" blurRad="0" rotWithShape="0">
              <a:srgbClr val="987900"/>
            </a:outerShdw>
          </a:effectLst>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Transports 15% of U.S. Gas Demand;</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Peak Capacity of 10.8 Bcf/day</a:t>
            </a:r>
            <a:endParaRPr b="0" lang="en-US" sz="1400" strike="noStrike" u="none">
              <a:solidFill>
                <a:srgbClr val="000000"/>
              </a:solidFill>
              <a:effectLst/>
              <a:uFillTx/>
              <a:latin typeface="Times New Roman"/>
            </a:endParaRPr>
          </a:p>
        </p:txBody>
      </p:sp>
      <p:grpSp>
        <p:nvGrpSpPr>
          <p:cNvPr id="16" name=""/>
          <p:cNvGrpSpPr/>
          <p:nvPr/>
        </p:nvGrpSpPr>
        <p:grpSpPr>
          <a:xfrm>
            <a:off x="307800" y="1643040"/>
            <a:ext cx="4272120" cy="3470400"/>
            <a:chOff x="307800" y="1643040"/>
            <a:chExt cx="4272120" cy="3470400"/>
          </a:xfrm>
        </p:grpSpPr>
        <p:grpSp>
          <p:nvGrpSpPr>
            <p:cNvPr id="17" name=""/>
            <p:cNvGrpSpPr/>
            <p:nvPr/>
          </p:nvGrpSpPr>
          <p:grpSpPr>
            <a:xfrm>
              <a:off x="307800" y="1986120"/>
              <a:ext cx="4135680" cy="2657160"/>
              <a:chOff x="307800" y="1986120"/>
              <a:chExt cx="4135680" cy="2657160"/>
            </a:xfrm>
          </p:grpSpPr>
          <p:sp>
            <p:nvSpPr>
              <p:cNvPr id="18" name=""/>
              <p:cNvSpPr/>
              <p:nvPr/>
            </p:nvSpPr>
            <p:spPr>
              <a:xfrm>
                <a:off x="2752560" y="2198520"/>
                <a:ext cx="1371600" cy="1009800"/>
              </a:xfrm>
              <a:custGeom>
                <a:avLst/>
                <a:gdLst/>
                <a:ahLst/>
                <a:rect l="l" t="t" r="r" b="b"/>
                <a:pathLst>
                  <a:path w="1782" h="1398">
                    <a:moveTo>
                      <a:pt x="1775" y="580"/>
                    </a:moveTo>
                    <a:lnTo>
                      <a:pt x="1768" y="567"/>
                    </a:lnTo>
                    <a:lnTo>
                      <a:pt x="1762" y="553"/>
                    </a:lnTo>
                    <a:lnTo>
                      <a:pt x="1755" y="540"/>
                    </a:lnTo>
                    <a:lnTo>
                      <a:pt x="1755" y="526"/>
                    </a:lnTo>
                    <a:lnTo>
                      <a:pt x="1748" y="513"/>
                    </a:lnTo>
                    <a:lnTo>
                      <a:pt x="1748" y="506"/>
                    </a:lnTo>
                    <a:lnTo>
                      <a:pt x="1741" y="499"/>
                    </a:lnTo>
                    <a:lnTo>
                      <a:pt x="1735" y="486"/>
                    </a:lnTo>
                    <a:lnTo>
                      <a:pt x="1721" y="472"/>
                    </a:lnTo>
                    <a:lnTo>
                      <a:pt x="1714" y="452"/>
                    </a:lnTo>
                    <a:lnTo>
                      <a:pt x="1701" y="439"/>
                    </a:lnTo>
                    <a:lnTo>
                      <a:pt x="1687" y="418"/>
                    </a:lnTo>
                    <a:lnTo>
                      <a:pt x="1681" y="405"/>
                    </a:lnTo>
                    <a:lnTo>
                      <a:pt x="1667" y="398"/>
                    </a:lnTo>
                    <a:lnTo>
                      <a:pt x="1647" y="385"/>
                    </a:lnTo>
                    <a:lnTo>
                      <a:pt x="1633" y="378"/>
                    </a:lnTo>
                    <a:lnTo>
                      <a:pt x="1627" y="371"/>
                    </a:lnTo>
                    <a:lnTo>
                      <a:pt x="1613" y="371"/>
                    </a:lnTo>
                    <a:lnTo>
                      <a:pt x="1602" y="367"/>
                    </a:lnTo>
                    <a:lnTo>
                      <a:pt x="1586" y="378"/>
                    </a:lnTo>
                    <a:lnTo>
                      <a:pt x="1586" y="425"/>
                    </a:lnTo>
                    <a:lnTo>
                      <a:pt x="1559" y="439"/>
                    </a:lnTo>
                    <a:lnTo>
                      <a:pt x="1532" y="466"/>
                    </a:lnTo>
                    <a:lnTo>
                      <a:pt x="1539" y="486"/>
                    </a:lnTo>
                    <a:lnTo>
                      <a:pt x="1519" y="493"/>
                    </a:lnTo>
                    <a:lnTo>
                      <a:pt x="1492" y="506"/>
                    </a:lnTo>
                    <a:lnTo>
                      <a:pt x="1465" y="526"/>
                    </a:lnTo>
                    <a:lnTo>
                      <a:pt x="1478" y="540"/>
                    </a:lnTo>
                    <a:lnTo>
                      <a:pt x="1478" y="547"/>
                    </a:lnTo>
                    <a:lnTo>
                      <a:pt x="1431" y="553"/>
                    </a:lnTo>
                    <a:lnTo>
                      <a:pt x="1438" y="526"/>
                    </a:lnTo>
                    <a:lnTo>
                      <a:pt x="1424" y="526"/>
                    </a:lnTo>
                    <a:lnTo>
                      <a:pt x="1411" y="553"/>
                    </a:lnTo>
                    <a:lnTo>
                      <a:pt x="1384" y="553"/>
                    </a:lnTo>
                    <a:lnTo>
                      <a:pt x="1370" y="574"/>
                    </a:lnTo>
                    <a:lnTo>
                      <a:pt x="1336" y="580"/>
                    </a:lnTo>
                    <a:lnTo>
                      <a:pt x="1303" y="601"/>
                    </a:lnTo>
                    <a:lnTo>
                      <a:pt x="1276" y="601"/>
                    </a:lnTo>
                    <a:lnTo>
                      <a:pt x="1255" y="641"/>
                    </a:lnTo>
                    <a:lnTo>
                      <a:pt x="1235" y="648"/>
                    </a:lnTo>
                    <a:lnTo>
                      <a:pt x="1235" y="695"/>
                    </a:lnTo>
                    <a:lnTo>
                      <a:pt x="1222" y="715"/>
                    </a:lnTo>
                    <a:lnTo>
                      <a:pt x="1242" y="715"/>
                    </a:lnTo>
                    <a:lnTo>
                      <a:pt x="1255" y="702"/>
                    </a:lnTo>
                    <a:lnTo>
                      <a:pt x="1276" y="702"/>
                    </a:lnTo>
                    <a:lnTo>
                      <a:pt x="1296" y="702"/>
                    </a:lnTo>
                    <a:lnTo>
                      <a:pt x="1303" y="722"/>
                    </a:lnTo>
                    <a:lnTo>
                      <a:pt x="1282" y="749"/>
                    </a:lnTo>
                    <a:lnTo>
                      <a:pt x="1262" y="736"/>
                    </a:lnTo>
                    <a:lnTo>
                      <a:pt x="1255" y="749"/>
                    </a:lnTo>
                    <a:lnTo>
                      <a:pt x="1222" y="763"/>
                    </a:lnTo>
                    <a:lnTo>
                      <a:pt x="1201" y="783"/>
                    </a:lnTo>
                    <a:lnTo>
                      <a:pt x="1201" y="810"/>
                    </a:lnTo>
                    <a:lnTo>
                      <a:pt x="1161" y="817"/>
                    </a:lnTo>
                    <a:lnTo>
                      <a:pt x="1127" y="817"/>
                    </a:lnTo>
                    <a:lnTo>
                      <a:pt x="1086" y="817"/>
                    </a:lnTo>
                    <a:lnTo>
                      <a:pt x="1066" y="864"/>
                    </a:lnTo>
                    <a:lnTo>
                      <a:pt x="1039" y="871"/>
                    </a:lnTo>
                    <a:lnTo>
                      <a:pt x="1046" y="884"/>
                    </a:lnTo>
                    <a:lnTo>
                      <a:pt x="1026" y="918"/>
                    </a:lnTo>
                    <a:lnTo>
                      <a:pt x="1012" y="911"/>
                    </a:lnTo>
                    <a:lnTo>
                      <a:pt x="1012" y="938"/>
                    </a:lnTo>
                    <a:lnTo>
                      <a:pt x="965" y="925"/>
                    </a:lnTo>
                    <a:lnTo>
                      <a:pt x="958" y="952"/>
                    </a:lnTo>
                    <a:lnTo>
                      <a:pt x="945" y="932"/>
                    </a:lnTo>
                    <a:lnTo>
                      <a:pt x="931" y="898"/>
                    </a:lnTo>
                    <a:lnTo>
                      <a:pt x="958" y="898"/>
                    </a:lnTo>
                    <a:lnTo>
                      <a:pt x="992" y="776"/>
                    </a:lnTo>
                    <a:lnTo>
                      <a:pt x="1032" y="763"/>
                    </a:lnTo>
                    <a:lnTo>
                      <a:pt x="1026" y="742"/>
                    </a:lnTo>
                    <a:lnTo>
                      <a:pt x="1039" y="722"/>
                    </a:lnTo>
                    <a:lnTo>
                      <a:pt x="1039" y="675"/>
                    </a:lnTo>
                    <a:lnTo>
                      <a:pt x="1053" y="668"/>
                    </a:lnTo>
                    <a:lnTo>
                      <a:pt x="1032" y="648"/>
                    </a:lnTo>
                    <a:lnTo>
                      <a:pt x="1026" y="607"/>
                    </a:lnTo>
                    <a:lnTo>
                      <a:pt x="1039" y="594"/>
                    </a:lnTo>
                    <a:lnTo>
                      <a:pt x="1046" y="560"/>
                    </a:lnTo>
                    <a:lnTo>
                      <a:pt x="1053" y="540"/>
                    </a:lnTo>
                    <a:lnTo>
                      <a:pt x="1053" y="506"/>
                    </a:lnTo>
                    <a:lnTo>
                      <a:pt x="1032" y="499"/>
                    </a:lnTo>
                    <a:lnTo>
                      <a:pt x="1012" y="486"/>
                    </a:lnTo>
                    <a:lnTo>
                      <a:pt x="1005" y="466"/>
                    </a:lnTo>
                    <a:lnTo>
                      <a:pt x="1039" y="459"/>
                    </a:lnTo>
                    <a:lnTo>
                      <a:pt x="1046" y="466"/>
                    </a:lnTo>
                    <a:lnTo>
                      <a:pt x="1053" y="486"/>
                    </a:lnTo>
                    <a:lnTo>
                      <a:pt x="1053" y="493"/>
                    </a:lnTo>
                    <a:lnTo>
                      <a:pt x="1080" y="486"/>
                    </a:lnTo>
                    <a:lnTo>
                      <a:pt x="1086" y="499"/>
                    </a:lnTo>
                    <a:lnTo>
                      <a:pt x="1073" y="513"/>
                    </a:lnTo>
                    <a:lnTo>
                      <a:pt x="1100" y="540"/>
                    </a:lnTo>
                    <a:lnTo>
                      <a:pt x="1113" y="520"/>
                    </a:lnTo>
                    <a:lnTo>
                      <a:pt x="1120" y="520"/>
                    </a:lnTo>
                    <a:lnTo>
                      <a:pt x="1141" y="520"/>
                    </a:lnTo>
                    <a:lnTo>
                      <a:pt x="1154" y="540"/>
                    </a:lnTo>
                    <a:lnTo>
                      <a:pt x="1168" y="526"/>
                    </a:lnTo>
                    <a:lnTo>
                      <a:pt x="1174" y="506"/>
                    </a:lnTo>
                    <a:lnTo>
                      <a:pt x="1154" y="486"/>
                    </a:lnTo>
                    <a:lnTo>
                      <a:pt x="1188" y="493"/>
                    </a:lnTo>
                    <a:lnTo>
                      <a:pt x="1201" y="493"/>
                    </a:lnTo>
                    <a:lnTo>
                      <a:pt x="1188" y="466"/>
                    </a:lnTo>
                    <a:lnTo>
                      <a:pt x="1154" y="439"/>
                    </a:lnTo>
                    <a:lnTo>
                      <a:pt x="1154" y="418"/>
                    </a:lnTo>
                    <a:lnTo>
                      <a:pt x="1127" y="418"/>
                    </a:lnTo>
                    <a:lnTo>
                      <a:pt x="1127" y="391"/>
                    </a:lnTo>
                    <a:lnTo>
                      <a:pt x="1107" y="391"/>
                    </a:lnTo>
                    <a:lnTo>
                      <a:pt x="1113" y="378"/>
                    </a:lnTo>
                    <a:lnTo>
                      <a:pt x="1080" y="337"/>
                    </a:lnTo>
                    <a:lnTo>
                      <a:pt x="1066" y="344"/>
                    </a:lnTo>
                    <a:lnTo>
                      <a:pt x="1046" y="351"/>
                    </a:lnTo>
                    <a:lnTo>
                      <a:pt x="1039" y="337"/>
                    </a:lnTo>
                    <a:lnTo>
                      <a:pt x="1005" y="337"/>
                    </a:lnTo>
                    <a:lnTo>
                      <a:pt x="992" y="317"/>
                    </a:lnTo>
                    <a:lnTo>
                      <a:pt x="958" y="344"/>
                    </a:lnTo>
                    <a:lnTo>
                      <a:pt x="945" y="331"/>
                    </a:lnTo>
                    <a:lnTo>
                      <a:pt x="918" y="331"/>
                    </a:lnTo>
                    <a:lnTo>
                      <a:pt x="911" y="317"/>
                    </a:lnTo>
                    <a:lnTo>
                      <a:pt x="843" y="324"/>
                    </a:lnTo>
                    <a:lnTo>
                      <a:pt x="729" y="310"/>
                    </a:lnTo>
                    <a:lnTo>
                      <a:pt x="722" y="290"/>
                    </a:lnTo>
                    <a:lnTo>
                      <a:pt x="708" y="290"/>
                    </a:lnTo>
                    <a:lnTo>
                      <a:pt x="708" y="270"/>
                    </a:lnTo>
                    <a:lnTo>
                      <a:pt x="722" y="263"/>
                    </a:lnTo>
                    <a:lnTo>
                      <a:pt x="715" y="250"/>
                    </a:lnTo>
                    <a:lnTo>
                      <a:pt x="695" y="256"/>
                    </a:lnTo>
                    <a:lnTo>
                      <a:pt x="695" y="222"/>
                    </a:lnTo>
                    <a:lnTo>
                      <a:pt x="708" y="202"/>
                    </a:lnTo>
                    <a:lnTo>
                      <a:pt x="708" y="195"/>
                    </a:lnTo>
                    <a:lnTo>
                      <a:pt x="688" y="195"/>
                    </a:lnTo>
                    <a:lnTo>
                      <a:pt x="681" y="175"/>
                    </a:lnTo>
                    <a:lnTo>
                      <a:pt x="661" y="155"/>
                    </a:lnTo>
                    <a:lnTo>
                      <a:pt x="668" y="141"/>
                    </a:lnTo>
                    <a:lnTo>
                      <a:pt x="668" y="108"/>
                    </a:lnTo>
                    <a:lnTo>
                      <a:pt x="641" y="108"/>
                    </a:lnTo>
                    <a:lnTo>
                      <a:pt x="634" y="121"/>
                    </a:lnTo>
                    <a:lnTo>
                      <a:pt x="560" y="121"/>
                    </a:lnTo>
                    <a:lnTo>
                      <a:pt x="560" y="94"/>
                    </a:lnTo>
                    <a:lnTo>
                      <a:pt x="540" y="60"/>
                    </a:lnTo>
                    <a:lnTo>
                      <a:pt x="526" y="20"/>
                    </a:lnTo>
                    <a:lnTo>
                      <a:pt x="472" y="6"/>
                    </a:lnTo>
                    <a:lnTo>
                      <a:pt x="452" y="13"/>
                    </a:lnTo>
                    <a:lnTo>
                      <a:pt x="432" y="20"/>
                    </a:lnTo>
                    <a:lnTo>
                      <a:pt x="384" y="13"/>
                    </a:lnTo>
                    <a:lnTo>
                      <a:pt x="357" y="0"/>
                    </a:lnTo>
                    <a:lnTo>
                      <a:pt x="344" y="0"/>
                    </a:lnTo>
                    <a:lnTo>
                      <a:pt x="357" y="40"/>
                    </a:lnTo>
                    <a:lnTo>
                      <a:pt x="357" y="54"/>
                    </a:lnTo>
                    <a:lnTo>
                      <a:pt x="324" y="40"/>
                    </a:lnTo>
                    <a:lnTo>
                      <a:pt x="317" y="47"/>
                    </a:lnTo>
                    <a:lnTo>
                      <a:pt x="317" y="81"/>
                    </a:lnTo>
                    <a:lnTo>
                      <a:pt x="270" y="81"/>
                    </a:lnTo>
                    <a:lnTo>
                      <a:pt x="283" y="114"/>
                    </a:lnTo>
                    <a:lnTo>
                      <a:pt x="229" y="155"/>
                    </a:lnTo>
                    <a:lnTo>
                      <a:pt x="182" y="135"/>
                    </a:lnTo>
                    <a:lnTo>
                      <a:pt x="141" y="135"/>
                    </a:lnTo>
                    <a:lnTo>
                      <a:pt x="141" y="132"/>
                    </a:lnTo>
                    <a:lnTo>
                      <a:pt x="128" y="141"/>
                    </a:lnTo>
                    <a:lnTo>
                      <a:pt x="114" y="155"/>
                    </a:lnTo>
                    <a:lnTo>
                      <a:pt x="108" y="162"/>
                    </a:lnTo>
                    <a:lnTo>
                      <a:pt x="87" y="189"/>
                    </a:lnTo>
                    <a:lnTo>
                      <a:pt x="74" y="202"/>
                    </a:lnTo>
                    <a:lnTo>
                      <a:pt x="67" y="216"/>
                    </a:lnTo>
                    <a:lnTo>
                      <a:pt x="54" y="216"/>
                    </a:lnTo>
                    <a:lnTo>
                      <a:pt x="47" y="222"/>
                    </a:lnTo>
                    <a:lnTo>
                      <a:pt x="40" y="229"/>
                    </a:lnTo>
                    <a:lnTo>
                      <a:pt x="33" y="236"/>
                    </a:lnTo>
                    <a:lnTo>
                      <a:pt x="27" y="250"/>
                    </a:lnTo>
                    <a:lnTo>
                      <a:pt x="20" y="256"/>
                    </a:lnTo>
                    <a:lnTo>
                      <a:pt x="13" y="283"/>
                    </a:lnTo>
                    <a:lnTo>
                      <a:pt x="6" y="310"/>
                    </a:lnTo>
                    <a:lnTo>
                      <a:pt x="6" y="337"/>
                    </a:lnTo>
                    <a:lnTo>
                      <a:pt x="0" y="364"/>
                    </a:lnTo>
                    <a:lnTo>
                      <a:pt x="0" y="371"/>
                    </a:lnTo>
                    <a:lnTo>
                      <a:pt x="0" y="385"/>
                    </a:lnTo>
                    <a:lnTo>
                      <a:pt x="13" y="398"/>
                    </a:lnTo>
                    <a:lnTo>
                      <a:pt x="20" y="412"/>
                    </a:lnTo>
                    <a:lnTo>
                      <a:pt x="33" y="439"/>
                    </a:lnTo>
                    <a:lnTo>
                      <a:pt x="40" y="452"/>
                    </a:lnTo>
                    <a:lnTo>
                      <a:pt x="47" y="466"/>
                    </a:lnTo>
                    <a:lnTo>
                      <a:pt x="54" y="472"/>
                    </a:lnTo>
                    <a:lnTo>
                      <a:pt x="67" y="486"/>
                    </a:lnTo>
                    <a:lnTo>
                      <a:pt x="81" y="493"/>
                    </a:lnTo>
                    <a:lnTo>
                      <a:pt x="87" y="499"/>
                    </a:lnTo>
                    <a:lnTo>
                      <a:pt x="94" y="499"/>
                    </a:lnTo>
                    <a:lnTo>
                      <a:pt x="101" y="499"/>
                    </a:lnTo>
                    <a:lnTo>
                      <a:pt x="101" y="506"/>
                    </a:lnTo>
                    <a:lnTo>
                      <a:pt x="108" y="513"/>
                    </a:lnTo>
                    <a:lnTo>
                      <a:pt x="114" y="513"/>
                    </a:lnTo>
                    <a:lnTo>
                      <a:pt x="121" y="520"/>
                    </a:lnTo>
                    <a:lnTo>
                      <a:pt x="128" y="526"/>
                    </a:lnTo>
                    <a:lnTo>
                      <a:pt x="148" y="533"/>
                    </a:lnTo>
                    <a:lnTo>
                      <a:pt x="162" y="547"/>
                    </a:lnTo>
                    <a:lnTo>
                      <a:pt x="189" y="560"/>
                    </a:lnTo>
                    <a:lnTo>
                      <a:pt x="209" y="567"/>
                    </a:lnTo>
                    <a:lnTo>
                      <a:pt x="229" y="574"/>
                    </a:lnTo>
                    <a:lnTo>
                      <a:pt x="256" y="580"/>
                    </a:lnTo>
                    <a:lnTo>
                      <a:pt x="276" y="587"/>
                    </a:lnTo>
                    <a:lnTo>
                      <a:pt x="297" y="594"/>
                    </a:lnTo>
                    <a:lnTo>
                      <a:pt x="317" y="607"/>
                    </a:lnTo>
                    <a:lnTo>
                      <a:pt x="330" y="621"/>
                    </a:lnTo>
                    <a:lnTo>
                      <a:pt x="337" y="628"/>
                    </a:lnTo>
                    <a:lnTo>
                      <a:pt x="344" y="641"/>
                    </a:lnTo>
                    <a:lnTo>
                      <a:pt x="351" y="655"/>
                    </a:lnTo>
                    <a:lnTo>
                      <a:pt x="357" y="675"/>
                    </a:lnTo>
                    <a:lnTo>
                      <a:pt x="357" y="688"/>
                    </a:lnTo>
                    <a:lnTo>
                      <a:pt x="357" y="722"/>
                    </a:lnTo>
                    <a:lnTo>
                      <a:pt x="357" y="742"/>
                    </a:lnTo>
                    <a:lnTo>
                      <a:pt x="364" y="763"/>
                    </a:lnTo>
                    <a:lnTo>
                      <a:pt x="371" y="844"/>
                    </a:lnTo>
                    <a:lnTo>
                      <a:pt x="378" y="925"/>
                    </a:lnTo>
                    <a:lnTo>
                      <a:pt x="384" y="1006"/>
                    </a:lnTo>
                    <a:lnTo>
                      <a:pt x="391" y="1087"/>
                    </a:lnTo>
                    <a:lnTo>
                      <a:pt x="391" y="1094"/>
                    </a:lnTo>
                    <a:lnTo>
                      <a:pt x="398" y="1100"/>
                    </a:lnTo>
                    <a:lnTo>
                      <a:pt x="398" y="1107"/>
                    </a:lnTo>
                    <a:lnTo>
                      <a:pt x="398" y="1121"/>
                    </a:lnTo>
                    <a:lnTo>
                      <a:pt x="411" y="1141"/>
                    </a:lnTo>
                    <a:lnTo>
                      <a:pt x="411" y="1154"/>
                    </a:lnTo>
                    <a:lnTo>
                      <a:pt x="418" y="1161"/>
                    </a:lnTo>
                    <a:lnTo>
                      <a:pt x="425" y="1175"/>
                    </a:lnTo>
                    <a:lnTo>
                      <a:pt x="432" y="1188"/>
                    </a:lnTo>
                    <a:lnTo>
                      <a:pt x="452" y="1215"/>
                    </a:lnTo>
                    <a:lnTo>
                      <a:pt x="479" y="1235"/>
                    </a:lnTo>
                    <a:lnTo>
                      <a:pt x="499" y="1256"/>
                    </a:lnTo>
                    <a:lnTo>
                      <a:pt x="526" y="1276"/>
                    </a:lnTo>
                    <a:lnTo>
                      <a:pt x="553" y="1296"/>
                    </a:lnTo>
                    <a:lnTo>
                      <a:pt x="587" y="1316"/>
                    </a:lnTo>
                    <a:lnTo>
                      <a:pt x="614" y="1337"/>
                    </a:lnTo>
                    <a:lnTo>
                      <a:pt x="641" y="1350"/>
                    </a:lnTo>
                    <a:lnTo>
                      <a:pt x="668" y="1371"/>
                    </a:lnTo>
                    <a:lnTo>
                      <a:pt x="702" y="1377"/>
                    </a:lnTo>
                    <a:lnTo>
                      <a:pt x="729" y="1384"/>
                    </a:lnTo>
                    <a:lnTo>
                      <a:pt x="776" y="1391"/>
                    </a:lnTo>
                    <a:lnTo>
                      <a:pt x="816" y="1391"/>
                    </a:lnTo>
                    <a:lnTo>
                      <a:pt x="897" y="1398"/>
                    </a:lnTo>
                    <a:lnTo>
                      <a:pt x="904" y="1398"/>
                    </a:lnTo>
                    <a:lnTo>
                      <a:pt x="911" y="1391"/>
                    </a:lnTo>
                    <a:lnTo>
                      <a:pt x="918" y="1391"/>
                    </a:lnTo>
                    <a:lnTo>
                      <a:pt x="945" y="1384"/>
                    </a:lnTo>
                    <a:lnTo>
                      <a:pt x="951" y="1377"/>
                    </a:lnTo>
                    <a:lnTo>
                      <a:pt x="965" y="1371"/>
                    </a:lnTo>
                    <a:lnTo>
                      <a:pt x="978" y="1364"/>
                    </a:lnTo>
                    <a:lnTo>
                      <a:pt x="992" y="1350"/>
                    </a:lnTo>
                    <a:lnTo>
                      <a:pt x="1026" y="1343"/>
                    </a:lnTo>
                    <a:lnTo>
                      <a:pt x="1053" y="1330"/>
                    </a:lnTo>
                    <a:lnTo>
                      <a:pt x="1100" y="1303"/>
                    </a:lnTo>
                    <a:lnTo>
                      <a:pt x="1147" y="1276"/>
                    </a:lnTo>
                    <a:lnTo>
                      <a:pt x="1174" y="1262"/>
                    </a:lnTo>
                    <a:lnTo>
                      <a:pt x="1201" y="1242"/>
                    </a:lnTo>
                    <a:lnTo>
                      <a:pt x="1222" y="1235"/>
                    </a:lnTo>
                    <a:lnTo>
                      <a:pt x="1242" y="1222"/>
                    </a:lnTo>
                    <a:lnTo>
                      <a:pt x="1282" y="1202"/>
                    </a:lnTo>
                    <a:lnTo>
                      <a:pt x="1309" y="1195"/>
                    </a:lnTo>
                    <a:lnTo>
                      <a:pt x="1330" y="1181"/>
                    </a:lnTo>
                    <a:lnTo>
                      <a:pt x="1350" y="1168"/>
                    </a:lnTo>
                    <a:lnTo>
                      <a:pt x="1363" y="1148"/>
                    </a:lnTo>
                    <a:lnTo>
                      <a:pt x="1417" y="1100"/>
                    </a:lnTo>
                    <a:lnTo>
                      <a:pt x="1438" y="1073"/>
                    </a:lnTo>
                    <a:lnTo>
                      <a:pt x="1465" y="1046"/>
                    </a:lnTo>
                    <a:lnTo>
                      <a:pt x="1492" y="1006"/>
                    </a:lnTo>
                    <a:lnTo>
                      <a:pt x="1519" y="972"/>
                    </a:lnTo>
                    <a:lnTo>
                      <a:pt x="1546" y="932"/>
                    </a:lnTo>
                    <a:lnTo>
                      <a:pt x="1559" y="918"/>
                    </a:lnTo>
                    <a:lnTo>
                      <a:pt x="1573" y="905"/>
                    </a:lnTo>
                    <a:lnTo>
                      <a:pt x="1701" y="783"/>
                    </a:lnTo>
                    <a:lnTo>
                      <a:pt x="1708" y="783"/>
                    </a:lnTo>
                    <a:lnTo>
                      <a:pt x="1721" y="776"/>
                    </a:lnTo>
                    <a:lnTo>
                      <a:pt x="1741" y="756"/>
                    </a:lnTo>
                    <a:lnTo>
                      <a:pt x="1748" y="749"/>
                    </a:lnTo>
                    <a:lnTo>
                      <a:pt x="1755" y="742"/>
                    </a:lnTo>
                    <a:lnTo>
                      <a:pt x="1762" y="736"/>
                    </a:lnTo>
                    <a:lnTo>
                      <a:pt x="1768" y="722"/>
                    </a:lnTo>
                    <a:lnTo>
                      <a:pt x="1775" y="702"/>
                    </a:lnTo>
                    <a:lnTo>
                      <a:pt x="1782" y="675"/>
                    </a:lnTo>
                    <a:lnTo>
                      <a:pt x="1782" y="655"/>
                    </a:lnTo>
                    <a:lnTo>
                      <a:pt x="1782" y="641"/>
                    </a:lnTo>
                    <a:lnTo>
                      <a:pt x="1782" y="628"/>
                    </a:lnTo>
                    <a:lnTo>
                      <a:pt x="1782" y="614"/>
                    </a:lnTo>
                    <a:lnTo>
                      <a:pt x="1782" y="607"/>
                    </a:lnTo>
                    <a:lnTo>
                      <a:pt x="1782" y="601"/>
                    </a:lnTo>
                    <a:lnTo>
                      <a:pt x="1775" y="580"/>
                    </a:lnTo>
                    <a:close/>
                  </a:path>
                </a:pathLst>
              </a:custGeom>
              <a:solidFill>
                <a:srgbClr val="d5ffff"/>
              </a:solidFill>
              <a:ln w="7920">
                <a:solidFill>
                  <a:srgbClr val="aaaaaa"/>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 name=""/>
              <p:cNvSpPr/>
              <p:nvPr/>
            </p:nvSpPr>
            <p:spPr>
              <a:xfrm>
                <a:off x="4351320" y="2760840"/>
                <a:ext cx="27000" cy="15840"/>
              </a:xfrm>
              <a:custGeom>
                <a:avLst/>
                <a:gdLst/>
                <a:ahLst/>
                <a:rect l="l" t="t" r="r" b="b"/>
                <a:pathLst>
                  <a:path w="47" h="25">
                    <a:moveTo>
                      <a:pt x="3" y="0"/>
                    </a:moveTo>
                    <a:lnTo>
                      <a:pt x="47" y="3"/>
                    </a:lnTo>
                    <a:lnTo>
                      <a:pt x="39" y="14"/>
                    </a:lnTo>
                    <a:lnTo>
                      <a:pt x="0" y="25"/>
                    </a:lnTo>
                    <a:lnTo>
                      <a:pt x="3" y="0"/>
                    </a:lnTo>
                    <a:close/>
                  </a:path>
                </a:pathLst>
              </a:custGeom>
              <a:solidFill>
                <a:srgbClr val="00f008"/>
              </a:solidFill>
              <a:ln w="9360">
                <a:solidFill>
                  <a:srgbClr val="aaaaaa"/>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0" name=""/>
              <p:cNvSpPr/>
              <p:nvPr/>
            </p:nvSpPr>
            <p:spPr>
              <a:xfrm>
                <a:off x="3336840" y="2446200"/>
                <a:ext cx="160560" cy="73080"/>
              </a:xfrm>
              <a:custGeom>
                <a:avLst/>
                <a:gdLst/>
                <a:ahLst/>
                <a:rect l="l" t="t" r="r" b="b"/>
                <a:pathLst>
                  <a:path w="265" h="118">
                    <a:moveTo>
                      <a:pt x="265" y="25"/>
                    </a:moveTo>
                    <a:lnTo>
                      <a:pt x="247" y="25"/>
                    </a:lnTo>
                    <a:lnTo>
                      <a:pt x="222" y="43"/>
                    </a:lnTo>
                    <a:lnTo>
                      <a:pt x="201" y="14"/>
                    </a:lnTo>
                    <a:lnTo>
                      <a:pt x="143" y="18"/>
                    </a:lnTo>
                    <a:lnTo>
                      <a:pt x="118" y="22"/>
                    </a:lnTo>
                    <a:lnTo>
                      <a:pt x="100" y="0"/>
                    </a:lnTo>
                    <a:lnTo>
                      <a:pt x="68" y="11"/>
                    </a:lnTo>
                    <a:lnTo>
                      <a:pt x="50" y="4"/>
                    </a:lnTo>
                    <a:lnTo>
                      <a:pt x="32" y="14"/>
                    </a:lnTo>
                    <a:lnTo>
                      <a:pt x="0" y="14"/>
                    </a:lnTo>
                    <a:lnTo>
                      <a:pt x="0" y="29"/>
                    </a:lnTo>
                    <a:lnTo>
                      <a:pt x="39" y="57"/>
                    </a:lnTo>
                    <a:lnTo>
                      <a:pt x="90" y="50"/>
                    </a:lnTo>
                    <a:lnTo>
                      <a:pt x="136" y="57"/>
                    </a:lnTo>
                    <a:lnTo>
                      <a:pt x="179" y="86"/>
                    </a:lnTo>
                    <a:lnTo>
                      <a:pt x="204" y="65"/>
                    </a:lnTo>
                    <a:lnTo>
                      <a:pt x="219" y="82"/>
                    </a:lnTo>
                    <a:lnTo>
                      <a:pt x="215" y="118"/>
                    </a:lnTo>
                    <a:lnTo>
                      <a:pt x="229" y="118"/>
                    </a:lnTo>
                    <a:lnTo>
                      <a:pt x="265" y="25"/>
                    </a:lnTo>
                    <a:close/>
                  </a:path>
                </a:pathLst>
              </a:custGeom>
              <a:solidFill>
                <a:srgbClr val="00f008"/>
              </a:solidFill>
              <a:ln w="9360">
                <a:solidFill>
                  <a:srgbClr val="aaaaaa"/>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1" name=""/>
              <p:cNvSpPr/>
              <p:nvPr/>
            </p:nvSpPr>
            <p:spPr>
              <a:xfrm>
                <a:off x="4270320" y="2732040"/>
                <a:ext cx="52560" cy="74520"/>
              </a:xfrm>
              <a:custGeom>
                <a:avLst/>
                <a:gdLst/>
                <a:ahLst/>
                <a:rect l="l" t="t" r="r" b="b"/>
                <a:pathLst>
                  <a:path w="86" h="122">
                    <a:moveTo>
                      <a:pt x="36" y="0"/>
                    </a:moveTo>
                    <a:lnTo>
                      <a:pt x="15" y="7"/>
                    </a:lnTo>
                    <a:lnTo>
                      <a:pt x="0" y="11"/>
                    </a:lnTo>
                    <a:lnTo>
                      <a:pt x="4" y="82"/>
                    </a:lnTo>
                    <a:lnTo>
                      <a:pt x="18" y="122"/>
                    </a:lnTo>
                    <a:lnTo>
                      <a:pt x="72" y="107"/>
                    </a:lnTo>
                    <a:lnTo>
                      <a:pt x="86" y="61"/>
                    </a:lnTo>
                    <a:lnTo>
                      <a:pt x="79" y="36"/>
                    </a:lnTo>
                    <a:lnTo>
                      <a:pt x="54" y="36"/>
                    </a:lnTo>
                    <a:lnTo>
                      <a:pt x="36" y="0"/>
                    </a:lnTo>
                  </a:path>
                </a:pathLst>
              </a:custGeom>
              <a:solidFill>
                <a:srgbClr val="00f008"/>
              </a:solidFill>
              <a:ln w="9360">
                <a:solidFill>
                  <a:srgbClr val="aaaaaa"/>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22" name=""/>
              <p:cNvSpPr/>
              <p:nvPr/>
            </p:nvSpPr>
            <p:spPr>
              <a:xfrm>
                <a:off x="2962440" y="2278080"/>
                <a:ext cx="60120" cy="49320"/>
              </a:xfrm>
              <a:custGeom>
                <a:avLst/>
                <a:gdLst/>
                <a:ahLst/>
                <a:rect l="l" t="t" r="r" b="b"/>
                <a:pathLst>
                  <a:path w="101" h="82">
                    <a:moveTo>
                      <a:pt x="101" y="0"/>
                    </a:moveTo>
                    <a:lnTo>
                      <a:pt x="61" y="7"/>
                    </a:lnTo>
                    <a:lnTo>
                      <a:pt x="36" y="36"/>
                    </a:lnTo>
                    <a:lnTo>
                      <a:pt x="8" y="50"/>
                    </a:lnTo>
                    <a:lnTo>
                      <a:pt x="0" y="82"/>
                    </a:lnTo>
                    <a:lnTo>
                      <a:pt x="58" y="61"/>
                    </a:lnTo>
                    <a:lnTo>
                      <a:pt x="79" y="32"/>
                    </a:lnTo>
                    <a:lnTo>
                      <a:pt x="94" y="21"/>
                    </a:lnTo>
                    <a:lnTo>
                      <a:pt x="101" y="0"/>
                    </a:lnTo>
                    <a:close/>
                  </a:path>
                </a:pathLst>
              </a:custGeom>
              <a:solidFill>
                <a:srgbClr val="00f008"/>
              </a:solidFill>
              <a:ln w="9360">
                <a:solidFill>
                  <a:srgbClr val="aaaaaa"/>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23" name=""/>
              <p:cNvSpPr/>
              <p:nvPr/>
            </p:nvSpPr>
            <p:spPr>
              <a:xfrm>
                <a:off x="3181320" y="2303640"/>
                <a:ext cx="46080" cy="12600"/>
              </a:xfrm>
              <a:custGeom>
                <a:avLst/>
                <a:gdLst/>
                <a:ahLst/>
                <a:rect l="l" t="t" r="r" b="b"/>
                <a:pathLst>
                  <a:path w="78" h="22">
                    <a:moveTo>
                      <a:pt x="14" y="4"/>
                    </a:moveTo>
                    <a:lnTo>
                      <a:pt x="0" y="15"/>
                    </a:lnTo>
                    <a:lnTo>
                      <a:pt x="7" y="22"/>
                    </a:lnTo>
                    <a:lnTo>
                      <a:pt x="57" y="18"/>
                    </a:lnTo>
                    <a:lnTo>
                      <a:pt x="78" y="18"/>
                    </a:lnTo>
                    <a:lnTo>
                      <a:pt x="75" y="0"/>
                    </a:lnTo>
                    <a:lnTo>
                      <a:pt x="14" y="4"/>
                    </a:lnTo>
                    <a:close/>
                  </a:path>
                </a:pathLst>
              </a:custGeom>
              <a:solidFill>
                <a:srgbClr val="00f008"/>
              </a:solidFill>
              <a:ln w="9360">
                <a:solidFill>
                  <a:srgbClr val="aaaaaa"/>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 name=""/>
              <p:cNvSpPr/>
              <p:nvPr/>
            </p:nvSpPr>
            <p:spPr>
              <a:xfrm>
                <a:off x="4041720" y="2990880"/>
                <a:ext cx="92160" cy="128520"/>
              </a:xfrm>
              <a:custGeom>
                <a:avLst/>
                <a:gdLst/>
                <a:ahLst/>
                <a:rect l="l" t="t" r="r" b="b"/>
                <a:pathLst>
                  <a:path w="151" h="212">
                    <a:moveTo>
                      <a:pt x="33" y="0"/>
                    </a:moveTo>
                    <a:lnTo>
                      <a:pt x="51" y="61"/>
                    </a:lnTo>
                    <a:lnTo>
                      <a:pt x="72" y="64"/>
                    </a:lnTo>
                    <a:lnTo>
                      <a:pt x="90" y="100"/>
                    </a:lnTo>
                    <a:lnTo>
                      <a:pt x="97" y="122"/>
                    </a:lnTo>
                    <a:lnTo>
                      <a:pt x="122" y="125"/>
                    </a:lnTo>
                    <a:lnTo>
                      <a:pt x="151" y="147"/>
                    </a:lnTo>
                    <a:lnTo>
                      <a:pt x="151" y="190"/>
                    </a:lnTo>
                    <a:lnTo>
                      <a:pt x="140" y="212"/>
                    </a:lnTo>
                    <a:lnTo>
                      <a:pt x="65" y="212"/>
                    </a:lnTo>
                    <a:lnTo>
                      <a:pt x="0" y="18"/>
                    </a:lnTo>
                    <a:lnTo>
                      <a:pt x="33"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3762360" y="3008160"/>
                <a:ext cx="371520" cy="171720"/>
              </a:xfrm>
              <a:custGeom>
                <a:avLst/>
                <a:gdLst/>
                <a:ahLst/>
                <a:rect l="l" t="t" r="r" b="b"/>
                <a:pathLst>
                  <a:path w="617" h="283">
                    <a:moveTo>
                      <a:pt x="606" y="183"/>
                    </a:moveTo>
                    <a:lnTo>
                      <a:pt x="617" y="219"/>
                    </a:lnTo>
                    <a:lnTo>
                      <a:pt x="606" y="219"/>
                    </a:lnTo>
                    <a:lnTo>
                      <a:pt x="606" y="230"/>
                    </a:lnTo>
                    <a:lnTo>
                      <a:pt x="592" y="244"/>
                    </a:lnTo>
                    <a:lnTo>
                      <a:pt x="592" y="265"/>
                    </a:lnTo>
                    <a:lnTo>
                      <a:pt x="527" y="280"/>
                    </a:lnTo>
                    <a:lnTo>
                      <a:pt x="513" y="247"/>
                    </a:lnTo>
                    <a:lnTo>
                      <a:pt x="491" y="247"/>
                    </a:lnTo>
                    <a:lnTo>
                      <a:pt x="466" y="187"/>
                    </a:lnTo>
                    <a:lnTo>
                      <a:pt x="484" y="158"/>
                    </a:lnTo>
                    <a:lnTo>
                      <a:pt x="466" y="158"/>
                    </a:lnTo>
                    <a:lnTo>
                      <a:pt x="441" y="129"/>
                    </a:lnTo>
                    <a:lnTo>
                      <a:pt x="459" y="97"/>
                    </a:lnTo>
                    <a:lnTo>
                      <a:pt x="448" y="93"/>
                    </a:lnTo>
                    <a:lnTo>
                      <a:pt x="445" y="65"/>
                    </a:lnTo>
                    <a:lnTo>
                      <a:pt x="459" y="25"/>
                    </a:lnTo>
                    <a:lnTo>
                      <a:pt x="430" y="32"/>
                    </a:lnTo>
                    <a:lnTo>
                      <a:pt x="423" y="65"/>
                    </a:lnTo>
                    <a:lnTo>
                      <a:pt x="398" y="83"/>
                    </a:lnTo>
                    <a:lnTo>
                      <a:pt x="416" y="108"/>
                    </a:lnTo>
                    <a:lnTo>
                      <a:pt x="413" y="136"/>
                    </a:lnTo>
                    <a:lnTo>
                      <a:pt x="427" y="140"/>
                    </a:lnTo>
                    <a:lnTo>
                      <a:pt x="413" y="169"/>
                    </a:lnTo>
                    <a:lnTo>
                      <a:pt x="423" y="201"/>
                    </a:lnTo>
                    <a:lnTo>
                      <a:pt x="430" y="244"/>
                    </a:lnTo>
                    <a:lnTo>
                      <a:pt x="456" y="262"/>
                    </a:lnTo>
                    <a:lnTo>
                      <a:pt x="445" y="283"/>
                    </a:lnTo>
                    <a:lnTo>
                      <a:pt x="427" y="273"/>
                    </a:lnTo>
                    <a:lnTo>
                      <a:pt x="395" y="276"/>
                    </a:lnTo>
                    <a:lnTo>
                      <a:pt x="387" y="258"/>
                    </a:lnTo>
                    <a:lnTo>
                      <a:pt x="341" y="265"/>
                    </a:lnTo>
                    <a:lnTo>
                      <a:pt x="330" y="222"/>
                    </a:lnTo>
                    <a:lnTo>
                      <a:pt x="334" y="197"/>
                    </a:lnTo>
                    <a:lnTo>
                      <a:pt x="359" y="165"/>
                    </a:lnTo>
                    <a:lnTo>
                      <a:pt x="344" y="143"/>
                    </a:lnTo>
                    <a:lnTo>
                      <a:pt x="280" y="136"/>
                    </a:lnTo>
                    <a:lnTo>
                      <a:pt x="273" y="104"/>
                    </a:lnTo>
                    <a:lnTo>
                      <a:pt x="248" y="108"/>
                    </a:lnTo>
                    <a:lnTo>
                      <a:pt x="237" y="136"/>
                    </a:lnTo>
                    <a:lnTo>
                      <a:pt x="197" y="143"/>
                    </a:lnTo>
                    <a:lnTo>
                      <a:pt x="165" y="115"/>
                    </a:lnTo>
                    <a:lnTo>
                      <a:pt x="158" y="86"/>
                    </a:lnTo>
                    <a:lnTo>
                      <a:pt x="111" y="100"/>
                    </a:lnTo>
                    <a:lnTo>
                      <a:pt x="72" y="97"/>
                    </a:lnTo>
                    <a:lnTo>
                      <a:pt x="68" y="126"/>
                    </a:lnTo>
                    <a:lnTo>
                      <a:pt x="11" y="158"/>
                    </a:lnTo>
                    <a:lnTo>
                      <a:pt x="0" y="75"/>
                    </a:lnTo>
                    <a:lnTo>
                      <a:pt x="470" y="0"/>
                    </a:lnTo>
                    <a:lnTo>
                      <a:pt x="527" y="183"/>
                    </a:lnTo>
                    <a:lnTo>
                      <a:pt x="606" y="183"/>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4219560" y="2787480"/>
                <a:ext cx="103320" cy="76320"/>
              </a:xfrm>
              <a:custGeom>
                <a:avLst/>
                <a:gdLst/>
                <a:ahLst/>
                <a:rect l="l" t="t" r="r" b="b"/>
                <a:pathLst>
                  <a:path w="168" h="122">
                    <a:moveTo>
                      <a:pt x="64" y="29"/>
                    </a:moveTo>
                    <a:lnTo>
                      <a:pt x="100" y="29"/>
                    </a:lnTo>
                    <a:lnTo>
                      <a:pt x="118" y="26"/>
                    </a:lnTo>
                    <a:lnTo>
                      <a:pt x="140" y="4"/>
                    </a:lnTo>
                    <a:lnTo>
                      <a:pt x="168" y="0"/>
                    </a:lnTo>
                    <a:lnTo>
                      <a:pt x="161" y="29"/>
                    </a:lnTo>
                    <a:lnTo>
                      <a:pt x="136" y="47"/>
                    </a:lnTo>
                    <a:lnTo>
                      <a:pt x="122" y="69"/>
                    </a:lnTo>
                    <a:lnTo>
                      <a:pt x="125" y="94"/>
                    </a:lnTo>
                    <a:lnTo>
                      <a:pt x="104" y="90"/>
                    </a:lnTo>
                    <a:lnTo>
                      <a:pt x="68" y="108"/>
                    </a:lnTo>
                    <a:lnTo>
                      <a:pt x="14" y="122"/>
                    </a:lnTo>
                    <a:lnTo>
                      <a:pt x="0" y="61"/>
                    </a:lnTo>
                    <a:lnTo>
                      <a:pt x="50" y="58"/>
                    </a:lnTo>
                    <a:lnTo>
                      <a:pt x="64" y="29"/>
                    </a:lnTo>
                  </a:path>
                </a:pathLst>
              </a:custGeom>
              <a:solidFill>
                <a:srgbClr val="00f008"/>
              </a:solidFill>
              <a:ln w="9360">
                <a:solidFill>
                  <a:srgbClr val="aaaaaa"/>
                </a:solidFill>
                <a:roun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7" name=""/>
              <p:cNvSpPr/>
              <p:nvPr/>
            </p:nvSpPr>
            <p:spPr>
              <a:xfrm>
                <a:off x="4148280" y="2593800"/>
                <a:ext cx="295200" cy="140040"/>
              </a:xfrm>
              <a:custGeom>
                <a:avLst/>
                <a:gdLst/>
                <a:ahLst/>
                <a:rect l="l" t="t" r="r" b="b"/>
                <a:pathLst>
                  <a:path w="488" h="230">
                    <a:moveTo>
                      <a:pt x="22" y="97"/>
                    </a:moveTo>
                    <a:lnTo>
                      <a:pt x="122" y="72"/>
                    </a:lnTo>
                    <a:lnTo>
                      <a:pt x="237" y="47"/>
                    </a:lnTo>
                    <a:lnTo>
                      <a:pt x="262" y="43"/>
                    </a:lnTo>
                    <a:lnTo>
                      <a:pt x="262" y="11"/>
                    </a:lnTo>
                    <a:lnTo>
                      <a:pt x="294" y="18"/>
                    </a:lnTo>
                    <a:lnTo>
                      <a:pt x="301" y="0"/>
                    </a:lnTo>
                    <a:lnTo>
                      <a:pt x="323" y="7"/>
                    </a:lnTo>
                    <a:lnTo>
                      <a:pt x="326" y="65"/>
                    </a:lnTo>
                    <a:lnTo>
                      <a:pt x="333" y="94"/>
                    </a:lnTo>
                    <a:lnTo>
                      <a:pt x="362" y="129"/>
                    </a:lnTo>
                    <a:lnTo>
                      <a:pt x="376" y="158"/>
                    </a:lnTo>
                    <a:lnTo>
                      <a:pt x="412" y="158"/>
                    </a:lnTo>
                    <a:lnTo>
                      <a:pt x="434" y="147"/>
                    </a:lnTo>
                    <a:lnTo>
                      <a:pt x="420" y="129"/>
                    </a:lnTo>
                    <a:lnTo>
                      <a:pt x="420" y="101"/>
                    </a:lnTo>
                    <a:lnTo>
                      <a:pt x="441" y="108"/>
                    </a:lnTo>
                    <a:lnTo>
                      <a:pt x="470" y="119"/>
                    </a:lnTo>
                    <a:lnTo>
                      <a:pt x="480" y="137"/>
                    </a:lnTo>
                    <a:lnTo>
                      <a:pt x="463" y="162"/>
                    </a:lnTo>
                    <a:lnTo>
                      <a:pt x="455" y="187"/>
                    </a:lnTo>
                    <a:lnTo>
                      <a:pt x="488" y="183"/>
                    </a:lnTo>
                    <a:lnTo>
                      <a:pt x="480" y="215"/>
                    </a:lnTo>
                    <a:lnTo>
                      <a:pt x="455" y="230"/>
                    </a:lnTo>
                    <a:lnTo>
                      <a:pt x="452" y="198"/>
                    </a:lnTo>
                    <a:lnTo>
                      <a:pt x="434" y="201"/>
                    </a:lnTo>
                    <a:lnTo>
                      <a:pt x="391" y="205"/>
                    </a:lnTo>
                    <a:lnTo>
                      <a:pt x="373" y="187"/>
                    </a:lnTo>
                    <a:lnTo>
                      <a:pt x="359" y="205"/>
                    </a:lnTo>
                    <a:lnTo>
                      <a:pt x="344" y="215"/>
                    </a:lnTo>
                    <a:lnTo>
                      <a:pt x="326" y="215"/>
                    </a:lnTo>
                    <a:lnTo>
                      <a:pt x="326" y="190"/>
                    </a:lnTo>
                    <a:lnTo>
                      <a:pt x="298" y="187"/>
                    </a:lnTo>
                    <a:lnTo>
                      <a:pt x="290" y="158"/>
                    </a:lnTo>
                    <a:lnTo>
                      <a:pt x="283" y="147"/>
                    </a:lnTo>
                    <a:lnTo>
                      <a:pt x="262" y="158"/>
                    </a:lnTo>
                    <a:lnTo>
                      <a:pt x="215" y="162"/>
                    </a:lnTo>
                    <a:lnTo>
                      <a:pt x="176" y="176"/>
                    </a:lnTo>
                    <a:lnTo>
                      <a:pt x="125" y="187"/>
                    </a:lnTo>
                    <a:lnTo>
                      <a:pt x="100" y="212"/>
                    </a:lnTo>
                    <a:lnTo>
                      <a:pt x="79" y="190"/>
                    </a:lnTo>
                    <a:lnTo>
                      <a:pt x="57" y="215"/>
                    </a:lnTo>
                    <a:lnTo>
                      <a:pt x="25" y="215"/>
                    </a:lnTo>
                    <a:lnTo>
                      <a:pt x="0" y="187"/>
                    </a:lnTo>
                    <a:lnTo>
                      <a:pt x="22" y="97"/>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4165560" y="2690640"/>
                <a:ext cx="136440" cy="136800"/>
              </a:xfrm>
              <a:custGeom>
                <a:avLst/>
                <a:gdLst/>
                <a:ahLst/>
                <a:rect l="l" t="t" r="r" b="b"/>
                <a:pathLst>
                  <a:path w="226" h="226">
                    <a:moveTo>
                      <a:pt x="208" y="0"/>
                    </a:moveTo>
                    <a:lnTo>
                      <a:pt x="215" y="72"/>
                    </a:lnTo>
                    <a:lnTo>
                      <a:pt x="226" y="115"/>
                    </a:lnTo>
                    <a:lnTo>
                      <a:pt x="219" y="140"/>
                    </a:lnTo>
                    <a:lnTo>
                      <a:pt x="183" y="151"/>
                    </a:lnTo>
                    <a:lnTo>
                      <a:pt x="140" y="165"/>
                    </a:lnTo>
                    <a:lnTo>
                      <a:pt x="118" y="187"/>
                    </a:lnTo>
                    <a:lnTo>
                      <a:pt x="97" y="215"/>
                    </a:lnTo>
                    <a:lnTo>
                      <a:pt x="61" y="226"/>
                    </a:lnTo>
                    <a:lnTo>
                      <a:pt x="3" y="212"/>
                    </a:lnTo>
                    <a:lnTo>
                      <a:pt x="39" y="194"/>
                    </a:lnTo>
                    <a:lnTo>
                      <a:pt x="18" y="165"/>
                    </a:lnTo>
                    <a:lnTo>
                      <a:pt x="14" y="136"/>
                    </a:lnTo>
                    <a:lnTo>
                      <a:pt x="7" y="104"/>
                    </a:lnTo>
                    <a:lnTo>
                      <a:pt x="0" y="54"/>
                    </a:lnTo>
                    <a:lnTo>
                      <a:pt x="36" y="57"/>
                    </a:lnTo>
                    <a:lnTo>
                      <a:pt x="54" y="36"/>
                    </a:lnTo>
                    <a:lnTo>
                      <a:pt x="75" y="54"/>
                    </a:lnTo>
                    <a:lnTo>
                      <a:pt x="100" y="25"/>
                    </a:lnTo>
                    <a:lnTo>
                      <a:pt x="208"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3192480" y="2509920"/>
                <a:ext cx="322200" cy="414360"/>
              </a:xfrm>
              <a:custGeom>
                <a:avLst/>
                <a:gdLst/>
                <a:ahLst/>
                <a:rect l="l" t="t" r="r" b="b"/>
                <a:pathLst>
                  <a:path w="530" h="678">
                    <a:moveTo>
                      <a:pt x="272" y="678"/>
                    </a:moveTo>
                    <a:lnTo>
                      <a:pt x="265" y="660"/>
                    </a:lnTo>
                    <a:lnTo>
                      <a:pt x="14" y="671"/>
                    </a:lnTo>
                    <a:lnTo>
                      <a:pt x="35" y="642"/>
                    </a:lnTo>
                    <a:lnTo>
                      <a:pt x="57" y="595"/>
                    </a:lnTo>
                    <a:lnTo>
                      <a:pt x="82" y="559"/>
                    </a:lnTo>
                    <a:lnTo>
                      <a:pt x="53" y="513"/>
                    </a:lnTo>
                    <a:lnTo>
                      <a:pt x="50" y="434"/>
                    </a:lnTo>
                    <a:lnTo>
                      <a:pt x="25" y="398"/>
                    </a:lnTo>
                    <a:lnTo>
                      <a:pt x="7" y="377"/>
                    </a:lnTo>
                    <a:lnTo>
                      <a:pt x="7" y="355"/>
                    </a:lnTo>
                    <a:lnTo>
                      <a:pt x="21" y="337"/>
                    </a:lnTo>
                    <a:lnTo>
                      <a:pt x="0" y="280"/>
                    </a:lnTo>
                    <a:lnTo>
                      <a:pt x="35" y="222"/>
                    </a:lnTo>
                    <a:lnTo>
                      <a:pt x="18" y="197"/>
                    </a:lnTo>
                    <a:lnTo>
                      <a:pt x="18" y="172"/>
                    </a:lnTo>
                    <a:lnTo>
                      <a:pt x="39" y="136"/>
                    </a:lnTo>
                    <a:lnTo>
                      <a:pt x="46" y="104"/>
                    </a:lnTo>
                    <a:lnTo>
                      <a:pt x="82" y="108"/>
                    </a:lnTo>
                    <a:lnTo>
                      <a:pt x="79" y="143"/>
                    </a:lnTo>
                    <a:lnTo>
                      <a:pt x="96" y="154"/>
                    </a:lnTo>
                    <a:lnTo>
                      <a:pt x="118" y="136"/>
                    </a:lnTo>
                    <a:lnTo>
                      <a:pt x="111" y="82"/>
                    </a:lnTo>
                    <a:lnTo>
                      <a:pt x="122" y="68"/>
                    </a:lnTo>
                    <a:lnTo>
                      <a:pt x="143" y="72"/>
                    </a:lnTo>
                    <a:lnTo>
                      <a:pt x="136" y="22"/>
                    </a:lnTo>
                    <a:lnTo>
                      <a:pt x="161" y="4"/>
                    </a:lnTo>
                    <a:lnTo>
                      <a:pt x="247" y="0"/>
                    </a:lnTo>
                    <a:lnTo>
                      <a:pt x="283" y="18"/>
                    </a:lnTo>
                    <a:lnTo>
                      <a:pt x="286" y="36"/>
                    </a:lnTo>
                    <a:lnTo>
                      <a:pt x="319" y="36"/>
                    </a:lnTo>
                    <a:lnTo>
                      <a:pt x="365" y="50"/>
                    </a:lnTo>
                    <a:lnTo>
                      <a:pt x="373" y="75"/>
                    </a:lnTo>
                    <a:lnTo>
                      <a:pt x="355" y="90"/>
                    </a:lnTo>
                    <a:lnTo>
                      <a:pt x="390" y="172"/>
                    </a:lnTo>
                    <a:lnTo>
                      <a:pt x="390" y="197"/>
                    </a:lnTo>
                    <a:lnTo>
                      <a:pt x="333" y="273"/>
                    </a:lnTo>
                    <a:lnTo>
                      <a:pt x="312" y="316"/>
                    </a:lnTo>
                    <a:lnTo>
                      <a:pt x="322" y="330"/>
                    </a:lnTo>
                    <a:lnTo>
                      <a:pt x="358" y="334"/>
                    </a:lnTo>
                    <a:lnTo>
                      <a:pt x="376" y="316"/>
                    </a:lnTo>
                    <a:lnTo>
                      <a:pt x="416" y="247"/>
                    </a:lnTo>
                    <a:lnTo>
                      <a:pt x="455" y="247"/>
                    </a:lnTo>
                    <a:lnTo>
                      <a:pt x="502" y="312"/>
                    </a:lnTo>
                    <a:lnTo>
                      <a:pt x="502" y="355"/>
                    </a:lnTo>
                    <a:lnTo>
                      <a:pt x="498" y="380"/>
                    </a:lnTo>
                    <a:lnTo>
                      <a:pt x="530" y="402"/>
                    </a:lnTo>
                    <a:lnTo>
                      <a:pt x="527" y="445"/>
                    </a:lnTo>
                    <a:lnTo>
                      <a:pt x="509" y="477"/>
                    </a:lnTo>
                    <a:lnTo>
                      <a:pt x="498" y="516"/>
                    </a:lnTo>
                    <a:lnTo>
                      <a:pt x="487" y="542"/>
                    </a:lnTo>
                    <a:lnTo>
                      <a:pt x="455" y="549"/>
                    </a:lnTo>
                    <a:lnTo>
                      <a:pt x="469" y="588"/>
                    </a:lnTo>
                    <a:lnTo>
                      <a:pt x="455" y="599"/>
                    </a:lnTo>
                    <a:lnTo>
                      <a:pt x="426" y="649"/>
                    </a:lnTo>
                    <a:lnTo>
                      <a:pt x="272" y="678"/>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2457360" y="2790720"/>
                <a:ext cx="452520" cy="319320"/>
              </a:xfrm>
              <a:custGeom>
                <a:avLst/>
                <a:gdLst/>
                <a:ahLst/>
                <a:rect l="l" t="t" r="r" b="b"/>
                <a:pathLst>
                  <a:path w="811" h="524">
                    <a:moveTo>
                      <a:pt x="11" y="14"/>
                    </a:moveTo>
                    <a:lnTo>
                      <a:pt x="373" y="0"/>
                    </a:lnTo>
                    <a:lnTo>
                      <a:pt x="674" y="0"/>
                    </a:lnTo>
                    <a:lnTo>
                      <a:pt x="671" y="18"/>
                    </a:lnTo>
                    <a:lnTo>
                      <a:pt x="657" y="72"/>
                    </a:lnTo>
                    <a:lnTo>
                      <a:pt x="685" y="108"/>
                    </a:lnTo>
                    <a:lnTo>
                      <a:pt x="696" y="129"/>
                    </a:lnTo>
                    <a:lnTo>
                      <a:pt x="750" y="133"/>
                    </a:lnTo>
                    <a:lnTo>
                      <a:pt x="753" y="176"/>
                    </a:lnTo>
                    <a:lnTo>
                      <a:pt x="775" y="179"/>
                    </a:lnTo>
                    <a:lnTo>
                      <a:pt x="775" y="194"/>
                    </a:lnTo>
                    <a:lnTo>
                      <a:pt x="789" y="215"/>
                    </a:lnTo>
                    <a:lnTo>
                      <a:pt x="811" y="222"/>
                    </a:lnTo>
                    <a:lnTo>
                      <a:pt x="811" y="265"/>
                    </a:lnTo>
                    <a:lnTo>
                      <a:pt x="800" y="308"/>
                    </a:lnTo>
                    <a:lnTo>
                      <a:pt x="735" y="337"/>
                    </a:lnTo>
                    <a:lnTo>
                      <a:pt x="700" y="359"/>
                    </a:lnTo>
                    <a:lnTo>
                      <a:pt x="707" y="398"/>
                    </a:lnTo>
                    <a:lnTo>
                      <a:pt x="717" y="420"/>
                    </a:lnTo>
                    <a:lnTo>
                      <a:pt x="714" y="438"/>
                    </a:lnTo>
                    <a:lnTo>
                      <a:pt x="678" y="481"/>
                    </a:lnTo>
                    <a:lnTo>
                      <a:pt x="671" y="513"/>
                    </a:lnTo>
                    <a:lnTo>
                      <a:pt x="660" y="524"/>
                    </a:lnTo>
                    <a:lnTo>
                      <a:pt x="639" y="481"/>
                    </a:lnTo>
                    <a:lnTo>
                      <a:pt x="119" y="495"/>
                    </a:lnTo>
                    <a:lnTo>
                      <a:pt x="115" y="448"/>
                    </a:lnTo>
                    <a:lnTo>
                      <a:pt x="97" y="438"/>
                    </a:lnTo>
                    <a:lnTo>
                      <a:pt x="94" y="362"/>
                    </a:lnTo>
                    <a:lnTo>
                      <a:pt x="90" y="351"/>
                    </a:lnTo>
                    <a:lnTo>
                      <a:pt x="83" y="301"/>
                    </a:lnTo>
                    <a:lnTo>
                      <a:pt x="65" y="298"/>
                    </a:lnTo>
                    <a:lnTo>
                      <a:pt x="61" y="247"/>
                    </a:lnTo>
                    <a:lnTo>
                      <a:pt x="40" y="222"/>
                    </a:lnTo>
                    <a:lnTo>
                      <a:pt x="29" y="172"/>
                    </a:lnTo>
                    <a:lnTo>
                      <a:pt x="11" y="165"/>
                    </a:lnTo>
                    <a:lnTo>
                      <a:pt x="0" y="126"/>
                    </a:lnTo>
                    <a:lnTo>
                      <a:pt x="11" y="108"/>
                    </a:lnTo>
                    <a:lnTo>
                      <a:pt x="11" y="14"/>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1338120" y="2567160"/>
                <a:ext cx="547920" cy="471240"/>
              </a:xfrm>
              <a:custGeom>
                <a:avLst/>
                <a:gdLst/>
                <a:ahLst/>
                <a:rect l="l" t="t" r="r" b="b"/>
                <a:pathLst>
                  <a:path w="912" h="778">
                    <a:moveTo>
                      <a:pt x="93" y="0"/>
                    </a:moveTo>
                    <a:lnTo>
                      <a:pt x="912" y="89"/>
                    </a:lnTo>
                    <a:lnTo>
                      <a:pt x="869" y="778"/>
                    </a:lnTo>
                    <a:lnTo>
                      <a:pt x="0" y="674"/>
                    </a:lnTo>
                    <a:lnTo>
                      <a:pt x="32" y="495"/>
                    </a:lnTo>
                    <a:lnTo>
                      <a:pt x="93"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1046160" y="2833560"/>
                <a:ext cx="433440" cy="573120"/>
              </a:xfrm>
              <a:custGeom>
                <a:avLst/>
                <a:gdLst/>
                <a:ahLst/>
                <a:rect l="l" t="t" r="r" b="b"/>
                <a:pathLst>
                  <a:path w="718" h="939">
                    <a:moveTo>
                      <a:pt x="136" y="0"/>
                    </a:moveTo>
                    <a:lnTo>
                      <a:pt x="511" y="57"/>
                    </a:lnTo>
                    <a:lnTo>
                      <a:pt x="482" y="233"/>
                    </a:lnTo>
                    <a:lnTo>
                      <a:pt x="718" y="262"/>
                    </a:lnTo>
                    <a:lnTo>
                      <a:pt x="647" y="939"/>
                    </a:lnTo>
                    <a:lnTo>
                      <a:pt x="0" y="835"/>
                    </a:lnTo>
                    <a:lnTo>
                      <a:pt x="136"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3330720" y="2841480"/>
                <a:ext cx="336240" cy="400320"/>
              </a:xfrm>
              <a:custGeom>
                <a:avLst/>
                <a:gdLst/>
                <a:ahLst/>
                <a:rect l="l" t="t" r="r" b="b"/>
                <a:pathLst>
                  <a:path w="563" h="656">
                    <a:moveTo>
                      <a:pt x="0" y="132"/>
                    </a:moveTo>
                    <a:lnTo>
                      <a:pt x="154" y="107"/>
                    </a:lnTo>
                    <a:lnTo>
                      <a:pt x="233" y="107"/>
                    </a:lnTo>
                    <a:lnTo>
                      <a:pt x="255" y="121"/>
                    </a:lnTo>
                    <a:lnTo>
                      <a:pt x="344" y="114"/>
                    </a:lnTo>
                    <a:lnTo>
                      <a:pt x="351" y="104"/>
                    </a:lnTo>
                    <a:lnTo>
                      <a:pt x="380" y="100"/>
                    </a:lnTo>
                    <a:lnTo>
                      <a:pt x="402" y="86"/>
                    </a:lnTo>
                    <a:lnTo>
                      <a:pt x="412" y="43"/>
                    </a:lnTo>
                    <a:lnTo>
                      <a:pt x="452" y="21"/>
                    </a:lnTo>
                    <a:lnTo>
                      <a:pt x="513" y="0"/>
                    </a:lnTo>
                    <a:lnTo>
                      <a:pt x="559" y="225"/>
                    </a:lnTo>
                    <a:lnTo>
                      <a:pt x="549" y="243"/>
                    </a:lnTo>
                    <a:lnTo>
                      <a:pt x="563" y="265"/>
                    </a:lnTo>
                    <a:lnTo>
                      <a:pt x="552" y="286"/>
                    </a:lnTo>
                    <a:lnTo>
                      <a:pt x="542" y="308"/>
                    </a:lnTo>
                    <a:lnTo>
                      <a:pt x="545" y="405"/>
                    </a:lnTo>
                    <a:lnTo>
                      <a:pt x="531" y="426"/>
                    </a:lnTo>
                    <a:lnTo>
                      <a:pt x="509" y="426"/>
                    </a:lnTo>
                    <a:lnTo>
                      <a:pt x="506" y="469"/>
                    </a:lnTo>
                    <a:lnTo>
                      <a:pt x="459" y="462"/>
                    </a:lnTo>
                    <a:lnTo>
                      <a:pt x="430" y="480"/>
                    </a:lnTo>
                    <a:lnTo>
                      <a:pt x="455" y="494"/>
                    </a:lnTo>
                    <a:lnTo>
                      <a:pt x="441" y="523"/>
                    </a:lnTo>
                    <a:lnTo>
                      <a:pt x="463" y="548"/>
                    </a:lnTo>
                    <a:lnTo>
                      <a:pt x="463" y="566"/>
                    </a:lnTo>
                    <a:lnTo>
                      <a:pt x="416" y="537"/>
                    </a:lnTo>
                    <a:lnTo>
                      <a:pt x="387" y="559"/>
                    </a:lnTo>
                    <a:lnTo>
                      <a:pt x="398" y="616"/>
                    </a:lnTo>
                    <a:lnTo>
                      <a:pt x="384" y="623"/>
                    </a:lnTo>
                    <a:lnTo>
                      <a:pt x="373" y="652"/>
                    </a:lnTo>
                    <a:lnTo>
                      <a:pt x="351" y="656"/>
                    </a:lnTo>
                    <a:lnTo>
                      <a:pt x="351" y="623"/>
                    </a:lnTo>
                    <a:lnTo>
                      <a:pt x="330" y="623"/>
                    </a:lnTo>
                    <a:lnTo>
                      <a:pt x="323" y="595"/>
                    </a:lnTo>
                    <a:lnTo>
                      <a:pt x="308" y="580"/>
                    </a:lnTo>
                    <a:lnTo>
                      <a:pt x="283" y="577"/>
                    </a:lnTo>
                    <a:lnTo>
                      <a:pt x="273" y="598"/>
                    </a:lnTo>
                    <a:lnTo>
                      <a:pt x="255" y="620"/>
                    </a:lnTo>
                    <a:lnTo>
                      <a:pt x="212" y="631"/>
                    </a:lnTo>
                    <a:lnTo>
                      <a:pt x="165" y="613"/>
                    </a:lnTo>
                    <a:lnTo>
                      <a:pt x="108" y="602"/>
                    </a:lnTo>
                    <a:lnTo>
                      <a:pt x="104" y="566"/>
                    </a:lnTo>
                    <a:lnTo>
                      <a:pt x="90" y="559"/>
                    </a:lnTo>
                    <a:lnTo>
                      <a:pt x="54" y="559"/>
                    </a:lnTo>
                    <a:lnTo>
                      <a:pt x="0" y="132"/>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4124160" y="2077920"/>
                <a:ext cx="285840" cy="489240"/>
              </a:xfrm>
              <a:custGeom>
                <a:avLst/>
                <a:gdLst/>
                <a:ahLst/>
                <a:rect l="l" t="t" r="r" b="b"/>
                <a:pathLst>
                  <a:path w="477" h="796">
                    <a:moveTo>
                      <a:pt x="0" y="444"/>
                    </a:moveTo>
                    <a:lnTo>
                      <a:pt x="36" y="398"/>
                    </a:lnTo>
                    <a:lnTo>
                      <a:pt x="36" y="322"/>
                    </a:lnTo>
                    <a:lnTo>
                      <a:pt x="54" y="279"/>
                    </a:lnTo>
                    <a:lnTo>
                      <a:pt x="50" y="243"/>
                    </a:lnTo>
                    <a:lnTo>
                      <a:pt x="32" y="172"/>
                    </a:lnTo>
                    <a:lnTo>
                      <a:pt x="72" y="57"/>
                    </a:lnTo>
                    <a:lnTo>
                      <a:pt x="83" y="46"/>
                    </a:lnTo>
                    <a:lnTo>
                      <a:pt x="83" y="21"/>
                    </a:lnTo>
                    <a:lnTo>
                      <a:pt x="111" y="10"/>
                    </a:lnTo>
                    <a:lnTo>
                      <a:pt x="133" y="43"/>
                    </a:lnTo>
                    <a:lnTo>
                      <a:pt x="169" y="43"/>
                    </a:lnTo>
                    <a:lnTo>
                      <a:pt x="172" y="35"/>
                    </a:lnTo>
                    <a:lnTo>
                      <a:pt x="197" y="28"/>
                    </a:lnTo>
                    <a:lnTo>
                      <a:pt x="212" y="0"/>
                    </a:lnTo>
                    <a:lnTo>
                      <a:pt x="226" y="21"/>
                    </a:lnTo>
                    <a:lnTo>
                      <a:pt x="226" y="35"/>
                    </a:lnTo>
                    <a:lnTo>
                      <a:pt x="291" y="68"/>
                    </a:lnTo>
                    <a:lnTo>
                      <a:pt x="326" y="236"/>
                    </a:lnTo>
                    <a:lnTo>
                      <a:pt x="355" y="269"/>
                    </a:lnTo>
                    <a:lnTo>
                      <a:pt x="405" y="269"/>
                    </a:lnTo>
                    <a:lnTo>
                      <a:pt x="412" y="283"/>
                    </a:lnTo>
                    <a:lnTo>
                      <a:pt x="409" y="319"/>
                    </a:lnTo>
                    <a:lnTo>
                      <a:pt x="423" y="337"/>
                    </a:lnTo>
                    <a:lnTo>
                      <a:pt x="470" y="347"/>
                    </a:lnTo>
                    <a:lnTo>
                      <a:pt x="477" y="380"/>
                    </a:lnTo>
                    <a:lnTo>
                      <a:pt x="459" y="430"/>
                    </a:lnTo>
                    <a:lnTo>
                      <a:pt x="405" y="480"/>
                    </a:lnTo>
                    <a:lnTo>
                      <a:pt x="359" y="484"/>
                    </a:lnTo>
                    <a:lnTo>
                      <a:pt x="344" y="494"/>
                    </a:lnTo>
                    <a:lnTo>
                      <a:pt x="334" y="523"/>
                    </a:lnTo>
                    <a:lnTo>
                      <a:pt x="323" y="527"/>
                    </a:lnTo>
                    <a:lnTo>
                      <a:pt x="287" y="505"/>
                    </a:lnTo>
                    <a:lnTo>
                      <a:pt x="283" y="530"/>
                    </a:lnTo>
                    <a:lnTo>
                      <a:pt x="294" y="563"/>
                    </a:lnTo>
                    <a:lnTo>
                      <a:pt x="294" y="595"/>
                    </a:lnTo>
                    <a:lnTo>
                      <a:pt x="273" y="602"/>
                    </a:lnTo>
                    <a:lnTo>
                      <a:pt x="204" y="598"/>
                    </a:lnTo>
                    <a:lnTo>
                      <a:pt x="208" y="631"/>
                    </a:lnTo>
                    <a:lnTo>
                      <a:pt x="197" y="656"/>
                    </a:lnTo>
                    <a:lnTo>
                      <a:pt x="176" y="656"/>
                    </a:lnTo>
                    <a:lnTo>
                      <a:pt x="169" y="706"/>
                    </a:lnTo>
                    <a:lnTo>
                      <a:pt x="161" y="731"/>
                    </a:lnTo>
                    <a:lnTo>
                      <a:pt x="147" y="742"/>
                    </a:lnTo>
                    <a:lnTo>
                      <a:pt x="151" y="796"/>
                    </a:lnTo>
                    <a:lnTo>
                      <a:pt x="118" y="796"/>
                    </a:lnTo>
                    <a:lnTo>
                      <a:pt x="108" y="771"/>
                    </a:lnTo>
                    <a:lnTo>
                      <a:pt x="79" y="749"/>
                    </a:lnTo>
                    <a:lnTo>
                      <a:pt x="90" y="692"/>
                    </a:lnTo>
                    <a:lnTo>
                      <a:pt x="65" y="659"/>
                    </a:lnTo>
                    <a:lnTo>
                      <a:pt x="57" y="602"/>
                    </a:lnTo>
                    <a:lnTo>
                      <a:pt x="40" y="570"/>
                    </a:lnTo>
                    <a:lnTo>
                      <a:pt x="0" y="444"/>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2965320" y="3406680"/>
                <a:ext cx="679680" cy="250920"/>
              </a:xfrm>
              <a:custGeom>
                <a:avLst/>
                <a:gdLst/>
                <a:ahLst/>
                <a:rect l="l" t="t" r="r" b="b"/>
                <a:pathLst>
                  <a:path w="1130" h="413">
                    <a:moveTo>
                      <a:pt x="1130" y="0"/>
                    </a:moveTo>
                    <a:lnTo>
                      <a:pt x="1126" y="50"/>
                    </a:lnTo>
                    <a:lnTo>
                      <a:pt x="1097" y="54"/>
                    </a:lnTo>
                    <a:lnTo>
                      <a:pt x="1101" y="97"/>
                    </a:lnTo>
                    <a:lnTo>
                      <a:pt x="1076" y="104"/>
                    </a:lnTo>
                    <a:lnTo>
                      <a:pt x="1026" y="133"/>
                    </a:lnTo>
                    <a:lnTo>
                      <a:pt x="1004" y="129"/>
                    </a:lnTo>
                    <a:lnTo>
                      <a:pt x="993" y="172"/>
                    </a:lnTo>
                    <a:lnTo>
                      <a:pt x="950" y="176"/>
                    </a:lnTo>
                    <a:lnTo>
                      <a:pt x="936" y="201"/>
                    </a:lnTo>
                    <a:lnTo>
                      <a:pt x="879" y="233"/>
                    </a:lnTo>
                    <a:lnTo>
                      <a:pt x="843" y="244"/>
                    </a:lnTo>
                    <a:lnTo>
                      <a:pt x="854" y="266"/>
                    </a:lnTo>
                    <a:lnTo>
                      <a:pt x="807" y="305"/>
                    </a:lnTo>
                    <a:lnTo>
                      <a:pt x="803" y="327"/>
                    </a:lnTo>
                    <a:lnTo>
                      <a:pt x="538" y="362"/>
                    </a:lnTo>
                    <a:lnTo>
                      <a:pt x="380" y="388"/>
                    </a:lnTo>
                    <a:lnTo>
                      <a:pt x="226" y="398"/>
                    </a:lnTo>
                    <a:lnTo>
                      <a:pt x="18" y="413"/>
                    </a:lnTo>
                    <a:lnTo>
                      <a:pt x="15" y="388"/>
                    </a:lnTo>
                    <a:lnTo>
                      <a:pt x="25" y="380"/>
                    </a:lnTo>
                    <a:lnTo>
                      <a:pt x="0" y="359"/>
                    </a:lnTo>
                    <a:lnTo>
                      <a:pt x="18" y="323"/>
                    </a:lnTo>
                    <a:lnTo>
                      <a:pt x="40" y="309"/>
                    </a:lnTo>
                    <a:lnTo>
                      <a:pt x="43" y="284"/>
                    </a:lnTo>
                    <a:lnTo>
                      <a:pt x="61" y="262"/>
                    </a:lnTo>
                    <a:lnTo>
                      <a:pt x="61" y="233"/>
                    </a:lnTo>
                    <a:lnTo>
                      <a:pt x="75" y="172"/>
                    </a:lnTo>
                    <a:lnTo>
                      <a:pt x="86" y="162"/>
                    </a:lnTo>
                    <a:lnTo>
                      <a:pt x="111" y="151"/>
                    </a:lnTo>
                    <a:lnTo>
                      <a:pt x="172" y="154"/>
                    </a:lnTo>
                    <a:lnTo>
                      <a:pt x="201" y="154"/>
                    </a:lnTo>
                    <a:lnTo>
                      <a:pt x="291" y="97"/>
                    </a:lnTo>
                    <a:lnTo>
                      <a:pt x="309" y="111"/>
                    </a:lnTo>
                    <a:lnTo>
                      <a:pt x="348" y="115"/>
                    </a:lnTo>
                    <a:lnTo>
                      <a:pt x="369" y="86"/>
                    </a:lnTo>
                    <a:lnTo>
                      <a:pt x="531" y="86"/>
                    </a:lnTo>
                    <a:lnTo>
                      <a:pt x="767" y="61"/>
                    </a:lnTo>
                    <a:lnTo>
                      <a:pt x="997" y="22"/>
                    </a:lnTo>
                    <a:lnTo>
                      <a:pt x="1130" y="0"/>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3108240" y="2914560"/>
                <a:ext cx="255600" cy="438120"/>
              </a:xfrm>
              <a:custGeom>
                <a:avLst/>
                <a:gdLst/>
                <a:ahLst/>
                <a:rect l="l" t="t" r="r" b="b"/>
                <a:pathLst>
                  <a:path w="426" h="718">
                    <a:moveTo>
                      <a:pt x="21" y="36"/>
                    </a:moveTo>
                    <a:lnTo>
                      <a:pt x="93" y="43"/>
                    </a:lnTo>
                    <a:lnTo>
                      <a:pt x="118" y="11"/>
                    </a:lnTo>
                    <a:lnTo>
                      <a:pt x="366" y="0"/>
                    </a:lnTo>
                    <a:lnTo>
                      <a:pt x="423" y="438"/>
                    </a:lnTo>
                    <a:lnTo>
                      <a:pt x="426" y="459"/>
                    </a:lnTo>
                    <a:lnTo>
                      <a:pt x="419" y="499"/>
                    </a:lnTo>
                    <a:lnTo>
                      <a:pt x="394" y="531"/>
                    </a:lnTo>
                    <a:lnTo>
                      <a:pt x="355" y="528"/>
                    </a:lnTo>
                    <a:lnTo>
                      <a:pt x="351" y="556"/>
                    </a:lnTo>
                    <a:lnTo>
                      <a:pt x="323" y="567"/>
                    </a:lnTo>
                    <a:lnTo>
                      <a:pt x="319" y="603"/>
                    </a:lnTo>
                    <a:lnTo>
                      <a:pt x="297" y="624"/>
                    </a:lnTo>
                    <a:lnTo>
                      <a:pt x="290" y="664"/>
                    </a:lnTo>
                    <a:lnTo>
                      <a:pt x="251" y="667"/>
                    </a:lnTo>
                    <a:lnTo>
                      <a:pt x="247" y="646"/>
                    </a:lnTo>
                    <a:lnTo>
                      <a:pt x="222" y="650"/>
                    </a:lnTo>
                    <a:lnTo>
                      <a:pt x="201" y="696"/>
                    </a:lnTo>
                    <a:lnTo>
                      <a:pt x="183" y="696"/>
                    </a:lnTo>
                    <a:lnTo>
                      <a:pt x="165" y="696"/>
                    </a:lnTo>
                    <a:lnTo>
                      <a:pt x="132" y="700"/>
                    </a:lnTo>
                    <a:lnTo>
                      <a:pt x="129" y="693"/>
                    </a:lnTo>
                    <a:lnTo>
                      <a:pt x="118" y="682"/>
                    </a:lnTo>
                    <a:lnTo>
                      <a:pt x="97" y="682"/>
                    </a:lnTo>
                    <a:lnTo>
                      <a:pt x="79" y="718"/>
                    </a:lnTo>
                    <a:lnTo>
                      <a:pt x="0" y="714"/>
                    </a:lnTo>
                    <a:lnTo>
                      <a:pt x="7" y="693"/>
                    </a:lnTo>
                    <a:lnTo>
                      <a:pt x="21" y="653"/>
                    </a:lnTo>
                    <a:lnTo>
                      <a:pt x="11" y="628"/>
                    </a:lnTo>
                    <a:lnTo>
                      <a:pt x="61" y="581"/>
                    </a:lnTo>
                    <a:lnTo>
                      <a:pt x="61" y="563"/>
                    </a:lnTo>
                    <a:lnTo>
                      <a:pt x="82" y="553"/>
                    </a:lnTo>
                    <a:lnTo>
                      <a:pt x="50" y="535"/>
                    </a:lnTo>
                    <a:lnTo>
                      <a:pt x="61" y="477"/>
                    </a:lnTo>
                    <a:lnTo>
                      <a:pt x="39" y="474"/>
                    </a:lnTo>
                    <a:lnTo>
                      <a:pt x="43" y="434"/>
                    </a:lnTo>
                    <a:lnTo>
                      <a:pt x="57" y="395"/>
                    </a:lnTo>
                    <a:lnTo>
                      <a:pt x="46" y="212"/>
                    </a:lnTo>
                    <a:lnTo>
                      <a:pt x="21" y="36"/>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641760" y="2755800"/>
                <a:ext cx="465120" cy="309600"/>
              </a:xfrm>
              <a:custGeom>
                <a:avLst/>
                <a:gdLst/>
                <a:ahLst/>
                <a:rect l="l" t="t" r="r" b="b"/>
                <a:pathLst>
                  <a:path w="773" h="509">
                    <a:moveTo>
                      <a:pt x="0" y="136"/>
                    </a:moveTo>
                    <a:lnTo>
                      <a:pt x="43" y="93"/>
                    </a:lnTo>
                    <a:lnTo>
                      <a:pt x="76" y="71"/>
                    </a:lnTo>
                    <a:lnTo>
                      <a:pt x="94" y="96"/>
                    </a:lnTo>
                    <a:lnTo>
                      <a:pt x="79" y="111"/>
                    </a:lnTo>
                    <a:lnTo>
                      <a:pt x="273" y="86"/>
                    </a:lnTo>
                    <a:lnTo>
                      <a:pt x="608" y="7"/>
                    </a:lnTo>
                    <a:lnTo>
                      <a:pt x="651" y="0"/>
                    </a:lnTo>
                    <a:lnTo>
                      <a:pt x="655" y="14"/>
                    </a:lnTo>
                    <a:lnTo>
                      <a:pt x="683" y="25"/>
                    </a:lnTo>
                    <a:lnTo>
                      <a:pt x="687" y="46"/>
                    </a:lnTo>
                    <a:lnTo>
                      <a:pt x="701" y="71"/>
                    </a:lnTo>
                    <a:lnTo>
                      <a:pt x="723" y="71"/>
                    </a:lnTo>
                    <a:lnTo>
                      <a:pt x="737" y="96"/>
                    </a:lnTo>
                    <a:lnTo>
                      <a:pt x="723" y="111"/>
                    </a:lnTo>
                    <a:lnTo>
                      <a:pt x="723" y="140"/>
                    </a:lnTo>
                    <a:lnTo>
                      <a:pt x="705" y="168"/>
                    </a:lnTo>
                    <a:lnTo>
                      <a:pt x="719" y="179"/>
                    </a:lnTo>
                    <a:lnTo>
                      <a:pt x="701" y="197"/>
                    </a:lnTo>
                    <a:lnTo>
                      <a:pt x="701" y="222"/>
                    </a:lnTo>
                    <a:lnTo>
                      <a:pt x="719" y="244"/>
                    </a:lnTo>
                    <a:lnTo>
                      <a:pt x="723" y="269"/>
                    </a:lnTo>
                    <a:lnTo>
                      <a:pt x="759" y="272"/>
                    </a:lnTo>
                    <a:lnTo>
                      <a:pt x="773" y="294"/>
                    </a:lnTo>
                    <a:lnTo>
                      <a:pt x="755" y="337"/>
                    </a:lnTo>
                    <a:lnTo>
                      <a:pt x="737" y="358"/>
                    </a:lnTo>
                    <a:lnTo>
                      <a:pt x="694" y="380"/>
                    </a:lnTo>
                    <a:lnTo>
                      <a:pt x="669" y="412"/>
                    </a:lnTo>
                    <a:lnTo>
                      <a:pt x="432" y="451"/>
                    </a:lnTo>
                    <a:lnTo>
                      <a:pt x="72" y="509"/>
                    </a:lnTo>
                    <a:lnTo>
                      <a:pt x="40" y="394"/>
                    </a:lnTo>
                    <a:lnTo>
                      <a:pt x="33" y="380"/>
                    </a:lnTo>
                    <a:lnTo>
                      <a:pt x="43" y="351"/>
                    </a:lnTo>
                    <a:lnTo>
                      <a:pt x="0" y="136"/>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3543480" y="3008160"/>
                <a:ext cx="320400" cy="343080"/>
              </a:xfrm>
              <a:custGeom>
                <a:avLst/>
                <a:gdLst/>
                <a:ahLst/>
                <a:rect l="l" t="t" r="r" b="b"/>
                <a:pathLst>
                  <a:path w="533" h="559">
                    <a:moveTo>
                      <a:pt x="205" y="0"/>
                    </a:moveTo>
                    <a:lnTo>
                      <a:pt x="187" y="25"/>
                    </a:lnTo>
                    <a:lnTo>
                      <a:pt x="194" y="107"/>
                    </a:lnTo>
                    <a:lnTo>
                      <a:pt x="187" y="150"/>
                    </a:lnTo>
                    <a:lnTo>
                      <a:pt x="158" y="147"/>
                    </a:lnTo>
                    <a:lnTo>
                      <a:pt x="147" y="190"/>
                    </a:lnTo>
                    <a:lnTo>
                      <a:pt x="104" y="186"/>
                    </a:lnTo>
                    <a:lnTo>
                      <a:pt x="86" y="197"/>
                    </a:lnTo>
                    <a:lnTo>
                      <a:pt x="97" y="218"/>
                    </a:lnTo>
                    <a:lnTo>
                      <a:pt x="90" y="243"/>
                    </a:lnTo>
                    <a:lnTo>
                      <a:pt x="111" y="269"/>
                    </a:lnTo>
                    <a:lnTo>
                      <a:pt x="101" y="287"/>
                    </a:lnTo>
                    <a:lnTo>
                      <a:pt x="65" y="261"/>
                    </a:lnTo>
                    <a:lnTo>
                      <a:pt x="40" y="279"/>
                    </a:lnTo>
                    <a:lnTo>
                      <a:pt x="47" y="344"/>
                    </a:lnTo>
                    <a:lnTo>
                      <a:pt x="29" y="344"/>
                    </a:lnTo>
                    <a:lnTo>
                      <a:pt x="25" y="373"/>
                    </a:lnTo>
                    <a:lnTo>
                      <a:pt x="0" y="383"/>
                    </a:lnTo>
                    <a:lnTo>
                      <a:pt x="7" y="408"/>
                    </a:lnTo>
                    <a:lnTo>
                      <a:pt x="15" y="430"/>
                    </a:lnTo>
                    <a:lnTo>
                      <a:pt x="22" y="459"/>
                    </a:lnTo>
                    <a:lnTo>
                      <a:pt x="54" y="477"/>
                    </a:lnTo>
                    <a:lnTo>
                      <a:pt x="86" y="484"/>
                    </a:lnTo>
                    <a:lnTo>
                      <a:pt x="90" y="512"/>
                    </a:lnTo>
                    <a:lnTo>
                      <a:pt x="129" y="534"/>
                    </a:lnTo>
                    <a:lnTo>
                      <a:pt x="133" y="559"/>
                    </a:lnTo>
                    <a:lnTo>
                      <a:pt x="172" y="548"/>
                    </a:lnTo>
                    <a:lnTo>
                      <a:pt x="172" y="534"/>
                    </a:lnTo>
                    <a:lnTo>
                      <a:pt x="230" y="538"/>
                    </a:lnTo>
                    <a:lnTo>
                      <a:pt x="237" y="523"/>
                    </a:lnTo>
                    <a:lnTo>
                      <a:pt x="266" y="520"/>
                    </a:lnTo>
                    <a:lnTo>
                      <a:pt x="266" y="491"/>
                    </a:lnTo>
                    <a:lnTo>
                      <a:pt x="307" y="491"/>
                    </a:lnTo>
                    <a:lnTo>
                      <a:pt x="310" y="469"/>
                    </a:lnTo>
                    <a:lnTo>
                      <a:pt x="332" y="448"/>
                    </a:lnTo>
                    <a:lnTo>
                      <a:pt x="336" y="416"/>
                    </a:lnTo>
                    <a:lnTo>
                      <a:pt x="353" y="398"/>
                    </a:lnTo>
                    <a:lnTo>
                      <a:pt x="350" y="355"/>
                    </a:lnTo>
                    <a:lnTo>
                      <a:pt x="364" y="337"/>
                    </a:lnTo>
                    <a:lnTo>
                      <a:pt x="375" y="308"/>
                    </a:lnTo>
                    <a:lnTo>
                      <a:pt x="382" y="287"/>
                    </a:lnTo>
                    <a:lnTo>
                      <a:pt x="411" y="279"/>
                    </a:lnTo>
                    <a:lnTo>
                      <a:pt x="422" y="301"/>
                    </a:lnTo>
                    <a:lnTo>
                      <a:pt x="457" y="236"/>
                    </a:lnTo>
                    <a:lnTo>
                      <a:pt x="490" y="233"/>
                    </a:lnTo>
                    <a:lnTo>
                      <a:pt x="497" y="211"/>
                    </a:lnTo>
                    <a:lnTo>
                      <a:pt x="486" y="190"/>
                    </a:lnTo>
                    <a:lnTo>
                      <a:pt x="529" y="179"/>
                    </a:lnTo>
                    <a:lnTo>
                      <a:pt x="518" y="147"/>
                    </a:lnTo>
                    <a:lnTo>
                      <a:pt x="518" y="111"/>
                    </a:lnTo>
                    <a:lnTo>
                      <a:pt x="533" y="107"/>
                    </a:lnTo>
                    <a:lnTo>
                      <a:pt x="526" y="89"/>
                    </a:lnTo>
                    <a:lnTo>
                      <a:pt x="472" y="100"/>
                    </a:lnTo>
                    <a:lnTo>
                      <a:pt x="436" y="93"/>
                    </a:lnTo>
                    <a:lnTo>
                      <a:pt x="436" y="122"/>
                    </a:lnTo>
                    <a:lnTo>
                      <a:pt x="379" y="157"/>
                    </a:lnTo>
                    <a:lnTo>
                      <a:pt x="364" y="71"/>
                    </a:lnTo>
                    <a:lnTo>
                      <a:pt x="233" y="89"/>
                    </a:lnTo>
                    <a:lnTo>
                      <a:pt x="205"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011400" y="3182760"/>
                <a:ext cx="581040" cy="317520"/>
              </a:xfrm>
              <a:custGeom>
                <a:avLst/>
                <a:gdLst/>
                <a:ahLst/>
                <a:rect l="l" t="t" r="r" b="b"/>
                <a:pathLst>
                  <a:path w="969" h="519">
                    <a:moveTo>
                      <a:pt x="969" y="200"/>
                    </a:moveTo>
                    <a:lnTo>
                      <a:pt x="969" y="265"/>
                    </a:lnTo>
                    <a:lnTo>
                      <a:pt x="951" y="268"/>
                    </a:lnTo>
                    <a:lnTo>
                      <a:pt x="940" y="286"/>
                    </a:lnTo>
                    <a:lnTo>
                      <a:pt x="918" y="272"/>
                    </a:lnTo>
                    <a:lnTo>
                      <a:pt x="911" y="297"/>
                    </a:lnTo>
                    <a:lnTo>
                      <a:pt x="897" y="294"/>
                    </a:lnTo>
                    <a:lnTo>
                      <a:pt x="893" y="329"/>
                    </a:lnTo>
                    <a:lnTo>
                      <a:pt x="879" y="351"/>
                    </a:lnTo>
                    <a:lnTo>
                      <a:pt x="865" y="347"/>
                    </a:lnTo>
                    <a:lnTo>
                      <a:pt x="865" y="365"/>
                    </a:lnTo>
                    <a:lnTo>
                      <a:pt x="836" y="362"/>
                    </a:lnTo>
                    <a:lnTo>
                      <a:pt x="832" y="394"/>
                    </a:lnTo>
                    <a:lnTo>
                      <a:pt x="811" y="394"/>
                    </a:lnTo>
                    <a:lnTo>
                      <a:pt x="811" y="408"/>
                    </a:lnTo>
                    <a:lnTo>
                      <a:pt x="614" y="437"/>
                    </a:lnTo>
                    <a:lnTo>
                      <a:pt x="427" y="455"/>
                    </a:lnTo>
                    <a:lnTo>
                      <a:pt x="291" y="455"/>
                    </a:lnTo>
                    <a:lnTo>
                      <a:pt x="266" y="484"/>
                    </a:lnTo>
                    <a:lnTo>
                      <a:pt x="244" y="480"/>
                    </a:lnTo>
                    <a:lnTo>
                      <a:pt x="226" y="466"/>
                    </a:lnTo>
                    <a:lnTo>
                      <a:pt x="208" y="469"/>
                    </a:lnTo>
                    <a:lnTo>
                      <a:pt x="173" y="494"/>
                    </a:lnTo>
                    <a:lnTo>
                      <a:pt x="126" y="519"/>
                    </a:lnTo>
                    <a:lnTo>
                      <a:pt x="79" y="516"/>
                    </a:lnTo>
                    <a:lnTo>
                      <a:pt x="0" y="519"/>
                    </a:lnTo>
                    <a:lnTo>
                      <a:pt x="47" y="484"/>
                    </a:lnTo>
                    <a:lnTo>
                      <a:pt x="43" y="423"/>
                    </a:lnTo>
                    <a:lnTo>
                      <a:pt x="65" y="398"/>
                    </a:lnTo>
                    <a:lnTo>
                      <a:pt x="147" y="412"/>
                    </a:lnTo>
                    <a:lnTo>
                      <a:pt x="140" y="394"/>
                    </a:lnTo>
                    <a:lnTo>
                      <a:pt x="115" y="365"/>
                    </a:lnTo>
                    <a:lnTo>
                      <a:pt x="147" y="337"/>
                    </a:lnTo>
                    <a:lnTo>
                      <a:pt x="173" y="329"/>
                    </a:lnTo>
                    <a:lnTo>
                      <a:pt x="187" y="279"/>
                    </a:lnTo>
                    <a:lnTo>
                      <a:pt x="234" y="272"/>
                    </a:lnTo>
                    <a:lnTo>
                      <a:pt x="255" y="240"/>
                    </a:lnTo>
                    <a:lnTo>
                      <a:pt x="277" y="240"/>
                    </a:lnTo>
                    <a:lnTo>
                      <a:pt x="294" y="258"/>
                    </a:lnTo>
                    <a:lnTo>
                      <a:pt x="363" y="254"/>
                    </a:lnTo>
                    <a:lnTo>
                      <a:pt x="384" y="204"/>
                    </a:lnTo>
                    <a:lnTo>
                      <a:pt x="402" y="204"/>
                    </a:lnTo>
                    <a:lnTo>
                      <a:pt x="413" y="222"/>
                    </a:lnTo>
                    <a:lnTo>
                      <a:pt x="445" y="222"/>
                    </a:lnTo>
                    <a:lnTo>
                      <a:pt x="452" y="182"/>
                    </a:lnTo>
                    <a:lnTo>
                      <a:pt x="477" y="168"/>
                    </a:lnTo>
                    <a:lnTo>
                      <a:pt x="481" y="125"/>
                    </a:lnTo>
                    <a:lnTo>
                      <a:pt x="510" y="118"/>
                    </a:lnTo>
                    <a:lnTo>
                      <a:pt x="513" y="82"/>
                    </a:lnTo>
                    <a:lnTo>
                      <a:pt x="553" y="89"/>
                    </a:lnTo>
                    <a:lnTo>
                      <a:pt x="585" y="43"/>
                    </a:lnTo>
                    <a:lnTo>
                      <a:pt x="585" y="3"/>
                    </a:lnTo>
                    <a:lnTo>
                      <a:pt x="628" y="0"/>
                    </a:lnTo>
                    <a:lnTo>
                      <a:pt x="635" y="35"/>
                    </a:lnTo>
                    <a:lnTo>
                      <a:pt x="692" y="50"/>
                    </a:lnTo>
                    <a:lnTo>
                      <a:pt x="743" y="68"/>
                    </a:lnTo>
                    <a:lnTo>
                      <a:pt x="793" y="50"/>
                    </a:lnTo>
                    <a:lnTo>
                      <a:pt x="814" y="14"/>
                    </a:lnTo>
                    <a:lnTo>
                      <a:pt x="836" y="14"/>
                    </a:lnTo>
                    <a:lnTo>
                      <a:pt x="854" y="35"/>
                    </a:lnTo>
                    <a:lnTo>
                      <a:pt x="857" y="60"/>
                    </a:lnTo>
                    <a:lnTo>
                      <a:pt x="882" y="60"/>
                    </a:lnTo>
                    <a:lnTo>
                      <a:pt x="879" y="100"/>
                    </a:lnTo>
                    <a:lnTo>
                      <a:pt x="904" y="179"/>
                    </a:lnTo>
                    <a:lnTo>
                      <a:pt x="943" y="190"/>
                    </a:lnTo>
                    <a:lnTo>
                      <a:pt x="969" y="200"/>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4195800" y="2346480"/>
                <a:ext cx="147600" cy="287280"/>
              </a:xfrm>
              <a:custGeom>
                <a:avLst/>
                <a:gdLst/>
                <a:ahLst/>
                <a:rect l="l" t="t" r="r" b="b"/>
                <a:pathLst>
                  <a:path w="248" h="473">
                    <a:moveTo>
                      <a:pt x="40" y="54"/>
                    </a:moveTo>
                    <a:lnTo>
                      <a:pt x="29" y="29"/>
                    </a:lnTo>
                    <a:lnTo>
                      <a:pt x="40" y="7"/>
                    </a:lnTo>
                    <a:lnTo>
                      <a:pt x="68" y="0"/>
                    </a:lnTo>
                    <a:lnTo>
                      <a:pt x="97" y="14"/>
                    </a:lnTo>
                    <a:lnTo>
                      <a:pt x="140" y="151"/>
                    </a:lnTo>
                    <a:lnTo>
                      <a:pt x="154" y="165"/>
                    </a:lnTo>
                    <a:lnTo>
                      <a:pt x="158" y="212"/>
                    </a:lnTo>
                    <a:lnTo>
                      <a:pt x="165" y="230"/>
                    </a:lnTo>
                    <a:lnTo>
                      <a:pt x="183" y="247"/>
                    </a:lnTo>
                    <a:lnTo>
                      <a:pt x="180" y="312"/>
                    </a:lnTo>
                    <a:lnTo>
                      <a:pt x="205" y="337"/>
                    </a:lnTo>
                    <a:lnTo>
                      <a:pt x="212" y="359"/>
                    </a:lnTo>
                    <a:lnTo>
                      <a:pt x="244" y="359"/>
                    </a:lnTo>
                    <a:lnTo>
                      <a:pt x="248" y="373"/>
                    </a:lnTo>
                    <a:lnTo>
                      <a:pt x="226" y="398"/>
                    </a:lnTo>
                    <a:lnTo>
                      <a:pt x="215" y="420"/>
                    </a:lnTo>
                    <a:lnTo>
                      <a:pt x="187" y="420"/>
                    </a:lnTo>
                    <a:lnTo>
                      <a:pt x="180" y="452"/>
                    </a:lnTo>
                    <a:lnTo>
                      <a:pt x="158" y="452"/>
                    </a:lnTo>
                    <a:lnTo>
                      <a:pt x="47" y="473"/>
                    </a:lnTo>
                    <a:lnTo>
                      <a:pt x="18" y="416"/>
                    </a:lnTo>
                    <a:lnTo>
                      <a:pt x="33" y="351"/>
                    </a:lnTo>
                    <a:lnTo>
                      <a:pt x="0" y="319"/>
                    </a:lnTo>
                    <a:lnTo>
                      <a:pt x="33" y="280"/>
                    </a:lnTo>
                    <a:lnTo>
                      <a:pt x="29" y="251"/>
                    </a:lnTo>
                    <a:lnTo>
                      <a:pt x="15" y="226"/>
                    </a:lnTo>
                    <a:lnTo>
                      <a:pt x="25" y="204"/>
                    </a:lnTo>
                    <a:lnTo>
                      <a:pt x="58" y="194"/>
                    </a:lnTo>
                    <a:lnTo>
                      <a:pt x="58" y="172"/>
                    </a:lnTo>
                    <a:lnTo>
                      <a:pt x="72" y="151"/>
                    </a:lnTo>
                    <a:lnTo>
                      <a:pt x="47" y="136"/>
                    </a:lnTo>
                    <a:lnTo>
                      <a:pt x="47" y="115"/>
                    </a:lnTo>
                    <a:lnTo>
                      <a:pt x="54" y="86"/>
                    </a:lnTo>
                    <a:lnTo>
                      <a:pt x="40" y="54"/>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686040" y="2413080"/>
                <a:ext cx="513000" cy="646200"/>
              </a:xfrm>
              <a:custGeom>
                <a:avLst/>
                <a:gdLst/>
                <a:ahLst/>
                <a:rect l="l" t="t" r="r" b="b"/>
                <a:pathLst>
                  <a:path w="849" h="1061">
                    <a:moveTo>
                      <a:pt x="685" y="0"/>
                    </a:moveTo>
                    <a:lnTo>
                      <a:pt x="652" y="18"/>
                    </a:lnTo>
                    <a:lnTo>
                      <a:pt x="577" y="14"/>
                    </a:lnTo>
                    <a:lnTo>
                      <a:pt x="523" y="39"/>
                    </a:lnTo>
                    <a:lnTo>
                      <a:pt x="455" y="75"/>
                    </a:lnTo>
                    <a:lnTo>
                      <a:pt x="426" y="107"/>
                    </a:lnTo>
                    <a:lnTo>
                      <a:pt x="426" y="150"/>
                    </a:lnTo>
                    <a:lnTo>
                      <a:pt x="387" y="175"/>
                    </a:lnTo>
                    <a:lnTo>
                      <a:pt x="362" y="204"/>
                    </a:lnTo>
                    <a:lnTo>
                      <a:pt x="362" y="218"/>
                    </a:lnTo>
                    <a:lnTo>
                      <a:pt x="383" y="243"/>
                    </a:lnTo>
                    <a:lnTo>
                      <a:pt x="387" y="254"/>
                    </a:lnTo>
                    <a:lnTo>
                      <a:pt x="376" y="276"/>
                    </a:lnTo>
                    <a:lnTo>
                      <a:pt x="383" y="294"/>
                    </a:lnTo>
                    <a:lnTo>
                      <a:pt x="391" y="315"/>
                    </a:lnTo>
                    <a:lnTo>
                      <a:pt x="383" y="333"/>
                    </a:lnTo>
                    <a:lnTo>
                      <a:pt x="358" y="337"/>
                    </a:lnTo>
                    <a:lnTo>
                      <a:pt x="322" y="387"/>
                    </a:lnTo>
                    <a:lnTo>
                      <a:pt x="279" y="398"/>
                    </a:lnTo>
                    <a:lnTo>
                      <a:pt x="179" y="398"/>
                    </a:lnTo>
                    <a:lnTo>
                      <a:pt x="175" y="412"/>
                    </a:lnTo>
                    <a:lnTo>
                      <a:pt x="79" y="412"/>
                    </a:lnTo>
                    <a:lnTo>
                      <a:pt x="57" y="434"/>
                    </a:lnTo>
                    <a:lnTo>
                      <a:pt x="53" y="469"/>
                    </a:lnTo>
                    <a:lnTo>
                      <a:pt x="71" y="491"/>
                    </a:lnTo>
                    <a:lnTo>
                      <a:pt x="93" y="520"/>
                    </a:lnTo>
                    <a:lnTo>
                      <a:pt x="86" y="548"/>
                    </a:lnTo>
                    <a:lnTo>
                      <a:pt x="39" y="591"/>
                    </a:lnTo>
                    <a:lnTo>
                      <a:pt x="0" y="627"/>
                    </a:lnTo>
                    <a:lnTo>
                      <a:pt x="18" y="652"/>
                    </a:lnTo>
                    <a:lnTo>
                      <a:pt x="7" y="677"/>
                    </a:lnTo>
                    <a:lnTo>
                      <a:pt x="165" y="652"/>
                    </a:lnTo>
                    <a:lnTo>
                      <a:pt x="570" y="559"/>
                    </a:lnTo>
                    <a:lnTo>
                      <a:pt x="577" y="577"/>
                    </a:lnTo>
                    <a:lnTo>
                      <a:pt x="609" y="588"/>
                    </a:lnTo>
                    <a:lnTo>
                      <a:pt x="613" y="631"/>
                    </a:lnTo>
                    <a:lnTo>
                      <a:pt x="649" y="634"/>
                    </a:lnTo>
                    <a:lnTo>
                      <a:pt x="659" y="652"/>
                    </a:lnTo>
                    <a:lnTo>
                      <a:pt x="645" y="674"/>
                    </a:lnTo>
                    <a:lnTo>
                      <a:pt x="642" y="706"/>
                    </a:lnTo>
                    <a:lnTo>
                      <a:pt x="627" y="728"/>
                    </a:lnTo>
                    <a:lnTo>
                      <a:pt x="638" y="753"/>
                    </a:lnTo>
                    <a:lnTo>
                      <a:pt x="620" y="763"/>
                    </a:lnTo>
                    <a:lnTo>
                      <a:pt x="638" y="803"/>
                    </a:lnTo>
                    <a:lnTo>
                      <a:pt x="634" y="832"/>
                    </a:lnTo>
                    <a:lnTo>
                      <a:pt x="681" y="835"/>
                    </a:lnTo>
                    <a:lnTo>
                      <a:pt x="692" y="864"/>
                    </a:lnTo>
                    <a:lnTo>
                      <a:pt x="670" y="910"/>
                    </a:lnTo>
                    <a:lnTo>
                      <a:pt x="624" y="943"/>
                    </a:lnTo>
                    <a:lnTo>
                      <a:pt x="627" y="968"/>
                    </a:lnTo>
                    <a:lnTo>
                      <a:pt x="638" y="982"/>
                    </a:lnTo>
                    <a:lnTo>
                      <a:pt x="649" y="1014"/>
                    </a:lnTo>
                    <a:lnTo>
                      <a:pt x="674" y="1011"/>
                    </a:lnTo>
                    <a:lnTo>
                      <a:pt x="699" y="1018"/>
                    </a:lnTo>
                    <a:lnTo>
                      <a:pt x="717" y="1029"/>
                    </a:lnTo>
                    <a:lnTo>
                      <a:pt x="742" y="1061"/>
                    </a:lnTo>
                    <a:lnTo>
                      <a:pt x="760" y="1043"/>
                    </a:lnTo>
                    <a:lnTo>
                      <a:pt x="756" y="1018"/>
                    </a:lnTo>
                    <a:lnTo>
                      <a:pt x="785" y="993"/>
                    </a:lnTo>
                    <a:lnTo>
                      <a:pt x="803" y="964"/>
                    </a:lnTo>
                    <a:lnTo>
                      <a:pt x="799" y="896"/>
                    </a:lnTo>
                    <a:lnTo>
                      <a:pt x="814" y="875"/>
                    </a:lnTo>
                    <a:lnTo>
                      <a:pt x="810" y="799"/>
                    </a:lnTo>
                    <a:lnTo>
                      <a:pt x="799" y="785"/>
                    </a:lnTo>
                    <a:lnTo>
                      <a:pt x="781" y="781"/>
                    </a:lnTo>
                    <a:lnTo>
                      <a:pt x="771" y="781"/>
                    </a:lnTo>
                    <a:lnTo>
                      <a:pt x="774" y="760"/>
                    </a:lnTo>
                    <a:lnTo>
                      <a:pt x="785" y="728"/>
                    </a:lnTo>
                    <a:lnTo>
                      <a:pt x="799" y="749"/>
                    </a:lnTo>
                    <a:lnTo>
                      <a:pt x="803" y="763"/>
                    </a:lnTo>
                    <a:lnTo>
                      <a:pt x="849" y="742"/>
                    </a:lnTo>
                    <a:lnTo>
                      <a:pt x="849" y="713"/>
                    </a:lnTo>
                    <a:lnTo>
                      <a:pt x="842" y="695"/>
                    </a:lnTo>
                    <a:lnTo>
                      <a:pt x="839" y="681"/>
                    </a:lnTo>
                    <a:lnTo>
                      <a:pt x="821" y="677"/>
                    </a:lnTo>
                    <a:lnTo>
                      <a:pt x="803" y="663"/>
                    </a:lnTo>
                    <a:lnTo>
                      <a:pt x="835" y="645"/>
                    </a:lnTo>
                    <a:lnTo>
                      <a:pt x="806" y="620"/>
                    </a:lnTo>
                    <a:lnTo>
                      <a:pt x="803" y="591"/>
                    </a:lnTo>
                    <a:lnTo>
                      <a:pt x="792" y="512"/>
                    </a:lnTo>
                    <a:lnTo>
                      <a:pt x="792" y="505"/>
                    </a:lnTo>
                    <a:lnTo>
                      <a:pt x="767" y="487"/>
                    </a:lnTo>
                    <a:lnTo>
                      <a:pt x="789" y="401"/>
                    </a:lnTo>
                    <a:lnTo>
                      <a:pt x="781" y="376"/>
                    </a:lnTo>
                    <a:lnTo>
                      <a:pt x="771" y="347"/>
                    </a:lnTo>
                    <a:lnTo>
                      <a:pt x="774" y="322"/>
                    </a:lnTo>
                    <a:lnTo>
                      <a:pt x="753" y="251"/>
                    </a:lnTo>
                    <a:lnTo>
                      <a:pt x="717" y="251"/>
                    </a:lnTo>
                    <a:lnTo>
                      <a:pt x="728" y="215"/>
                    </a:lnTo>
                    <a:lnTo>
                      <a:pt x="728" y="186"/>
                    </a:lnTo>
                    <a:lnTo>
                      <a:pt x="702" y="161"/>
                    </a:lnTo>
                    <a:lnTo>
                      <a:pt x="717" y="136"/>
                    </a:lnTo>
                    <a:lnTo>
                      <a:pt x="706" y="100"/>
                    </a:lnTo>
                    <a:lnTo>
                      <a:pt x="685" y="71"/>
                    </a:lnTo>
                    <a:lnTo>
                      <a:pt x="685" y="0"/>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4102200" y="2381400"/>
                <a:ext cx="136440" cy="271440"/>
              </a:xfrm>
              <a:custGeom>
                <a:avLst/>
                <a:gdLst/>
                <a:ahLst/>
                <a:rect l="l" t="t" r="r" b="b"/>
                <a:pathLst>
                  <a:path w="229" h="445">
                    <a:moveTo>
                      <a:pt x="0" y="51"/>
                    </a:moveTo>
                    <a:lnTo>
                      <a:pt x="136" y="22"/>
                    </a:lnTo>
                    <a:lnTo>
                      <a:pt x="200" y="0"/>
                    </a:lnTo>
                    <a:lnTo>
                      <a:pt x="211" y="33"/>
                    </a:lnTo>
                    <a:lnTo>
                      <a:pt x="207" y="61"/>
                    </a:lnTo>
                    <a:lnTo>
                      <a:pt x="211" y="83"/>
                    </a:lnTo>
                    <a:lnTo>
                      <a:pt x="229" y="97"/>
                    </a:lnTo>
                    <a:lnTo>
                      <a:pt x="218" y="108"/>
                    </a:lnTo>
                    <a:lnTo>
                      <a:pt x="218" y="140"/>
                    </a:lnTo>
                    <a:lnTo>
                      <a:pt x="197" y="144"/>
                    </a:lnTo>
                    <a:lnTo>
                      <a:pt x="182" y="151"/>
                    </a:lnTo>
                    <a:lnTo>
                      <a:pt x="175" y="173"/>
                    </a:lnTo>
                    <a:lnTo>
                      <a:pt x="190" y="198"/>
                    </a:lnTo>
                    <a:lnTo>
                      <a:pt x="190" y="223"/>
                    </a:lnTo>
                    <a:lnTo>
                      <a:pt x="168" y="241"/>
                    </a:lnTo>
                    <a:lnTo>
                      <a:pt x="161" y="262"/>
                    </a:lnTo>
                    <a:lnTo>
                      <a:pt x="193" y="302"/>
                    </a:lnTo>
                    <a:lnTo>
                      <a:pt x="175" y="363"/>
                    </a:lnTo>
                    <a:lnTo>
                      <a:pt x="204" y="420"/>
                    </a:lnTo>
                    <a:lnTo>
                      <a:pt x="157" y="438"/>
                    </a:lnTo>
                    <a:lnTo>
                      <a:pt x="100" y="445"/>
                    </a:lnTo>
                    <a:lnTo>
                      <a:pt x="82" y="388"/>
                    </a:lnTo>
                    <a:lnTo>
                      <a:pt x="86" y="366"/>
                    </a:lnTo>
                    <a:lnTo>
                      <a:pt x="68" y="298"/>
                    </a:lnTo>
                    <a:lnTo>
                      <a:pt x="28" y="302"/>
                    </a:lnTo>
                    <a:lnTo>
                      <a:pt x="43" y="273"/>
                    </a:lnTo>
                    <a:lnTo>
                      <a:pt x="43" y="230"/>
                    </a:lnTo>
                    <a:lnTo>
                      <a:pt x="17" y="216"/>
                    </a:lnTo>
                    <a:lnTo>
                      <a:pt x="32" y="183"/>
                    </a:lnTo>
                    <a:lnTo>
                      <a:pt x="21" y="147"/>
                    </a:lnTo>
                    <a:lnTo>
                      <a:pt x="0" y="130"/>
                    </a:lnTo>
                    <a:lnTo>
                      <a:pt x="0" y="51"/>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2690640" y="2416320"/>
                <a:ext cx="425520" cy="461880"/>
              </a:xfrm>
              <a:custGeom>
                <a:avLst/>
                <a:gdLst/>
                <a:ahLst/>
                <a:rect l="l" t="t" r="r" b="b"/>
                <a:pathLst>
                  <a:path w="703" h="756">
                    <a:moveTo>
                      <a:pt x="657" y="742"/>
                    </a:moveTo>
                    <a:lnTo>
                      <a:pt x="657" y="706"/>
                    </a:lnTo>
                    <a:lnTo>
                      <a:pt x="646" y="670"/>
                    </a:lnTo>
                    <a:lnTo>
                      <a:pt x="639" y="617"/>
                    </a:lnTo>
                    <a:lnTo>
                      <a:pt x="642" y="581"/>
                    </a:lnTo>
                    <a:lnTo>
                      <a:pt x="649" y="556"/>
                    </a:lnTo>
                    <a:lnTo>
                      <a:pt x="660" y="534"/>
                    </a:lnTo>
                    <a:lnTo>
                      <a:pt x="649" y="509"/>
                    </a:lnTo>
                    <a:lnTo>
                      <a:pt x="639" y="495"/>
                    </a:lnTo>
                    <a:lnTo>
                      <a:pt x="646" y="473"/>
                    </a:lnTo>
                    <a:lnTo>
                      <a:pt x="660" y="466"/>
                    </a:lnTo>
                    <a:lnTo>
                      <a:pt x="660" y="369"/>
                    </a:lnTo>
                    <a:lnTo>
                      <a:pt x="674" y="348"/>
                    </a:lnTo>
                    <a:lnTo>
                      <a:pt x="703" y="319"/>
                    </a:lnTo>
                    <a:lnTo>
                      <a:pt x="700" y="287"/>
                    </a:lnTo>
                    <a:lnTo>
                      <a:pt x="689" y="276"/>
                    </a:lnTo>
                    <a:lnTo>
                      <a:pt x="671" y="283"/>
                    </a:lnTo>
                    <a:lnTo>
                      <a:pt x="664" y="323"/>
                    </a:lnTo>
                    <a:lnTo>
                      <a:pt x="646" y="337"/>
                    </a:lnTo>
                    <a:lnTo>
                      <a:pt x="631" y="348"/>
                    </a:lnTo>
                    <a:lnTo>
                      <a:pt x="628" y="369"/>
                    </a:lnTo>
                    <a:lnTo>
                      <a:pt x="606" y="387"/>
                    </a:lnTo>
                    <a:lnTo>
                      <a:pt x="578" y="391"/>
                    </a:lnTo>
                    <a:lnTo>
                      <a:pt x="592" y="355"/>
                    </a:lnTo>
                    <a:lnTo>
                      <a:pt x="617" y="323"/>
                    </a:lnTo>
                    <a:lnTo>
                      <a:pt x="639" y="294"/>
                    </a:lnTo>
                    <a:lnTo>
                      <a:pt x="646" y="269"/>
                    </a:lnTo>
                    <a:lnTo>
                      <a:pt x="596" y="262"/>
                    </a:lnTo>
                    <a:lnTo>
                      <a:pt x="614" y="201"/>
                    </a:lnTo>
                    <a:lnTo>
                      <a:pt x="563" y="183"/>
                    </a:lnTo>
                    <a:lnTo>
                      <a:pt x="545" y="168"/>
                    </a:lnTo>
                    <a:lnTo>
                      <a:pt x="520" y="161"/>
                    </a:lnTo>
                    <a:lnTo>
                      <a:pt x="510" y="143"/>
                    </a:lnTo>
                    <a:lnTo>
                      <a:pt x="474" y="158"/>
                    </a:lnTo>
                    <a:lnTo>
                      <a:pt x="452" y="136"/>
                    </a:lnTo>
                    <a:lnTo>
                      <a:pt x="402" y="111"/>
                    </a:lnTo>
                    <a:lnTo>
                      <a:pt x="377" y="132"/>
                    </a:lnTo>
                    <a:lnTo>
                      <a:pt x="359" y="136"/>
                    </a:lnTo>
                    <a:lnTo>
                      <a:pt x="345" y="125"/>
                    </a:lnTo>
                    <a:lnTo>
                      <a:pt x="302" y="97"/>
                    </a:lnTo>
                    <a:lnTo>
                      <a:pt x="294" y="86"/>
                    </a:lnTo>
                    <a:lnTo>
                      <a:pt x="298" y="61"/>
                    </a:lnTo>
                    <a:lnTo>
                      <a:pt x="266" y="68"/>
                    </a:lnTo>
                    <a:lnTo>
                      <a:pt x="251" y="54"/>
                    </a:lnTo>
                    <a:lnTo>
                      <a:pt x="226" y="18"/>
                    </a:lnTo>
                    <a:lnTo>
                      <a:pt x="219" y="0"/>
                    </a:lnTo>
                    <a:lnTo>
                      <a:pt x="198" y="7"/>
                    </a:lnTo>
                    <a:lnTo>
                      <a:pt x="151" y="46"/>
                    </a:lnTo>
                    <a:lnTo>
                      <a:pt x="115" y="64"/>
                    </a:lnTo>
                    <a:lnTo>
                      <a:pt x="83" y="68"/>
                    </a:lnTo>
                    <a:lnTo>
                      <a:pt x="54" y="86"/>
                    </a:lnTo>
                    <a:lnTo>
                      <a:pt x="47" y="118"/>
                    </a:lnTo>
                    <a:lnTo>
                      <a:pt x="54" y="161"/>
                    </a:lnTo>
                    <a:lnTo>
                      <a:pt x="4" y="226"/>
                    </a:lnTo>
                    <a:lnTo>
                      <a:pt x="0" y="258"/>
                    </a:lnTo>
                    <a:lnTo>
                      <a:pt x="15" y="265"/>
                    </a:lnTo>
                    <a:lnTo>
                      <a:pt x="4" y="387"/>
                    </a:lnTo>
                    <a:lnTo>
                      <a:pt x="104" y="444"/>
                    </a:lnTo>
                    <a:lnTo>
                      <a:pt x="140" y="473"/>
                    </a:lnTo>
                    <a:lnTo>
                      <a:pt x="144" y="509"/>
                    </a:lnTo>
                    <a:lnTo>
                      <a:pt x="190" y="505"/>
                    </a:lnTo>
                    <a:lnTo>
                      <a:pt x="205" y="577"/>
                    </a:lnTo>
                    <a:lnTo>
                      <a:pt x="230" y="595"/>
                    </a:lnTo>
                    <a:lnTo>
                      <a:pt x="230" y="620"/>
                    </a:lnTo>
                    <a:lnTo>
                      <a:pt x="216" y="681"/>
                    </a:lnTo>
                    <a:lnTo>
                      <a:pt x="237" y="713"/>
                    </a:lnTo>
                    <a:lnTo>
                      <a:pt x="251" y="739"/>
                    </a:lnTo>
                    <a:lnTo>
                      <a:pt x="309" y="742"/>
                    </a:lnTo>
                    <a:lnTo>
                      <a:pt x="312" y="756"/>
                    </a:lnTo>
                    <a:lnTo>
                      <a:pt x="657" y="742"/>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1886040" y="2198520"/>
                <a:ext cx="546120" cy="339840"/>
              </a:xfrm>
              <a:custGeom>
                <a:avLst/>
                <a:gdLst/>
                <a:ahLst/>
                <a:rect l="l" t="t" r="r" b="b"/>
                <a:pathLst>
                  <a:path w="903" h="556">
                    <a:moveTo>
                      <a:pt x="43" y="0"/>
                    </a:moveTo>
                    <a:lnTo>
                      <a:pt x="452" y="21"/>
                    </a:lnTo>
                    <a:lnTo>
                      <a:pt x="825" y="28"/>
                    </a:lnTo>
                    <a:lnTo>
                      <a:pt x="828" y="57"/>
                    </a:lnTo>
                    <a:lnTo>
                      <a:pt x="846" y="79"/>
                    </a:lnTo>
                    <a:lnTo>
                      <a:pt x="846" y="89"/>
                    </a:lnTo>
                    <a:lnTo>
                      <a:pt x="817" y="107"/>
                    </a:lnTo>
                    <a:lnTo>
                      <a:pt x="842" y="140"/>
                    </a:lnTo>
                    <a:lnTo>
                      <a:pt x="832" y="172"/>
                    </a:lnTo>
                    <a:lnTo>
                      <a:pt x="839" y="193"/>
                    </a:lnTo>
                    <a:lnTo>
                      <a:pt x="860" y="269"/>
                    </a:lnTo>
                    <a:lnTo>
                      <a:pt x="871" y="287"/>
                    </a:lnTo>
                    <a:lnTo>
                      <a:pt x="878" y="319"/>
                    </a:lnTo>
                    <a:lnTo>
                      <a:pt x="868" y="323"/>
                    </a:lnTo>
                    <a:lnTo>
                      <a:pt x="857" y="351"/>
                    </a:lnTo>
                    <a:lnTo>
                      <a:pt x="875" y="373"/>
                    </a:lnTo>
                    <a:lnTo>
                      <a:pt x="875" y="405"/>
                    </a:lnTo>
                    <a:lnTo>
                      <a:pt x="864" y="416"/>
                    </a:lnTo>
                    <a:lnTo>
                      <a:pt x="875" y="430"/>
                    </a:lnTo>
                    <a:lnTo>
                      <a:pt x="860" y="448"/>
                    </a:lnTo>
                    <a:lnTo>
                      <a:pt x="868" y="466"/>
                    </a:lnTo>
                    <a:lnTo>
                      <a:pt x="893" y="491"/>
                    </a:lnTo>
                    <a:lnTo>
                      <a:pt x="903" y="552"/>
                    </a:lnTo>
                    <a:lnTo>
                      <a:pt x="624" y="556"/>
                    </a:lnTo>
                    <a:lnTo>
                      <a:pt x="384" y="548"/>
                    </a:lnTo>
                    <a:lnTo>
                      <a:pt x="107" y="538"/>
                    </a:lnTo>
                    <a:lnTo>
                      <a:pt x="0" y="527"/>
                    </a:lnTo>
                    <a:lnTo>
                      <a:pt x="43"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2824200" y="2871720"/>
                <a:ext cx="330120" cy="568440"/>
              </a:xfrm>
              <a:custGeom>
                <a:avLst/>
                <a:gdLst/>
                <a:ahLst/>
                <a:rect l="l" t="t" r="r" b="b"/>
                <a:pathLst>
                  <a:path w="549" h="932">
                    <a:moveTo>
                      <a:pt x="93" y="10"/>
                    </a:moveTo>
                    <a:lnTo>
                      <a:pt x="90" y="39"/>
                    </a:lnTo>
                    <a:lnTo>
                      <a:pt x="111" y="46"/>
                    </a:lnTo>
                    <a:lnTo>
                      <a:pt x="115" y="68"/>
                    </a:lnTo>
                    <a:lnTo>
                      <a:pt x="129" y="82"/>
                    </a:lnTo>
                    <a:lnTo>
                      <a:pt x="147" y="89"/>
                    </a:lnTo>
                    <a:lnTo>
                      <a:pt x="140" y="175"/>
                    </a:lnTo>
                    <a:lnTo>
                      <a:pt x="36" y="222"/>
                    </a:lnTo>
                    <a:lnTo>
                      <a:pt x="50" y="272"/>
                    </a:lnTo>
                    <a:lnTo>
                      <a:pt x="54" y="290"/>
                    </a:lnTo>
                    <a:lnTo>
                      <a:pt x="14" y="344"/>
                    </a:lnTo>
                    <a:lnTo>
                      <a:pt x="11" y="383"/>
                    </a:lnTo>
                    <a:lnTo>
                      <a:pt x="0" y="398"/>
                    </a:lnTo>
                    <a:lnTo>
                      <a:pt x="18" y="484"/>
                    </a:lnTo>
                    <a:lnTo>
                      <a:pt x="36" y="523"/>
                    </a:lnTo>
                    <a:lnTo>
                      <a:pt x="97" y="552"/>
                    </a:lnTo>
                    <a:lnTo>
                      <a:pt x="111" y="620"/>
                    </a:lnTo>
                    <a:lnTo>
                      <a:pt x="147" y="631"/>
                    </a:lnTo>
                    <a:lnTo>
                      <a:pt x="165" y="624"/>
                    </a:lnTo>
                    <a:lnTo>
                      <a:pt x="190" y="660"/>
                    </a:lnTo>
                    <a:lnTo>
                      <a:pt x="172" y="735"/>
                    </a:lnTo>
                    <a:lnTo>
                      <a:pt x="204" y="749"/>
                    </a:lnTo>
                    <a:lnTo>
                      <a:pt x="244" y="774"/>
                    </a:lnTo>
                    <a:lnTo>
                      <a:pt x="233" y="810"/>
                    </a:lnTo>
                    <a:lnTo>
                      <a:pt x="287" y="821"/>
                    </a:lnTo>
                    <a:lnTo>
                      <a:pt x="294" y="875"/>
                    </a:lnTo>
                    <a:lnTo>
                      <a:pt x="301" y="914"/>
                    </a:lnTo>
                    <a:lnTo>
                      <a:pt x="326" y="932"/>
                    </a:lnTo>
                    <a:lnTo>
                      <a:pt x="359" y="932"/>
                    </a:lnTo>
                    <a:lnTo>
                      <a:pt x="373" y="907"/>
                    </a:lnTo>
                    <a:lnTo>
                      <a:pt x="459" y="925"/>
                    </a:lnTo>
                    <a:lnTo>
                      <a:pt x="455" y="903"/>
                    </a:lnTo>
                    <a:lnTo>
                      <a:pt x="427" y="885"/>
                    </a:lnTo>
                    <a:lnTo>
                      <a:pt x="430" y="875"/>
                    </a:lnTo>
                    <a:lnTo>
                      <a:pt x="459" y="850"/>
                    </a:lnTo>
                    <a:lnTo>
                      <a:pt x="484" y="846"/>
                    </a:lnTo>
                    <a:lnTo>
                      <a:pt x="484" y="821"/>
                    </a:lnTo>
                    <a:lnTo>
                      <a:pt x="495" y="792"/>
                    </a:lnTo>
                    <a:lnTo>
                      <a:pt x="470" y="789"/>
                    </a:lnTo>
                    <a:lnTo>
                      <a:pt x="477" y="760"/>
                    </a:lnTo>
                    <a:lnTo>
                      <a:pt x="495" y="731"/>
                    </a:lnTo>
                    <a:lnTo>
                      <a:pt x="484" y="699"/>
                    </a:lnTo>
                    <a:lnTo>
                      <a:pt x="531" y="652"/>
                    </a:lnTo>
                    <a:lnTo>
                      <a:pt x="531" y="631"/>
                    </a:lnTo>
                    <a:lnTo>
                      <a:pt x="549" y="620"/>
                    </a:lnTo>
                    <a:lnTo>
                      <a:pt x="524" y="613"/>
                    </a:lnTo>
                    <a:lnTo>
                      <a:pt x="531" y="548"/>
                    </a:lnTo>
                    <a:lnTo>
                      <a:pt x="513" y="548"/>
                    </a:lnTo>
                    <a:lnTo>
                      <a:pt x="513" y="520"/>
                    </a:lnTo>
                    <a:lnTo>
                      <a:pt x="527" y="477"/>
                    </a:lnTo>
                    <a:lnTo>
                      <a:pt x="513" y="294"/>
                    </a:lnTo>
                    <a:lnTo>
                      <a:pt x="488" y="114"/>
                    </a:lnTo>
                    <a:lnTo>
                      <a:pt x="477" y="86"/>
                    </a:lnTo>
                    <a:lnTo>
                      <a:pt x="481" y="64"/>
                    </a:lnTo>
                    <a:lnTo>
                      <a:pt x="459" y="43"/>
                    </a:lnTo>
                    <a:lnTo>
                      <a:pt x="438" y="39"/>
                    </a:lnTo>
                    <a:lnTo>
                      <a:pt x="434" y="0"/>
                    </a:lnTo>
                    <a:lnTo>
                      <a:pt x="93" y="10"/>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2495520" y="3083040"/>
                <a:ext cx="542880" cy="474480"/>
              </a:xfrm>
              <a:custGeom>
                <a:avLst/>
                <a:gdLst/>
                <a:ahLst/>
                <a:rect l="l" t="t" r="r" b="b"/>
                <a:pathLst>
                  <a:path w="900" h="778">
                    <a:moveTo>
                      <a:pt x="516" y="0"/>
                    </a:moveTo>
                    <a:lnTo>
                      <a:pt x="542" y="39"/>
                    </a:lnTo>
                    <a:lnTo>
                      <a:pt x="556" y="100"/>
                    </a:lnTo>
                    <a:lnTo>
                      <a:pt x="570" y="143"/>
                    </a:lnTo>
                    <a:lnTo>
                      <a:pt x="585" y="172"/>
                    </a:lnTo>
                    <a:lnTo>
                      <a:pt x="642" y="204"/>
                    </a:lnTo>
                    <a:lnTo>
                      <a:pt x="646" y="229"/>
                    </a:lnTo>
                    <a:lnTo>
                      <a:pt x="663" y="276"/>
                    </a:lnTo>
                    <a:lnTo>
                      <a:pt x="692" y="283"/>
                    </a:lnTo>
                    <a:lnTo>
                      <a:pt x="710" y="283"/>
                    </a:lnTo>
                    <a:lnTo>
                      <a:pt x="739" y="308"/>
                    </a:lnTo>
                    <a:lnTo>
                      <a:pt x="717" y="390"/>
                    </a:lnTo>
                    <a:lnTo>
                      <a:pt x="760" y="405"/>
                    </a:lnTo>
                    <a:lnTo>
                      <a:pt x="789" y="433"/>
                    </a:lnTo>
                    <a:lnTo>
                      <a:pt x="778" y="466"/>
                    </a:lnTo>
                    <a:lnTo>
                      <a:pt x="825" y="473"/>
                    </a:lnTo>
                    <a:lnTo>
                      <a:pt x="839" y="505"/>
                    </a:lnTo>
                    <a:lnTo>
                      <a:pt x="843" y="559"/>
                    </a:lnTo>
                    <a:lnTo>
                      <a:pt x="868" y="588"/>
                    </a:lnTo>
                    <a:lnTo>
                      <a:pt x="886" y="588"/>
                    </a:lnTo>
                    <a:lnTo>
                      <a:pt x="900" y="598"/>
                    </a:lnTo>
                    <a:lnTo>
                      <a:pt x="900" y="652"/>
                    </a:lnTo>
                    <a:lnTo>
                      <a:pt x="861" y="692"/>
                    </a:lnTo>
                    <a:lnTo>
                      <a:pt x="850" y="699"/>
                    </a:lnTo>
                    <a:lnTo>
                      <a:pt x="846" y="756"/>
                    </a:lnTo>
                    <a:lnTo>
                      <a:pt x="839" y="774"/>
                    </a:lnTo>
                    <a:lnTo>
                      <a:pt x="800" y="778"/>
                    </a:lnTo>
                    <a:lnTo>
                      <a:pt x="749" y="763"/>
                    </a:lnTo>
                    <a:lnTo>
                      <a:pt x="767" y="728"/>
                    </a:lnTo>
                    <a:lnTo>
                      <a:pt x="782" y="706"/>
                    </a:lnTo>
                    <a:lnTo>
                      <a:pt x="775" y="692"/>
                    </a:lnTo>
                    <a:lnTo>
                      <a:pt x="352" y="713"/>
                    </a:lnTo>
                    <a:lnTo>
                      <a:pt x="161" y="720"/>
                    </a:lnTo>
                    <a:lnTo>
                      <a:pt x="154" y="448"/>
                    </a:lnTo>
                    <a:lnTo>
                      <a:pt x="147" y="279"/>
                    </a:lnTo>
                    <a:lnTo>
                      <a:pt x="115" y="251"/>
                    </a:lnTo>
                    <a:lnTo>
                      <a:pt x="111" y="215"/>
                    </a:lnTo>
                    <a:lnTo>
                      <a:pt x="90" y="204"/>
                    </a:lnTo>
                    <a:lnTo>
                      <a:pt x="90" y="175"/>
                    </a:lnTo>
                    <a:lnTo>
                      <a:pt x="115" y="172"/>
                    </a:lnTo>
                    <a:lnTo>
                      <a:pt x="115" y="147"/>
                    </a:lnTo>
                    <a:lnTo>
                      <a:pt x="83" y="121"/>
                    </a:lnTo>
                    <a:lnTo>
                      <a:pt x="43" y="118"/>
                    </a:lnTo>
                    <a:lnTo>
                      <a:pt x="43" y="82"/>
                    </a:lnTo>
                    <a:lnTo>
                      <a:pt x="47" y="57"/>
                    </a:lnTo>
                    <a:lnTo>
                      <a:pt x="25" y="39"/>
                    </a:lnTo>
                    <a:lnTo>
                      <a:pt x="0" y="35"/>
                    </a:lnTo>
                    <a:lnTo>
                      <a:pt x="0" y="10"/>
                    </a:lnTo>
                    <a:lnTo>
                      <a:pt x="516" y="0"/>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1087560" y="2087640"/>
                <a:ext cx="822240" cy="533160"/>
              </a:xfrm>
              <a:custGeom>
                <a:avLst/>
                <a:gdLst/>
                <a:ahLst/>
                <a:rect l="l" t="t" r="r" b="b"/>
                <a:pathLst>
                  <a:path w="1366" h="875">
                    <a:moveTo>
                      <a:pt x="29" y="0"/>
                    </a:moveTo>
                    <a:lnTo>
                      <a:pt x="610" y="100"/>
                    </a:lnTo>
                    <a:lnTo>
                      <a:pt x="1366" y="183"/>
                    </a:lnTo>
                    <a:lnTo>
                      <a:pt x="1309" y="871"/>
                    </a:lnTo>
                    <a:lnTo>
                      <a:pt x="488" y="782"/>
                    </a:lnTo>
                    <a:lnTo>
                      <a:pt x="474" y="875"/>
                    </a:lnTo>
                    <a:lnTo>
                      <a:pt x="427" y="825"/>
                    </a:lnTo>
                    <a:lnTo>
                      <a:pt x="337" y="843"/>
                    </a:lnTo>
                    <a:lnTo>
                      <a:pt x="280" y="839"/>
                    </a:lnTo>
                    <a:lnTo>
                      <a:pt x="269" y="850"/>
                    </a:lnTo>
                    <a:lnTo>
                      <a:pt x="255" y="839"/>
                    </a:lnTo>
                    <a:lnTo>
                      <a:pt x="241" y="782"/>
                    </a:lnTo>
                    <a:lnTo>
                      <a:pt x="205" y="778"/>
                    </a:lnTo>
                    <a:lnTo>
                      <a:pt x="194" y="771"/>
                    </a:lnTo>
                    <a:lnTo>
                      <a:pt x="194" y="731"/>
                    </a:lnTo>
                    <a:lnTo>
                      <a:pt x="190" y="721"/>
                    </a:lnTo>
                    <a:lnTo>
                      <a:pt x="194" y="688"/>
                    </a:lnTo>
                    <a:lnTo>
                      <a:pt x="176" y="667"/>
                    </a:lnTo>
                    <a:lnTo>
                      <a:pt x="173" y="627"/>
                    </a:lnTo>
                    <a:lnTo>
                      <a:pt x="151" y="613"/>
                    </a:lnTo>
                    <a:lnTo>
                      <a:pt x="108" y="653"/>
                    </a:lnTo>
                    <a:lnTo>
                      <a:pt x="97" y="638"/>
                    </a:lnTo>
                    <a:lnTo>
                      <a:pt x="112" y="577"/>
                    </a:lnTo>
                    <a:lnTo>
                      <a:pt x="137" y="559"/>
                    </a:lnTo>
                    <a:lnTo>
                      <a:pt x="115" y="520"/>
                    </a:lnTo>
                    <a:lnTo>
                      <a:pt x="155" y="480"/>
                    </a:lnTo>
                    <a:lnTo>
                      <a:pt x="133" y="445"/>
                    </a:lnTo>
                    <a:lnTo>
                      <a:pt x="115" y="445"/>
                    </a:lnTo>
                    <a:lnTo>
                      <a:pt x="61" y="315"/>
                    </a:lnTo>
                    <a:lnTo>
                      <a:pt x="22" y="301"/>
                    </a:lnTo>
                    <a:lnTo>
                      <a:pt x="33" y="247"/>
                    </a:lnTo>
                    <a:lnTo>
                      <a:pt x="0" y="197"/>
                    </a:lnTo>
                    <a:lnTo>
                      <a:pt x="29"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1577880" y="3516480"/>
                <a:ext cx="1130400" cy="1126800"/>
              </a:xfrm>
              <a:custGeom>
                <a:avLst/>
                <a:gdLst/>
                <a:ahLst/>
                <a:rect l="l" t="t" r="r" b="b"/>
                <a:pathLst>
                  <a:path w="1874" h="1851">
                    <a:moveTo>
                      <a:pt x="11" y="732"/>
                    </a:moveTo>
                    <a:lnTo>
                      <a:pt x="0" y="760"/>
                    </a:lnTo>
                    <a:lnTo>
                      <a:pt x="22" y="771"/>
                    </a:lnTo>
                    <a:lnTo>
                      <a:pt x="50" y="804"/>
                    </a:lnTo>
                    <a:lnTo>
                      <a:pt x="54" y="843"/>
                    </a:lnTo>
                    <a:lnTo>
                      <a:pt x="86" y="850"/>
                    </a:lnTo>
                    <a:lnTo>
                      <a:pt x="108" y="875"/>
                    </a:lnTo>
                    <a:lnTo>
                      <a:pt x="126" y="908"/>
                    </a:lnTo>
                    <a:lnTo>
                      <a:pt x="147" y="915"/>
                    </a:lnTo>
                    <a:lnTo>
                      <a:pt x="183" y="972"/>
                    </a:lnTo>
                    <a:lnTo>
                      <a:pt x="233" y="976"/>
                    </a:lnTo>
                    <a:lnTo>
                      <a:pt x="226" y="1001"/>
                    </a:lnTo>
                    <a:lnTo>
                      <a:pt x="244" y="1058"/>
                    </a:lnTo>
                    <a:lnTo>
                      <a:pt x="248" y="1137"/>
                    </a:lnTo>
                    <a:lnTo>
                      <a:pt x="273" y="1162"/>
                    </a:lnTo>
                    <a:lnTo>
                      <a:pt x="287" y="1184"/>
                    </a:lnTo>
                    <a:lnTo>
                      <a:pt x="301" y="1191"/>
                    </a:lnTo>
                    <a:lnTo>
                      <a:pt x="351" y="1241"/>
                    </a:lnTo>
                    <a:lnTo>
                      <a:pt x="373" y="1252"/>
                    </a:lnTo>
                    <a:lnTo>
                      <a:pt x="387" y="1255"/>
                    </a:lnTo>
                    <a:lnTo>
                      <a:pt x="402" y="1277"/>
                    </a:lnTo>
                    <a:lnTo>
                      <a:pt x="477" y="1298"/>
                    </a:lnTo>
                    <a:lnTo>
                      <a:pt x="506" y="1263"/>
                    </a:lnTo>
                    <a:lnTo>
                      <a:pt x="524" y="1245"/>
                    </a:lnTo>
                    <a:lnTo>
                      <a:pt x="513" y="1194"/>
                    </a:lnTo>
                    <a:lnTo>
                      <a:pt x="527" y="1176"/>
                    </a:lnTo>
                    <a:lnTo>
                      <a:pt x="570" y="1173"/>
                    </a:lnTo>
                    <a:lnTo>
                      <a:pt x="581" y="1159"/>
                    </a:lnTo>
                    <a:lnTo>
                      <a:pt x="588" y="1141"/>
                    </a:lnTo>
                    <a:lnTo>
                      <a:pt x="606" y="1144"/>
                    </a:lnTo>
                    <a:lnTo>
                      <a:pt x="610" y="1162"/>
                    </a:lnTo>
                    <a:lnTo>
                      <a:pt x="656" y="1166"/>
                    </a:lnTo>
                    <a:lnTo>
                      <a:pt x="732" y="1176"/>
                    </a:lnTo>
                    <a:lnTo>
                      <a:pt x="760" y="1205"/>
                    </a:lnTo>
                    <a:lnTo>
                      <a:pt x="818" y="1280"/>
                    </a:lnTo>
                    <a:lnTo>
                      <a:pt x="846" y="1334"/>
                    </a:lnTo>
                    <a:lnTo>
                      <a:pt x="850" y="1363"/>
                    </a:lnTo>
                    <a:lnTo>
                      <a:pt x="925" y="1481"/>
                    </a:lnTo>
                    <a:lnTo>
                      <a:pt x="938" y="1517"/>
                    </a:lnTo>
                    <a:lnTo>
                      <a:pt x="995" y="1557"/>
                    </a:lnTo>
                    <a:lnTo>
                      <a:pt x="999" y="1603"/>
                    </a:lnTo>
                    <a:lnTo>
                      <a:pt x="1013" y="1635"/>
                    </a:lnTo>
                    <a:lnTo>
                      <a:pt x="1024" y="1696"/>
                    </a:lnTo>
                    <a:lnTo>
                      <a:pt x="1049" y="1707"/>
                    </a:lnTo>
                    <a:lnTo>
                      <a:pt x="1052" y="1732"/>
                    </a:lnTo>
                    <a:lnTo>
                      <a:pt x="1052" y="1779"/>
                    </a:lnTo>
                    <a:lnTo>
                      <a:pt x="1070" y="1779"/>
                    </a:lnTo>
                    <a:lnTo>
                      <a:pt x="1099" y="1768"/>
                    </a:lnTo>
                    <a:lnTo>
                      <a:pt x="1135" y="1808"/>
                    </a:lnTo>
                    <a:lnTo>
                      <a:pt x="1167" y="1808"/>
                    </a:lnTo>
                    <a:lnTo>
                      <a:pt x="1199" y="1829"/>
                    </a:lnTo>
                    <a:lnTo>
                      <a:pt x="1242" y="1836"/>
                    </a:lnTo>
                    <a:lnTo>
                      <a:pt x="1275" y="1826"/>
                    </a:lnTo>
                    <a:lnTo>
                      <a:pt x="1303" y="1851"/>
                    </a:lnTo>
                    <a:lnTo>
                      <a:pt x="1336" y="1851"/>
                    </a:lnTo>
                    <a:lnTo>
                      <a:pt x="1350" y="1836"/>
                    </a:lnTo>
                    <a:lnTo>
                      <a:pt x="1368" y="1833"/>
                    </a:lnTo>
                    <a:lnTo>
                      <a:pt x="1389" y="1797"/>
                    </a:lnTo>
                    <a:lnTo>
                      <a:pt x="1350" y="1804"/>
                    </a:lnTo>
                    <a:lnTo>
                      <a:pt x="1329" y="1761"/>
                    </a:lnTo>
                    <a:lnTo>
                      <a:pt x="1321" y="1750"/>
                    </a:lnTo>
                    <a:lnTo>
                      <a:pt x="1318" y="1686"/>
                    </a:lnTo>
                    <a:lnTo>
                      <a:pt x="1303" y="1661"/>
                    </a:lnTo>
                    <a:lnTo>
                      <a:pt x="1321" y="1628"/>
                    </a:lnTo>
                    <a:lnTo>
                      <a:pt x="1321" y="1592"/>
                    </a:lnTo>
                    <a:lnTo>
                      <a:pt x="1339" y="1567"/>
                    </a:lnTo>
                    <a:lnTo>
                      <a:pt x="1336" y="1535"/>
                    </a:lnTo>
                    <a:lnTo>
                      <a:pt x="1332" y="1514"/>
                    </a:lnTo>
                    <a:lnTo>
                      <a:pt x="1354" y="1503"/>
                    </a:lnTo>
                    <a:lnTo>
                      <a:pt x="1364" y="1471"/>
                    </a:lnTo>
                    <a:lnTo>
                      <a:pt x="1389" y="1467"/>
                    </a:lnTo>
                    <a:lnTo>
                      <a:pt x="1418" y="1449"/>
                    </a:lnTo>
                    <a:lnTo>
                      <a:pt x="1425" y="1428"/>
                    </a:lnTo>
                    <a:lnTo>
                      <a:pt x="1450" y="1435"/>
                    </a:lnTo>
                    <a:lnTo>
                      <a:pt x="1468" y="1417"/>
                    </a:lnTo>
                    <a:lnTo>
                      <a:pt x="1461" y="1384"/>
                    </a:lnTo>
                    <a:lnTo>
                      <a:pt x="1483" y="1395"/>
                    </a:lnTo>
                    <a:lnTo>
                      <a:pt x="1540" y="1395"/>
                    </a:lnTo>
                    <a:lnTo>
                      <a:pt x="1597" y="1359"/>
                    </a:lnTo>
                    <a:lnTo>
                      <a:pt x="1626" y="1327"/>
                    </a:lnTo>
                    <a:lnTo>
                      <a:pt x="1658" y="1313"/>
                    </a:lnTo>
                    <a:lnTo>
                      <a:pt x="1687" y="1280"/>
                    </a:lnTo>
                    <a:lnTo>
                      <a:pt x="1716" y="1270"/>
                    </a:lnTo>
                    <a:lnTo>
                      <a:pt x="1705" y="1230"/>
                    </a:lnTo>
                    <a:lnTo>
                      <a:pt x="1676" y="1202"/>
                    </a:lnTo>
                    <a:lnTo>
                      <a:pt x="1676" y="1162"/>
                    </a:lnTo>
                    <a:lnTo>
                      <a:pt x="1709" y="1187"/>
                    </a:lnTo>
                    <a:lnTo>
                      <a:pt x="1730" y="1230"/>
                    </a:lnTo>
                    <a:lnTo>
                      <a:pt x="1795" y="1230"/>
                    </a:lnTo>
                    <a:lnTo>
                      <a:pt x="1823" y="1187"/>
                    </a:lnTo>
                    <a:lnTo>
                      <a:pt x="1827" y="1166"/>
                    </a:lnTo>
                    <a:lnTo>
                      <a:pt x="1848" y="1141"/>
                    </a:lnTo>
                    <a:lnTo>
                      <a:pt x="1856" y="1119"/>
                    </a:lnTo>
                    <a:lnTo>
                      <a:pt x="1845" y="1094"/>
                    </a:lnTo>
                    <a:lnTo>
                      <a:pt x="1848" y="1080"/>
                    </a:lnTo>
                    <a:lnTo>
                      <a:pt x="1859" y="1069"/>
                    </a:lnTo>
                    <a:lnTo>
                      <a:pt x="1856" y="1022"/>
                    </a:lnTo>
                    <a:lnTo>
                      <a:pt x="1870" y="990"/>
                    </a:lnTo>
                    <a:lnTo>
                      <a:pt x="1874" y="933"/>
                    </a:lnTo>
                    <a:lnTo>
                      <a:pt x="1859" y="911"/>
                    </a:lnTo>
                    <a:lnTo>
                      <a:pt x="1834" y="861"/>
                    </a:lnTo>
                    <a:lnTo>
                      <a:pt x="1830" y="821"/>
                    </a:lnTo>
                    <a:lnTo>
                      <a:pt x="1791" y="793"/>
                    </a:lnTo>
                    <a:lnTo>
                      <a:pt x="1780" y="524"/>
                    </a:lnTo>
                    <a:lnTo>
                      <a:pt x="1719" y="520"/>
                    </a:lnTo>
                    <a:lnTo>
                      <a:pt x="1705" y="492"/>
                    </a:lnTo>
                    <a:lnTo>
                      <a:pt x="1680" y="502"/>
                    </a:lnTo>
                    <a:lnTo>
                      <a:pt x="1655" y="459"/>
                    </a:lnTo>
                    <a:lnTo>
                      <a:pt x="1637" y="456"/>
                    </a:lnTo>
                    <a:lnTo>
                      <a:pt x="1601" y="488"/>
                    </a:lnTo>
                    <a:lnTo>
                      <a:pt x="1572" y="463"/>
                    </a:lnTo>
                    <a:lnTo>
                      <a:pt x="1547" y="459"/>
                    </a:lnTo>
                    <a:lnTo>
                      <a:pt x="1511" y="488"/>
                    </a:lnTo>
                    <a:lnTo>
                      <a:pt x="1465" y="481"/>
                    </a:lnTo>
                    <a:lnTo>
                      <a:pt x="1429" y="466"/>
                    </a:lnTo>
                    <a:lnTo>
                      <a:pt x="1393" y="470"/>
                    </a:lnTo>
                    <a:lnTo>
                      <a:pt x="1368" y="495"/>
                    </a:lnTo>
                    <a:lnTo>
                      <a:pt x="1325" y="463"/>
                    </a:lnTo>
                    <a:lnTo>
                      <a:pt x="1264" y="470"/>
                    </a:lnTo>
                    <a:lnTo>
                      <a:pt x="1232" y="445"/>
                    </a:lnTo>
                    <a:lnTo>
                      <a:pt x="1214" y="413"/>
                    </a:lnTo>
                    <a:lnTo>
                      <a:pt x="1178" y="402"/>
                    </a:lnTo>
                    <a:lnTo>
                      <a:pt x="1156" y="420"/>
                    </a:lnTo>
                    <a:lnTo>
                      <a:pt x="1088" y="420"/>
                    </a:lnTo>
                    <a:lnTo>
                      <a:pt x="1078" y="398"/>
                    </a:lnTo>
                    <a:lnTo>
                      <a:pt x="1067" y="373"/>
                    </a:lnTo>
                    <a:lnTo>
                      <a:pt x="1052" y="359"/>
                    </a:lnTo>
                    <a:lnTo>
                      <a:pt x="1002" y="380"/>
                    </a:lnTo>
                    <a:lnTo>
                      <a:pt x="981" y="370"/>
                    </a:lnTo>
                    <a:lnTo>
                      <a:pt x="966" y="305"/>
                    </a:lnTo>
                    <a:lnTo>
                      <a:pt x="952" y="172"/>
                    </a:lnTo>
                    <a:lnTo>
                      <a:pt x="938" y="29"/>
                    </a:lnTo>
                    <a:lnTo>
                      <a:pt x="552" y="0"/>
                    </a:lnTo>
                    <a:lnTo>
                      <a:pt x="506" y="757"/>
                    </a:lnTo>
                    <a:lnTo>
                      <a:pt x="11" y="732"/>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1365120" y="3402000"/>
                <a:ext cx="561960" cy="603360"/>
              </a:xfrm>
              <a:custGeom>
                <a:avLst/>
                <a:gdLst/>
                <a:ahLst/>
                <a:rect l="l" t="t" r="r" b="b"/>
                <a:pathLst>
                  <a:path w="910" h="968">
                    <a:moveTo>
                      <a:pt x="910" y="79"/>
                    </a:moveTo>
                    <a:lnTo>
                      <a:pt x="907" y="265"/>
                    </a:lnTo>
                    <a:lnTo>
                      <a:pt x="885" y="656"/>
                    </a:lnTo>
                    <a:lnTo>
                      <a:pt x="871" y="918"/>
                    </a:lnTo>
                    <a:lnTo>
                      <a:pt x="373" y="896"/>
                    </a:lnTo>
                    <a:lnTo>
                      <a:pt x="358" y="921"/>
                    </a:lnTo>
                    <a:lnTo>
                      <a:pt x="136" y="907"/>
                    </a:lnTo>
                    <a:lnTo>
                      <a:pt x="118" y="968"/>
                    </a:lnTo>
                    <a:lnTo>
                      <a:pt x="0" y="950"/>
                    </a:lnTo>
                    <a:lnTo>
                      <a:pt x="100" y="0"/>
                    </a:lnTo>
                    <a:lnTo>
                      <a:pt x="279" y="21"/>
                    </a:lnTo>
                    <a:lnTo>
                      <a:pt x="530" y="50"/>
                    </a:lnTo>
                    <a:lnTo>
                      <a:pt x="781" y="75"/>
                    </a:lnTo>
                    <a:lnTo>
                      <a:pt x="910" y="79"/>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503280" y="1986120"/>
                <a:ext cx="550800" cy="409320"/>
              </a:xfrm>
              <a:custGeom>
                <a:avLst/>
                <a:gdLst/>
                <a:ahLst/>
                <a:rect l="l" t="t" r="r" b="b"/>
                <a:pathLst>
                  <a:path w="914" h="675">
                    <a:moveTo>
                      <a:pt x="810" y="675"/>
                    </a:moveTo>
                    <a:lnTo>
                      <a:pt x="692" y="642"/>
                    </a:lnTo>
                    <a:lnTo>
                      <a:pt x="613" y="624"/>
                    </a:lnTo>
                    <a:lnTo>
                      <a:pt x="552" y="632"/>
                    </a:lnTo>
                    <a:lnTo>
                      <a:pt x="520" y="617"/>
                    </a:lnTo>
                    <a:lnTo>
                      <a:pt x="480" y="617"/>
                    </a:lnTo>
                    <a:lnTo>
                      <a:pt x="423" y="628"/>
                    </a:lnTo>
                    <a:lnTo>
                      <a:pt x="366" y="610"/>
                    </a:lnTo>
                    <a:lnTo>
                      <a:pt x="298" y="610"/>
                    </a:lnTo>
                    <a:lnTo>
                      <a:pt x="247" y="596"/>
                    </a:lnTo>
                    <a:lnTo>
                      <a:pt x="161" y="585"/>
                    </a:lnTo>
                    <a:lnTo>
                      <a:pt x="122" y="538"/>
                    </a:lnTo>
                    <a:lnTo>
                      <a:pt x="125" y="481"/>
                    </a:lnTo>
                    <a:lnTo>
                      <a:pt x="100" y="463"/>
                    </a:lnTo>
                    <a:lnTo>
                      <a:pt x="72" y="456"/>
                    </a:lnTo>
                    <a:lnTo>
                      <a:pt x="54" y="427"/>
                    </a:lnTo>
                    <a:lnTo>
                      <a:pt x="11" y="420"/>
                    </a:lnTo>
                    <a:lnTo>
                      <a:pt x="0" y="398"/>
                    </a:lnTo>
                    <a:lnTo>
                      <a:pt x="4" y="370"/>
                    </a:lnTo>
                    <a:lnTo>
                      <a:pt x="25" y="363"/>
                    </a:lnTo>
                    <a:lnTo>
                      <a:pt x="36" y="345"/>
                    </a:lnTo>
                    <a:lnTo>
                      <a:pt x="18" y="294"/>
                    </a:lnTo>
                    <a:lnTo>
                      <a:pt x="22" y="201"/>
                    </a:lnTo>
                    <a:lnTo>
                      <a:pt x="29" y="162"/>
                    </a:lnTo>
                    <a:lnTo>
                      <a:pt x="4" y="104"/>
                    </a:lnTo>
                    <a:lnTo>
                      <a:pt x="4" y="65"/>
                    </a:lnTo>
                    <a:lnTo>
                      <a:pt x="25" y="47"/>
                    </a:lnTo>
                    <a:lnTo>
                      <a:pt x="50" y="54"/>
                    </a:lnTo>
                    <a:lnTo>
                      <a:pt x="82" y="83"/>
                    </a:lnTo>
                    <a:lnTo>
                      <a:pt x="129" y="104"/>
                    </a:lnTo>
                    <a:lnTo>
                      <a:pt x="183" y="112"/>
                    </a:lnTo>
                    <a:lnTo>
                      <a:pt x="208" y="115"/>
                    </a:lnTo>
                    <a:lnTo>
                      <a:pt x="240" y="165"/>
                    </a:lnTo>
                    <a:lnTo>
                      <a:pt x="226" y="183"/>
                    </a:lnTo>
                    <a:lnTo>
                      <a:pt x="222" y="194"/>
                    </a:lnTo>
                    <a:lnTo>
                      <a:pt x="233" y="216"/>
                    </a:lnTo>
                    <a:lnTo>
                      <a:pt x="240" y="223"/>
                    </a:lnTo>
                    <a:lnTo>
                      <a:pt x="204" y="294"/>
                    </a:lnTo>
                    <a:lnTo>
                      <a:pt x="219" y="294"/>
                    </a:lnTo>
                    <a:lnTo>
                      <a:pt x="269" y="294"/>
                    </a:lnTo>
                    <a:lnTo>
                      <a:pt x="262" y="212"/>
                    </a:lnTo>
                    <a:lnTo>
                      <a:pt x="298" y="205"/>
                    </a:lnTo>
                    <a:lnTo>
                      <a:pt x="301" y="180"/>
                    </a:lnTo>
                    <a:lnTo>
                      <a:pt x="287" y="169"/>
                    </a:lnTo>
                    <a:lnTo>
                      <a:pt x="247" y="162"/>
                    </a:lnTo>
                    <a:lnTo>
                      <a:pt x="247" y="144"/>
                    </a:lnTo>
                    <a:lnTo>
                      <a:pt x="294" y="76"/>
                    </a:lnTo>
                    <a:lnTo>
                      <a:pt x="262" y="22"/>
                    </a:lnTo>
                    <a:lnTo>
                      <a:pt x="280" y="0"/>
                    </a:lnTo>
                    <a:lnTo>
                      <a:pt x="914" y="158"/>
                    </a:lnTo>
                    <a:lnTo>
                      <a:pt x="810" y="675"/>
                    </a:lnTo>
                    <a:close/>
                  </a:path>
                </a:pathLst>
              </a:custGeom>
              <a:solidFill>
                <a:srgbClr val="00f008"/>
              </a:solidFill>
              <a:ln cap="rnd" w="12600">
                <a:solidFill>
                  <a:srgbClr val="aaaaaa"/>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51" name=""/>
              <p:cNvSpPr/>
              <p:nvPr/>
            </p:nvSpPr>
            <p:spPr>
              <a:xfrm>
                <a:off x="360360" y="2241720"/>
                <a:ext cx="660240" cy="555480"/>
              </a:xfrm>
              <a:custGeom>
                <a:avLst/>
                <a:gdLst/>
                <a:ahLst/>
                <a:rect l="l" t="t" r="r" b="b"/>
                <a:pathLst>
                  <a:path w="1097" h="907">
                    <a:moveTo>
                      <a:pt x="932" y="907"/>
                    </a:moveTo>
                    <a:lnTo>
                      <a:pt x="979" y="627"/>
                    </a:lnTo>
                    <a:lnTo>
                      <a:pt x="975" y="580"/>
                    </a:lnTo>
                    <a:lnTo>
                      <a:pt x="993" y="555"/>
                    </a:lnTo>
                    <a:lnTo>
                      <a:pt x="993" y="530"/>
                    </a:lnTo>
                    <a:lnTo>
                      <a:pt x="964" y="509"/>
                    </a:lnTo>
                    <a:lnTo>
                      <a:pt x="964" y="491"/>
                    </a:lnTo>
                    <a:lnTo>
                      <a:pt x="986" y="476"/>
                    </a:lnTo>
                    <a:lnTo>
                      <a:pt x="1004" y="459"/>
                    </a:lnTo>
                    <a:lnTo>
                      <a:pt x="1029" y="451"/>
                    </a:lnTo>
                    <a:lnTo>
                      <a:pt x="1036" y="412"/>
                    </a:lnTo>
                    <a:lnTo>
                      <a:pt x="1054" y="387"/>
                    </a:lnTo>
                    <a:lnTo>
                      <a:pt x="1072" y="369"/>
                    </a:lnTo>
                    <a:lnTo>
                      <a:pt x="1097" y="337"/>
                    </a:lnTo>
                    <a:lnTo>
                      <a:pt x="1090" y="301"/>
                    </a:lnTo>
                    <a:lnTo>
                      <a:pt x="1054" y="251"/>
                    </a:lnTo>
                    <a:lnTo>
                      <a:pt x="853" y="200"/>
                    </a:lnTo>
                    <a:lnTo>
                      <a:pt x="792" y="208"/>
                    </a:lnTo>
                    <a:lnTo>
                      <a:pt x="753" y="193"/>
                    </a:lnTo>
                    <a:lnTo>
                      <a:pt x="703" y="193"/>
                    </a:lnTo>
                    <a:lnTo>
                      <a:pt x="652" y="208"/>
                    </a:lnTo>
                    <a:lnTo>
                      <a:pt x="595" y="179"/>
                    </a:lnTo>
                    <a:lnTo>
                      <a:pt x="530" y="186"/>
                    </a:lnTo>
                    <a:lnTo>
                      <a:pt x="455" y="164"/>
                    </a:lnTo>
                    <a:lnTo>
                      <a:pt x="409" y="161"/>
                    </a:lnTo>
                    <a:lnTo>
                      <a:pt x="358" y="111"/>
                    </a:lnTo>
                    <a:lnTo>
                      <a:pt x="362" y="57"/>
                    </a:lnTo>
                    <a:lnTo>
                      <a:pt x="333" y="35"/>
                    </a:lnTo>
                    <a:lnTo>
                      <a:pt x="312" y="32"/>
                    </a:lnTo>
                    <a:lnTo>
                      <a:pt x="294" y="7"/>
                    </a:lnTo>
                    <a:lnTo>
                      <a:pt x="254" y="0"/>
                    </a:lnTo>
                    <a:lnTo>
                      <a:pt x="240" y="28"/>
                    </a:lnTo>
                    <a:lnTo>
                      <a:pt x="222" y="89"/>
                    </a:lnTo>
                    <a:lnTo>
                      <a:pt x="218" y="150"/>
                    </a:lnTo>
                    <a:lnTo>
                      <a:pt x="193" y="179"/>
                    </a:lnTo>
                    <a:lnTo>
                      <a:pt x="190" y="236"/>
                    </a:lnTo>
                    <a:lnTo>
                      <a:pt x="79" y="448"/>
                    </a:lnTo>
                    <a:lnTo>
                      <a:pt x="57" y="516"/>
                    </a:lnTo>
                    <a:lnTo>
                      <a:pt x="25" y="541"/>
                    </a:lnTo>
                    <a:lnTo>
                      <a:pt x="14" y="566"/>
                    </a:lnTo>
                    <a:lnTo>
                      <a:pt x="18" y="595"/>
                    </a:lnTo>
                    <a:lnTo>
                      <a:pt x="14" y="613"/>
                    </a:lnTo>
                    <a:lnTo>
                      <a:pt x="0" y="634"/>
                    </a:lnTo>
                    <a:lnTo>
                      <a:pt x="3" y="649"/>
                    </a:lnTo>
                    <a:lnTo>
                      <a:pt x="14" y="674"/>
                    </a:lnTo>
                    <a:lnTo>
                      <a:pt x="25" y="681"/>
                    </a:lnTo>
                    <a:lnTo>
                      <a:pt x="28" y="688"/>
                    </a:lnTo>
                    <a:lnTo>
                      <a:pt x="932" y="907"/>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3224160" y="4005360"/>
                <a:ext cx="754200" cy="577800"/>
              </a:xfrm>
              <a:custGeom>
                <a:avLst/>
                <a:gdLst/>
                <a:ahLst/>
                <a:rect l="l" t="t" r="r" b="b"/>
                <a:pathLst>
                  <a:path w="1248" h="947">
                    <a:moveTo>
                      <a:pt x="54" y="190"/>
                    </a:moveTo>
                    <a:lnTo>
                      <a:pt x="76" y="194"/>
                    </a:lnTo>
                    <a:lnTo>
                      <a:pt x="83" y="176"/>
                    </a:lnTo>
                    <a:lnTo>
                      <a:pt x="104" y="204"/>
                    </a:lnTo>
                    <a:lnTo>
                      <a:pt x="122" y="176"/>
                    </a:lnTo>
                    <a:lnTo>
                      <a:pt x="133" y="161"/>
                    </a:lnTo>
                    <a:lnTo>
                      <a:pt x="162" y="176"/>
                    </a:lnTo>
                    <a:lnTo>
                      <a:pt x="173" y="168"/>
                    </a:lnTo>
                    <a:lnTo>
                      <a:pt x="173" y="150"/>
                    </a:lnTo>
                    <a:lnTo>
                      <a:pt x="187" y="154"/>
                    </a:lnTo>
                    <a:lnTo>
                      <a:pt x="198" y="194"/>
                    </a:lnTo>
                    <a:lnTo>
                      <a:pt x="266" y="201"/>
                    </a:lnTo>
                    <a:lnTo>
                      <a:pt x="302" y="179"/>
                    </a:lnTo>
                    <a:lnTo>
                      <a:pt x="323" y="194"/>
                    </a:lnTo>
                    <a:lnTo>
                      <a:pt x="320" y="237"/>
                    </a:lnTo>
                    <a:lnTo>
                      <a:pt x="348" y="240"/>
                    </a:lnTo>
                    <a:lnTo>
                      <a:pt x="366" y="283"/>
                    </a:lnTo>
                    <a:lnTo>
                      <a:pt x="395" y="283"/>
                    </a:lnTo>
                    <a:lnTo>
                      <a:pt x="416" y="258"/>
                    </a:lnTo>
                    <a:lnTo>
                      <a:pt x="438" y="251"/>
                    </a:lnTo>
                    <a:lnTo>
                      <a:pt x="470" y="254"/>
                    </a:lnTo>
                    <a:lnTo>
                      <a:pt x="495" y="237"/>
                    </a:lnTo>
                    <a:lnTo>
                      <a:pt x="499" y="204"/>
                    </a:lnTo>
                    <a:lnTo>
                      <a:pt x="513" y="179"/>
                    </a:lnTo>
                    <a:lnTo>
                      <a:pt x="538" y="172"/>
                    </a:lnTo>
                    <a:lnTo>
                      <a:pt x="578" y="179"/>
                    </a:lnTo>
                    <a:lnTo>
                      <a:pt x="606" y="204"/>
                    </a:lnTo>
                    <a:lnTo>
                      <a:pt x="606" y="233"/>
                    </a:lnTo>
                    <a:lnTo>
                      <a:pt x="642" y="240"/>
                    </a:lnTo>
                    <a:lnTo>
                      <a:pt x="696" y="269"/>
                    </a:lnTo>
                    <a:lnTo>
                      <a:pt x="700" y="305"/>
                    </a:lnTo>
                    <a:lnTo>
                      <a:pt x="750" y="315"/>
                    </a:lnTo>
                    <a:lnTo>
                      <a:pt x="778" y="351"/>
                    </a:lnTo>
                    <a:lnTo>
                      <a:pt x="786" y="405"/>
                    </a:lnTo>
                    <a:lnTo>
                      <a:pt x="775" y="412"/>
                    </a:lnTo>
                    <a:lnTo>
                      <a:pt x="761" y="423"/>
                    </a:lnTo>
                    <a:lnTo>
                      <a:pt x="761" y="452"/>
                    </a:lnTo>
                    <a:lnTo>
                      <a:pt x="778" y="484"/>
                    </a:lnTo>
                    <a:lnTo>
                      <a:pt x="778" y="513"/>
                    </a:lnTo>
                    <a:lnTo>
                      <a:pt x="789" y="549"/>
                    </a:lnTo>
                    <a:lnTo>
                      <a:pt x="814" y="523"/>
                    </a:lnTo>
                    <a:lnTo>
                      <a:pt x="843" y="513"/>
                    </a:lnTo>
                    <a:lnTo>
                      <a:pt x="807" y="584"/>
                    </a:lnTo>
                    <a:lnTo>
                      <a:pt x="821" y="610"/>
                    </a:lnTo>
                    <a:lnTo>
                      <a:pt x="836" y="624"/>
                    </a:lnTo>
                    <a:lnTo>
                      <a:pt x="861" y="663"/>
                    </a:lnTo>
                    <a:lnTo>
                      <a:pt x="900" y="678"/>
                    </a:lnTo>
                    <a:lnTo>
                      <a:pt x="904" y="656"/>
                    </a:lnTo>
                    <a:lnTo>
                      <a:pt x="925" y="663"/>
                    </a:lnTo>
                    <a:lnTo>
                      <a:pt x="915" y="699"/>
                    </a:lnTo>
                    <a:lnTo>
                      <a:pt x="911" y="735"/>
                    </a:lnTo>
                    <a:lnTo>
                      <a:pt x="940" y="746"/>
                    </a:lnTo>
                    <a:lnTo>
                      <a:pt x="969" y="782"/>
                    </a:lnTo>
                    <a:lnTo>
                      <a:pt x="965" y="814"/>
                    </a:lnTo>
                    <a:lnTo>
                      <a:pt x="979" y="825"/>
                    </a:lnTo>
                    <a:lnTo>
                      <a:pt x="1037" y="825"/>
                    </a:lnTo>
                    <a:lnTo>
                      <a:pt x="1058" y="843"/>
                    </a:lnTo>
                    <a:lnTo>
                      <a:pt x="1055" y="861"/>
                    </a:lnTo>
                    <a:lnTo>
                      <a:pt x="1083" y="857"/>
                    </a:lnTo>
                    <a:lnTo>
                      <a:pt x="1083" y="886"/>
                    </a:lnTo>
                    <a:lnTo>
                      <a:pt x="1105" y="914"/>
                    </a:lnTo>
                    <a:lnTo>
                      <a:pt x="1098" y="943"/>
                    </a:lnTo>
                    <a:lnTo>
                      <a:pt x="1137" y="947"/>
                    </a:lnTo>
                    <a:lnTo>
                      <a:pt x="1155" y="929"/>
                    </a:lnTo>
                    <a:lnTo>
                      <a:pt x="1219" y="932"/>
                    </a:lnTo>
                    <a:lnTo>
                      <a:pt x="1248" y="904"/>
                    </a:lnTo>
                    <a:lnTo>
                      <a:pt x="1227" y="843"/>
                    </a:lnTo>
                    <a:lnTo>
                      <a:pt x="1245" y="828"/>
                    </a:lnTo>
                    <a:lnTo>
                      <a:pt x="1241" y="660"/>
                    </a:lnTo>
                    <a:lnTo>
                      <a:pt x="1234" y="627"/>
                    </a:lnTo>
                    <a:lnTo>
                      <a:pt x="1180" y="559"/>
                    </a:lnTo>
                    <a:lnTo>
                      <a:pt x="1169" y="534"/>
                    </a:lnTo>
                    <a:lnTo>
                      <a:pt x="1155" y="498"/>
                    </a:lnTo>
                    <a:lnTo>
                      <a:pt x="1105" y="419"/>
                    </a:lnTo>
                    <a:lnTo>
                      <a:pt x="1090" y="355"/>
                    </a:lnTo>
                    <a:lnTo>
                      <a:pt x="1080" y="326"/>
                    </a:lnTo>
                    <a:lnTo>
                      <a:pt x="1058" y="319"/>
                    </a:lnTo>
                    <a:lnTo>
                      <a:pt x="1033" y="258"/>
                    </a:lnTo>
                    <a:lnTo>
                      <a:pt x="994" y="204"/>
                    </a:lnTo>
                    <a:lnTo>
                      <a:pt x="951" y="147"/>
                    </a:lnTo>
                    <a:lnTo>
                      <a:pt x="929" y="97"/>
                    </a:lnTo>
                    <a:lnTo>
                      <a:pt x="897" y="93"/>
                    </a:lnTo>
                    <a:lnTo>
                      <a:pt x="918" y="64"/>
                    </a:lnTo>
                    <a:lnTo>
                      <a:pt x="897" y="21"/>
                    </a:lnTo>
                    <a:lnTo>
                      <a:pt x="865" y="14"/>
                    </a:lnTo>
                    <a:lnTo>
                      <a:pt x="839" y="0"/>
                    </a:lnTo>
                    <a:lnTo>
                      <a:pt x="814" y="32"/>
                    </a:lnTo>
                    <a:lnTo>
                      <a:pt x="832" y="57"/>
                    </a:lnTo>
                    <a:lnTo>
                      <a:pt x="832" y="93"/>
                    </a:lnTo>
                    <a:lnTo>
                      <a:pt x="789" y="61"/>
                    </a:lnTo>
                    <a:lnTo>
                      <a:pt x="606" y="68"/>
                    </a:lnTo>
                    <a:lnTo>
                      <a:pt x="398" y="75"/>
                    </a:lnTo>
                    <a:lnTo>
                      <a:pt x="377" y="29"/>
                    </a:lnTo>
                    <a:lnTo>
                      <a:pt x="147" y="61"/>
                    </a:lnTo>
                    <a:lnTo>
                      <a:pt x="43" y="75"/>
                    </a:lnTo>
                    <a:lnTo>
                      <a:pt x="11" y="86"/>
                    </a:lnTo>
                    <a:lnTo>
                      <a:pt x="0" y="111"/>
                    </a:lnTo>
                    <a:lnTo>
                      <a:pt x="22" y="133"/>
                    </a:lnTo>
                    <a:lnTo>
                      <a:pt x="58" y="133"/>
                    </a:lnTo>
                    <a:lnTo>
                      <a:pt x="36" y="154"/>
                    </a:lnTo>
                    <a:lnTo>
                      <a:pt x="54" y="190"/>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923760" y="2081160"/>
                <a:ext cx="462240" cy="787320"/>
              </a:xfrm>
              <a:custGeom>
                <a:avLst/>
                <a:gdLst/>
                <a:ahLst/>
                <a:rect l="l" t="t" r="r" b="b"/>
                <a:pathLst>
                  <a:path w="767" h="1291">
                    <a:moveTo>
                      <a:pt x="222" y="0"/>
                    </a:moveTo>
                    <a:lnTo>
                      <a:pt x="319" y="14"/>
                    </a:lnTo>
                    <a:lnTo>
                      <a:pt x="287" y="212"/>
                    </a:lnTo>
                    <a:lnTo>
                      <a:pt x="298" y="233"/>
                    </a:lnTo>
                    <a:lnTo>
                      <a:pt x="319" y="251"/>
                    </a:lnTo>
                    <a:lnTo>
                      <a:pt x="319" y="269"/>
                    </a:lnTo>
                    <a:lnTo>
                      <a:pt x="308" y="298"/>
                    </a:lnTo>
                    <a:lnTo>
                      <a:pt x="308" y="312"/>
                    </a:lnTo>
                    <a:lnTo>
                      <a:pt x="351" y="326"/>
                    </a:lnTo>
                    <a:lnTo>
                      <a:pt x="362" y="362"/>
                    </a:lnTo>
                    <a:lnTo>
                      <a:pt x="405" y="459"/>
                    </a:lnTo>
                    <a:lnTo>
                      <a:pt x="430" y="459"/>
                    </a:lnTo>
                    <a:lnTo>
                      <a:pt x="445" y="495"/>
                    </a:lnTo>
                    <a:lnTo>
                      <a:pt x="412" y="527"/>
                    </a:lnTo>
                    <a:lnTo>
                      <a:pt x="416" y="549"/>
                    </a:lnTo>
                    <a:lnTo>
                      <a:pt x="430" y="574"/>
                    </a:lnTo>
                    <a:lnTo>
                      <a:pt x="427" y="578"/>
                    </a:lnTo>
                    <a:lnTo>
                      <a:pt x="405" y="588"/>
                    </a:lnTo>
                    <a:lnTo>
                      <a:pt x="398" y="621"/>
                    </a:lnTo>
                    <a:lnTo>
                      <a:pt x="391" y="653"/>
                    </a:lnTo>
                    <a:lnTo>
                      <a:pt x="402" y="664"/>
                    </a:lnTo>
                    <a:lnTo>
                      <a:pt x="430" y="638"/>
                    </a:lnTo>
                    <a:lnTo>
                      <a:pt x="441" y="631"/>
                    </a:lnTo>
                    <a:lnTo>
                      <a:pt x="470" y="638"/>
                    </a:lnTo>
                    <a:lnTo>
                      <a:pt x="470" y="678"/>
                    </a:lnTo>
                    <a:lnTo>
                      <a:pt x="484" y="699"/>
                    </a:lnTo>
                    <a:lnTo>
                      <a:pt x="488" y="782"/>
                    </a:lnTo>
                    <a:lnTo>
                      <a:pt x="506" y="793"/>
                    </a:lnTo>
                    <a:lnTo>
                      <a:pt x="534" y="796"/>
                    </a:lnTo>
                    <a:lnTo>
                      <a:pt x="541" y="843"/>
                    </a:lnTo>
                    <a:lnTo>
                      <a:pt x="559" y="861"/>
                    </a:lnTo>
                    <a:lnTo>
                      <a:pt x="570" y="854"/>
                    </a:lnTo>
                    <a:lnTo>
                      <a:pt x="638" y="854"/>
                    </a:lnTo>
                    <a:lnTo>
                      <a:pt x="721" y="839"/>
                    </a:lnTo>
                    <a:lnTo>
                      <a:pt x="767" y="882"/>
                    </a:lnTo>
                    <a:lnTo>
                      <a:pt x="717" y="1291"/>
                    </a:lnTo>
                    <a:lnTo>
                      <a:pt x="0" y="1176"/>
                    </a:lnTo>
                    <a:lnTo>
                      <a:pt x="47" y="886"/>
                    </a:lnTo>
                    <a:lnTo>
                      <a:pt x="39" y="850"/>
                    </a:lnTo>
                    <a:lnTo>
                      <a:pt x="65" y="811"/>
                    </a:lnTo>
                    <a:lnTo>
                      <a:pt x="32" y="771"/>
                    </a:lnTo>
                    <a:lnTo>
                      <a:pt x="36" y="757"/>
                    </a:lnTo>
                    <a:lnTo>
                      <a:pt x="68" y="725"/>
                    </a:lnTo>
                    <a:lnTo>
                      <a:pt x="97" y="717"/>
                    </a:lnTo>
                    <a:lnTo>
                      <a:pt x="104" y="678"/>
                    </a:lnTo>
                    <a:lnTo>
                      <a:pt x="161" y="603"/>
                    </a:lnTo>
                    <a:lnTo>
                      <a:pt x="154" y="556"/>
                    </a:lnTo>
                    <a:lnTo>
                      <a:pt x="118" y="513"/>
                    </a:lnTo>
                    <a:lnTo>
                      <a:pt x="222" y="0"/>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614520" y="2744640"/>
                <a:ext cx="519120" cy="792360"/>
              </a:xfrm>
              <a:custGeom>
                <a:avLst/>
                <a:gdLst/>
                <a:ahLst/>
                <a:rect l="l" t="t" r="r" b="b"/>
                <a:pathLst>
                  <a:path w="839" h="1301">
                    <a:moveTo>
                      <a:pt x="129" y="0"/>
                    </a:moveTo>
                    <a:lnTo>
                      <a:pt x="437" y="68"/>
                    </a:lnTo>
                    <a:lnTo>
                      <a:pt x="502" y="86"/>
                    </a:lnTo>
                    <a:lnTo>
                      <a:pt x="839" y="143"/>
                    </a:lnTo>
                    <a:lnTo>
                      <a:pt x="674" y="1140"/>
                    </a:lnTo>
                    <a:lnTo>
                      <a:pt x="667" y="1151"/>
                    </a:lnTo>
                    <a:lnTo>
                      <a:pt x="656" y="1151"/>
                    </a:lnTo>
                    <a:lnTo>
                      <a:pt x="638" y="1136"/>
                    </a:lnTo>
                    <a:lnTo>
                      <a:pt x="617" y="1122"/>
                    </a:lnTo>
                    <a:lnTo>
                      <a:pt x="595" y="1129"/>
                    </a:lnTo>
                    <a:lnTo>
                      <a:pt x="574" y="1140"/>
                    </a:lnTo>
                    <a:lnTo>
                      <a:pt x="584" y="1169"/>
                    </a:lnTo>
                    <a:lnTo>
                      <a:pt x="588" y="1194"/>
                    </a:lnTo>
                    <a:lnTo>
                      <a:pt x="577" y="1197"/>
                    </a:lnTo>
                    <a:lnTo>
                      <a:pt x="577" y="1230"/>
                    </a:lnTo>
                    <a:lnTo>
                      <a:pt x="588" y="1269"/>
                    </a:lnTo>
                    <a:lnTo>
                      <a:pt x="577" y="1298"/>
                    </a:lnTo>
                    <a:lnTo>
                      <a:pt x="570" y="1301"/>
                    </a:lnTo>
                    <a:lnTo>
                      <a:pt x="0" y="498"/>
                    </a:lnTo>
                    <a:lnTo>
                      <a:pt x="129"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307800" y="2658960"/>
                <a:ext cx="696960" cy="1123920"/>
              </a:xfrm>
              <a:custGeom>
                <a:avLst/>
                <a:gdLst/>
                <a:ahLst/>
                <a:rect l="l" t="t" r="r" b="b"/>
                <a:pathLst>
                  <a:path w="1108" h="1811">
                    <a:moveTo>
                      <a:pt x="93" y="0"/>
                    </a:moveTo>
                    <a:lnTo>
                      <a:pt x="83" y="21"/>
                    </a:lnTo>
                    <a:lnTo>
                      <a:pt x="76" y="25"/>
                    </a:lnTo>
                    <a:lnTo>
                      <a:pt x="68" y="50"/>
                    </a:lnTo>
                    <a:lnTo>
                      <a:pt x="86" y="79"/>
                    </a:lnTo>
                    <a:lnTo>
                      <a:pt x="76" y="100"/>
                    </a:lnTo>
                    <a:lnTo>
                      <a:pt x="72" y="129"/>
                    </a:lnTo>
                    <a:lnTo>
                      <a:pt x="54" y="139"/>
                    </a:lnTo>
                    <a:lnTo>
                      <a:pt x="50" y="183"/>
                    </a:lnTo>
                    <a:lnTo>
                      <a:pt x="43" y="204"/>
                    </a:lnTo>
                    <a:lnTo>
                      <a:pt x="15" y="208"/>
                    </a:lnTo>
                    <a:lnTo>
                      <a:pt x="0" y="215"/>
                    </a:lnTo>
                    <a:lnTo>
                      <a:pt x="0" y="258"/>
                    </a:lnTo>
                    <a:lnTo>
                      <a:pt x="0" y="276"/>
                    </a:lnTo>
                    <a:lnTo>
                      <a:pt x="15" y="304"/>
                    </a:lnTo>
                    <a:lnTo>
                      <a:pt x="33" y="376"/>
                    </a:lnTo>
                    <a:lnTo>
                      <a:pt x="47" y="405"/>
                    </a:lnTo>
                    <a:lnTo>
                      <a:pt x="29" y="437"/>
                    </a:lnTo>
                    <a:lnTo>
                      <a:pt x="18" y="462"/>
                    </a:lnTo>
                    <a:lnTo>
                      <a:pt x="11" y="509"/>
                    </a:lnTo>
                    <a:lnTo>
                      <a:pt x="15" y="555"/>
                    </a:lnTo>
                    <a:lnTo>
                      <a:pt x="29" y="573"/>
                    </a:lnTo>
                    <a:lnTo>
                      <a:pt x="61" y="602"/>
                    </a:lnTo>
                    <a:lnTo>
                      <a:pt x="83" y="645"/>
                    </a:lnTo>
                    <a:lnTo>
                      <a:pt x="86" y="692"/>
                    </a:lnTo>
                    <a:lnTo>
                      <a:pt x="83" y="699"/>
                    </a:lnTo>
                    <a:lnTo>
                      <a:pt x="104" y="756"/>
                    </a:lnTo>
                    <a:lnTo>
                      <a:pt x="111" y="799"/>
                    </a:lnTo>
                    <a:lnTo>
                      <a:pt x="101" y="817"/>
                    </a:lnTo>
                    <a:lnTo>
                      <a:pt x="111" y="828"/>
                    </a:lnTo>
                    <a:lnTo>
                      <a:pt x="122" y="867"/>
                    </a:lnTo>
                    <a:lnTo>
                      <a:pt x="154" y="893"/>
                    </a:lnTo>
                    <a:lnTo>
                      <a:pt x="162" y="918"/>
                    </a:lnTo>
                    <a:lnTo>
                      <a:pt x="147" y="968"/>
                    </a:lnTo>
                    <a:lnTo>
                      <a:pt x="129" y="982"/>
                    </a:lnTo>
                    <a:lnTo>
                      <a:pt x="136" y="1018"/>
                    </a:lnTo>
                    <a:lnTo>
                      <a:pt x="162" y="1036"/>
                    </a:lnTo>
                    <a:lnTo>
                      <a:pt x="176" y="1043"/>
                    </a:lnTo>
                    <a:lnTo>
                      <a:pt x="190" y="1108"/>
                    </a:lnTo>
                    <a:lnTo>
                      <a:pt x="197" y="1151"/>
                    </a:lnTo>
                    <a:lnTo>
                      <a:pt x="208" y="1165"/>
                    </a:lnTo>
                    <a:lnTo>
                      <a:pt x="244" y="1172"/>
                    </a:lnTo>
                    <a:lnTo>
                      <a:pt x="237" y="1205"/>
                    </a:lnTo>
                    <a:lnTo>
                      <a:pt x="233" y="1222"/>
                    </a:lnTo>
                    <a:lnTo>
                      <a:pt x="258" y="1251"/>
                    </a:lnTo>
                    <a:lnTo>
                      <a:pt x="262" y="1273"/>
                    </a:lnTo>
                    <a:lnTo>
                      <a:pt x="240" y="1287"/>
                    </a:lnTo>
                    <a:lnTo>
                      <a:pt x="233" y="1298"/>
                    </a:lnTo>
                    <a:lnTo>
                      <a:pt x="240" y="1326"/>
                    </a:lnTo>
                    <a:lnTo>
                      <a:pt x="244" y="1380"/>
                    </a:lnTo>
                    <a:lnTo>
                      <a:pt x="280" y="1380"/>
                    </a:lnTo>
                    <a:lnTo>
                      <a:pt x="330" y="1391"/>
                    </a:lnTo>
                    <a:lnTo>
                      <a:pt x="387" y="1405"/>
                    </a:lnTo>
                    <a:lnTo>
                      <a:pt x="405" y="1416"/>
                    </a:lnTo>
                    <a:lnTo>
                      <a:pt x="434" y="1466"/>
                    </a:lnTo>
                    <a:lnTo>
                      <a:pt x="481" y="1466"/>
                    </a:lnTo>
                    <a:lnTo>
                      <a:pt x="484" y="1491"/>
                    </a:lnTo>
                    <a:lnTo>
                      <a:pt x="502" y="1524"/>
                    </a:lnTo>
                    <a:lnTo>
                      <a:pt x="517" y="1545"/>
                    </a:lnTo>
                    <a:lnTo>
                      <a:pt x="552" y="1577"/>
                    </a:lnTo>
                    <a:lnTo>
                      <a:pt x="588" y="1603"/>
                    </a:lnTo>
                    <a:lnTo>
                      <a:pt x="628" y="1667"/>
                    </a:lnTo>
                    <a:lnTo>
                      <a:pt x="635" y="1714"/>
                    </a:lnTo>
                    <a:lnTo>
                      <a:pt x="649" y="1717"/>
                    </a:lnTo>
                    <a:lnTo>
                      <a:pt x="646" y="1778"/>
                    </a:lnTo>
                    <a:lnTo>
                      <a:pt x="1008" y="1811"/>
                    </a:lnTo>
                    <a:lnTo>
                      <a:pt x="1008" y="1721"/>
                    </a:lnTo>
                    <a:lnTo>
                      <a:pt x="1047" y="1660"/>
                    </a:lnTo>
                    <a:lnTo>
                      <a:pt x="1054" y="1606"/>
                    </a:lnTo>
                    <a:lnTo>
                      <a:pt x="1072" y="1610"/>
                    </a:lnTo>
                    <a:lnTo>
                      <a:pt x="1108" y="1560"/>
                    </a:lnTo>
                    <a:lnTo>
                      <a:pt x="1079" y="1517"/>
                    </a:lnTo>
                    <a:lnTo>
                      <a:pt x="1083" y="1499"/>
                    </a:lnTo>
                    <a:lnTo>
                      <a:pt x="1058" y="1463"/>
                    </a:lnTo>
                    <a:lnTo>
                      <a:pt x="1065" y="1441"/>
                    </a:lnTo>
                    <a:lnTo>
                      <a:pt x="491" y="620"/>
                    </a:lnTo>
                    <a:lnTo>
                      <a:pt x="621" y="129"/>
                    </a:lnTo>
                    <a:lnTo>
                      <a:pt x="93"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3452760" y="3325680"/>
                <a:ext cx="690480" cy="314280"/>
              </a:xfrm>
              <a:custGeom>
                <a:avLst/>
                <a:gdLst/>
                <a:ahLst/>
                <a:rect l="l" t="t" r="r" b="b"/>
                <a:pathLst>
                  <a:path w="1144" h="516">
                    <a:moveTo>
                      <a:pt x="323" y="132"/>
                    </a:moveTo>
                    <a:lnTo>
                      <a:pt x="320" y="190"/>
                    </a:lnTo>
                    <a:lnTo>
                      <a:pt x="287" y="190"/>
                    </a:lnTo>
                    <a:lnTo>
                      <a:pt x="294" y="236"/>
                    </a:lnTo>
                    <a:lnTo>
                      <a:pt x="259" y="236"/>
                    </a:lnTo>
                    <a:lnTo>
                      <a:pt x="244" y="251"/>
                    </a:lnTo>
                    <a:lnTo>
                      <a:pt x="216" y="265"/>
                    </a:lnTo>
                    <a:lnTo>
                      <a:pt x="194" y="265"/>
                    </a:lnTo>
                    <a:lnTo>
                      <a:pt x="183" y="304"/>
                    </a:lnTo>
                    <a:lnTo>
                      <a:pt x="133" y="312"/>
                    </a:lnTo>
                    <a:lnTo>
                      <a:pt x="126" y="337"/>
                    </a:lnTo>
                    <a:lnTo>
                      <a:pt x="94" y="355"/>
                    </a:lnTo>
                    <a:lnTo>
                      <a:pt x="69" y="369"/>
                    </a:lnTo>
                    <a:lnTo>
                      <a:pt x="36" y="376"/>
                    </a:lnTo>
                    <a:lnTo>
                      <a:pt x="33" y="387"/>
                    </a:lnTo>
                    <a:lnTo>
                      <a:pt x="44" y="405"/>
                    </a:lnTo>
                    <a:lnTo>
                      <a:pt x="8" y="437"/>
                    </a:lnTo>
                    <a:lnTo>
                      <a:pt x="0" y="462"/>
                    </a:lnTo>
                    <a:lnTo>
                      <a:pt x="76" y="455"/>
                    </a:lnTo>
                    <a:lnTo>
                      <a:pt x="147" y="444"/>
                    </a:lnTo>
                    <a:lnTo>
                      <a:pt x="169" y="444"/>
                    </a:lnTo>
                    <a:lnTo>
                      <a:pt x="201" y="451"/>
                    </a:lnTo>
                    <a:lnTo>
                      <a:pt x="251" y="383"/>
                    </a:lnTo>
                    <a:lnTo>
                      <a:pt x="327" y="387"/>
                    </a:lnTo>
                    <a:lnTo>
                      <a:pt x="348" y="369"/>
                    </a:lnTo>
                    <a:lnTo>
                      <a:pt x="477" y="369"/>
                    </a:lnTo>
                    <a:lnTo>
                      <a:pt x="499" y="398"/>
                    </a:lnTo>
                    <a:lnTo>
                      <a:pt x="657" y="398"/>
                    </a:lnTo>
                    <a:lnTo>
                      <a:pt x="825" y="516"/>
                    </a:lnTo>
                    <a:lnTo>
                      <a:pt x="829" y="505"/>
                    </a:lnTo>
                    <a:lnTo>
                      <a:pt x="839" y="505"/>
                    </a:lnTo>
                    <a:lnTo>
                      <a:pt x="847" y="516"/>
                    </a:lnTo>
                    <a:lnTo>
                      <a:pt x="908" y="512"/>
                    </a:lnTo>
                    <a:lnTo>
                      <a:pt x="918" y="484"/>
                    </a:lnTo>
                    <a:lnTo>
                      <a:pt x="922" y="423"/>
                    </a:lnTo>
                    <a:lnTo>
                      <a:pt x="958" y="390"/>
                    </a:lnTo>
                    <a:lnTo>
                      <a:pt x="979" y="369"/>
                    </a:lnTo>
                    <a:lnTo>
                      <a:pt x="986" y="351"/>
                    </a:lnTo>
                    <a:lnTo>
                      <a:pt x="1001" y="355"/>
                    </a:lnTo>
                    <a:lnTo>
                      <a:pt x="1030" y="326"/>
                    </a:lnTo>
                    <a:lnTo>
                      <a:pt x="1083" y="315"/>
                    </a:lnTo>
                    <a:lnTo>
                      <a:pt x="1087" y="290"/>
                    </a:lnTo>
                    <a:lnTo>
                      <a:pt x="1123" y="261"/>
                    </a:lnTo>
                    <a:lnTo>
                      <a:pt x="1047" y="265"/>
                    </a:lnTo>
                    <a:lnTo>
                      <a:pt x="1051" y="247"/>
                    </a:lnTo>
                    <a:lnTo>
                      <a:pt x="1040" y="211"/>
                    </a:lnTo>
                    <a:lnTo>
                      <a:pt x="1069" y="208"/>
                    </a:lnTo>
                    <a:lnTo>
                      <a:pt x="1101" y="190"/>
                    </a:lnTo>
                    <a:lnTo>
                      <a:pt x="1123" y="190"/>
                    </a:lnTo>
                    <a:lnTo>
                      <a:pt x="1130" y="157"/>
                    </a:lnTo>
                    <a:lnTo>
                      <a:pt x="1144" y="143"/>
                    </a:lnTo>
                    <a:lnTo>
                      <a:pt x="1137" y="89"/>
                    </a:lnTo>
                    <a:lnTo>
                      <a:pt x="1119" y="104"/>
                    </a:lnTo>
                    <a:lnTo>
                      <a:pt x="1026" y="114"/>
                    </a:lnTo>
                    <a:lnTo>
                      <a:pt x="1012" y="104"/>
                    </a:lnTo>
                    <a:lnTo>
                      <a:pt x="1065" y="57"/>
                    </a:lnTo>
                    <a:lnTo>
                      <a:pt x="1087" y="61"/>
                    </a:lnTo>
                    <a:lnTo>
                      <a:pt x="1116" y="68"/>
                    </a:lnTo>
                    <a:lnTo>
                      <a:pt x="1137" y="57"/>
                    </a:lnTo>
                    <a:lnTo>
                      <a:pt x="1098" y="0"/>
                    </a:lnTo>
                    <a:lnTo>
                      <a:pt x="954" y="35"/>
                    </a:lnTo>
                    <a:lnTo>
                      <a:pt x="592" y="96"/>
                    </a:lnTo>
                    <a:lnTo>
                      <a:pt x="323" y="132"/>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3540240" y="3551400"/>
                <a:ext cx="407880" cy="314280"/>
              </a:xfrm>
              <a:custGeom>
                <a:avLst/>
                <a:gdLst/>
                <a:ahLst/>
                <a:rect l="l" t="t" r="r" b="b"/>
                <a:pathLst>
                  <a:path w="678" h="516">
                    <a:moveTo>
                      <a:pt x="21" y="75"/>
                    </a:moveTo>
                    <a:lnTo>
                      <a:pt x="57" y="79"/>
                    </a:lnTo>
                    <a:lnTo>
                      <a:pt x="107" y="11"/>
                    </a:lnTo>
                    <a:lnTo>
                      <a:pt x="147" y="14"/>
                    </a:lnTo>
                    <a:lnTo>
                      <a:pt x="183" y="18"/>
                    </a:lnTo>
                    <a:lnTo>
                      <a:pt x="204" y="0"/>
                    </a:lnTo>
                    <a:lnTo>
                      <a:pt x="333" y="0"/>
                    </a:lnTo>
                    <a:lnTo>
                      <a:pt x="348" y="29"/>
                    </a:lnTo>
                    <a:lnTo>
                      <a:pt x="513" y="29"/>
                    </a:lnTo>
                    <a:lnTo>
                      <a:pt x="678" y="143"/>
                    </a:lnTo>
                    <a:lnTo>
                      <a:pt x="670" y="169"/>
                    </a:lnTo>
                    <a:lnTo>
                      <a:pt x="609" y="255"/>
                    </a:lnTo>
                    <a:lnTo>
                      <a:pt x="606" y="305"/>
                    </a:lnTo>
                    <a:lnTo>
                      <a:pt x="574" y="301"/>
                    </a:lnTo>
                    <a:lnTo>
                      <a:pt x="577" y="341"/>
                    </a:lnTo>
                    <a:lnTo>
                      <a:pt x="566" y="351"/>
                    </a:lnTo>
                    <a:lnTo>
                      <a:pt x="534" y="355"/>
                    </a:lnTo>
                    <a:lnTo>
                      <a:pt x="527" y="384"/>
                    </a:lnTo>
                    <a:lnTo>
                      <a:pt x="516" y="409"/>
                    </a:lnTo>
                    <a:lnTo>
                      <a:pt x="484" y="412"/>
                    </a:lnTo>
                    <a:lnTo>
                      <a:pt x="470" y="423"/>
                    </a:lnTo>
                    <a:lnTo>
                      <a:pt x="448" y="423"/>
                    </a:lnTo>
                    <a:lnTo>
                      <a:pt x="434" y="441"/>
                    </a:lnTo>
                    <a:lnTo>
                      <a:pt x="441" y="484"/>
                    </a:lnTo>
                    <a:lnTo>
                      <a:pt x="430" y="502"/>
                    </a:lnTo>
                    <a:lnTo>
                      <a:pt x="416" y="516"/>
                    </a:lnTo>
                    <a:lnTo>
                      <a:pt x="384" y="491"/>
                    </a:lnTo>
                    <a:lnTo>
                      <a:pt x="366" y="448"/>
                    </a:lnTo>
                    <a:lnTo>
                      <a:pt x="344" y="448"/>
                    </a:lnTo>
                    <a:lnTo>
                      <a:pt x="337" y="409"/>
                    </a:lnTo>
                    <a:lnTo>
                      <a:pt x="323" y="394"/>
                    </a:lnTo>
                    <a:lnTo>
                      <a:pt x="305" y="369"/>
                    </a:lnTo>
                    <a:lnTo>
                      <a:pt x="283" y="369"/>
                    </a:lnTo>
                    <a:lnTo>
                      <a:pt x="276" y="362"/>
                    </a:lnTo>
                    <a:lnTo>
                      <a:pt x="254" y="366"/>
                    </a:lnTo>
                    <a:lnTo>
                      <a:pt x="240" y="351"/>
                    </a:lnTo>
                    <a:lnTo>
                      <a:pt x="244" y="333"/>
                    </a:lnTo>
                    <a:lnTo>
                      <a:pt x="222" y="308"/>
                    </a:lnTo>
                    <a:lnTo>
                      <a:pt x="197" y="301"/>
                    </a:lnTo>
                    <a:lnTo>
                      <a:pt x="197" y="276"/>
                    </a:lnTo>
                    <a:lnTo>
                      <a:pt x="165" y="251"/>
                    </a:lnTo>
                    <a:lnTo>
                      <a:pt x="147" y="251"/>
                    </a:lnTo>
                    <a:lnTo>
                      <a:pt x="143" y="229"/>
                    </a:lnTo>
                    <a:lnTo>
                      <a:pt x="115" y="219"/>
                    </a:lnTo>
                    <a:lnTo>
                      <a:pt x="93" y="197"/>
                    </a:lnTo>
                    <a:lnTo>
                      <a:pt x="68" y="158"/>
                    </a:lnTo>
                    <a:lnTo>
                      <a:pt x="54" y="151"/>
                    </a:lnTo>
                    <a:lnTo>
                      <a:pt x="18" y="143"/>
                    </a:lnTo>
                    <a:lnTo>
                      <a:pt x="0" y="122"/>
                    </a:lnTo>
                    <a:lnTo>
                      <a:pt x="7" y="108"/>
                    </a:lnTo>
                    <a:lnTo>
                      <a:pt x="21" y="75"/>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3352680" y="3594240"/>
                <a:ext cx="436680" cy="468000"/>
              </a:xfrm>
              <a:custGeom>
                <a:avLst/>
                <a:gdLst/>
                <a:ahLst/>
                <a:rect l="l" t="t" r="r" b="b"/>
                <a:pathLst>
                  <a:path w="720" h="764">
                    <a:moveTo>
                      <a:pt x="0" y="43"/>
                    </a:moveTo>
                    <a:lnTo>
                      <a:pt x="157" y="21"/>
                    </a:lnTo>
                    <a:lnTo>
                      <a:pt x="319" y="0"/>
                    </a:lnTo>
                    <a:lnTo>
                      <a:pt x="308" y="43"/>
                    </a:lnTo>
                    <a:lnTo>
                      <a:pt x="322" y="75"/>
                    </a:lnTo>
                    <a:lnTo>
                      <a:pt x="376" y="82"/>
                    </a:lnTo>
                    <a:lnTo>
                      <a:pt x="405" y="132"/>
                    </a:lnTo>
                    <a:lnTo>
                      <a:pt x="448" y="154"/>
                    </a:lnTo>
                    <a:lnTo>
                      <a:pt x="451" y="175"/>
                    </a:lnTo>
                    <a:lnTo>
                      <a:pt x="473" y="179"/>
                    </a:lnTo>
                    <a:lnTo>
                      <a:pt x="498" y="197"/>
                    </a:lnTo>
                    <a:lnTo>
                      <a:pt x="498" y="226"/>
                    </a:lnTo>
                    <a:lnTo>
                      <a:pt x="545" y="247"/>
                    </a:lnTo>
                    <a:lnTo>
                      <a:pt x="548" y="279"/>
                    </a:lnTo>
                    <a:lnTo>
                      <a:pt x="552" y="294"/>
                    </a:lnTo>
                    <a:lnTo>
                      <a:pt x="588" y="290"/>
                    </a:lnTo>
                    <a:lnTo>
                      <a:pt x="620" y="301"/>
                    </a:lnTo>
                    <a:lnTo>
                      <a:pt x="638" y="340"/>
                    </a:lnTo>
                    <a:lnTo>
                      <a:pt x="649" y="376"/>
                    </a:lnTo>
                    <a:lnTo>
                      <a:pt x="681" y="380"/>
                    </a:lnTo>
                    <a:lnTo>
                      <a:pt x="688" y="423"/>
                    </a:lnTo>
                    <a:lnTo>
                      <a:pt x="720" y="444"/>
                    </a:lnTo>
                    <a:lnTo>
                      <a:pt x="720" y="487"/>
                    </a:lnTo>
                    <a:lnTo>
                      <a:pt x="692" y="491"/>
                    </a:lnTo>
                    <a:lnTo>
                      <a:pt x="695" y="509"/>
                    </a:lnTo>
                    <a:lnTo>
                      <a:pt x="681" y="523"/>
                    </a:lnTo>
                    <a:lnTo>
                      <a:pt x="695" y="545"/>
                    </a:lnTo>
                    <a:lnTo>
                      <a:pt x="702" y="573"/>
                    </a:lnTo>
                    <a:lnTo>
                      <a:pt x="681" y="584"/>
                    </a:lnTo>
                    <a:lnTo>
                      <a:pt x="677" y="631"/>
                    </a:lnTo>
                    <a:lnTo>
                      <a:pt x="666" y="634"/>
                    </a:lnTo>
                    <a:lnTo>
                      <a:pt x="681" y="652"/>
                    </a:lnTo>
                    <a:lnTo>
                      <a:pt x="677" y="699"/>
                    </a:lnTo>
                    <a:lnTo>
                      <a:pt x="649" y="692"/>
                    </a:lnTo>
                    <a:lnTo>
                      <a:pt x="634" y="677"/>
                    </a:lnTo>
                    <a:lnTo>
                      <a:pt x="613" y="681"/>
                    </a:lnTo>
                    <a:lnTo>
                      <a:pt x="602" y="699"/>
                    </a:lnTo>
                    <a:lnTo>
                      <a:pt x="605" y="724"/>
                    </a:lnTo>
                    <a:lnTo>
                      <a:pt x="616" y="731"/>
                    </a:lnTo>
                    <a:lnTo>
                      <a:pt x="616" y="764"/>
                    </a:lnTo>
                    <a:lnTo>
                      <a:pt x="595" y="760"/>
                    </a:lnTo>
                    <a:lnTo>
                      <a:pt x="577" y="738"/>
                    </a:lnTo>
                    <a:lnTo>
                      <a:pt x="415" y="742"/>
                    </a:lnTo>
                    <a:lnTo>
                      <a:pt x="186" y="749"/>
                    </a:lnTo>
                    <a:lnTo>
                      <a:pt x="161" y="703"/>
                    </a:lnTo>
                    <a:lnTo>
                      <a:pt x="161" y="688"/>
                    </a:lnTo>
                    <a:lnTo>
                      <a:pt x="150" y="674"/>
                    </a:lnTo>
                    <a:lnTo>
                      <a:pt x="129" y="677"/>
                    </a:lnTo>
                    <a:lnTo>
                      <a:pt x="136" y="656"/>
                    </a:lnTo>
                    <a:lnTo>
                      <a:pt x="150" y="581"/>
                    </a:lnTo>
                    <a:lnTo>
                      <a:pt x="136" y="573"/>
                    </a:lnTo>
                    <a:lnTo>
                      <a:pt x="139" y="530"/>
                    </a:lnTo>
                    <a:lnTo>
                      <a:pt x="164" y="495"/>
                    </a:lnTo>
                    <a:lnTo>
                      <a:pt x="143" y="487"/>
                    </a:lnTo>
                    <a:lnTo>
                      <a:pt x="129" y="469"/>
                    </a:lnTo>
                    <a:lnTo>
                      <a:pt x="107" y="462"/>
                    </a:lnTo>
                    <a:lnTo>
                      <a:pt x="104" y="441"/>
                    </a:lnTo>
                    <a:lnTo>
                      <a:pt x="125" y="419"/>
                    </a:lnTo>
                    <a:lnTo>
                      <a:pt x="121" y="409"/>
                    </a:lnTo>
                    <a:lnTo>
                      <a:pt x="104" y="394"/>
                    </a:lnTo>
                    <a:lnTo>
                      <a:pt x="64" y="247"/>
                    </a:lnTo>
                    <a:lnTo>
                      <a:pt x="0" y="43"/>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3139920" y="3621240"/>
                <a:ext cx="312840" cy="531720"/>
              </a:xfrm>
              <a:custGeom>
                <a:avLst/>
                <a:gdLst/>
                <a:ahLst/>
                <a:rect l="l" t="t" r="r" b="b"/>
                <a:pathLst>
                  <a:path w="519" h="871">
                    <a:moveTo>
                      <a:pt x="0" y="43"/>
                    </a:moveTo>
                    <a:lnTo>
                      <a:pt x="161" y="28"/>
                    </a:lnTo>
                    <a:lnTo>
                      <a:pt x="358" y="0"/>
                    </a:lnTo>
                    <a:lnTo>
                      <a:pt x="459" y="351"/>
                    </a:lnTo>
                    <a:lnTo>
                      <a:pt x="476" y="366"/>
                    </a:lnTo>
                    <a:lnTo>
                      <a:pt x="455" y="401"/>
                    </a:lnTo>
                    <a:lnTo>
                      <a:pt x="462" y="419"/>
                    </a:lnTo>
                    <a:lnTo>
                      <a:pt x="484" y="430"/>
                    </a:lnTo>
                    <a:lnTo>
                      <a:pt x="519" y="452"/>
                    </a:lnTo>
                    <a:lnTo>
                      <a:pt x="491" y="480"/>
                    </a:lnTo>
                    <a:lnTo>
                      <a:pt x="491" y="527"/>
                    </a:lnTo>
                    <a:lnTo>
                      <a:pt x="509" y="541"/>
                    </a:lnTo>
                    <a:lnTo>
                      <a:pt x="484" y="631"/>
                    </a:lnTo>
                    <a:lnTo>
                      <a:pt x="512" y="631"/>
                    </a:lnTo>
                    <a:lnTo>
                      <a:pt x="519" y="663"/>
                    </a:lnTo>
                    <a:lnTo>
                      <a:pt x="233" y="703"/>
                    </a:lnTo>
                    <a:lnTo>
                      <a:pt x="172" y="706"/>
                    </a:lnTo>
                    <a:lnTo>
                      <a:pt x="143" y="724"/>
                    </a:lnTo>
                    <a:lnTo>
                      <a:pt x="139" y="738"/>
                    </a:lnTo>
                    <a:lnTo>
                      <a:pt x="150" y="760"/>
                    </a:lnTo>
                    <a:lnTo>
                      <a:pt x="197" y="767"/>
                    </a:lnTo>
                    <a:lnTo>
                      <a:pt x="179" y="785"/>
                    </a:lnTo>
                    <a:lnTo>
                      <a:pt x="197" y="828"/>
                    </a:lnTo>
                    <a:lnTo>
                      <a:pt x="186" y="839"/>
                    </a:lnTo>
                    <a:lnTo>
                      <a:pt x="168" y="871"/>
                    </a:lnTo>
                    <a:lnTo>
                      <a:pt x="154" y="868"/>
                    </a:lnTo>
                    <a:lnTo>
                      <a:pt x="122" y="832"/>
                    </a:lnTo>
                    <a:lnTo>
                      <a:pt x="111" y="814"/>
                    </a:lnTo>
                    <a:lnTo>
                      <a:pt x="93" y="810"/>
                    </a:lnTo>
                    <a:lnTo>
                      <a:pt x="82" y="860"/>
                    </a:lnTo>
                    <a:lnTo>
                      <a:pt x="46" y="857"/>
                    </a:lnTo>
                    <a:lnTo>
                      <a:pt x="21" y="638"/>
                    </a:lnTo>
                    <a:lnTo>
                      <a:pt x="7" y="312"/>
                    </a:lnTo>
                    <a:lnTo>
                      <a:pt x="0" y="43"/>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1852560" y="2816280"/>
                <a:ext cx="704880" cy="344520"/>
              </a:xfrm>
              <a:custGeom>
                <a:avLst/>
                <a:gdLst/>
                <a:ahLst/>
                <a:rect l="l" t="t" r="r" b="b"/>
                <a:pathLst>
                  <a:path w="761" h="424">
                    <a:moveTo>
                      <a:pt x="14" y="0"/>
                    </a:moveTo>
                    <a:lnTo>
                      <a:pt x="482" y="12"/>
                    </a:lnTo>
                    <a:lnTo>
                      <a:pt x="502" y="41"/>
                    </a:lnTo>
                    <a:lnTo>
                      <a:pt x="533" y="47"/>
                    </a:lnTo>
                    <a:lnTo>
                      <a:pt x="561" y="23"/>
                    </a:lnTo>
                    <a:lnTo>
                      <a:pt x="578" y="47"/>
                    </a:lnTo>
                    <a:lnTo>
                      <a:pt x="595" y="35"/>
                    </a:lnTo>
                    <a:lnTo>
                      <a:pt x="604" y="41"/>
                    </a:lnTo>
                    <a:lnTo>
                      <a:pt x="621" y="70"/>
                    </a:lnTo>
                    <a:lnTo>
                      <a:pt x="649" y="82"/>
                    </a:lnTo>
                    <a:lnTo>
                      <a:pt x="656" y="78"/>
                    </a:lnTo>
                    <a:lnTo>
                      <a:pt x="673" y="78"/>
                    </a:lnTo>
                    <a:lnTo>
                      <a:pt x="680" y="122"/>
                    </a:lnTo>
                    <a:lnTo>
                      <a:pt x="695" y="137"/>
                    </a:lnTo>
                    <a:lnTo>
                      <a:pt x="698" y="177"/>
                    </a:lnTo>
                    <a:lnTo>
                      <a:pt x="707" y="183"/>
                    </a:lnTo>
                    <a:lnTo>
                      <a:pt x="709" y="223"/>
                    </a:lnTo>
                    <a:lnTo>
                      <a:pt x="717" y="230"/>
                    </a:lnTo>
                    <a:lnTo>
                      <a:pt x="719" y="290"/>
                    </a:lnTo>
                    <a:lnTo>
                      <a:pt x="729" y="296"/>
                    </a:lnTo>
                    <a:lnTo>
                      <a:pt x="732" y="357"/>
                    </a:lnTo>
                    <a:lnTo>
                      <a:pt x="746" y="363"/>
                    </a:lnTo>
                    <a:lnTo>
                      <a:pt x="761" y="378"/>
                    </a:lnTo>
                    <a:lnTo>
                      <a:pt x="758" y="424"/>
                    </a:lnTo>
                    <a:lnTo>
                      <a:pt x="153" y="418"/>
                    </a:lnTo>
                    <a:lnTo>
                      <a:pt x="151" y="373"/>
                    </a:lnTo>
                    <a:lnTo>
                      <a:pt x="153" y="287"/>
                    </a:lnTo>
                    <a:lnTo>
                      <a:pt x="0" y="270"/>
                    </a:lnTo>
                    <a:lnTo>
                      <a:pt x="14"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1430280" y="2992320"/>
                <a:ext cx="573120" cy="468360"/>
              </a:xfrm>
              <a:custGeom>
                <a:avLst/>
                <a:gdLst/>
                <a:ahLst/>
                <a:rect l="l" t="t" r="r" b="b"/>
                <a:pathLst>
                  <a:path w="950" h="767">
                    <a:moveTo>
                      <a:pt x="71" y="0"/>
                    </a:moveTo>
                    <a:lnTo>
                      <a:pt x="581" y="60"/>
                    </a:lnTo>
                    <a:lnTo>
                      <a:pt x="763" y="82"/>
                    </a:lnTo>
                    <a:lnTo>
                      <a:pt x="950" y="89"/>
                    </a:lnTo>
                    <a:lnTo>
                      <a:pt x="943" y="767"/>
                    </a:lnTo>
                    <a:lnTo>
                      <a:pt x="520" y="742"/>
                    </a:lnTo>
                    <a:lnTo>
                      <a:pt x="287" y="717"/>
                    </a:lnTo>
                    <a:lnTo>
                      <a:pt x="0" y="684"/>
                    </a:lnTo>
                    <a:lnTo>
                      <a:pt x="71" y="0"/>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1998720" y="3151080"/>
                <a:ext cx="600120" cy="333360"/>
              </a:xfrm>
              <a:custGeom>
                <a:avLst/>
                <a:gdLst/>
                <a:ahLst/>
                <a:rect l="l" t="t" r="r" b="b"/>
                <a:pathLst>
                  <a:path w="996" h="523">
                    <a:moveTo>
                      <a:pt x="7" y="0"/>
                    </a:moveTo>
                    <a:lnTo>
                      <a:pt x="871" y="0"/>
                    </a:lnTo>
                    <a:lnTo>
                      <a:pt x="921" y="7"/>
                    </a:lnTo>
                    <a:lnTo>
                      <a:pt x="939" y="21"/>
                    </a:lnTo>
                    <a:lnTo>
                      <a:pt x="953" y="36"/>
                    </a:lnTo>
                    <a:lnTo>
                      <a:pt x="950" y="61"/>
                    </a:lnTo>
                    <a:lnTo>
                      <a:pt x="932" y="61"/>
                    </a:lnTo>
                    <a:lnTo>
                      <a:pt x="925" y="75"/>
                    </a:lnTo>
                    <a:lnTo>
                      <a:pt x="928" y="86"/>
                    </a:lnTo>
                    <a:lnTo>
                      <a:pt x="953" y="97"/>
                    </a:lnTo>
                    <a:lnTo>
                      <a:pt x="957" y="115"/>
                    </a:lnTo>
                    <a:lnTo>
                      <a:pt x="953" y="133"/>
                    </a:lnTo>
                    <a:lnTo>
                      <a:pt x="979" y="154"/>
                    </a:lnTo>
                    <a:lnTo>
                      <a:pt x="986" y="176"/>
                    </a:lnTo>
                    <a:lnTo>
                      <a:pt x="996" y="523"/>
                    </a:lnTo>
                    <a:lnTo>
                      <a:pt x="315" y="516"/>
                    </a:lnTo>
                    <a:lnTo>
                      <a:pt x="0" y="502"/>
                    </a:lnTo>
                    <a:lnTo>
                      <a:pt x="7"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2589120" y="3505320"/>
                <a:ext cx="438120" cy="377640"/>
              </a:xfrm>
              <a:custGeom>
                <a:avLst/>
                <a:gdLst/>
                <a:ahLst/>
                <a:rect l="l" t="t" r="r" b="b"/>
                <a:pathLst>
                  <a:path w="503" h="465">
                    <a:moveTo>
                      <a:pt x="0" y="19"/>
                    </a:moveTo>
                    <a:lnTo>
                      <a:pt x="16" y="89"/>
                    </a:lnTo>
                    <a:lnTo>
                      <a:pt x="21" y="328"/>
                    </a:lnTo>
                    <a:lnTo>
                      <a:pt x="21" y="377"/>
                    </a:lnTo>
                    <a:lnTo>
                      <a:pt x="32" y="402"/>
                    </a:lnTo>
                    <a:lnTo>
                      <a:pt x="77" y="395"/>
                    </a:lnTo>
                    <a:lnTo>
                      <a:pt x="79" y="465"/>
                    </a:lnTo>
                    <a:lnTo>
                      <a:pt x="379" y="455"/>
                    </a:lnTo>
                    <a:lnTo>
                      <a:pt x="384" y="438"/>
                    </a:lnTo>
                    <a:lnTo>
                      <a:pt x="381" y="417"/>
                    </a:lnTo>
                    <a:lnTo>
                      <a:pt x="392" y="411"/>
                    </a:lnTo>
                    <a:lnTo>
                      <a:pt x="384" y="387"/>
                    </a:lnTo>
                    <a:lnTo>
                      <a:pt x="373" y="379"/>
                    </a:lnTo>
                    <a:lnTo>
                      <a:pt x="373" y="371"/>
                    </a:lnTo>
                    <a:lnTo>
                      <a:pt x="397" y="358"/>
                    </a:lnTo>
                    <a:lnTo>
                      <a:pt x="389" y="341"/>
                    </a:lnTo>
                    <a:lnTo>
                      <a:pt x="392" y="323"/>
                    </a:lnTo>
                    <a:lnTo>
                      <a:pt x="379" y="296"/>
                    </a:lnTo>
                    <a:lnTo>
                      <a:pt x="403" y="290"/>
                    </a:lnTo>
                    <a:lnTo>
                      <a:pt x="418" y="266"/>
                    </a:lnTo>
                    <a:lnTo>
                      <a:pt x="429" y="269"/>
                    </a:lnTo>
                    <a:lnTo>
                      <a:pt x="429" y="228"/>
                    </a:lnTo>
                    <a:lnTo>
                      <a:pt x="450" y="199"/>
                    </a:lnTo>
                    <a:lnTo>
                      <a:pt x="466" y="196"/>
                    </a:lnTo>
                    <a:lnTo>
                      <a:pt x="474" y="188"/>
                    </a:lnTo>
                    <a:lnTo>
                      <a:pt x="469" y="172"/>
                    </a:lnTo>
                    <a:lnTo>
                      <a:pt x="479" y="164"/>
                    </a:lnTo>
                    <a:lnTo>
                      <a:pt x="461" y="148"/>
                    </a:lnTo>
                    <a:lnTo>
                      <a:pt x="466" y="131"/>
                    </a:lnTo>
                    <a:lnTo>
                      <a:pt x="476" y="116"/>
                    </a:lnTo>
                    <a:lnTo>
                      <a:pt x="487" y="113"/>
                    </a:lnTo>
                    <a:lnTo>
                      <a:pt x="487" y="97"/>
                    </a:lnTo>
                    <a:lnTo>
                      <a:pt x="495" y="97"/>
                    </a:lnTo>
                    <a:lnTo>
                      <a:pt x="493" y="80"/>
                    </a:lnTo>
                    <a:lnTo>
                      <a:pt x="503" y="78"/>
                    </a:lnTo>
                    <a:lnTo>
                      <a:pt x="503" y="59"/>
                    </a:lnTo>
                    <a:lnTo>
                      <a:pt x="471" y="62"/>
                    </a:lnTo>
                    <a:lnTo>
                      <a:pt x="434" y="51"/>
                    </a:lnTo>
                    <a:lnTo>
                      <a:pt x="448" y="24"/>
                    </a:lnTo>
                    <a:lnTo>
                      <a:pt x="461" y="5"/>
                    </a:lnTo>
                    <a:lnTo>
                      <a:pt x="448" y="0"/>
                    </a:lnTo>
                    <a:lnTo>
                      <a:pt x="0" y="19"/>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2870280" y="2346480"/>
                <a:ext cx="395280" cy="233280"/>
              </a:xfrm>
              <a:custGeom>
                <a:avLst/>
                <a:gdLst/>
                <a:ahLst/>
                <a:rect l="l" t="t" r="r" b="b"/>
                <a:pathLst>
                  <a:path w="657" h="384">
                    <a:moveTo>
                      <a:pt x="628" y="136"/>
                    </a:moveTo>
                    <a:lnTo>
                      <a:pt x="657" y="169"/>
                    </a:lnTo>
                    <a:lnTo>
                      <a:pt x="649" y="194"/>
                    </a:lnTo>
                    <a:lnTo>
                      <a:pt x="621" y="201"/>
                    </a:lnTo>
                    <a:lnTo>
                      <a:pt x="571" y="215"/>
                    </a:lnTo>
                    <a:lnTo>
                      <a:pt x="542" y="258"/>
                    </a:lnTo>
                    <a:lnTo>
                      <a:pt x="488" y="258"/>
                    </a:lnTo>
                    <a:lnTo>
                      <a:pt x="467" y="298"/>
                    </a:lnTo>
                    <a:lnTo>
                      <a:pt x="388" y="301"/>
                    </a:lnTo>
                    <a:lnTo>
                      <a:pt x="355" y="384"/>
                    </a:lnTo>
                    <a:lnTo>
                      <a:pt x="302" y="373"/>
                    </a:lnTo>
                    <a:lnTo>
                      <a:pt x="312" y="316"/>
                    </a:lnTo>
                    <a:lnTo>
                      <a:pt x="269" y="301"/>
                    </a:lnTo>
                    <a:lnTo>
                      <a:pt x="259" y="280"/>
                    </a:lnTo>
                    <a:lnTo>
                      <a:pt x="226" y="276"/>
                    </a:lnTo>
                    <a:lnTo>
                      <a:pt x="212" y="255"/>
                    </a:lnTo>
                    <a:lnTo>
                      <a:pt x="176" y="269"/>
                    </a:lnTo>
                    <a:lnTo>
                      <a:pt x="151" y="247"/>
                    </a:lnTo>
                    <a:lnTo>
                      <a:pt x="104" y="226"/>
                    </a:lnTo>
                    <a:lnTo>
                      <a:pt x="76" y="255"/>
                    </a:lnTo>
                    <a:lnTo>
                      <a:pt x="47" y="244"/>
                    </a:lnTo>
                    <a:lnTo>
                      <a:pt x="0" y="204"/>
                    </a:lnTo>
                    <a:lnTo>
                      <a:pt x="11" y="172"/>
                    </a:lnTo>
                    <a:lnTo>
                      <a:pt x="18" y="147"/>
                    </a:lnTo>
                    <a:lnTo>
                      <a:pt x="54" y="129"/>
                    </a:lnTo>
                    <a:lnTo>
                      <a:pt x="94" y="129"/>
                    </a:lnTo>
                    <a:lnTo>
                      <a:pt x="190" y="54"/>
                    </a:lnTo>
                    <a:lnTo>
                      <a:pt x="219" y="4"/>
                    </a:lnTo>
                    <a:lnTo>
                      <a:pt x="312" y="0"/>
                    </a:lnTo>
                    <a:lnTo>
                      <a:pt x="269" y="11"/>
                    </a:lnTo>
                    <a:lnTo>
                      <a:pt x="226" y="65"/>
                    </a:lnTo>
                    <a:lnTo>
                      <a:pt x="201" y="65"/>
                    </a:lnTo>
                    <a:lnTo>
                      <a:pt x="205" y="104"/>
                    </a:lnTo>
                    <a:lnTo>
                      <a:pt x="291" y="111"/>
                    </a:lnTo>
                    <a:lnTo>
                      <a:pt x="327" y="158"/>
                    </a:lnTo>
                    <a:lnTo>
                      <a:pt x="413" y="151"/>
                    </a:lnTo>
                    <a:lnTo>
                      <a:pt x="449" y="129"/>
                    </a:lnTo>
                    <a:lnTo>
                      <a:pt x="499" y="111"/>
                    </a:lnTo>
                    <a:lnTo>
                      <a:pt x="560" y="115"/>
                    </a:lnTo>
                    <a:lnTo>
                      <a:pt x="603" y="83"/>
                    </a:lnTo>
                    <a:lnTo>
                      <a:pt x="610" y="115"/>
                    </a:lnTo>
                    <a:lnTo>
                      <a:pt x="606" y="129"/>
                    </a:lnTo>
                    <a:lnTo>
                      <a:pt x="628" y="136"/>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3492360" y="3070080"/>
                <a:ext cx="622440" cy="360360"/>
              </a:xfrm>
              <a:custGeom>
                <a:avLst/>
                <a:gdLst/>
                <a:ahLst/>
                <a:rect l="l" t="t" r="r" b="b"/>
                <a:pathLst>
                  <a:path w="1033" h="592">
                    <a:moveTo>
                      <a:pt x="0" y="592"/>
                    </a:moveTo>
                    <a:lnTo>
                      <a:pt x="7" y="574"/>
                    </a:lnTo>
                    <a:lnTo>
                      <a:pt x="25" y="577"/>
                    </a:lnTo>
                    <a:lnTo>
                      <a:pt x="29" y="549"/>
                    </a:lnTo>
                    <a:lnTo>
                      <a:pt x="61" y="559"/>
                    </a:lnTo>
                    <a:lnTo>
                      <a:pt x="61" y="538"/>
                    </a:lnTo>
                    <a:lnTo>
                      <a:pt x="93" y="520"/>
                    </a:lnTo>
                    <a:lnTo>
                      <a:pt x="93" y="484"/>
                    </a:lnTo>
                    <a:lnTo>
                      <a:pt x="118" y="466"/>
                    </a:lnTo>
                    <a:lnTo>
                      <a:pt x="133" y="470"/>
                    </a:lnTo>
                    <a:lnTo>
                      <a:pt x="147" y="459"/>
                    </a:lnTo>
                    <a:lnTo>
                      <a:pt x="165" y="455"/>
                    </a:lnTo>
                    <a:lnTo>
                      <a:pt x="169" y="416"/>
                    </a:lnTo>
                    <a:lnTo>
                      <a:pt x="204" y="434"/>
                    </a:lnTo>
                    <a:lnTo>
                      <a:pt x="212" y="459"/>
                    </a:lnTo>
                    <a:lnTo>
                      <a:pt x="255" y="448"/>
                    </a:lnTo>
                    <a:lnTo>
                      <a:pt x="255" y="434"/>
                    </a:lnTo>
                    <a:lnTo>
                      <a:pt x="280" y="434"/>
                    </a:lnTo>
                    <a:lnTo>
                      <a:pt x="316" y="438"/>
                    </a:lnTo>
                    <a:lnTo>
                      <a:pt x="316" y="423"/>
                    </a:lnTo>
                    <a:lnTo>
                      <a:pt x="341" y="420"/>
                    </a:lnTo>
                    <a:lnTo>
                      <a:pt x="351" y="391"/>
                    </a:lnTo>
                    <a:lnTo>
                      <a:pt x="391" y="395"/>
                    </a:lnTo>
                    <a:lnTo>
                      <a:pt x="394" y="359"/>
                    </a:lnTo>
                    <a:lnTo>
                      <a:pt x="409" y="344"/>
                    </a:lnTo>
                    <a:lnTo>
                      <a:pt x="420" y="308"/>
                    </a:lnTo>
                    <a:lnTo>
                      <a:pt x="437" y="287"/>
                    </a:lnTo>
                    <a:lnTo>
                      <a:pt x="430" y="251"/>
                    </a:lnTo>
                    <a:lnTo>
                      <a:pt x="452" y="226"/>
                    </a:lnTo>
                    <a:lnTo>
                      <a:pt x="463" y="187"/>
                    </a:lnTo>
                    <a:lnTo>
                      <a:pt x="495" y="187"/>
                    </a:lnTo>
                    <a:lnTo>
                      <a:pt x="506" y="201"/>
                    </a:lnTo>
                    <a:lnTo>
                      <a:pt x="538" y="140"/>
                    </a:lnTo>
                    <a:lnTo>
                      <a:pt x="577" y="136"/>
                    </a:lnTo>
                    <a:lnTo>
                      <a:pt x="584" y="111"/>
                    </a:lnTo>
                    <a:lnTo>
                      <a:pt x="574" y="90"/>
                    </a:lnTo>
                    <a:lnTo>
                      <a:pt x="610" y="83"/>
                    </a:lnTo>
                    <a:lnTo>
                      <a:pt x="602" y="43"/>
                    </a:lnTo>
                    <a:lnTo>
                      <a:pt x="599" y="7"/>
                    </a:lnTo>
                    <a:lnTo>
                      <a:pt x="645" y="39"/>
                    </a:lnTo>
                    <a:lnTo>
                      <a:pt x="688" y="32"/>
                    </a:lnTo>
                    <a:lnTo>
                      <a:pt x="696" y="4"/>
                    </a:lnTo>
                    <a:lnTo>
                      <a:pt x="721" y="0"/>
                    </a:lnTo>
                    <a:lnTo>
                      <a:pt x="728" y="32"/>
                    </a:lnTo>
                    <a:lnTo>
                      <a:pt x="800" y="39"/>
                    </a:lnTo>
                    <a:lnTo>
                      <a:pt x="803" y="68"/>
                    </a:lnTo>
                    <a:lnTo>
                      <a:pt x="774" y="86"/>
                    </a:lnTo>
                    <a:lnTo>
                      <a:pt x="785" y="161"/>
                    </a:lnTo>
                    <a:lnTo>
                      <a:pt x="839" y="161"/>
                    </a:lnTo>
                    <a:lnTo>
                      <a:pt x="861" y="183"/>
                    </a:lnTo>
                    <a:lnTo>
                      <a:pt x="889" y="201"/>
                    </a:lnTo>
                    <a:lnTo>
                      <a:pt x="921" y="194"/>
                    </a:lnTo>
                    <a:lnTo>
                      <a:pt x="936" y="219"/>
                    </a:lnTo>
                    <a:lnTo>
                      <a:pt x="921" y="237"/>
                    </a:lnTo>
                    <a:lnTo>
                      <a:pt x="925" y="280"/>
                    </a:lnTo>
                    <a:lnTo>
                      <a:pt x="921" y="308"/>
                    </a:lnTo>
                    <a:lnTo>
                      <a:pt x="936" y="341"/>
                    </a:lnTo>
                    <a:lnTo>
                      <a:pt x="936" y="366"/>
                    </a:lnTo>
                    <a:lnTo>
                      <a:pt x="997" y="366"/>
                    </a:lnTo>
                    <a:lnTo>
                      <a:pt x="1033" y="423"/>
                    </a:lnTo>
                    <a:lnTo>
                      <a:pt x="889" y="455"/>
                    </a:lnTo>
                    <a:lnTo>
                      <a:pt x="681" y="495"/>
                    </a:lnTo>
                    <a:lnTo>
                      <a:pt x="416" y="531"/>
                    </a:lnTo>
                    <a:lnTo>
                      <a:pt x="0" y="592"/>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1865160" y="2517840"/>
                <a:ext cx="596880" cy="369720"/>
              </a:xfrm>
              <a:custGeom>
                <a:avLst/>
                <a:gdLst/>
                <a:ahLst/>
                <a:rect l="l" t="t" r="r" b="b"/>
                <a:pathLst>
                  <a:path w="644" h="457">
                    <a:moveTo>
                      <a:pt x="18" y="0"/>
                    </a:moveTo>
                    <a:lnTo>
                      <a:pt x="164" y="11"/>
                    </a:lnTo>
                    <a:lnTo>
                      <a:pt x="367" y="19"/>
                    </a:lnTo>
                    <a:lnTo>
                      <a:pt x="535" y="16"/>
                    </a:lnTo>
                    <a:lnTo>
                      <a:pt x="605" y="16"/>
                    </a:lnTo>
                    <a:lnTo>
                      <a:pt x="603" y="43"/>
                    </a:lnTo>
                    <a:lnTo>
                      <a:pt x="596" y="48"/>
                    </a:lnTo>
                    <a:lnTo>
                      <a:pt x="588" y="53"/>
                    </a:lnTo>
                    <a:lnTo>
                      <a:pt x="586" y="72"/>
                    </a:lnTo>
                    <a:lnTo>
                      <a:pt x="600" y="99"/>
                    </a:lnTo>
                    <a:lnTo>
                      <a:pt x="612" y="107"/>
                    </a:lnTo>
                    <a:lnTo>
                      <a:pt x="610" y="123"/>
                    </a:lnTo>
                    <a:lnTo>
                      <a:pt x="614" y="134"/>
                    </a:lnTo>
                    <a:lnTo>
                      <a:pt x="614" y="309"/>
                    </a:lnTo>
                    <a:lnTo>
                      <a:pt x="619" y="333"/>
                    </a:lnTo>
                    <a:lnTo>
                      <a:pt x="610" y="338"/>
                    </a:lnTo>
                    <a:lnTo>
                      <a:pt x="607" y="347"/>
                    </a:lnTo>
                    <a:lnTo>
                      <a:pt x="644" y="349"/>
                    </a:lnTo>
                    <a:lnTo>
                      <a:pt x="638" y="413"/>
                    </a:lnTo>
                    <a:lnTo>
                      <a:pt x="640" y="437"/>
                    </a:lnTo>
                    <a:lnTo>
                      <a:pt x="634" y="449"/>
                    </a:lnTo>
                    <a:lnTo>
                      <a:pt x="634" y="447"/>
                    </a:lnTo>
                    <a:lnTo>
                      <a:pt x="605" y="457"/>
                    </a:lnTo>
                    <a:lnTo>
                      <a:pt x="591" y="457"/>
                    </a:lnTo>
                    <a:lnTo>
                      <a:pt x="572" y="441"/>
                    </a:lnTo>
                    <a:lnTo>
                      <a:pt x="560" y="419"/>
                    </a:lnTo>
                    <a:lnTo>
                      <a:pt x="554" y="416"/>
                    </a:lnTo>
                    <a:lnTo>
                      <a:pt x="535" y="428"/>
                    </a:lnTo>
                    <a:lnTo>
                      <a:pt x="521" y="406"/>
                    </a:lnTo>
                    <a:lnTo>
                      <a:pt x="493" y="425"/>
                    </a:lnTo>
                    <a:lnTo>
                      <a:pt x="476" y="425"/>
                    </a:lnTo>
                    <a:lnTo>
                      <a:pt x="465" y="419"/>
                    </a:lnTo>
                    <a:lnTo>
                      <a:pt x="448" y="395"/>
                    </a:lnTo>
                    <a:lnTo>
                      <a:pt x="0" y="384"/>
                    </a:lnTo>
                    <a:lnTo>
                      <a:pt x="18"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1924200" y="3459240"/>
                <a:ext cx="680760" cy="360360"/>
              </a:xfrm>
              <a:custGeom>
                <a:avLst/>
                <a:gdLst/>
                <a:ahLst/>
                <a:rect l="l" t="t" r="r" b="b"/>
                <a:pathLst>
                  <a:path w="786" h="443">
                    <a:moveTo>
                      <a:pt x="4" y="0"/>
                    </a:moveTo>
                    <a:lnTo>
                      <a:pt x="275" y="27"/>
                    </a:lnTo>
                    <a:lnTo>
                      <a:pt x="766" y="30"/>
                    </a:lnTo>
                    <a:lnTo>
                      <a:pt x="772" y="88"/>
                    </a:lnTo>
                    <a:lnTo>
                      <a:pt x="784" y="156"/>
                    </a:lnTo>
                    <a:lnTo>
                      <a:pt x="786" y="438"/>
                    </a:lnTo>
                    <a:lnTo>
                      <a:pt x="759" y="441"/>
                    </a:lnTo>
                    <a:lnTo>
                      <a:pt x="754" y="427"/>
                    </a:lnTo>
                    <a:lnTo>
                      <a:pt x="744" y="416"/>
                    </a:lnTo>
                    <a:lnTo>
                      <a:pt x="729" y="414"/>
                    </a:lnTo>
                    <a:lnTo>
                      <a:pt x="720" y="421"/>
                    </a:lnTo>
                    <a:lnTo>
                      <a:pt x="708" y="435"/>
                    </a:lnTo>
                    <a:lnTo>
                      <a:pt x="690" y="421"/>
                    </a:lnTo>
                    <a:lnTo>
                      <a:pt x="676" y="419"/>
                    </a:lnTo>
                    <a:lnTo>
                      <a:pt x="652" y="435"/>
                    </a:lnTo>
                    <a:lnTo>
                      <a:pt x="620" y="435"/>
                    </a:lnTo>
                    <a:lnTo>
                      <a:pt x="595" y="424"/>
                    </a:lnTo>
                    <a:lnTo>
                      <a:pt x="569" y="427"/>
                    </a:lnTo>
                    <a:lnTo>
                      <a:pt x="554" y="443"/>
                    </a:lnTo>
                    <a:lnTo>
                      <a:pt x="547" y="443"/>
                    </a:lnTo>
                    <a:lnTo>
                      <a:pt x="527" y="421"/>
                    </a:lnTo>
                    <a:lnTo>
                      <a:pt x="498" y="421"/>
                    </a:lnTo>
                    <a:lnTo>
                      <a:pt x="478" y="421"/>
                    </a:lnTo>
                    <a:lnTo>
                      <a:pt x="464" y="411"/>
                    </a:lnTo>
                    <a:lnTo>
                      <a:pt x="452" y="384"/>
                    </a:lnTo>
                    <a:lnTo>
                      <a:pt x="432" y="379"/>
                    </a:lnTo>
                    <a:lnTo>
                      <a:pt x="420" y="379"/>
                    </a:lnTo>
                    <a:lnTo>
                      <a:pt x="408" y="389"/>
                    </a:lnTo>
                    <a:lnTo>
                      <a:pt x="367" y="387"/>
                    </a:lnTo>
                    <a:lnTo>
                      <a:pt x="353" y="379"/>
                    </a:lnTo>
                    <a:lnTo>
                      <a:pt x="348" y="355"/>
                    </a:lnTo>
                    <a:lnTo>
                      <a:pt x="338" y="343"/>
                    </a:lnTo>
                    <a:lnTo>
                      <a:pt x="331" y="346"/>
                    </a:lnTo>
                    <a:lnTo>
                      <a:pt x="309" y="357"/>
                    </a:lnTo>
                    <a:lnTo>
                      <a:pt x="297" y="357"/>
                    </a:lnTo>
                    <a:lnTo>
                      <a:pt x="289" y="355"/>
                    </a:lnTo>
                    <a:lnTo>
                      <a:pt x="287" y="343"/>
                    </a:lnTo>
                    <a:lnTo>
                      <a:pt x="282" y="328"/>
                    </a:lnTo>
                    <a:lnTo>
                      <a:pt x="280" y="317"/>
                    </a:lnTo>
                    <a:lnTo>
                      <a:pt x="275" y="287"/>
                    </a:lnTo>
                    <a:lnTo>
                      <a:pt x="263" y="94"/>
                    </a:lnTo>
                    <a:lnTo>
                      <a:pt x="0" y="72"/>
                    </a:lnTo>
                    <a:lnTo>
                      <a:pt x="4"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900000" y="3343320"/>
                <a:ext cx="520920" cy="642960"/>
              </a:xfrm>
              <a:custGeom>
                <a:avLst/>
                <a:gdLst/>
                <a:ahLst/>
                <a:rect l="l" t="t" r="r" b="b"/>
                <a:pathLst>
                  <a:path w="866" h="1055">
                    <a:moveTo>
                      <a:pt x="219" y="0"/>
                    </a:moveTo>
                    <a:lnTo>
                      <a:pt x="190" y="165"/>
                    </a:lnTo>
                    <a:lnTo>
                      <a:pt x="172" y="172"/>
                    </a:lnTo>
                    <a:lnTo>
                      <a:pt x="151" y="154"/>
                    </a:lnTo>
                    <a:lnTo>
                      <a:pt x="136" y="144"/>
                    </a:lnTo>
                    <a:lnTo>
                      <a:pt x="104" y="151"/>
                    </a:lnTo>
                    <a:lnTo>
                      <a:pt x="93" y="165"/>
                    </a:lnTo>
                    <a:lnTo>
                      <a:pt x="97" y="183"/>
                    </a:lnTo>
                    <a:lnTo>
                      <a:pt x="104" y="194"/>
                    </a:lnTo>
                    <a:lnTo>
                      <a:pt x="104" y="208"/>
                    </a:lnTo>
                    <a:lnTo>
                      <a:pt x="90" y="212"/>
                    </a:lnTo>
                    <a:lnTo>
                      <a:pt x="93" y="219"/>
                    </a:lnTo>
                    <a:lnTo>
                      <a:pt x="104" y="223"/>
                    </a:lnTo>
                    <a:lnTo>
                      <a:pt x="97" y="233"/>
                    </a:lnTo>
                    <a:lnTo>
                      <a:pt x="93" y="241"/>
                    </a:lnTo>
                    <a:lnTo>
                      <a:pt x="100" y="262"/>
                    </a:lnTo>
                    <a:lnTo>
                      <a:pt x="108" y="280"/>
                    </a:lnTo>
                    <a:lnTo>
                      <a:pt x="97" y="316"/>
                    </a:lnTo>
                    <a:lnTo>
                      <a:pt x="90" y="345"/>
                    </a:lnTo>
                    <a:lnTo>
                      <a:pt x="83" y="355"/>
                    </a:lnTo>
                    <a:lnTo>
                      <a:pt x="104" y="391"/>
                    </a:lnTo>
                    <a:lnTo>
                      <a:pt x="108" y="413"/>
                    </a:lnTo>
                    <a:lnTo>
                      <a:pt x="133" y="452"/>
                    </a:lnTo>
                    <a:lnTo>
                      <a:pt x="129" y="463"/>
                    </a:lnTo>
                    <a:lnTo>
                      <a:pt x="118" y="474"/>
                    </a:lnTo>
                    <a:lnTo>
                      <a:pt x="97" y="502"/>
                    </a:lnTo>
                    <a:lnTo>
                      <a:pt x="79" y="495"/>
                    </a:lnTo>
                    <a:lnTo>
                      <a:pt x="75" y="520"/>
                    </a:lnTo>
                    <a:lnTo>
                      <a:pt x="72" y="553"/>
                    </a:lnTo>
                    <a:lnTo>
                      <a:pt x="36" y="596"/>
                    </a:lnTo>
                    <a:lnTo>
                      <a:pt x="29" y="614"/>
                    </a:lnTo>
                    <a:lnTo>
                      <a:pt x="36" y="671"/>
                    </a:lnTo>
                    <a:lnTo>
                      <a:pt x="36" y="700"/>
                    </a:lnTo>
                    <a:lnTo>
                      <a:pt x="22" y="710"/>
                    </a:lnTo>
                    <a:lnTo>
                      <a:pt x="14" y="718"/>
                    </a:lnTo>
                    <a:lnTo>
                      <a:pt x="0" y="721"/>
                    </a:lnTo>
                    <a:lnTo>
                      <a:pt x="4" y="735"/>
                    </a:lnTo>
                    <a:lnTo>
                      <a:pt x="486" y="1029"/>
                    </a:lnTo>
                    <a:lnTo>
                      <a:pt x="766" y="1055"/>
                    </a:lnTo>
                    <a:lnTo>
                      <a:pt x="866" y="104"/>
                    </a:lnTo>
                    <a:lnTo>
                      <a:pt x="219" y="0"/>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2376360" y="2176560"/>
                <a:ext cx="517680" cy="623880"/>
              </a:xfrm>
              <a:custGeom>
                <a:avLst/>
                <a:gdLst/>
                <a:ahLst/>
                <a:rect l="l" t="t" r="r" b="b"/>
                <a:pathLst>
                  <a:path w="862" h="1022">
                    <a:moveTo>
                      <a:pt x="7" y="61"/>
                    </a:moveTo>
                    <a:lnTo>
                      <a:pt x="230" y="57"/>
                    </a:lnTo>
                    <a:lnTo>
                      <a:pt x="237" y="0"/>
                    </a:lnTo>
                    <a:lnTo>
                      <a:pt x="276" y="0"/>
                    </a:lnTo>
                    <a:lnTo>
                      <a:pt x="280" y="75"/>
                    </a:lnTo>
                    <a:lnTo>
                      <a:pt x="298" y="97"/>
                    </a:lnTo>
                    <a:lnTo>
                      <a:pt x="305" y="122"/>
                    </a:lnTo>
                    <a:lnTo>
                      <a:pt x="337" y="133"/>
                    </a:lnTo>
                    <a:lnTo>
                      <a:pt x="369" y="136"/>
                    </a:lnTo>
                    <a:lnTo>
                      <a:pt x="402" y="165"/>
                    </a:lnTo>
                    <a:lnTo>
                      <a:pt x="420" y="158"/>
                    </a:lnTo>
                    <a:lnTo>
                      <a:pt x="436" y="129"/>
                    </a:lnTo>
                    <a:lnTo>
                      <a:pt x="525" y="136"/>
                    </a:lnTo>
                    <a:lnTo>
                      <a:pt x="533" y="172"/>
                    </a:lnTo>
                    <a:lnTo>
                      <a:pt x="547" y="179"/>
                    </a:lnTo>
                    <a:lnTo>
                      <a:pt x="561" y="168"/>
                    </a:lnTo>
                    <a:lnTo>
                      <a:pt x="586" y="168"/>
                    </a:lnTo>
                    <a:lnTo>
                      <a:pt x="629" y="212"/>
                    </a:lnTo>
                    <a:lnTo>
                      <a:pt x="715" y="208"/>
                    </a:lnTo>
                    <a:lnTo>
                      <a:pt x="715" y="186"/>
                    </a:lnTo>
                    <a:lnTo>
                      <a:pt x="737" y="168"/>
                    </a:lnTo>
                    <a:lnTo>
                      <a:pt x="758" y="197"/>
                    </a:lnTo>
                    <a:lnTo>
                      <a:pt x="816" y="194"/>
                    </a:lnTo>
                    <a:lnTo>
                      <a:pt x="862" y="212"/>
                    </a:lnTo>
                    <a:lnTo>
                      <a:pt x="787" y="265"/>
                    </a:lnTo>
                    <a:lnTo>
                      <a:pt x="701" y="326"/>
                    </a:lnTo>
                    <a:lnTo>
                      <a:pt x="637" y="416"/>
                    </a:lnTo>
                    <a:lnTo>
                      <a:pt x="615" y="455"/>
                    </a:lnTo>
                    <a:lnTo>
                      <a:pt x="579" y="477"/>
                    </a:lnTo>
                    <a:lnTo>
                      <a:pt x="572" y="513"/>
                    </a:lnTo>
                    <a:lnTo>
                      <a:pt x="586" y="552"/>
                    </a:lnTo>
                    <a:lnTo>
                      <a:pt x="558" y="584"/>
                    </a:lnTo>
                    <a:lnTo>
                      <a:pt x="529" y="624"/>
                    </a:lnTo>
                    <a:lnTo>
                      <a:pt x="529" y="649"/>
                    </a:lnTo>
                    <a:lnTo>
                      <a:pt x="536" y="653"/>
                    </a:lnTo>
                    <a:lnTo>
                      <a:pt x="533" y="785"/>
                    </a:lnTo>
                    <a:lnTo>
                      <a:pt x="640" y="843"/>
                    </a:lnTo>
                    <a:lnTo>
                      <a:pt x="665" y="871"/>
                    </a:lnTo>
                    <a:lnTo>
                      <a:pt x="669" y="896"/>
                    </a:lnTo>
                    <a:lnTo>
                      <a:pt x="719" y="900"/>
                    </a:lnTo>
                    <a:lnTo>
                      <a:pt x="737" y="975"/>
                    </a:lnTo>
                    <a:lnTo>
                      <a:pt x="758" y="993"/>
                    </a:lnTo>
                    <a:lnTo>
                      <a:pt x="751" y="1004"/>
                    </a:lnTo>
                    <a:lnTo>
                      <a:pt x="497" y="1004"/>
                    </a:lnTo>
                    <a:lnTo>
                      <a:pt x="248" y="1011"/>
                    </a:lnTo>
                    <a:lnTo>
                      <a:pt x="101" y="1022"/>
                    </a:lnTo>
                    <a:lnTo>
                      <a:pt x="101" y="993"/>
                    </a:lnTo>
                    <a:lnTo>
                      <a:pt x="101" y="721"/>
                    </a:lnTo>
                    <a:lnTo>
                      <a:pt x="58" y="667"/>
                    </a:lnTo>
                    <a:lnTo>
                      <a:pt x="65" y="635"/>
                    </a:lnTo>
                    <a:lnTo>
                      <a:pt x="86" y="610"/>
                    </a:lnTo>
                    <a:lnTo>
                      <a:pt x="86" y="527"/>
                    </a:lnTo>
                    <a:lnTo>
                      <a:pt x="43" y="491"/>
                    </a:lnTo>
                    <a:lnTo>
                      <a:pt x="50" y="477"/>
                    </a:lnTo>
                    <a:lnTo>
                      <a:pt x="61" y="466"/>
                    </a:lnTo>
                    <a:lnTo>
                      <a:pt x="43" y="448"/>
                    </a:lnTo>
                    <a:lnTo>
                      <a:pt x="54" y="430"/>
                    </a:lnTo>
                    <a:lnTo>
                      <a:pt x="58" y="405"/>
                    </a:lnTo>
                    <a:lnTo>
                      <a:pt x="36" y="387"/>
                    </a:lnTo>
                    <a:lnTo>
                      <a:pt x="50" y="359"/>
                    </a:lnTo>
                    <a:lnTo>
                      <a:pt x="65" y="344"/>
                    </a:lnTo>
                    <a:lnTo>
                      <a:pt x="43" y="305"/>
                    </a:lnTo>
                    <a:lnTo>
                      <a:pt x="18" y="212"/>
                    </a:lnTo>
                    <a:lnTo>
                      <a:pt x="25" y="176"/>
                    </a:lnTo>
                    <a:lnTo>
                      <a:pt x="0" y="147"/>
                    </a:lnTo>
                    <a:lnTo>
                      <a:pt x="32" y="122"/>
                    </a:lnTo>
                    <a:lnTo>
                      <a:pt x="14" y="93"/>
                    </a:lnTo>
                    <a:lnTo>
                      <a:pt x="7" y="61"/>
                    </a:lnTo>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2901960" y="3649680"/>
                <a:ext cx="287280" cy="517680"/>
              </a:xfrm>
              <a:custGeom>
                <a:avLst/>
                <a:gdLst/>
                <a:ahLst/>
                <a:rect l="l" t="t" r="r" b="b"/>
                <a:pathLst>
                  <a:path w="477" h="850">
                    <a:moveTo>
                      <a:pt x="169" y="18"/>
                    </a:moveTo>
                    <a:lnTo>
                      <a:pt x="162" y="32"/>
                    </a:lnTo>
                    <a:lnTo>
                      <a:pt x="147" y="28"/>
                    </a:lnTo>
                    <a:lnTo>
                      <a:pt x="108" y="64"/>
                    </a:lnTo>
                    <a:lnTo>
                      <a:pt x="108" y="129"/>
                    </a:lnTo>
                    <a:lnTo>
                      <a:pt x="93" y="118"/>
                    </a:lnTo>
                    <a:lnTo>
                      <a:pt x="68" y="150"/>
                    </a:lnTo>
                    <a:lnTo>
                      <a:pt x="43" y="158"/>
                    </a:lnTo>
                    <a:lnTo>
                      <a:pt x="47" y="186"/>
                    </a:lnTo>
                    <a:lnTo>
                      <a:pt x="54" y="211"/>
                    </a:lnTo>
                    <a:lnTo>
                      <a:pt x="65" y="240"/>
                    </a:lnTo>
                    <a:lnTo>
                      <a:pt x="36" y="258"/>
                    </a:lnTo>
                    <a:lnTo>
                      <a:pt x="54" y="315"/>
                    </a:lnTo>
                    <a:lnTo>
                      <a:pt x="43" y="326"/>
                    </a:lnTo>
                    <a:lnTo>
                      <a:pt x="43" y="369"/>
                    </a:lnTo>
                    <a:lnTo>
                      <a:pt x="72" y="391"/>
                    </a:lnTo>
                    <a:lnTo>
                      <a:pt x="75" y="416"/>
                    </a:lnTo>
                    <a:lnTo>
                      <a:pt x="61" y="434"/>
                    </a:lnTo>
                    <a:lnTo>
                      <a:pt x="75" y="448"/>
                    </a:lnTo>
                    <a:lnTo>
                      <a:pt x="93" y="495"/>
                    </a:lnTo>
                    <a:lnTo>
                      <a:pt x="75" y="513"/>
                    </a:lnTo>
                    <a:lnTo>
                      <a:pt x="61" y="566"/>
                    </a:lnTo>
                    <a:lnTo>
                      <a:pt x="32" y="591"/>
                    </a:lnTo>
                    <a:lnTo>
                      <a:pt x="32" y="634"/>
                    </a:lnTo>
                    <a:lnTo>
                      <a:pt x="0" y="685"/>
                    </a:lnTo>
                    <a:lnTo>
                      <a:pt x="36" y="728"/>
                    </a:lnTo>
                    <a:lnTo>
                      <a:pt x="126" y="724"/>
                    </a:lnTo>
                    <a:lnTo>
                      <a:pt x="237" y="710"/>
                    </a:lnTo>
                    <a:lnTo>
                      <a:pt x="283" y="713"/>
                    </a:lnTo>
                    <a:lnTo>
                      <a:pt x="273" y="749"/>
                    </a:lnTo>
                    <a:lnTo>
                      <a:pt x="330" y="850"/>
                    </a:lnTo>
                    <a:lnTo>
                      <a:pt x="391" y="807"/>
                    </a:lnTo>
                    <a:lnTo>
                      <a:pt x="477" y="810"/>
                    </a:lnTo>
                    <a:lnTo>
                      <a:pt x="456" y="516"/>
                    </a:lnTo>
                    <a:lnTo>
                      <a:pt x="434" y="0"/>
                    </a:lnTo>
                    <a:lnTo>
                      <a:pt x="169" y="18"/>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2651040" y="3878280"/>
                <a:ext cx="531720" cy="428760"/>
              </a:xfrm>
              <a:custGeom>
                <a:avLst/>
                <a:gdLst/>
                <a:ahLst/>
                <a:rect l="l" t="t" r="r" b="b"/>
                <a:pathLst>
                  <a:path w="796" h="685">
                    <a:moveTo>
                      <a:pt x="0" y="18"/>
                    </a:moveTo>
                    <a:lnTo>
                      <a:pt x="155" y="10"/>
                    </a:lnTo>
                    <a:lnTo>
                      <a:pt x="402" y="0"/>
                    </a:lnTo>
                    <a:lnTo>
                      <a:pt x="434" y="14"/>
                    </a:lnTo>
                    <a:lnTo>
                      <a:pt x="441" y="39"/>
                    </a:lnTo>
                    <a:lnTo>
                      <a:pt x="427" y="54"/>
                    </a:lnTo>
                    <a:lnTo>
                      <a:pt x="445" y="86"/>
                    </a:lnTo>
                    <a:lnTo>
                      <a:pt x="459" y="118"/>
                    </a:lnTo>
                    <a:lnTo>
                      <a:pt x="438" y="143"/>
                    </a:lnTo>
                    <a:lnTo>
                      <a:pt x="434" y="168"/>
                    </a:lnTo>
                    <a:lnTo>
                      <a:pt x="427" y="186"/>
                    </a:lnTo>
                    <a:lnTo>
                      <a:pt x="398" y="211"/>
                    </a:lnTo>
                    <a:lnTo>
                      <a:pt x="395" y="261"/>
                    </a:lnTo>
                    <a:lnTo>
                      <a:pt x="366" y="308"/>
                    </a:lnTo>
                    <a:lnTo>
                      <a:pt x="398" y="351"/>
                    </a:lnTo>
                    <a:lnTo>
                      <a:pt x="639" y="333"/>
                    </a:lnTo>
                    <a:lnTo>
                      <a:pt x="635" y="376"/>
                    </a:lnTo>
                    <a:lnTo>
                      <a:pt x="692" y="473"/>
                    </a:lnTo>
                    <a:lnTo>
                      <a:pt x="707" y="466"/>
                    </a:lnTo>
                    <a:lnTo>
                      <a:pt x="732" y="509"/>
                    </a:lnTo>
                    <a:lnTo>
                      <a:pt x="696" y="545"/>
                    </a:lnTo>
                    <a:lnTo>
                      <a:pt x="721" y="573"/>
                    </a:lnTo>
                    <a:lnTo>
                      <a:pt x="757" y="577"/>
                    </a:lnTo>
                    <a:lnTo>
                      <a:pt x="764" y="613"/>
                    </a:lnTo>
                    <a:lnTo>
                      <a:pt x="796" y="638"/>
                    </a:lnTo>
                    <a:lnTo>
                      <a:pt x="786" y="656"/>
                    </a:lnTo>
                    <a:lnTo>
                      <a:pt x="732" y="685"/>
                    </a:lnTo>
                    <a:lnTo>
                      <a:pt x="700" y="638"/>
                    </a:lnTo>
                    <a:lnTo>
                      <a:pt x="675" y="620"/>
                    </a:lnTo>
                    <a:lnTo>
                      <a:pt x="624" y="670"/>
                    </a:lnTo>
                    <a:lnTo>
                      <a:pt x="571" y="642"/>
                    </a:lnTo>
                    <a:lnTo>
                      <a:pt x="549" y="649"/>
                    </a:lnTo>
                    <a:lnTo>
                      <a:pt x="538" y="681"/>
                    </a:lnTo>
                    <a:lnTo>
                      <a:pt x="474" y="652"/>
                    </a:lnTo>
                    <a:lnTo>
                      <a:pt x="359" y="606"/>
                    </a:lnTo>
                    <a:lnTo>
                      <a:pt x="330" y="599"/>
                    </a:lnTo>
                    <a:lnTo>
                      <a:pt x="305" y="617"/>
                    </a:lnTo>
                    <a:lnTo>
                      <a:pt x="262" y="599"/>
                    </a:lnTo>
                    <a:lnTo>
                      <a:pt x="219" y="584"/>
                    </a:lnTo>
                    <a:lnTo>
                      <a:pt x="180" y="584"/>
                    </a:lnTo>
                    <a:lnTo>
                      <a:pt x="126" y="559"/>
                    </a:lnTo>
                    <a:lnTo>
                      <a:pt x="104" y="573"/>
                    </a:lnTo>
                    <a:lnTo>
                      <a:pt x="40" y="573"/>
                    </a:lnTo>
                    <a:lnTo>
                      <a:pt x="65" y="541"/>
                    </a:lnTo>
                    <a:lnTo>
                      <a:pt x="69" y="513"/>
                    </a:lnTo>
                    <a:lnTo>
                      <a:pt x="65" y="487"/>
                    </a:lnTo>
                    <a:lnTo>
                      <a:pt x="72" y="462"/>
                    </a:lnTo>
                    <a:lnTo>
                      <a:pt x="72" y="423"/>
                    </a:lnTo>
                    <a:lnTo>
                      <a:pt x="83" y="387"/>
                    </a:lnTo>
                    <a:lnTo>
                      <a:pt x="90" y="326"/>
                    </a:lnTo>
                    <a:lnTo>
                      <a:pt x="72" y="308"/>
                    </a:lnTo>
                    <a:lnTo>
                      <a:pt x="61" y="276"/>
                    </a:lnTo>
                    <a:lnTo>
                      <a:pt x="51" y="254"/>
                    </a:lnTo>
                    <a:lnTo>
                      <a:pt x="47" y="222"/>
                    </a:lnTo>
                    <a:lnTo>
                      <a:pt x="33" y="211"/>
                    </a:lnTo>
                    <a:lnTo>
                      <a:pt x="4" y="190"/>
                    </a:lnTo>
                    <a:lnTo>
                      <a:pt x="0" y="18"/>
                    </a:lnTo>
                    <a:close/>
                  </a:path>
                </a:pathLst>
              </a:custGeom>
              <a:solidFill>
                <a:srgbClr val="00f008"/>
              </a:solidFill>
              <a:ln w="9360">
                <a:solidFill>
                  <a:srgbClr val="aaaaaa"/>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4294080" y="2684520"/>
                <a:ext cx="50760" cy="73080"/>
              </a:xfrm>
              <a:custGeom>
                <a:avLst/>
                <a:gdLst/>
                <a:ahLst/>
                <a:rect l="l" t="t" r="r" b="b"/>
                <a:pathLst>
                  <a:path w="86" h="122">
                    <a:moveTo>
                      <a:pt x="36" y="0"/>
                    </a:moveTo>
                    <a:lnTo>
                      <a:pt x="15" y="7"/>
                    </a:lnTo>
                    <a:lnTo>
                      <a:pt x="0" y="11"/>
                    </a:lnTo>
                    <a:lnTo>
                      <a:pt x="4" y="82"/>
                    </a:lnTo>
                    <a:lnTo>
                      <a:pt x="18" y="122"/>
                    </a:lnTo>
                    <a:lnTo>
                      <a:pt x="72" y="107"/>
                    </a:lnTo>
                    <a:lnTo>
                      <a:pt x="86" y="61"/>
                    </a:lnTo>
                    <a:lnTo>
                      <a:pt x="79" y="36"/>
                    </a:lnTo>
                    <a:lnTo>
                      <a:pt x="54" y="36"/>
                    </a:lnTo>
                    <a:lnTo>
                      <a:pt x="36" y="0"/>
                    </a:lnTo>
                  </a:path>
                </a:pathLst>
              </a:custGeom>
              <a:solidFill>
                <a:srgbClr val="00f008"/>
              </a:solidFill>
              <a:ln w="9360">
                <a:solidFill>
                  <a:srgbClr val="aaaaaa"/>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73" name=""/>
              <p:cNvSpPr/>
              <p:nvPr/>
            </p:nvSpPr>
            <p:spPr>
              <a:xfrm>
                <a:off x="2962440" y="2278080"/>
                <a:ext cx="60120" cy="49320"/>
              </a:xfrm>
              <a:custGeom>
                <a:avLst/>
                <a:gdLst/>
                <a:ahLst/>
                <a:rect l="l" t="t" r="r" b="b"/>
                <a:pathLst>
                  <a:path w="101" h="82">
                    <a:moveTo>
                      <a:pt x="101" y="0"/>
                    </a:moveTo>
                    <a:lnTo>
                      <a:pt x="61" y="7"/>
                    </a:lnTo>
                    <a:lnTo>
                      <a:pt x="36" y="36"/>
                    </a:lnTo>
                    <a:lnTo>
                      <a:pt x="8" y="50"/>
                    </a:lnTo>
                    <a:lnTo>
                      <a:pt x="0" y="82"/>
                    </a:lnTo>
                    <a:lnTo>
                      <a:pt x="58" y="61"/>
                    </a:lnTo>
                    <a:lnTo>
                      <a:pt x="79" y="32"/>
                    </a:lnTo>
                    <a:lnTo>
                      <a:pt x="94" y="21"/>
                    </a:lnTo>
                    <a:lnTo>
                      <a:pt x="101" y="0"/>
                    </a:lnTo>
                    <a:close/>
                  </a:path>
                </a:pathLst>
              </a:custGeom>
              <a:solidFill>
                <a:srgbClr val="00f008"/>
              </a:solidFill>
              <a:ln w="9360">
                <a:solidFill>
                  <a:srgbClr val="aaaaaa"/>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4" name=""/>
              <p:cNvSpPr/>
              <p:nvPr/>
            </p:nvSpPr>
            <p:spPr>
              <a:xfrm>
                <a:off x="3181320" y="2303640"/>
                <a:ext cx="46080" cy="12600"/>
              </a:xfrm>
              <a:custGeom>
                <a:avLst/>
                <a:gdLst/>
                <a:ahLst/>
                <a:rect l="l" t="t" r="r" b="b"/>
                <a:pathLst>
                  <a:path w="78" h="22">
                    <a:moveTo>
                      <a:pt x="14" y="4"/>
                    </a:moveTo>
                    <a:lnTo>
                      <a:pt x="0" y="15"/>
                    </a:lnTo>
                    <a:lnTo>
                      <a:pt x="7" y="22"/>
                    </a:lnTo>
                    <a:lnTo>
                      <a:pt x="57" y="18"/>
                    </a:lnTo>
                    <a:lnTo>
                      <a:pt x="78" y="18"/>
                    </a:lnTo>
                    <a:lnTo>
                      <a:pt x="75" y="0"/>
                    </a:lnTo>
                    <a:lnTo>
                      <a:pt x="14" y="4"/>
                    </a:lnTo>
                    <a:close/>
                  </a:path>
                </a:pathLst>
              </a:custGeom>
              <a:solidFill>
                <a:srgbClr val="00f008"/>
              </a:solidFill>
              <a:ln w="9360">
                <a:solidFill>
                  <a:srgbClr val="aaaaaa"/>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grpSp>
            <p:nvGrpSpPr>
              <p:cNvPr id="75" name=""/>
              <p:cNvGrpSpPr/>
              <p:nvPr/>
            </p:nvGrpSpPr>
            <p:grpSpPr>
              <a:xfrm>
                <a:off x="1822320" y="2322000"/>
                <a:ext cx="1206360" cy="1870200"/>
                <a:chOff x="1822320" y="2322000"/>
                <a:chExt cx="1206360" cy="1870200"/>
              </a:xfrm>
            </p:grpSpPr>
            <p:grpSp>
              <p:nvGrpSpPr>
                <p:cNvPr id="76" name=""/>
                <p:cNvGrpSpPr/>
                <p:nvPr/>
              </p:nvGrpSpPr>
              <p:grpSpPr>
                <a:xfrm>
                  <a:off x="2289240" y="2598840"/>
                  <a:ext cx="739440" cy="492120"/>
                  <a:chOff x="2289240" y="2598840"/>
                  <a:chExt cx="739440" cy="492120"/>
                </a:xfrm>
              </p:grpSpPr>
              <p:sp>
                <p:nvSpPr>
                  <p:cNvPr id="77" name=""/>
                  <p:cNvSpPr/>
                  <p:nvPr/>
                </p:nvSpPr>
                <p:spPr>
                  <a:xfrm flipV="1">
                    <a:off x="2426040" y="2970000"/>
                    <a:ext cx="189000" cy="12096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flipV="1">
                    <a:off x="2601000" y="2920320"/>
                    <a:ext cx="160920" cy="58320"/>
                  </a:xfrm>
                  <a:prstGeom prst="line">
                    <a:avLst/>
                  </a:prstGeom>
                  <a:ln w="38160">
                    <a:solidFill>
                      <a:srgbClr val="3366ff"/>
                    </a:solidFill>
                    <a:miter/>
                  </a:ln>
                </p:spPr>
                <p:style>
                  <a:lnRef idx="0"/>
                  <a:fillRef idx="0"/>
                  <a:effectRef idx="0"/>
                  <a:fontRef idx="minor"/>
                </p:style>
                <p:txBody>
                  <a:bodyPr lIns="90000" rIns="90000" tIns="11520" bIns="11520" anchor="ctr">
                    <a:noAutofit/>
                  </a:bodyPr>
                  <a:p>
                    <a:endParaRPr b="0" lang="en-US" sz="2400" strike="noStrike" u="none">
                      <a:solidFill>
                        <a:srgbClr val="000000"/>
                      </a:solidFill>
                      <a:effectLst/>
                      <a:uFillTx/>
                      <a:latin typeface="Times New Roman"/>
                    </a:endParaRPr>
                  </a:p>
                </p:txBody>
              </p:sp>
              <p:sp>
                <p:nvSpPr>
                  <p:cNvPr id="79" name=""/>
                  <p:cNvSpPr/>
                  <p:nvPr/>
                </p:nvSpPr>
                <p:spPr>
                  <a:xfrm flipV="1">
                    <a:off x="2757600" y="2809440"/>
                    <a:ext cx="271080" cy="11196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2419560" y="2926080"/>
                    <a:ext cx="19440" cy="156600"/>
                  </a:xfrm>
                  <a:custGeom>
                    <a:avLst/>
                    <a:gdLst/>
                    <a:ahLst/>
                    <a:rect l="l" t="t" r="r" b="b"/>
                    <a:pathLst>
                      <a:path w="21" h="174">
                        <a:moveTo>
                          <a:pt x="21" y="174"/>
                        </a:moveTo>
                        <a:cubicBezTo>
                          <a:pt x="20" y="161"/>
                          <a:pt x="17" y="68"/>
                          <a:pt x="15" y="48"/>
                        </a:cubicBezTo>
                        <a:cubicBezTo>
                          <a:pt x="14" y="36"/>
                          <a:pt x="7" y="20"/>
                          <a:pt x="3" y="9"/>
                        </a:cubicBezTo>
                        <a:cubicBezTo>
                          <a:pt x="2" y="6"/>
                          <a:pt x="0" y="0"/>
                          <a:pt x="0" y="0"/>
                        </a:cubicBezTo>
                      </a:path>
                    </a:pathLst>
                  </a:custGeom>
                  <a:noFill/>
                  <a:ln w="38160">
                    <a:solidFill>
                      <a:srgbClr val="3366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flipV="1">
                    <a:off x="2415960" y="2657520"/>
                    <a:ext cx="258120" cy="27684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2289240" y="2598840"/>
                    <a:ext cx="205560" cy="251640"/>
                  </a:xfrm>
                  <a:custGeom>
                    <a:avLst/>
                    <a:gdLst/>
                    <a:ahLst/>
                    <a:rect l="l" t="t" r="r" b="b"/>
                    <a:pathLst>
                      <a:path w="231" h="279">
                        <a:moveTo>
                          <a:pt x="0" y="0"/>
                        </a:moveTo>
                        <a:cubicBezTo>
                          <a:pt x="22" y="15"/>
                          <a:pt x="24" y="59"/>
                          <a:pt x="30" y="84"/>
                        </a:cubicBezTo>
                        <a:cubicBezTo>
                          <a:pt x="30" y="84"/>
                          <a:pt x="35" y="104"/>
                          <a:pt x="36" y="105"/>
                        </a:cubicBezTo>
                        <a:cubicBezTo>
                          <a:pt x="41" y="110"/>
                          <a:pt x="54" y="117"/>
                          <a:pt x="54" y="117"/>
                        </a:cubicBezTo>
                        <a:cubicBezTo>
                          <a:pt x="65" y="133"/>
                          <a:pt x="73" y="152"/>
                          <a:pt x="78" y="171"/>
                        </a:cubicBezTo>
                        <a:cubicBezTo>
                          <a:pt x="80" y="180"/>
                          <a:pt x="83" y="200"/>
                          <a:pt x="87" y="207"/>
                        </a:cubicBezTo>
                        <a:cubicBezTo>
                          <a:pt x="90" y="212"/>
                          <a:pt x="100" y="214"/>
                          <a:pt x="105" y="216"/>
                        </a:cubicBezTo>
                        <a:cubicBezTo>
                          <a:pt x="121" y="240"/>
                          <a:pt x="165" y="255"/>
                          <a:pt x="192" y="264"/>
                        </a:cubicBezTo>
                        <a:cubicBezTo>
                          <a:pt x="205" y="268"/>
                          <a:pt x="217" y="279"/>
                          <a:pt x="231" y="279"/>
                        </a:cubicBezTo>
                      </a:path>
                    </a:pathLst>
                  </a:custGeom>
                  <a:noFill/>
                  <a:ln w="38160">
                    <a:solidFill>
                      <a:srgbClr val="3366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2441880" y="2641680"/>
                    <a:ext cx="212760" cy="82080"/>
                  </a:xfrm>
                  <a:custGeom>
                    <a:avLst/>
                    <a:gdLst/>
                    <a:ahLst/>
                    <a:rect l="l" t="t" r="r" b="b"/>
                    <a:pathLst>
                      <a:path w="240" h="91">
                        <a:moveTo>
                          <a:pt x="0" y="90"/>
                        </a:moveTo>
                        <a:cubicBezTo>
                          <a:pt x="31" y="86"/>
                          <a:pt x="17" y="91"/>
                          <a:pt x="42" y="75"/>
                        </a:cubicBezTo>
                        <a:cubicBezTo>
                          <a:pt x="48" y="71"/>
                          <a:pt x="60" y="63"/>
                          <a:pt x="60" y="63"/>
                        </a:cubicBezTo>
                        <a:cubicBezTo>
                          <a:pt x="70" y="48"/>
                          <a:pt x="80" y="33"/>
                          <a:pt x="90" y="18"/>
                        </a:cubicBezTo>
                        <a:cubicBezTo>
                          <a:pt x="94" y="12"/>
                          <a:pt x="102" y="0"/>
                          <a:pt x="102" y="0"/>
                        </a:cubicBezTo>
                        <a:cubicBezTo>
                          <a:pt x="136" y="9"/>
                          <a:pt x="170" y="21"/>
                          <a:pt x="204" y="30"/>
                        </a:cubicBezTo>
                        <a:cubicBezTo>
                          <a:pt x="216" y="33"/>
                          <a:pt x="228" y="39"/>
                          <a:pt x="240" y="39"/>
                        </a:cubicBezTo>
                      </a:path>
                    </a:pathLst>
                  </a:custGeom>
                  <a:noFill/>
                  <a:ln w="38160">
                    <a:solidFill>
                      <a:srgbClr val="3366ff"/>
                    </a:solidFill>
                    <a:round/>
                  </a:ln>
                </p:spPr>
                <p:style>
                  <a:lnRef idx="0"/>
                  <a:fillRef idx="0"/>
                  <a:effectRef idx="0"/>
                  <a:fontRef idx="minor"/>
                </p:style>
                <p:txBody>
                  <a:bodyPr wrap="none" lIns="90000" rIns="90000" tIns="35280" bIns="35280" anchor="ctr">
                    <a:noAutofit/>
                  </a:bodyPr>
                  <a:p>
                    <a:endParaRPr b="0" lang="en-US" sz="2400" strike="noStrike" u="none">
                      <a:solidFill>
                        <a:srgbClr val="000000"/>
                      </a:solidFill>
                      <a:effectLst/>
                      <a:uFillTx/>
                      <a:latin typeface="Times New Roman"/>
                    </a:endParaRPr>
                  </a:p>
                </p:txBody>
              </p:sp>
              <p:sp>
                <p:nvSpPr>
                  <p:cNvPr id="84" name=""/>
                  <p:cNvSpPr/>
                  <p:nvPr/>
                </p:nvSpPr>
                <p:spPr>
                  <a:xfrm flipV="1">
                    <a:off x="2654640" y="2760840"/>
                    <a:ext cx="197280" cy="4680"/>
                  </a:xfrm>
                  <a:prstGeom prst="line">
                    <a:avLst/>
                  </a:prstGeom>
                  <a:ln w="38160">
                    <a:solidFill>
                      <a:srgbClr val="3366ff"/>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sp>
                <p:nvSpPr>
                  <p:cNvPr id="85" name=""/>
                  <p:cNvSpPr/>
                  <p:nvPr/>
                </p:nvSpPr>
                <p:spPr>
                  <a:xfrm>
                    <a:off x="2611080" y="2850480"/>
                    <a:ext cx="29520" cy="119160"/>
                  </a:xfrm>
                  <a:custGeom>
                    <a:avLst/>
                    <a:gdLst/>
                    <a:ahLst/>
                    <a:rect l="l" t="t" r="r" b="b"/>
                    <a:pathLst>
                      <a:path w="34" h="132">
                        <a:moveTo>
                          <a:pt x="13" y="132"/>
                        </a:moveTo>
                        <a:cubicBezTo>
                          <a:pt x="9" y="126"/>
                          <a:pt x="0" y="121"/>
                          <a:pt x="1" y="114"/>
                        </a:cubicBezTo>
                        <a:cubicBezTo>
                          <a:pt x="2" y="104"/>
                          <a:pt x="4" y="69"/>
                          <a:pt x="13" y="60"/>
                        </a:cubicBezTo>
                        <a:cubicBezTo>
                          <a:pt x="22" y="51"/>
                          <a:pt x="27" y="45"/>
                          <a:pt x="31" y="33"/>
                        </a:cubicBezTo>
                        <a:cubicBezTo>
                          <a:pt x="32" y="22"/>
                          <a:pt x="34" y="0"/>
                          <a:pt x="34" y="0"/>
                        </a:cubicBezTo>
                      </a:path>
                    </a:pathLst>
                  </a:custGeom>
                  <a:noFill/>
                  <a:ln w="38160">
                    <a:solidFill>
                      <a:srgbClr val="3366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flipH="1">
                    <a:off x="2641680" y="2661120"/>
                    <a:ext cx="28440" cy="19980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87" name=""/>
                <p:cNvGrpSpPr/>
                <p:nvPr/>
              </p:nvGrpSpPr>
              <p:grpSpPr>
                <a:xfrm>
                  <a:off x="1822320" y="2322000"/>
                  <a:ext cx="1024920" cy="1870200"/>
                  <a:chOff x="1822320" y="2322000"/>
                  <a:chExt cx="1024920" cy="1870200"/>
                </a:xfrm>
              </p:grpSpPr>
              <p:sp>
                <p:nvSpPr>
                  <p:cNvPr id="88" name=""/>
                  <p:cNvSpPr/>
                  <p:nvPr/>
                </p:nvSpPr>
                <p:spPr>
                  <a:xfrm flipH="1">
                    <a:off x="1830960" y="3866760"/>
                    <a:ext cx="68400" cy="55080"/>
                  </a:xfrm>
                  <a:prstGeom prst="line">
                    <a:avLst/>
                  </a:prstGeom>
                  <a:ln w="38160">
                    <a:solidFill>
                      <a:srgbClr val="3366ff"/>
                    </a:solidFill>
                    <a:miter/>
                  </a:ln>
                </p:spPr>
                <p:style>
                  <a:lnRef idx="0"/>
                  <a:fillRef idx="0"/>
                  <a:effectRef idx="0"/>
                  <a:fontRef idx="minor"/>
                </p:style>
                <p:txBody>
                  <a:bodyPr lIns="90000" rIns="90000" tIns="8280" bIns="8280" anchor="ctr">
                    <a:noAutofit/>
                  </a:bodyPr>
                  <a:p>
                    <a:endParaRPr b="0" lang="en-US" sz="2400" strike="noStrike" u="none">
                      <a:solidFill>
                        <a:srgbClr val="000000"/>
                      </a:solidFill>
                      <a:effectLst/>
                      <a:uFillTx/>
                      <a:latin typeface="Times New Roman"/>
                    </a:endParaRPr>
                  </a:p>
                </p:txBody>
              </p:sp>
              <p:sp>
                <p:nvSpPr>
                  <p:cNvPr id="89" name=""/>
                  <p:cNvSpPr/>
                  <p:nvPr/>
                </p:nvSpPr>
                <p:spPr>
                  <a:xfrm>
                    <a:off x="1842120" y="3913200"/>
                    <a:ext cx="72000" cy="95760"/>
                  </a:xfrm>
                  <a:custGeom>
                    <a:avLst/>
                    <a:gdLst/>
                    <a:ahLst/>
                    <a:rect l="l" t="t" r="r" b="b"/>
                    <a:pathLst>
                      <a:path w="81" h="106">
                        <a:moveTo>
                          <a:pt x="0" y="106"/>
                        </a:moveTo>
                        <a:cubicBezTo>
                          <a:pt x="12" y="88"/>
                          <a:pt x="24" y="67"/>
                          <a:pt x="42" y="55"/>
                        </a:cubicBezTo>
                        <a:cubicBezTo>
                          <a:pt x="52" y="40"/>
                          <a:pt x="62" y="25"/>
                          <a:pt x="72" y="10"/>
                        </a:cubicBezTo>
                        <a:cubicBezTo>
                          <a:pt x="79" y="0"/>
                          <a:pt x="74" y="1"/>
                          <a:pt x="81" y="1"/>
                        </a:cubicBezTo>
                      </a:path>
                    </a:pathLst>
                  </a:custGeom>
                  <a:noFill/>
                  <a:ln w="38160">
                    <a:solidFill>
                      <a:srgbClr val="3366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90" name=""/>
                  <p:cNvGrpSpPr/>
                  <p:nvPr/>
                </p:nvGrpSpPr>
                <p:grpSpPr>
                  <a:xfrm>
                    <a:off x="1822320" y="2322000"/>
                    <a:ext cx="1024920" cy="1870200"/>
                    <a:chOff x="1822320" y="2322000"/>
                    <a:chExt cx="1024920" cy="1870200"/>
                  </a:xfrm>
                </p:grpSpPr>
                <p:sp>
                  <p:nvSpPr>
                    <p:cNvPr id="91" name=""/>
                    <p:cNvSpPr/>
                    <p:nvPr/>
                  </p:nvSpPr>
                  <p:spPr>
                    <a:xfrm>
                      <a:off x="1890000" y="3870720"/>
                      <a:ext cx="158040" cy="25848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2042640" y="4119480"/>
                      <a:ext cx="0" cy="72720"/>
                    </a:xfrm>
                    <a:prstGeom prst="line">
                      <a:avLst/>
                    </a:prstGeom>
                    <a:ln w="38160">
                      <a:solidFill>
                        <a:srgbClr val="3366ff"/>
                      </a:solidFill>
                      <a:miter/>
                    </a:ln>
                  </p:spPr>
                  <p:style>
                    <a:lnRef idx="0"/>
                    <a:fillRef idx="0"/>
                    <a:effectRef idx="0"/>
                    <a:fontRef idx="minor"/>
                  </p:style>
                  <p:txBody>
                    <a:bodyPr lIns="90000" rIns="90000" tIns="25920" bIns="25920" anchor="ctr">
                      <a:noAutofit/>
                    </a:bodyPr>
                    <a:p>
                      <a:endParaRPr b="0" lang="en-US" sz="2400" strike="noStrike" u="none">
                        <a:solidFill>
                          <a:srgbClr val="000000"/>
                        </a:solidFill>
                        <a:effectLst/>
                        <a:uFillTx/>
                        <a:latin typeface="Times New Roman"/>
                      </a:endParaRPr>
                    </a:p>
                  </p:txBody>
                </p:sp>
                <p:grpSp>
                  <p:nvGrpSpPr>
                    <p:cNvPr id="93" name=""/>
                    <p:cNvGrpSpPr/>
                    <p:nvPr/>
                  </p:nvGrpSpPr>
                  <p:grpSpPr>
                    <a:xfrm>
                      <a:off x="1822320" y="2322000"/>
                      <a:ext cx="1024920" cy="1865520"/>
                      <a:chOff x="1822320" y="2322000"/>
                      <a:chExt cx="1024920" cy="1865520"/>
                    </a:xfrm>
                  </p:grpSpPr>
                  <p:sp>
                    <p:nvSpPr>
                      <p:cNvPr id="94" name=""/>
                      <p:cNvSpPr/>
                      <p:nvPr/>
                    </p:nvSpPr>
                    <p:spPr>
                      <a:xfrm>
                        <a:off x="1822320" y="3913920"/>
                        <a:ext cx="77400" cy="273600"/>
                      </a:xfrm>
                      <a:custGeom>
                        <a:avLst/>
                        <a:gdLst/>
                        <a:ahLst/>
                        <a:rect l="l" t="t" r="r" b="b"/>
                        <a:pathLst>
                          <a:path w="86" h="279">
                            <a:moveTo>
                              <a:pt x="13" y="0"/>
                            </a:moveTo>
                            <a:cubicBezTo>
                              <a:pt x="21" y="12"/>
                              <a:pt x="22" y="22"/>
                              <a:pt x="25" y="36"/>
                            </a:cubicBezTo>
                            <a:cubicBezTo>
                              <a:pt x="22" y="77"/>
                              <a:pt x="0" y="187"/>
                              <a:pt x="43" y="201"/>
                            </a:cubicBezTo>
                            <a:cubicBezTo>
                              <a:pt x="50" y="211"/>
                              <a:pt x="59" y="215"/>
                              <a:pt x="67" y="225"/>
                            </a:cubicBezTo>
                            <a:cubicBezTo>
                              <a:pt x="74" y="233"/>
                              <a:pt x="76" y="243"/>
                              <a:pt x="82" y="252"/>
                            </a:cubicBezTo>
                            <a:cubicBezTo>
                              <a:pt x="86" y="269"/>
                              <a:pt x="85" y="260"/>
                              <a:pt x="85" y="279"/>
                            </a:cubicBezTo>
                          </a:path>
                        </a:pathLst>
                      </a:custGeom>
                      <a:noFill/>
                      <a:ln w="38160">
                        <a:solidFill>
                          <a:srgbClr val="3366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1884600" y="4019400"/>
                        <a:ext cx="93600" cy="122040"/>
                      </a:xfrm>
                      <a:custGeom>
                        <a:avLst/>
                        <a:gdLst/>
                        <a:ahLst/>
                        <a:rect l="l" t="t" r="r" b="b"/>
                        <a:pathLst>
                          <a:path w="105" h="135">
                            <a:moveTo>
                              <a:pt x="0" y="135"/>
                            </a:moveTo>
                            <a:cubicBezTo>
                              <a:pt x="6" y="126"/>
                              <a:pt x="9" y="117"/>
                              <a:pt x="15" y="108"/>
                            </a:cubicBezTo>
                            <a:cubicBezTo>
                              <a:pt x="25" y="93"/>
                              <a:pt x="53" y="85"/>
                              <a:pt x="69" y="78"/>
                            </a:cubicBezTo>
                            <a:cubicBezTo>
                              <a:pt x="78" y="74"/>
                              <a:pt x="87" y="72"/>
                              <a:pt x="96" y="69"/>
                            </a:cubicBezTo>
                            <a:cubicBezTo>
                              <a:pt x="99" y="68"/>
                              <a:pt x="105" y="66"/>
                              <a:pt x="105" y="66"/>
                            </a:cubicBezTo>
                            <a:cubicBezTo>
                              <a:pt x="97" y="42"/>
                              <a:pt x="105" y="24"/>
                              <a:pt x="105" y="0"/>
                            </a:cubicBezTo>
                          </a:path>
                        </a:pathLst>
                      </a:custGeom>
                      <a:noFill/>
                      <a:ln w="38160">
                        <a:solidFill>
                          <a:srgbClr val="3366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96" name=""/>
                      <p:cNvGrpSpPr/>
                      <p:nvPr/>
                    </p:nvGrpSpPr>
                    <p:grpSpPr>
                      <a:xfrm>
                        <a:off x="1913400" y="2322000"/>
                        <a:ext cx="933840" cy="1585800"/>
                        <a:chOff x="1913400" y="2322000"/>
                        <a:chExt cx="933840" cy="1585800"/>
                      </a:xfrm>
                    </p:grpSpPr>
                    <p:grpSp>
                      <p:nvGrpSpPr>
                        <p:cNvPr id="97" name=""/>
                        <p:cNvGrpSpPr/>
                        <p:nvPr/>
                      </p:nvGrpSpPr>
                      <p:grpSpPr>
                        <a:xfrm>
                          <a:off x="1913400" y="3083040"/>
                          <a:ext cx="522360" cy="824760"/>
                          <a:chOff x="1913400" y="3083040"/>
                          <a:chExt cx="522360" cy="824760"/>
                        </a:xfrm>
                      </p:grpSpPr>
                      <p:sp>
                        <p:nvSpPr>
                          <p:cNvPr id="98" name=""/>
                          <p:cNvSpPr/>
                          <p:nvPr/>
                        </p:nvSpPr>
                        <p:spPr>
                          <a:xfrm flipV="1">
                            <a:off x="1913400" y="3564000"/>
                            <a:ext cx="173160" cy="34380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2011680" y="3624480"/>
                            <a:ext cx="7560" cy="69840"/>
                          </a:xfrm>
                          <a:prstGeom prst="line">
                            <a:avLst/>
                          </a:prstGeom>
                          <a:ln w="38160">
                            <a:solidFill>
                              <a:srgbClr val="3366ff"/>
                            </a:solidFill>
                            <a:miter/>
                          </a:ln>
                        </p:spPr>
                        <p:style>
                          <a:lnRef idx="0"/>
                          <a:fillRef idx="0"/>
                          <a:effectRef idx="0"/>
                          <a:fontRef idx="minor"/>
                        </p:style>
                        <p:txBody>
                          <a:bodyPr lIns="90000" rIns="90000" tIns="23040" bIns="23040" anchor="ctr">
                            <a:noAutofit/>
                          </a:bodyPr>
                          <a:p>
                            <a:endParaRPr b="0" lang="en-US" sz="2400" strike="noStrike" u="none">
                              <a:solidFill>
                                <a:srgbClr val="000000"/>
                              </a:solidFill>
                              <a:effectLst/>
                              <a:uFillTx/>
                              <a:latin typeface="Times New Roman"/>
                            </a:endParaRPr>
                          </a:p>
                        </p:txBody>
                      </p:sp>
                      <p:sp>
                        <p:nvSpPr>
                          <p:cNvPr id="100" name=""/>
                          <p:cNvSpPr/>
                          <p:nvPr/>
                        </p:nvSpPr>
                        <p:spPr>
                          <a:xfrm flipV="1">
                            <a:off x="2007720" y="3551040"/>
                            <a:ext cx="93960" cy="78840"/>
                          </a:xfrm>
                          <a:prstGeom prst="line">
                            <a:avLst/>
                          </a:prstGeom>
                          <a:ln w="38160">
                            <a:solidFill>
                              <a:srgbClr val="3366ff"/>
                            </a:solidFill>
                            <a:miter/>
                          </a:ln>
                        </p:spPr>
                        <p:style>
                          <a:lnRef idx="0"/>
                          <a:fillRef idx="0"/>
                          <a:effectRef idx="0"/>
                          <a:fontRef idx="minor"/>
                        </p:style>
                        <p:txBody>
                          <a:bodyPr lIns="90000" rIns="90000" tIns="32040" bIns="32040" anchor="ctr">
                            <a:noAutofit/>
                          </a:bodyPr>
                          <a:p>
                            <a:endParaRPr b="0" lang="en-US" sz="2400" strike="noStrike" u="none">
                              <a:solidFill>
                                <a:srgbClr val="000000"/>
                              </a:solidFill>
                              <a:effectLst/>
                              <a:uFillTx/>
                              <a:latin typeface="Times New Roman"/>
                            </a:endParaRPr>
                          </a:p>
                        </p:txBody>
                      </p:sp>
                      <p:sp>
                        <p:nvSpPr>
                          <p:cNvPr id="101" name=""/>
                          <p:cNvSpPr/>
                          <p:nvPr/>
                        </p:nvSpPr>
                        <p:spPr>
                          <a:xfrm flipV="1">
                            <a:off x="2092320" y="3372120"/>
                            <a:ext cx="119520" cy="18684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flipV="1">
                            <a:off x="2204280" y="3268800"/>
                            <a:ext cx="104400" cy="11160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flipV="1">
                            <a:off x="2305800" y="3083040"/>
                            <a:ext cx="129960" cy="19152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flipV="1">
                            <a:off x="1982160" y="3439440"/>
                            <a:ext cx="189720" cy="27720"/>
                          </a:xfrm>
                          <a:prstGeom prst="line">
                            <a:avLst/>
                          </a:prstGeom>
                          <a:ln w="38160">
                            <a:solidFill>
                              <a:srgbClr val="3366ff"/>
                            </a:solidFill>
                            <a:miter/>
                          </a:ln>
                        </p:spPr>
                        <p:style>
                          <a:lnRef idx="0"/>
                          <a:fillRef idx="0"/>
                          <a:effectRef idx="0"/>
                          <a:fontRef idx="minor"/>
                        </p:style>
                        <p:txBody>
                          <a:bodyPr lIns="90000" rIns="90000" tIns="-19080" bIns="-19080" anchor="ctr">
                            <a:noAutofit/>
                          </a:bodyPr>
                          <a:p>
                            <a:endParaRPr b="0" lang="en-US" sz="2400" strike="noStrike" u="none">
                              <a:solidFill>
                                <a:srgbClr val="000000"/>
                              </a:solidFill>
                              <a:effectLst/>
                              <a:uFillTx/>
                              <a:latin typeface="Times New Roman"/>
                            </a:endParaRPr>
                          </a:p>
                        </p:txBody>
                      </p:sp>
                      <p:sp>
                        <p:nvSpPr>
                          <p:cNvPr id="105" name=""/>
                          <p:cNvSpPr/>
                          <p:nvPr/>
                        </p:nvSpPr>
                        <p:spPr>
                          <a:xfrm>
                            <a:off x="2065320" y="3613680"/>
                            <a:ext cx="180720" cy="73080"/>
                          </a:xfrm>
                          <a:custGeom>
                            <a:avLst/>
                            <a:gdLst/>
                            <a:ahLst/>
                            <a:rect l="l" t="t" r="r" b="b"/>
                            <a:pathLst>
                              <a:path w="204" h="81">
                                <a:moveTo>
                                  <a:pt x="204" y="81"/>
                                </a:moveTo>
                                <a:cubicBezTo>
                                  <a:pt x="163" y="73"/>
                                  <a:pt x="98" y="58"/>
                                  <a:pt x="60" y="42"/>
                                </a:cubicBezTo>
                                <a:cubicBezTo>
                                  <a:pt x="44" y="35"/>
                                  <a:pt x="11" y="0"/>
                                  <a:pt x="0" y="0"/>
                                </a:cubicBezTo>
                              </a:path>
                            </a:pathLst>
                          </a:custGeom>
                          <a:noFill/>
                          <a:ln w="38160">
                            <a:solidFill>
                              <a:srgbClr val="3366ff"/>
                            </a:solidFill>
                            <a:round/>
                          </a:ln>
                        </p:spPr>
                        <p:style>
                          <a:lnRef idx="0"/>
                          <a:fillRef idx="0"/>
                          <a:effectRef idx="0"/>
                          <a:fontRef idx="minor"/>
                        </p:style>
                        <p:txBody>
                          <a:bodyPr wrap="none" lIns="90000" rIns="90000" tIns="26280" bIns="26280" anchor="ctr">
                            <a:noAutofit/>
                          </a:bodyPr>
                          <a:p>
                            <a:endParaRPr b="0" lang="en-US" sz="2400" strike="noStrike" u="none">
                              <a:solidFill>
                                <a:srgbClr val="000000"/>
                              </a:solidFill>
                              <a:effectLst/>
                              <a:uFillTx/>
                              <a:latin typeface="Times New Roman"/>
                            </a:endParaRPr>
                          </a:p>
                        </p:txBody>
                      </p:sp>
                      <p:sp>
                        <p:nvSpPr>
                          <p:cNvPr id="106" name=""/>
                          <p:cNvSpPr/>
                          <p:nvPr/>
                        </p:nvSpPr>
                        <p:spPr>
                          <a:xfrm>
                            <a:off x="2113560" y="3529440"/>
                            <a:ext cx="143280" cy="43200"/>
                          </a:xfrm>
                          <a:custGeom>
                            <a:avLst/>
                            <a:gdLst/>
                            <a:ahLst/>
                            <a:rect l="l" t="t" r="r" b="b"/>
                            <a:pathLst>
                              <a:path w="162" h="48">
                                <a:moveTo>
                                  <a:pt x="0" y="0"/>
                                </a:moveTo>
                                <a:cubicBezTo>
                                  <a:pt x="32" y="32"/>
                                  <a:pt x="120" y="48"/>
                                  <a:pt x="162" y="48"/>
                                </a:cubicBezTo>
                              </a:path>
                            </a:pathLst>
                          </a:custGeom>
                          <a:noFill/>
                          <a:ln w="38160">
                            <a:solidFill>
                              <a:srgbClr val="3366ff"/>
                            </a:solidFill>
                            <a:round/>
                          </a:ln>
                        </p:spPr>
                        <p:style>
                          <a:lnRef idx="0"/>
                          <a:fillRef idx="0"/>
                          <a:effectRef idx="0"/>
                          <a:fontRef idx="minor"/>
                        </p:style>
                        <p:txBody>
                          <a:bodyPr wrap="none" lIns="90000" rIns="90000" tIns="-3600" bIns="-3600" anchor="ctr">
                            <a:noAutofit/>
                          </a:bodyPr>
                          <a:p>
                            <a:endParaRPr b="0" lang="en-US" sz="2400" strike="noStrike" u="none">
                              <a:solidFill>
                                <a:srgbClr val="000000"/>
                              </a:solidFill>
                              <a:effectLst/>
                              <a:uFillTx/>
                              <a:latin typeface="Times New Roman"/>
                            </a:endParaRPr>
                          </a:p>
                        </p:txBody>
                      </p:sp>
                      <p:sp>
                        <p:nvSpPr>
                          <p:cNvPr id="107" name=""/>
                          <p:cNvSpPr/>
                          <p:nvPr/>
                        </p:nvSpPr>
                        <p:spPr>
                          <a:xfrm>
                            <a:off x="2028240" y="3372480"/>
                            <a:ext cx="180720" cy="88920"/>
                          </a:xfrm>
                          <a:custGeom>
                            <a:avLst/>
                            <a:gdLst/>
                            <a:ahLst/>
                            <a:rect l="l" t="t" r="r" b="b"/>
                            <a:pathLst>
                              <a:path w="204" h="99">
                                <a:moveTo>
                                  <a:pt x="0" y="99"/>
                                </a:moveTo>
                                <a:cubicBezTo>
                                  <a:pt x="5" y="91"/>
                                  <a:pt x="11" y="81"/>
                                  <a:pt x="15" y="72"/>
                                </a:cubicBezTo>
                                <a:cubicBezTo>
                                  <a:pt x="18" y="66"/>
                                  <a:pt x="19" y="60"/>
                                  <a:pt x="21" y="54"/>
                                </a:cubicBezTo>
                                <a:cubicBezTo>
                                  <a:pt x="22" y="51"/>
                                  <a:pt x="24" y="45"/>
                                  <a:pt x="24" y="45"/>
                                </a:cubicBezTo>
                                <a:cubicBezTo>
                                  <a:pt x="23" y="42"/>
                                  <a:pt x="19" y="38"/>
                                  <a:pt x="21" y="36"/>
                                </a:cubicBezTo>
                                <a:cubicBezTo>
                                  <a:pt x="32" y="25"/>
                                  <a:pt x="130" y="21"/>
                                  <a:pt x="132" y="21"/>
                                </a:cubicBezTo>
                                <a:cubicBezTo>
                                  <a:pt x="153" y="14"/>
                                  <a:pt x="181" y="0"/>
                                  <a:pt x="204" y="0"/>
                                </a:cubicBezTo>
                              </a:path>
                            </a:pathLst>
                          </a:custGeom>
                          <a:noFill/>
                          <a:ln w="38160">
                            <a:solidFill>
                              <a:srgbClr val="3366ff"/>
                            </a:solidFill>
                            <a:round/>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grpSp>
                    <p:grpSp>
                      <p:nvGrpSpPr>
                        <p:cNvPr id="108" name=""/>
                        <p:cNvGrpSpPr/>
                        <p:nvPr/>
                      </p:nvGrpSpPr>
                      <p:grpSpPr>
                        <a:xfrm>
                          <a:off x="2445120" y="2322000"/>
                          <a:ext cx="402120" cy="379800"/>
                          <a:chOff x="2445120" y="2322000"/>
                          <a:chExt cx="402120" cy="379800"/>
                        </a:xfrm>
                      </p:grpSpPr>
                      <p:sp>
                        <p:nvSpPr>
                          <p:cNvPr id="109" name=""/>
                          <p:cNvSpPr/>
                          <p:nvPr/>
                        </p:nvSpPr>
                        <p:spPr>
                          <a:xfrm>
                            <a:off x="2653200" y="2354040"/>
                            <a:ext cx="76680" cy="49320"/>
                          </a:xfrm>
                          <a:custGeom>
                            <a:avLst/>
                            <a:gdLst/>
                            <a:ahLst/>
                            <a:rect l="l" t="t" r="r" b="b"/>
                            <a:pathLst>
                              <a:path w="87" h="55">
                                <a:moveTo>
                                  <a:pt x="0" y="55"/>
                                </a:moveTo>
                                <a:cubicBezTo>
                                  <a:pt x="3" y="53"/>
                                  <a:pt x="30" y="28"/>
                                  <a:pt x="30" y="28"/>
                                </a:cubicBezTo>
                                <a:cubicBezTo>
                                  <a:pt x="46" y="21"/>
                                  <a:pt x="63" y="20"/>
                                  <a:pt x="78" y="10"/>
                                </a:cubicBezTo>
                                <a:cubicBezTo>
                                  <a:pt x="85" y="0"/>
                                  <a:pt x="80" y="1"/>
                                  <a:pt x="87" y="1"/>
                                </a:cubicBezTo>
                              </a:path>
                            </a:pathLst>
                          </a:custGeom>
                          <a:noFill/>
                          <a:ln w="38160">
                            <a:solidFill>
                              <a:srgbClr val="3366ff"/>
                            </a:solidFill>
                            <a:round/>
                          </a:ln>
                        </p:spPr>
                        <p:style>
                          <a:lnRef idx="0"/>
                          <a:fillRef idx="0"/>
                          <a:effectRef idx="0"/>
                          <a:fontRef idx="minor"/>
                        </p:style>
                        <p:txBody>
                          <a:bodyPr wrap="none" lIns="90000" rIns="90000" tIns="2520" bIns="2520" anchor="ctr">
                            <a:noAutofit/>
                          </a:bodyPr>
                          <a:p>
                            <a:endParaRPr b="0" lang="en-US" sz="2400" strike="noStrike" u="none">
                              <a:solidFill>
                                <a:srgbClr val="000000"/>
                              </a:solidFill>
                              <a:effectLst/>
                              <a:uFillTx/>
                              <a:latin typeface="Times New Roman"/>
                            </a:endParaRPr>
                          </a:p>
                        </p:txBody>
                      </p:sp>
                      <p:sp>
                        <p:nvSpPr>
                          <p:cNvPr id="110" name=""/>
                          <p:cNvSpPr/>
                          <p:nvPr/>
                        </p:nvSpPr>
                        <p:spPr>
                          <a:xfrm flipV="1">
                            <a:off x="2696760" y="2322000"/>
                            <a:ext cx="94320" cy="13788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2657880" y="2445840"/>
                            <a:ext cx="189360" cy="255960"/>
                          </a:xfrm>
                          <a:custGeom>
                            <a:avLst/>
                            <a:gdLst/>
                            <a:ahLst/>
                            <a:rect l="l" t="t" r="r" b="b"/>
                            <a:pathLst>
                              <a:path w="213" h="270">
                                <a:moveTo>
                                  <a:pt x="48" y="0"/>
                                </a:moveTo>
                                <a:cubicBezTo>
                                  <a:pt x="42" y="19"/>
                                  <a:pt x="22" y="34"/>
                                  <a:pt x="15" y="54"/>
                                </a:cubicBezTo>
                                <a:cubicBezTo>
                                  <a:pt x="7" y="77"/>
                                  <a:pt x="3" y="96"/>
                                  <a:pt x="0" y="120"/>
                                </a:cubicBezTo>
                                <a:cubicBezTo>
                                  <a:pt x="0" y="121"/>
                                  <a:pt x="4" y="214"/>
                                  <a:pt x="15" y="225"/>
                                </a:cubicBezTo>
                                <a:cubicBezTo>
                                  <a:pt x="28" y="238"/>
                                  <a:pt x="45" y="241"/>
                                  <a:pt x="63" y="246"/>
                                </a:cubicBezTo>
                                <a:cubicBezTo>
                                  <a:pt x="112" y="260"/>
                                  <a:pt x="162" y="270"/>
                                  <a:pt x="213" y="270"/>
                                </a:cubicBezTo>
                              </a:path>
                            </a:pathLst>
                          </a:custGeom>
                          <a:noFill/>
                          <a:ln w="38160">
                            <a:solidFill>
                              <a:srgbClr val="3366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2445120" y="2504160"/>
                            <a:ext cx="133200" cy="102240"/>
                          </a:xfrm>
                          <a:custGeom>
                            <a:avLst/>
                            <a:gdLst/>
                            <a:ahLst/>
                            <a:rect l="l" t="t" r="r" b="b"/>
                            <a:pathLst>
                              <a:path w="150" h="114">
                                <a:moveTo>
                                  <a:pt x="15" y="114"/>
                                </a:moveTo>
                                <a:cubicBezTo>
                                  <a:pt x="8" y="93"/>
                                  <a:pt x="14" y="100"/>
                                  <a:pt x="0" y="90"/>
                                </a:cubicBezTo>
                                <a:cubicBezTo>
                                  <a:pt x="1" y="86"/>
                                  <a:pt x="0" y="81"/>
                                  <a:pt x="3" y="78"/>
                                </a:cubicBezTo>
                                <a:cubicBezTo>
                                  <a:pt x="5" y="76"/>
                                  <a:pt x="10" y="78"/>
                                  <a:pt x="12" y="75"/>
                                </a:cubicBezTo>
                                <a:cubicBezTo>
                                  <a:pt x="15" y="71"/>
                                  <a:pt x="20" y="48"/>
                                  <a:pt x="21" y="48"/>
                                </a:cubicBezTo>
                                <a:cubicBezTo>
                                  <a:pt x="35" y="43"/>
                                  <a:pt x="73" y="31"/>
                                  <a:pt x="84" y="24"/>
                                </a:cubicBezTo>
                                <a:cubicBezTo>
                                  <a:pt x="103" y="11"/>
                                  <a:pt x="126" y="0"/>
                                  <a:pt x="150" y="0"/>
                                </a:cubicBezTo>
                              </a:path>
                            </a:pathLst>
                          </a:custGeom>
                          <a:noFill/>
                          <a:ln w="38160">
                            <a:solidFill>
                              <a:srgbClr val="3366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2575440" y="2474280"/>
                            <a:ext cx="84960" cy="88560"/>
                          </a:xfrm>
                          <a:custGeom>
                            <a:avLst/>
                            <a:gdLst/>
                            <a:ahLst/>
                            <a:rect l="l" t="t" r="r" b="b"/>
                            <a:pathLst>
                              <a:path w="96" h="98">
                                <a:moveTo>
                                  <a:pt x="0" y="0"/>
                                </a:moveTo>
                                <a:cubicBezTo>
                                  <a:pt x="4" y="14"/>
                                  <a:pt x="7" y="27"/>
                                  <a:pt x="15" y="39"/>
                                </a:cubicBezTo>
                                <a:cubicBezTo>
                                  <a:pt x="22" y="98"/>
                                  <a:pt x="41" y="87"/>
                                  <a:pt x="96" y="87"/>
                                </a:cubicBezTo>
                              </a:path>
                            </a:pathLst>
                          </a:custGeom>
                          <a:noFill/>
                          <a:ln w="38160">
                            <a:solidFill>
                              <a:srgbClr val="3366ff"/>
                            </a:solidFill>
                            <a:round/>
                          </a:ln>
                        </p:spPr>
                        <p:style>
                          <a:lnRef idx="0"/>
                          <a:fillRef idx="0"/>
                          <a:effectRef idx="0"/>
                          <a:fontRef idx="minor"/>
                        </p:style>
                        <p:txBody>
                          <a:bodyPr wrap="none" lIns="90000" rIns="90000" tIns="41760" bIns="41760" anchor="ctr">
                            <a:noAutofit/>
                          </a:bodyPr>
                          <a:p>
                            <a:endParaRPr b="0" lang="en-US" sz="2400" strike="noStrike" u="none">
                              <a:solidFill>
                                <a:srgbClr val="000000"/>
                              </a:solidFill>
                              <a:effectLst/>
                              <a:uFillTx/>
                              <a:latin typeface="Times New Roman"/>
                            </a:endParaRPr>
                          </a:p>
                        </p:txBody>
                      </p:sp>
                      <p:sp>
                        <p:nvSpPr>
                          <p:cNvPr id="114" name=""/>
                          <p:cNvSpPr/>
                          <p:nvPr/>
                        </p:nvSpPr>
                        <p:spPr>
                          <a:xfrm>
                            <a:off x="2537640" y="2547360"/>
                            <a:ext cx="61920" cy="27360"/>
                          </a:xfrm>
                          <a:custGeom>
                            <a:avLst/>
                            <a:gdLst/>
                            <a:ahLst/>
                            <a:rect l="l" t="t" r="r" b="b"/>
                            <a:pathLst>
                              <a:path w="69" h="31">
                                <a:moveTo>
                                  <a:pt x="0" y="27"/>
                                </a:moveTo>
                                <a:cubicBezTo>
                                  <a:pt x="14" y="26"/>
                                  <a:pt x="32" y="31"/>
                                  <a:pt x="42" y="21"/>
                                </a:cubicBezTo>
                                <a:cubicBezTo>
                                  <a:pt x="57" y="6"/>
                                  <a:pt x="49" y="0"/>
                                  <a:pt x="69" y="0"/>
                                </a:cubicBezTo>
                              </a:path>
                            </a:pathLst>
                          </a:custGeom>
                          <a:noFill/>
                          <a:ln w="38160">
                            <a:solidFill>
                              <a:srgbClr val="3366ff"/>
                            </a:solidFill>
                            <a:round/>
                          </a:ln>
                        </p:spPr>
                        <p:style>
                          <a:lnRef idx="0"/>
                          <a:fillRef idx="0"/>
                          <a:effectRef idx="0"/>
                          <a:fontRef idx="minor"/>
                        </p:style>
                        <p:txBody>
                          <a:bodyPr wrap="none" lIns="90000" rIns="90000" tIns="-19440" bIns="-19440" anchor="ctr">
                            <a:noAutofit/>
                          </a:bodyPr>
                          <a:p>
                            <a:endParaRPr b="0" lang="en-US" sz="2400" strike="noStrike" u="none">
                              <a:solidFill>
                                <a:srgbClr val="000000"/>
                              </a:solidFill>
                              <a:effectLst/>
                              <a:uFillTx/>
                              <a:latin typeface="Times New Roman"/>
                            </a:endParaRPr>
                          </a:p>
                        </p:txBody>
                      </p:sp>
                      <p:sp>
                        <p:nvSpPr>
                          <p:cNvPr id="115" name=""/>
                          <p:cNvSpPr/>
                          <p:nvPr/>
                        </p:nvSpPr>
                        <p:spPr>
                          <a:xfrm>
                            <a:off x="2687400" y="2349000"/>
                            <a:ext cx="69120" cy="100800"/>
                          </a:xfrm>
                          <a:custGeom>
                            <a:avLst/>
                            <a:gdLst/>
                            <a:ahLst/>
                            <a:rect l="l" t="t" r="r" b="b"/>
                            <a:pathLst>
                              <a:path w="78" h="111">
                                <a:moveTo>
                                  <a:pt x="0" y="0"/>
                                </a:moveTo>
                                <a:cubicBezTo>
                                  <a:pt x="8" y="12"/>
                                  <a:pt x="13" y="24"/>
                                  <a:pt x="21" y="36"/>
                                </a:cubicBezTo>
                                <a:cubicBezTo>
                                  <a:pt x="22" y="44"/>
                                  <a:pt x="22" y="77"/>
                                  <a:pt x="30" y="87"/>
                                </a:cubicBezTo>
                                <a:cubicBezTo>
                                  <a:pt x="35" y="94"/>
                                  <a:pt x="60" y="104"/>
                                  <a:pt x="66" y="108"/>
                                </a:cubicBezTo>
                                <a:cubicBezTo>
                                  <a:pt x="69" y="110"/>
                                  <a:pt x="78" y="111"/>
                                  <a:pt x="78" y="111"/>
                                </a:cubicBezTo>
                              </a:path>
                            </a:pathLst>
                          </a:custGeom>
                          <a:noFill/>
                          <a:ln w="38160">
                            <a:solidFill>
                              <a:srgbClr val="3366ff"/>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grpSp>
              </p:grpSp>
            </p:grpSp>
          </p:grpSp>
          <p:sp>
            <p:nvSpPr>
              <p:cNvPr id="116" name=""/>
              <p:cNvSpPr/>
              <p:nvPr/>
            </p:nvSpPr>
            <p:spPr>
              <a:xfrm flipV="1">
                <a:off x="2752560" y="2425320"/>
                <a:ext cx="311400" cy="25560"/>
              </a:xfrm>
              <a:prstGeom prst="line">
                <a:avLst/>
              </a:prstGeom>
              <a:ln w="38160">
                <a:solidFill>
                  <a:srgbClr val="3366ff"/>
                </a:solidFill>
                <a:miter/>
              </a:ln>
            </p:spPr>
            <p:style>
              <a:lnRef idx="0"/>
              <a:fillRef idx="0"/>
              <a:effectRef idx="0"/>
              <a:fontRef idx="minor"/>
            </p:style>
            <p:txBody>
              <a:bodyPr lIns="90000" rIns="90000" tIns="-21240" bIns="-21240" anchor="ctr">
                <a:noAutofit/>
              </a:bodyPr>
              <a:p>
                <a:endParaRPr b="0" lang="en-US" sz="2400" strike="noStrike" u="none">
                  <a:solidFill>
                    <a:srgbClr val="000000"/>
                  </a:solidFill>
                  <a:effectLst/>
                  <a:uFillTx/>
                  <a:latin typeface="Times New Roman"/>
                </a:endParaRPr>
              </a:p>
            </p:txBody>
          </p:sp>
          <p:sp>
            <p:nvSpPr>
              <p:cNvPr id="117" name=""/>
              <p:cNvSpPr/>
              <p:nvPr/>
            </p:nvSpPr>
            <p:spPr>
              <a:xfrm>
                <a:off x="2811600" y="2446200"/>
                <a:ext cx="69840" cy="111240"/>
              </a:xfrm>
              <a:prstGeom prst="line">
                <a:avLst/>
              </a:prstGeom>
              <a:ln w="38160">
                <a:solidFill>
                  <a:srgbClr val="33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2664000" y="2552760"/>
                <a:ext cx="129960" cy="60120"/>
              </a:xfrm>
              <a:custGeom>
                <a:avLst/>
                <a:gdLst/>
                <a:ahLst/>
                <a:rect l="l" t="t" r="r" b="b"/>
                <a:pathLst>
                  <a:path w="147" h="66">
                    <a:moveTo>
                      <a:pt x="0" y="66"/>
                    </a:moveTo>
                    <a:cubicBezTo>
                      <a:pt x="13" y="58"/>
                      <a:pt x="19" y="45"/>
                      <a:pt x="27" y="33"/>
                    </a:cubicBezTo>
                    <a:cubicBezTo>
                      <a:pt x="28" y="32"/>
                      <a:pt x="93" y="18"/>
                      <a:pt x="93" y="18"/>
                    </a:cubicBezTo>
                    <a:cubicBezTo>
                      <a:pt x="105" y="14"/>
                      <a:pt x="117" y="10"/>
                      <a:pt x="129" y="6"/>
                    </a:cubicBezTo>
                    <a:cubicBezTo>
                      <a:pt x="135" y="4"/>
                      <a:pt x="147" y="0"/>
                      <a:pt x="147" y="0"/>
                    </a:cubicBezTo>
                  </a:path>
                </a:pathLst>
              </a:custGeom>
              <a:noFill/>
              <a:ln w="38160">
                <a:solidFill>
                  <a:srgbClr val="3366ff"/>
                </a:solidFill>
                <a:round/>
              </a:ln>
            </p:spPr>
            <p:style>
              <a:lnRef idx="0"/>
              <a:fillRef idx="0"/>
              <a:effectRef idx="0"/>
              <a:fontRef idx="minor"/>
            </p:style>
            <p:txBody>
              <a:bodyPr wrap="none" lIns="90000" rIns="90000" tIns="13320" bIns="13320" anchor="ctr">
                <a:noAutofit/>
              </a:bodyPr>
              <a:p>
                <a:endParaRPr b="0" lang="en-US" sz="2400" strike="noStrike" u="none">
                  <a:solidFill>
                    <a:srgbClr val="000000"/>
                  </a:solidFill>
                  <a:effectLst/>
                  <a:uFillTx/>
                  <a:latin typeface="Times New Roman"/>
                </a:endParaRPr>
              </a:p>
            </p:txBody>
          </p:sp>
          <p:sp>
            <p:nvSpPr>
              <p:cNvPr id="119" name=""/>
              <p:cNvSpPr/>
              <p:nvPr/>
            </p:nvSpPr>
            <p:spPr>
              <a:xfrm>
                <a:off x="2573280" y="2778120"/>
                <a:ext cx="82440" cy="28440"/>
              </a:xfrm>
              <a:prstGeom prst="line">
                <a:avLst/>
              </a:prstGeom>
              <a:ln w="38160">
                <a:solidFill>
                  <a:srgbClr val="000000"/>
                </a:solidFill>
                <a:miter/>
              </a:ln>
            </p:spPr>
            <p:style>
              <a:lnRef idx="0"/>
              <a:fillRef idx="0"/>
              <a:effectRef idx="0"/>
              <a:fontRef idx="minor"/>
            </p:style>
            <p:txBody>
              <a:bodyPr lIns="90000" rIns="90000" tIns="-18360" bIns="-18360" anchor="ctr">
                <a:noAutofit/>
              </a:bodyPr>
              <a:p>
                <a:endParaRPr b="0" lang="en-US" sz="2400" strike="noStrike" u="none">
                  <a:solidFill>
                    <a:srgbClr val="000000"/>
                  </a:solidFill>
                  <a:effectLst/>
                  <a:uFillTx/>
                  <a:latin typeface="Times New Roman"/>
                </a:endParaRPr>
              </a:p>
            </p:txBody>
          </p:sp>
          <p:sp>
            <p:nvSpPr>
              <p:cNvPr id="120" name=""/>
              <p:cNvSpPr/>
              <p:nvPr/>
            </p:nvSpPr>
            <p:spPr>
              <a:xfrm>
                <a:off x="2719440" y="2927520"/>
                <a:ext cx="73080" cy="74520"/>
              </a:xfrm>
              <a:prstGeom prst="line">
                <a:avLst/>
              </a:prstGeom>
              <a:ln w="38160">
                <a:solidFill>
                  <a:srgbClr val="000000"/>
                </a:solidFill>
                <a:miter/>
              </a:ln>
            </p:spPr>
            <p:style>
              <a:lnRef idx="0"/>
              <a:fillRef idx="0"/>
              <a:effectRef idx="0"/>
              <a:fontRef idx="minor"/>
            </p:style>
            <p:txBody>
              <a:bodyPr lIns="90000" rIns="90000" tIns="27720" bIns="27720" anchor="ctr">
                <a:noAutofit/>
              </a:bodyPr>
              <a:p>
                <a:endParaRPr b="0" lang="en-US" sz="2400" strike="noStrike" u="none">
                  <a:solidFill>
                    <a:srgbClr val="000000"/>
                  </a:solidFill>
                  <a:effectLst/>
                  <a:uFillTx/>
                  <a:latin typeface="Times New Roman"/>
                </a:endParaRPr>
              </a:p>
            </p:txBody>
          </p:sp>
          <p:grpSp>
            <p:nvGrpSpPr>
              <p:cNvPr id="121" name=""/>
              <p:cNvGrpSpPr/>
              <p:nvPr/>
            </p:nvGrpSpPr>
            <p:grpSpPr>
              <a:xfrm>
                <a:off x="1670040" y="2163600"/>
                <a:ext cx="1437840" cy="847800"/>
                <a:chOff x="1670040" y="2163600"/>
                <a:chExt cx="1437840" cy="847800"/>
              </a:xfrm>
            </p:grpSpPr>
            <p:sp>
              <p:nvSpPr>
                <p:cNvPr id="122" name=""/>
                <p:cNvSpPr/>
                <p:nvPr/>
              </p:nvSpPr>
              <p:spPr>
                <a:xfrm>
                  <a:off x="1670040" y="2163600"/>
                  <a:ext cx="230760" cy="14616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1883520" y="2296080"/>
                  <a:ext cx="201960" cy="18432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2078280" y="2476440"/>
                  <a:ext cx="218520" cy="11196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2277000" y="2574000"/>
                  <a:ext cx="305640" cy="20628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2651400" y="2801520"/>
                  <a:ext cx="70200" cy="127440"/>
                </a:xfrm>
                <a:prstGeom prst="line">
                  <a:avLst/>
                </a:prstGeom>
                <a:ln w="381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2782440" y="2933280"/>
                  <a:ext cx="325440" cy="78120"/>
                </a:xfrm>
                <a:custGeom>
                  <a:avLst/>
                  <a:gdLst/>
                  <a:ahLst/>
                  <a:rect l="l" t="t" r="r" b="b"/>
                  <a:pathLst>
                    <a:path w="375" h="96">
                      <a:moveTo>
                        <a:pt x="0" y="82"/>
                      </a:moveTo>
                      <a:cubicBezTo>
                        <a:pt x="34" y="79"/>
                        <a:pt x="65" y="70"/>
                        <a:pt x="98" y="66"/>
                      </a:cubicBezTo>
                      <a:cubicBezTo>
                        <a:pt x="167" y="47"/>
                        <a:pt x="242" y="87"/>
                        <a:pt x="311" y="96"/>
                      </a:cubicBezTo>
                      <a:cubicBezTo>
                        <a:pt x="352" y="89"/>
                        <a:pt x="375" y="42"/>
                        <a:pt x="375" y="0"/>
                      </a:cubicBezTo>
                    </a:path>
                  </a:pathLst>
                </a:custGeom>
                <a:noFill/>
                <a:ln w="38160">
                  <a:solidFill>
                    <a:srgbClr val="000000"/>
                  </a:solidFill>
                  <a:round/>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imes New Roman"/>
                  </a:endParaRPr>
                </a:p>
              </p:txBody>
            </p:sp>
          </p:grpSp>
          <p:grpSp>
            <p:nvGrpSpPr>
              <p:cNvPr id="128" name=""/>
              <p:cNvGrpSpPr/>
              <p:nvPr/>
            </p:nvGrpSpPr>
            <p:grpSpPr>
              <a:xfrm>
                <a:off x="955800" y="3376440"/>
                <a:ext cx="1233360" cy="774720"/>
                <a:chOff x="955800" y="3376440"/>
                <a:chExt cx="1233360" cy="774720"/>
              </a:xfrm>
            </p:grpSpPr>
            <p:sp>
              <p:nvSpPr>
                <p:cNvPr id="129" name=""/>
                <p:cNvSpPr/>
                <p:nvPr/>
              </p:nvSpPr>
              <p:spPr>
                <a:xfrm>
                  <a:off x="1760400" y="3781440"/>
                  <a:ext cx="130320" cy="36972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955800" y="3508200"/>
                  <a:ext cx="815760" cy="282600"/>
                </a:xfrm>
                <a:custGeom>
                  <a:avLst/>
                  <a:gdLst/>
                  <a:ahLst/>
                  <a:rect l="l" t="t" r="r" b="b"/>
                  <a:pathLst>
                    <a:path w="916" h="312">
                      <a:moveTo>
                        <a:pt x="19" y="72"/>
                      </a:moveTo>
                      <a:cubicBezTo>
                        <a:pt x="17" y="70"/>
                        <a:pt x="4" y="59"/>
                        <a:pt x="4" y="54"/>
                      </a:cubicBezTo>
                      <a:cubicBezTo>
                        <a:pt x="0" y="2"/>
                        <a:pt x="41" y="14"/>
                        <a:pt x="82" y="12"/>
                      </a:cubicBezTo>
                      <a:cubicBezTo>
                        <a:pt x="103" y="5"/>
                        <a:pt x="95" y="10"/>
                        <a:pt x="109" y="0"/>
                      </a:cubicBezTo>
                      <a:cubicBezTo>
                        <a:pt x="141" y="2"/>
                        <a:pt x="170" y="7"/>
                        <a:pt x="202" y="12"/>
                      </a:cubicBezTo>
                      <a:cubicBezTo>
                        <a:pt x="216" y="14"/>
                        <a:pt x="230" y="16"/>
                        <a:pt x="244" y="18"/>
                      </a:cubicBezTo>
                      <a:cubicBezTo>
                        <a:pt x="251" y="19"/>
                        <a:pt x="265" y="21"/>
                        <a:pt x="265" y="21"/>
                      </a:cubicBezTo>
                      <a:cubicBezTo>
                        <a:pt x="311" y="36"/>
                        <a:pt x="424" y="25"/>
                        <a:pt x="448" y="24"/>
                      </a:cubicBezTo>
                      <a:cubicBezTo>
                        <a:pt x="489" y="26"/>
                        <a:pt x="514" y="24"/>
                        <a:pt x="550" y="36"/>
                      </a:cubicBezTo>
                      <a:cubicBezTo>
                        <a:pt x="554" y="37"/>
                        <a:pt x="579" y="45"/>
                        <a:pt x="580" y="45"/>
                      </a:cubicBezTo>
                      <a:cubicBezTo>
                        <a:pt x="587" y="47"/>
                        <a:pt x="598" y="57"/>
                        <a:pt x="598" y="57"/>
                      </a:cubicBezTo>
                      <a:cubicBezTo>
                        <a:pt x="604" y="74"/>
                        <a:pt x="629" y="96"/>
                        <a:pt x="646" y="102"/>
                      </a:cubicBezTo>
                      <a:cubicBezTo>
                        <a:pt x="660" y="116"/>
                        <a:pt x="651" y="109"/>
                        <a:pt x="673" y="123"/>
                      </a:cubicBezTo>
                      <a:cubicBezTo>
                        <a:pt x="679" y="127"/>
                        <a:pt x="691" y="135"/>
                        <a:pt x="691" y="135"/>
                      </a:cubicBezTo>
                      <a:cubicBezTo>
                        <a:pt x="698" y="145"/>
                        <a:pt x="705" y="152"/>
                        <a:pt x="715" y="159"/>
                      </a:cubicBezTo>
                      <a:cubicBezTo>
                        <a:pt x="725" y="174"/>
                        <a:pt x="742" y="185"/>
                        <a:pt x="757" y="195"/>
                      </a:cubicBezTo>
                      <a:cubicBezTo>
                        <a:pt x="763" y="199"/>
                        <a:pt x="775" y="207"/>
                        <a:pt x="775" y="207"/>
                      </a:cubicBezTo>
                      <a:cubicBezTo>
                        <a:pt x="783" y="219"/>
                        <a:pt x="795" y="222"/>
                        <a:pt x="808" y="231"/>
                      </a:cubicBezTo>
                      <a:cubicBezTo>
                        <a:pt x="832" y="247"/>
                        <a:pt x="856" y="260"/>
                        <a:pt x="880" y="276"/>
                      </a:cubicBezTo>
                      <a:cubicBezTo>
                        <a:pt x="885" y="284"/>
                        <a:pt x="894" y="294"/>
                        <a:pt x="901" y="300"/>
                      </a:cubicBezTo>
                      <a:cubicBezTo>
                        <a:pt x="916" y="312"/>
                        <a:pt x="906" y="294"/>
                        <a:pt x="913" y="309"/>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1432080" y="3376440"/>
                  <a:ext cx="66600" cy="160560"/>
                </a:xfrm>
                <a:custGeom>
                  <a:avLst/>
                  <a:gdLst/>
                  <a:ahLst/>
                  <a:rect l="l" t="t" r="r" b="b"/>
                  <a:pathLst>
                    <a:path w="75" h="177">
                      <a:moveTo>
                        <a:pt x="0" y="177"/>
                      </a:moveTo>
                      <a:cubicBezTo>
                        <a:pt x="7" y="167"/>
                        <a:pt x="9" y="159"/>
                        <a:pt x="18" y="150"/>
                      </a:cubicBezTo>
                      <a:cubicBezTo>
                        <a:pt x="34" y="101"/>
                        <a:pt x="75" y="55"/>
                        <a:pt x="75" y="0"/>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2050920" y="3495600"/>
                  <a:ext cx="138240" cy="155520"/>
                </a:xfrm>
                <a:custGeom>
                  <a:avLst/>
                  <a:gdLst/>
                  <a:ahLst/>
                  <a:rect l="l" t="t" r="r" b="b"/>
                  <a:pathLst>
                    <a:path w="154" h="174">
                      <a:moveTo>
                        <a:pt x="19" y="0"/>
                      </a:moveTo>
                      <a:cubicBezTo>
                        <a:pt x="27" y="42"/>
                        <a:pt x="0" y="113"/>
                        <a:pt x="25" y="144"/>
                      </a:cubicBezTo>
                      <a:cubicBezTo>
                        <a:pt x="29" y="150"/>
                        <a:pt x="55" y="153"/>
                        <a:pt x="64" y="156"/>
                      </a:cubicBezTo>
                      <a:cubicBezTo>
                        <a:pt x="105" y="168"/>
                        <a:pt x="104" y="174"/>
                        <a:pt x="154" y="174"/>
                      </a:cubicBezTo>
                    </a:path>
                  </a:pathLst>
                </a:custGeom>
                <a:noFill/>
                <a:ln w="38160">
                  <a:solidFill>
                    <a:srgbClr val="ff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1976400" y="3579840"/>
                  <a:ext cx="135000" cy="108000"/>
                </a:xfrm>
                <a:custGeom>
                  <a:avLst/>
                  <a:gdLst/>
                  <a:ahLst/>
                  <a:rect l="l" t="t" r="r" b="b"/>
                  <a:pathLst>
                    <a:path w="153" h="120">
                      <a:moveTo>
                        <a:pt x="0" y="0"/>
                      </a:moveTo>
                      <a:cubicBezTo>
                        <a:pt x="40" y="2"/>
                        <a:pt x="46" y="2"/>
                        <a:pt x="75" y="9"/>
                      </a:cubicBezTo>
                      <a:cubicBezTo>
                        <a:pt x="81" y="27"/>
                        <a:pt x="91" y="42"/>
                        <a:pt x="102" y="57"/>
                      </a:cubicBezTo>
                      <a:cubicBezTo>
                        <a:pt x="109" y="78"/>
                        <a:pt x="119" y="86"/>
                        <a:pt x="135" y="102"/>
                      </a:cubicBezTo>
                      <a:cubicBezTo>
                        <a:pt x="138" y="105"/>
                        <a:pt x="153" y="117"/>
                        <a:pt x="153" y="120"/>
                      </a:cubicBezTo>
                    </a:path>
                  </a:pathLst>
                </a:custGeom>
                <a:noFill/>
                <a:ln w="3816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34" name=""/>
                <p:cNvSpPr/>
                <p:nvPr/>
              </p:nvSpPr>
              <p:spPr>
                <a:xfrm>
                  <a:off x="1760400" y="3624120"/>
                  <a:ext cx="308160" cy="160560"/>
                </a:xfrm>
                <a:custGeom>
                  <a:avLst/>
                  <a:gdLst/>
                  <a:ahLst/>
                  <a:rect l="l" t="t" r="r" b="b"/>
                  <a:pathLst>
                    <a:path w="327" h="169">
                      <a:moveTo>
                        <a:pt x="0" y="169"/>
                      </a:moveTo>
                      <a:lnTo>
                        <a:pt x="327" y="0"/>
                      </a:lnTo>
                    </a:path>
                  </a:pathLst>
                </a:custGeom>
                <a:solidFill>
                  <a:srgbClr val="ff0000">
                    <a:alpha val="50000"/>
                  </a:srgbClr>
                </a:solidFill>
                <a:ln w="38160">
                  <a:solidFill>
                    <a:srgbClr val="ff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grpSp>
          <p:grpSp>
            <p:nvGrpSpPr>
              <p:cNvPr id="135" name=""/>
              <p:cNvGrpSpPr/>
              <p:nvPr/>
            </p:nvGrpSpPr>
            <p:grpSpPr>
              <a:xfrm>
                <a:off x="2287440" y="4017960"/>
                <a:ext cx="1670040" cy="517680"/>
                <a:chOff x="2287440" y="4017960"/>
                <a:chExt cx="1670040" cy="517680"/>
              </a:xfrm>
            </p:grpSpPr>
            <p:sp>
              <p:nvSpPr>
                <p:cNvPr id="136" name=""/>
                <p:cNvSpPr/>
                <p:nvPr/>
              </p:nvSpPr>
              <p:spPr>
                <a:xfrm>
                  <a:off x="3784680" y="4332240"/>
                  <a:ext cx="63360" cy="170640"/>
                </a:xfrm>
                <a:custGeom>
                  <a:avLst/>
                  <a:gdLst/>
                  <a:ahLst/>
                  <a:rect l="l" t="t" r="r" b="b"/>
                  <a:pathLst>
                    <a:path w="54" h="201">
                      <a:moveTo>
                        <a:pt x="0" y="0"/>
                      </a:moveTo>
                      <a:cubicBezTo>
                        <a:pt x="14" y="10"/>
                        <a:pt x="16" y="26"/>
                        <a:pt x="21" y="42"/>
                      </a:cubicBezTo>
                      <a:cubicBezTo>
                        <a:pt x="25" y="55"/>
                        <a:pt x="26" y="72"/>
                        <a:pt x="30" y="84"/>
                      </a:cubicBezTo>
                      <a:cubicBezTo>
                        <a:pt x="36" y="103"/>
                        <a:pt x="43" y="122"/>
                        <a:pt x="48" y="141"/>
                      </a:cubicBezTo>
                      <a:cubicBezTo>
                        <a:pt x="50" y="161"/>
                        <a:pt x="54" y="181"/>
                        <a:pt x="54" y="201"/>
                      </a:cubicBezTo>
                    </a:path>
                  </a:pathLst>
                </a:custGeom>
                <a:noFill/>
                <a:ln w="38160">
                  <a:solidFill>
                    <a:srgbClr val="ff9900"/>
                  </a:solidFill>
                  <a:round/>
                </a:ln>
              </p:spPr>
              <p:style>
                <a:lnRef idx="0"/>
                <a:fillRef idx="0"/>
                <a:effectRef idx="0"/>
                <a:fontRef idx="minor"/>
              </p:style>
              <p:txBody>
                <a:bodyPr anchor="t">
                  <a:spAutoFit/>
                </a:bodyPr>
                <a:p>
                  <a:endParaRPr b="0" lang="en-US" sz="2400" strike="noStrike" u="none">
                    <a:solidFill>
                      <a:srgbClr val="000000"/>
                    </a:solidFill>
                    <a:effectLst/>
                    <a:uFillTx/>
                    <a:latin typeface="Times New Roman"/>
                  </a:endParaRPr>
                </a:p>
              </p:txBody>
            </p:sp>
            <p:grpSp>
              <p:nvGrpSpPr>
                <p:cNvPr id="137" name=""/>
                <p:cNvGrpSpPr/>
                <p:nvPr/>
              </p:nvGrpSpPr>
              <p:grpSpPr>
                <a:xfrm>
                  <a:off x="2287440" y="4017960"/>
                  <a:ext cx="1670040" cy="517680"/>
                  <a:chOff x="2287440" y="4017960"/>
                  <a:chExt cx="1670040" cy="517680"/>
                </a:xfrm>
              </p:grpSpPr>
              <p:sp>
                <p:nvSpPr>
                  <p:cNvPr id="138" name=""/>
                  <p:cNvSpPr/>
                  <p:nvPr/>
                </p:nvSpPr>
                <p:spPr>
                  <a:xfrm>
                    <a:off x="3714480" y="4142520"/>
                    <a:ext cx="72000" cy="21600"/>
                  </a:xfrm>
                  <a:custGeom>
                    <a:avLst/>
                    <a:gdLst/>
                    <a:ahLst/>
                    <a:rect l="l" t="t" r="r" b="b"/>
                    <a:pathLst>
                      <a:path w="81" h="24">
                        <a:moveTo>
                          <a:pt x="0" y="0"/>
                        </a:moveTo>
                        <a:cubicBezTo>
                          <a:pt x="12" y="4"/>
                          <a:pt x="16" y="13"/>
                          <a:pt x="27" y="18"/>
                        </a:cubicBezTo>
                        <a:cubicBezTo>
                          <a:pt x="33" y="21"/>
                          <a:pt x="45" y="24"/>
                          <a:pt x="45" y="24"/>
                        </a:cubicBezTo>
                        <a:cubicBezTo>
                          <a:pt x="48" y="22"/>
                          <a:pt x="51" y="20"/>
                          <a:pt x="54" y="18"/>
                        </a:cubicBezTo>
                        <a:cubicBezTo>
                          <a:pt x="57" y="17"/>
                          <a:pt x="60" y="17"/>
                          <a:pt x="63" y="15"/>
                        </a:cubicBezTo>
                        <a:cubicBezTo>
                          <a:pt x="69" y="11"/>
                          <a:pt x="81" y="3"/>
                          <a:pt x="81" y="3"/>
                        </a:cubicBezTo>
                      </a:path>
                    </a:pathLst>
                  </a:custGeom>
                  <a:noFill/>
                  <a:ln w="38160">
                    <a:solidFill>
                      <a:srgbClr val="ff9900"/>
                    </a:solidFill>
                    <a:round/>
                  </a:ln>
                </p:spPr>
                <p:style>
                  <a:lnRef idx="0"/>
                  <a:fillRef idx="0"/>
                  <a:effectRef idx="0"/>
                  <a:fontRef idx="minor"/>
                </p:style>
                <p:txBody>
                  <a:bodyPr wrap="none" lIns="90000" rIns="90000" tIns="-25200" bIns="-25200" anchor="ctr">
                    <a:noAutofit/>
                  </a:bodyPr>
                  <a:p>
                    <a:endParaRPr b="0" lang="en-US" sz="2400" strike="noStrike" u="none">
                      <a:solidFill>
                        <a:srgbClr val="000000"/>
                      </a:solidFill>
                      <a:effectLst/>
                      <a:uFillTx/>
                      <a:latin typeface="Times New Roman"/>
                    </a:endParaRPr>
                  </a:p>
                </p:txBody>
              </p:sp>
              <p:sp>
                <p:nvSpPr>
                  <p:cNvPr id="139" name=""/>
                  <p:cNvSpPr/>
                  <p:nvPr/>
                </p:nvSpPr>
                <p:spPr>
                  <a:xfrm>
                    <a:off x="3685320" y="4074840"/>
                    <a:ext cx="0" cy="97200"/>
                  </a:xfrm>
                  <a:prstGeom prst="line">
                    <a:avLst/>
                  </a:prstGeom>
                  <a:ln w="381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3693600" y="4025880"/>
                    <a:ext cx="63720" cy="162360"/>
                  </a:xfrm>
                  <a:custGeom>
                    <a:avLst/>
                    <a:gdLst/>
                    <a:ahLst/>
                    <a:rect l="l" t="t" r="r" b="b"/>
                    <a:pathLst>
                      <a:path w="72" h="180">
                        <a:moveTo>
                          <a:pt x="72" y="0"/>
                        </a:moveTo>
                        <a:cubicBezTo>
                          <a:pt x="47" y="38"/>
                          <a:pt x="38" y="84"/>
                          <a:pt x="24" y="126"/>
                        </a:cubicBezTo>
                        <a:cubicBezTo>
                          <a:pt x="23" y="135"/>
                          <a:pt x="18" y="180"/>
                          <a:pt x="0" y="180"/>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3816000" y="4167000"/>
                    <a:ext cx="32040" cy="37800"/>
                  </a:xfrm>
                  <a:custGeom>
                    <a:avLst/>
                    <a:gdLst/>
                    <a:ahLst/>
                    <a:rect l="l" t="t" r="r" b="b"/>
                    <a:pathLst>
                      <a:path w="36" h="42">
                        <a:moveTo>
                          <a:pt x="36" y="0"/>
                        </a:moveTo>
                        <a:cubicBezTo>
                          <a:pt x="26" y="15"/>
                          <a:pt x="26" y="23"/>
                          <a:pt x="24" y="42"/>
                        </a:cubicBezTo>
                        <a:cubicBezTo>
                          <a:pt x="5" y="36"/>
                          <a:pt x="0" y="36"/>
                          <a:pt x="9" y="36"/>
                        </a:cubicBezTo>
                      </a:path>
                    </a:pathLst>
                  </a:custGeom>
                  <a:noFill/>
                  <a:ln w="38160">
                    <a:solidFill>
                      <a:srgbClr val="ff9900"/>
                    </a:solidFill>
                    <a:round/>
                  </a:ln>
                </p:spPr>
                <p:style>
                  <a:lnRef idx="0"/>
                  <a:fillRef idx="0"/>
                  <a:effectRef idx="0"/>
                  <a:fontRef idx="minor"/>
                </p:style>
                <p:txBody>
                  <a:bodyPr wrap="none" lIns="90000" rIns="90000" tIns="-9000" bIns="-9000" anchor="ctr">
                    <a:noAutofit/>
                  </a:bodyPr>
                  <a:p>
                    <a:endParaRPr b="0" lang="en-US" sz="2400" strike="noStrike" u="none">
                      <a:solidFill>
                        <a:srgbClr val="000000"/>
                      </a:solidFill>
                      <a:effectLst/>
                      <a:uFillTx/>
                      <a:latin typeface="Times New Roman"/>
                    </a:endParaRPr>
                  </a:p>
                </p:txBody>
              </p:sp>
              <p:sp>
                <p:nvSpPr>
                  <p:cNvPr id="142" name=""/>
                  <p:cNvSpPr/>
                  <p:nvPr/>
                </p:nvSpPr>
                <p:spPr>
                  <a:xfrm>
                    <a:off x="3874680" y="4223880"/>
                    <a:ext cx="10440" cy="32040"/>
                  </a:xfrm>
                  <a:custGeom>
                    <a:avLst/>
                    <a:gdLst/>
                    <a:ahLst/>
                    <a:rect l="l" t="t" r="r" b="b"/>
                    <a:pathLst>
                      <a:path w="12" h="36">
                        <a:moveTo>
                          <a:pt x="0" y="0"/>
                        </a:moveTo>
                        <a:cubicBezTo>
                          <a:pt x="9" y="14"/>
                          <a:pt x="5" y="5"/>
                          <a:pt x="9" y="24"/>
                        </a:cubicBezTo>
                        <a:cubicBezTo>
                          <a:pt x="10" y="28"/>
                          <a:pt x="12" y="36"/>
                          <a:pt x="12" y="36"/>
                        </a:cubicBezTo>
                      </a:path>
                    </a:pathLst>
                  </a:custGeom>
                  <a:noFill/>
                  <a:ln w="38160">
                    <a:solidFill>
                      <a:srgbClr val="ff9900"/>
                    </a:solidFill>
                    <a:round/>
                  </a:ln>
                </p:spPr>
                <p:style>
                  <a:lnRef idx="0"/>
                  <a:fillRef idx="0"/>
                  <a:effectRef idx="0"/>
                  <a:fontRef idx="minor"/>
                </p:style>
                <p:txBody>
                  <a:bodyPr wrap="none" lIns="90000" rIns="90000" tIns="-14760" bIns="-14760" anchor="ctr">
                    <a:noAutofit/>
                  </a:bodyPr>
                  <a:p>
                    <a:endParaRPr b="0" lang="en-US" sz="2400" strike="noStrike" u="none">
                      <a:solidFill>
                        <a:srgbClr val="000000"/>
                      </a:solidFill>
                      <a:effectLst/>
                      <a:uFillTx/>
                      <a:latin typeface="Times New Roman"/>
                    </a:endParaRPr>
                  </a:p>
                </p:txBody>
              </p:sp>
              <p:sp>
                <p:nvSpPr>
                  <p:cNvPr id="143" name=""/>
                  <p:cNvSpPr/>
                  <p:nvPr/>
                </p:nvSpPr>
                <p:spPr>
                  <a:xfrm>
                    <a:off x="2287440" y="4017960"/>
                    <a:ext cx="1603440" cy="517680"/>
                  </a:xfrm>
                  <a:custGeom>
                    <a:avLst/>
                    <a:gdLst/>
                    <a:ahLst/>
                    <a:rect l="l" t="t" r="r" b="b"/>
                    <a:pathLst>
                      <a:path w="1803" h="573">
                        <a:moveTo>
                          <a:pt x="0" y="573"/>
                        </a:moveTo>
                        <a:cubicBezTo>
                          <a:pt x="8" y="548"/>
                          <a:pt x="23" y="523"/>
                          <a:pt x="30" y="498"/>
                        </a:cubicBezTo>
                        <a:cubicBezTo>
                          <a:pt x="41" y="459"/>
                          <a:pt x="49" y="415"/>
                          <a:pt x="72" y="381"/>
                        </a:cubicBezTo>
                        <a:cubicBezTo>
                          <a:pt x="85" y="362"/>
                          <a:pt x="101" y="346"/>
                          <a:pt x="114" y="327"/>
                        </a:cubicBezTo>
                        <a:cubicBezTo>
                          <a:pt x="118" y="321"/>
                          <a:pt x="132" y="315"/>
                          <a:pt x="132" y="315"/>
                        </a:cubicBezTo>
                        <a:cubicBezTo>
                          <a:pt x="140" y="304"/>
                          <a:pt x="146" y="306"/>
                          <a:pt x="156" y="297"/>
                        </a:cubicBezTo>
                        <a:cubicBezTo>
                          <a:pt x="181" y="276"/>
                          <a:pt x="204" y="271"/>
                          <a:pt x="234" y="261"/>
                        </a:cubicBezTo>
                        <a:cubicBezTo>
                          <a:pt x="244" y="246"/>
                          <a:pt x="249" y="238"/>
                          <a:pt x="264" y="228"/>
                        </a:cubicBezTo>
                        <a:cubicBezTo>
                          <a:pt x="285" y="197"/>
                          <a:pt x="327" y="185"/>
                          <a:pt x="360" y="174"/>
                        </a:cubicBezTo>
                        <a:cubicBezTo>
                          <a:pt x="394" y="163"/>
                          <a:pt x="419" y="150"/>
                          <a:pt x="456" y="147"/>
                        </a:cubicBezTo>
                        <a:cubicBezTo>
                          <a:pt x="472" y="142"/>
                          <a:pt x="505" y="122"/>
                          <a:pt x="519" y="120"/>
                        </a:cubicBezTo>
                        <a:cubicBezTo>
                          <a:pt x="534" y="118"/>
                          <a:pt x="549" y="118"/>
                          <a:pt x="564" y="117"/>
                        </a:cubicBezTo>
                        <a:cubicBezTo>
                          <a:pt x="592" y="110"/>
                          <a:pt x="599" y="110"/>
                          <a:pt x="636" y="108"/>
                        </a:cubicBezTo>
                        <a:cubicBezTo>
                          <a:pt x="677" y="94"/>
                          <a:pt x="716" y="75"/>
                          <a:pt x="759" y="66"/>
                        </a:cubicBezTo>
                        <a:cubicBezTo>
                          <a:pt x="789" y="60"/>
                          <a:pt x="819" y="57"/>
                          <a:pt x="849" y="48"/>
                        </a:cubicBezTo>
                        <a:cubicBezTo>
                          <a:pt x="902" y="32"/>
                          <a:pt x="954" y="11"/>
                          <a:pt x="1008" y="0"/>
                        </a:cubicBezTo>
                        <a:cubicBezTo>
                          <a:pt x="1045" y="5"/>
                          <a:pt x="1071" y="26"/>
                          <a:pt x="1107" y="33"/>
                        </a:cubicBezTo>
                        <a:cubicBezTo>
                          <a:pt x="1161" y="43"/>
                          <a:pt x="1210" y="46"/>
                          <a:pt x="1266" y="48"/>
                        </a:cubicBezTo>
                        <a:cubicBezTo>
                          <a:pt x="1288" y="55"/>
                          <a:pt x="1313" y="50"/>
                          <a:pt x="1335" y="57"/>
                        </a:cubicBezTo>
                        <a:cubicBezTo>
                          <a:pt x="1362" y="53"/>
                          <a:pt x="1349" y="56"/>
                          <a:pt x="1374" y="48"/>
                        </a:cubicBezTo>
                        <a:cubicBezTo>
                          <a:pt x="1380" y="46"/>
                          <a:pt x="1392" y="42"/>
                          <a:pt x="1392" y="42"/>
                        </a:cubicBezTo>
                        <a:cubicBezTo>
                          <a:pt x="1419" y="45"/>
                          <a:pt x="1441" y="51"/>
                          <a:pt x="1467" y="60"/>
                        </a:cubicBezTo>
                        <a:cubicBezTo>
                          <a:pt x="1510" y="74"/>
                          <a:pt x="1557" y="62"/>
                          <a:pt x="1602" y="63"/>
                        </a:cubicBezTo>
                        <a:cubicBezTo>
                          <a:pt x="1621" y="67"/>
                          <a:pt x="1627" y="69"/>
                          <a:pt x="1644" y="81"/>
                        </a:cubicBezTo>
                        <a:cubicBezTo>
                          <a:pt x="1647" y="83"/>
                          <a:pt x="1653" y="87"/>
                          <a:pt x="1653" y="87"/>
                        </a:cubicBezTo>
                        <a:cubicBezTo>
                          <a:pt x="1655" y="90"/>
                          <a:pt x="1656" y="93"/>
                          <a:pt x="1659" y="96"/>
                        </a:cubicBezTo>
                        <a:cubicBezTo>
                          <a:pt x="1662" y="99"/>
                          <a:pt x="1666" y="99"/>
                          <a:pt x="1668" y="102"/>
                        </a:cubicBezTo>
                        <a:cubicBezTo>
                          <a:pt x="1673" y="109"/>
                          <a:pt x="1676" y="121"/>
                          <a:pt x="1680" y="129"/>
                        </a:cubicBezTo>
                        <a:cubicBezTo>
                          <a:pt x="1684" y="135"/>
                          <a:pt x="1690" y="140"/>
                          <a:pt x="1692" y="147"/>
                        </a:cubicBezTo>
                        <a:cubicBezTo>
                          <a:pt x="1697" y="163"/>
                          <a:pt x="1702" y="180"/>
                          <a:pt x="1716" y="189"/>
                        </a:cubicBezTo>
                        <a:cubicBezTo>
                          <a:pt x="1721" y="203"/>
                          <a:pt x="1733" y="212"/>
                          <a:pt x="1737" y="225"/>
                        </a:cubicBezTo>
                        <a:cubicBezTo>
                          <a:pt x="1739" y="231"/>
                          <a:pt x="1744" y="256"/>
                          <a:pt x="1752" y="261"/>
                        </a:cubicBezTo>
                        <a:cubicBezTo>
                          <a:pt x="1766" y="270"/>
                          <a:pt x="1787" y="273"/>
                          <a:pt x="1803" y="273"/>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3682800" y="4175280"/>
                    <a:ext cx="69120" cy="173160"/>
                  </a:xfrm>
                  <a:custGeom>
                    <a:avLst/>
                    <a:gdLst/>
                    <a:ahLst/>
                    <a:rect l="l" t="t" r="r" b="b"/>
                    <a:pathLst>
                      <a:path w="78" h="192">
                        <a:moveTo>
                          <a:pt x="0" y="0"/>
                        </a:moveTo>
                        <a:cubicBezTo>
                          <a:pt x="14" y="21"/>
                          <a:pt x="5" y="16"/>
                          <a:pt x="21" y="21"/>
                        </a:cubicBezTo>
                        <a:cubicBezTo>
                          <a:pt x="24" y="31"/>
                          <a:pt x="36" y="48"/>
                          <a:pt x="36" y="48"/>
                        </a:cubicBezTo>
                        <a:cubicBezTo>
                          <a:pt x="34" y="69"/>
                          <a:pt x="23" y="92"/>
                          <a:pt x="45" y="99"/>
                        </a:cubicBezTo>
                        <a:cubicBezTo>
                          <a:pt x="53" y="111"/>
                          <a:pt x="63" y="118"/>
                          <a:pt x="69" y="132"/>
                        </a:cubicBezTo>
                        <a:cubicBezTo>
                          <a:pt x="72" y="138"/>
                          <a:pt x="73" y="144"/>
                          <a:pt x="75" y="150"/>
                        </a:cubicBezTo>
                        <a:cubicBezTo>
                          <a:pt x="76" y="153"/>
                          <a:pt x="78" y="159"/>
                          <a:pt x="78" y="159"/>
                        </a:cubicBezTo>
                        <a:cubicBezTo>
                          <a:pt x="74" y="176"/>
                          <a:pt x="64" y="178"/>
                          <a:pt x="57" y="192"/>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3749400" y="4329720"/>
                    <a:ext cx="53280" cy="5040"/>
                  </a:xfrm>
                  <a:custGeom>
                    <a:avLst/>
                    <a:gdLst/>
                    <a:ahLst/>
                    <a:rect l="l" t="t" r="r" b="b"/>
                    <a:pathLst>
                      <a:path w="60" h="6">
                        <a:moveTo>
                          <a:pt x="0" y="0"/>
                        </a:moveTo>
                        <a:cubicBezTo>
                          <a:pt x="22" y="5"/>
                          <a:pt x="36" y="6"/>
                          <a:pt x="60" y="6"/>
                        </a:cubicBezTo>
                      </a:path>
                    </a:pathLst>
                  </a:custGeom>
                  <a:noFill/>
                  <a:ln w="38160">
                    <a:solidFill>
                      <a:srgbClr val="ff9900"/>
                    </a:solidFill>
                    <a:round/>
                  </a:ln>
                </p:spPr>
                <p:style>
                  <a:lnRef idx="0"/>
                  <a:fillRef idx="0"/>
                  <a:effectRef idx="0"/>
                  <a:fontRef idx="minor"/>
                </p:style>
                <p:txBody>
                  <a:bodyPr wrap="none" lIns="90000" rIns="90000" tIns="-41760" bIns="-41760" anchor="ctr">
                    <a:noAutofit/>
                  </a:bodyPr>
                  <a:p>
                    <a:endParaRPr b="0" lang="en-US" sz="2400" strike="noStrike" u="none">
                      <a:solidFill>
                        <a:srgbClr val="000000"/>
                      </a:solidFill>
                      <a:effectLst/>
                      <a:uFillTx/>
                      <a:latin typeface="Times New Roman"/>
                    </a:endParaRPr>
                  </a:p>
                </p:txBody>
              </p:sp>
              <p:sp>
                <p:nvSpPr>
                  <p:cNvPr id="146" name=""/>
                  <p:cNvSpPr/>
                  <p:nvPr/>
                </p:nvSpPr>
                <p:spPr>
                  <a:xfrm>
                    <a:off x="3690720" y="4253760"/>
                    <a:ext cx="151920" cy="45000"/>
                  </a:xfrm>
                  <a:custGeom>
                    <a:avLst/>
                    <a:gdLst/>
                    <a:ahLst/>
                    <a:rect l="l" t="t" r="r" b="b"/>
                    <a:pathLst>
                      <a:path w="171" h="50">
                        <a:moveTo>
                          <a:pt x="0" y="30"/>
                        </a:moveTo>
                        <a:cubicBezTo>
                          <a:pt x="59" y="50"/>
                          <a:pt x="114" y="0"/>
                          <a:pt x="171" y="0"/>
                        </a:cubicBezTo>
                      </a:path>
                    </a:pathLst>
                  </a:custGeom>
                  <a:noFill/>
                  <a:ln w="38160">
                    <a:solidFill>
                      <a:srgbClr val="ff9900"/>
                    </a:solidFill>
                    <a:round/>
                  </a:ln>
                </p:spPr>
                <p:style>
                  <a:lnRef idx="0"/>
                  <a:fillRef idx="0"/>
                  <a:effectRef idx="0"/>
                  <a:fontRef idx="minor"/>
                </p:style>
                <p:txBody>
                  <a:bodyPr wrap="none" lIns="90000" rIns="90000" tIns="-1800" bIns="-1800" anchor="ctr">
                    <a:noAutofit/>
                  </a:bodyPr>
                  <a:p>
                    <a:endParaRPr b="0" lang="en-US" sz="2400" strike="noStrike" u="none">
                      <a:solidFill>
                        <a:srgbClr val="000000"/>
                      </a:solidFill>
                      <a:effectLst/>
                      <a:uFillTx/>
                      <a:latin typeface="Times New Roman"/>
                    </a:endParaRPr>
                  </a:p>
                </p:txBody>
              </p:sp>
              <p:sp>
                <p:nvSpPr>
                  <p:cNvPr id="147" name=""/>
                  <p:cNvSpPr/>
                  <p:nvPr/>
                </p:nvSpPr>
                <p:spPr>
                  <a:xfrm>
                    <a:off x="3840120" y="4237560"/>
                    <a:ext cx="45360" cy="5040"/>
                  </a:xfrm>
                  <a:custGeom>
                    <a:avLst/>
                    <a:gdLst/>
                    <a:ahLst/>
                    <a:rect l="l" t="t" r="r" b="b"/>
                    <a:pathLst>
                      <a:path w="51" h="6">
                        <a:moveTo>
                          <a:pt x="0" y="0"/>
                        </a:moveTo>
                        <a:cubicBezTo>
                          <a:pt x="21" y="5"/>
                          <a:pt x="27" y="6"/>
                          <a:pt x="51" y="6"/>
                        </a:cubicBezTo>
                      </a:path>
                    </a:pathLst>
                  </a:custGeom>
                  <a:noFill/>
                  <a:ln w="38160">
                    <a:solidFill>
                      <a:srgbClr val="ff9900"/>
                    </a:solidFill>
                    <a:round/>
                  </a:ln>
                </p:spPr>
                <p:style>
                  <a:lnRef idx="0"/>
                  <a:fillRef idx="0"/>
                  <a:effectRef idx="0"/>
                  <a:fontRef idx="minor"/>
                </p:style>
                <p:txBody>
                  <a:bodyPr wrap="none" lIns="90000" rIns="90000" tIns="-41760" bIns="-41760" anchor="ctr">
                    <a:noAutofit/>
                  </a:bodyPr>
                  <a:p>
                    <a:endParaRPr b="0" lang="en-US" sz="2400" strike="noStrike" u="none">
                      <a:solidFill>
                        <a:srgbClr val="000000"/>
                      </a:solidFill>
                      <a:effectLst/>
                      <a:uFillTx/>
                      <a:latin typeface="Times New Roman"/>
                    </a:endParaRPr>
                  </a:p>
                </p:txBody>
              </p:sp>
              <p:sp>
                <p:nvSpPr>
                  <p:cNvPr id="148" name=""/>
                  <p:cNvSpPr/>
                  <p:nvPr/>
                </p:nvSpPr>
                <p:spPr>
                  <a:xfrm>
                    <a:off x="3885480" y="4253760"/>
                    <a:ext cx="72000" cy="181440"/>
                  </a:xfrm>
                  <a:custGeom>
                    <a:avLst/>
                    <a:gdLst/>
                    <a:ahLst/>
                    <a:rect l="l" t="t" r="r" b="b"/>
                    <a:pathLst>
                      <a:path w="81" h="201">
                        <a:moveTo>
                          <a:pt x="81" y="201"/>
                        </a:moveTo>
                        <a:cubicBezTo>
                          <a:pt x="80" y="185"/>
                          <a:pt x="80" y="169"/>
                          <a:pt x="78" y="153"/>
                        </a:cubicBezTo>
                        <a:cubicBezTo>
                          <a:pt x="76" y="134"/>
                          <a:pt x="41" y="86"/>
                          <a:pt x="27" y="72"/>
                        </a:cubicBezTo>
                        <a:cubicBezTo>
                          <a:pt x="20" y="51"/>
                          <a:pt x="19" y="28"/>
                          <a:pt x="3" y="12"/>
                        </a:cubicBezTo>
                        <a:cubicBezTo>
                          <a:pt x="0" y="2"/>
                          <a:pt x="0" y="6"/>
                          <a:pt x="0" y="0"/>
                        </a:cubicBezTo>
                      </a:path>
                    </a:pathLst>
                  </a:custGeom>
                  <a:noFill/>
                  <a:ln w="38160">
                    <a:solidFill>
                      <a:srgbClr val="ff99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3762720" y="4272840"/>
                    <a:ext cx="34560" cy="59400"/>
                  </a:xfrm>
                  <a:custGeom>
                    <a:avLst/>
                    <a:gdLst/>
                    <a:ahLst/>
                    <a:rect l="l" t="t" r="r" b="b"/>
                    <a:pathLst>
                      <a:path w="39" h="66">
                        <a:moveTo>
                          <a:pt x="0" y="66"/>
                        </a:moveTo>
                        <a:cubicBezTo>
                          <a:pt x="11" y="50"/>
                          <a:pt x="24" y="43"/>
                          <a:pt x="39" y="33"/>
                        </a:cubicBezTo>
                        <a:cubicBezTo>
                          <a:pt x="36" y="22"/>
                          <a:pt x="35" y="8"/>
                          <a:pt x="27" y="0"/>
                        </a:cubicBezTo>
                      </a:path>
                    </a:pathLst>
                  </a:custGeom>
                  <a:noFill/>
                  <a:ln w="38160">
                    <a:solidFill>
                      <a:srgbClr val="ff9900"/>
                    </a:solidFill>
                    <a:round/>
                  </a:ln>
                </p:spPr>
                <p:style>
                  <a:lnRef idx="0"/>
                  <a:fillRef idx="0"/>
                  <a:effectRef idx="0"/>
                  <a:fontRef idx="minor"/>
                </p:style>
                <p:txBody>
                  <a:bodyPr wrap="none" lIns="90000" rIns="90000" tIns="12600" bIns="12600" anchor="ctr">
                    <a:noAutofit/>
                  </a:bodyPr>
                  <a:p>
                    <a:endParaRPr b="0" lang="en-US" sz="2400" strike="noStrike" u="none">
                      <a:solidFill>
                        <a:srgbClr val="000000"/>
                      </a:solidFill>
                      <a:effectLst/>
                      <a:uFillTx/>
                      <a:latin typeface="Times New Roman"/>
                    </a:endParaRPr>
                  </a:p>
                </p:txBody>
              </p:sp>
              <p:sp>
                <p:nvSpPr>
                  <p:cNvPr id="150" name=""/>
                  <p:cNvSpPr/>
                  <p:nvPr/>
                </p:nvSpPr>
                <p:spPr>
                  <a:xfrm>
                    <a:off x="3794760" y="4302360"/>
                    <a:ext cx="47880" cy="29880"/>
                  </a:xfrm>
                  <a:custGeom>
                    <a:avLst/>
                    <a:gdLst/>
                    <a:ahLst/>
                    <a:rect l="l" t="t" r="r" b="b"/>
                    <a:pathLst>
                      <a:path w="54" h="33">
                        <a:moveTo>
                          <a:pt x="54" y="33"/>
                        </a:moveTo>
                        <a:cubicBezTo>
                          <a:pt x="39" y="11"/>
                          <a:pt x="27" y="0"/>
                          <a:pt x="0" y="0"/>
                        </a:cubicBezTo>
                      </a:path>
                    </a:pathLst>
                  </a:custGeom>
                  <a:noFill/>
                  <a:ln w="38160">
                    <a:solidFill>
                      <a:srgbClr val="ff9900"/>
                    </a:solidFill>
                    <a:round/>
                  </a:ln>
                </p:spPr>
                <p:style>
                  <a:lnRef idx="0"/>
                  <a:fillRef idx="0"/>
                  <a:effectRef idx="0"/>
                  <a:fontRef idx="minor"/>
                </p:style>
                <p:txBody>
                  <a:bodyPr wrap="none" lIns="90000" rIns="90000" tIns="-16920" bIns="-16920" anchor="ctr">
                    <a:noAutofit/>
                  </a:bodyPr>
                  <a:p>
                    <a:endParaRPr b="0" lang="en-US" sz="2400" strike="noStrike" u="none">
                      <a:solidFill>
                        <a:srgbClr val="000000"/>
                      </a:solidFill>
                      <a:effectLst/>
                      <a:uFillTx/>
                      <a:latin typeface="Times New Roman"/>
                    </a:endParaRPr>
                  </a:p>
                </p:txBody>
              </p:sp>
            </p:grpSp>
          </p:grpSp>
          <p:grpSp>
            <p:nvGrpSpPr>
              <p:cNvPr id="151" name=""/>
              <p:cNvGrpSpPr/>
              <p:nvPr/>
            </p:nvGrpSpPr>
            <p:grpSpPr>
              <a:xfrm>
                <a:off x="2558880" y="4017960"/>
                <a:ext cx="635040" cy="258480"/>
                <a:chOff x="2558880" y="4017960"/>
                <a:chExt cx="635040" cy="258480"/>
              </a:xfrm>
            </p:grpSpPr>
            <p:sp>
              <p:nvSpPr>
                <p:cNvPr id="152" name=""/>
                <p:cNvSpPr/>
                <p:nvPr/>
              </p:nvSpPr>
              <p:spPr>
                <a:xfrm>
                  <a:off x="2558880" y="4195440"/>
                  <a:ext cx="114480" cy="40320"/>
                </a:xfrm>
                <a:custGeom>
                  <a:avLst/>
                  <a:gdLst/>
                  <a:ahLst/>
                  <a:rect l="l" t="t" r="r" b="b"/>
                  <a:pathLst>
                    <a:path w="129" h="45">
                      <a:moveTo>
                        <a:pt x="0" y="0"/>
                      </a:moveTo>
                      <a:lnTo>
                        <a:pt x="75" y="30"/>
                      </a:lnTo>
                      <a:cubicBezTo>
                        <a:pt x="75" y="30"/>
                        <a:pt x="102" y="39"/>
                        <a:pt x="102" y="39"/>
                      </a:cubicBezTo>
                      <a:cubicBezTo>
                        <a:pt x="108" y="41"/>
                        <a:pt x="114" y="41"/>
                        <a:pt x="120" y="42"/>
                      </a:cubicBezTo>
                      <a:cubicBezTo>
                        <a:pt x="123" y="43"/>
                        <a:pt x="129" y="45"/>
                        <a:pt x="129" y="45"/>
                      </a:cubicBezTo>
                    </a:path>
                  </a:pathLst>
                </a:custGeom>
                <a:noFill/>
                <a:ln w="38160">
                  <a:solidFill>
                    <a:srgbClr val="ff9900"/>
                  </a:solidFill>
                  <a:round/>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153" name=""/>
                <p:cNvSpPr/>
                <p:nvPr/>
              </p:nvSpPr>
              <p:spPr>
                <a:xfrm>
                  <a:off x="2641320" y="4233240"/>
                  <a:ext cx="23760" cy="43200"/>
                </a:xfrm>
                <a:custGeom>
                  <a:avLst/>
                  <a:gdLst/>
                  <a:ahLst/>
                  <a:rect l="l" t="t" r="r" b="b"/>
                  <a:pathLst>
                    <a:path w="27" h="48">
                      <a:moveTo>
                        <a:pt x="0" y="0"/>
                      </a:moveTo>
                      <a:cubicBezTo>
                        <a:pt x="10" y="15"/>
                        <a:pt x="10" y="39"/>
                        <a:pt x="27" y="48"/>
                      </a:cubicBezTo>
                    </a:path>
                  </a:pathLst>
                </a:custGeom>
                <a:noFill/>
                <a:ln w="38160">
                  <a:solidFill>
                    <a:srgbClr val="ff9900"/>
                  </a:solidFill>
                  <a:round/>
                </a:ln>
              </p:spPr>
              <p:style>
                <a:lnRef idx="0"/>
                <a:fillRef idx="0"/>
                <a:effectRef idx="0"/>
                <a:fontRef idx="minor"/>
              </p:style>
              <p:txBody>
                <a:bodyPr wrap="none" lIns="90000" rIns="90000" tIns="-3600" bIns="-3600" anchor="ctr">
                  <a:noAutofit/>
                </a:bodyPr>
                <a:p>
                  <a:endParaRPr b="0" lang="en-US" sz="2400" strike="noStrike" u="none">
                    <a:solidFill>
                      <a:srgbClr val="000000"/>
                    </a:solidFill>
                    <a:effectLst/>
                    <a:uFillTx/>
                    <a:latin typeface="Times New Roman"/>
                  </a:endParaRPr>
                </a:p>
              </p:txBody>
            </p:sp>
            <p:sp>
              <p:nvSpPr>
                <p:cNvPr id="154" name=""/>
                <p:cNvSpPr/>
                <p:nvPr/>
              </p:nvSpPr>
              <p:spPr>
                <a:xfrm>
                  <a:off x="2812320" y="4120560"/>
                  <a:ext cx="15840" cy="70200"/>
                </a:xfrm>
                <a:custGeom>
                  <a:avLst/>
                  <a:gdLst/>
                  <a:ahLst/>
                  <a:rect l="l" t="t" r="r" b="b"/>
                  <a:pathLst>
                    <a:path w="18" h="78">
                      <a:moveTo>
                        <a:pt x="18" y="0"/>
                      </a:moveTo>
                      <a:cubicBezTo>
                        <a:pt x="15" y="26"/>
                        <a:pt x="0" y="52"/>
                        <a:pt x="0" y="78"/>
                      </a:cubicBezTo>
                    </a:path>
                  </a:pathLst>
                </a:custGeom>
                <a:noFill/>
                <a:ln w="38160">
                  <a:solidFill>
                    <a:srgbClr val="ff9900"/>
                  </a:solidFill>
                  <a:round/>
                </a:ln>
              </p:spPr>
              <p:style>
                <a:lnRef idx="0"/>
                <a:fillRef idx="0"/>
                <a:effectRef idx="0"/>
                <a:fontRef idx="minor"/>
              </p:style>
              <p:txBody>
                <a:bodyPr wrap="none" lIns="90000" rIns="90000" tIns="23400" bIns="23400" anchor="ctr">
                  <a:noAutofit/>
                </a:bodyPr>
                <a:p>
                  <a:endParaRPr b="0" lang="en-US" sz="2400" strike="noStrike" u="none">
                    <a:solidFill>
                      <a:srgbClr val="000000"/>
                    </a:solidFill>
                    <a:effectLst/>
                    <a:uFillTx/>
                    <a:latin typeface="Times New Roman"/>
                  </a:endParaRPr>
                </a:p>
              </p:txBody>
            </p:sp>
            <p:sp>
              <p:nvSpPr>
                <p:cNvPr id="155" name=""/>
                <p:cNvSpPr/>
                <p:nvPr/>
              </p:nvSpPr>
              <p:spPr>
                <a:xfrm>
                  <a:off x="2884320" y="4107240"/>
                  <a:ext cx="77400" cy="78120"/>
                </a:xfrm>
                <a:custGeom>
                  <a:avLst/>
                  <a:gdLst/>
                  <a:ahLst/>
                  <a:rect l="l" t="t" r="r" b="b"/>
                  <a:pathLst>
                    <a:path w="87" h="87">
                      <a:moveTo>
                        <a:pt x="0" y="0"/>
                      </a:moveTo>
                      <a:cubicBezTo>
                        <a:pt x="9" y="28"/>
                        <a:pt x="20" y="50"/>
                        <a:pt x="51" y="60"/>
                      </a:cubicBezTo>
                      <a:cubicBezTo>
                        <a:pt x="65" y="74"/>
                        <a:pt x="56" y="67"/>
                        <a:pt x="78" y="81"/>
                      </a:cubicBezTo>
                      <a:cubicBezTo>
                        <a:pt x="81" y="83"/>
                        <a:pt x="87" y="87"/>
                        <a:pt x="87" y="87"/>
                      </a:cubicBezTo>
                    </a:path>
                  </a:pathLst>
                </a:custGeom>
                <a:noFill/>
                <a:ln w="38160">
                  <a:solidFill>
                    <a:srgbClr val="ff9900"/>
                  </a:solidFill>
                  <a:round/>
                </a:ln>
              </p:spPr>
              <p:style>
                <a:lnRef idx="0"/>
                <a:fillRef idx="0"/>
                <a:effectRef idx="0"/>
                <a:fontRef idx="minor"/>
              </p:style>
              <p:txBody>
                <a:bodyPr wrap="none" lIns="90000" rIns="90000" tIns="31320" bIns="31320" anchor="ctr">
                  <a:noAutofit/>
                </a:bodyPr>
                <a:p>
                  <a:endParaRPr b="0" lang="en-US" sz="2400" strike="noStrike" u="none">
                    <a:solidFill>
                      <a:srgbClr val="000000"/>
                    </a:solidFill>
                    <a:effectLst/>
                    <a:uFillTx/>
                    <a:latin typeface="Times New Roman"/>
                  </a:endParaRPr>
                </a:p>
              </p:txBody>
            </p:sp>
            <p:sp>
              <p:nvSpPr>
                <p:cNvPr id="156" name=""/>
                <p:cNvSpPr/>
                <p:nvPr/>
              </p:nvSpPr>
              <p:spPr>
                <a:xfrm>
                  <a:off x="3193920" y="4017960"/>
                  <a:ext cx="0" cy="81000"/>
                </a:xfrm>
                <a:prstGeom prst="line">
                  <a:avLst/>
                </a:prstGeom>
                <a:ln w="38160">
                  <a:solidFill>
                    <a:srgbClr val="ff9900"/>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grpSp>
          <p:sp>
            <p:nvSpPr>
              <p:cNvPr id="157" name=""/>
              <p:cNvSpPr/>
              <p:nvPr/>
            </p:nvSpPr>
            <p:spPr>
              <a:xfrm flipV="1">
                <a:off x="2649600" y="2553840"/>
                <a:ext cx="1440" cy="50760"/>
              </a:xfrm>
              <a:prstGeom prst="line">
                <a:avLst/>
              </a:prstGeom>
              <a:ln w="144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grpSp>
        <p:sp>
          <p:nvSpPr>
            <p:cNvPr id="158" name=""/>
            <p:cNvSpPr/>
            <p:nvPr/>
          </p:nvSpPr>
          <p:spPr>
            <a:xfrm>
              <a:off x="938160" y="1643040"/>
              <a:ext cx="2665440" cy="343080"/>
            </a:xfrm>
            <a:prstGeom prst="roundRect">
              <a:avLst>
                <a:gd name="adj" fmla="val 16667"/>
              </a:avLst>
            </a:prstGeom>
            <a:solidFill>
              <a:srgbClr val="000000"/>
            </a:solidFill>
            <a:ln w="0">
              <a:noFill/>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Northern Border Partners (11.8%)</a:t>
              </a:r>
              <a:endParaRPr b="0" lang="en-US" sz="1200" strike="noStrike" u="none">
                <a:solidFill>
                  <a:srgbClr val="000000"/>
                </a:solidFill>
                <a:effectLst/>
                <a:uFillTx/>
                <a:latin typeface="Times New Roman"/>
              </a:endParaRPr>
            </a:p>
          </p:txBody>
        </p:sp>
        <p:sp>
          <p:nvSpPr>
            <p:cNvPr id="159" name=""/>
            <p:cNvSpPr/>
            <p:nvPr/>
          </p:nvSpPr>
          <p:spPr>
            <a:xfrm>
              <a:off x="2370240" y="4770360"/>
              <a:ext cx="1773000" cy="343080"/>
            </a:xfrm>
            <a:prstGeom prst="roundRect">
              <a:avLst>
                <a:gd name="adj" fmla="val 16667"/>
              </a:avLst>
            </a:prstGeom>
            <a:solidFill>
              <a:srgbClr val="ff6600"/>
            </a:solidFill>
            <a:ln w="0">
              <a:noFill/>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Florida Gas (50%)</a:t>
              </a:r>
              <a:endParaRPr b="0" lang="en-US" sz="1200" strike="noStrike" u="none">
                <a:solidFill>
                  <a:srgbClr val="000000"/>
                </a:solidFill>
                <a:effectLst/>
                <a:uFillTx/>
                <a:latin typeface="Times New Roman"/>
              </a:endParaRPr>
            </a:p>
          </p:txBody>
        </p:sp>
        <p:sp>
          <p:nvSpPr>
            <p:cNvPr id="160" name=""/>
            <p:cNvSpPr/>
            <p:nvPr/>
          </p:nvSpPr>
          <p:spPr>
            <a:xfrm>
              <a:off x="307800" y="2982960"/>
              <a:ext cx="1773360" cy="342720"/>
            </a:xfrm>
            <a:prstGeom prst="roundRect">
              <a:avLst>
                <a:gd name="adj" fmla="val 16667"/>
              </a:avLst>
            </a:prstGeom>
            <a:solidFill>
              <a:srgbClr val="ff0000"/>
            </a:solidFill>
            <a:ln w="0">
              <a:noFill/>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Florida Gas (50%)</a:t>
              </a:r>
              <a:endParaRPr b="0" lang="en-US" sz="1200" strike="noStrike" u="none">
                <a:solidFill>
                  <a:srgbClr val="000000"/>
                </a:solidFill>
                <a:effectLst/>
                <a:uFillTx/>
                <a:latin typeface="Times New Roman"/>
              </a:endParaRPr>
            </a:p>
          </p:txBody>
        </p:sp>
        <p:sp>
          <p:nvSpPr>
            <p:cNvPr id="161" name=""/>
            <p:cNvSpPr/>
            <p:nvPr/>
          </p:nvSpPr>
          <p:spPr>
            <a:xfrm>
              <a:off x="2521080" y="3112920"/>
              <a:ext cx="2058840" cy="343080"/>
            </a:xfrm>
            <a:prstGeom prst="roundRect">
              <a:avLst>
                <a:gd name="adj" fmla="val 16667"/>
              </a:avLst>
            </a:prstGeom>
            <a:solidFill>
              <a:srgbClr val="3366ff"/>
            </a:solidFill>
            <a:ln w="0">
              <a:noFill/>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Northern Natural (100%)</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
          <p:cNvSpPr/>
          <p:nvPr/>
        </p:nvSpPr>
        <p:spPr>
          <a:xfrm>
            <a:off x="141120" y="1306440"/>
            <a:ext cx="4294440" cy="2781360"/>
          </a:xfrm>
          <a:prstGeom prst="rect">
            <a:avLst/>
          </a:prstGeom>
          <a:noFill/>
          <a:ln w="9360">
            <a:solidFill>
              <a:srgbClr val="000000"/>
            </a:solidFill>
            <a:miter/>
          </a:ln>
        </p:spPr>
        <p:style>
          <a:lnRef idx="0"/>
          <a:fillRef idx="0"/>
          <a:effectRef idx="0"/>
          <a:fontRef idx="minor"/>
        </p:style>
        <p:txBody>
          <a:bodyPr lIns="182880" rIns="182880" tIns="274320" bIns="91440" anchor="t">
            <a:noAutofit/>
          </a:bodyPr>
          <a:p>
            <a:pPr marL="108000">
              <a:lnSpc>
                <a:spcPct val="100000"/>
              </a:lnSpc>
              <a:spcAft>
                <a:spcPts val="1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3" name="PlaceHolder 1"/>
          <p:cNvSpPr>
            <a:spLocks noGrp="1"/>
          </p:cNvSpPr>
          <p:nvPr>
            <p:ph type="title"/>
          </p:nvPr>
        </p:nvSpPr>
        <p:spPr>
          <a:xfrm>
            <a:off x="763560" y="171000"/>
            <a:ext cx="7642080" cy="785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Transwestern Growth Initiatives</a:t>
            </a:r>
            <a:endParaRPr b="1" lang="en-US" sz="3200" strike="noStrike" u="none">
              <a:solidFill>
                <a:srgbClr val="000000"/>
              </a:solidFill>
              <a:effectLst/>
              <a:uFillTx/>
              <a:latin typeface="Arial"/>
            </a:endParaRPr>
          </a:p>
        </p:txBody>
      </p:sp>
      <p:sp>
        <p:nvSpPr>
          <p:cNvPr id="164" name="PlaceHolder 2"/>
          <p:cNvSpPr>
            <a:spLocks noGrp="1"/>
          </p:cNvSpPr>
          <p:nvPr>
            <p:ph/>
          </p:nvPr>
        </p:nvSpPr>
        <p:spPr>
          <a:xfrm>
            <a:off x="227160" y="1503360"/>
            <a:ext cx="4184640" cy="2400480"/>
          </a:xfrm>
          <a:prstGeom prst="rect">
            <a:avLst/>
          </a:prstGeom>
          <a:noFill/>
          <a:ln w="0">
            <a:noFill/>
          </a:ln>
        </p:spPr>
        <p:txBody>
          <a:bodyPr lIns="90000" rIns="90000" tIns="46800" bIns="46800" anchor="t">
            <a:normAutofit/>
          </a:bodyPr>
          <a:p>
            <a:pPr marL="225360" indent="-225360">
              <a:lnSpc>
                <a:spcPct val="90000"/>
              </a:lnSpc>
              <a:spcBef>
                <a:spcPts val="349"/>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Capacity of 1.1 Bcf to California border</a:t>
            </a:r>
            <a:endParaRPr b="1" lang="en-US" sz="1400" strike="noStrike" u="none">
              <a:solidFill>
                <a:srgbClr val="000000"/>
              </a:solidFill>
              <a:effectLst/>
              <a:uFillTx/>
              <a:latin typeface="Arial"/>
            </a:endParaRPr>
          </a:p>
          <a:p>
            <a:pPr marL="225360" indent="-225360">
              <a:lnSpc>
                <a:spcPct val="90000"/>
              </a:lnSpc>
              <a:spcBef>
                <a:spcPts val="349"/>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Completed 140 MMcf/d Gallup Expansion in May 2000 with additional compression</a:t>
            </a:r>
            <a:endParaRPr b="1" lang="en-US" sz="1400" strike="noStrike" u="none">
              <a:solidFill>
                <a:srgbClr val="000000"/>
              </a:solidFill>
              <a:effectLst/>
              <a:uFillTx/>
              <a:latin typeface="Arial"/>
            </a:endParaRPr>
          </a:p>
          <a:p>
            <a:pPr marL="225360" indent="-225360">
              <a:lnSpc>
                <a:spcPct val="90000"/>
              </a:lnSpc>
              <a:spcBef>
                <a:spcPts val="349"/>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Received FERC certification to install new compression at four existing stations in Arizona to expand its system by 150 MMcf/d of incremental firm capacity. TW’s total capacity to the California border will increase to 1.24 Bcf/d. </a:t>
            </a:r>
            <a:endParaRPr b="1" lang="en-US" sz="1400" strike="noStrike" u="none">
              <a:solidFill>
                <a:srgbClr val="000000"/>
              </a:solidFill>
              <a:effectLst/>
              <a:uFillTx/>
              <a:latin typeface="Arial"/>
            </a:endParaRPr>
          </a:p>
          <a:p>
            <a:pPr lvl="1" marL="569880" indent="-230040">
              <a:lnSpc>
                <a:spcPct val="90000"/>
              </a:lnSpc>
              <a:spcBef>
                <a:spcPts val="3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$93 Million cost</a:t>
            </a:r>
            <a:endParaRPr b="0" lang="en-US" sz="1200" strike="noStrike" u="none">
              <a:solidFill>
                <a:srgbClr val="000000"/>
              </a:solidFill>
              <a:effectLst/>
              <a:uFillTx/>
              <a:latin typeface="Arial"/>
            </a:endParaRPr>
          </a:p>
          <a:p>
            <a:pPr lvl="1" marL="569880" indent="-230040">
              <a:lnSpc>
                <a:spcPct val="90000"/>
              </a:lnSpc>
              <a:spcBef>
                <a:spcPts val="300"/>
              </a:spcBef>
              <a:buClr>
                <a:srgbClr val="cc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June, 2002 in-service</a:t>
            </a:r>
            <a:endParaRPr b="0" lang="en-US" sz="1200" strike="noStrike" u="none">
              <a:solidFill>
                <a:srgbClr val="000000"/>
              </a:solidFill>
              <a:effectLst/>
              <a:uFillTx/>
              <a:latin typeface="Arial"/>
            </a:endParaRPr>
          </a:p>
        </p:txBody>
      </p:sp>
      <p:sp>
        <p:nvSpPr>
          <p:cNvPr id="165" name=""/>
          <p:cNvSpPr/>
          <p:nvPr/>
        </p:nvSpPr>
        <p:spPr>
          <a:xfrm>
            <a:off x="138240" y="4649760"/>
            <a:ext cx="4276440" cy="1650960"/>
          </a:xfrm>
          <a:prstGeom prst="rect">
            <a:avLst/>
          </a:prstGeom>
          <a:noFill/>
          <a:ln w="9360">
            <a:solidFill>
              <a:srgbClr val="000000"/>
            </a:solidFill>
            <a:miter/>
          </a:ln>
        </p:spPr>
        <p:style>
          <a:lnRef idx="0"/>
          <a:fillRef idx="0"/>
          <a:effectRef idx="0"/>
          <a:fontRef idx="minor"/>
        </p:style>
        <p:txBody>
          <a:bodyPr lIns="0" rIns="0" tIns="182880" bIns="0" anchor="t">
            <a:noAutofit/>
          </a:bodyPr>
          <a:p>
            <a:pPr marL="28584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6" name=""/>
          <p:cNvSpPr/>
          <p:nvPr/>
        </p:nvSpPr>
        <p:spPr>
          <a:xfrm>
            <a:off x="4668840" y="5489640"/>
            <a:ext cx="3692520" cy="792000"/>
          </a:xfrm>
          <a:prstGeom prst="roundRect">
            <a:avLst>
              <a:gd name="adj" fmla="val 16667"/>
            </a:avLst>
          </a:prstGeom>
          <a:solidFill>
            <a:srgbClr val="52c0e2"/>
          </a:solidFill>
          <a:ln w="9360">
            <a:solidFill>
              <a:srgbClr val="52c0e2"/>
            </a:solidFill>
            <a:miter/>
          </a:ln>
          <a:effectLst>
            <a:outerShdw dist="81185" dir="3078030" blurRad="0" rotWithShape="0">
              <a:srgbClr val="1b83a3"/>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Over 12,000 MW of proposed new generation in Western region provides growth opportunities</a:t>
            </a:r>
            <a:endParaRPr b="0" lang="en-US" sz="1600" strike="noStrike" u="none">
              <a:solidFill>
                <a:srgbClr val="000000"/>
              </a:solidFill>
              <a:effectLst/>
              <a:uFillTx/>
              <a:latin typeface="Times New Roman"/>
            </a:endParaRPr>
          </a:p>
        </p:txBody>
      </p:sp>
      <p:sp>
        <p:nvSpPr>
          <p:cNvPr id="167" name=""/>
          <p:cNvSpPr/>
          <p:nvPr/>
        </p:nvSpPr>
        <p:spPr>
          <a:xfrm>
            <a:off x="312840" y="976320"/>
            <a:ext cx="3738600" cy="480960"/>
          </a:xfrm>
          <a:prstGeom prst="roundRect">
            <a:avLst>
              <a:gd name="adj" fmla="val 16667"/>
            </a:avLst>
          </a:prstGeom>
          <a:solidFill>
            <a:srgbClr val="095ba6"/>
          </a:solidFill>
          <a:ln w="11160">
            <a:solidFill>
              <a:srgbClr val="000000"/>
            </a:solidFill>
            <a:miter/>
          </a:ln>
        </p:spPr>
        <p:style>
          <a:lnRef idx="0"/>
          <a:fillRef idx="0"/>
          <a:effectRef idx="0"/>
          <a:fontRef idx="minor"/>
        </p:style>
        <p:txBody>
          <a:bodyPr lIns="0" rIns="0" tIns="0" bIns="0" anchor="ctr">
            <a:noAutofit/>
          </a:bodyPr>
          <a:p>
            <a:pPr marL="119160">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Frutiger 45 Light"/>
              </a:rPr>
              <a:t>Capacity Expansions to California</a:t>
            </a:r>
            <a:endParaRPr b="0" lang="en-US" sz="1400" strike="noStrike" u="none">
              <a:solidFill>
                <a:srgbClr val="000000"/>
              </a:solidFill>
              <a:effectLst/>
              <a:uFillTx/>
              <a:latin typeface="Times New Roman"/>
            </a:endParaRPr>
          </a:p>
        </p:txBody>
      </p:sp>
      <p:sp>
        <p:nvSpPr>
          <p:cNvPr id="168" name=""/>
          <p:cNvSpPr/>
          <p:nvPr/>
        </p:nvSpPr>
        <p:spPr>
          <a:xfrm>
            <a:off x="312840" y="4292640"/>
            <a:ext cx="3738600" cy="480960"/>
          </a:xfrm>
          <a:prstGeom prst="roundRect">
            <a:avLst>
              <a:gd name="adj" fmla="val 16667"/>
            </a:avLst>
          </a:prstGeom>
          <a:solidFill>
            <a:srgbClr val="095ba6"/>
          </a:solidFill>
          <a:ln w="11160">
            <a:solidFill>
              <a:srgbClr val="000000"/>
            </a:solidFill>
            <a:miter/>
          </a:ln>
        </p:spPr>
        <p:style>
          <a:lnRef idx="0"/>
          <a:fillRef idx="0"/>
          <a:effectRef idx="0"/>
          <a:fontRef idx="minor"/>
        </p:style>
        <p:txBody>
          <a:bodyPr lIns="0" rIns="0" tIns="0" bIns="0" anchor="ctr">
            <a:noAutofit/>
          </a:bodyPr>
          <a:p>
            <a:pPr marL="119160">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Frutiger 45 Light"/>
              </a:rPr>
              <a:t>New Interconnections (East of California)</a:t>
            </a:r>
            <a:endParaRPr b="0" lang="en-US" sz="1400" strike="noStrike" u="none">
              <a:solidFill>
                <a:srgbClr val="000000"/>
              </a:solidFill>
              <a:effectLst/>
              <a:uFillTx/>
              <a:latin typeface="Times New Roman"/>
            </a:endParaRPr>
          </a:p>
        </p:txBody>
      </p:sp>
      <p:sp>
        <p:nvSpPr>
          <p:cNvPr id="169" name=""/>
          <p:cNvSpPr/>
          <p:nvPr/>
        </p:nvSpPr>
        <p:spPr>
          <a:xfrm>
            <a:off x="4743360" y="3703680"/>
            <a:ext cx="2592360" cy="1254240"/>
          </a:xfrm>
          <a:prstGeom prst="rect">
            <a:avLst/>
          </a:prstGeom>
          <a:noFill/>
          <a:ln w="0">
            <a:noFill/>
          </a:ln>
        </p:spPr>
        <p:style>
          <a:lnRef idx="0"/>
          <a:fillRef idx="0"/>
          <a:effectRef idx="0"/>
          <a:fontRef idx="minor"/>
        </p:style>
        <p:txBody>
          <a:bodyPr lIns="182880" rIns="182880" tIns="91440" bIns="91440" anchor="t">
            <a:noAutofit/>
          </a:bodyPr>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	</a:t>
            </a:r>
            <a:r>
              <a:rPr b="1" lang="en-US" sz="1200" strike="noStrike" u="none">
                <a:solidFill>
                  <a:srgbClr val="000000"/>
                </a:solidFill>
                <a:effectLst/>
                <a:uFillTx/>
                <a:latin typeface="Frutiger 45 Light"/>
              </a:rPr>
              <a:t>Transwestern Pipeline</a:t>
            </a:r>
            <a:endParaRPr b="0" lang="en-US" sz="1200" strike="noStrike" u="none">
              <a:solidFill>
                <a:srgbClr val="000000"/>
              </a:solidFill>
              <a:effectLst/>
              <a:uFillTx/>
              <a:latin typeface="Times New Roman"/>
            </a:endParaRPr>
          </a:p>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	</a:t>
            </a:r>
            <a:r>
              <a:rPr b="1" lang="en-US" sz="1200" strike="noStrike" u="none">
                <a:solidFill>
                  <a:srgbClr val="000000"/>
                </a:solidFill>
                <a:effectLst/>
                <a:uFillTx/>
                <a:latin typeface="Frutiger 45 Light"/>
              </a:rPr>
              <a:t>New Interconnections</a:t>
            </a:r>
            <a:endParaRPr b="0" lang="en-US" sz="1200" strike="noStrike" u="none">
              <a:solidFill>
                <a:srgbClr val="000000"/>
              </a:solidFill>
              <a:effectLst/>
              <a:uFillTx/>
              <a:latin typeface="Times New Roman"/>
            </a:endParaRPr>
          </a:p>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Third Party</a:t>
            </a:r>
            <a:endParaRPr b="0" lang="en-US" sz="1000" strike="noStrike" u="none">
              <a:solidFill>
                <a:srgbClr val="000000"/>
              </a:solidFill>
              <a:effectLst/>
              <a:uFillTx/>
              <a:latin typeface="Times New Roman"/>
            </a:endParaRPr>
          </a:p>
          <a:p>
            <a:pPr marL="57240">
              <a:lnSpc>
                <a:spcPct val="100000"/>
              </a:lnSpc>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Frutiger 45 Light"/>
              </a:rPr>
              <a:t>Power Plants</a:t>
            </a:r>
            <a:endParaRPr b="0" lang="en-US" sz="1000" strike="noStrike" u="none">
              <a:solidFill>
                <a:srgbClr val="000000"/>
              </a:solidFill>
              <a:effectLst/>
              <a:uFillTx/>
              <a:latin typeface="Times New Roman"/>
            </a:endParaRPr>
          </a:p>
          <a:p>
            <a:pPr marL="57240">
              <a:lnSpc>
                <a:spcPct val="100000"/>
              </a:lnSpc>
              <a:spcBef>
                <a:spcPts val="499"/>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	</a:t>
            </a:r>
            <a:r>
              <a:rPr b="1" lang="en-US" sz="1000" strike="noStrike" u="none">
                <a:solidFill>
                  <a:srgbClr val="000000"/>
                </a:solidFill>
                <a:effectLst/>
                <a:uFillTx/>
                <a:latin typeface="Frutiger 45 Light"/>
              </a:rPr>
              <a:t>2001</a:t>
            </a:r>
            <a:endParaRPr b="0" lang="en-US" sz="1000" strike="noStrike" u="none">
              <a:solidFill>
                <a:srgbClr val="000000"/>
              </a:solidFill>
              <a:effectLst/>
              <a:uFillTx/>
              <a:latin typeface="Times New Roman"/>
            </a:endParaRPr>
          </a:p>
          <a:p>
            <a:pPr marL="57240">
              <a:lnSpc>
                <a:spcPct val="100000"/>
              </a:lnSpc>
              <a:spcBef>
                <a:spcPts val="499"/>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	</a:t>
            </a:r>
            <a:r>
              <a:rPr b="1" lang="en-US" sz="1000" strike="noStrike" u="none">
                <a:solidFill>
                  <a:srgbClr val="000000"/>
                </a:solidFill>
                <a:effectLst/>
                <a:uFillTx/>
                <a:latin typeface="Frutiger 45 Light"/>
              </a:rPr>
              <a:t>2002</a:t>
            </a:r>
            <a:endParaRPr b="0" lang="en-US" sz="1000" strike="noStrike" u="none">
              <a:solidFill>
                <a:srgbClr val="000000"/>
              </a:solidFill>
              <a:effectLst/>
              <a:uFillTx/>
              <a:latin typeface="Times New Roman"/>
            </a:endParaRPr>
          </a:p>
          <a:p>
            <a:pPr marL="57240">
              <a:lnSpc>
                <a:spcPct val="100000"/>
              </a:lnSpc>
              <a:spcBef>
                <a:spcPts val="499"/>
              </a:spcBef>
              <a:tabLst>
                <a:tab algn="l" pos="0"/>
                <a:tab algn="l" pos="5176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	</a:t>
            </a:r>
            <a:r>
              <a:rPr b="1" lang="en-US" sz="1000" strike="noStrike" u="none">
                <a:solidFill>
                  <a:srgbClr val="000000"/>
                </a:solidFill>
                <a:effectLst/>
                <a:uFillTx/>
                <a:latin typeface="Frutiger 45 Light"/>
              </a:rPr>
              <a:t>2003</a:t>
            </a:r>
            <a:endParaRPr b="0" lang="en-US" sz="1000" strike="noStrike" u="none">
              <a:solidFill>
                <a:srgbClr val="000000"/>
              </a:solidFill>
              <a:effectLst/>
              <a:uFillTx/>
              <a:latin typeface="Times New Roman"/>
            </a:endParaRPr>
          </a:p>
        </p:txBody>
      </p:sp>
      <p:sp>
        <p:nvSpPr>
          <p:cNvPr id="170" name=""/>
          <p:cNvSpPr/>
          <p:nvPr/>
        </p:nvSpPr>
        <p:spPr>
          <a:xfrm>
            <a:off x="4983120" y="3875040"/>
            <a:ext cx="250920" cy="0"/>
          </a:xfrm>
          <a:prstGeom prst="line">
            <a:avLst/>
          </a:prstGeom>
          <a:ln w="381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171" name=""/>
          <p:cNvSpPr/>
          <p:nvPr/>
        </p:nvSpPr>
        <p:spPr>
          <a:xfrm>
            <a:off x="4595760" y="920880"/>
            <a:ext cx="1006560" cy="1925640"/>
          </a:xfrm>
          <a:custGeom>
            <a:avLst/>
            <a:gdLst/>
            <a:ahLst/>
            <a:rect l="l" t="t" r="r" b="b"/>
            <a:pathLst>
              <a:path w="4641" h="7897">
                <a:moveTo>
                  <a:pt x="4019" y="7897"/>
                </a:moveTo>
                <a:lnTo>
                  <a:pt x="2632" y="7753"/>
                </a:lnTo>
                <a:lnTo>
                  <a:pt x="2584" y="7753"/>
                </a:lnTo>
                <a:lnTo>
                  <a:pt x="2584" y="7657"/>
                </a:lnTo>
                <a:lnTo>
                  <a:pt x="2584" y="7610"/>
                </a:lnTo>
                <a:lnTo>
                  <a:pt x="2632" y="7610"/>
                </a:lnTo>
                <a:lnTo>
                  <a:pt x="2584" y="7610"/>
                </a:lnTo>
                <a:lnTo>
                  <a:pt x="2584" y="7610"/>
                </a:lnTo>
                <a:lnTo>
                  <a:pt x="2584" y="7513"/>
                </a:lnTo>
                <a:lnTo>
                  <a:pt x="2584" y="7513"/>
                </a:lnTo>
                <a:lnTo>
                  <a:pt x="2584" y="7274"/>
                </a:lnTo>
                <a:lnTo>
                  <a:pt x="2441" y="7035"/>
                </a:lnTo>
                <a:lnTo>
                  <a:pt x="2392" y="6939"/>
                </a:lnTo>
                <a:lnTo>
                  <a:pt x="2297" y="6844"/>
                </a:lnTo>
                <a:lnTo>
                  <a:pt x="2154" y="6700"/>
                </a:lnTo>
                <a:lnTo>
                  <a:pt x="2105" y="6700"/>
                </a:lnTo>
                <a:lnTo>
                  <a:pt x="2057" y="6652"/>
                </a:lnTo>
                <a:lnTo>
                  <a:pt x="2057" y="6604"/>
                </a:lnTo>
                <a:lnTo>
                  <a:pt x="2057" y="6556"/>
                </a:lnTo>
                <a:lnTo>
                  <a:pt x="2057" y="6509"/>
                </a:lnTo>
                <a:lnTo>
                  <a:pt x="2010" y="6461"/>
                </a:lnTo>
                <a:lnTo>
                  <a:pt x="1867" y="6461"/>
                </a:lnTo>
                <a:lnTo>
                  <a:pt x="1770" y="6412"/>
                </a:lnTo>
                <a:lnTo>
                  <a:pt x="1675" y="6317"/>
                </a:lnTo>
                <a:lnTo>
                  <a:pt x="1578" y="6174"/>
                </a:lnTo>
                <a:lnTo>
                  <a:pt x="1531" y="6078"/>
                </a:lnTo>
                <a:lnTo>
                  <a:pt x="1435" y="6078"/>
                </a:lnTo>
                <a:lnTo>
                  <a:pt x="1148" y="5935"/>
                </a:lnTo>
                <a:lnTo>
                  <a:pt x="1053" y="5935"/>
                </a:lnTo>
                <a:lnTo>
                  <a:pt x="957" y="5887"/>
                </a:lnTo>
                <a:lnTo>
                  <a:pt x="909" y="5790"/>
                </a:lnTo>
                <a:lnTo>
                  <a:pt x="909" y="5743"/>
                </a:lnTo>
                <a:lnTo>
                  <a:pt x="909" y="5695"/>
                </a:lnTo>
                <a:lnTo>
                  <a:pt x="957" y="5551"/>
                </a:lnTo>
                <a:lnTo>
                  <a:pt x="957" y="5503"/>
                </a:lnTo>
                <a:lnTo>
                  <a:pt x="1004" y="5456"/>
                </a:lnTo>
                <a:lnTo>
                  <a:pt x="957" y="5360"/>
                </a:lnTo>
                <a:lnTo>
                  <a:pt x="909" y="5312"/>
                </a:lnTo>
                <a:lnTo>
                  <a:pt x="909" y="5264"/>
                </a:lnTo>
                <a:lnTo>
                  <a:pt x="909" y="5216"/>
                </a:lnTo>
                <a:lnTo>
                  <a:pt x="909" y="5216"/>
                </a:lnTo>
                <a:lnTo>
                  <a:pt x="909" y="5169"/>
                </a:lnTo>
                <a:lnTo>
                  <a:pt x="861" y="5073"/>
                </a:lnTo>
                <a:lnTo>
                  <a:pt x="669" y="4786"/>
                </a:lnTo>
                <a:lnTo>
                  <a:pt x="669" y="4690"/>
                </a:lnTo>
                <a:lnTo>
                  <a:pt x="622" y="4642"/>
                </a:lnTo>
                <a:lnTo>
                  <a:pt x="622" y="4547"/>
                </a:lnTo>
                <a:lnTo>
                  <a:pt x="479" y="4355"/>
                </a:lnTo>
                <a:lnTo>
                  <a:pt x="526" y="4163"/>
                </a:lnTo>
                <a:lnTo>
                  <a:pt x="526" y="4163"/>
                </a:lnTo>
                <a:lnTo>
                  <a:pt x="574" y="4115"/>
                </a:lnTo>
                <a:lnTo>
                  <a:pt x="622" y="4068"/>
                </a:lnTo>
                <a:lnTo>
                  <a:pt x="669" y="3925"/>
                </a:lnTo>
                <a:lnTo>
                  <a:pt x="622" y="3925"/>
                </a:lnTo>
                <a:lnTo>
                  <a:pt x="526" y="3876"/>
                </a:lnTo>
                <a:lnTo>
                  <a:pt x="430" y="3781"/>
                </a:lnTo>
                <a:lnTo>
                  <a:pt x="382" y="3685"/>
                </a:lnTo>
                <a:lnTo>
                  <a:pt x="382" y="3446"/>
                </a:lnTo>
                <a:lnTo>
                  <a:pt x="430" y="3398"/>
                </a:lnTo>
                <a:lnTo>
                  <a:pt x="430" y="3349"/>
                </a:lnTo>
                <a:lnTo>
                  <a:pt x="430" y="3349"/>
                </a:lnTo>
                <a:lnTo>
                  <a:pt x="430" y="3206"/>
                </a:lnTo>
                <a:lnTo>
                  <a:pt x="479" y="3206"/>
                </a:lnTo>
                <a:lnTo>
                  <a:pt x="479" y="3254"/>
                </a:lnTo>
                <a:lnTo>
                  <a:pt x="479" y="3349"/>
                </a:lnTo>
                <a:lnTo>
                  <a:pt x="526" y="3398"/>
                </a:lnTo>
                <a:lnTo>
                  <a:pt x="574" y="3446"/>
                </a:lnTo>
                <a:lnTo>
                  <a:pt x="622" y="3398"/>
                </a:lnTo>
                <a:lnTo>
                  <a:pt x="622" y="3349"/>
                </a:lnTo>
                <a:lnTo>
                  <a:pt x="574" y="3206"/>
                </a:lnTo>
                <a:lnTo>
                  <a:pt x="574" y="3159"/>
                </a:lnTo>
                <a:lnTo>
                  <a:pt x="574" y="3015"/>
                </a:lnTo>
                <a:lnTo>
                  <a:pt x="574" y="3015"/>
                </a:lnTo>
                <a:lnTo>
                  <a:pt x="479" y="3111"/>
                </a:lnTo>
                <a:lnTo>
                  <a:pt x="479" y="3111"/>
                </a:lnTo>
                <a:lnTo>
                  <a:pt x="479" y="3159"/>
                </a:lnTo>
                <a:lnTo>
                  <a:pt x="382" y="3159"/>
                </a:lnTo>
                <a:lnTo>
                  <a:pt x="287" y="3015"/>
                </a:lnTo>
                <a:lnTo>
                  <a:pt x="239" y="2967"/>
                </a:lnTo>
                <a:lnTo>
                  <a:pt x="287" y="2919"/>
                </a:lnTo>
                <a:lnTo>
                  <a:pt x="287" y="2632"/>
                </a:lnTo>
                <a:lnTo>
                  <a:pt x="143" y="2537"/>
                </a:lnTo>
                <a:lnTo>
                  <a:pt x="95" y="2393"/>
                </a:lnTo>
                <a:lnTo>
                  <a:pt x="0" y="2201"/>
                </a:lnTo>
                <a:lnTo>
                  <a:pt x="48" y="2106"/>
                </a:lnTo>
                <a:lnTo>
                  <a:pt x="48" y="2058"/>
                </a:lnTo>
                <a:lnTo>
                  <a:pt x="48" y="2010"/>
                </a:lnTo>
                <a:lnTo>
                  <a:pt x="95" y="1818"/>
                </a:lnTo>
                <a:lnTo>
                  <a:pt x="143" y="1771"/>
                </a:lnTo>
                <a:lnTo>
                  <a:pt x="143" y="1723"/>
                </a:lnTo>
                <a:lnTo>
                  <a:pt x="143" y="1531"/>
                </a:lnTo>
                <a:lnTo>
                  <a:pt x="48" y="1387"/>
                </a:lnTo>
                <a:lnTo>
                  <a:pt x="48" y="1340"/>
                </a:lnTo>
                <a:lnTo>
                  <a:pt x="48" y="1340"/>
                </a:lnTo>
                <a:lnTo>
                  <a:pt x="0" y="1292"/>
                </a:lnTo>
                <a:lnTo>
                  <a:pt x="0" y="1197"/>
                </a:lnTo>
                <a:lnTo>
                  <a:pt x="0" y="1100"/>
                </a:lnTo>
                <a:lnTo>
                  <a:pt x="0" y="1100"/>
                </a:lnTo>
                <a:lnTo>
                  <a:pt x="0" y="1005"/>
                </a:lnTo>
                <a:lnTo>
                  <a:pt x="48" y="909"/>
                </a:lnTo>
                <a:lnTo>
                  <a:pt x="287" y="670"/>
                </a:lnTo>
                <a:lnTo>
                  <a:pt x="287" y="622"/>
                </a:lnTo>
                <a:lnTo>
                  <a:pt x="287" y="526"/>
                </a:lnTo>
                <a:lnTo>
                  <a:pt x="335" y="478"/>
                </a:lnTo>
                <a:lnTo>
                  <a:pt x="382" y="431"/>
                </a:lnTo>
                <a:lnTo>
                  <a:pt x="382" y="191"/>
                </a:lnTo>
                <a:lnTo>
                  <a:pt x="382" y="96"/>
                </a:lnTo>
                <a:lnTo>
                  <a:pt x="382" y="0"/>
                </a:lnTo>
                <a:lnTo>
                  <a:pt x="430" y="0"/>
                </a:lnTo>
                <a:lnTo>
                  <a:pt x="2632" y="575"/>
                </a:lnTo>
                <a:lnTo>
                  <a:pt x="2057" y="2728"/>
                </a:lnTo>
                <a:lnTo>
                  <a:pt x="4451" y="6269"/>
                </a:lnTo>
                <a:lnTo>
                  <a:pt x="4451" y="6365"/>
                </a:lnTo>
                <a:lnTo>
                  <a:pt x="4451" y="6412"/>
                </a:lnTo>
                <a:lnTo>
                  <a:pt x="4451" y="6461"/>
                </a:lnTo>
                <a:lnTo>
                  <a:pt x="4498" y="6556"/>
                </a:lnTo>
                <a:lnTo>
                  <a:pt x="4498" y="6604"/>
                </a:lnTo>
                <a:lnTo>
                  <a:pt x="4546" y="6652"/>
                </a:lnTo>
                <a:lnTo>
                  <a:pt x="4546" y="6748"/>
                </a:lnTo>
                <a:lnTo>
                  <a:pt x="4594" y="6748"/>
                </a:lnTo>
                <a:lnTo>
                  <a:pt x="4641" y="6796"/>
                </a:lnTo>
                <a:lnTo>
                  <a:pt x="4641" y="6891"/>
                </a:lnTo>
                <a:lnTo>
                  <a:pt x="4641" y="6891"/>
                </a:lnTo>
                <a:lnTo>
                  <a:pt x="4594" y="6891"/>
                </a:lnTo>
                <a:lnTo>
                  <a:pt x="4546" y="6939"/>
                </a:lnTo>
                <a:lnTo>
                  <a:pt x="4451" y="6987"/>
                </a:lnTo>
                <a:lnTo>
                  <a:pt x="4354" y="7083"/>
                </a:lnTo>
                <a:lnTo>
                  <a:pt x="4307" y="7274"/>
                </a:lnTo>
                <a:lnTo>
                  <a:pt x="4211" y="7418"/>
                </a:lnTo>
                <a:lnTo>
                  <a:pt x="4164" y="7418"/>
                </a:lnTo>
                <a:lnTo>
                  <a:pt x="4164" y="7466"/>
                </a:lnTo>
                <a:lnTo>
                  <a:pt x="4164" y="7513"/>
                </a:lnTo>
                <a:lnTo>
                  <a:pt x="4164" y="7561"/>
                </a:lnTo>
                <a:lnTo>
                  <a:pt x="4116" y="7657"/>
                </a:lnTo>
                <a:lnTo>
                  <a:pt x="4164" y="7705"/>
                </a:lnTo>
                <a:lnTo>
                  <a:pt x="4211" y="7753"/>
                </a:lnTo>
                <a:lnTo>
                  <a:pt x="4259" y="7800"/>
                </a:lnTo>
                <a:lnTo>
                  <a:pt x="4211" y="7800"/>
                </a:lnTo>
                <a:lnTo>
                  <a:pt x="4211" y="7848"/>
                </a:lnTo>
                <a:lnTo>
                  <a:pt x="4164" y="7897"/>
                </a:lnTo>
                <a:lnTo>
                  <a:pt x="4116" y="7897"/>
                </a:lnTo>
                <a:lnTo>
                  <a:pt x="4019" y="7897"/>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5456160" y="2109960"/>
            <a:ext cx="862200" cy="1131840"/>
          </a:xfrm>
          <a:custGeom>
            <a:avLst/>
            <a:gdLst/>
            <a:ahLst/>
            <a:rect l="l" t="t" r="r" b="b"/>
            <a:pathLst>
              <a:path w="3972" h="4642">
                <a:moveTo>
                  <a:pt x="3397" y="4594"/>
                </a:moveTo>
                <a:lnTo>
                  <a:pt x="3972" y="479"/>
                </a:lnTo>
                <a:lnTo>
                  <a:pt x="1101" y="0"/>
                </a:lnTo>
                <a:lnTo>
                  <a:pt x="1053" y="383"/>
                </a:lnTo>
                <a:lnTo>
                  <a:pt x="909" y="719"/>
                </a:lnTo>
                <a:lnTo>
                  <a:pt x="861" y="719"/>
                </a:lnTo>
                <a:lnTo>
                  <a:pt x="813" y="670"/>
                </a:lnTo>
                <a:lnTo>
                  <a:pt x="813" y="622"/>
                </a:lnTo>
                <a:lnTo>
                  <a:pt x="766" y="575"/>
                </a:lnTo>
                <a:lnTo>
                  <a:pt x="669" y="575"/>
                </a:lnTo>
                <a:lnTo>
                  <a:pt x="574" y="575"/>
                </a:lnTo>
                <a:lnTo>
                  <a:pt x="526" y="622"/>
                </a:lnTo>
                <a:lnTo>
                  <a:pt x="574" y="766"/>
                </a:lnTo>
                <a:lnTo>
                  <a:pt x="526" y="1101"/>
                </a:lnTo>
                <a:lnTo>
                  <a:pt x="574" y="1149"/>
                </a:lnTo>
                <a:lnTo>
                  <a:pt x="526" y="1293"/>
                </a:lnTo>
                <a:lnTo>
                  <a:pt x="479" y="1341"/>
                </a:lnTo>
                <a:lnTo>
                  <a:pt x="479" y="1388"/>
                </a:lnTo>
                <a:lnTo>
                  <a:pt x="479" y="1484"/>
                </a:lnTo>
                <a:lnTo>
                  <a:pt x="479" y="1531"/>
                </a:lnTo>
                <a:lnTo>
                  <a:pt x="479" y="1580"/>
                </a:lnTo>
                <a:lnTo>
                  <a:pt x="526" y="1675"/>
                </a:lnTo>
                <a:lnTo>
                  <a:pt x="526" y="1723"/>
                </a:lnTo>
                <a:lnTo>
                  <a:pt x="574" y="1771"/>
                </a:lnTo>
                <a:lnTo>
                  <a:pt x="574" y="1867"/>
                </a:lnTo>
                <a:lnTo>
                  <a:pt x="622" y="1867"/>
                </a:lnTo>
                <a:lnTo>
                  <a:pt x="669" y="1915"/>
                </a:lnTo>
                <a:lnTo>
                  <a:pt x="669" y="2010"/>
                </a:lnTo>
                <a:lnTo>
                  <a:pt x="669" y="2010"/>
                </a:lnTo>
                <a:lnTo>
                  <a:pt x="622" y="2010"/>
                </a:lnTo>
                <a:lnTo>
                  <a:pt x="574" y="2058"/>
                </a:lnTo>
                <a:lnTo>
                  <a:pt x="479" y="2106"/>
                </a:lnTo>
                <a:lnTo>
                  <a:pt x="382" y="2202"/>
                </a:lnTo>
                <a:lnTo>
                  <a:pt x="335" y="2393"/>
                </a:lnTo>
                <a:lnTo>
                  <a:pt x="239" y="2537"/>
                </a:lnTo>
                <a:lnTo>
                  <a:pt x="192" y="2537"/>
                </a:lnTo>
                <a:lnTo>
                  <a:pt x="192" y="2585"/>
                </a:lnTo>
                <a:lnTo>
                  <a:pt x="192" y="2632"/>
                </a:lnTo>
                <a:lnTo>
                  <a:pt x="192" y="2680"/>
                </a:lnTo>
                <a:lnTo>
                  <a:pt x="144" y="2776"/>
                </a:lnTo>
                <a:lnTo>
                  <a:pt x="192" y="2824"/>
                </a:lnTo>
                <a:lnTo>
                  <a:pt x="239" y="2872"/>
                </a:lnTo>
                <a:lnTo>
                  <a:pt x="287" y="2919"/>
                </a:lnTo>
                <a:lnTo>
                  <a:pt x="239" y="2919"/>
                </a:lnTo>
                <a:lnTo>
                  <a:pt x="239" y="2967"/>
                </a:lnTo>
                <a:lnTo>
                  <a:pt x="192" y="3016"/>
                </a:lnTo>
                <a:lnTo>
                  <a:pt x="144" y="3016"/>
                </a:lnTo>
                <a:lnTo>
                  <a:pt x="47" y="3016"/>
                </a:lnTo>
                <a:lnTo>
                  <a:pt x="0" y="3206"/>
                </a:lnTo>
                <a:lnTo>
                  <a:pt x="2154" y="4404"/>
                </a:lnTo>
                <a:lnTo>
                  <a:pt x="3397" y="4642"/>
                </a:lnTo>
                <a:lnTo>
                  <a:pt x="3397" y="4594"/>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5041800" y="1060560"/>
            <a:ext cx="809640" cy="1388880"/>
          </a:xfrm>
          <a:custGeom>
            <a:avLst/>
            <a:gdLst/>
            <a:ahLst/>
            <a:rect l="l" t="t" r="r" b="b"/>
            <a:pathLst>
              <a:path w="3734" h="5694">
                <a:moveTo>
                  <a:pt x="575" y="0"/>
                </a:moveTo>
                <a:lnTo>
                  <a:pt x="0" y="2153"/>
                </a:lnTo>
                <a:lnTo>
                  <a:pt x="2394" y="5694"/>
                </a:lnTo>
                <a:lnTo>
                  <a:pt x="2394" y="5647"/>
                </a:lnTo>
                <a:lnTo>
                  <a:pt x="2441" y="5599"/>
                </a:lnTo>
                <a:lnTo>
                  <a:pt x="2489" y="5455"/>
                </a:lnTo>
                <a:lnTo>
                  <a:pt x="2441" y="5407"/>
                </a:lnTo>
                <a:lnTo>
                  <a:pt x="2489" y="5072"/>
                </a:lnTo>
                <a:lnTo>
                  <a:pt x="2441" y="4928"/>
                </a:lnTo>
                <a:lnTo>
                  <a:pt x="2489" y="4881"/>
                </a:lnTo>
                <a:lnTo>
                  <a:pt x="2584" y="4881"/>
                </a:lnTo>
                <a:lnTo>
                  <a:pt x="2681" y="4881"/>
                </a:lnTo>
                <a:lnTo>
                  <a:pt x="2728" y="4928"/>
                </a:lnTo>
                <a:lnTo>
                  <a:pt x="2728" y="4976"/>
                </a:lnTo>
                <a:lnTo>
                  <a:pt x="2776" y="5025"/>
                </a:lnTo>
                <a:lnTo>
                  <a:pt x="2824" y="5025"/>
                </a:lnTo>
                <a:lnTo>
                  <a:pt x="2968" y="4689"/>
                </a:lnTo>
                <a:lnTo>
                  <a:pt x="3016" y="4306"/>
                </a:lnTo>
                <a:lnTo>
                  <a:pt x="3734" y="717"/>
                </a:lnTo>
                <a:lnTo>
                  <a:pt x="2107" y="382"/>
                </a:lnTo>
                <a:lnTo>
                  <a:pt x="575"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5695920" y="1235160"/>
            <a:ext cx="714240" cy="992160"/>
          </a:xfrm>
          <a:custGeom>
            <a:avLst/>
            <a:gdLst/>
            <a:ahLst/>
            <a:rect l="l" t="t" r="r" b="b"/>
            <a:pathLst>
              <a:path w="3302" h="4068">
                <a:moveTo>
                  <a:pt x="2871" y="4068"/>
                </a:moveTo>
                <a:lnTo>
                  <a:pt x="3302" y="1148"/>
                </a:lnTo>
                <a:lnTo>
                  <a:pt x="2201" y="958"/>
                </a:lnTo>
                <a:lnTo>
                  <a:pt x="2296" y="287"/>
                </a:lnTo>
                <a:lnTo>
                  <a:pt x="718" y="0"/>
                </a:lnTo>
                <a:lnTo>
                  <a:pt x="0" y="3589"/>
                </a:lnTo>
                <a:lnTo>
                  <a:pt x="2871" y="4068"/>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6194520" y="2227320"/>
            <a:ext cx="879480" cy="1027080"/>
          </a:xfrm>
          <a:custGeom>
            <a:avLst/>
            <a:gdLst/>
            <a:ahLst/>
            <a:rect l="l" t="t" r="r" b="b"/>
            <a:pathLst>
              <a:path w="4069" h="4212">
                <a:moveTo>
                  <a:pt x="575" y="0"/>
                </a:moveTo>
                <a:lnTo>
                  <a:pt x="0" y="4115"/>
                </a:lnTo>
                <a:lnTo>
                  <a:pt x="0" y="4163"/>
                </a:lnTo>
                <a:lnTo>
                  <a:pt x="527" y="4212"/>
                </a:lnTo>
                <a:lnTo>
                  <a:pt x="575" y="3876"/>
                </a:lnTo>
                <a:lnTo>
                  <a:pt x="1580" y="4020"/>
                </a:lnTo>
                <a:lnTo>
                  <a:pt x="1580" y="3972"/>
                </a:lnTo>
                <a:lnTo>
                  <a:pt x="1532" y="3925"/>
                </a:lnTo>
                <a:lnTo>
                  <a:pt x="1580" y="3876"/>
                </a:lnTo>
                <a:lnTo>
                  <a:pt x="1580" y="3876"/>
                </a:lnTo>
                <a:lnTo>
                  <a:pt x="1532" y="3876"/>
                </a:lnTo>
                <a:lnTo>
                  <a:pt x="1580" y="3828"/>
                </a:lnTo>
                <a:lnTo>
                  <a:pt x="3782" y="4068"/>
                </a:lnTo>
                <a:lnTo>
                  <a:pt x="4021" y="765"/>
                </a:lnTo>
                <a:lnTo>
                  <a:pt x="4069" y="765"/>
                </a:lnTo>
                <a:lnTo>
                  <a:pt x="4069" y="383"/>
                </a:lnTo>
                <a:lnTo>
                  <a:pt x="575"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6524640" y="2414520"/>
            <a:ext cx="1773360" cy="1924200"/>
          </a:xfrm>
          <a:custGeom>
            <a:avLst/>
            <a:gdLst/>
            <a:ahLst/>
            <a:rect l="l" t="t" r="r" b="b"/>
            <a:pathLst>
              <a:path w="8184" h="7897">
                <a:moveTo>
                  <a:pt x="7514" y="2202"/>
                </a:moveTo>
                <a:lnTo>
                  <a:pt x="7514" y="2202"/>
                </a:lnTo>
                <a:lnTo>
                  <a:pt x="7466" y="2154"/>
                </a:lnTo>
                <a:lnTo>
                  <a:pt x="7419" y="2154"/>
                </a:lnTo>
                <a:lnTo>
                  <a:pt x="7132" y="2010"/>
                </a:lnTo>
                <a:lnTo>
                  <a:pt x="7132" y="2010"/>
                </a:lnTo>
                <a:lnTo>
                  <a:pt x="7035" y="2059"/>
                </a:lnTo>
                <a:lnTo>
                  <a:pt x="6892" y="2010"/>
                </a:lnTo>
                <a:lnTo>
                  <a:pt x="6844" y="2010"/>
                </a:lnTo>
                <a:lnTo>
                  <a:pt x="6796" y="2059"/>
                </a:lnTo>
                <a:lnTo>
                  <a:pt x="6700" y="2059"/>
                </a:lnTo>
                <a:lnTo>
                  <a:pt x="6557" y="2107"/>
                </a:lnTo>
                <a:lnTo>
                  <a:pt x="6509" y="2107"/>
                </a:lnTo>
                <a:lnTo>
                  <a:pt x="6413" y="2202"/>
                </a:lnTo>
                <a:lnTo>
                  <a:pt x="6318" y="2107"/>
                </a:lnTo>
                <a:lnTo>
                  <a:pt x="6269" y="2107"/>
                </a:lnTo>
                <a:lnTo>
                  <a:pt x="6269" y="2059"/>
                </a:lnTo>
                <a:lnTo>
                  <a:pt x="6269" y="2059"/>
                </a:lnTo>
                <a:lnTo>
                  <a:pt x="6222" y="2059"/>
                </a:lnTo>
                <a:lnTo>
                  <a:pt x="6174" y="2107"/>
                </a:lnTo>
                <a:lnTo>
                  <a:pt x="6174" y="2107"/>
                </a:lnTo>
                <a:lnTo>
                  <a:pt x="6078" y="2059"/>
                </a:lnTo>
                <a:lnTo>
                  <a:pt x="6078" y="2010"/>
                </a:lnTo>
                <a:lnTo>
                  <a:pt x="6078" y="2010"/>
                </a:lnTo>
                <a:lnTo>
                  <a:pt x="6031" y="2059"/>
                </a:lnTo>
                <a:lnTo>
                  <a:pt x="5982" y="2107"/>
                </a:lnTo>
                <a:lnTo>
                  <a:pt x="5982" y="2154"/>
                </a:lnTo>
                <a:lnTo>
                  <a:pt x="5934" y="2202"/>
                </a:lnTo>
                <a:lnTo>
                  <a:pt x="5887" y="2154"/>
                </a:lnTo>
                <a:lnTo>
                  <a:pt x="5934" y="2059"/>
                </a:lnTo>
                <a:lnTo>
                  <a:pt x="5934" y="2059"/>
                </a:lnTo>
                <a:lnTo>
                  <a:pt x="5887" y="2059"/>
                </a:lnTo>
                <a:lnTo>
                  <a:pt x="5791" y="2107"/>
                </a:lnTo>
                <a:lnTo>
                  <a:pt x="5791" y="2107"/>
                </a:lnTo>
                <a:lnTo>
                  <a:pt x="5647" y="1962"/>
                </a:lnTo>
                <a:lnTo>
                  <a:pt x="5600" y="2010"/>
                </a:lnTo>
                <a:lnTo>
                  <a:pt x="5552" y="2059"/>
                </a:lnTo>
                <a:lnTo>
                  <a:pt x="5457" y="2059"/>
                </a:lnTo>
                <a:lnTo>
                  <a:pt x="5457" y="1962"/>
                </a:lnTo>
                <a:lnTo>
                  <a:pt x="5408" y="1962"/>
                </a:lnTo>
                <a:lnTo>
                  <a:pt x="5360" y="1915"/>
                </a:lnTo>
                <a:lnTo>
                  <a:pt x="5360" y="1867"/>
                </a:lnTo>
                <a:lnTo>
                  <a:pt x="5217" y="1867"/>
                </a:lnTo>
                <a:lnTo>
                  <a:pt x="5169" y="1915"/>
                </a:lnTo>
                <a:lnTo>
                  <a:pt x="5121" y="1867"/>
                </a:lnTo>
                <a:lnTo>
                  <a:pt x="5073" y="1819"/>
                </a:lnTo>
                <a:lnTo>
                  <a:pt x="5025" y="1819"/>
                </a:lnTo>
                <a:lnTo>
                  <a:pt x="5025" y="1867"/>
                </a:lnTo>
                <a:lnTo>
                  <a:pt x="4978" y="1867"/>
                </a:lnTo>
                <a:lnTo>
                  <a:pt x="4930" y="1819"/>
                </a:lnTo>
                <a:lnTo>
                  <a:pt x="4738" y="1772"/>
                </a:lnTo>
                <a:lnTo>
                  <a:pt x="4738" y="1772"/>
                </a:lnTo>
                <a:lnTo>
                  <a:pt x="4691" y="1723"/>
                </a:lnTo>
                <a:lnTo>
                  <a:pt x="4691" y="1675"/>
                </a:lnTo>
                <a:lnTo>
                  <a:pt x="4691" y="1675"/>
                </a:lnTo>
                <a:lnTo>
                  <a:pt x="4594" y="1628"/>
                </a:lnTo>
                <a:lnTo>
                  <a:pt x="4594" y="1675"/>
                </a:lnTo>
                <a:lnTo>
                  <a:pt x="4451" y="1675"/>
                </a:lnTo>
                <a:lnTo>
                  <a:pt x="4403" y="1628"/>
                </a:lnTo>
                <a:lnTo>
                  <a:pt x="4307" y="1532"/>
                </a:lnTo>
                <a:lnTo>
                  <a:pt x="4307" y="1532"/>
                </a:lnTo>
                <a:lnTo>
                  <a:pt x="4212" y="1485"/>
                </a:lnTo>
                <a:lnTo>
                  <a:pt x="4259" y="97"/>
                </a:lnTo>
                <a:lnTo>
                  <a:pt x="2537" y="0"/>
                </a:lnTo>
                <a:lnTo>
                  <a:pt x="2489" y="0"/>
                </a:lnTo>
                <a:lnTo>
                  <a:pt x="2250" y="3303"/>
                </a:lnTo>
                <a:lnTo>
                  <a:pt x="48" y="3063"/>
                </a:lnTo>
                <a:lnTo>
                  <a:pt x="0" y="3111"/>
                </a:lnTo>
                <a:lnTo>
                  <a:pt x="48" y="3111"/>
                </a:lnTo>
                <a:lnTo>
                  <a:pt x="48" y="3111"/>
                </a:lnTo>
                <a:lnTo>
                  <a:pt x="0" y="3160"/>
                </a:lnTo>
                <a:lnTo>
                  <a:pt x="48" y="3207"/>
                </a:lnTo>
                <a:lnTo>
                  <a:pt x="48" y="3255"/>
                </a:lnTo>
                <a:lnTo>
                  <a:pt x="192" y="3303"/>
                </a:lnTo>
                <a:lnTo>
                  <a:pt x="192" y="3398"/>
                </a:lnTo>
                <a:lnTo>
                  <a:pt x="240" y="3494"/>
                </a:lnTo>
                <a:lnTo>
                  <a:pt x="383" y="3542"/>
                </a:lnTo>
                <a:lnTo>
                  <a:pt x="718" y="3972"/>
                </a:lnTo>
                <a:lnTo>
                  <a:pt x="1006" y="4212"/>
                </a:lnTo>
                <a:lnTo>
                  <a:pt x="1006" y="4259"/>
                </a:lnTo>
                <a:lnTo>
                  <a:pt x="1006" y="4308"/>
                </a:lnTo>
                <a:lnTo>
                  <a:pt x="1006" y="4356"/>
                </a:lnTo>
                <a:lnTo>
                  <a:pt x="1053" y="4403"/>
                </a:lnTo>
                <a:lnTo>
                  <a:pt x="1101" y="4499"/>
                </a:lnTo>
                <a:lnTo>
                  <a:pt x="1101" y="4738"/>
                </a:lnTo>
                <a:lnTo>
                  <a:pt x="1101" y="4786"/>
                </a:lnTo>
                <a:lnTo>
                  <a:pt x="1244" y="4978"/>
                </a:lnTo>
                <a:lnTo>
                  <a:pt x="1675" y="5265"/>
                </a:lnTo>
                <a:lnTo>
                  <a:pt x="1963" y="5457"/>
                </a:lnTo>
                <a:lnTo>
                  <a:pt x="2010" y="5457"/>
                </a:lnTo>
                <a:lnTo>
                  <a:pt x="2107" y="5457"/>
                </a:lnTo>
                <a:lnTo>
                  <a:pt x="2154" y="5360"/>
                </a:lnTo>
                <a:lnTo>
                  <a:pt x="2202" y="5313"/>
                </a:lnTo>
                <a:lnTo>
                  <a:pt x="2345" y="5025"/>
                </a:lnTo>
                <a:lnTo>
                  <a:pt x="2394" y="4930"/>
                </a:lnTo>
                <a:lnTo>
                  <a:pt x="2441" y="4930"/>
                </a:lnTo>
                <a:lnTo>
                  <a:pt x="2537" y="4978"/>
                </a:lnTo>
                <a:lnTo>
                  <a:pt x="2537" y="4930"/>
                </a:lnTo>
                <a:lnTo>
                  <a:pt x="2584" y="4882"/>
                </a:lnTo>
                <a:lnTo>
                  <a:pt x="2584" y="4882"/>
                </a:lnTo>
                <a:lnTo>
                  <a:pt x="2681" y="4882"/>
                </a:lnTo>
                <a:lnTo>
                  <a:pt x="2728" y="4930"/>
                </a:lnTo>
                <a:lnTo>
                  <a:pt x="2872" y="4930"/>
                </a:lnTo>
                <a:lnTo>
                  <a:pt x="2919" y="4978"/>
                </a:lnTo>
                <a:lnTo>
                  <a:pt x="3016" y="4978"/>
                </a:lnTo>
                <a:lnTo>
                  <a:pt x="3063" y="4978"/>
                </a:lnTo>
                <a:lnTo>
                  <a:pt x="3206" y="5073"/>
                </a:lnTo>
                <a:lnTo>
                  <a:pt x="3255" y="5122"/>
                </a:lnTo>
                <a:lnTo>
                  <a:pt x="3255" y="5122"/>
                </a:lnTo>
                <a:lnTo>
                  <a:pt x="3303" y="5169"/>
                </a:lnTo>
                <a:lnTo>
                  <a:pt x="3303" y="5169"/>
                </a:lnTo>
                <a:lnTo>
                  <a:pt x="3350" y="5217"/>
                </a:lnTo>
                <a:lnTo>
                  <a:pt x="3446" y="5313"/>
                </a:lnTo>
                <a:lnTo>
                  <a:pt x="3542" y="5409"/>
                </a:lnTo>
                <a:lnTo>
                  <a:pt x="3638" y="5504"/>
                </a:lnTo>
                <a:lnTo>
                  <a:pt x="3638" y="5552"/>
                </a:lnTo>
                <a:lnTo>
                  <a:pt x="3829" y="6031"/>
                </a:lnTo>
                <a:lnTo>
                  <a:pt x="3829" y="6126"/>
                </a:lnTo>
                <a:lnTo>
                  <a:pt x="4069" y="6366"/>
                </a:lnTo>
                <a:lnTo>
                  <a:pt x="4069" y="6413"/>
                </a:lnTo>
                <a:lnTo>
                  <a:pt x="4212" y="6557"/>
                </a:lnTo>
                <a:lnTo>
                  <a:pt x="4259" y="6557"/>
                </a:lnTo>
                <a:lnTo>
                  <a:pt x="4307" y="6653"/>
                </a:lnTo>
                <a:lnTo>
                  <a:pt x="4307" y="6700"/>
                </a:lnTo>
                <a:lnTo>
                  <a:pt x="4307" y="6845"/>
                </a:lnTo>
                <a:lnTo>
                  <a:pt x="4356" y="6892"/>
                </a:lnTo>
                <a:lnTo>
                  <a:pt x="4403" y="7084"/>
                </a:lnTo>
                <a:lnTo>
                  <a:pt x="4451" y="7132"/>
                </a:lnTo>
                <a:lnTo>
                  <a:pt x="4594" y="7419"/>
                </a:lnTo>
                <a:lnTo>
                  <a:pt x="4594" y="7514"/>
                </a:lnTo>
                <a:lnTo>
                  <a:pt x="4691" y="7514"/>
                </a:lnTo>
                <a:lnTo>
                  <a:pt x="4786" y="7562"/>
                </a:lnTo>
                <a:lnTo>
                  <a:pt x="4930" y="7610"/>
                </a:lnTo>
                <a:lnTo>
                  <a:pt x="5169" y="7754"/>
                </a:lnTo>
                <a:lnTo>
                  <a:pt x="5408" y="7754"/>
                </a:lnTo>
                <a:lnTo>
                  <a:pt x="5504" y="7801"/>
                </a:lnTo>
                <a:lnTo>
                  <a:pt x="5647" y="7897"/>
                </a:lnTo>
                <a:lnTo>
                  <a:pt x="5695" y="7897"/>
                </a:lnTo>
                <a:lnTo>
                  <a:pt x="5791" y="7849"/>
                </a:lnTo>
                <a:lnTo>
                  <a:pt x="5839" y="7849"/>
                </a:lnTo>
                <a:lnTo>
                  <a:pt x="5887" y="7849"/>
                </a:lnTo>
                <a:lnTo>
                  <a:pt x="5887" y="7801"/>
                </a:lnTo>
                <a:lnTo>
                  <a:pt x="5791" y="7754"/>
                </a:lnTo>
                <a:lnTo>
                  <a:pt x="5791" y="7754"/>
                </a:lnTo>
                <a:lnTo>
                  <a:pt x="5744" y="7658"/>
                </a:lnTo>
                <a:lnTo>
                  <a:pt x="5647" y="7322"/>
                </a:lnTo>
                <a:lnTo>
                  <a:pt x="5600" y="7179"/>
                </a:lnTo>
                <a:lnTo>
                  <a:pt x="5695" y="6988"/>
                </a:lnTo>
                <a:lnTo>
                  <a:pt x="5647" y="6892"/>
                </a:lnTo>
                <a:lnTo>
                  <a:pt x="5647" y="6892"/>
                </a:lnTo>
                <a:lnTo>
                  <a:pt x="5647" y="6892"/>
                </a:lnTo>
                <a:lnTo>
                  <a:pt x="5600" y="6892"/>
                </a:lnTo>
                <a:lnTo>
                  <a:pt x="5600" y="6845"/>
                </a:lnTo>
                <a:lnTo>
                  <a:pt x="5647" y="6845"/>
                </a:lnTo>
                <a:lnTo>
                  <a:pt x="5744" y="6797"/>
                </a:lnTo>
                <a:lnTo>
                  <a:pt x="5791" y="6605"/>
                </a:lnTo>
                <a:lnTo>
                  <a:pt x="5744" y="6605"/>
                </a:lnTo>
                <a:lnTo>
                  <a:pt x="5744" y="6510"/>
                </a:lnTo>
                <a:lnTo>
                  <a:pt x="5744" y="6461"/>
                </a:lnTo>
                <a:lnTo>
                  <a:pt x="5839" y="6510"/>
                </a:lnTo>
                <a:lnTo>
                  <a:pt x="5934" y="6413"/>
                </a:lnTo>
                <a:lnTo>
                  <a:pt x="5982" y="6318"/>
                </a:lnTo>
                <a:lnTo>
                  <a:pt x="5887" y="6270"/>
                </a:lnTo>
                <a:lnTo>
                  <a:pt x="5934" y="6222"/>
                </a:lnTo>
                <a:lnTo>
                  <a:pt x="5934" y="6222"/>
                </a:lnTo>
                <a:lnTo>
                  <a:pt x="5982" y="6222"/>
                </a:lnTo>
                <a:lnTo>
                  <a:pt x="6031" y="6222"/>
                </a:lnTo>
                <a:lnTo>
                  <a:pt x="6031" y="6222"/>
                </a:lnTo>
                <a:lnTo>
                  <a:pt x="6078" y="6222"/>
                </a:lnTo>
                <a:lnTo>
                  <a:pt x="6126" y="6222"/>
                </a:lnTo>
                <a:lnTo>
                  <a:pt x="6126" y="6222"/>
                </a:lnTo>
                <a:lnTo>
                  <a:pt x="6126" y="6126"/>
                </a:lnTo>
                <a:lnTo>
                  <a:pt x="6126" y="6079"/>
                </a:lnTo>
                <a:lnTo>
                  <a:pt x="6174" y="6079"/>
                </a:lnTo>
                <a:lnTo>
                  <a:pt x="6174" y="6079"/>
                </a:lnTo>
                <a:lnTo>
                  <a:pt x="6174" y="6126"/>
                </a:lnTo>
                <a:lnTo>
                  <a:pt x="6366" y="6079"/>
                </a:lnTo>
                <a:lnTo>
                  <a:pt x="6366" y="6079"/>
                </a:lnTo>
                <a:lnTo>
                  <a:pt x="6366" y="6031"/>
                </a:lnTo>
                <a:lnTo>
                  <a:pt x="6366" y="6031"/>
                </a:lnTo>
                <a:lnTo>
                  <a:pt x="6269" y="5983"/>
                </a:lnTo>
                <a:lnTo>
                  <a:pt x="6269" y="5934"/>
                </a:lnTo>
                <a:lnTo>
                  <a:pt x="6413" y="5887"/>
                </a:lnTo>
                <a:lnTo>
                  <a:pt x="6461" y="5887"/>
                </a:lnTo>
                <a:lnTo>
                  <a:pt x="6461" y="5839"/>
                </a:lnTo>
                <a:lnTo>
                  <a:pt x="6509" y="5887"/>
                </a:lnTo>
                <a:lnTo>
                  <a:pt x="6461" y="5887"/>
                </a:lnTo>
                <a:lnTo>
                  <a:pt x="6509" y="5934"/>
                </a:lnTo>
                <a:lnTo>
                  <a:pt x="6509" y="5934"/>
                </a:lnTo>
                <a:lnTo>
                  <a:pt x="6557" y="5887"/>
                </a:lnTo>
                <a:lnTo>
                  <a:pt x="6796" y="5839"/>
                </a:lnTo>
                <a:lnTo>
                  <a:pt x="7132" y="5600"/>
                </a:lnTo>
                <a:lnTo>
                  <a:pt x="7179" y="5504"/>
                </a:lnTo>
                <a:lnTo>
                  <a:pt x="7322" y="5360"/>
                </a:lnTo>
                <a:lnTo>
                  <a:pt x="7322" y="5313"/>
                </a:lnTo>
                <a:lnTo>
                  <a:pt x="7275" y="5217"/>
                </a:lnTo>
                <a:lnTo>
                  <a:pt x="7275" y="5122"/>
                </a:lnTo>
                <a:lnTo>
                  <a:pt x="7419" y="5122"/>
                </a:lnTo>
                <a:lnTo>
                  <a:pt x="7419" y="5122"/>
                </a:lnTo>
                <a:lnTo>
                  <a:pt x="7419" y="5169"/>
                </a:lnTo>
                <a:lnTo>
                  <a:pt x="7419" y="5217"/>
                </a:lnTo>
                <a:lnTo>
                  <a:pt x="7562" y="5217"/>
                </a:lnTo>
                <a:lnTo>
                  <a:pt x="7562" y="5217"/>
                </a:lnTo>
                <a:lnTo>
                  <a:pt x="7849" y="5122"/>
                </a:lnTo>
                <a:lnTo>
                  <a:pt x="7993" y="5122"/>
                </a:lnTo>
                <a:lnTo>
                  <a:pt x="7993" y="5122"/>
                </a:lnTo>
                <a:lnTo>
                  <a:pt x="7993" y="5073"/>
                </a:lnTo>
                <a:lnTo>
                  <a:pt x="7945" y="5073"/>
                </a:lnTo>
                <a:lnTo>
                  <a:pt x="7945" y="5025"/>
                </a:lnTo>
                <a:lnTo>
                  <a:pt x="7993" y="4978"/>
                </a:lnTo>
                <a:lnTo>
                  <a:pt x="7993" y="4930"/>
                </a:lnTo>
                <a:lnTo>
                  <a:pt x="8041" y="4882"/>
                </a:lnTo>
                <a:lnTo>
                  <a:pt x="8088" y="4738"/>
                </a:lnTo>
                <a:lnTo>
                  <a:pt x="8041" y="4643"/>
                </a:lnTo>
                <a:lnTo>
                  <a:pt x="8041" y="4595"/>
                </a:lnTo>
                <a:lnTo>
                  <a:pt x="8041" y="4595"/>
                </a:lnTo>
                <a:lnTo>
                  <a:pt x="8041" y="4548"/>
                </a:lnTo>
                <a:lnTo>
                  <a:pt x="8088" y="4451"/>
                </a:lnTo>
                <a:lnTo>
                  <a:pt x="8136" y="4403"/>
                </a:lnTo>
                <a:lnTo>
                  <a:pt x="8136" y="4356"/>
                </a:lnTo>
                <a:lnTo>
                  <a:pt x="8184" y="4212"/>
                </a:lnTo>
                <a:lnTo>
                  <a:pt x="8184" y="4116"/>
                </a:lnTo>
                <a:lnTo>
                  <a:pt x="8136" y="4021"/>
                </a:lnTo>
                <a:lnTo>
                  <a:pt x="8088" y="3925"/>
                </a:lnTo>
                <a:lnTo>
                  <a:pt x="8088" y="3925"/>
                </a:lnTo>
                <a:lnTo>
                  <a:pt x="8088" y="3877"/>
                </a:lnTo>
                <a:lnTo>
                  <a:pt x="8041" y="3829"/>
                </a:lnTo>
                <a:lnTo>
                  <a:pt x="8041" y="3782"/>
                </a:lnTo>
                <a:lnTo>
                  <a:pt x="7993" y="3734"/>
                </a:lnTo>
                <a:lnTo>
                  <a:pt x="7993" y="3685"/>
                </a:lnTo>
                <a:lnTo>
                  <a:pt x="7993" y="3638"/>
                </a:lnTo>
                <a:lnTo>
                  <a:pt x="7945" y="3542"/>
                </a:lnTo>
                <a:lnTo>
                  <a:pt x="7849" y="3447"/>
                </a:lnTo>
                <a:lnTo>
                  <a:pt x="7849" y="3398"/>
                </a:lnTo>
                <a:lnTo>
                  <a:pt x="7801" y="2681"/>
                </a:lnTo>
                <a:lnTo>
                  <a:pt x="7801" y="2297"/>
                </a:lnTo>
                <a:lnTo>
                  <a:pt x="7706" y="2250"/>
                </a:lnTo>
                <a:lnTo>
                  <a:pt x="7658" y="2297"/>
                </a:lnTo>
                <a:lnTo>
                  <a:pt x="7609" y="2297"/>
                </a:lnTo>
                <a:lnTo>
                  <a:pt x="7514" y="2202"/>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6318360" y="1515960"/>
            <a:ext cx="920520" cy="816120"/>
          </a:xfrm>
          <a:custGeom>
            <a:avLst/>
            <a:gdLst/>
            <a:ahLst/>
            <a:rect l="l" t="t" r="r" b="b"/>
            <a:pathLst>
              <a:path w="4260" h="3350">
                <a:moveTo>
                  <a:pt x="0" y="2920"/>
                </a:moveTo>
                <a:lnTo>
                  <a:pt x="431" y="0"/>
                </a:lnTo>
                <a:lnTo>
                  <a:pt x="3159" y="288"/>
                </a:lnTo>
                <a:lnTo>
                  <a:pt x="4260" y="384"/>
                </a:lnTo>
                <a:lnTo>
                  <a:pt x="4212" y="1101"/>
                </a:lnTo>
                <a:lnTo>
                  <a:pt x="4068" y="3350"/>
                </a:lnTo>
                <a:lnTo>
                  <a:pt x="3494" y="3303"/>
                </a:lnTo>
                <a:lnTo>
                  <a:pt x="0" y="292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a:off x="7199280" y="1784520"/>
            <a:ext cx="932040" cy="571320"/>
          </a:xfrm>
          <a:custGeom>
            <a:avLst/>
            <a:gdLst/>
            <a:ahLst/>
            <a:rect l="l" t="t" r="r" b="b"/>
            <a:pathLst>
              <a:path w="4308" h="2346">
                <a:moveTo>
                  <a:pt x="144" y="0"/>
                </a:moveTo>
                <a:lnTo>
                  <a:pt x="3877" y="97"/>
                </a:lnTo>
                <a:lnTo>
                  <a:pt x="4116" y="287"/>
                </a:lnTo>
                <a:lnTo>
                  <a:pt x="4068" y="384"/>
                </a:lnTo>
                <a:lnTo>
                  <a:pt x="4021" y="479"/>
                </a:lnTo>
                <a:lnTo>
                  <a:pt x="4068" y="527"/>
                </a:lnTo>
                <a:lnTo>
                  <a:pt x="4116" y="527"/>
                </a:lnTo>
                <a:lnTo>
                  <a:pt x="4164" y="671"/>
                </a:lnTo>
                <a:lnTo>
                  <a:pt x="4211" y="718"/>
                </a:lnTo>
                <a:lnTo>
                  <a:pt x="4259" y="718"/>
                </a:lnTo>
                <a:lnTo>
                  <a:pt x="4308" y="766"/>
                </a:lnTo>
                <a:lnTo>
                  <a:pt x="4308" y="2346"/>
                </a:lnTo>
                <a:lnTo>
                  <a:pt x="0" y="2249"/>
                </a:lnTo>
                <a:lnTo>
                  <a:pt x="144" y="0"/>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7074000" y="2320920"/>
            <a:ext cx="1087200" cy="630360"/>
          </a:xfrm>
          <a:custGeom>
            <a:avLst/>
            <a:gdLst/>
            <a:ahLst/>
            <a:rect l="l" t="t" r="r" b="b"/>
            <a:pathLst>
              <a:path w="5025" h="2584">
                <a:moveTo>
                  <a:pt x="4882" y="144"/>
                </a:moveTo>
                <a:lnTo>
                  <a:pt x="574" y="47"/>
                </a:lnTo>
                <a:lnTo>
                  <a:pt x="0" y="0"/>
                </a:lnTo>
                <a:lnTo>
                  <a:pt x="0" y="382"/>
                </a:lnTo>
                <a:lnTo>
                  <a:pt x="1722" y="479"/>
                </a:lnTo>
                <a:lnTo>
                  <a:pt x="1675" y="1867"/>
                </a:lnTo>
                <a:lnTo>
                  <a:pt x="1770" y="1914"/>
                </a:lnTo>
                <a:lnTo>
                  <a:pt x="1770" y="1914"/>
                </a:lnTo>
                <a:lnTo>
                  <a:pt x="1866" y="2010"/>
                </a:lnTo>
                <a:lnTo>
                  <a:pt x="1914" y="2057"/>
                </a:lnTo>
                <a:lnTo>
                  <a:pt x="2057" y="2057"/>
                </a:lnTo>
                <a:lnTo>
                  <a:pt x="2057" y="2010"/>
                </a:lnTo>
                <a:lnTo>
                  <a:pt x="2154" y="2057"/>
                </a:lnTo>
                <a:lnTo>
                  <a:pt x="2154" y="2057"/>
                </a:lnTo>
                <a:lnTo>
                  <a:pt x="2154" y="2105"/>
                </a:lnTo>
                <a:lnTo>
                  <a:pt x="2201" y="2154"/>
                </a:lnTo>
                <a:lnTo>
                  <a:pt x="2201" y="2154"/>
                </a:lnTo>
                <a:lnTo>
                  <a:pt x="2393" y="2201"/>
                </a:lnTo>
                <a:lnTo>
                  <a:pt x="2441" y="2249"/>
                </a:lnTo>
                <a:lnTo>
                  <a:pt x="2488" y="2249"/>
                </a:lnTo>
                <a:lnTo>
                  <a:pt x="2488" y="2201"/>
                </a:lnTo>
                <a:lnTo>
                  <a:pt x="2536" y="2201"/>
                </a:lnTo>
                <a:lnTo>
                  <a:pt x="2584" y="2249"/>
                </a:lnTo>
                <a:lnTo>
                  <a:pt x="2632" y="2297"/>
                </a:lnTo>
                <a:lnTo>
                  <a:pt x="2680" y="2249"/>
                </a:lnTo>
                <a:lnTo>
                  <a:pt x="2823" y="2249"/>
                </a:lnTo>
                <a:lnTo>
                  <a:pt x="2823" y="2297"/>
                </a:lnTo>
                <a:lnTo>
                  <a:pt x="2871" y="2344"/>
                </a:lnTo>
                <a:lnTo>
                  <a:pt x="2920" y="2344"/>
                </a:lnTo>
                <a:lnTo>
                  <a:pt x="2920" y="2441"/>
                </a:lnTo>
                <a:lnTo>
                  <a:pt x="3015" y="2441"/>
                </a:lnTo>
                <a:lnTo>
                  <a:pt x="3063" y="2392"/>
                </a:lnTo>
                <a:lnTo>
                  <a:pt x="3110" y="2344"/>
                </a:lnTo>
                <a:lnTo>
                  <a:pt x="3254" y="2489"/>
                </a:lnTo>
                <a:lnTo>
                  <a:pt x="3254" y="2489"/>
                </a:lnTo>
                <a:lnTo>
                  <a:pt x="3350" y="2441"/>
                </a:lnTo>
                <a:lnTo>
                  <a:pt x="3397" y="2441"/>
                </a:lnTo>
                <a:lnTo>
                  <a:pt x="3397" y="2441"/>
                </a:lnTo>
                <a:lnTo>
                  <a:pt x="3350" y="2536"/>
                </a:lnTo>
                <a:lnTo>
                  <a:pt x="3397" y="2584"/>
                </a:lnTo>
                <a:lnTo>
                  <a:pt x="3445" y="2536"/>
                </a:lnTo>
                <a:lnTo>
                  <a:pt x="3445" y="2489"/>
                </a:lnTo>
                <a:lnTo>
                  <a:pt x="3494" y="2441"/>
                </a:lnTo>
                <a:lnTo>
                  <a:pt x="3541" y="2392"/>
                </a:lnTo>
                <a:lnTo>
                  <a:pt x="3541" y="2392"/>
                </a:lnTo>
                <a:lnTo>
                  <a:pt x="3541" y="2441"/>
                </a:lnTo>
                <a:lnTo>
                  <a:pt x="3637" y="2489"/>
                </a:lnTo>
                <a:lnTo>
                  <a:pt x="3637" y="2489"/>
                </a:lnTo>
                <a:lnTo>
                  <a:pt x="3685" y="2441"/>
                </a:lnTo>
                <a:lnTo>
                  <a:pt x="3732" y="2441"/>
                </a:lnTo>
                <a:lnTo>
                  <a:pt x="3732" y="2441"/>
                </a:lnTo>
                <a:lnTo>
                  <a:pt x="3732" y="2489"/>
                </a:lnTo>
                <a:lnTo>
                  <a:pt x="3781" y="2489"/>
                </a:lnTo>
                <a:lnTo>
                  <a:pt x="3876" y="2584"/>
                </a:lnTo>
                <a:lnTo>
                  <a:pt x="3972" y="2489"/>
                </a:lnTo>
                <a:lnTo>
                  <a:pt x="4020" y="2489"/>
                </a:lnTo>
                <a:lnTo>
                  <a:pt x="4163" y="2441"/>
                </a:lnTo>
                <a:lnTo>
                  <a:pt x="4259" y="2441"/>
                </a:lnTo>
                <a:lnTo>
                  <a:pt x="4307" y="2392"/>
                </a:lnTo>
                <a:lnTo>
                  <a:pt x="4355" y="2392"/>
                </a:lnTo>
                <a:lnTo>
                  <a:pt x="4498" y="2441"/>
                </a:lnTo>
                <a:lnTo>
                  <a:pt x="4595" y="2392"/>
                </a:lnTo>
                <a:lnTo>
                  <a:pt x="4595" y="2392"/>
                </a:lnTo>
                <a:lnTo>
                  <a:pt x="4882" y="2536"/>
                </a:lnTo>
                <a:lnTo>
                  <a:pt x="4929" y="2536"/>
                </a:lnTo>
                <a:lnTo>
                  <a:pt x="4977" y="2584"/>
                </a:lnTo>
                <a:lnTo>
                  <a:pt x="4977" y="2584"/>
                </a:lnTo>
                <a:lnTo>
                  <a:pt x="5025" y="1292"/>
                </a:lnTo>
                <a:lnTo>
                  <a:pt x="4882" y="479"/>
                </a:lnTo>
                <a:lnTo>
                  <a:pt x="4882" y="144"/>
                </a:lnTo>
              </a:path>
            </a:pathLst>
          </a:custGeom>
          <a:solidFill>
            <a:srgbClr val="00f008"/>
          </a:solidFill>
          <a:ln w="1260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4808520" y="1903320"/>
            <a:ext cx="390600" cy="1731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California</a:t>
            </a:r>
            <a:endParaRPr b="0" lang="en-US" sz="800" strike="noStrike" u="none">
              <a:solidFill>
                <a:srgbClr val="000000"/>
              </a:solidFill>
              <a:effectLst/>
              <a:uFillTx/>
              <a:latin typeface="Times New Roman"/>
            </a:endParaRPr>
          </a:p>
        </p:txBody>
      </p:sp>
      <p:sp>
        <p:nvSpPr>
          <p:cNvPr id="181" name=""/>
          <p:cNvSpPr/>
          <p:nvPr/>
        </p:nvSpPr>
        <p:spPr>
          <a:xfrm>
            <a:off x="5194440" y="1479600"/>
            <a:ext cx="392040" cy="1731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Nevada</a:t>
            </a:r>
            <a:endParaRPr b="0" lang="en-US" sz="800" strike="noStrike" u="none">
              <a:solidFill>
                <a:srgbClr val="000000"/>
              </a:solidFill>
              <a:effectLst/>
              <a:uFillTx/>
              <a:latin typeface="Times New Roman"/>
            </a:endParaRPr>
          </a:p>
        </p:txBody>
      </p:sp>
      <p:sp>
        <p:nvSpPr>
          <p:cNvPr id="182" name=""/>
          <p:cNvSpPr/>
          <p:nvPr/>
        </p:nvSpPr>
        <p:spPr>
          <a:xfrm>
            <a:off x="5861160" y="1711440"/>
            <a:ext cx="392040" cy="17280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Utah</a:t>
            </a:r>
            <a:endParaRPr b="0" lang="en-US" sz="800" strike="noStrike" u="none">
              <a:solidFill>
                <a:srgbClr val="000000"/>
              </a:solidFill>
              <a:effectLst/>
              <a:uFillTx/>
              <a:latin typeface="Times New Roman"/>
            </a:endParaRPr>
          </a:p>
        </p:txBody>
      </p:sp>
      <p:sp>
        <p:nvSpPr>
          <p:cNvPr id="183" name=""/>
          <p:cNvSpPr/>
          <p:nvPr/>
        </p:nvSpPr>
        <p:spPr>
          <a:xfrm>
            <a:off x="5692680" y="2827440"/>
            <a:ext cx="392040" cy="1713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Arizona</a:t>
            </a:r>
            <a:endParaRPr b="0" lang="en-US" sz="800" strike="noStrike" u="none">
              <a:solidFill>
                <a:srgbClr val="000000"/>
              </a:solidFill>
              <a:effectLst/>
              <a:uFillTx/>
              <a:latin typeface="Times New Roman"/>
            </a:endParaRPr>
          </a:p>
        </p:txBody>
      </p:sp>
      <p:sp>
        <p:nvSpPr>
          <p:cNvPr id="184" name=""/>
          <p:cNvSpPr/>
          <p:nvPr/>
        </p:nvSpPr>
        <p:spPr>
          <a:xfrm>
            <a:off x="6562800" y="1655640"/>
            <a:ext cx="392040" cy="17172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Colorado</a:t>
            </a:r>
            <a:endParaRPr b="0" lang="en-US" sz="800" strike="noStrike" u="none">
              <a:solidFill>
                <a:srgbClr val="000000"/>
              </a:solidFill>
              <a:effectLst/>
              <a:uFillTx/>
              <a:latin typeface="Times New Roman"/>
            </a:endParaRPr>
          </a:p>
        </p:txBody>
      </p:sp>
      <p:sp>
        <p:nvSpPr>
          <p:cNvPr id="185" name=""/>
          <p:cNvSpPr/>
          <p:nvPr/>
        </p:nvSpPr>
        <p:spPr>
          <a:xfrm>
            <a:off x="6215040" y="2940120"/>
            <a:ext cx="593640" cy="17280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New Mexico</a:t>
            </a:r>
            <a:endParaRPr b="0" lang="en-US" sz="800" strike="noStrike" u="none">
              <a:solidFill>
                <a:srgbClr val="000000"/>
              </a:solidFill>
              <a:effectLst/>
              <a:uFillTx/>
              <a:latin typeface="Times New Roman"/>
            </a:endParaRPr>
          </a:p>
        </p:txBody>
      </p:sp>
      <p:sp>
        <p:nvSpPr>
          <p:cNvPr id="186" name=""/>
          <p:cNvSpPr/>
          <p:nvPr/>
        </p:nvSpPr>
        <p:spPr>
          <a:xfrm>
            <a:off x="7318440" y="1971720"/>
            <a:ext cx="595080" cy="1713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Kansas</a:t>
            </a:r>
            <a:endParaRPr b="0" lang="en-US" sz="800" strike="noStrike" u="none">
              <a:solidFill>
                <a:srgbClr val="000000"/>
              </a:solidFill>
              <a:effectLst/>
              <a:uFillTx/>
              <a:latin typeface="Times New Roman"/>
            </a:endParaRPr>
          </a:p>
        </p:txBody>
      </p:sp>
      <p:sp>
        <p:nvSpPr>
          <p:cNvPr id="187" name=""/>
          <p:cNvSpPr/>
          <p:nvPr/>
        </p:nvSpPr>
        <p:spPr>
          <a:xfrm>
            <a:off x="7537320" y="2664000"/>
            <a:ext cx="594000" cy="17280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Oklahoma</a:t>
            </a:r>
            <a:endParaRPr b="0" lang="en-US" sz="800" strike="noStrike" u="none">
              <a:solidFill>
                <a:srgbClr val="000000"/>
              </a:solidFill>
              <a:effectLst/>
              <a:uFillTx/>
              <a:latin typeface="Times New Roman"/>
            </a:endParaRPr>
          </a:p>
        </p:txBody>
      </p:sp>
      <p:sp>
        <p:nvSpPr>
          <p:cNvPr id="188" name=""/>
          <p:cNvSpPr/>
          <p:nvPr/>
        </p:nvSpPr>
        <p:spPr>
          <a:xfrm>
            <a:off x="7450200" y="3603600"/>
            <a:ext cx="593640" cy="173160"/>
          </a:xfrm>
          <a:prstGeom prst="rect">
            <a:avLst/>
          </a:prstGeom>
          <a:noFill/>
          <a:ln w="0">
            <a:noFill/>
          </a:ln>
        </p:spPr>
        <p:style>
          <a:lnRef idx="0"/>
          <a:fillRef idx="0"/>
          <a:effectRef idx="0"/>
          <a:fontRef idx="minor"/>
        </p:style>
        <p:txBody>
          <a:bodyPr lIns="0" rIns="0" tIns="0" bIns="0" anchor="ctr">
            <a:noAutofit/>
          </a:bodyPr>
          <a:p>
            <a:pPr marL="3240"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b2b2b2"/>
                </a:solidFill>
                <a:effectLst/>
                <a:uFillTx/>
                <a:latin typeface="Frutiger 45 Light"/>
              </a:rPr>
              <a:t>Texas</a:t>
            </a:r>
            <a:endParaRPr b="0" lang="en-US" sz="800" strike="noStrike" u="none">
              <a:solidFill>
                <a:srgbClr val="000000"/>
              </a:solidFill>
              <a:effectLst/>
              <a:uFillTx/>
              <a:latin typeface="Times New Roman"/>
            </a:endParaRPr>
          </a:p>
        </p:txBody>
      </p:sp>
      <p:sp>
        <p:nvSpPr>
          <p:cNvPr id="189" name=""/>
          <p:cNvSpPr/>
          <p:nvPr/>
        </p:nvSpPr>
        <p:spPr>
          <a:xfrm>
            <a:off x="6029280" y="1854360"/>
            <a:ext cx="1111320" cy="47592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6179040" y="1909800"/>
            <a:ext cx="80388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San Juan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Times New Roman"/>
            </a:endParaRPr>
          </a:p>
        </p:txBody>
      </p:sp>
      <p:sp>
        <p:nvSpPr>
          <p:cNvPr id="191" name=""/>
          <p:cNvSpPr/>
          <p:nvPr/>
        </p:nvSpPr>
        <p:spPr>
          <a:xfrm>
            <a:off x="7020000" y="2208240"/>
            <a:ext cx="969840" cy="47628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7151400" y="2200320"/>
            <a:ext cx="82728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Anadarko</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Times New Roman"/>
            </a:endParaRPr>
          </a:p>
        </p:txBody>
      </p:sp>
      <p:sp>
        <p:nvSpPr>
          <p:cNvPr id="193" name=""/>
          <p:cNvSpPr/>
          <p:nvPr/>
        </p:nvSpPr>
        <p:spPr>
          <a:xfrm>
            <a:off x="6808680" y="3157560"/>
            <a:ext cx="966960" cy="47772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6936480" y="3224160"/>
            <a:ext cx="73404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Permian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Times New Roman"/>
            </a:endParaRPr>
          </a:p>
        </p:txBody>
      </p:sp>
      <p:grpSp>
        <p:nvGrpSpPr>
          <p:cNvPr id="195" name=""/>
          <p:cNvGrpSpPr/>
          <p:nvPr/>
        </p:nvGrpSpPr>
        <p:grpSpPr>
          <a:xfrm>
            <a:off x="5554800" y="2209680"/>
            <a:ext cx="2006280" cy="1269720"/>
            <a:chOff x="5554800" y="2209680"/>
            <a:chExt cx="2006280" cy="1269720"/>
          </a:xfrm>
        </p:grpSpPr>
        <p:sp>
          <p:nvSpPr>
            <p:cNvPr id="196" name=""/>
            <p:cNvSpPr/>
            <p:nvPr/>
          </p:nvSpPr>
          <p:spPr>
            <a:xfrm>
              <a:off x="5554800" y="2430360"/>
              <a:ext cx="1226520" cy="458280"/>
            </a:xfrm>
            <a:custGeom>
              <a:avLst/>
              <a:gdLst/>
              <a:ahLst/>
              <a:rect l="l" t="t" r="r" b="b"/>
              <a:pathLst>
                <a:path w="943" h="313">
                  <a:moveTo>
                    <a:pt x="65" y="84"/>
                  </a:moveTo>
                  <a:cubicBezTo>
                    <a:pt x="63" y="82"/>
                    <a:pt x="25" y="65"/>
                    <a:pt x="25" y="60"/>
                  </a:cubicBezTo>
                  <a:cubicBezTo>
                    <a:pt x="21" y="7"/>
                    <a:pt x="0" y="10"/>
                    <a:pt x="45" y="8"/>
                  </a:cubicBezTo>
                  <a:cubicBezTo>
                    <a:pt x="68" y="1"/>
                    <a:pt x="74" y="10"/>
                    <a:pt x="89" y="0"/>
                  </a:cubicBezTo>
                  <a:cubicBezTo>
                    <a:pt x="125" y="2"/>
                    <a:pt x="114" y="5"/>
                    <a:pt x="149" y="10"/>
                  </a:cubicBezTo>
                  <a:cubicBezTo>
                    <a:pt x="165" y="12"/>
                    <a:pt x="181" y="14"/>
                    <a:pt x="196" y="16"/>
                  </a:cubicBezTo>
                  <a:cubicBezTo>
                    <a:pt x="204" y="17"/>
                    <a:pt x="220" y="19"/>
                    <a:pt x="220" y="19"/>
                  </a:cubicBezTo>
                  <a:cubicBezTo>
                    <a:pt x="271" y="34"/>
                    <a:pt x="396" y="23"/>
                    <a:pt x="423" y="22"/>
                  </a:cubicBezTo>
                  <a:cubicBezTo>
                    <a:pt x="468" y="24"/>
                    <a:pt x="496" y="22"/>
                    <a:pt x="536" y="34"/>
                  </a:cubicBezTo>
                  <a:cubicBezTo>
                    <a:pt x="541" y="35"/>
                    <a:pt x="568" y="43"/>
                    <a:pt x="570" y="43"/>
                  </a:cubicBezTo>
                  <a:cubicBezTo>
                    <a:pt x="577" y="45"/>
                    <a:pt x="590" y="56"/>
                    <a:pt x="590" y="56"/>
                  </a:cubicBezTo>
                  <a:cubicBezTo>
                    <a:pt x="596" y="73"/>
                    <a:pt x="624" y="95"/>
                    <a:pt x="643" y="101"/>
                  </a:cubicBezTo>
                  <a:cubicBezTo>
                    <a:pt x="658" y="115"/>
                    <a:pt x="648" y="108"/>
                    <a:pt x="673" y="122"/>
                  </a:cubicBezTo>
                  <a:cubicBezTo>
                    <a:pt x="680" y="126"/>
                    <a:pt x="693" y="134"/>
                    <a:pt x="693" y="134"/>
                  </a:cubicBezTo>
                  <a:cubicBezTo>
                    <a:pt x="701" y="144"/>
                    <a:pt x="709" y="151"/>
                    <a:pt x="720" y="159"/>
                  </a:cubicBezTo>
                  <a:cubicBezTo>
                    <a:pt x="731" y="174"/>
                    <a:pt x="750" y="185"/>
                    <a:pt x="766" y="195"/>
                  </a:cubicBezTo>
                  <a:cubicBezTo>
                    <a:pt x="773" y="199"/>
                    <a:pt x="786" y="207"/>
                    <a:pt x="786" y="207"/>
                  </a:cubicBezTo>
                  <a:cubicBezTo>
                    <a:pt x="795" y="219"/>
                    <a:pt x="809" y="222"/>
                    <a:pt x="823" y="231"/>
                  </a:cubicBezTo>
                  <a:cubicBezTo>
                    <a:pt x="850" y="247"/>
                    <a:pt x="876" y="261"/>
                    <a:pt x="903" y="277"/>
                  </a:cubicBezTo>
                  <a:cubicBezTo>
                    <a:pt x="909" y="285"/>
                    <a:pt x="919" y="295"/>
                    <a:pt x="926" y="301"/>
                  </a:cubicBezTo>
                  <a:cubicBezTo>
                    <a:pt x="943" y="313"/>
                    <a:pt x="932" y="295"/>
                    <a:pt x="940" y="31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7" name=""/>
            <p:cNvSpPr/>
            <p:nvPr/>
          </p:nvSpPr>
          <p:spPr>
            <a:xfrm flipV="1">
              <a:off x="6765480" y="2592720"/>
              <a:ext cx="604440" cy="27936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7115400" y="2543040"/>
              <a:ext cx="221040" cy="177120"/>
            </a:xfrm>
            <a:custGeom>
              <a:avLst/>
              <a:gdLst/>
              <a:ahLst/>
              <a:rect l="l" t="t" r="r" b="b"/>
              <a:pathLst>
                <a:path w="153" h="120">
                  <a:moveTo>
                    <a:pt x="0" y="0"/>
                  </a:moveTo>
                  <a:cubicBezTo>
                    <a:pt x="40" y="2"/>
                    <a:pt x="46" y="2"/>
                    <a:pt x="75" y="9"/>
                  </a:cubicBezTo>
                  <a:cubicBezTo>
                    <a:pt x="81" y="27"/>
                    <a:pt x="91" y="42"/>
                    <a:pt x="102" y="57"/>
                  </a:cubicBezTo>
                  <a:cubicBezTo>
                    <a:pt x="109" y="78"/>
                    <a:pt x="119" y="86"/>
                    <a:pt x="135" y="102"/>
                  </a:cubicBezTo>
                  <a:cubicBezTo>
                    <a:pt x="138" y="105"/>
                    <a:pt x="153" y="117"/>
                    <a:pt x="153" y="12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199" name=""/>
            <p:cNvSpPr/>
            <p:nvPr/>
          </p:nvSpPr>
          <p:spPr>
            <a:xfrm>
              <a:off x="7338960" y="2386440"/>
              <a:ext cx="222120" cy="257400"/>
            </a:xfrm>
            <a:custGeom>
              <a:avLst/>
              <a:gdLst/>
              <a:ahLst/>
              <a:rect l="l" t="t" r="r" b="b"/>
              <a:pathLst>
                <a:path w="154" h="174">
                  <a:moveTo>
                    <a:pt x="19" y="0"/>
                  </a:moveTo>
                  <a:cubicBezTo>
                    <a:pt x="27" y="42"/>
                    <a:pt x="0" y="113"/>
                    <a:pt x="25" y="144"/>
                  </a:cubicBezTo>
                  <a:cubicBezTo>
                    <a:pt x="29" y="150"/>
                    <a:pt x="55" y="153"/>
                    <a:pt x="64" y="156"/>
                  </a:cubicBezTo>
                  <a:cubicBezTo>
                    <a:pt x="105" y="168"/>
                    <a:pt x="104" y="174"/>
                    <a:pt x="154" y="174"/>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0" name=""/>
            <p:cNvSpPr/>
            <p:nvPr/>
          </p:nvSpPr>
          <p:spPr>
            <a:xfrm>
              <a:off x="6230880" y="2209680"/>
              <a:ext cx="107640" cy="261720"/>
            </a:xfrm>
            <a:custGeom>
              <a:avLst/>
              <a:gdLst/>
              <a:ahLst/>
              <a:rect l="l" t="t" r="r" b="b"/>
              <a:pathLst>
                <a:path w="75" h="177">
                  <a:moveTo>
                    <a:pt x="0" y="177"/>
                  </a:moveTo>
                  <a:cubicBezTo>
                    <a:pt x="7" y="167"/>
                    <a:pt x="9" y="159"/>
                    <a:pt x="18" y="150"/>
                  </a:cubicBezTo>
                  <a:cubicBezTo>
                    <a:pt x="34" y="101"/>
                    <a:pt x="75" y="55"/>
                    <a:pt x="75" y="0"/>
                  </a:cubicBez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01" name=""/>
            <p:cNvSpPr/>
            <p:nvPr/>
          </p:nvSpPr>
          <p:spPr>
            <a:xfrm>
              <a:off x="6764040" y="2871000"/>
              <a:ext cx="212040" cy="60840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2" name=""/>
          <p:cNvSpPr/>
          <p:nvPr/>
        </p:nvSpPr>
        <p:spPr>
          <a:xfrm>
            <a:off x="5030640" y="3979800"/>
            <a:ext cx="157320" cy="177840"/>
          </a:xfrm>
          <a:prstGeom prst="star5">
            <a:avLst/>
          </a:prstGeom>
          <a:solidFill>
            <a:srgbClr val="ff9900"/>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nvGrpSpPr>
          <p:cNvPr id="203" name=""/>
          <p:cNvGrpSpPr/>
          <p:nvPr/>
        </p:nvGrpSpPr>
        <p:grpSpPr>
          <a:xfrm>
            <a:off x="4981680" y="4708440"/>
            <a:ext cx="186840" cy="168120"/>
            <a:chOff x="4981680" y="4708440"/>
            <a:chExt cx="186840" cy="168120"/>
          </a:xfrm>
        </p:grpSpPr>
        <p:sp>
          <p:nvSpPr>
            <p:cNvPr id="204" name=""/>
            <p:cNvSpPr/>
            <p:nvPr/>
          </p:nvSpPr>
          <p:spPr>
            <a:xfrm>
              <a:off x="4981680" y="4775040"/>
              <a:ext cx="186840" cy="10152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05" name=""/>
            <p:cNvSpPr/>
            <p:nvPr/>
          </p:nvSpPr>
          <p:spPr>
            <a:xfrm>
              <a:off x="4996800" y="4708440"/>
              <a:ext cx="66600" cy="6660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06" name=""/>
          <p:cNvGrpSpPr/>
          <p:nvPr/>
        </p:nvGrpSpPr>
        <p:grpSpPr>
          <a:xfrm>
            <a:off x="4981680" y="4923000"/>
            <a:ext cx="186840" cy="167760"/>
            <a:chOff x="4981680" y="4923000"/>
            <a:chExt cx="186840" cy="167760"/>
          </a:xfrm>
        </p:grpSpPr>
        <p:sp>
          <p:nvSpPr>
            <p:cNvPr id="207" name=""/>
            <p:cNvSpPr/>
            <p:nvPr/>
          </p:nvSpPr>
          <p:spPr>
            <a:xfrm>
              <a:off x="4981680" y="4989600"/>
              <a:ext cx="186840" cy="10116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08" name=""/>
            <p:cNvSpPr/>
            <p:nvPr/>
          </p:nvSpPr>
          <p:spPr>
            <a:xfrm>
              <a:off x="4996800" y="4923000"/>
              <a:ext cx="66600" cy="6660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09" name=""/>
          <p:cNvGrpSpPr/>
          <p:nvPr/>
        </p:nvGrpSpPr>
        <p:grpSpPr>
          <a:xfrm>
            <a:off x="4981680" y="5137200"/>
            <a:ext cx="186840" cy="167760"/>
            <a:chOff x="4981680" y="5137200"/>
            <a:chExt cx="186840" cy="167760"/>
          </a:xfrm>
        </p:grpSpPr>
        <p:sp>
          <p:nvSpPr>
            <p:cNvPr id="210" name=""/>
            <p:cNvSpPr/>
            <p:nvPr/>
          </p:nvSpPr>
          <p:spPr>
            <a:xfrm>
              <a:off x="4981680" y="5203800"/>
              <a:ext cx="186840" cy="10116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11" name=""/>
            <p:cNvSpPr/>
            <p:nvPr/>
          </p:nvSpPr>
          <p:spPr>
            <a:xfrm>
              <a:off x="4996800" y="5137200"/>
              <a:ext cx="66600" cy="6660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sp>
        <p:nvSpPr>
          <p:cNvPr id="212" name=""/>
          <p:cNvSpPr/>
          <p:nvPr/>
        </p:nvSpPr>
        <p:spPr>
          <a:xfrm>
            <a:off x="6202440" y="2435400"/>
            <a:ext cx="61920" cy="68040"/>
          </a:xfrm>
          <a:prstGeom prst="ellipse">
            <a:avLst/>
          </a:prstGeom>
          <a:solidFill>
            <a:srgbClr val="000000"/>
          </a:solidFill>
          <a:ln w="0">
            <a:noFill/>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nvGrpSpPr>
          <p:cNvPr id="213" name=""/>
          <p:cNvGrpSpPr/>
          <p:nvPr/>
        </p:nvGrpSpPr>
        <p:grpSpPr>
          <a:xfrm>
            <a:off x="6031080" y="2735280"/>
            <a:ext cx="150480" cy="139320"/>
            <a:chOff x="6031080" y="2735280"/>
            <a:chExt cx="150480" cy="139320"/>
          </a:xfrm>
        </p:grpSpPr>
        <p:sp>
          <p:nvSpPr>
            <p:cNvPr id="214" name=""/>
            <p:cNvSpPr/>
            <p:nvPr/>
          </p:nvSpPr>
          <p:spPr>
            <a:xfrm>
              <a:off x="6042600" y="2735280"/>
              <a:ext cx="67680" cy="853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15" name=""/>
            <p:cNvSpPr/>
            <p:nvPr/>
          </p:nvSpPr>
          <p:spPr>
            <a:xfrm>
              <a:off x="6031080" y="2773080"/>
              <a:ext cx="150480" cy="1015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16" name=""/>
          <p:cNvGrpSpPr/>
          <p:nvPr/>
        </p:nvGrpSpPr>
        <p:grpSpPr>
          <a:xfrm>
            <a:off x="5254560" y="2384280"/>
            <a:ext cx="149400" cy="156960"/>
            <a:chOff x="5254560" y="2384280"/>
            <a:chExt cx="149400" cy="156960"/>
          </a:xfrm>
        </p:grpSpPr>
        <p:sp>
          <p:nvSpPr>
            <p:cNvPr id="217" name=""/>
            <p:cNvSpPr/>
            <p:nvPr/>
          </p:nvSpPr>
          <p:spPr>
            <a:xfrm>
              <a:off x="5266080" y="2384280"/>
              <a:ext cx="67320" cy="9576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18" name=""/>
            <p:cNvSpPr/>
            <p:nvPr/>
          </p:nvSpPr>
          <p:spPr>
            <a:xfrm>
              <a:off x="5254560" y="2426760"/>
              <a:ext cx="149400" cy="11448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19" name=""/>
          <p:cNvGrpSpPr/>
          <p:nvPr/>
        </p:nvGrpSpPr>
        <p:grpSpPr>
          <a:xfrm>
            <a:off x="5041800" y="2414520"/>
            <a:ext cx="149400" cy="137880"/>
            <a:chOff x="5041800" y="2414520"/>
            <a:chExt cx="149400" cy="137880"/>
          </a:xfrm>
        </p:grpSpPr>
        <p:sp>
          <p:nvSpPr>
            <p:cNvPr id="220" name=""/>
            <p:cNvSpPr/>
            <p:nvPr/>
          </p:nvSpPr>
          <p:spPr>
            <a:xfrm>
              <a:off x="5053320" y="2414520"/>
              <a:ext cx="67320" cy="8424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21" name=""/>
            <p:cNvSpPr/>
            <p:nvPr/>
          </p:nvSpPr>
          <p:spPr>
            <a:xfrm>
              <a:off x="5041800" y="2451960"/>
              <a:ext cx="149400" cy="10044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22" name=""/>
          <p:cNvGrpSpPr/>
          <p:nvPr/>
        </p:nvGrpSpPr>
        <p:grpSpPr>
          <a:xfrm>
            <a:off x="5326200" y="2525760"/>
            <a:ext cx="149040" cy="137880"/>
            <a:chOff x="5326200" y="2525760"/>
            <a:chExt cx="149040" cy="137880"/>
          </a:xfrm>
        </p:grpSpPr>
        <p:sp>
          <p:nvSpPr>
            <p:cNvPr id="223" name=""/>
            <p:cNvSpPr/>
            <p:nvPr/>
          </p:nvSpPr>
          <p:spPr>
            <a:xfrm>
              <a:off x="5337720" y="2525760"/>
              <a:ext cx="67320" cy="842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24" name=""/>
            <p:cNvSpPr/>
            <p:nvPr/>
          </p:nvSpPr>
          <p:spPr>
            <a:xfrm>
              <a:off x="5326200" y="2563200"/>
              <a:ext cx="149040" cy="1004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25" name=""/>
          <p:cNvGrpSpPr/>
          <p:nvPr/>
        </p:nvGrpSpPr>
        <p:grpSpPr>
          <a:xfrm>
            <a:off x="5118120" y="2678040"/>
            <a:ext cx="149040" cy="137880"/>
            <a:chOff x="5118120" y="2678040"/>
            <a:chExt cx="149040" cy="137880"/>
          </a:xfrm>
        </p:grpSpPr>
        <p:sp>
          <p:nvSpPr>
            <p:cNvPr id="226" name=""/>
            <p:cNvSpPr/>
            <p:nvPr/>
          </p:nvSpPr>
          <p:spPr>
            <a:xfrm>
              <a:off x="5129640" y="2678040"/>
              <a:ext cx="67320" cy="842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27" name=""/>
            <p:cNvSpPr/>
            <p:nvPr/>
          </p:nvSpPr>
          <p:spPr>
            <a:xfrm>
              <a:off x="5118120" y="2715480"/>
              <a:ext cx="149040" cy="1004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28" name=""/>
          <p:cNvGrpSpPr/>
          <p:nvPr/>
        </p:nvGrpSpPr>
        <p:grpSpPr>
          <a:xfrm>
            <a:off x="5595840" y="2689200"/>
            <a:ext cx="149400" cy="137880"/>
            <a:chOff x="5595840" y="2689200"/>
            <a:chExt cx="149400" cy="137880"/>
          </a:xfrm>
        </p:grpSpPr>
        <p:sp>
          <p:nvSpPr>
            <p:cNvPr id="229" name=""/>
            <p:cNvSpPr/>
            <p:nvPr/>
          </p:nvSpPr>
          <p:spPr>
            <a:xfrm>
              <a:off x="5607360" y="2689200"/>
              <a:ext cx="67320" cy="842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30" name=""/>
            <p:cNvSpPr/>
            <p:nvPr/>
          </p:nvSpPr>
          <p:spPr>
            <a:xfrm>
              <a:off x="5595840" y="2726640"/>
              <a:ext cx="149400" cy="1004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31" name=""/>
          <p:cNvGrpSpPr/>
          <p:nvPr/>
        </p:nvGrpSpPr>
        <p:grpSpPr>
          <a:xfrm>
            <a:off x="5637240" y="2449440"/>
            <a:ext cx="149040" cy="137880"/>
            <a:chOff x="5637240" y="2449440"/>
            <a:chExt cx="149040" cy="137880"/>
          </a:xfrm>
        </p:grpSpPr>
        <p:sp>
          <p:nvSpPr>
            <p:cNvPr id="232" name=""/>
            <p:cNvSpPr/>
            <p:nvPr/>
          </p:nvSpPr>
          <p:spPr>
            <a:xfrm>
              <a:off x="5648760" y="2449440"/>
              <a:ext cx="67320" cy="842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33" name=""/>
            <p:cNvSpPr/>
            <p:nvPr/>
          </p:nvSpPr>
          <p:spPr>
            <a:xfrm>
              <a:off x="5637240" y="2486880"/>
              <a:ext cx="149040" cy="1004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sp>
        <p:nvSpPr>
          <p:cNvPr id="234" name=""/>
          <p:cNvSpPr/>
          <p:nvPr/>
        </p:nvSpPr>
        <p:spPr>
          <a:xfrm>
            <a:off x="5591160" y="2492280"/>
            <a:ext cx="158760" cy="176400"/>
          </a:xfrm>
          <a:prstGeom prst="star5">
            <a:avLst/>
          </a:prstGeom>
          <a:solidFill>
            <a:srgbClr val="ff9900"/>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35" name=""/>
          <p:cNvSpPr/>
          <p:nvPr/>
        </p:nvSpPr>
        <p:spPr>
          <a:xfrm>
            <a:off x="5538960" y="2197080"/>
            <a:ext cx="156960" cy="177840"/>
          </a:xfrm>
          <a:prstGeom prst="star5">
            <a:avLst/>
          </a:prstGeom>
          <a:solidFill>
            <a:srgbClr val="ff9900"/>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36" name=""/>
          <p:cNvSpPr/>
          <p:nvPr/>
        </p:nvSpPr>
        <p:spPr>
          <a:xfrm>
            <a:off x="5573880" y="2306520"/>
            <a:ext cx="156960" cy="177840"/>
          </a:xfrm>
          <a:prstGeom prst="star5">
            <a:avLst/>
          </a:prstGeom>
          <a:solidFill>
            <a:srgbClr val="ff9900"/>
          </a:solidFill>
          <a:ln w="936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nvGrpSpPr>
          <p:cNvPr id="237" name=""/>
          <p:cNvGrpSpPr/>
          <p:nvPr/>
        </p:nvGrpSpPr>
        <p:grpSpPr>
          <a:xfrm>
            <a:off x="4857840" y="1185840"/>
            <a:ext cx="149040" cy="137880"/>
            <a:chOff x="4857840" y="1185840"/>
            <a:chExt cx="149040" cy="137880"/>
          </a:xfrm>
        </p:grpSpPr>
        <p:sp>
          <p:nvSpPr>
            <p:cNvPr id="238" name=""/>
            <p:cNvSpPr/>
            <p:nvPr/>
          </p:nvSpPr>
          <p:spPr>
            <a:xfrm>
              <a:off x="4869360" y="1185840"/>
              <a:ext cx="67320" cy="842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39" name=""/>
            <p:cNvSpPr/>
            <p:nvPr/>
          </p:nvSpPr>
          <p:spPr>
            <a:xfrm>
              <a:off x="4857840" y="1223280"/>
              <a:ext cx="149040" cy="1004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40" name=""/>
          <p:cNvGrpSpPr/>
          <p:nvPr/>
        </p:nvGrpSpPr>
        <p:grpSpPr>
          <a:xfrm>
            <a:off x="4784760" y="1357200"/>
            <a:ext cx="149040" cy="139320"/>
            <a:chOff x="4784760" y="1357200"/>
            <a:chExt cx="149040" cy="139320"/>
          </a:xfrm>
        </p:grpSpPr>
        <p:sp>
          <p:nvSpPr>
            <p:cNvPr id="241" name=""/>
            <p:cNvSpPr/>
            <p:nvPr/>
          </p:nvSpPr>
          <p:spPr>
            <a:xfrm>
              <a:off x="4796280" y="1357200"/>
              <a:ext cx="67320" cy="8532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42" name=""/>
            <p:cNvSpPr/>
            <p:nvPr/>
          </p:nvSpPr>
          <p:spPr>
            <a:xfrm>
              <a:off x="4784760" y="1395000"/>
              <a:ext cx="149040" cy="10152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43" name=""/>
          <p:cNvGrpSpPr/>
          <p:nvPr/>
        </p:nvGrpSpPr>
        <p:grpSpPr>
          <a:xfrm>
            <a:off x="4697280" y="1515960"/>
            <a:ext cx="147600" cy="139320"/>
            <a:chOff x="4697280" y="1515960"/>
            <a:chExt cx="147600" cy="139320"/>
          </a:xfrm>
        </p:grpSpPr>
        <p:sp>
          <p:nvSpPr>
            <p:cNvPr id="244" name=""/>
            <p:cNvSpPr/>
            <p:nvPr/>
          </p:nvSpPr>
          <p:spPr>
            <a:xfrm>
              <a:off x="4708800" y="1515960"/>
              <a:ext cx="66600" cy="853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45" name=""/>
            <p:cNvSpPr/>
            <p:nvPr/>
          </p:nvSpPr>
          <p:spPr>
            <a:xfrm>
              <a:off x="4697280" y="1553760"/>
              <a:ext cx="147600" cy="1015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46" name=""/>
          <p:cNvGrpSpPr/>
          <p:nvPr/>
        </p:nvGrpSpPr>
        <p:grpSpPr>
          <a:xfrm>
            <a:off x="4670280" y="1574640"/>
            <a:ext cx="149400" cy="137880"/>
            <a:chOff x="4670280" y="1574640"/>
            <a:chExt cx="149400" cy="137880"/>
          </a:xfrm>
        </p:grpSpPr>
        <p:sp>
          <p:nvSpPr>
            <p:cNvPr id="247" name=""/>
            <p:cNvSpPr/>
            <p:nvPr/>
          </p:nvSpPr>
          <p:spPr>
            <a:xfrm>
              <a:off x="4681800" y="1574640"/>
              <a:ext cx="67320" cy="842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48" name=""/>
            <p:cNvSpPr/>
            <p:nvPr/>
          </p:nvSpPr>
          <p:spPr>
            <a:xfrm>
              <a:off x="4670280" y="1612080"/>
              <a:ext cx="149400" cy="1004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49" name=""/>
          <p:cNvGrpSpPr/>
          <p:nvPr/>
        </p:nvGrpSpPr>
        <p:grpSpPr>
          <a:xfrm>
            <a:off x="4707000" y="1623960"/>
            <a:ext cx="149040" cy="139320"/>
            <a:chOff x="4707000" y="1623960"/>
            <a:chExt cx="149040" cy="139320"/>
          </a:xfrm>
        </p:grpSpPr>
        <p:sp>
          <p:nvSpPr>
            <p:cNvPr id="250" name=""/>
            <p:cNvSpPr/>
            <p:nvPr/>
          </p:nvSpPr>
          <p:spPr>
            <a:xfrm>
              <a:off x="4718520" y="1623960"/>
              <a:ext cx="67320" cy="853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51" name=""/>
            <p:cNvSpPr/>
            <p:nvPr/>
          </p:nvSpPr>
          <p:spPr>
            <a:xfrm>
              <a:off x="4707000" y="1661760"/>
              <a:ext cx="149040" cy="1015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52" name=""/>
          <p:cNvGrpSpPr/>
          <p:nvPr/>
        </p:nvGrpSpPr>
        <p:grpSpPr>
          <a:xfrm>
            <a:off x="4757760" y="2101680"/>
            <a:ext cx="149040" cy="137880"/>
            <a:chOff x="4757760" y="2101680"/>
            <a:chExt cx="149040" cy="137880"/>
          </a:xfrm>
        </p:grpSpPr>
        <p:sp>
          <p:nvSpPr>
            <p:cNvPr id="253" name=""/>
            <p:cNvSpPr/>
            <p:nvPr/>
          </p:nvSpPr>
          <p:spPr>
            <a:xfrm>
              <a:off x="4769280" y="2101680"/>
              <a:ext cx="67320" cy="8424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54" name=""/>
            <p:cNvSpPr/>
            <p:nvPr/>
          </p:nvSpPr>
          <p:spPr>
            <a:xfrm>
              <a:off x="4757760" y="2139120"/>
              <a:ext cx="149040" cy="10044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55" name=""/>
          <p:cNvGrpSpPr/>
          <p:nvPr/>
        </p:nvGrpSpPr>
        <p:grpSpPr>
          <a:xfrm>
            <a:off x="4913280" y="2136600"/>
            <a:ext cx="149400" cy="137880"/>
            <a:chOff x="4913280" y="2136600"/>
            <a:chExt cx="149400" cy="137880"/>
          </a:xfrm>
        </p:grpSpPr>
        <p:sp>
          <p:nvSpPr>
            <p:cNvPr id="256" name=""/>
            <p:cNvSpPr/>
            <p:nvPr/>
          </p:nvSpPr>
          <p:spPr>
            <a:xfrm>
              <a:off x="4924800" y="2136600"/>
              <a:ext cx="67320" cy="842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57" name=""/>
            <p:cNvSpPr/>
            <p:nvPr/>
          </p:nvSpPr>
          <p:spPr>
            <a:xfrm>
              <a:off x="4913280" y="2174040"/>
              <a:ext cx="149400" cy="10044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58" name=""/>
          <p:cNvGrpSpPr/>
          <p:nvPr/>
        </p:nvGrpSpPr>
        <p:grpSpPr>
          <a:xfrm>
            <a:off x="4876920" y="2136600"/>
            <a:ext cx="149040" cy="137880"/>
            <a:chOff x="4876920" y="2136600"/>
            <a:chExt cx="149040" cy="137880"/>
          </a:xfrm>
        </p:grpSpPr>
        <p:sp>
          <p:nvSpPr>
            <p:cNvPr id="259" name=""/>
            <p:cNvSpPr/>
            <p:nvPr/>
          </p:nvSpPr>
          <p:spPr>
            <a:xfrm>
              <a:off x="4888440" y="2136600"/>
              <a:ext cx="67320" cy="842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60" name=""/>
            <p:cNvSpPr/>
            <p:nvPr/>
          </p:nvSpPr>
          <p:spPr>
            <a:xfrm>
              <a:off x="4876920" y="2174040"/>
              <a:ext cx="149040" cy="100440"/>
            </a:xfrm>
            <a:prstGeom prst="rect">
              <a:avLst/>
            </a:prstGeom>
            <a:solidFill>
              <a:srgbClr val="fffff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61" name=""/>
          <p:cNvGrpSpPr/>
          <p:nvPr/>
        </p:nvGrpSpPr>
        <p:grpSpPr>
          <a:xfrm>
            <a:off x="4908600" y="2255760"/>
            <a:ext cx="150840" cy="139320"/>
            <a:chOff x="4908600" y="2255760"/>
            <a:chExt cx="150840" cy="139320"/>
          </a:xfrm>
        </p:grpSpPr>
        <p:sp>
          <p:nvSpPr>
            <p:cNvPr id="262" name=""/>
            <p:cNvSpPr/>
            <p:nvPr/>
          </p:nvSpPr>
          <p:spPr>
            <a:xfrm>
              <a:off x="4920480" y="2255760"/>
              <a:ext cx="68040" cy="853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63" name=""/>
            <p:cNvSpPr/>
            <p:nvPr/>
          </p:nvSpPr>
          <p:spPr>
            <a:xfrm>
              <a:off x="4908600" y="2293560"/>
              <a:ext cx="150840" cy="1015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64" name=""/>
          <p:cNvGrpSpPr/>
          <p:nvPr/>
        </p:nvGrpSpPr>
        <p:grpSpPr>
          <a:xfrm>
            <a:off x="4951440" y="2279520"/>
            <a:ext cx="149040" cy="139320"/>
            <a:chOff x="4951440" y="2279520"/>
            <a:chExt cx="149040" cy="139320"/>
          </a:xfrm>
        </p:grpSpPr>
        <p:sp>
          <p:nvSpPr>
            <p:cNvPr id="265" name=""/>
            <p:cNvSpPr/>
            <p:nvPr/>
          </p:nvSpPr>
          <p:spPr>
            <a:xfrm>
              <a:off x="4962960" y="2279520"/>
              <a:ext cx="67320" cy="853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66" name=""/>
            <p:cNvSpPr/>
            <p:nvPr/>
          </p:nvSpPr>
          <p:spPr>
            <a:xfrm>
              <a:off x="4951440" y="2317320"/>
              <a:ext cx="149040" cy="101520"/>
            </a:xfrm>
            <a:prstGeom prst="rect">
              <a:avLst/>
            </a:prstGeom>
            <a:solidFill>
              <a:srgbClr val="ffe80f"/>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grpSp>
        <p:nvGrpSpPr>
          <p:cNvPr id="267" name=""/>
          <p:cNvGrpSpPr/>
          <p:nvPr/>
        </p:nvGrpSpPr>
        <p:grpSpPr>
          <a:xfrm>
            <a:off x="5086440" y="2502000"/>
            <a:ext cx="147600" cy="139320"/>
            <a:chOff x="5086440" y="2502000"/>
            <a:chExt cx="147600" cy="139320"/>
          </a:xfrm>
        </p:grpSpPr>
        <p:sp>
          <p:nvSpPr>
            <p:cNvPr id="268" name=""/>
            <p:cNvSpPr/>
            <p:nvPr/>
          </p:nvSpPr>
          <p:spPr>
            <a:xfrm>
              <a:off x="5097960" y="2502000"/>
              <a:ext cx="66600" cy="853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269" name=""/>
            <p:cNvSpPr/>
            <p:nvPr/>
          </p:nvSpPr>
          <p:spPr>
            <a:xfrm>
              <a:off x="5086440" y="2539800"/>
              <a:ext cx="147600" cy="101520"/>
            </a:xfrm>
            <a:prstGeom prst="rect">
              <a:avLst/>
            </a:prstGeom>
            <a:solidFill>
              <a:srgbClr val="fc0128"/>
            </a:solidFill>
            <a:ln w="3240">
              <a:solidFill>
                <a:srgbClr val="000000"/>
              </a:solidFill>
              <a:miter/>
            </a:ln>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grpSp>
      <p:sp>
        <p:nvSpPr>
          <p:cNvPr id="270" name=""/>
          <p:cNvSpPr/>
          <p:nvPr/>
        </p:nvSpPr>
        <p:spPr>
          <a:xfrm>
            <a:off x="227160" y="4799160"/>
            <a:ext cx="4238640" cy="1471320"/>
          </a:xfrm>
          <a:prstGeom prst="rect">
            <a:avLst/>
          </a:prstGeom>
          <a:noFill/>
          <a:ln w="0">
            <a:noFill/>
          </a:ln>
        </p:spPr>
        <p:style>
          <a:lnRef idx="0"/>
          <a:fillRef idx="0"/>
          <a:effectRef idx="0"/>
          <a:fontRef idx="minor"/>
        </p:style>
        <p:txBody>
          <a:bodyPr lIns="90000" rIns="90000" tIns="46800" bIns="46800" anchor="t">
            <a:noAutofit/>
          </a:bodyPr>
          <a:p>
            <a:pPr marL="225360" indent="-225360">
              <a:lnSpc>
                <a:spcPct val="100000"/>
              </a:lnSpc>
              <a:spcBef>
                <a:spcPts val="349"/>
              </a:spcBef>
              <a:buClr>
                <a:srgbClr val="ffb31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Southwest Gas connection with 100 MMcf/d capacity placed in-service November 2000</a:t>
            </a:r>
            <a:endParaRPr b="0" lang="en-US" sz="1400" strike="noStrike" u="none">
              <a:solidFill>
                <a:srgbClr val="000000"/>
              </a:solidFill>
              <a:effectLst/>
              <a:uFillTx/>
              <a:latin typeface="Times New Roman"/>
            </a:endParaRPr>
          </a:p>
          <a:p>
            <a:pPr marL="225360" indent="-225360">
              <a:lnSpc>
                <a:spcPct val="100000"/>
              </a:lnSpc>
              <a:spcBef>
                <a:spcPts val="349"/>
              </a:spcBef>
              <a:buClr>
                <a:srgbClr val="ffb31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Calpine’s 500 MW gas-fired power plant to begin operation first quarter 2001</a:t>
            </a:r>
            <a:endParaRPr b="0" lang="en-US" sz="1400" strike="noStrike" u="none">
              <a:solidFill>
                <a:srgbClr val="000000"/>
              </a:solidFill>
              <a:effectLst/>
              <a:uFillTx/>
              <a:latin typeface="Times New Roman"/>
            </a:endParaRPr>
          </a:p>
          <a:p>
            <a:pPr marL="225360" indent="-225360">
              <a:lnSpc>
                <a:spcPct val="100000"/>
              </a:lnSpc>
              <a:spcBef>
                <a:spcPts val="349"/>
              </a:spcBef>
              <a:buClr>
                <a:srgbClr val="ffb31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Griffith Energy’s 650 MW gas-fired power plant to begin operation second quarter 2001</a:t>
            </a:r>
            <a:endParaRPr b="0" lang="en-US" sz="1400" strike="noStrike" u="none">
              <a:solidFill>
                <a:srgbClr val="000000"/>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1" name="PlaceHolder 1"/>
          <p:cNvSpPr>
            <a:spLocks noGrp="1"/>
          </p:cNvSpPr>
          <p:nvPr>
            <p:ph type="title"/>
          </p:nvPr>
        </p:nvSpPr>
        <p:spPr>
          <a:xfrm>
            <a:off x="763560" y="171000"/>
            <a:ext cx="7642080" cy="785880"/>
          </a:xfrm>
          <a:prstGeom prst="rect">
            <a:avLst/>
          </a:prstGeom>
          <a:noFill/>
          <a:ln w="0">
            <a:noFill/>
          </a:ln>
        </p:spPr>
        <p:txBody>
          <a:bodyPr lIns="90000" rIns="90000" tIns="46800" bIns="46800" anchor="ctr">
            <a:noAutofit/>
          </a:bodyPr>
          <a:p>
            <a:pPr indent="0" algn="ct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Northern Natural Gas Company</a:t>
            </a:r>
            <a:br>
              <a:rPr sz="3200"/>
            </a:br>
            <a:r>
              <a:rPr b="1" lang="en-US" sz="3200" strike="noStrike" u="none">
                <a:solidFill>
                  <a:srgbClr val="000000"/>
                </a:solidFill>
                <a:effectLst/>
                <a:uFillTx/>
                <a:latin typeface="Arial"/>
              </a:rPr>
              <a:t>Expansion Initiatives</a:t>
            </a:r>
            <a:endParaRPr b="1" lang="en-US" sz="3200" strike="noStrike" u="none">
              <a:solidFill>
                <a:srgbClr val="000000"/>
              </a:solidFill>
              <a:effectLst/>
              <a:uFillTx/>
              <a:latin typeface="Arial"/>
            </a:endParaRPr>
          </a:p>
        </p:txBody>
      </p:sp>
      <p:sp>
        <p:nvSpPr>
          <p:cNvPr id="272" name="PlaceHolder 2"/>
          <p:cNvSpPr>
            <a:spLocks noGrp="1"/>
          </p:cNvSpPr>
          <p:nvPr>
            <p:ph/>
          </p:nvPr>
        </p:nvSpPr>
        <p:spPr>
          <a:xfrm>
            <a:off x="4839840" y="1298160"/>
            <a:ext cx="3559320" cy="3049560"/>
          </a:xfrm>
          <a:prstGeom prst="rect">
            <a:avLst/>
          </a:prstGeom>
          <a:noFill/>
          <a:ln w="0">
            <a:noFill/>
          </a:ln>
        </p:spPr>
        <p:txBody>
          <a:bodyPr lIns="90000" rIns="90000" tIns="46800" bIns="46800" anchor="t">
            <a:normAutofit/>
          </a:bodyPr>
          <a:p>
            <a:pPr marL="225360" indent="-225360">
              <a:spcBef>
                <a:spcPts val="901"/>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Peak Day Max expansion</a:t>
            </a:r>
            <a:endParaRPr b="1" lang="en-US" sz="1800" strike="noStrike" u="none">
              <a:solidFill>
                <a:srgbClr val="000000"/>
              </a:solidFill>
              <a:effectLst/>
              <a:uFillTx/>
              <a:latin typeface="Arial"/>
            </a:endParaRPr>
          </a:p>
          <a:p>
            <a:pPr marL="225360" indent="-225360">
              <a:spcBef>
                <a:spcPts val="901"/>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Team up with TW Expansion with the Gray Interconnect</a:t>
            </a:r>
            <a:endParaRPr b="1" lang="en-US" sz="1800" strike="noStrike" u="none">
              <a:solidFill>
                <a:srgbClr val="000000"/>
              </a:solidFill>
              <a:effectLst/>
              <a:uFillTx/>
              <a:latin typeface="Arial"/>
            </a:endParaRPr>
          </a:p>
          <a:p>
            <a:pPr marL="225360" indent="-225360">
              <a:spcBef>
                <a:spcPts val="901"/>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Trailblazer Expansion at Beatrice</a:t>
            </a:r>
            <a:endParaRPr b="1" lang="en-US" sz="1800" strike="noStrike" u="none">
              <a:solidFill>
                <a:srgbClr val="000000"/>
              </a:solidFill>
              <a:effectLst/>
              <a:uFillTx/>
              <a:latin typeface="Arial"/>
            </a:endParaRPr>
          </a:p>
          <a:p>
            <a:pPr marL="225360" indent="-225360">
              <a:spcBef>
                <a:spcPts val="901"/>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Team up with Guardian for increased supplies from the East</a:t>
            </a:r>
            <a:endParaRPr b="1" lang="en-US" sz="1800" strike="noStrike" u="none">
              <a:solidFill>
                <a:srgbClr val="000000"/>
              </a:solidFill>
              <a:effectLst/>
              <a:uFillTx/>
              <a:latin typeface="Arial"/>
            </a:endParaRPr>
          </a:p>
          <a:p>
            <a:pPr marL="225360" indent="-225360">
              <a:spcBef>
                <a:spcPts val="901"/>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Expand our service offerings</a:t>
            </a:r>
            <a:endParaRPr b="1" lang="en-US" sz="1800" strike="noStrike" u="none">
              <a:solidFill>
                <a:srgbClr val="000000"/>
              </a:solidFill>
              <a:effectLst/>
              <a:uFillTx/>
              <a:latin typeface="Arial"/>
            </a:endParaRPr>
          </a:p>
        </p:txBody>
      </p:sp>
      <p:sp>
        <p:nvSpPr>
          <p:cNvPr id="273" name=""/>
          <p:cNvSpPr/>
          <p:nvPr/>
        </p:nvSpPr>
        <p:spPr>
          <a:xfrm>
            <a:off x="1170000" y="3701880"/>
            <a:ext cx="1827360" cy="2009880"/>
          </a:xfrm>
          <a:custGeom>
            <a:avLst/>
            <a:gdLst/>
            <a:ahLst/>
            <a:rect l="l" t="t" r="r" b="b"/>
            <a:pathLst>
              <a:path w="1454" h="1421">
                <a:moveTo>
                  <a:pt x="757" y="20"/>
                </a:moveTo>
                <a:lnTo>
                  <a:pt x="440" y="0"/>
                </a:lnTo>
                <a:lnTo>
                  <a:pt x="389" y="593"/>
                </a:lnTo>
                <a:lnTo>
                  <a:pt x="0" y="552"/>
                </a:lnTo>
                <a:lnTo>
                  <a:pt x="0" y="562"/>
                </a:lnTo>
                <a:lnTo>
                  <a:pt x="0" y="572"/>
                </a:lnTo>
                <a:lnTo>
                  <a:pt x="0" y="582"/>
                </a:lnTo>
                <a:lnTo>
                  <a:pt x="20" y="593"/>
                </a:lnTo>
                <a:lnTo>
                  <a:pt x="31" y="613"/>
                </a:lnTo>
                <a:lnTo>
                  <a:pt x="41" y="623"/>
                </a:lnTo>
                <a:lnTo>
                  <a:pt x="61" y="644"/>
                </a:lnTo>
                <a:lnTo>
                  <a:pt x="123" y="715"/>
                </a:lnTo>
                <a:lnTo>
                  <a:pt x="174" y="756"/>
                </a:lnTo>
                <a:lnTo>
                  <a:pt x="174" y="766"/>
                </a:lnTo>
                <a:lnTo>
                  <a:pt x="174" y="787"/>
                </a:lnTo>
                <a:lnTo>
                  <a:pt x="184" y="787"/>
                </a:lnTo>
                <a:lnTo>
                  <a:pt x="194" y="807"/>
                </a:lnTo>
                <a:lnTo>
                  <a:pt x="194" y="848"/>
                </a:lnTo>
                <a:lnTo>
                  <a:pt x="194" y="858"/>
                </a:lnTo>
                <a:lnTo>
                  <a:pt x="215" y="889"/>
                </a:lnTo>
                <a:lnTo>
                  <a:pt x="287" y="950"/>
                </a:lnTo>
                <a:lnTo>
                  <a:pt x="338" y="981"/>
                </a:lnTo>
                <a:lnTo>
                  <a:pt x="358" y="981"/>
                </a:lnTo>
                <a:lnTo>
                  <a:pt x="368" y="981"/>
                </a:lnTo>
                <a:lnTo>
                  <a:pt x="379" y="960"/>
                </a:lnTo>
                <a:lnTo>
                  <a:pt x="389" y="950"/>
                </a:lnTo>
                <a:lnTo>
                  <a:pt x="409" y="899"/>
                </a:lnTo>
                <a:lnTo>
                  <a:pt x="420" y="889"/>
                </a:lnTo>
                <a:lnTo>
                  <a:pt x="430" y="879"/>
                </a:lnTo>
                <a:lnTo>
                  <a:pt x="440" y="889"/>
                </a:lnTo>
                <a:lnTo>
                  <a:pt x="450" y="889"/>
                </a:lnTo>
                <a:lnTo>
                  <a:pt x="450" y="879"/>
                </a:lnTo>
                <a:lnTo>
                  <a:pt x="460" y="868"/>
                </a:lnTo>
                <a:lnTo>
                  <a:pt x="471" y="879"/>
                </a:lnTo>
                <a:lnTo>
                  <a:pt x="481" y="879"/>
                </a:lnTo>
                <a:lnTo>
                  <a:pt x="501" y="889"/>
                </a:lnTo>
                <a:lnTo>
                  <a:pt x="512" y="889"/>
                </a:lnTo>
                <a:lnTo>
                  <a:pt x="532" y="899"/>
                </a:lnTo>
                <a:lnTo>
                  <a:pt x="542" y="889"/>
                </a:lnTo>
                <a:lnTo>
                  <a:pt x="563" y="909"/>
                </a:lnTo>
                <a:lnTo>
                  <a:pt x="573" y="919"/>
                </a:lnTo>
                <a:lnTo>
                  <a:pt x="573" y="930"/>
                </a:lnTo>
                <a:lnTo>
                  <a:pt x="583" y="930"/>
                </a:lnTo>
                <a:lnTo>
                  <a:pt x="593" y="930"/>
                </a:lnTo>
                <a:lnTo>
                  <a:pt x="604" y="950"/>
                </a:lnTo>
                <a:lnTo>
                  <a:pt x="624" y="971"/>
                </a:lnTo>
                <a:lnTo>
                  <a:pt x="634" y="991"/>
                </a:lnTo>
                <a:lnTo>
                  <a:pt x="645" y="1001"/>
                </a:lnTo>
                <a:lnTo>
                  <a:pt x="675" y="1073"/>
                </a:lnTo>
                <a:lnTo>
                  <a:pt x="675" y="1093"/>
                </a:lnTo>
                <a:lnTo>
                  <a:pt x="716" y="1134"/>
                </a:lnTo>
                <a:lnTo>
                  <a:pt x="716" y="1144"/>
                </a:lnTo>
                <a:lnTo>
                  <a:pt x="747" y="1175"/>
                </a:lnTo>
                <a:lnTo>
                  <a:pt x="757" y="1185"/>
                </a:lnTo>
                <a:lnTo>
                  <a:pt x="767" y="1195"/>
                </a:lnTo>
                <a:lnTo>
                  <a:pt x="767" y="1226"/>
                </a:lnTo>
                <a:lnTo>
                  <a:pt x="767" y="1236"/>
                </a:lnTo>
                <a:lnTo>
                  <a:pt x="778" y="1267"/>
                </a:lnTo>
                <a:lnTo>
                  <a:pt x="778" y="1277"/>
                </a:lnTo>
                <a:lnTo>
                  <a:pt x="808" y="1328"/>
                </a:lnTo>
                <a:lnTo>
                  <a:pt x="808" y="1338"/>
                </a:lnTo>
                <a:lnTo>
                  <a:pt x="829" y="1338"/>
                </a:lnTo>
                <a:lnTo>
                  <a:pt x="849" y="1359"/>
                </a:lnTo>
                <a:lnTo>
                  <a:pt x="870" y="1359"/>
                </a:lnTo>
                <a:lnTo>
                  <a:pt x="911" y="1389"/>
                </a:lnTo>
                <a:lnTo>
                  <a:pt x="962" y="1389"/>
                </a:lnTo>
                <a:lnTo>
                  <a:pt x="972" y="1389"/>
                </a:lnTo>
                <a:lnTo>
                  <a:pt x="993" y="1410"/>
                </a:lnTo>
                <a:lnTo>
                  <a:pt x="1013" y="1420"/>
                </a:lnTo>
                <a:lnTo>
                  <a:pt x="1023" y="1400"/>
                </a:lnTo>
                <a:lnTo>
                  <a:pt x="1033" y="1400"/>
                </a:lnTo>
                <a:lnTo>
                  <a:pt x="1033" y="1389"/>
                </a:lnTo>
                <a:lnTo>
                  <a:pt x="1023" y="1389"/>
                </a:lnTo>
                <a:lnTo>
                  <a:pt x="1033" y="1389"/>
                </a:lnTo>
                <a:lnTo>
                  <a:pt x="1013" y="1369"/>
                </a:lnTo>
                <a:lnTo>
                  <a:pt x="1003" y="1308"/>
                </a:lnTo>
                <a:lnTo>
                  <a:pt x="993" y="1287"/>
                </a:lnTo>
                <a:lnTo>
                  <a:pt x="1003" y="1246"/>
                </a:lnTo>
                <a:lnTo>
                  <a:pt x="1003" y="1236"/>
                </a:lnTo>
                <a:lnTo>
                  <a:pt x="993" y="1236"/>
                </a:lnTo>
                <a:lnTo>
                  <a:pt x="993" y="1226"/>
                </a:lnTo>
                <a:lnTo>
                  <a:pt x="1013" y="1216"/>
                </a:lnTo>
                <a:lnTo>
                  <a:pt x="1023" y="1185"/>
                </a:lnTo>
                <a:lnTo>
                  <a:pt x="1013" y="1175"/>
                </a:lnTo>
                <a:lnTo>
                  <a:pt x="1013" y="1165"/>
                </a:lnTo>
                <a:lnTo>
                  <a:pt x="1023" y="1154"/>
                </a:lnTo>
                <a:lnTo>
                  <a:pt x="1033" y="1165"/>
                </a:lnTo>
                <a:lnTo>
                  <a:pt x="1054" y="1144"/>
                </a:lnTo>
                <a:lnTo>
                  <a:pt x="1054" y="1134"/>
                </a:lnTo>
                <a:lnTo>
                  <a:pt x="1044" y="1124"/>
                </a:lnTo>
                <a:lnTo>
                  <a:pt x="1054" y="1114"/>
                </a:lnTo>
                <a:lnTo>
                  <a:pt x="1064" y="1114"/>
                </a:lnTo>
                <a:lnTo>
                  <a:pt x="1074" y="1114"/>
                </a:lnTo>
                <a:lnTo>
                  <a:pt x="1085" y="1114"/>
                </a:lnTo>
                <a:lnTo>
                  <a:pt x="1085" y="1093"/>
                </a:lnTo>
                <a:lnTo>
                  <a:pt x="1095" y="1093"/>
                </a:lnTo>
                <a:lnTo>
                  <a:pt x="1126" y="1083"/>
                </a:lnTo>
                <a:lnTo>
                  <a:pt x="1126" y="1073"/>
                </a:lnTo>
                <a:lnTo>
                  <a:pt x="1115" y="1073"/>
                </a:lnTo>
                <a:lnTo>
                  <a:pt x="1115" y="1062"/>
                </a:lnTo>
                <a:lnTo>
                  <a:pt x="1136" y="1052"/>
                </a:lnTo>
                <a:lnTo>
                  <a:pt x="1146" y="1052"/>
                </a:lnTo>
                <a:lnTo>
                  <a:pt x="1156" y="1062"/>
                </a:lnTo>
                <a:lnTo>
                  <a:pt x="1156" y="1052"/>
                </a:lnTo>
                <a:lnTo>
                  <a:pt x="1197" y="1042"/>
                </a:lnTo>
                <a:lnTo>
                  <a:pt x="1269" y="1001"/>
                </a:lnTo>
                <a:lnTo>
                  <a:pt x="1269" y="981"/>
                </a:lnTo>
                <a:lnTo>
                  <a:pt x="1300" y="960"/>
                </a:lnTo>
                <a:lnTo>
                  <a:pt x="1300" y="950"/>
                </a:lnTo>
                <a:lnTo>
                  <a:pt x="1289" y="940"/>
                </a:lnTo>
                <a:lnTo>
                  <a:pt x="1289" y="919"/>
                </a:lnTo>
                <a:lnTo>
                  <a:pt x="1310" y="909"/>
                </a:lnTo>
                <a:lnTo>
                  <a:pt x="1320" y="909"/>
                </a:lnTo>
                <a:lnTo>
                  <a:pt x="1310" y="930"/>
                </a:lnTo>
                <a:lnTo>
                  <a:pt x="1320" y="940"/>
                </a:lnTo>
                <a:lnTo>
                  <a:pt x="1340" y="930"/>
                </a:lnTo>
                <a:lnTo>
                  <a:pt x="1340" y="940"/>
                </a:lnTo>
                <a:lnTo>
                  <a:pt x="1392" y="919"/>
                </a:lnTo>
                <a:lnTo>
                  <a:pt x="1422" y="919"/>
                </a:lnTo>
                <a:lnTo>
                  <a:pt x="1422" y="909"/>
                </a:lnTo>
                <a:lnTo>
                  <a:pt x="1412" y="909"/>
                </a:lnTo>
                <a:lnTo>
                  <a:pt x="1412" y="899"/>
                </a:lnTo>
                <a:lnTo>
                  <a:pt x="1412" y="889"/>
                </a:lnTo>
                <a:lnTo>
                  <a:pt x="1422" y="879"/>
                </a:lnTo>
                <a:lnTo>
                  <a:pt x="1433" y="848"/>
                </a:lnTo>
                <a:lnTo>
                  <a:pt x="1422" y="838"/>
                </a:lnTo>
                <a:lnTo>
                  <a:pt x="1422" y="827"/>
                </a:lnTo>
                <a:lnTo>
                  <a:pt x="1433" y="817"/>
                </a:lnTo>
                <a:lnTo>
                  <a:pt x="1433" y="797"/>
                </a:lnTo>
                <a:lnTo>
                  <a:pt x="1443" y="787"/>
                </a:lnTo>
                <a:lnTo>
                  <a:pt x="1443" y="776"/>
                </a:lnTo>
                <a:lnTo>
                  <a:pt x="1453" y="756"/>
                </a:lnTo>
                <a:lnTo>
                  <a:pt x="1453" y="736"/>
                </a:lnTo>
                <a:lnTo>
                  <a:pt x="1443" y="715"/>
                </a:lnTo>
                <a:lnTo>
                  <a:pt x="1433" y="705"/>
                </a:lnTo>
                <a:lnTo>
                  <a:pt x="1433" y="695"/>
                </a:lnTo>
                <a:lnTo>
                  <a:pt x="1433" y="684"/>
                </a:lnTo>
                <a:lnTo>
                  <a:pt x="1422" y="674"/>
                </a:lnTo>
                <a:lnTo>
                  <a:pt x="1412" y="674"/>
                </a:lnTo>
                <a:lnTo>
                  <a:pt x="1412" y="664"/>
                </a:lnTo>
                <a:lnTo>
                  <a:pt x="1422" y="654"/>
                </a:lnTo>
                <a:lnTo>
                  <a:pt x="1412" y="633"/>
                </a:lnTo>
                <a:lnTo>
                  <a:pt x="1392" y="623"/>
                </a:lnTo>
                <a:lnTo>
                  <a:pt x="1392" y="613"/>
                </a:lnTo>
                <a:lnTo>
                  <a:pt x="1381" y="480"/>
                </a:lnTo>
                <a:lnTo>
                  <a:pt x="1381" y="409"/>
                </a:lnTo>
                <a:lnTo>
                  <a:pt x="1371" y="409"/>
                </a:lnTo>
                <a:lnTo>
                  <a:pt x="1351" y="409"/>
                </a:lnTo>
                <a:lnTo>
                  <a:pt x="1330" y="398"/>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74" name=""/>
          <p:cNvSpPr/>
          <p:nvPr/>
        </p:nvSpPr>
        <p:spPr>
          <a:xfrm>
            <a:off x="1463760" y="4325760"/>
            <a:ext cx="1093680" cy="690840"/>
          </a:xfrm>
          <a:prstGeom prst="ellipse">
            <a:avLst/>
          </a:prstGeom>
          <a:solidFill>
            <a:srgbClr val="00f00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1789200" y="3673440"/>
            <a:ext cx="1222200" cy="56376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6" name=""/>
          <p:cNvSpPr/>
          <p:nvPr/>
        </p:nvSpPr>
        <p:spPr>
          <a:xfrm>
            <a:off x="696960" y="746280"/>
            <a:ext cx="1069920" cy="50796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77" name=""/>
          <p:cNvSpPr/>
          <p:nvPr/>
        </p:nvSpPr>
        <p:spPr>
          <a:xfrm>
            <a:off x="527040" y="979560"/>
            <a:ext cx="611280" cy="468360"/>
          </a:xfrm>
          <a:custGeom>
            <a:avLst/>
            <a:gdLst/>
            <a:ahLst/>
            <a:rect l="l" t="t" r="r" b="b"/>
            <a:pathLst>
              <a:path w="452" h="286">
                <a:moveTo>
                  <a:pt x="0" y="4"/>
                </a:moveTo>
                <a:lnTo>
                  <a:pt x="2" y="47"/>
                </a:lnTo>
                <a:lnTo>
                  <a:pt x="26" y="63"/>
                </a:lnTo>
                <a:lnTo>
                  <a:pt x="36" y="86"/>
                </a:lnTo>
                <a:lnTo>
                  <a:pt x="53" y="84"/>
                </a:lnTo>
                <a:lnTo>
                  <a:pt x="71" y="111"/>
                </a:lnTo>
                <a:lnTo>
                  <a:pt x="80" y="148"/>
                </a:lnTo>
                <a:lnTo>
                  <a:pt x="82" y="191"/>
                </a:lnTo>
                <a:lnTo>
                  <a:pt x="74" y="210"/>
                </a:lnTo>
                <a:lnTo>
                  <a:pt x="87" y="213"/>
                </a:lnTo>
                <a:lnTo>
                  <a:pt x="87" y="234"/>
                </a:lnTo>
                <a:lnTo>
                  <a:pt x="128" y="286"/>
                </a:lnTo>
                <a:lnTo>
                  <a:pt x="229" y="286"/>
                </a:lnTo>
                <a:lnTo>
                  <a:pt x="351" y="286"/>
                </a:lnTo>
                <a:lnTo>
                  <a:pt x="452" y="286"/>
                </a:lnTo>
                <a:lnTo>
                  <a:pt x="452" y="169"/>
                </a:lnTo>
                <a:lnTo>
                  <a:pt x="444" y="0"/>
                </a:lnTo>
                <a:lnTo>
                  <a:pt x="0" y="4"/>
                </a:lnTo>
                <a:close/>
              </a:path>
            </a:pathLst>
          </a:custGeom>
          <a:solidFill>
            <a:srgbClr val="00f008"/>
          </a:solidFill>
          <a:ln w="324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 name=""/>
          <p:cNvSpPr/>
          <p:nvPr/>
        </p:nvSpPr>
        <p:spPr>
          <a:xfrm>
            <a:off x="1122480" y="984240"/>
            <a:ext cx="949320" cy="471600"/>
          </a:xfrm>
          <a:custGeom>
            <a:avLst/>
            <a:gdLst/>
            <a:ahLst/>
            <a:rect l="l" t="t" r="r" b="b"/>
            <a:pathLst>
              <a:path w="704" h="295">
                <a:moveTo>
                  <a:pt x="703" y="295"/>
                </a:moveTo>
                <a:lnTo>
                  <a:pt x="698" y="208"/>
                </a:lnTo>
                <a:lnTo>
                  <a:pt x="692" y="96"/>
                </a:lnTo>
                <a:lnTo>
                  <a:pt x="704" y="12"/>
                </a:lnTo>
                <a:lnTo>
                  <a:pt x="0" y="0"/>
                </a:lnTo>
                <a:lnTo>
                  <a:pt x="12" y="67"/>
                </a:lnTo>
                <a:lnTo>
                  <a:pt x="12" y="176"/>
                </a:lnTo>
                <a:lnTo>
                  <a:pt x="12" y="294"/>
                </a:lnTo>
                <a:lnTo>
                  <a:pt x="129" y="294"/>
                </a:lnTo>
                <a:lnTo>
                  <a:pt x="256" y="294"/>
                </a:lnTo>
                <a:lnTo>
                  <a:pt x="398" y="295"/>
                </a:lnTo>
                <a:lnTo>
                  <a:pt x="490" y="295"/>
                </a:lnTo>
                <a:lnTo>
                  <a:pt x="594" y="295"/>
                </a:lnTo>
                <a:lnTo>
                  <a:pt x="703" y="295"/>
                </a:lnTo>
                <a:lnTo>
                  <a:pt x="703" y="295"/>
                </a:lnTo>
                <a:lnTo>
                  <a:pt x="703" y="295"/>
                </a:lnTo>
                <a:close/>
              </a:path>
            </a:pathLst>
          </a:custGeom>
          <a:solidFill>
            <a:srgbClr val="00f008"/>
          </a:solidFill>
          <a:ln w="324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 name=""/>
          <p:cNvSpPr/>
          <p:nvPr/>
        </p:nvSpPr>
        <p:spPr>
          <a:xfrm>
            <a:off x="2055960" y="1008000"/>
            <a:ext cx="687240" cy="447840"/>
          </a:xfrm>
          <a:custGeom>
            <a:avLst/>
            <a:gdLst/>
            <a:ahLst/>
            <a:rect l="l" t="t" r="r" b="b"/>
            <a:pathLst>
              <a:path w="509" h="280">
                <a:moveTo>
                  <a:pt x="509" y="227"/>
                </a:moveTo>
                <a:lnTo>
                  <a:pt x="509" y="146"/>
                </a:lnTo>
                <a:lnTo>
                  <a:pt x="508" y="1"/>
                </a:lnTo>
                <a:lnTo>
                  <a:pt x="10" y="0"/>
                </a:lnTo>
                <a:lnTo>
                  <a:pt x="0" y="86"/>
                </a:lnTo>
                <a:lnTo>
                  <a:pt x="7" y="196"/>
                </a:lnTo>
                <a:lnTo>
                  <a:pt x="12" y="280"/>
                </a:lnTo>
                <a:lnTo>
                  <a:pt x="12" y="280"/>
                </a:lnTo>
                <a:lnTo>
                  <a:pt x="119" y="280"/>
                </a:lnTo>
                <a:lnTo>
                  <a:pt x="239" y="280"/>
                </a:lnTo>
                <a:lnTo>
                  <a:pt x="341" y="280"/>
                </a:lnTo>
                <a:lnTo>
                  <a:pt x="509" y="280"/>
                </a:lnTo>
                <a:lnTo>
                  <a:pt x="509" y="227"/>
                </a:lnTo>
                <a:lnTo>
                  <a:pt x="509" y="227"/>
                </a:lnTo>
                <a:close/>
              </a:path>
            </a:pathLst>
          </a:custGeom>
          <a:solidFill>
            <a:srgbClr val="00f008"/>
          </a:solidFill>
          <a:ln w="324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0" name=""/>
          <p:cNvSpPr/>
          <p:nvPr/>
        </p:nvSpPr>
        <p:spPr>
          <a:xfrm>
            <a:off x="2730600" y="1014480"/>
            <a:ext cx="1234800" cy="965160"/>
          </a:xfrm>
          <a:custGeom>
            <a:avLst/>
            <a:gdLst/>
            <a:ahLst/>
            <a:rect l="l" t="t" r="r" b="b"/>
            <a:pathLst>
              <a:path w="922" h="640">
                <a:moveTo>
                  <a:pt x="922" y="13"/>
                </a:moveTo>
                <a:lnTo>
                  <a:pt x="921" y="635"/>
                </a:lnTo>
                <a:lnTo>
                  <a:pt x="894" y="640"/>
                </a:lnTo>
                <a:lnTo>
                  <a:pt x="877" y="601"/>
                </a:lnTo>
                <a:lnTo>
                  <a:pt x="874" y="616"/>
                </a:lnTo>
                <a:lnTo>
                  <a:pt x="863" y="616"/>
                </a:lnTo>
                <a:lnTo>
                  <a:pt x="865" y="586"/>
                </a:lnTo>
                <a:lnTo>
                  <a:pt x="859" y="579"/>
                </a:lnTo>
                <a:lnTo>
                  <a:pt x="868" y="566"/>
                </a:lnTo>
                <a:lnTo>
                  <a:pt x="849" y="556"/>
                </a:lnTo>
                <a:lnTo>
                  <a:pt x="844" y="533"/>
                </a:lnTo>
                <a:lnTo>
                  <a:pt x="851" y="508"/>
                </a:lnTo>
                <a:lnTo>
                  <a:pt x="823" y="468"/>
                </a:lnTo>
                <a:lnTo>
                  <a:pt x="830" y="424"/>
                </a:lnTo>
                <a:lnTo>
                  <a:pt x="764" y="431"/>
                </a:lnTo>
                <a:lnTo>
                  <a:pt x="747" y="417"/>
                </a:lnTo>
                <a:lnTo>
                  <a:pt x="709" y="327"/>
                </a:lnTo>
                <a:lnTo>
                  <a:pt x="655" y="320"/>
                </a:lnTo>
                <a:lnTo>
                  <a:pt x="655" y="382"/>
                </a:lnTo>
                <a:lnTo>
                  <a:pt x="627" y="312"/>
                </a:lnTo>
                <a:lnTo>
                  <a:pt x="576" y="293"/>
                </a:lnTo>
                <a:lnTo>
                  <a:pt x="567" y="302"/>
                </a:lnTo>
                <a:lnTo>
                  <a:pt x="569" y="333"/>
                </a:lnTo>
                <a:lnTo>
                  <a:pt x="547" y="362"/>
                </a:lnTo>
                <a:lnTo>
                  <a:pt x="538" y="354"/>
                </a:lnTo>
                <a:lnTo>
                  <a:pt x="548" y="316"/>
                </a:lnTo>
                <a:lnTo>
                  <a:pt x="522" y="373"/>
                </a:lnTo>
                <a:lnTo>
                  <a:pt x="514" y="377"/>
                </a:lnTo>
                <a:lnTo>
                  <a:pt x="511" y="346"/>
                </a:lnTo>
                <a:lnTo>
                  <a:pt x="473" y="410"/>
                </a:lnTo>
                <a:lnTo>
                  <a:pt x="442" y="426"/>
                </a:lnTo>
                <a:lnTo>
                  <a:pt x="351" y="402"/>
                </a:lnTo>
                <a:lnTo>
                  <a:pt x="309" y="415"/>
                </a:lnTo>
                <a:lnTo>
                  <a:pt x="195" y="340"/>
                </a:lnTo>
                <a:lnTo>
                  <a:pt x="130" y="346"/>
                </a:lnTo>
                <a:lnTo>
                  <a:pt x="91" y="326"/>
                </a:lnTo>
                <a:lnTo>
                  <a:pt x="55" y="329"/>
                </a:lnTo>
                <a:lnTo>
                  <a:pt x="23" y="241"/>
                </a:lnTo>
                <a:lnTo>
                  <a:pt x="6" y="238"/>
                </a:lnTo>
                <a:lnTo>
                  <a:pt x="6" y="150"/>
                </a:lnTo>
                <a:lnTo>
                  <a:pt x="6" y="30"/>
                </a:lnTo>
                <a:lnTo>
                  <a:pt x="0" y="0"/>
                </a:lnTo>
                <a:lnTo>
                  <a:pt x="922" y="10"/>
                </a:lnTo>
              </a:path>
            </a:pathLst>
          </a:custGeom>
          <a:solidFill>
            <a:srgbClr val="00f008"/>
          </a:solidFill>
          <a:ln w="936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1" name=""/>
          <p:cNvSpPr/>
          <p:nvPr/>
        </p:nvSpPr>
        <p:spPr>
          <a:xfrm>
            <a:off x="3284640" y="1674720"/>
            <a:ext cx="687240" cy="433440"/>
          </a:xfrm>
          <a:custGeom>
            <a:avLst/>
            <a:gdLst/>
            <a:ahLst/>
            <a:rect l="l" t="t" r="r" b="b"/>
            <a:pathLst>
              <a:path w="513" h="287">
                <a:moveTo>
                  <a:pt x="0" y="115"/>
                </a:moveTo>
                <a:lnTo>
                  <a:pt x="19" y="115"/>
                </a:lnTo>
                <a:lnTo>
                  <a:pt x="29" y="105"/>
                </a:lnTo>
                <a:lnTo>
                  <a:pt x="48" y="95"/>
                </a:lnTo>
                <a:lnTo>
                  <a:pt x="48" y="86"/>
                </a:lnTo>
                <a:lnTo>
                  <a:pt x="57" y="86"/>
                </a:lnTo>
                <a:lnTo>
                  <a:pt x="86" y="76"/>
                </a:lnTo>
                <a:lnTo>
                  <a:pt x="115" y="67"/>
                </a:lnTo>
                <a:lnTo>
                  <a:pt x="134" y="39"/>
                </a:lnTo>
                <a:lnTo>
                  <a:pt x="143" y="28"/>
                </a:lnTo>
                <a:lnTo>
                  <a:pt x="172" y="9"/>
                </a:lnTo>
                <a:lnTo>
                  <a:pt x="181" y="0"/>
                </a:lnTo>
                <a:lnTo>
                  <a:pt x="210" y="0"/>
                </a:lnTo>
                <a:lnTo>
                  <a:pt x="220" y="0"/>
                </a:lnTo>
                <a:lnTo>
                  <a:pt x="200" y="9"/>
                </a:lnTo>
                <a:lnTo>
                  <a:pt x="191" y="19"/>
                </a:lnTo>
                <a:lnTo>
                  <a:pt x="172" y="39"/>
                </a:lnTo>
                <a:lnTo>
                  <a:pt x="172" y="48"/>
                </a:lnTo>
                <a:lnTo>
                  <a:pt x="163" y="58"/>
                </a:lnTo>
                <a:lnTo>
                  <a:pt x="163" y="76"/>
                </a:lnTo>
                <a:lnTo>
                  <a:pt x="163" y="86"/>
                </a:lnTo>
                <a:lnTo>
                  <a:pt x="163" y="76"/>
                </a:lnTo>
                <a:lnTo>
                  <a:pt x="181" y="67"/>
                </a:lnTo>
                <a:lnTo>
                  <a:pt x="191" y="67"/>
                </a:lnTo>
                <a:lnTo>
                  <a:pt x="200" y="67"/>
                </a:lnTo>
                <a:lnTo>
                  <a:pt x="229" y="76"/>
                </a:lnTo>
                <a:lnTo>
                  <a:pt x="258" y="105"/>
                </a:lnTo>
                <a:lnTo>
                  <a:pt x="277" y="105"/>
                </a:lnTo>
                <a:lnTo>
                  <a:pt x="286" y="105"/>
                </a:lnTo>
                <a:lnTo>
                  <a:pt x="297" y="115"/>
                </a:lnTo>
                <a:lnTo>
                  <a:pt x="306" y="115"/>
                </a:lnTo>
                <a:lnTo>
                  <a:pt x="315" y="115"/>
                </a:lnTo>
                <a:lnTo>
                  <a:pt x="325" y="105"/>
                </a:lnTo>
                <a:lnTo>
                  <a:pt x="344" y="86"/>
                </a:lnTo>
                <a:lnTo>
                  <a:pt x="420" y="67"/>
                </a:lnTo>
                <a:lnTo>
                  <a:pt x="440" y="58"/>
                </a:lnTo>
                <a:lnTo>
                  <a:pt x="449" y="58"/>
                </a:lnTo>
                <a:lnTo>
                  <a:pt x="458" y="58"/>
                </a:lnTo>
                <a:lnTo>
                  <a:pt x="449" y="67"/>
                </a:lnTo>
                <a:lnTo>
                  <a:pt x="449" y="76"/>
                </a:lnTo>
                <a:lnTo>
                  <a:pt x="458" y="95"/>
                </a:lnTo>
                <a:lnTo>
                  <a:pt x="468" y="95"/>
                </a:lnTo>
                <a:lnTo>
                  <a:pt x="487" y="95"/>
                </a:lnTo>
                <a:lnTo>
                  <a:pt x="513" y="58"/>
                </a:lnTo>
                <a:lnTo>
                  <a:pt x="504" y="160"/>
                </a:lnTo>
                <a:lnTo>
                  <a:pt x="506" y="153"/>
                </a:lnTo>
                <a:lnTo>
                  <a:pt x="497" y="144"/>
                </a:lnTo>
                <a:lnTo>
                  <a:pt x="487" y="153"/>
                </a:lnTo>
                <a:lnTo>
                  <a:pt x="497" y="162"/>
                </a:lnTo>
                <a:lnTo>
                  <a:pt x="487" y="162"/>
                </a:lnTo>
                <a:lnTo>
                  <a:pt x="468" y="153"/>
                </a:lnTo>
                <a:lnTo>
                  <a:pt x="440" y="144"/>
                </a:lnTo>
                <a:lnTo>
                  <a:pt x="429" y="153"/>
                </a:lnTo>
                <a:lnTo>
                  <a:pt x="429" y="144"/>
                </a:lnTo>
                <a:lnTo>
                  <a:pt x="401" y="162"/>
                </a:lnTo>
                <a:lnTo>
                  <a:pt x="392" y="162"/>
                </a:lnTo>
                <a:lnTo>
                  <a:pt x="392" y="172"/>
                </a:lnTo>
                <a:lnTo>
                  <a:pt x="382" y="172"/>
                </a:lnTo>
                <a:lnTo>
                  <a:pt x="372" y="172"/>
                </a:lnTo>
                <a:lnTo>
                  <a:pt x="354" y="172"/>
                </a:lnTo>
                <a:lnTo>
                  <a:pt x="354" y="182"/>
                </a:lnTo>
                <a:lnTo>
                  <a:pt x="354" y="192"/>
                </a:lnTo>
                <a:lnTo>
                  <a:pt x="325" y="211"/>
                </a:lnTo>
                <a:lnTo>
                  <a:pt x="315" y="211"/>
                </a:lnTo>
                <a:lnTo>
                  <a:pt x="334" y="192"/>
                </a:lnTo>
                <a:lnTo>
                  <a:pt x="334" y="182"/>
                </a:lnTo>
                <a:lnTo>
                  <a:pt x="315" y="182"/>
                </a:lnTo>
                <a:lnTo>
                  <a:pt x="306" y="201"/>
                </a:lnTo>
                <a:lnTo>
                  <a:pt x="297" y="201"/>
                </a:lnTo>
                <a:lnTo>
                  <a:pt x="297" y="182"/>
                </a:lnTo>
                <a:lnTo>
                  <a:pt x="297" y="192"/>
                </a:lnTo>
                <a:lnTo>
                  <a:pt x="286" y="201"/>
                </a:lnTo>
                <a:lnTo>
                  <a:pt x="277" y="220"/>
                </a:lnTo>
                <a:lnTo>
                  <a:pt x="277" y="239"/>
                </a:lnTo>
                <a:lnTo>
                  <a:pt x="268" y="248"/>
                </a:lnTo>
                <a:lnTo>
                  <a:pt x="258" y="268"/>
                </a:lnTo>
                <a:lnTo>
                  <a:pt x="258" y="278"/>
                </a:lnTo>
                <a:lnTo>
                  <a:pt x="258" y="287"/>
                </a:lnTo>
                <a:lnTo>
                  <a:pt x="239" y="278"/>
                </a:lnTo>
                <a:lnTo>
                  <a:pt x="239" y="268"/>
                </a:lnTo>
                <a:lnTo>
                  <a:pt x="239" y="259"/>
                </a:lnTo>
                <a:lnTo>
                  <a:pt x="248" y="248"/>
                </a:lnTo>
                <a:lnTo>
                  <a:pt x="239" y="248"/>
                </a:lnTo>
                <a:lnTo>
                  <a:pt x="229" y="259"/>
                </a:lnTo>
                <a:lnTo>
                  <a:pt x="229" y="248"/>
                </a:lnTo>
                <a:lnTo>
                  <a:pt x="229" y="220"/>
                </a:lnTo>
                <a:lnTo>
                  <a:pt x="229" y="211"/>
                </a:lnTo>
                <a:lnTo>
                  <a:pt x="210" y="201"/>
                </a:lnTo>
                <a:lnTo>
                  <a:pt x="200" y="201"/>
                </a:lnTo>
                <a:lnTo>
                  <a:pt x="200" y="192"/>
                </a:lnTo>
                <a:lnTo>
                  <a:pt x="181" y="182"/>
                </a:lnTo>
                <a:lnTo>
                  <a:pt x="163" y="182"/>
                </a:lnTo>
                <a:lnTo>
                  <a:pt x="152" y="182"/>
                </a:lnTo>
                <a:lnTo>
                  <a:pt x="143" y="182"/>
                </a:lnTo>
                <a:lnTo>
                  <a:pt x="124" y="162"/>
                </a:lnTo>
                <a:lnTo>
                  <a:pt x="115" y="162"/>
                </a:lnTo>
                <a:lnTo>
                  <a:pt x="29" y="153"/>
                </a:lnTo>
                <a:lnTo>
                  <a:pt x="29" y="144"/>
                </a:lnTo>
                <a:lnTo>
                  <a:pt x="19" y="134"/>
                </a:lnTo>
                <a:lnTo>
                  <a:pt x="19" y="125"/>
                </a:lnTo>
                <a:lnTo>
                  <a:pt x="9" y="125"/>
                </a:lnTo>
                <a:lnTo>
                  <a:pt x="0" y="115"/>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82" name=""/>
          <p:cNvSpPr/>
          <p:nvPr/>
        </p:nvSpPr>
        <p:spPr>
          <a:xfrm>
            <a:off x="3527280" y="1782720"/>
            <a:ext cx="544680" cy="1936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Michigan</a:t>
            </a:r>
            <a:endParaRPr b="0" lang="en-US" sz="800" strike="noStrike" u="none">
              <a:solidFill>
                <a:srgbClr val="000000"/>
              </a:solidFill>
              <a:effectLst/>
              <a:uFillTx/>
              <a:latin typeface="Times New Roman"/>
            </a:endParaRPr>
          </a:p>
        </p:txBody>
      </p:sp>
      <p:sp>
        <p:nvSpPr>
          <p:cNvPr id="283" name=""/>
          <p:cNvSpPr/>
          <p:nvPr/>
        </p:nvSpPr>
        <p:spPr>
          <a:xfrm>
            <a:off x="409680" y="4968720"/>
            <a:ext cx="123840" cy="13824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9600" bIns="39600" anchor="ctr">
            <a:noAutofit/>
          </a:bodyPr>
          <a:p>
            <a:endParaRPr b="0" lang="en-US" sz="2400" strike="noStrike" u="none">
              <a:solidFill>
                <a:srgbClr val="000000"/>
              </a:solidFill>
              <a:effectLst/>
              <a:uFillTx/>
              <a:latin typeface="Times New Roman"/>
            </a:endParaRPr>
          </a:p>
        </p:txBody>
      </p:sp>
      <p:sp>
        <p:nvSpPr>
          <p:cNvPr id="284" name=""/>
          <p:cNvSpPr/>
          <p:nvPr/>
        </p:nvSpPr>
        <p:spPr>
          <a:xfrm>
            <a:off x="622080" y="4929120"/>
            <a:ext cx="651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Storage</a:t>
            </a:r>
            <a:endParaRPr b="0" lang="en-US" sz="1000" strike="noStrike" u="none">
              <a:solidFill>
                <a:srgbClr val="000000"/>
              </a:solidFill>
              <a:effectLst/>
              <a:uFillTx/>
              <a:latin typeface="Times New Roman"/>
            </a:endParaRPr>
          </a:p>
        </p:txBody>
      </p:sp>
      <p:sp>
        <p:nvSpPr>
          <p:cNvPr id="285" name=""/>
          <p:cNvSpPr/>
          <p:nvPr/>
        </p:nvSpPr>
        <p:spPr>
          <a:xfrm>
            <a:off x="324000" y="5675400"/>
            <a:ext cx="295200" cy="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a:off x="324000" y="5222880"/>
            <a:ext cx="29520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 name=""/>
          <p:cNvSpPr/>
          <p:nvPr/>
        </p:nvSpPr>
        <p:spPr>
          <a:xfrm>
            <a:off x="628920" y="5129280"/>
            <a:ext cx="1706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Northern Natural Pipeline</a:t>
            </a:r>
            <a:endParaRPr b="0" lang="en-US" sz="1000" strike="noStrike" u="none">
              <a:solidFill>
                <a:srgbClr val="000000"/>
              </a:solidFill>
              <a:effectLst/>
              <a:uFillTx/>
              <a:latin typeface="Times New Roman"/>
            </a:endParaRPr>
          </a:p>
        </p:txBody>
      </p:sp>
      <p:sp>
        <p:nvSpPr>
          <p:cNvPr id="288" name=""/>
          <p:cNvSpPr/>
          <p:nvPr/>
        </p:nvSpPr>
        <p:spPr>
          <a:xfrm>
            <a:off x="620640" y="5718240"/>
            <a:ext cx="5601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Viking</a:t>
            </a:r>
            <a:endParaRPr b="0" lang="en-US" sz="1000" strike="noStrike" u="none">
              <a:solidFill>
                <a:srgbClr val="000000"/>
              </a:solidFill>
              <a:effectLst/>
              <a:uFillTx/>
              <a:latin typeface="Times New Roman"/>
            </a:endParaRPr>
          </a:p>
        </p:txBody>
      </p:sp>
      <p:sp>
        <p:nvSpPr>
          <p:cNvPr id="289" name=""/>
          <p:cNvSpPr/>
          <p:nvPr/>
        </p:nvSpPr>
        <p:spPr>
          <a:xfrm>
            <a:off x="604800" y="5568840"/>
            <a:ext cx="905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Great Lakes</a:t>
            </a:r>
            <a:endParaRPr b="0" lang="en-US" sz="1000" strike="noStrike" u="none">
              <a:solidFill>
                <a:srgbClr val="000000"/>
              </a:solidFill>
              <a:effectLst/>
              <a:uFillTx/>
              <a:latin typeface="Times New Roman"/>
            </a:endParaRPr>
          </a:p>
        </p:txBody>
      </p:sp>
      <p:sp>
        <p:nvSpPr>
          <p:cNvPr id="290" name=""/>
          <p:cNvSpPr/>
          <p:nvPr/>
        </p:nvSpPr>
        <p:spPr>
          <a:xfrm>
            <a:off x="629280" y="6022800"/>
            <a:ext cx="813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Trailblazer</a:t>
            </a:r>
            <a:endParaRPr b="0" lang="en-US" sz="1000" strike="noStrike" u="none">
              <a:solidFill>
                <a:srgbClr val="000000"/>
              </a:solidFill>
              <a:effectLst/>
              <a:uFillTx/>
              <a:latin typeface="Times New Roman"/>
            </a:endParaRPr>
          </a:p>
        </p:txBody>
      </p:sp>
      <p:sp>
        <p:nvSpPr>
          <p:cNvPr id="291" name=""/>
          <p:cNvSpPr/>
          <p:nvPr/>
        </p:nvSpPr>
        <p:spPr>
          <a:xfrm>
            <a:off x="626760" y="5873760"/>
            <a:ext cx="1164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Northern Border</a:t>
            </a:r>
            <a:endParaRPr b="0" lang="en-US" sz="1000" strike="noStrike" u="none">
              <a:solidFill>
                <a:srgbClr val="000000"/>
              </a:solidFill>
              <a:effectLst/>
              <a:uFillTx/>
              <a:latin typeface="Times New Roman"/>
            </a:endParaRPr>
          </a:p>
        </p:txBody>
      </p:sp>
      <p:sp>
        <p:nvSpPr>
          <p:cNvPr id="292" name=""/>
          <p:cNvSpPr/>
          <p:nvPr/>
        </p:nvSpPr>
        <p:spPr>
          <a:xfrm>
            <a:off x="209520" y="4684680"/>
            <a:ext cx="1179720" cy="3063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Frutiger 45 Light"/>
              </a:rPr>
              <a:t>Enron Assets</a:t>
            </a:r>
            <a:endParaRPr b="0" lang="en-US" sz="1200" strike="noStrike" u="none">
              <a:solidFill>
                <a:srgbClr val="000000"/>
              </a:solidFill>
              <a:effectLst/>
              <a:uFillTx/>
              <a:latin typeface="Times New Roman"/>
            </a:endParaRPr>
          </a:p>
        </p:txBody>
      </p:sp>
      <p:sp>
        <p:nvSpPr>
          <p:cNvPr id="293" name=""/>
          <p:cNvSpPr/>
          <p:nvPr/>
        </p:nvSpPr>
        <p:spPr>
          <a:xfrm>
            <a:off x="209520" y="5361120"/>
            <a:ext cx="2274840" cy="3063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Frutiger 45 Light"/>
              </a:rPr>
              <a:t>Major Pipeline Interconnects</a:t>
            </a:r>
            <a:endParaRPr b="0" lang="en-US" sz="1200" strike="noStrike" u="none">
              <a:solidFill>
                <a:srgbClr val="000000"/>
              </a:solidFill>
              <a:effectLst/>
              <a:uFillTx/>
              <a:latin typeface="Times New Roman"/>
            </a:endParaRPr>
          </a:p>
        </p:txBody>
      </p:sp>
      <p:sp>
        <p:nvSpPr>
          <p:cNvPr id="294" name=""/>
          <p:cNvSpPr/>
          <p:nvPr/>
        </p:nvSpPr>
        <p:spPr>
          <a:xfrm>
            <a:off x="324000" y="5821200"/>
            <a:ext cx="295200" cy="0"/>
          </a:xfrm>
          <a:prstGeom prst="line">
            <a:avLst/>
          </a:prstGeom>
          <a:ln w="255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 name=""/>
          <p:cNvSpPr/>
          <p:nvPr/>
        </p:nvSpPr>
        <p:spPr>
          <a:xfrm>
            <a:off x="324000" y="5989680"/>
            <a:ext cx="296640" cy="0"/>
          </a:xfrm>
          <a:prstGeom prst="line">
            <a:avLst/>
          </a:prstGeom>
          <a:ln w="25560">
            <a:solidFill>
              <a:srgbClr val="037d0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6" name=""/>
          <p:cNvSpPr/>
          <p:nvPr/>
        </p:nvSpPr>
        <p:spPr>
          <a:xfrm>
            <a:off x="324000" y="6134040"/>
            <a:ext cx="296640" cy="0"/>
          </a:xfrm>
          <a:prstGeom prst="line">
            <a:avLst/>
          </a:prstGeom>
          <a:ln w="255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 name=""/>
          <p:cNvSpPr/>
          <p:nvPr/>
        </p:nvSpPr>
        <p:spPr>
          <a:xfrm>
            <a:off x="1644480" y="2532240"/>
            <a:ext cx="1076400" cy="569880"/>
          </a:xfrm>
          <a:custGeom>
            <a:avLst/>
            <a:gdLst/>
            <a:ahLst/>
            <a:rect l="l" t="t" r="r" b="b"/>
            <a:pathLst>
              <a:path w="803" h="378">
                <a:moveTo>
                  <a:pt x="40" y="233"/>
                </a:moveTo>
                <a:lnTo>
                  <a:pt x="60" y="0"/>
                </a:lnTo>
                <a:lnTo>
                  <a:pt x="516" y="24"/>
                </a:lnTo>
                <a:lnTo>
                  <a:pt x="535" y="34"/>
                </a:lnTo>
                <a:lnTo>
                  <a:pt x="545" y="34"/>
                </a:lnTo>
                <a:lnTo>
                  <a:pt x="564" y="24"/>
                </a:lnTo>
                <a:lnTo>
                  <a:pt x="574" y="34"/>
                </a:lnTo>
                <a:lnTo>
                  <a:pt x="574" y="53"/>
                </a:lnTo>
                <a:lnTo>
                  <a:pt x="592" y="53"/>
                </a:lnTo>
                <a:lnTo>
                  <a:pt x="603" y="53"/>
                </a:lnTo>
                <a:lnTo>
                  <a:pt x="612" y="43"/>
                </a:lnTo>
                <a:lnTo>
                  <a:pt x="631" y="43"/>
                </a:lnTo>
                <a:lnTo>
                  <a:pt x="640" y="43"/>
                </a:lnTo>
                <a:lnTo>
                  <a:pt x="679" y="72"/>
                </a:lnTo>
                <a:lnTo>
                  <a:pt x="698" y="82"/>
                </a:lnTo>
                <a:lnTo>
                  <a:pt x="698" y="91"/>
                </a:lnTo>
                <a:lnTo>
                  <a:pt x="717" y="100"/>
                </a:lnTo>
                <a:lnTo>
                  <a:pt x="717" y="111"/>
                </a:lnTo>
                <a:lnTo>
                  <a:pt x="708" y="130"/>
                </a:lnTo>
                <a:lnTo>
                  <a:pt x="717" y="139"/>
                </a:lnTo>
                <a:lnTo>
                  <a:pt x="726" y="159"/>
                </a:lnTo>
                <a:lnTo>
                  <a:pt x="737" y="168"/>
                </a:lnTo>
                <a:lnTo>
                  <a:pt x="726" y="177"/>
                </a:lnTo>
                <a:lnTo>
                  <a:pt x="737" y="187"/>
                </a:lnTo>
                <a:lnTo>
                  <a:pt x="746" y="196"/>
                </a:lnTo>
                <a:lnTo>
                  <a:pt x="746" y="205"/>
                </a:lnTo>
                <a:lnTo>
                  <a:pt x="746" y="216"/>
                </a:lnTo>
                <a:lnTo>
                  <a:pt x="746" y="235"/>
                </a:lnTo>
                <a:lnTo>
                  <a:pt x="755" y="244"/>
                </a:lnTo>
                <a:lnTo>
                  <a:pt x="755" y="253"/>
                </a:lnTo>
                <a:lnTo>
                  <a:pt x="755" y="264"/>
                </a:lnTo>
                <a:lnTo>
                  <a:pt x="755" y="273"/>
                </a:lnTo>
                <a:lnTo>
                  <a:pt x="765" y="282"/>
                </a:lnTo>
                <a:lnTo>
                  <a:pt x="755" y="292"/>
                </a:lnTo>
                <a:lnTo>
                  <a:pt x="765" y="301"/>
                </a:lnTo>
                <a:lnTo>
                  <a:pt x="765" y="311"/>
                </a:lnTo>
                <a:lnTo>
                  <a:pt x="774" y="321"/>
                </a:lnTo>
                <a:lnTo>
                  <a:pt x="784" y="330"/>
                </a:lnTo>
                <a:lnTo>
                  <a:pt x="784" y="349"/>
                </a:lnTo>
                <a:lnTo>
                  <a:pt x="803" y="359"/>
                </a:lnTo>
                <a:lnTo>
                  <a:pt x="803" y="369"/>
                </a:lnTo>
                <a:lnTo>
                  <a:pt x="803" y="378"/>
                </a:lnTo>
                <a:lnTo>
                  <a:pt x="182" y="369"/>
                </a:lnTo>
                <a:lnTo>
                  <a:pt x="191" y="244"/>
                </a:lnTo>
                <a:lnTo>
                  <a:pt x="0" y="235"/>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98" name=""/>
          <p:cNvSpPr/>
          <p:nvPr/>
        </p:nvSpPr>
        <p:spPr>
          <a:xfrm>
            <a:off x="515880" y="1233360"/>
            <a:ext cx="1257480" cy="817560"/>
          </a:xfrm>
          <a:custGeom>
            <a:avLst/>
            <a:gdLst/>
            <a:ahLst/>
            <a:rect l="l" t="t" r="r" b="b"/>
            <a:pathLst>
              <a:path w="938" h="542">
                <a:moveTo>
                  <a:pt x="17" y="0"/>
                </a:moveTo>
                <a:lnTo>
                  <a:pt x="198" y="22"/>
                </a:lnTo>
                <a:lnTo>
                  <a:pt x="309" y="36"/>
                </a:lnTo>
                <a:lnTo>
                  <a:pt x="456" y="51"/>
                </a:lnTo>
                <a:lnTo>
                  <a:pt x="591" y="62"/>
                </a:lnTo>
                <a:lnTo>
                  <a:pt x="824" y="79"/>
                </a:lnTo>
                <a:lnTo>
                  <a:pt x="938" y="84"/>
                </a:lnTo>
                <a:lnTo>
                  <a:pt x="926" y="498"/>
                </a:lnTo>
                <a:lnTo>
                  <a:pt x="359" y="483"/>
                </a:lnTo>
                <a:lnTo>
                  <a:pt x="347" y="542"/>
                </a:lnTo>
                <a:lnTo>
                  <a:pt x="325" y="514"/>
                </a:lnTo>
                <a:lnTo>
                  <a:pt x="272" y="519"/>
                </a:lnTo>
                <a:lnTo>
                  <a:pt x="197" y="530"/>
                </a:lnTo>
                <a:lnTo>
                  <a:pt x="185" y="453"/>
                </a:lnTo>
                <a:lnTo>
                  <a:pt x="95" y="391"/>
                </a:lnTo>
                <a:lnTo>
                  <a:pt x="107" y="335"/>
                </a:lnTo>
                <a:lnTo>
                  <a:pt x="117" y="288"/>
                </a:lnTo>
                <a:lnTo>
                  <a:pt x="0" y="135"/>
                </a:lnTo>
                <a:lnTo>
                  <a:pt x="17"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299" name=""/>
          <p:cNvSpPr/>
          <p:nvPr/>
        </p:nvSpPr>
        <p:spPr>
          <a:xfrm>
            <a:off x="906480" y="1946160"/>
            <a:ext cx="874800" cy="947880"/>
          </a:xfrm>
          <a:custGeom>
            <a:avLst/>
            <a:gdLst/>
            <a:ahLst/>
            <a:rect l="l" t="t" r="r" b="b"/>
            <a:pathLst>
              <a:path w="653" h="629">
                <a:moveTo>
                  <a:pt x="63" y="0"/>
                </a:moveTo>
                <a:lnTo>
                  <a:pt x="39" y="236"/>
                </a:lnTo>
                <a:lnTo>
                  <a:pt x="0" y="572"/>
                </a:lnTo>
                <a:lnTo>
                  <a:pt x="185" y="588"/>
                </a:lnTo>
                <a:lnTo>
                  <a:pt x="615" y="629"/>
                </a:lnTo>
                <a:lnTo>
                  <a:pt x="653" y="2"/>
                </a:lnTo>
                <a:lnTo>
                  <a:pt x="63"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00" name=""/>
          <p:cNvSpPr/>
          <p:nvPr/>
        </p:nvSpPr>
        <p:spPr>
          <a:xfrm>
            <a:off x="1101600" y="2614680"/>
            <a:ext cx="870120" cy="1046160"/>
          </a:xfrm>
          <a:custGeom>
            <a:avLst/>
            <a:gdLst/>
            <a:ahLst/>
            <a:rect l="l" t="t" r="r" b="b"/>
            <a:pathLst>
              <a:path w="723" h="481">
                <a:moveTo>
                  <a:pt x="60" y="0"/>
                </a:moveTo>
                <a:lnTo>
                  <a:pt x="23" y="288"/>
                </a:lnTo>
                <a:lnTo>
                  <a:pt x="0" y="454"/>
                </a:lnTo>
                <a:lnTo>
                  <a:pt x="360" y="470"/>
                </a:lnTo>
                <a:lnTo>
                  <a:pt x="706" y="480"/>
                </a:lnTo>
                <a:lnTo>
                  <a:pt x="718" y="256"/>
                </a:lnTo>
                <a:lnTo>
                  <a:pt x="722" y="36"/>
                </a:lnTo>
                <a:lnTo>
                  <a:pt x="524" y="33"/>
                </a:lnTo>
                <a:lnTo>
                  <a:pt x="60"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01" name=""/>
          <p:cNvSpPr/>
          <p:nvPr/>
        </p:nvSpPr>
        <p:spPr>
          <a:xfrm>
            <a:off x="982800" y="3602160"/>
            <a:ext cx="857160" cy="1035000"/>
          </a:xfrm>
          <a:custGeom>
            <a:avLst/>
            <a:gdLst/>
            <a:ahLst/>
            <a:rect l="l" t="t" r="r" b="b"/>
            <a:pathLst>
              <a:path w="696" h="615">
                <a:moveTo>
                  <a:pt x="85" y="0"/>
                </a:moveTo>
                <a:lnTo>
                  <a:pt x="695" y="24"/>
                </a:lnTo>
                <a:lnTo>
                  <a:pt x="666" y="568"/>
                </a:lnTo>
                <a:lnTo>
                  <a:pt x="467" y="557"/>
                </a:lnTo>
                <a:lnTo>
                  <a:pt x="282" y="552"/>
                </a:lnTo>
                <a:lnTo>
                  <a:pt x="282" y="574"/>
                </a:lnTo>
                <a:lnTo>
                  <a:pt x="126" y="574"/>
                </a:lnTo>
                <a:lnTo>
                  <a:pt x="118" y="614"/>
                </a:lnTo>
                <a:lnTo>
                  <a:pt x="0" y="601"/>
                </a:lnTo>
                <a:lnTo>
                  <a:pt x="66" y="142"/>
                </a:lnTo>
                <a:lnTo>
                  <a:pt x="85"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02" name=""/>
          <p:cNvSpPr/>
          <p:nvPr/>
        </p:nvSpPr>
        <p:spPr>
          <a:xfrm>
            <a:off x="1724040" y="1360440"/>
            <a:ext cx="863640" cy="677880"/>
          </a:xfrm>
          <a:custGeom>
            <a:avLst/>
            <a:gdLst/>
            <a:ahLst/>
            <a:rect l="l" t="t" r="r" b="b"/>
            <a:pathLst>
              <a:path w="645" h="450">
                <a:moveTo>
                  <a:pt x="42" y="0"/>
                </a:moveTo>
                <a:lnTo>
                  <a:pt x="0" y="409"/>
                </a:lnTo>
                <a:lnTo>
                  <a:pt x="0" y="420"/>
                </a:lnTo>
                <a:lnTo>
                  <a:pt x="70" y="420"/>
                </a:lnTo>
                <a:lnTo>
                  <a:pt x="158" y="420"/>
                </a:lnTo>
                <a:lnTo>
                  <a:pt x="319" y="450"/>
                </a:lnTo>
                <a:lnTo>
                  <a:pt x="645" y="450"/>
                </a:lnTo>
                <a:lnTo>
                  <a:pt x="645" y="417"/>
                </a:lnTo>
                <a:lnTo>
                  <a:pt x="642" y="409"/>
                </a:lnTo>
                <a:lnTo>
                  <a:pt x="642" y="398"/>
                </a:lnTo>
                <a:lnTo>
                  <a:pt x="635" y="398"/>
                </a:lnTo>
                <a:lnTo>
                  <a:pt x="621" y="387"/>
                </a:lnTo>
                <a:lnTo>
                  <a:pt x="635" y="376"/>
                </a:lnTo>
                <a:lnTo>
                  <a:pt x="635" y="231"/>
                </a:lnTo>
                <a:lnTo>
                  <a:pt x="635" y="227"/>
                </a:lnTo>
                <a:lnTo>
                  <a:pt x="621" y="205"/>
                </a:lnTo>
                <a:lnTo>
                  <a:pt x="614" y="182"/>
                </a:lnTo>
                <a:lnTo>
                  <a:pt x="614" y="168"/>
                </a:lnTo>
                <a:lnTo>
                  <a:pt x="603" y="156"/>
                </a:lnTo>
                <a:lnTo>
                  <a:pt x="603" y="138"/>
                </a:lnTo>
                <a:lnTo>
                  <a:pt x="614" y="119"/>
                </a:lnTo>
                <a:lnTo>
                  <a:pt x="603" y="108"/>
                </a:lnTo>
                <a:lnTo>
                  <a:pt x="603" y="97"/>
                </a:lnTo>
                <a:lnTo>
                  <a:pt x="604" y="45"/>
                </a:lnTo>
                <a:lnTo>
                  <a:pt x="385" y="33"/>
                </a:lnTo>
                <a:lnTo>
                  <a:pt x="343" y="26"/>
                </a:lnTo>
                <a:lnTo>
                  <a:pt x="295" y="19"/>
                </a:lnTo>
                <a:lnTo>
                  <a:pt x="263" y="19"/>
                </a:lnTo>
                <a:lnTo>
                  <a:pt x="224" y="14"/>
                </a:lnTo>
                <a:lnTo>
                  <a:pt x="189" y="14"/>
                </a:lnTo>
                <a:lnTo>
                  <a:pt x="155" y="11"/>
                </a:lnTo>
                <a:lnTo>
                  <a:pt x="120" y="8"/>
                </a:lnTo>
                <a:lnTo>
                  <a:pt x="81" y="0"/>
                </a:lnTo>
                <a:lnTo>
                  <a:pt x="42"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03" name=""/>
          <p:cNvSpPr/>
          <p:nvPr/>
        </p:nvSpPr>
        <p:spPr>
          <a:xfrm>
            <a:off x="1738440" y="3627360"/>
            <a:ext cx="1116000" cy="639720"/>
          </a:xfrm>
          <a:custGeom>
            <a:avLst/>
            <a:gdLst/>
            <a:ahLst/>
            <a:rect l="l" t="t" r="r" b="b"/>
            <a:pathLst>
              <a:path w="890" h="451">
                <a:moveTo>
                  <a:pt x="869" y="20"/>
                </a:moveTo>
                <a:lnTo>
                  <a:pt x="111" y="10"/>
                </a:lnTo>
                <a:lnTo>
                  <a:pt x="10" y="0"/>
                </a:lnTo>
                <a:lnTo>
                  <a:pt x="0" y="60"/>
                </a:lnTo>
                <a:lnTo>
                  <a:pt x="313" y="80"/>
                </a:lnTo>
                <a:lnTo>
                  <a:pt x="303" y="330"/>
                </a:lnTo>
                <a:lnTo>
                  <a:pt x="313" y="330"/>
                </a:lnTo>
                <a:lnTo>
                  <a:pt x="323" y="330"/>
                </a:lnTo>
                <a:lnTo>
                  <a:pt x="333" y="350"/>
                </a:lnTo>
                <a:lnTo>
                  <a:pt x="343" y="360"/>
                </a:lnTo>
                <a:lnTo>
                  <a:pt x="364" y="350"/>
                </a:lnTo>
                <a:lnTo>
                  <a:pt x="374" y="350"/>
                </a:lnTo>
                <a:lnTo>
                  <a:pt x="384" y="350"/>
                </a:lnTo>
                <a:lnTo>
                  <a:pt x="384" y="360"/>
                </a:lnTo>
                <a:lnTo>
                  <a:pt x="384" y="370"/>
                </a:lnTo>
                <a:lnTo>
                  <a:pt x="394" y="380"/>
                </a:lnTo>
                <a:lnTo>
                  <a:pt x="424" y="380"/>
                </a:lnTo>
                <a:lnTo>
                  <a:pt x="434" y="390"/>
                </a:lnTo>
                <a:lnTo>
                  <a:pt x="445" y="390"/>
                </a:lnTo>
                <a:lnTo>
                  <a:pt x="445" y="380"/>
                </a:lnTo>
                <a:lnTo>
                  <a:pt x="455" y="390"/>
                </a:lnTo>
                <a:lnTo>
                  <a:pt x="465" y="400"/>
                </a:lnTo>
                <a:lnTo>
                  <a:pt x="475" y="390"/>
                </a:lnTo>
                <a:lnTo>
                  <a:pt x="505" y="390"/>
                </a:lnTo>
                <a:lnTo>
                  <a:pt x="505" y="400"/>
                </a:lnTo>
                <a:lnTo>
                  <a:pt x="515" y="410"/>
                </a:lnTo>
                <a:lnTo>
                  <a:pt x="515" y="420"/>
                </a:lnTo>
                <a:lnTo>
                  <a:pt x="535" y="430"/>
                </a:lnTo>
                <a:lnTo>
                  <a:pt x="546" y="410"/>
                </a:lnTo>
                <a:lnTo>
                  <a:pt x="576" y="430"/>
                </a:lnTo>
                <a:lnTo>
                  <a:pt x="586" y="420"/>
                </a:lnTo>
                <a:lnTo>
                  <a:pt x="596" y="420"/>
                </a:lnTo>
                <a:lnTo>
                  <a:pt x="596" y="430"/>
                </a:lnTo>
                <a:lnTo>
                  <a:pt x="596" y="440"/>
                </a:lnTo>
                <a:lnTo>
                  <a:pt x="606" y="450"/>
                </a:lnTo>
                <a:lnTo>
                  <a:pt x="606" y="440"/>
                </a:lnTo>
                <a:lnTo>
                  <a:pt x="606" y="430"/>
                </a:lnTo>
                <a:lnTo>
                  <a:pt x="616" y="420"/>
                </a:lnTo>
                <a:lnTo>
                  <a:pt x="626" y="420"/>
                </a:lnTo>
                <a:lnTo>
                  <a:pt x="636" y="430"/>
                </a:lnTo>
                <a:lnTo>
                  <a:pt x="647" y="430"/>
                </a:lnTo>
                <a:lnTo>
                  <a:pt x="657" y="420"/>
                </a:lnTo>
                <a:lnTo>
                  <a:pt x="657" y="430"/>
                </a:lnTo>
                <a:lnTo>
                  <a:pt x="667" y="430"/>
                </a:lnTo>
                <a:lnTo>
                  <a:pt x="677" y="440"/>
                </a:lnTo>
                <a:lnTo>
                  <a:pt x="687" y="450"/>
                </a:lnTo>
                <a:lnTo>
                  <a:pt x="707" y="430"/>
                </a:lnTo>
                <a:lnTo>
                  <a:pt x="717" y="430"/>
                </a:lnTo>
                <a:lnTo>
                  <a:pt x="737" y="430"/>
                </a:lnTo>
                <a:lnTo>
                  <a:pt x="758" y="420"/>
                </a:lnTo>
                <a:lnTo>
                  <a:pt x="768" y="420"/>
                </a:lnTo>
                <a:lnTo>
                  <a:pt x="798" y="420"/>
                </a:lnTo>
                <a:lnTo>
                  <a:pt x="808" y="420"/>
                </a:lnTo>
                <a:lnTo>
                  <a:pt x="869" y="440"/>
                </a:lnTo>
                <a:lnTo>
                  <a:pt x="869" y="450"/>
                </a:lnTo>
                <a:lnTo>
                  <a:pt x="879" y="450"/>
                </a:lnTo>
                <a:lnTo>
                  <a:pt x="889" y="230"/>
                </a:lnTo>
                <a:lnTo>
                  <a:pt x="869" y="90"/>
                </a:lnTo>
                <a:lnTo>
                  <a:pt x="869" y="2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04" name=""/>
          <p:cNvSpPr/>
          <p:nvPr/>
        </p:nvSpPr>
        <p:spPr>
          <a:xfrm>
            <a:off x="2151000" y="4916520"/>
            <a:ext cx="609840" cy="382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5" name=""/>
          <p:cNvSpPr/>
          <p:nvPr/>
        </p:nvSpPr>
        <p:spPr>
          <a:xfrm>
            <a:off x="1916280" y="2046240"/>
            <a:ext cx="1440" cy="12600"/>
          </a:xfrm>
          <a:custGeom>
            <a:avLst/>
            <a:gdLst/>
            <a:ahLst/>
            <a:rect l="l" t="t" r="r" b="b"/>
            <a:pathLst>
              <a:path w="1" h="9">
                <a:moveTo>
                  <a:pt x="0" y="8"/>
                </a:moveTo>
                <a:lnTo>
                  <a:pt x="0" y="0"/>
                </a:lnTo>
                <a:lnTo>
                  <a:pt x="0" y="8"/>
                </a:lnTo>
              </a:path>
            </a:pathLst>
          </a:custGeom>
          <a:solidFill>
            <a:srgbClr val="4c4c4c"/>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306" name=""/>
          <p:cNvSpPr/>
          <p:nvPr/>
        </p:nvSpPr>
        <p:spPr>
          <a:xfrm>
            <a:off x="3341520" y="3051000"/>
            <a:ext cx="3240" cy="24120"/>
          </a:xfrm>
          <a:custGeom>
            <a:avLst/>
            <a:gdLst/>
            <a:ahLst/>
            <a:rect l="l" t="t" r="r" b="b"/>
            <a:pathLst>
              <a:path w="1" h="17">
                <a:moveTo>
                  <a:pt x="0" y="0"/>
                </a:moveTo>
                <a:lnTo>
                  <a:pt x="0" y="11"/>
                </a:lnTo>
                <a:lnTo>
                  <a:pt x="0" y="16"/>
                </a:lnTo>
                <a:lnTo>
                  <a:pt x="0" y="5"/>
                </a:lnTo>
                <a:lnTo>
                  <a:pt x="0" y="0"/>
                </a:lnTo>
              </a:path>
            </a:pathLst>
          </a:custGeom>
          <a:solidFill>
            <a:srgbClr val="4c4c4c"/>
          </a:solidFill>
          <a:ln w="0">
            <a:noFill/>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307" name=""/>
          <p:cNvSpPr/>
          <p:nvPr/>
        </p:nvSpPr>
        <p:spPr>
          <a:xfrm>
            <a:off x="3341520" y="3051000"/>
            <a:ext cx="3240" cy="11160"/>
          </a:xfrm>
          <a:custGeom>
            <a:avLst/>
            <a:gdLst/>
            <a:ahLst/>
            <a:rect l="l" t="t" r="r" b="b"/>
            <a:pathLst>
              <a:path w="1" h="9">
                <a:moveTo>
                  <a:pt x="0" y="0"/>
                </a:moveTo>
                <a:lnTo>
                  <a:pt x="0" y="0"/>
                </a:lnTo>
                <a:lnTo>
                  <a:pt x="0" y="8"/>
                </a:lnTo>
                <a:lnTo>
                  <a:pt x="0" y="0"/>
                </a:lnTo>
              </a:path>
            </a:pathLst>
          </a:custGeom>
          <a:solidFill>
            <a:srgbClr val="4c4c4c"/>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08" name=""/>
          <p:cNvSpPr/>
          <p:nvPr/>
        </p:nvSpPr>
        <p:spPr>
          <a:xfrm>
            <a:off x="3413160" y="3075120"/>
            <a:ext cx="1440" cy="14040"/>
          </a:xfrm>
          <a:custGeom>
            <a:avLst/>
            <a:gdLst/>
            <a:ahLst/>
            <a:rect l="l" t="t" r="r" b="b"/>
            <a:pathLst>
              <a:path w="1" h="9">
                <a:moveTo>
                  <a:pt x="0" y="0"/>
                </a:moveTo>
                <a:lnTo>
                  <a:pt x="0" y="8"/>
                </a:lnTo>
                <a:lnTo>
                  <a:pt x="0" y="8"/>
                </a:lnTo>
                <a:lnTo>
                  <a:pt x="0" y="0"/>
                </a:lnTo>
                <a:lnTo>
                  <a:pt x="0" y="0"/>
                </a:lnTo>
              </a:path>
            </a:pathLst>
          </a:custGeom>
          <a:solidFill>
            <a:srgbClr val="4c4c4c"/>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309" name=""/>
          <p:cNvSpPr/>
          <p:nvPr/>
        </p:nvSpPr>
        <p:spPr>
          <a:xfrm>
            <a:off x="3533760" y="3089160"/>
            <a:ext cx="1440" cy="14400"/>
          </a:xfrm>
          <a:custGeom>
            <a:avLst/>
            <a:gdLst/>
            <a:ahLst/>
            <a:rect l="l" t="t" r="r" b="b"/>
            <a:pathLst>
              <a:path w="1" h="9">
                <a:moveTo>
                  <a:pt x="0" y="8"/>
                </a:moveTo>
                <a:lnTo>
                  <a:pt x="0" y="8"/>
                </a:lnTo>
                <a:lnTo>
                  <a:pt x="0" y="0"/>
                </a:lnTo>
                <a:lnTo>
                  <a:pt x="0" y="8"/>
                </a:lnTo>
              </a:path>
            </a:pathLst>
          </a:custGeom>
          <a:solidFill>
            <a:srgbClr val="4c4c4c"/>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310" name=""/>
          <p:cNvSpPr/>
          <p:nvPr/>
        </p:nvSpPr>
        <p:spPr>
          <a:xfrm>
            <a:off x="1862280" y="3078000"/>
            <a:ext cx="963360" cy="579600"/>
          </a:xfrm>
          <a:custGeom>
            <a:avLst/>
            <a:gdLst/>
            <a:ahLst/>
            <a:rect l="l" t="t" r="r" b="b"/>
            <a:pathLst>
              <a:path w="767" h="411">
                <a:moveTo>
                  <a:pt x="20" y="0"/>
                </a:moveTo>
                <a:lnTo>
                  <a:pt x="684" y="10"/>
                </a:lnTo>
                <a:lnTo>
                  <a:pt x="725" y="51"/>
                </a:lnTo>
                <a:lnTo>
                  <a:pt x="715" y="62"/>
                </a:lnTo>
                <a:lnTo>
                  <a:pt x="715" y="82"/>
                </a:lnTo>
                <a:lnTo>
                  <a:pt x="715" y="92"/>
                </a:lnTo>
                <a:lnTo>
                  <a:pt x="725" y="92"/>
                </a:lnTo>
                <a:lnTo>
                  <a:pt x="735" y="113"/>
                </a:lnTo>
                <a:lnTo>
                  <a:pt x="746" y="123"/>
                </a:lnTo>
                <a:lnTo>
                  <a:pt x="756" y="123"/>
                </a:lnTo>
                <a:lnTo>
                  <a:pt x="756" y="133"/>
                </a:lnTo>
                <a:lnTo>
                  <a:pt x="766" y="410"/>
                </a:lnTo>
                <a:lnTo>
                  <a:pt x="0" y="400"/>
                </a:lnTo>
                <a:lnTo>
                  <a:pt x="20"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1" name=""/>
          <p:cNvSpPr/>
          <p:nvPr/>
        </p:nvSpPr>
        <p:spPr>
          <a:xfrm>
            <a:off x="1725480" y="1982880"/>
            <a:ext cx="879480" cy="687240"/>
          </a:xfrm>
          <a:custGeom>
            <a:avLst/>
            <a:gdLst/>
            <a:ahLst/>
            <a:rect l="l" t="t" r="r" b="b"/>
            <a:pathLst>
              <a:path w="657" h="455">
                <a:moveTo>
                  <a:pt x="0" y="361"/>
                </a:moveTo>
                <a:lnTo>
                  <a:pt x="20" y="0"/>
                </a:lnTo>
                <a:lnTo>
                  <a:pt x="638" y="25"/>
                </a:lnTo>
                <a:lnTo>
                  <a:pt x="638" y="34"/>
                </a:lnTo>
                <a:lnTo>
                  <a:pt x="638" y="53"/>
                </a:lnTo>
                <a:lnTo>
                  <a:pt x="618" y="63"/>
                </a:lnTo>
                <a:lnTo>
                  <a:pt x="618" y="73"/>
                </a:lnTo>
                <a:lnTo>
                  <a:pt x="657" y="102"/>
                </a:lnTo>
                <a:lnTo>
                  <a:pt x="657" y="331"/>
                </a:lnTo>
                <a:lnTo>
                  <a:pt x="648" y="331"/>
                </a:lnTo>
                <a:lnTo>
                  <a:pt x="638" y="331"/>
                </a:lnTo>
                <a:lnTo>
                  <a:pt x="648" y="340"/>
                </a:lnTo>
                <a:lnTo>
                  <a:pt x="638" y="360"/>
                </a:lnTo>
                <a:lnTo>
                  <a:pt x="648" y="360"/>
                </a:lnTo>
                <a:lnTo>
                  <a:pt x="657" y="378"/>
                </a:lnTo>
                <a:lnTo>
                  <a:pt x="648" y="388"/>
                </a:lnTo>
                <a:lnTo>
                  <a:pt x="648" y="398"/>
                </a:lnTo>
                <a:lnTo>
                  <a:pt x="638" y="417"/>
                </a:lnTo>
                <a:lnTo>
                  <a:pt x="648" y="446"/>
                </a:lnTo>
                <a:lnTo>
                  <a:pt x="648" y="455"/>
                </a:lnTo>
                <a:lnTo>
                  <a:pt x="628" y="446"/>
                </a:lnTo>
                <a:lnTo>
                  <a:pt x="589" y="417"/>
                </a:lnTo>
                <a:lnTo>
                  <a:pt x="579" y="417"/>
                </a:lnTo>
                <a:lnTo>
                  <a:pt x="561" y="417"/>
                </a:lnTo>
                <a:lnTo>
                  <a:pt x="550" y="426"/>
                </a:lnTo>
                <a:lnTo>
                  <a:pt x="540" y="426"/>
                </a:lnTo>
                <a:lnTo>
                  <a:pt x="521" y="426"/>
                </a:lnTo>
                <a:lnTo>
                  <a:pt x="521" y="407"/>
                </a:lnTo>
                <a:lnTo>
                  <a:pt x="511" y="398"/>
                </a:lnTo>
                <a:lnTo>
                  <a:pt x="492" y="407"/>
                </a:lnTo>
                <a:lnTo>
                  <a:pt x="483" y="407"/>
                </a:lnTo>
                <a:lnTo>
                  <a:pt x="462" y="388"/>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2" name=""/>
          <p:cNvSpPr/>
          <p:nvPr/>
        </p:nvSpPr>
        <p:spPr>
          <a:xfrm>
            <a:off x="2506680" y="1384200"/>
            <a:ext cx="863640" cy="1079640"/>
          </a:xfrm>
          <a:custGeom>
            <a:avLst/>
            <a:gdLst/>
            <a:ahLst/>
            <a:rect l="l" t="t" r="r" b="b"/>
            <a:pathLst>
              <a:path w="644" h="716">
                <a:moveTo>
                  <a:pt x="69" y="716"/>
                </a:moveTo>
                <a:lnTo>
                  <a:pt x="69" y="487"/>
                </a:lnTo>
                <a:lnTo>
                  <a:pt x="31" y="458"/>
                </a:lnTo>
                <a:lnTo>
                  <a:pt x="31" y="449"/>
                </a:lnTo>
                <a:lnTo>
                  <a:pt x="50" y="439"/>
                </a:lnTo>
                <a:lnTo>
                  <a:pt x="50" y="420"/>
                </a:lnTo>
                <a:lnTo>
                  <a:pt x="50" y="410"/>
                </a:lnTo>
                <a:lnTo>
                  <a:pt x="50" y="391"/>
                </a:lnTo>
                <a:lnTo>
                  <a:pt x="50" y="382"/>
                </a:lnTo>
                <a:lnTo>
                  <a:pt x="40" y="334"/>
                </a:lnTo>
                <a:lnTo>
                  <a:pt x="40" y="325"/>
                </a:lnTo>
                <a:lnTo>
                  <a:pt x="40" y="306"/>
                </a:lnTo>
                <a:lnTo>
                  <a:pt x="31" y="286"/>
                </a:lnTo>
                <a:lnTo>
                  <a:pt x="31" y="229"/>
                </a:lnTo>
                <a:lnTo>
                  <a:pt x="31" y="191"/>
                </a:lnTo>
                <a:lnTo>
                  <a:pt x="11" y="181"/>
                </a:lnTo>
                <a:lnTo>
                  <a:pt x="11" y="144"/>
                </a:lnTo>
                <a:lnTo>
                  <a:pt x="11" y="105"/>
                </a:lnTo>
                <a:lnTo>
                  <a:pt x="11" y="86"/>
                </a:lnTo>
                <a:lnTo>
                  <a:pt x="11" y="76"/>
                </a:lnTo>
                <a:lnTo>
                  <a:pt x="2" y="48"/>
                </a:lnTo>
                <a:lnTo>
                  <a:pt x="0" y="29"/>
                </a:lnTo>
                <a:lnTo>
                  <a:pt x="165" y="38"/>
                </a:lnTo>
                <a:lnTo>
                  <a:pt x="174" y="9"/>
                </a:lnTo>
                <a:lnTo>
                  <a:pt x="174" y="0"/>
                </a:lnTo>
                <a:lnTo>
                  <a:pt x="184" y="0"/>
                </a:lnTo>
                <a:lnTo>
                  <a:pt x="204" y="0"/>
                </a:lnTo>
                <a:lnTo>
                  <a:pt x="204" y="29"/>
                </a:lnTo>
                <a:lnTo>
                  <a:pt x="213" y="48"/>
                </a:lnTo>
                <a:lnTo>
                  <a:pt x="204" y="67"/>
                </a:lnTo>
                <a:lnTo>
                  <a:pt x="222" y="76"/>
                </a:lnTo>
                <a:lnTo>
                  <a:pt x="232" y="76"/>
                </a:lnTo>
                <a:lnTo>
                  <a:pt x="242" y="76"/>
                </a:lnTo>
                <a:lnTo>
                  <a:pt x="251" y="86"/>
                </a:lnTo>
                <a:lnTo>
                  <a:pt x="261" y="86"/>
                </a:lnTo>
                <a:lnTo>
                  <a:pt x="279" y="86"/>
                </a:lnTo>
                <a:lnTo>
                  <a:pt x="279" y="96"/>
                </a:lnTo>
                <a:lnTo>
                  <a:pt x="309" y="96"/>
                </a:lnTo>
                <a:lnTo>
                  <a:pt x="318" y="86"/>
                </a:lnTo>
                <a:lnTo>
                  <a:pt x="347" y="86"/>
                </a:lnTo>
                <a:lnTo>
                  <a:pt x="376" y="96"/>
                </a:lnTo>
                <a:lnTo>
                  <a:pt x="385" y="105"/>
                </a:lnTo>
                <a:lnTo>
                  <a:pt x="395" y="105"/>
                </a:lnTo>
                <a:lnTo>
                  <a:pt x="395" y="124"/>
                </a:lnTo>
                <a:lnTo>
                  <a:pt x="404" y="124"/>
                </a:lnTo>
                <a:lnTo>
                  <a:pt x="414" y="114"/>
                </a:lnTo>
                <a:lnTo>
                  <a:pt x="424" y="114"/>
                </a:lnTo>
                <a:lnTo>
                  <a:pt x="433" y="124"/>
                </a:lnTo>
                <a:lnTo>
                  <a:pt x="453" y="133"/>
                </a:lnTo>
                <a:lnTo>
                  <a:pt x="462" y="144"/>
                </a:lnTo>
                <a:lnTo>
                  <a:pt x="472" y="144"/>
                </a:lnTo>
                <a:lnTo>
                  <a:pt x="481" y="144"/>
                </a:lnTo>
                <a:lnTo>
                  <a:pt x="490" y="144"/>
                </a:lnTo>
                <a:lnTo>
                  <a:pt x="519" y="124"/>
                </a:lnTo>
                <a:lnTo>
                  <a:pt x="529" y="124"/>
                </a:lnTo>
                <a:lnTo>
                  <a:pt x="539" y="133"/>
                </a:lnTo>
                <a:lnTo>
                  <a:pt x="587" y="133"/>
                </a:lnTo>
                <a:lnTo>
                  <a:pt x="596" y="133"/>
                </a:lnTo>
                <a:lnTo>
                  <a:pt x="596" y="144"/>
                </a:lnTo>
                <a:lnTo>
                  <a:pt x="615" y="153"/>
                </a:lnTo>
                <a:lnTo>
                  <a:pt x="625" y="144"/>
                </a:lnTo>
                <a:lnTo>
                  <a:pt x="644" y="144"/>
                </a:lnTo>
                <a:lnTo>
                  <a:pt x="635" y="153"/>
                </a:lnTo>
                <a:lnTo>
                  <a:pt x="606" y="172"/>
                </a:lnTo>
                <a:lnTo>
                  <a:pt x="587" y="172"/>
                </a:lnTo>
                <a:lnTo>
                  <a:pt x="577" y="181"/>
                </a:lnTo>
                <a:lnTo>
                  <a:pt x="567" y="191"/>
                </a:lnTo>
                <a:lnTo>
                  <a:pt x="539" y="201"/>
                </a:lnTo>
                <a:lnTo>
                  <a:pt x="529" y="210"/>
                </a:lnTo>
                <a:lnTo>
                  <a:pt x="490" y="258"/>
                </a:lnTo>
                <a:lnTo>
                  <a:pt x="433" y="306"/>
                </a:lnTo>
                <a:lnTo>
                  <a:pt x="424" y="315"/>
                </a:lnTo>
                <a:lnTo>
                  <a:pt x="414" y="325"/>
                </a:lnTo>
                <a:lnTo>
                  <a:pt x="424" y="391"/>
                </a:lnTo>
                <a:lnTo>
                  <a:pt x="414" y="391"/>
                </a:lnTo>
                <a:lnTo>
                  <a:pt x="404" y="401"/>
                </a:lnTo>
                <a:lnTo>
                  <a:pt x="376" y="420"/>
                </a:lnTo>
                <a:lnTo>
                  <a:pt x="376" y="430"/>
                </a:lnTo>
                <a:lnTo>
                  <a:pt x="367" y="449"/>
                </a:lnTo>
                <a:lnTo>
                  <a:pt x="385" y="458"/>
                </a:lnTo>
                <a:lnTo>
                  <a:pt x="395" y="467"/>
                </a:lnTo>
                <a:lnTo>
                  <a:pt x="385" y="487"/>
                </a:lnTo>
                <a:lnTo>
                  <a:pt x="385" y="496"/>
                </a:lnTo>
                <a:lnTo>
                  <a:pt x="385" y="515"/>
                </a:lnTo>
                <a:lnTo>
                  <a:pt x="385" y="554"/>
                </a:lnTo>
                <a:lnTo>
                  <a:pt x="395" y="563"/>
                </a:lnTo>
                <a:lnTo>
                  <a:pt x="395" y="572"/>
                </a:lnTo>
                <a:lnTo>
                  <a:pt x="424" y="572"/>
                </a:lnTo>
                <a:lnTo>
                  <a:pt x="424" y="583"/>
                </a:lnTo>
                <a:lnTo>
                  <a:pt x="433" y="583"/>
                </a:lnTo>
                <a:lnTo>
                  <a:pt x="462" y="602"/>
                </a:lnTo>
                <a:lnTo>
                  <a:pt x="472" y="620"/>
                </a:lnTo>
                <a:lnTo>
                  <a:pt x="490" y="640"/>
                </a:lnTo>
                <a:lnTo>
                  <a:pt x="519" y="659"/>
                </a:lnTo>
                <a:lnTo>
                  <a:pt x="519" y="678"/>
                </a:lnTo>
                <a:lnTo>
                  <a:pt x="529" y="697"/>
                </a:lnTo>
                <a:lnTo>
                  <a:pt x="69" y="716"/>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3" name=""/>
          <p:cNvSpPr/>
          <p:nvPr/>
        </p:nvSpPr>
        <p:spPr>
          <a:xfrm>
            <a:off x="2994120" y="1793880"/>
            <a:ext cx="690480" cy="824040"/>
          </a:xfrm>
          <a:custGeom>
            <a:avLst/>
            <a:gdLst/>
            <a:ahLst/>
            <a:rect l="l" t="t" r="r" b="b"/>
            <a:pathLst>
              <a:path w="552" h="583">
                <a:moveTo>
                  <a:pt x="235" y="582"/>
                </a:moveTo>
                <a:lnTo>
                  <a:pt x="235" y="572"/>
                </a:lnTo>
                <a:lnTo>
                  <a:pt x="224" y="562"/>
                </a:lnTo>
                <a:lnTo>
                  <a:pt x="194" y="551"/>
                </a:lnTo>
                <a:lnTo>
                  <a:pt x="184" y="511"/>
                </a:lnTo>
                <a:lnTo>
                  <a:pt x="173" y="500"/>
                </a:lnTo>
                <a:lnTo>
                  <a:pt x="184" y="490"/>
                </a:lnTo>
                <a:lnTo>
                  <a:pt x="184" y="480"/>
                </a:lnTo>
                <a:lnTo>
                  <a:pt x="173" y="470"/>
                </a:lnTo>
                <a:lnTo>
                  <a:pt x="173" y="449"/>
                </a:lnTo>
                <a:lnTo>
                  <a:pt x="163" y="429"/>
                </a:lnTo>
                <a:lnTo>
                  <a:pt x="163" y="408"/>
                </a:lnTo>
                <a:lnTo>
                  <a:pt x="133" y="388"/>
                </a:lnTo>
                <a:lnTo>
                  <a:pt x="112" y="368"/>
                </a:lnTo>
                <a:lnTo>
                  <a:pt x="102" y="347"/>
                </a:lnTo>
                <a:lnTo>
                  <a:pt x="71" y="327"/>
                </a:lnTo>
                <a:lnTo>
                  <a:pt x="61" y="327"/>
                </a:lnTo>
                <a:lnTo>
                  <a:pt x="61" y="317"/>
                </a:lnTo>
                <a:lnTo>
                  <a:pt x="31" y="317"/>
                </a:lnTo>
                <a:lnTo>
                  <a:pt x="31" y="306"/>
                </a:lnTo>
                <a:lnTo>
                  <a:pt x="20" y="296"/>
                </a:lnTo>
                <a:lnTo>
                  <a:pt x="20" y="255"/>
                </a:lnTo>
                <a:lnTo>
                  <a:pt x="20" y="235"/>
                </a:lnTo>
                <a:lnTo>
                  <a:pt x="20" y="225"/>
                </a:lnTo>
                <a:lnTo>
                  <a:pt x="31" y="204"/>
                </a:lnTo>
                <a:lnTo>
                  <a:pt x="20" y="194"/>
                </a:lnTo>
                <a:lnTo>
                  <a:pt x="0" y="184"/>
                </a:lnTo>
                <a:lnTo>
                  <a:pt x="10" y="163"/>
                </a:lnTo>
                <a:lnTo>
                  <a:pt x="10" y="153"/>
                </a:lnTo>
                <a:lnTo>
                  <a:pt x="41" y="133"/>
                </a:lnTo>
                <a:lnTo>
                  <a:pt x="51" y="123"/>
                </a:lnTo>
                <a:lnTo>
                  <a:pt x="61" y="123"/>
                </a:lnTo>
                <a:lnTo>
                  <a:pt x="51" y="51"/>
                </a:lnTo>
                <a:lnTo>
                  <a:pt x="61" y="41"/>
                </a:lnTo>
                <a:lnTo>
                  <a:pt x="71" y="31"/>
                </a:lnTo>
                <a:lnTo>
                  <a:pt x="82" y="41"/>
                </a:lnTo>
                <a:lnTo>
                  <a:pt x="92" y="41"/>
                </a:lnTo>
                <a:lnTo>
                  <a:pt x="102" y="41"/>
                </a:lnTo>
                <a:lnTo>
                  <a:pt x="133" y="20"/>
                </a:lnTo>
                <a:lnTo>
                  <a:pt x="173" y="0"/>
                </a:lnTo>
                <a:lnTo>
                  <a:pt x="184" y="0"/>
                </a:lnTo>
                <a:lnTo>
                  <a:pt x="184" y="10"/>
                </a:lnTo>
                <a:lnTo>
                  <a:pt x="184" y="20"/>
                </a:lnTo>
                <a:lnTo>
                  <a:pt x="184" y="31"/>
                </a:lnTo>
                <a:lnTo>
                  <a:pt x="173" y="41"/>
                </a:lnTo>
                <a:lnTo>
                  <a:pt x="194" y="41"/>
                </a:lnTo>
                <a:lnTo>
                  <a:pt x="204" y="41"/>
                </a:lnTo>
                <a:lnTo>
                  <a:pt x="214" y="51"/>
                </a:lnTo>
                <a:lnTo>
                  <a:pt x="224" y="41"/>
                </a:lnTo>
                <a:lnTo>
                  <a:pt x="235" y="51"/>
                </a:lnTo>
                <a:lnTo>
                  <a:pt x="245" y="51"/>
                </a:lnTo>
                <a:lnTo>
                  <a:pt x="245" y="61"/>
                </a:lnTo>
                <a:lnTo>
                  <a:pt x="255" y="71"/>
                </a:lnTo>
                <a:lnTo>
                  <a:pt x="255" y="82"/>
                </a:lnTo>
                <a:lnTo>
                  <a:pt x="347" y="92"/>
                </a:lnTo>
                <a:lnTo>
                  <a:pt x="357" y="92"/>
                </a:lnTo>
                <a:lnTo>
                  <a:pt x="378" y="112"/>
                </a:lnTo>
                <a:lnTo>
                  <a:pt x="388" y="112"/>
                </a:lnTo>
                <a:lnTo>
                  <a:pt x="398" y="112"/>
                </a:lnTo>
                <a:lnTo>
                  <a:pt x="418" y="112"/>
                </a:lnTo>
                <a:lnTo>
                  <a:pt x="439" y="123"/>
                </a:lnTo>
                <a:lnTo>
                  <a:pt x="439" y="133"/>
                </a:lnTo>
                <a:lnTo>
                  <a:pt x="449" y="133"/>
                </a:lnTo>
                <a:lnTo>
                  <a:pt x="469" y="143"/>
                </a:lnTo>
                <a:lnTo>
                  <a:pt x="469" y="153"/>
                </a:lnTo>
                <a:lnTo>
                  <a:pt x="469" y="184"/>
                </a:lnTo>
                <a:lnTo>
                  <a:pt x="469" y="194"/>
                </a:lnTo>
                <a:lnTo>
                  <a:pt x="480" y="184"/>
                </a:lnTo>
                <a:lnTo>
                  <a:pt x="490" y="184"/>
                </a:lnTo>
                <a:lnTo>
                  <a:pt x="480" y="194"/>
                </a:lnTo>
                <a:lnTo>
                  <a:pt x="480" y="204"/>
                </a:lnTo>
                <a:lnTo>
                  <a:pt x="480" y="214"/>
                </a:lnTo>
                <a:lnTo>
                  <a:pt x="500" y="225"/>
                </a:lnTo>
                <a:lnTo>
                  <a:pt x="480" y="245"/>
                </a:lnTo>
                <a:lnTo>
                  <a:pt x="459" y="265"/>
                </a:lnTo>
                <a:lnTo>
                  <a:pt x="459" y="286"/>
                </a:lnTo>
                <a:lnTo>
                  <a:pt x="459" y="296"/>
                </a:lnTo>
                <a:lnTo>
                  <a:pt x="480" y="296"/>
                </a:lnTo>
                <a:lnTo>
                  <a:pt x="490" y="265"/>
                </a:lnTo>
                <a:lnTo>
                  <a:pt x="510" y="245"/>
                </a:lnTo>
                <a:lnTo>
                  <a:pt x="520" y="245"/>
                </a:lnTo>
                <a:lnTo>
                  <a:pt x="520" y="235"/>
                </a:lnTo>
                <a:lnTo>
                  <a:pt x="531" y="225"/>
                </a:lnTo>
                <a:lnTo>
                  <a:pt x="531" y="214"/>
                </a:lnTo>
                <a:lnTo>
                  <a:pt x="531" y="204"/>
                </a:lnTo>
                <a:lnTo>
                  <a:pt x="541" y="194"/>
                </a:lnTo>
                <a:lnTo>
                  <a:pt x="551" y="194"/>
                </a:lnTo>
                <a:lnTo>
                  <a:pt x="551" y="214"/>
                </a:lnTo>
                <a:lnTo>
                  <a:pt x="531" y="245"/>
                </a:lnTo>
                <a:lnTo>
                  <a:pt x="531" y="255"/>
                </a:lnTo>
                <a:lnTo>
                  <a:pt x="520" y="265"/>
                </a:lnTo>
                <a:lnTo>
                  <a:pt x="520" y="276"/>
                </a:lnTo>
                <a:lnTo>
                  <a:pt x="510" y="296"/>
                </a:lnTo>
                <a:lnTo>
                  <a:pt x="510" y="327"/>
                </a:lnTo>
                <a:lnTo>
                  <a:pt x="510" y="337"/>
                </a:lnTo>
                <a:lnTo>
                  <a:pt x="500" y="347"/>
                </a:lnTo>
                <a:lnTo>
                  <a:pt x="500" y="357"/>
                </a:lnTo>
                <a:lnTo>
                  <a:pt x="500" y="378"/>
                </a:lnTo>
                <a:lnTo>
                  <a:pt x="500" y="408"/>
                </a:lnTo>
                <a:lnTo>
                  <a:pt x="500" y="419"/>
                </a:lnTo>
                <a:lnTo>
                  <a:pt x="490" y="449"/>
                </a:lnTo>
                <a:lnTo>
                  <a:pt x="490" y="500"/>
                </a:lnTo>
                <a:lnTo>
                  <a:pt x="510" y="531"/>
                </a:lnTo>
                <a:lnTo>
                  <a:pt x="500" y="531"/>
                </a:lnTo>
                <a:lnTo>
                  <a:pt x="500" y="541"/>
                </a:lnTo>
                <a:lnTo>
                  <a:pt x="500" y="551"/>
                </a:lnTo>
                <a:lnTo>
                  <a:pt x="500" y="562"/>
                </a:lnTo>
                <a:lnTo>
                  <a:pt x="235" y="582"/>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4" name=""/>
          <p:cNvSpPr/>
          <p:nvPr/>
        </p:nvSpPr>
        <p:spPr>
          <a:xfrm>
            <a:off x="2570040" y="2427120"/>
            <a:ext cx="782640" cy="594000"/>
          </a:xfrm>
          <a:custGeom>
            <a:avLst/>
            <a:gdLst/>
            <a:ahLst/>
            <a:rect l="l" t="t" r="r" b="b"/>
            <a:pathLst>
              <a:path w="623" h="420">
                <a:moveTo>
                  <a:pt x="20" y="20"/>
                </a:moveTo>
                <a:lnTo>
                  <a:pt x="510" y="0"/>
                </a:lnTo>
                <a:lnTo>
                  <a:pt x="510" y="20"/>
                </a:lnTo>
                <a:lnTo>
                  <a:pt x="520" y="31"/>
                </a:lnTo>
                <a:lnTo>
                  <a:pt x="520" y="41"/>
                </a:lnTo>
                <a:lnTo>
                  <a:pt x="510" y="51"/>
                </a:lnTo>
                <a:lnTo>
                  <a:pt x="520" y="61"/>
                </a:lnTo>
                <a:lnTo>
                  <a:pt x="530" y="102"/>
                </a:lnTo>
                <a:lnTo>
                  <a:pt x="561" y="112"/>
                </a:lnTo>
                <a:lnTo>
                  <a:pt x="571" y="123"/>
                </a:lnTo>
                <a:lnTo>
                  <a:pt x="571" y="133"/>
                </a:lnTo>
                <a:lnTo>
                  <a:pt x="571" y="143"/>
                </a:lnTo>
                <a:lnTo>
                  <a:pt x="591" y="153"/>
                </a:lnTo>
                <a:lnTo>
                  <a:pt x="602" y="164"/>
                </a:lnTo>
                <a:lnTo>
                  <a:pt x="612" y="174"/>
                </a:lnTo>
                <a:lnTo>
                  <a:pt x="622" y="194"/>
                </a:lnTo>
                <a:lnTo>
                  <a:pt x="622" y="204"/>
                </a:lnTo>
                <a:lnTo>
                  <a:pt x="612" y="225"/>
                </a:lnTo>
                <a:lnTo>
                  <a:pt x="612" y="245"/>
                </a:lnTo>
                <a:lnTo>
                  <a:pt x="591" y="255"/>
                </a:lnTo>
                <a:lnTo>
                  <a:pt x="571" y="266"/>
                </a:lnTo>
                <a:lnTo>
                  <a:pt x="551" y="266"/>
                </a:lnTo>
                <a:lnTo>
                  <a:pt x="540" y="276"/>
                </a:lnTo>
                <a:lnTo>
                  <a:pt x="530" y="286"/>
                </a:lnTo>
                <a:lnTo>
                  <a:pt x="540" y="296"/>
                </a:lnTo>
                <a:lnTo>
                  <a:pt x="551" y="317"/>
                </a:lnTo>
                <a:lnTo>
                  <a:pt x="551" y="337"/>
                </a:lnTo>
                <a:lnTo>
                  <a:pt x="530" y="368"/>
                </a:lnTo>
                <a:lnTo>
                  <a:pt x="520" y="378"/>
                </a:lnTo>
                <a:lnTo>
                  <a:pt x="510" y="388"/>
                </a:lnTo>
                <a:lnTo>
                  <a:pt x="510" y="399"/>
                </a:lnTo>
                <a:lnTo>
                  <a:pt x="510" y="419"/>
                </a:lnTo>
                <a:lnTo>
                  <a:pt x="479" y="388"/>
                </a:lnTo>
                <a:lnTo>
                  <a:pt x="82" y="399"/>
                </a:lnTo>
                <a:lnTo>
                  <a:pt x="82" y="388"/>
                </a:lnTo>
                <a:lnTo>
                  <a:pt x="71" y="378"/>
                </a:lnTo>
                <a:lnTo>
                  <a:pt x="82" y="368"/>
                </a:lnTo>
                <a:lnTo>
                  <a:pt x="71" y="358"/>
                </a:lnTo>
                <a:lnTo>
                  <a:pt x="71" y="347"/>
                </a:lnTo>
                <a:lnTo>
                  <a:pt x="71" y="337"/>
                </a:lnTo>
                <a:lnTo>
                  <a:pt x="71" y="327"/>
                </a:lnTo>
                <a:lnTo>
                  <a:pt x="61" y="317"/>
                </a:lnTo>
                <a:lnTo>
                  <a:pt x="61" y="296"/>
                </a:lnTo>
                <a:lnTo>
                  <a:pt x="61" y="286"/>
                </a:lnTo>
                <a:lnTo>
                  <a:pt x="61" y="276"/>
                </a:lnTo>
                <a:lnTo>
                  <a:pt x="51" y="266"/>
                </a:lnTo>
                <a:lnTo>
                  <a:pt x="41" y="255"/>
                </a:lnTo>
                <a:lnTo>
                  <a:pt x="51" y="245"/>
                </a:lnTo>
                <a:lnTo>
                  <a:pt x="41" y="235"/>
                </a:lnTo>
                <a:lnTo>
                  <a:pt x="31" y="215"/>
                </a:lnTo>
                <a:lnTo>
                  <a:pt x="20" y="204"/>
                </a:lnTo>
                <a:lnTo>
                  <a:pt x="31" y="184"/>
                </a:lnTo>
                <a:lnTo>
                  <a:pt x="31" y="174"/>
                </a:lnTo>
                <a:lnTo>
                  <a:pt x="10" y="164"/>
                </a:lnTo>
                <a:lnTo>
                  <a:pt x="10" y="153"/>
                </a:lnTo>
                <a:lnTo>
                  <a:pt x="10" y="143"/>
                </a:lnTo>
                <a:lnTo>
                  <a:pt x="0" y="112"/>
                </a:lnTo>
                <a:lnTo>
                  <a:pt x="10" y="92"/>
                </a:lnTo>
                <a:lnTo>
                  <a:pt x="10" y="82"/>
                </a:lnTo>
                <a:lnTo>
                  <a:pt x="20" y="72"/>
                </a:lnTo>
                <a:lnTo>
                  <a:pt x="10" y="51"/>
                </a:lnTo>
                <a:lnTo>
                  <a:pt x="0" y="51"/>
                </a:lnTo>
                <a:lnTo>
                  <a:pt x="10" y="31"/>
                </a:lnTo>
                <a:lnTo>
                  <a:pt x="0" y="20"/>
                </a:lnTo>
                <a:lnTo>
                  <a:pt x="10" y="20"/>
                </a:lnTo>
                <a:lnTo>
                  <a:pt x="20" y="2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5" name=""/>
          <p:cNvSpPr/>
          <p:nvPr/>
        </p:nvSpPr>
        <p:spPr>
          <a:xfrm>
            <a:off x="3197160" y="2584440"/>
            <a:ext cx="525600" cy="1046160"/>
          </a:xfrm>
          <a:custGeom>
            <a:avLst/>
            <a:gdLst/>
            <a:ahLst/>
            <a:rect l="l" t="t" r="r" b="b"/>
            <a:pathLst>
              <a:path w="419" h="737">
                <a:moveTo>
                  <a:pt x="336" y="0"/>
                </a:moveTo>
                <a:lnTo>
                  <a:pt x="71" y="20"/>
                </a:lnTo>
                <a:lnTo>
                  <a:pt x="71" y="31"/>
                </a:lnTo>
                <a:lnTo>
                  <a:pt x="92" y="41"/>
                </a:lnTo>
                <a:lnTo>
                  <a:pt x="102" y="51"/>
                </a:lnTo>
                <a:lnTo>
                  <a:pt x="112" y="61"/>
                </a:lnTo>
                <a:lnTo>
                  <a:pt x="122" y="82"/>
                </a:lnTo>
                <a:lnTo>
                  <a:pt x="122" y="92"/>
                </a:lnTo>
                <a:lnTo>
                  <a:pt x="112" y="112"/>
                </a:lnTo>
                <a:lnTo>
                  <a:pt x="112" y="133"/>
                </a:lnTo>
                <a:lnTo>
                  <a:pt x="92" y="143"/>
                </a:lnTo>
                <a:lnTo>
                  <a:pt x="71" y="153"/>
                </a:lnTo>
                <a:lnTo>
                  <a:pt x="51" y="153"/>
                </a:lnTo>
                <a:lnTo>
                  <a:pt x="41" y="164"/>
                </a:lnTo>
                <a:lnTo>
                  <a:pt x="31" y="174"/>
                </a:lnTo>
                <a:lnTo>
                  <a:pt x="41" y="184"/>
                </a:lnTo>
                <a:lnTo>
                  <a:pt x="51" y="204"/>
                </a:lnTo>
                <a:lnTo>
                  <a:pt x="51" y="225"/>
                </a:lnTo>
                <a:lnTo>
                  <a:pt x="31" y="256"/>
                </a:lnTo>
                <a:lnTo>
                  <a:pt x="20" y="266"/>
                </a:lnTo>
                <a:lnTo>
                  <a:pt x="10" y="276"/>
                </a:lnTo>
                <a:lnTo>
                  <a:pt x="10" y="286"/>
                </a:lnTo>
                <a:lnTo>
                  <a:pt x="10" y="307"/>
                </a:lnTo>
                <a:lnTo>
                  <a:pt x="0" y="317"/>
                </a:lnTo>
                <a:lnTo>
                  <a:pt x="0" y="348"/>
                </a:lnTo>
                <a:lnTo>
                  <a:pt x="10" y="368"/>
                </a:lnTo>
                <a:lnTo>
                  <a:pt x="10" y="378"/>
                </a:lnTo>
                <a:lnTo>
                  <a:pt x="41" y="409"/>
                </a:lnTo>
                <a:lnTo>
                  <a:pt x="71" y="440"/>
                </a:lnTo>
                <a:lnTo>
                  <a:pt x="82" y="440"/>
                </a:lnTo>
                <a:lnTo>
                  <a:pt x="102" y="491"/>
                </a:lnTo>
                <a:lnTo>
                  <a:pt x="112" y="480"/>
                </a:lnTo>
                <a:lnTo>
                  <a:pt x="122" y="480"/>
                </a:lnTo>
                <a:lnTo>
                  <a:pt x="143" y="491"/>
                </a:lnTo>
                <a:lnTo>
                  <a:pt x="153" y="501"/>
                </a:lnTo>
                <a:lnTo>
                  <a:pt x="143" y="521"/>
                </a:lnTo>
                <a:lnTo>
                  <a:pt x="143" y="532"/>
                </a:lnTo>
                <a:lnTo>
                  <a:pt x="133" y="562"/>
                </a:lnTo>
                <a:lnTo>
                  <a:pt x="122" y="562"/>
                </a:lnTo>
                <a:lnTo>
                  <a:pt x="133" y="583"/>
                </a:lnTo>
                <a:lnTo>
                  <a:pt x="153" y="593"/>
                </a:lnTo>
                <a:lnTo>
                  <a:pt x="173" y="613"/>
                </a:lnTo>
                <a:lnTo>
                  <a:pt x="194" y="624"/>
                </a:lnTo>
                <a:lnTo>
                  <a:pt x="224" y="644"/>
                </a:lnTo>
                <a:lnTo>
                  <a:pt x="224" y="664"/>
                </a:lnTo>
                <a:lnTo>
                  <a:pt x="234" y="685"/>
                </a:lnTo>
                <a:lnTo>
                  <a:pt x="224" y="695"/>
                </a:lnTo>
                <a:lnTo>
                  <a:pt x="245" y="736"/>
                </a:lnTo>
                <a:lnTo>
                  <a:pt x="255" y="736"/>
                </a:lnTo>
                <a:lnTo>
                  <a:pt x="255" y="726"/>
                </a:lnTo>
                <a:lnTo>
                  <a:pt x="265" y="726"/>
                </a:lnTo>
                <a:lnTo>
                  <a:pt x="265" y="705"/>
                </a:lnTo>
                <a:lnTo>
                  <a:pt x="275" y="705"/>
                </a:lnTo>
                <a:lnTo>
                  <a:pt x="296" y="705"/>
                </a:lnTo>
                <a:lnTo>
                  <a:pt x="306" y="705"/>
                </a:lnTo>
                <a:lnTo>
                  <a:pt x="326" y="716"/>
                </a:lnTo>
                <a:lnTo>
                  <a:pt x="336" y="716"/>
                </a:lnTo>
                <a:lnTo>
                  <a:pt x="326" y="685"/>
                </a:lnTo>
                <a:lnTo>
                  <a:pt x="326" y="675"/>
                </a:lnTo>
                <a:lnTo>
                  <a:pt x="336" y="664"/>
                </a:lnTo>
                <a:lnTo>
                  <a:pt x="367" y="654"/>
                </a:lnTo>
                <a:lnTo>
                  <a:pt x="357" y="644"/>
                </a:lnTo>
                <a:lnTo>
                  <a:pt x="367" y="634"/>
                </a:lnTo>
                <a:lnTo>
                  <a:pt x="367" y="624"/>
                </a:lnTo>
                <a:lnTo>
                  <a:pt x="367" y="613"/>
                </a:lnTo>
                <a:lnTo>
                  <a:pt x="367" y="603"/>
                </a:lnTo>
                <a:lnTo>
                  <a:pt x="377" y="583"/>
                </a:lnTo>
                <a:lnTo>
                  <a:pt x="377" y="562"/>
                </a:lnTo>
                <a:lnTo>
                  <a:pt x="387" y="552"/>
                </a:lnTo>
                <a:lnTo>
                  <a:pt x="398" y="532"/>
                </a:lnTo>
                <a:lnTo>
                  <a:pt x="398" y="521"/>
                </a:lnTo>
                <a:lnTo>
                  <a:pt x="418" y="491"/>
                </a:lnTo>
                <a:lnTo>
                  <a:pt x="408" y="470"/>
                </a:lnTo>
                <a:lnTo>
                  <a:pt x="398" y="440"/>
                </a:lnTo>
                <a:lnTo>
                  <a:pt x="398" y="429"/>
                </a:lnTo>
                <a:lnTo>
                  <a:pt x="398" y="419"/>
                </a:lnTo>
                <a:lnTo>
                  <a:pt x="408" y="409"/>
                </a:lnTo>
                <a:lnTo>
                  <a:pt x="377" y="102"/>
                </a:lnTo>
                <a:lnTo>
                  <a:pt x="377" y="92"/>
                </a:lnTo>
                <a:lnTo>
                  <a:pt x="367" y="92"/>
                </a:lnTo>
                <a:lnTo>
                  <a:pt x="367" y="61"/>
                </a:lnTo>
                <a:lnTo>
                  <a:pt x="357" y="51"/>
                </a:lnTo>
                <a:lnTo>
                  <a:pt x="347" y="41"/>
                </a:lnTo>
                <a:lnTo>
                  <a:pt x="336" y="20"/>
                </a:lnTo>
                <a:lnTo>
                  <a:pt x="336" y="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6" name=""/>
          <p:cNvSpPr/>
          <p:nvPr/>
        </p:nvSpPr>
        <p:spPr>
          <a:xfrm>
            <a:off x="2670120" y="2978280"/>
            <a:ext cx="874800" cy="838080"/>
          </a:xfrm>
          <a:custGeom>
            <a:avLst/>
            <a:gdLst/>
            <a:ahLst/>
            <a:rect l="l" t="t" r="r" b="b"/>
            <a:pathLst>
              <a:path w="696" h="592">
                <a:moveTo>
                  <a:pt x="123" y="550"/>
                </a:moveTo>
                <a:lnTo>
                  <a:pt x="583" y="530"/>
                </a:lnTo>
                <a:lnTo>
                  <a:pt x="593" y="540"/>
                </a:lnTo>
                <a:lnTo>
                  <a:pt x="593" y="550"/>
                </a:lnTo>
                <a:lnTo>
                  <a:pt x="593" y="560"/>
                </a:lnTo>
                <a:lnTo>
                  <a:pt x="583" y="571"/>
                </a:lnTo>
                <a:lnTo>
                  <a:pt x="572" y="581"/>
                </a:lnTo>
                <a:lnTo>
                  <a:pt x="572" y="591"/>
                </a:lnTo>
                <a:lnTo>
                  <a:pt x="634" y="591"/>
                </a:lnTo>
                <a:lnTo>
                  <a:pt x="644" y="571"/>
                </a:lnTo>
                <a:lnTo>
                  <a:pt x="644" y="560"/>
                </a:lnTo>
                <a:lnTo>
                  <a:pt x="644" y="540"/>
                </a:lnTo>
                <a:lnTo>
                  <a:pt x="654" y="520"/>
                </a:lnTo>
                <a:lnTo>
                  <a:pt x="664" y="509"/>
                </a:lnTo>
                <a:lnTo>
                  <a:pt x="675" y="509"/>
                </a:lnTo>
                <a:lnTo>
                  <a:pt x="685" y="509"/>
                </a:lnTo>
                <a:lnTo>
                  <a:pt x="695" y="469"/>
                </a:lnTo>
                <a:lnTo>
                  <a:pt x="695" y="459"/>
                </a:lnTo>
                <a:lnTo>
                  <a:pt x="685" y="459"/>
                </a:lnTo>
                <a:lnTo>
                  <a:pt x="685" y="448"/>
                </a:lnTo>
                <a:lnTo>
                  <a:pt x="675" y="448"/>
                </a:lnTo>
                <a:lnTo>
                  <a:pt x="675" y="459"/>
                </a:lnTo>
                <a:lnTo>
                  <a:pt x="664" y="459"/>
                </a:lnTo>
                <a:lnTo>
                  <a:pt x="644" y="418"/>
                </a:lnTo>
                <a:lnTo>
                  <a:pt x="654" y="408"/>
                </a:lnTo>
                <a:lnTo>
                  <a:pt x="644" y="387"/>
                </a:lnTo>
                <a:lnTo>
                  <a:pt x="644" y="367"/>
                </a:lnTo>
                <a:lnTo>
                  <a:pt x="613" y="346"/>
                </a:lnTo>
                <a:lnTo>
                  <a:pt x="593" y="336"/>
                </a:lnTo>
                <a:lnTo>
                  <a:pt x="572" y="316"/>
                </a:lnTo>
                <a:lnTo>
                  <a:pt x="552" y="306"/>
                </a:lnTo>
                <a:lnTo>
                  <a:pt x="542" y="285"/>
                </a:lnTo>
                <a:lnTo>
                  <a:pt x="552" y="285"/>
                </a:lnTo>
                <a:lnTo>
                  <a:pt x="562" y="255"/>
                </a:lnTo>
                <a:lnTo>
                  <a:pt x="562" y="245"/>
                </a:lnTo>
                <a:lnTo>
                  <a:pt x="572" y="224"/>
                </a:lnTo>
                <a:lnTo>
                  <a:pt x="562" y="214"/>
                </a:lnTo>
                <a:lnTo>
                  <a:pt x="542" y="204"/>
                </a:lnTo>
                <a:lnTo>
                  <a:pt x="531" y="204"/>
                </a:lnTo>
                <a:lnTo>
                  <a:pt x="521" y="214"/>
                </a:lnTo>
                <a:lnTo>
                  <a:pt x="501" y="163"/>
                </a:lnTo>
                <a:lnTo>
                  <a:pt x="491" y="163"/>
                </a:lnTo>
                <a:lnTo>
                  <a:pt x="460" y="132"/>
                </a:lnTo>
                <a:lnTo>
                  <a:pt x="429" y="102"/>
                </a:lnTo>
                <a:lnTo>
                  <a:pt x="429" y="92"/>
                </a:lnTo>
                <a:lnTo>
                  <a:pt x="419" y="71"/>
                </a:lnTo>
                <a:lnTo>
                  <a:pt x="419" y="41"/>
                </a:lnTo>
                <a:lnTo>
                  <a:pt x="429" y="31"/>
                </a:lnTo>
                <a:lnTo>
                  <a:pt x="399" y="0"/>
                </a:lnTo>
                <a:lnTo>
                  <a:pt x="0" y="10"/>
                </a:lnTo>
                <a:lnTo>
                  <a:pt x="10" y="20"/>
                </a:lnTo>
                <a:lnTo>
                  <a:pt x="20" y="31"/>
                </a:lnTo>
                <a:lnTo>
                  <a:pt x="20" y="51"/>
                </a:lnTo>
                <a:lnTo>
                  <a:pt x="41" y="61"/>
                </a:lnTo>
                <a:lnTo>
                  <a:pt x="41" y="71"/>
                </a:lnTo>
                <a:lnTo>
                  <a:pt x="41" y="82"/>
                </a:lnTo>
                <a:lnTo>
                  <a:pt x="82" y="122"/>
                </a:lnTo>
                <a:lnTo>
                  <a:pt x="72" y="132"/>
                </a:lnTo>
                <a:lnTo>
                  <a:pt x="72" y="153"/>
                </a:lnTo>
                <a:lnTo>
                  <a:pt x="72" y="163"/>
                </a:lnTo>
                <a:lnTo>
                  <a:pt x="82" y="163"/>
                </a:lnTo>
                <a:lnTo>
                  <a:pt x="92" y="183"/>
                </a:lnTo>
                <a:lnTo>
                  <a:pt x="102" y="194"/>
                </a:lnTo>
                <a:lnTo>
                  <a:pt x="112" y="194"/>
                </a:lnTo>
                <a:lnTo>
                  <a:pt x="112" y="204"/>
                </a:lnTo>
                <a:lnTo>
                  <a:pt x="123" y="479"/>
                </a:lnTo>
                <a:lnTo>
                  <a:pt x="123" y="550"/>
                </a:lnTo>
              </a:path>
            </a:pathLst>
          </a:custGeom>
          <a:solidFill>
            <a:srgbClr val="00f008"/>
          </a:solidFill>
          <a:ln cap="rnd" w="12600">
            <a:solidFill>
              <a:srgbClr val="b2b2b2"/>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17" name=""/>
          <p:cNvSpPr/>
          <p:nvPr/>
        </p:nvSpPr>
        <p:spPr>
          <a:xfrm>
            <a:off x="2295360" y="4968720"/>
            <a:ext cx="365400" cy="1936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Texas</a:t>
            </a:r>
            <a:endParaRPr b="0" lang="en-US" sz="800" strike="noStrike" u="none">
              <a:solidFill>
                <a:srgbClr val="000000"/>
              </a:solidFill>
              <a:effectLst/>
              <a:uFillTx/>
              <a:latin typeface="Times New Roman"/>
            </a:endParaRPr>
          </a:p>
        </p:txBody>
      </p:sp>
      <p:sp>
        <p:nvSpPr>
          <p:cNvPr id="318" name=""/>
          <p:cNvSpPr/>
          <p:nvPr/>
        </p:nvSpPr>
        <p:spPr>
          <a:xfrm>
            <a:off x="2189160" y="3719520"/>
            <a:ext cx="557280" cy="1922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Oklahoma</a:t>
            </a:r>
            <a:endParaRPr b="0" lang="en-US" sz="800" strike="noStrike" u="none">
              <a:solidFill>
                <a:srgbClr val="000000"/>
              </a:solidFill>
              <a:effectLst/>
              <a:uFillTx/>
              <a:latin typeface="Times New Roman"/>
            </a:endParaRPr>
          </a:p>
        </p:txBody>
      </p:sp>
      <p:sp>
        <p:nvSpPr>
          <p:cNvPr id="319" name=""/>
          <p:cNvSpPr/>
          <p:nvPr/>
        </p:nvSpPr>
        <p:spPr>
          <a:xfrm>
            <a:off x="2060640" y="3049560"/>
            <a:ext cx="420480" cy="1904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Kansas</a:t>
            </a:r>
            <a:endParaRPr b="0" lang="en-US" sz="800" strike="noStrike" u="none">
              <a:solidFill>
                <a:srgbClr val="000000"/>
              </a:solidFill>
              <a:effectLst/>
              <a:uFillTx/>
              <a:latin typeface="Times New Roman"/>
            </a:endParaRPr>
          </a:p>
        </p:txBody>
      </p:sp>
      <p:sp>
        <p:nvSpPr>
          <p:cNvPr id="320" name=""/>
          <p:cNvSpPr/>
          <p:nvPr/>
        </p:nvSpPr>
        <p:spPr>
          <a:xfrm>
            <a:off x="2881440" y="3424320"/>
            <a:ext cx="482400" cy="1918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Missouri</a:t>
            </a:r>
            <a:endParaRPr b="0" lang="en-US" sz="800" strike="noStrike" u="none">
              <a:solidFill>
                <a:srgbClr val="000000"/>
              </a:solidFill>
              <a:effectLst/>
              <a:uFillTx/>
              <a:latin typeface="Times New Roman"/>
            </a:endParaRPr>
          </a:p>
        </p:txBody>
      </p:sp>
      <p:sp>
        <p:nvSpPr>
          <p:cNvPr id="321" name=""/>
          <p:cNvSpPr/>
          <p:nvPr/>
        </p:nvSpPr>
        <p:spPr>
          <a:xfrm>
            <a:off x="2050920" y="2732040"/>
            <a:ext cx="516240" cy="1890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Nebraska</a:t>
            </a:r>
            <a:endParaRPr b="0" lang="en-US" sz="800" strike="noStrike" u="none">
              <a:solidFill>
                <a:srgbClr val="000000"/>
              </a:solidFill>
              <a:effectLst/>
              <a:uFillTx/>
              <a:latin typeface="Times New Roman"/>
            </a:endParaRPr>
          </a:p>
        </p:txBody>
      </p:sp>
      <p:sp>
        <p:nvSpPr>
          <p:cNvPr id="322" name=""/>
          <p:cNvSpPr/>
          <p:nvPr/>
        </p:nvSpPr>
        <p:spPr>
          <a:xfrm>
            <a:off x="1866960" y="2133720"/>
            <a:ext cx="431640" cy="3063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South</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Dakota</a:t>
            </a:r>
            <a:endParaRPr b="0" lang="en-US" sz="800" strike="noStrike" u="none">
              <a:solidFill>
                <a:srgbClr val="000000"/>
              </a:solidFill>
              <a:effectLst/>
              <a:uFillTx/>
              <a:latin typeface="Times New Roman"/>
            </a:endParaRPr>
          </a:p>
        </p:txBody>
      </p:sp>
      <p:sp>
        <p:nvSpPr>
          <p:cNvPr id="323" name=""/>
          <p:cNvSpPr/>
          <p:nvPr/>
        </p:nvSpPr>
        <p:spPr>
          <a:xfrm>
            <a:off x="3044880" y="2112840"/>
            <a:ext cx="544320" cy="1922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Wisconsin</a:t>
            </a:r>
            <a:endParaRPr b="0" lang="en-US" sz="800" strike="noStrike" u="none">
              <a:solidFill>
                <a:srgbClr val="000000"/>
              </a:solidFill>
              <a:effectLst/>
              <a:uFillTx/>
              <a:latin typeface="Times New Roman"/>
            </a:endParaRPr>
          </a:p>
        </p:txBody>
      </p:sp>
      <p:sp>
        <p:nvSpPr>
          <p:cNvPr id="324" name=""/>
          <p:cNvSpPr/>
          <p:nvPr/>
        </p:nvSpPr>
        <p:spPr>
          <a:xfrm>
            <a:off x="2955960" y="2795760"/>
            <a:ext cx="342720" cy="1904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Iowa</a:t>
            </a:r>
            <a:endParaRPr b="0" lang="en-US" sz="800" strike="noStrike" u="none">
              <a:solidFill>
                <a:srgbClr val="000000"/>
              </a:solidFill>
              <a:effectLst/>
              <a:uFillTx/>
              <a:latin typeface="Times New Roman"/>
            </a:endParaRPr>
          </a:p>
        </p:txBody>
      </p:sp>
      <p:sp>
        <p:nvSpPr>
          <p:cNvPr id="325" name=""/>
          <p:cNvSpPr/>
          <p:nvPr/>
        </p:nvSpPr>
        <p:spPr>
          <a:xfrm>
            <a:off x="3268800" y="2975040"/>
            <a:ext cx="398160" cy="1918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Illinois</a:t>
            </a:r>
            <a:endParaRPr b="0" lang="en-US" sz="800" strike="noStrike" u="none">
              <a:solidFill>
                <a:srgbClr val="000000"/>
              </a:solidFill>
              <a:effectLst/>
              <a:uFillTx/>
              <a:latin typeface="Times New Roman"/>
            </a:endParaRPr>
          </a:p>
        </p:txBody>
      </p:sp>
      <p:sp>
        <p:nvSpPr>
          <p:cNvPr id="326" name=""/>
          <p:cNvSpPr/>
          <p:nvPr/>
        </p:nvSpPr>
        <p:spPr>
          <a:xfrm>
            <a:off x="2583000" y="1647720"/>
            <a:ext cx="598320" cy="1366920"/>
          </a:xfrm>
          <a:custGeom>
            <a:avLst/>
            <a:gdLst/>
            <a:ahLst/>
            <a:rect l="l" t="t" r="r" b="b"/>
            <a:pathLst>
              <a:path w="477" h="965">
                <a:moveTo>
                  <a:pt x="28" y="964"/>
                </a:moveTo>
                <a:lnTo>
                  <a:pt x="16" y="836"/>
                </a:lnTo>
                <a:lnTo>
                  <a:pt x="0" y="776"/>
                </a:lnTo>
                <a:lnTo>
                  <a:pt x="332" y="428"/>
                </a:lnTo>
                <a:lnTo>
                  <a:pt x="316" y="348"/>
                </a:lnTo>
                <a:lnTo>
                  <a:pt x="312" y="300"/>
                </a:lnTo>
                <a:lnTo>
                  <a:pt x="328" y="244"/>
                </a:lnTo>
                <a:lnTo>
                  <a:pt x="368" y="156"/>
                </a:lnTo>
                <a:lnTo>
                  <a:pt x="47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27" name=""/>
          <p:cNvSpPr/>
          <p:nvPr/>
        </p:nvSpPr>
        <p:spPr>
          <a:xfrm>
            <a:off x="2679840" y="2230560"/>
            <a:ext cx="304560" cy="603000"/>
          </a:xfrm>
          <a:custGeom>
            <a:avLst/>
            <a:gdLst/>
            <a:ahLst/>
            <a:rect l="l" t="t" r="r" b="b"/>
            <a:pathLst>
              <a:path w="285" h="425">
                <a:moveTo>
                  <a:pt x="0" y="100"/>
                </a:moveTo>
                <a:lnTo>
                  <a:pt x="40" y="92"/>
                </a:lnTo>
                <a:lnTo>
                  <a:pt x="112" y="0"/>
                </a:lnTo>
                <a:lnTo>
                  <a:pt x="256" y="40"/>
                </a:lnTo>
                <a:lnTo>
                  <a:pt x="284" y="48"/>
                </a:lnTo>
                <a:lnTo>
                  <a:pt x="264" y="156"/>
                </a:lnTo>
                <a:lnTo>
                  <a:pt x="244" y="268"/>
                </a:lnTo>
                <a:lnTo>
                  <a:pt x="212" y="344"/>
                </a:lnTo>
                <a:lnTo>
                  <a:pt x="204" y="424"/>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28" name=""/>
          <p:cNvSpPr/>
          <p:nvPr/>
        </p:nvSpPr>
        <p:spPr>
          <a:xfrm>
            <a:off x="3021120" y="1708200"/>
            <a:ext cx="596880" cy="189000"/>
          </a:xfrm>
          <a:custGeom>
            <a:avLst/>
            <a:gdLst/>
            <a:ahLst/>
            <a:rect l="l" t="t" r="r" b="b"/>
            <a:pathLst>
              <a:path w="477" h="133">
                <a:moveTo>
                  <a:pt x="0" y="0"/>
                </a:moveTo>
                <a:lnTo>
                  <a:pt x="20" y="96"/>
                </a:lnTo>
                <a:lnTo>
                  <a:pt x="72" y="132"/>
                </a:lnTo>
                <a:lnTo>
                  <a:pt x="164" y="128"/>
                </a:lnTo>
                <a:lnTo>
                  <a:pt x="476" y="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29" name=""/>
          <p:cNvSpPr/>
          <p:nvPr/>
        </p:nvSpPr>
        <p:spPr>
          <a:xfrm>
            <a:off x="2943360" y="1716120"/>
            <a:ext cx="147600" cy="90360"/>
          </a:xfrm>
          <a:custGeom>
            <a:avLst/>
            <a:gdLst/>
            <a:ahLst/>
            <a:rect l="l" t="t" r="r" b="b"/>
            <a:pathLst>
              <a:path w="117" h="65">
                <a:moveTo>
                  <a:pt x="0" y="64"/>
                </a:moveTo>
                <a:lnTo>
                  <a:pt x="36" y="36"/>
                </a:lnTo>
                <a:lnTo>
                  <a:pt x="60" y="24"/>
                </a:lnTo>
                <a:lnTo>
                  <a:pt x="104" y="20"/>
                </a:lnTo>
                <a:lnTo>
                  <a:pt x="116" y="0"/>
                </a:lnTo>
              </a:path>
            </a:pathLst>
          </a:custGeom>
          <a:noFill/>
          <a:ln cap="rnd" w="38160">
            <a:solidFill>
              <a:srgbClr val="000000"/>
            </a:solidFill>
            <a:round/>
          </a:ln>
        </p:spPr>
        <p:style>
          <a:lnRef idx="0"/>
          <a:fillRef idx="0"/>
          <a:effectRef idx="0"/>
          <a:fontRef idx="minor"/>
        </p:style>
        <p:txBody>
          <a:bodyPr tIns="44640" bIns="44640" anchor="t">
            <a:noAutofit/>
          </a:bodyPr>
          <a:p>
            <a:endParaRPr b="0" lang="en-US" sz="2400" strike="noStrike" u="none">
              <a:solidFill>
                <a:srgbClr val="000000"/>
              </a:solidFill>
              <a:effectLst/>
              <a:uFillTx/>
              <a:latin typeface="Times New Roman"/>
            </a:endParaRPr>
          </a:p>
        </p:txBody>
      </p:sp>
      <p:sp>
        <p:nvSpPr>
          <p:cNvPr id="330" name=""/>
          <p:cNvSpPr/>
          <p:nvPr/>
        </p:nvSpPr>
        <p:spPr>
          <a:xfrm>
            <a:off x="2967120" y="2452680"/>
            <a:ext cx="29844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1" name=""/>
          <p:cNvSpPr/>
          <p:nvPr/>
        </p:nvSpPr>
        <p:spPr>
          <a:xfrm>
            <a:off x="2998800" y="2265480"/>
            <a:ext cx="272880" cy="52200"/>
          </a:xfrm>
          <a:custGeom>
            <a:avLst/>
            <a:gdLst/>
            <a:ahLst/>
            <a:rect l="l" t="t" r="r" b="b"/>
            <a:pathLst>
              <a:path w="217" h="37">
                <a:moveTo>
                  <a:pt x="0" y="0"/>
                </a:moveTo>
                <a:lnTo>
                  <a:pt x="116" y="24"/>
                </a:lnTo>
                <a:lnTo>
                  <a:pt x="216" y="36"/>
                </a:lnTo>
              </a:path>
            </a:pathLst>
          </a:custGeom>
          <a:noFill/>
          <a:ln cap="rnd" w="38160">
            <a:solidFill>
              <a:srgbClr val="000000"/>
            </a:solidFill>
            <a:round/>
          </a:ln>
        </p:spPr>
        <p:style>
          <a:lnRef idx="0"/>
          <a:fillRef idx="0"/>
          <a:effectRef idx="0"/>
          <a:fontRef idx="minor"/>
        </p:style>
        <p:txBody>
          <a:bodyPr tIns="6480" bIns="6480" anchor="t">
            <a:noAutofit/>
          </a:bodyPr>
          <a:p>
            <a:endParaRPr b="0" lang="en-US" sz="2400" strike="noStrike" u="none">
              <a:solidFill>
                <a:srgbClr val="000000"/>
              </a:solidFill>
              <a:effectLst/>
              <a:uFillTx/>
              <a:latin typeface="Times New Roman"/>
            </a:endParaRPr>
          </a:p>
        </p:txBody>
      </p:sp>
      <p:sp>
        <p:nvSpPr>
          <p:cNvPr id="332" name=""/>
          <p:cNvSpPr/>
          <p:nvPr/>
        </p:nvSpPr>
        <p:spPr>
          <a:xfrm>
            <a:off x="3216240" y="1893960"/>
            <a:ext cx="85680" cy="14436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3" name=""/>
          <p:cNvSpPr/>
          <p:nvPr/>
        </p:nvSpPr>
        <p:spPr>
          <a:xfrm>
            <a:off x="2984400" y="2079720"/>
            <a:ext cx="212760" cy="73080"/>
          </a:xfrm>
          <a:custGeom>
            <a:avLst/>
            <a:gdLst/>
            <a:ahLst/>
            <a:rect l="l" t="t" r="r" b="b"/>
            <a:pathLst>
              <a:path w="169" h="53">
                <a:moveTo>
                  <a:pt x="0" y="52"/>
                </a:moveTo>
                <a:lnTo>
                  <a:pt x="36" y="32"/>
                </a:lnTo>
                <a:lnTo>
                  <a:pt x="168" y="0"/>
                </a:lnTo>
              </a:path>
            </a:pathLst>
          </a:custGeom>
          <a:noFill/>
          <a:ln cap="rnd" w="38160">
            <a:solidFill>
              <a:srgbClr val="000000"/>
            </a:solidFill>
            <a:round/>
          </a:ln>
        </p:spPr>
        <p:style>
          <a:lnRef idx="0"/>
          <a:fillRef idx="0"/>
          <a:effectRef idx="0"/>
          <a:fontRef idx="minor"/>
        </p:style>
        <p:txBody>
          <a:bodyPr tIns="27360" bIns="27360" anchor="t">
            <a:noAutofit/>
          </a:bodyPr>
          <a:p>
            <a:endParaRPr b="0" lang="en-US" sz="2400" strike="noStrike" u="none">
              <a:solidFill>
                <a:srgbClr val="000000"/>
              </a:solidFill>
              <a:effectLst/>
              <a:uFillTx/>
              <a:latin typeface="Times New Roman"/>
            </a:endParaRPr>
          </a:p>
        </p:txBody>
      </p:sp>
      <p:sp>
        <p:nvSpPr>
          <p:cNvPr id="334" name=""/>
          <p:cNvSpPr/>
          <p:nvPr/>
        </p:nvSpPr>
        <p:spPr>
          <a:xfrm>
            <a:off x="2638440" y="1930320"/>
            <a:ext cx="212760" cy="231840"/>
          </a:xfrm>
          <a:custGeom>
            <a:avLst/>
            <a:gdLst/>
            <a:ahLst/>
            <a:rect l="l" t="t" r="r" b="b"/>
            <a:pathLst>
              <a:path w="169" h="165">
                <a:moveTo>
                  <a:pt x="12" y="164"/>
                </a:moveTo>
                <a:lnTo>
                  <a:pt x="0" y="136"/>
                </a:lnTo>
                <a:lnTo>
                  <a:pt x="16" y="96"/>
                </a:lnTo>
                <a:lnTo>
                  <a:pt x="168" y="32"/>
                </a:lnTo>
                <a:lnTo>
                  <a:pt x="168"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35" name=""/>
          <p:cNvSpPr/>
          <p:nvPr/>
        </p:nvSpPr>
        <p:spPr>
          <a:xfrm>
            <a:off x="2792520" y="1992240"/>
            <a:ext cx="83880" cy="109440"/>
          </a:xfrm>
          <a:custGeom>
            <a:avLst/>
            <a:gdLst/>
            <a:ahLst/>
            <a:rect l="l" t="t" r="r" b="b"/>
            <a:pathLst>
              <a:path w="65" h="77">
                <a:moveTo>
                  <a:pt x="44" y="0"/>
                </a:moveTo>
                <a:lnTo>
                  <a:pt x="64" y="24"/>
                </a:lnTo>
                <a:lnTo>
                  <a:pt x="52" y="52"/>
                </a:lnTo>
                <a:lnTo>
                  <a:pt x="36" y="64"/>
                </a:lnTo>
                <a:lnTo>
                  <a:pt x="0" y="76"/>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36" name=""/>
          <p:cNvSpPr/>
          <p:nvPr/>
        </p:nvSpPr>
        <p:spPr>
          <a:xfrm>
            <a:off x="2870280" y="2062080"/>
            <a:ext cx="10620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 name=""/>
          <p:cNvSpPr/>
          <p:nvPr/>
        </p:nvSpPr>
        <p:spPr>
          <a:xfrm>
            <a:off x="1700280" y="2827440"/>
            <a:ext cx="691920" cy="2332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8" name=""/>
          <p:cNvSpPr/>
          <p:nvPr/>
        </p:nvSpPr>
        <p:spPr>
          <a:xfrm>
            <a:off x="2924280" y="2716200"/>
            <a:ext cx="12600" cy="1440"/>
          </a:xfrm>
          <a:custGeom>
            <a:avLst/>
            <a:gdLst/>
            <a:ahLst/>
            <a:rect l="l" t="t" r="r" b="b"/>
            <a:pathLst>
              <a:path w="9" h="1">
                <a:moveTo>
                  <a:pt x="8" y="0"/>
                </a:moveTo>
                <a:lnTo>
                  <a:pt x="0" y="0"/>
                </a:lnTo>
                <a:lnTo>
                  <a:pt x="8" y="0"/>
                </a:lnTo>
              </a:path>
            </a:pathLst>
          </a:custGeom>
          <a:solidFill>
            <a:srgbClr val="4c4c4c"/>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39" name=""/>
          <p:cNvSpPr/>
          <p:nvPr/>
        </p:nvSpPr>
        <p:spPr>
          <a:xfrm>
            <a:off x="2505240" y="3235320"/>
            <a:ext cx="112680" cy="12708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340" name=""/>
          <p:cNvSpPr/>
          <p:nvPr/>
        </p:nvSpPr>
        <p:spPr>
          <a:xfrm>
            <a:off x="2976480" y="2489040"/>
            <a:ext cx="112680" cy="12564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000000"/>
              </a:solidFill>
              <a:effectLst/>
              <a:uFillTx/>
              <a:latin typeface="Times New Roman"/>
            </a:endParaRPr>
          </a:p>
        </p:txBody>
      </p:sp>
      <p:sp>
        <p:nvSpPr>
          <p:cNvPr id="341" name=""/>
          <p:cNvSpPr/>
          <p:nvPr/>
        </p:nvSpPr>
        <p:spPr>
          <a:xfrm>
            <a:off x="2876400" y="2851200"/>
            <a:ext cx="111240" cy="12708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342" name=""/>
          <p:cNvSpPr/>
          <p:nvPr/>
        </p:nvSpPr>
        <p:spPr>
          <a:xfrm>
            <a:off x="1295280" y="3130560"/>
            <a:ext cx="1020960" cy="48564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3" name=""/>
          <p:cNvSpPr/>
          <p:nvPr/>
        </p:nvSpPr>
        <p:spPr>
          <a:xfrm>
            <a:off x="1871640" y="1558800"/>
            <a:ext cx="432000" cy="3063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North</a:t>
            </a:r>
            <a:endParaRPr b="0" lang="en-US" sz="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Dakota</a:t>
            </a:r>
            <a:endParaRPr b="0" lang="en-US" sz="800" strike="noStrike" u="none">
              <a:solidFill>
                <a:srgbClr val="000000"/>
              </a:solidFill>
              <a:effectLst/>
              <a:uFillTx/>
              <a:latin typeface="Times New Roman"/>
            </a:endParaRPr>
          </a:p>
        </p:txBody>
      </p:sp>
      <p:sp>
        <p:nvSpPr>
          <p:cNvPr id="344" name=""/>
          <p:cNvSpPr/>
          <p:nvPr/>
        </p:nvSpPr>
        <p:spPr>
          <a:xfrm>
            <a:off x="1042920" y="1477800"/>
            <a:ext cx="568440" cy="1922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Montana</a:t>
            </a:r>
            <a:endParaRPr b="0" lang="en-US" sz="800" strike="noStrike" u="none">
              <a:solidFill>
                <a:srgbClr val="000000"/>
              </a:solidFill>
              <a:effectLst/>
              <a:uFillTx/>
              <a:latin typeface="Times New Roman"/>
            </a:endParaRPr>
          </a:p>
        </p:txBody>
      </p:sp>
      <p:sp>
        <p:nvSpPr>
          <p:cNvPr id="345" name=""/>
          <p:cNvSpPr/>
          <p:nvPr/>
        </p:nvSpPr>
        <p:spPr>
          <a:xfrm>
            <a:off x="1055520" y="2151000"/>
            <a:ext cx="433440" cy="3063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Wyoming</a:t>
            </a:r>
            <a:endParaRPr b="0" lang="en-US" sz="800" strike="noStrike" u="none">
              <a:solidFill>
                <a:srgbClr val="000000"/>
              </a:solidFill>
              <a:effectLst/>
              <a:uFillTx/>
              <a:latin typeface="Times New Roman"/>
            </a:endParaRPr>
          </a:p>
        </p:txBody>
      </p:sp>
      <p:sp>
        <p:nvSpPr>
          <p:cNvPr id="346" name=""/>
          <p:cNvSpPr/>
          <p:nvPr/>
        </p:nvSpPr>
        <p:spPr>
          <a:xfrm>
            <a:off x="1023840" y="4010040"/>
            <a:ext cx="432000" cy="3063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New Mexico</a:t>
            </a:r>
            <a:endParaRPr b="0" lang="en-US" sz="800" strike="noStrike" u="none">
              <a:solidFill>
                <a:srgbClr val="000000"/>
              </a:solidFill>
              <a:effectLst/>
              <a:uFillTx/>
              <a:latin typeface="Times New Roman"/>
            </a:endParaRPr>
          </a:p>
        </p:txBody>
      </p:sp>
      <p:sp>
        <p:nvSpPr>
          <p:cNvPr id="347" name=""/>
          <p:cNvSpPr/>
          <p:nvPr/>
        </p:nvSpPr>
        <p:spPr>
          <a:xfrm>
            <a:off x="1463760" y="4325760"/>
            <a:ext cx="1093680" cy="69084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1639800" y="4408560"/>
            <a:ext cx="346320" cy="587160"/>
          </a:xfrm>
          <a:custGeom>
            <a:avLst/>
            <a:gdLst/>
            <a:ahLst/>
            <a:rect l="l" t="t" r="r" b="b"/>
            <a:pathLst>
              <a:path w="277" h="417">
                <a:moveTo>
                  <a:pt x="272" y="416"/>
                </a:moveTo>
                <a:lnTo>
                  <a:pt x="276" y="324"/>
                </a:lnTo>
                <a:lnTo>
                  <a:pt x="72" y="0"/>
                </a:lnTo>
                <a:lnTo>
                  <a:pt x="0" y="68"/>
                </a:lnTo>
                <a:lnTo>
                  <a:pt x="12" y="128"/>
                </a:lnTo>
                <a:lnTo>
                  <a:pt x="16" y="192"/>
                </a:lnTo>
                <a:lnTo>
                  <a:pt x="24" y="224"/>
                </a:lnTo>
                <a:lnTo>
                  <a:pt x="20" y="296"/>
                </a:lnTo>
                <a:lnTo>
                  <a:pt x="60" y="336"/>
                </a:lnTo>
                <a:lnTo>
                  <a:pt x="76" y="376"/>
                </a:lnTo>
                <a:lnTo>
                  <a:pt x="76" y="320"/>
                </a:lnTo>
                <a:lnTo>
                  <a:pt x="180" y="264"/>
                </a:lnTo>
                <a:lnTo>
                  <a:pt x="172" y="240"/>
                </a:lnTo>
                <a:lnTo>
                  <a:pt x="184" y="1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49" name=""/>
          <p:cNvSpPr/>
          <p:nvPr/>
        </p:nvSpPr>
        <p:spPr>
          <a:xfrm flipV="1">
            <a:off x="1889280" y="3648240"/>
            <a:ext cx="287280" cy="71280"/>
          </a:xfrm>
          <a:prstGeom prst="line">
            <a:avLst/>
          </a:prstGeom>
          <a:ln cap="rnd" w="38160">
            <a:solidFill>
              <a:srgbClr val="00000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50" name=""/>
          <p:cNvSpPr/>
          <p:nvPr/>
        </p:nvSpPr>
        <p:spPr>
          <a:xfrm>
            <a:off x="1959120" y="3338640"/>
            <a:ext cx="447480" cy="355320"/>
          </a:xfrm>
          <a:custGeom>
            <a:avLst/>
            <a:gdLst/>
            <a:ahLst/>
            <a:rect l="l" t="t" r="r" b="b"/>
            <a:pathLst>
              <a:path w="233" h="101">
                <a:moveTo>
                  <a:pt x="0" y="100"/>
                </a:moveTo>
                <a:lnTo>
                  <a:pt x="16" y="44"/>
                </a:lnTo>
                <a:lnTo>
                  <a:pt x="232"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51" name=""/>
          <p:cNvSpPr/>
          <p:nvPr/>
        </p:nvSpPr>
        <p:spPr>
          <a:xfrm flipH="1" flipV="1">
            <a:off x="1577880" y="2874600"/>
            <a:ext cx="1020960" cy="158760"/>
          </a:xfrm>
          <a:prstGeom prst="line">
            <a:avLst/>
          </a:prstGeom>
          <a:ln w="255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2" name=""/>
          <p:cNvSpPr/>
          <p:nvPr/>
        </p:nvSpPr>
        <p:spPr>
          <a:xfrm>
            <a:off x="2716200" y="1544760"/>
            <a:ext cx="650880" cy="457200"/>
          </a:xfrm>
          <a:custGeom>
            <a:avLst/>
            <a:gdLst/>
            <a:ahLst/>
            <a:rect l="l" t="t" r="r" b="b"/>
            <a:pathLst>
              <a:path w="486" h="303">
                <a:moveTo>
                  <a:pt x="0" y="0"/>
                </a:moveTo>
                <a:lnTo>
                  <a:pt x="249" y="222"/>
                </a:lnTo>
                <a:lnTo>
                  <a:pt x="486" y="303"/>
                </a:lnTo>
              </a:path>
            </a:pathLst>
          </a:custGeom>
          <a:noFill/>
          <a:ln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3" name=""/>
          <p:cNvSpPr/>
          <p:nvPr/>
        </p:nvSpPr>
        <p:spPr>
          <a:xfrm>
            <a:off x="2816280" y="1801800"/>
            <a:ext cx="312840" cy="212760"/>
          </a:xfrm>
          <a:prstGeom prst="line">
            <a:avLst/>
          </a:prstGeom>
          <a:ln w="255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 name=""/>
          <p:cNvSpPr/>
          <p:nvPr/>
        </p:nvSpPr>
        <p:spPr>
          <a:xfrm>
            <a:off x="3048120" y="1922400"/>
            <a:ext cx="112680" cy="12708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2760" bIns="32760" anchor="ctr">
            <a:noAutofit/>
          </a:bodyPr>
          <a:p>
            <a:endParaRPr b="0" lang="en-US" sz="2400" strike="noStrike" u="none">
              <a:solidFill>
                <a:srgbClr val="000000"/>
              </a:solidFill>
              <a:effectLst/>
              <a:uFillTx/>
              <a:latin typeface="Times New Roman"/>
            </a:endParaRPr>
          </a:p>
        </p:txBody>
      </p:sp>
      <p:sp>
        <p:nvSpPr>
          <p:cNvPr id="355" name=""/>
          <p:cNvSpPr/>
          <p:nvPr/>
        </p:nvSpPr>
        <p:spPr>
          <a:xfrm>
            <a:off x="2522520" y="1530360"/>
            <a:ext cx="568440" cy="1922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Minnesota</a:t>
            </a:r>
            <a:endParaRPr b="0" lang="en-US" sz="800" strike="noStrike" u="none">
              <a:solidFill>
                <a:srgbClr val="000000"/>
              </a:solidFill>
              <a:effectLst/>
              <a:uFillTx/>
              <a:latin typeface="Times New Roman"/>
            </a:endParaRPr>
          </a:p>
        </p:txBody>
      </p:sp>
      <p:sp>
        <p:nvSpPr>
          <p:cNvPr id="356" name=""/>
          <p:cNvSpPr/>
          <p:nvPr/>
        </p:nvSpPr>
        <p:spPr>
          <a:xfrm>
            <a:off x="958680" y="3197160"/>
            <a:ext cx="3483000" cy="1800"/>
          </a:xfrm>
          <a:custGeom>
            <a:avLst/>
            <a:gdLst/>
            <a:ahLst/>
            <a:rect l="l" t="t" r="r" b="b"/>
            <a:pathLst>
              <a:path w="2091" h="114">
                <a:moveTo>
                  <a:pt x="2091" y="114"/>
                </a:moveTo>
                <a:cubicBezTo>
                  <a:pt x="1923" y="109"/>
                  <a:pt x="1859" y="114"/>
                  <a:pt x="1728" y="91"/>
                </a:cubicBezTo>
                <a:cubicBezTo>
                  <a:pt x="1659" y="45"/>
                  <a:pt x="1598" y="49"/>
                  <a:pt x="1515" y="43"/>
                </a:cubicBezTo>
                <a:cubicBezTo>
                  <a:pt x="1483" y="38"/>
                  <a:pt x="1452" y="32"/>
                  <a:pt x="1420" y="27"/>
                </a:cubicBezTo>
                <a:cubicBezTo>
                  <a:pt x="1407" y="25"/>
                  <a:pt x="1381" y="20"/>
                  <a:pt x="1381" y="20"/>
                </a:cubicBezTo>
                <a:cubicBezTo>
                  <a:pt x="1216" y="25"/>
                  <a:pt x="1064" y="38"/>
                  <a:pt x="900" y="20"/>
                </a:cubicBezTo>
                <a:cubicBezTo>
                  <a:pt x="819" y="0"/>
                  <a:pt x="730" y="20"/>
                  <a:pt x="647" y="27"/>
                </a:cubicBezTo>
                <a:cubicBezTo>
                  <a:pt x="433" y="71"/>
                  <a:pt x="217" y="67"/>
                  <a:pt x="0" y="67"/>
                </a:cubicBezTo>
              </a:path>
            </a:pathLst>
          </a:custGeom>
          <a:noFill/>
          <a:ln w="12600">
            <a:solidFill>
              <a:srgbClr val="000000"/>
            </a:solidFill>
            <a:prstDash val="dash"/>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57" name=""/>
          <p:cNvSpPr/>
          <p:nvPr/>
        </p:nvSpPr>
        <p:spPr>
          <a:xfrm>
            <a:off x="3666960" y="2695680"/>
            <a:ext cx="831960" cy="306360"/>
          </a:xfrm>
          <a:prstGeom prst="rect">
            <a:avLst/>
          </a:prstGeom>
          <a:noFill/>
          <a:ln w="0">
            <a:noFill/>
          </a:ln>
        </p:spPr>
        <p:style>
          <a:lnRef idx="0"/>
          <a:fillRef idx="0"/>
          <a:effectRef idx="0"/>
          <a:fontRef idx="minor"/>
        </p:style>
        <p:txBody>
          <a:bodyPr lIns="90000" rIns="90000" tIns="46800" bIns="46800" anchor="t">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Market Area</a:t>
            </a:r>
            <a:endParaRPr b="0" lang="en-US" sz="1400" strike="noStrike" u="none">
              <a:solidFill>
                <a:srgbClr val="000000"/>
              </a:solidFill>
              <a:effectLst/>
              <a:uFillTx/>
              <a:latin typeface="Times New Roman"/>
            </a:endParaRPr>
          </a:p>
        </p:txBody>
      </p:sp>
      <p:sp>
        <p:nvSpPr>
          <p:cNvPr id="358" name=""/>
          <p:cNvSpPr/>
          <p:nvPr/>
        </p:nvSpPr>
        <p:spPr>
          <a:xfrm>
            <a:off x="3678120" y="3286080"/>
            <a:ext cx="784440" cy="306360"/>
          </a:xfrm>
          <a:prstGeom prst="rect">
            <a:avLst/>
          </a:prstGeom>
          <a:noFill/>
          <a:ln w="0">
            <a:noFill/>
          </a:ln>
        </p:spPr>
        <p:style>
          <a:lnRef idx="0"/>
          <a:fillRef idx="0"/>
          <a:effectRef idx="0"/>
          <a:fontRef idx="minor"/>
        </p:style>
        <p:txBody>
          <a:bodyPr lIns="90000" rIns="90000" tIns="46800" bIns="46800" anchor="t">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Supply Area</a:t>
            </a:r>
            <a:endParaRPr b="0" lang="en-US" sz="1400" strike="noStrike" u="none">
              <a:solidFill>
                <a:srgbClr val="000000"/>
              </a:solidFill>
              <a:effectLst/>
              <a:uFillTx/>
              <a:latin typeface="Times New Roman"/>
            </a:endParaRPr>
          </a:p>
        </p:txBody>
      </p:sp>
      <p:sp>
        <p:nvSpPr>
          <p:cNvPr id="359" name=""/>
          <p:cNvSpPr/>
          <p:nvPr/>
        </p:nvSpPr>
        <p:spPr>
          <a:xfrm>
            <a:off x="2324160" y="3462480"/>
            <a:ext cx="112680" cy="12528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1680" bIns="31680" anchor="ctr">
            <a:noAutofit/>
          </a:bodyPr>
          <a:p>
            <a:endParaRPr b="0" lang="en-US" sz="2400" strike="noStrike" u="none">
              <a:solidFill>
                <a:srgbClr val="000000"/>
              </a:solidFill>
              <a:effectLst/>
              <a:uFillTx/>
              <a:latin typeface="Times New Roman"/>
            </a:endParaRPr>
          </a:p>
        </p:txBody>
      </p:sp>
      <p:sp>
        <p:nvSpPr>
          <p:cNvPr id="360" name=""/>
          <p:cNvSpPr/>
          <p:nvPr/>
        </p:nvSpPr>
        <p:spPr>
          <a:xfrm>
            <a:off x="1368000" y="3186000"/>
            <a:ext cx="75672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Hugoton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Times New Roman"/>
            </a:endParaRPr>
          </a:p>
        </p:txBody>
      </p:sp>
      <p:sp>
        <p:nvSpPr>
          <p:cNvPr id="361" name=""/>
          <p:cNvSpPr/>
          <p:nvPr/>
        </p:nvSpPr>
        <p:spPr>
          <a:xfrm>
            <a:off x="1818360" y="4538520"/>
            <a:ext cx="73404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Permian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Times New Roman"/>
            </a:endParaRPr>
          </a:p>
        </p:txBody>
      </p:sp>
      <p:sp>
        <p:nvSpPr>
          <p:cNvPr id="362" name=""/>
          <p:cNvSpPr/>
          <p:nvPr/>
        </p:nvSpPr>
        <p:spPr>
          <a:xfrm>
            <a:off x="2362320" y="2124000"/>
            <a:ext cx="326880" cy="471600"/>
          </a:xfrm>
          <a:custGeom>
            <a:avLst/>
            <a:gdLst/>
            <a:ahLst/>
            <a:rect l="l" t="t" r="r" b="b"/>
            <a:pathLst>
              <a:path w="261" h="333">
                <a:moveTo>
                  <a:pt x="0" y="0"/>
                </a:moveTo>
                <a:lnTo>
                  <a:pt x="48" y="144"/>
                </a:lnTo>
                <a:lnTo>
                  <a:pt x="84" y="172"/>
                </a:lnTo>
                <a:lnTo>
                  <a:pt x="112" y="252"/>
                </a:lnTo>
                <a:lnTo>
                  <a:pt x="156" y="284"/>
                </a:lnTo>
                <a:lnTo>
                  <a:pt x="188" y="308"/>
                </a:lnTo>
                <a:lnTo>
                  <a:pt x="208" y="308"/>
                </a:lnTo>
                <a:lnTo>
                  <a:pt x="260" y="33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63" name=""/>
          <p:cNvSpPr/>
          <p:nvPr/>
        </p:nvSpPr>
        <p:spPr>
          <a:xfrm>
            <a:off x="2184480" y="1955880"/>
            <a:ext cx="1323720" cy="846000"/>
          </a:xfrm>
          <a:custGeom>
            <a:avLst/>
            <a:gdLst/>
            <a:ahLst/>
            <a:rect l="l" t="t" r="r" b="b"/>
            <a:pathLst>
              <a:path w="969" h="600">
                <a:moveTo>
                  <a:pt x="0" y="0"/>
                </a:moveTo>
                <a:lnTo>
                  <a:pt x="777" y="600"/>
                </a:lnTo>
                <a:lnTo>
                  <a:pt x="969" y="600"/>
                </a:lnTo>
              </a:path>
            </a:pathLst>
          </a:custGeom>
          <a:noFill/>
          <a:ln w="25560">
            <a:solidFill>
              <a:srgbClr val="037d0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 name=""/>
          <p:cNvSpPr/>
          <p:nvPr/>
        </p:nvSpPr>
        <p:spPr>
          <a:xfrm>
            <a:off x="692280" y="768240"/>
            <a:ext cx="1076040" cy="2606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5" name=""/>
          <p:cNvSpPr/>
          <p:nvPr/>
        </p:nvSpPr>
        <p:spPr>
          <a:xfrm>
            <a:off x="696960" y="746280"/>
            <a:ext cx="1069920" cy="50796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66" name=""/>
          <p:cNvSpPr/>
          <p:nvPr/>
        </p:nvSpPr>
        <p:spPr>
          <a:xfrm>
            <a:off x="712800" y="804960"/>
            <a:ext cx="1052640" cy="30204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Western</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Canadian Basin</a:t>
            </a:r>
            <a:endParaRPr b="0" lang="en-US" sz="1100" strike="noStrike" u="none">
              <a:solidFill>
                <a:srgbClr val="000000"/>
              </a:solidFill>
              <a:effectLst/>
              <a:uFillTx/>
              <a:latin typeface="Times New Roman"/>
            </a:endParaRPr>
          </a:p>
        </p:txBody>
      </p:sp>
      <p:sp>
        <p:nvSpPr>
          <p:cNvPr id="367" name=""/>
          <p:cNvSpPr/>
          <p:nvPr/>
        </p:nvSpPr>
        <p:spPr>
          <a:xfrm rot="388200">
            <a:off x="1979280" y="2595600"/>
            <a:ext cx="414360" cy="153000"/>
          </a:xfrm>
          <a:prstGeom prst="rect">
            <a:avLst/>
          </a:prstGeom>
          <a:noFill/>
          <a:ln w="0">
            <a:noFill/>
          </a:ln>
        </p:spPr>
        <p:style>
          <a:lnRef idx="0"/>
          <a:fillRef idx="0"/>
          <a:effectRef idx="0"/>
          <a:fontRef idx="minor"/>
        </p:style>
        <p:txBody>
          <a:bodyPr lIns="0" rIns="0" tIns="0" bIns="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808080"/>
                </a:solidFill>
                <a:effectLst/>
                <a:uFillTx/>
                <a:latin typeface="Frutiger 45 Light"/>
              </a:rPr>
              <a:t>.</a:t>
            </a:r>
            <a:endParaRPr b="0" lang="en-US" sz="1000" strike="noStrike" u="none">
              <a:solidFill>
                <a:srgbClr val="000000"/>
              </a:solidFill>
              <a:effectLst/>
              <a:uFillTx/>
              <a:latin typeface="Times New Roman"/>
            </a:endParaRPr>
          </a:p>
        </p:txBody>
      </p:sp>
      <p:sp>
        <p:nvSpPr>
          <p:cNvPr id="368" name=""/>
          <p:cNvSpPr/>
          <p:nvPr/>
        </p:nvSpPr>
        <p:spPr>
          <a:xfrm>
            <a:off x="5245200" y="4376880"/>
            <a:ext cx="2968560" cy="1218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PowerPak / Auto Balancing / Preferred Deferred Delivery / Limited Firm / Volumetric Rates / Enhanced Firm Backhaul / Capacity Online</a:t>
            </a:r>
            <a:endParaRPr b="0" lang="en-US" sz="1600" strike="noStrike" u="none">
              <a:solidFill>
                <a:srgbClr val="000000"/>
              </a:solidFill>
              <a:effectLst/>
              <a:uFillTx/>
              <a:latin typeface="Times New Roman"/>
            </a:endParaRPr>
          </a:p>
        </p:txBody>
      </p:sp>
      <p:sp>
        <p:nvSpPr>
          <p:cNvPr id="369" name=""/>
          <p:cNvSpPr/>
          <p:nvPr/>
        </p:nvSpPr>
        <p:spPr>
          <a:xfrm>
            <a:off x="2819520" y="4281480"/>
            <a:ext cx="2036520" cy="189072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0" rIns="0" tIns="0" bIns="0" anchor="ctr">
            <a:noAutofit/>
          </a:bodyPr>
          <a:p>
            <a:endParaRPr b="0" lang="en-US" sz="2400" strike="noStrike" u="none">
              <a:solidFill>
                <a:srgbClr val="000000"/>
              </a:solidFill>
              <a:effectLst/>
              <a:uFillTx/>
              <a:latin typeface="Times New Roman"/>
            </a:endParaRPr>
          </a:p>
        </p:txBody>
      </p:sp>
      <p:sp>
        <p:nvSpPr>
          <p:cNvPr id="370" name=""/>
          <p:cNvSpPr/>
          <p:nvPr/>
        </p:nvSpPr>
        <p:spPr>
          <a:xfrm>
            <a:off x="2884320" y="5935680"/>
            <a:ext cx="19861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71640"/>
                <a:tab algn="l" pos="1428840"/>
                <a:tab algn="l" pos="256716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1999</a:t>
            </a:r>
            <a:r>
              <a:rPr b="1" lang="en-US" sz="1000" strike="noStrike" u="none">
                <a:solidFill>
                  <a:srgbClr val="000000"/>
                </a:solidFill>
                <a:effectLst/>
                <a:uFillTx/>
                <a:latin typeface="Frutiger 45 Light"/>
              </a:rPr>
              <a:t>	</a:t>
            </a:r>
            <a:r>
              <a:rPr b="1" lang="en-US" sz="1000" strike="noStrike" u="none">
                <a:solidFill>
                  <a:srgbClr val="000000"/>
                </a:solidFill>
                <a:effectLst/>
                <a:uFillTx/>
                <a:latin typeface="Frutiger 45 Light"/>
              </a:rPr>
              <a:t>2000</a:t>
            </a:r>
            <a:r>
              <a:rPr b="1" lang="en-US" sz="1000" strike="noStrike" u="none">
                <a:solidFill>
                  <a:srgbClr val="000000"/>
                </a:solidFill>
                <a:effectLst/>
                <a:uFillTx/>
                <a:latin typeface="Frutiger 45 Light"/>
              </a:rPr>
              <a:t>	</a:t>
            </a:r>
            <a:r>
              <a:rPr b="1" lang="en-US" sz="1000" strike="noStrike" u="none">
                <a:solidFill>
                  <a:srgbClr val="000000"/>
                </a:solidFill>
                <a:effectLst/>
                <a:uFillTx/>
                <a:latin typeface="Frutiger 45 Light"/>
              </a:rPr>
              <a:t>1999</a:t>
            </a:r>
            <a:r>
              <a:rPr b="1" lang="en-US" sz="1000" strike="noStrike" u="none">
                <a:solidFill>
                  <a:srgbClr val="000000"/>
                </a:solidFill>
                <a:effectLst/>
                <a:uFillTx/>
                <a:latin typeface="Frutiger 45 Light"/>
              </a:rPr>
              <a:t>	</a:t>
            </a:r>
            <a:r>
              <a:rPr b="1" lang="en-US" sz="1000" strike="noStrike" u="none">
                <a:solidFill>
                  <a:srgbClr val="000000"/>
                </a:solidFill>
                <a:effectLst/>
                <a:uFillTx/>
                <a:latin typeface="Frutiger 45 Light"/>
              </a:rPr>
              <a:t>2000</a:t>
            </a:r>
            <a:endParaRPr b="0" lang="en-US" sz="1000" strike="noStrike" u="none">
              <a:solidFill>
                <a:srgbClr val="000000"/>
              </a:solidFill>
              <a:effectLst/>
              <a:uFillTx/>
              <a:latin typeface="Times New Roman"/>
            </a:endParaRPr>
          </a:p>
        </p:txBody>
      </p:sp>
      <p:sp>
        <p:nvSpPr>
          <p:cNvPr id="371" name=""/>
          <p:cNvSpPr/>
          <p:nvPr/>
        </p:nvSpPr>
        <p:spPr>
          <a:xfrm>
            <a:off x="2971800" y="5367240"/>
            <a:ext cx="298440" cy="576360"/>
          </a:xfrm>
          <a:custGeom>
            <a:avLst/>
            <a:gdLst>
              <a:gd name="textAreaLeft" fmla="*/ 14400 w 298440"/>
              <a:gd name="textAreaRight" fmla="*/ 284040 w 298440"/>
              <a:gd name="textAreaTop" fmla="*/ 14400 h 576360"/>
              <a:gd name="textAreaBottom" fmla="*/ 561960 h 576360"/>
            </a:gdLst>
            <a:ahLst/>
            <a:cxnLst/>
            <a:rect l="textAreaLeft" t="textAreaTop" r="textAreaRight" b="textAreaBottom"/>
            <a:pathLst>
              <a:path w="21600" h="41691">
                <a:moveTo>
                  <a:pt x="3600" y="0"/>
                </a:moveTo>
                <a:arcTo wR="3600" hR="3600" stAng="16200000" swAng="-5400000"/>
                <a:lnTo>
                  <a:pt x="0" y="38091"/>
                </a:lnTo>
                <a:arcTo wR="3600" hR="3600" stAng="10800000" swAng="-5400000"/>
                <a:lnTo>
                  <a:pt x="18000" y="41691"/>
                </a:lnTo>
                <a:arcTo wR="3600" hR="3600" stAng="5400000" swAng="-5400000"/>
                <a:lnTo>
                  <a:pt x="21600" y="3600"/>
                </a:lnTo>
                <a:arcTo wR="3600" hR="3600" stAng="0" swAng="-5400000"/>
                <a:close/>
              </a:path>
            </a:pathLst>
          </a:custGeom>
          <a:solidFill>
            <a:srgbClr val="0066cc"/>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2" name=""/>
          <p:cNvSpPr/>
          <p:nvPr/>
        </p:nvSpPr>
        <p:spPr>
          <a:xfrm>
            <a:off x="3419640" y="5359320"/>
            <a:ext cx="296640" cy="584280"/>
          </a:xfrm>
          <a:custGeom>
            <a:avLst/>
            <a:gdLst>
              <a:gd name="textAreaLeft" fmla="*/ 14400 w 296640"/>
              <a:gd name="textAreaRight" fmla="*/ 282240 w 296640"/>
              <a:gd name="textAreaTop" fmla="*/ 14400 h 584280"/>
              <a:gd name="textAreaBottom" fmla="*/ 569880 h 584280"/>
            </a:gdLst>
            <a:ahLst/>
            <a:cxnLst/>
            <a:rect l="textAreaLeft" t="textAreaTop" r="textAreaRight" b="textAreaBottom"/>
            <a:pathLst>
              <a:path w="21600" h="42519">
                <a:moveTo>
                  <a:pt x="3600" y="0"/>
                </a:moveTo>
                <a:arcTo wR="3600" hR="3600" stAng="16200000" swAng="-5400000"/>
                <a:lnTo>
                  <a:pt x="0" y="38919"/>
                </a:lnTo>
                <a:arcTo wR="3600" hR="3600" stAng="10800000" swAng="-5400000"/>
                <a:lnTo>
                  <a:pt x="18000" y="42519"/>
                </a:lnTo>
                <a:arcTo wR="3600" hR="3600" stAng="5400000" swAng="-5400000"/>
                <a:lnTo>
                  <a:pt x="21600" y="3600"/>
                </a:lnTo>
                <a:arcTo wR="3600" hR="3600" stAng="0" swAng="-5400000"/>
                <a:close/>
              </a:path>
            </a:pathLst>
          </a:custGeom>
          <a:solidFill>
            <a:srgbClr val="0066cc"/>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3" name=""/>
          <p:cNvSpPr/>
          <p:nvPr/>
        </p:nvSpPr>
        <p:spPr>
          <a:xfrm>
            <a:off x="2897280" y="5943600"/>
            <a:ext cx="895320" cy="1440"/>
          </a:xfrm>
          <a:prstGeom prst="line">
            <a:avLst/>
          </a:prstGeom>
          <a:ln w="1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74" name=""/>
          <p:cNvSpPr/>
          <p:nvPr/>
        </p:nvSpPr>
        <p:spPr>
          <a:xfrm flipV="1">
            <a:off x="2897280" y="5943600"/>
            <a:ext cx="1440" cy="15840"/>
          </a:xfrm>
          <a:prstGeom prst="line">
            <a:avLst/>
          </a:prstGeom>
          <a:ln w="144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75" name=""/>
          <p:cNvSpPr/>
          <p:nvPr/>
        </p:nvSpPr>
        <p:spPr>
          <a:xfrm flipV="1">
            <a:off x="3344760" y="5943600"/>
            <a:ext cx="1800" cy="15840"/>
          </a:xfrm>
          <a:prstGeom prst="line">
            <a:avLst/>
          </a:prstGeom>
          <a:ln w="144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76" name=""/>
          <p:cNvSpPr/>
          <p:nvPr/>
        </p:nvSpPr>
        <p:spPr>
          <a:xfrm flipV="1">
            <a:off x="3792600" y="5943600"/>
            <a:ext cx="1440" cy="15840"/>
          </a:xfrm>
          <a:prstGeom prst="line">
            <a:avLst/>
          </a:prstGeom>
          <a:ln w="144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77" name=""/>
          <p:cNvSpPr/>
          <p:nvPr/>
        </p:nvSpPr>
        <p:spPr>
          <a:xfrm>
            <a:off x="3061440" y="4329000"/>
            <a:ext cx="1550880" cy="335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Market Area Volumes</a:t>
            </a:r>
            <a:br>
              <a:rPr sz="1200"/>
            </a:br>
            <a:r>
              <a:rPr b="1" lang="en-US" sz="1000" strike="noStrike" u="none">
                <a:solidFill>
                  <a:srgbClr val="000000"/>
                </a:solidFill>
                <a:effectLst/>
                <a:uFillTx/>
                <a:latin typeface="Frutiger 45 Light"/>
              </a:rPr>
              <a:t>(BBtu/d)</a:t>
            </a:r>
            <a:endParaRPr b="0" lang="en-US" sz="1000" strike="noStrike" u="none">
              <a:solidFill>
                <a:srgbClr val="000000"/>
              </a:solidFill>
              <a:effectLst/>
              <a:uFillTx/>
              <a:latin typeface="Times New Roman"/>
            </a:endParaRPr>
          </a:p>
        </p:txBody>
      </p:sp>
      <p:sp>
        <p:nvSpPr>
          <p:cNvPr id="378" name=""/>
          <p:cNvSpPr/>
          <p:nvPr/>
        </p:nvSpPr>
        <p:spPr>
          <a:xfrm>
            <a:off x="2732040" y="5160960"/>
            <a:ext cx="83196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2,173</a:t>
            </a:r>
            <a:endParaRPr b="0" lang="en-US" sz="1000" strike="noStrike" u="none">
              <a:solidFill>
                <a:srgbClr val="000000"/>
              </a:solidFill>
              <a:effectLst/>
              <a:uFillTx/>
              <a:latin typeface="Times New Roman"/>
            </a:endParaRPr>
          </a:p>
        </p:txBody>
      </p:sp>
      <p:sp>
        <p:nvSpPr>
          <p:cNvPr id="379" name=""/>
          <p:cNvSpPr/>
          <p:nvPr/>
        </p:nvSpPr>
        <p:spPr>
          <a:xfrm>
            <a:off x="3151080" y="5160960"/>
            <a:ext cx="83052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2,202</a:t>
            </a:r>
            <a:endParaRPr b="0" lang="en-US" sz="1000" strike="noStrike" u="none">
              <a:solidFill>
                <a:srgbClr val="000000"/>
              </a:solidFill>
              <a:effectLst/>
              <a:uFillTx/>
              <a:latin typeface="Times New Roman"/>
            </a:endParaRPr>
          </a:p>
        </p:txBody>
      </p:sp>
      <p:sp>
        <p:nvSpPr>
          <p:cNvPr id="380" name=""/>
          <p:cNvSpPr/>
          <p:nvPr/>
        </p:nvSpPr>
        <p:spPr>
          <a:xfrm>
            <a:off x="3951360" y="5219640"/>
            <a:ext cx="298440" cy="736560"/>
          </a:xfrm>
          <a:custGeom>
            <a:avLst/>
            <a:gdLst>
              <a:gd name="textAreaLeft" fmla="*/ 14400 w 298440"/>
              <a:gd name="textAreaRight" fmla="*/ 284040 w 298440"/>
              <a:gd name="textAreaTop" fmla="*/ 14400 h 736560"/>
              <a:gd name="textAreaBottom" fmla="*/ 722160 h 736560"/>
            </a:gdLst>
            <a:ahLst/>
            <a:cxnLst/>
            <a:rect l="textAreaLeft" t="textAreaTop" r="textAreaRight" b="textAreaBottom"/>
            <a:pathLst>
              <a:path w="21600" h="53271">
                <a:moveTo>
                  <a:pt x="3600" y="0"/>
                </a:moveTo>
                <a:arcTo wR="3600" hR="3600" stAng="16200000" swAng="-5400000"/>
                <a:lnTo>
                  <a:pt x="0" y="49671"/>
                </a:lnTo>
                <a:arcTo wR="3600" hR="3600" stAng="10800000" swAng="-5400000"/>
                <a:lnTo>
                  <a:pt x="18000" y="53271"/>
                </a:lnTo>
                <a:arcTo wR="3600" hR="3600" stAng="5400000" swAng="-5400000"/>
                <a:lnTo>
                  <a:pt x="21600" y="3600"/>
                </a:lnTo>
                <a:arcTo wR="3600" hR="3600" stAng="0" swAng="-5400000"/>
                <a:close/>
              </a:path>
            </a:pathLst>
          </a:custGeom>
          <a:solidFill>
            <a:srgbClr val="ffe80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1" name=""/>
          <p:cNvSpPr/>
          <p:nvPr/>
        </p:nvSpPr>
        <p:spPr>
          <a:xfrm>
            <a:off x="4398840" y="5032440"/>
            <a:ext cx="297000" cy="923760"/>
          </a:xfrm>
          <a:custGeom>
            <a:avLst/>
            <a:gdLst>
              <a:gd name="textAreaLeft" fmla="*/ 14400 w 297000"/>
              <a:gd name="textAreaRight" fmla="*/ 282600 w 297000"/>
              <a:gd name="textAreaTop" fmla="*/ 14400 h 923760"/>
              <a:gd name="textAreaBottom" fmla="*/ 909360 h 923760"/>
            </a:gdLst>
            <a:ahLst/>
            <a:cxnLst/>
            <a:rect l="textAreaLeft" t="textAreaTop" r="textAreaRight" b="textAreaBottom"/>
            <a:pathLst>
              <a:path w="21600" h="67127">
                <a:moveTo>
                  <a:pt x="3600" y="0"/>
                </a:moveTo>
                <a:arcTo wR="3600" hR="3600" stAng="16200000" swAng="-5400000"/>
                <a:lnTo>
                  <a:pt x="0" y="63527"/>
                </a:lnTo>
                <a:arcTo wR="3600" hR="3600" stAng="10800000" swAng="-5400000"/>
                <a:lnTo>
                  <a:pt x="18000" y="67127"/>
                </a:lnTo>
                <a:arcTo wR="3600" hR="3600" stAng="5400000" swAng="-5400000"/>
                <a:lnTo>
                  <a:pt x="21600" y="3600"/>
                </a:lnTo>
                <a:arcTo wR="3600" hR="3600" stAng="0" swAng="-5400000"/>
                <a:close/>
              </a:path>
            </a:pathLst>
          </a:custGeom>
          <a:solidFill>
            <a:srgbClr val="ffe80f"/>
          </a:solidFill>
          <a:ln w="1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2" name=""/>
          <p:cNvSpPr/>
          <p:nvPr/>
        </p:nvSpPr>
        <p:spPr>
          <a:xfrm>
            <a:off x="3876840" y="5956200"/>
            <a:ext cx="895320" cy="1800"/>
          </a:xfrm>
          <a:prstGeom prst="line">
            <a:avLst/>
          </a:prstGeom>
          <a:ln w="14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83" name=""/>
          <p:cNvSpPr/>
          <p:nvPr/>
        </p:nvSpPr>
        <p:spPr>
          <a:xfrm flipV="1">
            <a:off x="3876840" y="5956200"/>
            <a:ext cx="1440" cy="15840"/>
          </a:xfrm>
          <a:prstGeom prst="line">
            <a:avLst/>
          </a:prstGeom>
          <a:ln w="144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84" name=""/>
          <p:cNvSpPr/>
          <p:nvPr/>
        </p:nvSpPr>
        <p:spPr>
          <a:xfrm flipV="1">
            <a:off x="4324320" y="5956200"/>
            <a:ext cx="1440" cy="15840"/>
          </a:xfrm>
          <a:prstGeom prst="line">
            <a:avLst/>
          </a:prstGeom>
          <a:ln w="144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85" name=""/>
          <p:cNvSpPr/>
          <p:nvPr/>
        </p:nvSpPr>
        <p:spPr>
          <a:xfrm flipV="1">
            <a:off x="4772160" y="5956200"/>
            <a:ext cx="1440" cy="15840"/>
          </a:xfrm>
          <a:prstGeom prst="line">
            <a:avLst/>
          </a:prstGeom>
          <a:ln w="144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386" name=""/>
          <p:cNvSpPr/>
          <p:nvPr/>
        </p:nvSpPr>
        <p:spPr>
          <a:xfrm>
            <a:off x="3700440" y="5019840"/>
            <a:ext cx="82872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2,775</a:t>
            </a:r>
            <a:endParaRPr b="0" lang="en-US" sz="1000" strike="noStrike" u="none">
              <a:solidFill>
                <a:srgbClr val="000000"/>
              </a:solidFill>
              <a:effectLst/>
              <a:uFillTx/>
              <a:latin typeface="Times New Roman"/>
            </a:endParaRPr>
          </a:p>
        </p:txBody>
      </p:sp>
      <p:sp>
        <p:nvSpPr>
          <p:cNvPr id="387" name=""/>
          <p:cNvSpPr/>
          <p:nvPr/>
        </p:nvSpPr>
        <p:spPr>
          <a:xfrm>
            <a:off x="4143240" y="4842000"/>
            <a:ext cx="82872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3,483</a:t>
            </a:r>
            <a:endParaRPr b="0" lang="en-US" sz="1000" strike="noStrike" u="none">
              <a:solidFill>
                <a:srgbClr val="000000"/>
              </a:solidFill>
              <a:effectLst/>
              <a:uFillTx/>
              <a:latin typeface="Times New Roman"/>
            </a:endParaRPr>
          </a:p>
        </p:txBody>
      </p:sp>
      <p:sp>
        <p:nvSpPr>
          <p:cNvPr id="388" name=""/>
          <p:cNvSpPr/>
          <p:nvPr/>
        </p:nvSpPr>
        <p:spPr>
          <a:xfrm>
            <a:off x="2909880" y="4795920"/>
            <a:ext cx="86220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389" name=""/>
          <p:cNvSpPr/>
          <p:nvPr/>
        </p:nvSpPr>
        <p:spPr>
          <a:xfrm>
            <a:off x="3916440" y="4795920"/>
            <a:ext cx="861840" cy="0"/>
          </a:xfrm>
          <a:prstGeom prst="line">
            <a:avLst/>
          </a:prstGeom>
          <a:ln w="9360">
            <a:solidFill>
              <a:srgbClr val="000000"/>
            </a:solidFill>
            <a:miter/>
          </a:ln>
        </p:spPr>
        <p:style>
          <a:lnRef idx="0"/>
          <a:fillRef idx="0"/>
          <a:effectRef idx="0"/>
          <a:fontRef idx="minor"/>
        </p:style>
        <p:txBody>
          <a:bodyPr lIns="0" rIns="0" tIns="0" bIns="0" anchor="ctr">
            <a:noAutofit/>
          </a:bodyPr>
          <a:p>
            <a:endParaRPr b="0" lang="en-US" sz="2400" strike="noStrike" u="none">
              <a:solidFill>
                <a:srgbClr val="000000"/>
              </a:solidFill>
              <a:effectLst/>
              <a:uFillTx/>
              <a:latin typeface="Times New Roman"/>
            </a:endParaRPr>
          </a:p>
        </p:txBody>
      </p:sp>
      <p:sp>
        <p:nvSpPr>
          <p:cNvPr id="390" name=""/>
          <p:cNvSpPr/>
          <p:nvPr/>
        </p:nvSpPr>
        <p:spPr>
          <a:xfrm>
            <a:off x="4041360" y="4710240"/>
            <a:ext cx="612360" cy="153000"/>
          </a:xfrm>
          <a:prstGeom prst="rect">
            <a:avLst/>
          </a:prstGeom>
          <a:solidFill>
            <a:srgbClr val="000000"/>
          </a:solidFill>
          <a:ln w="0">
            <a:noFill/>
          </a:ln>
        </p:spPr>
        <p:style>
          <a:lnRef idx="0"/>
          <a:fillRef idx="0"/>
          <a:effectRef idx="0"/>
          <a:fontRef idx="minor"/>
        </p:style>
        <p:txBody>
          <a:bodyPr wrap="none" lIns="0" rIns="0" tIns="0" bIns="0" anchor="t">
            <a:spAutoFit/>
          </a:bodyPr>
          <a:p>
            <a:pPr>
              <a:lnSpc>
                <a:spcPct val="100000"/>
              </a:lnSpc>
              <a:tabLst>
                <a:tab algn="l" pos="0"/>
                <a:tab algn="ctr" pos="568440"/>
                <a:tab algn="ctr" pos="177336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Frutiger 45 Light"/>
              </a:rPr>
              <a:t>December</a:t>
            </a:r>
            <a:endParaRPr b="0" lang="en-US" sz="1000" strike="noStrike" u="none">
              <a:solidFill>
                <a:srgbClr val="000000"/>
              </a:solidFill>
              <a:effectLst/>
              <a:uFillTx/>
              <a:latin typeface="Times New Roman"/>
            </a:endParaRPr>
          </a:p>
        </p:txBody>
      </p:sp>
      <p:sp>
        <p:nvSpPr>
          <p:cNvPr id="391" name=""/>
          <p:cNvSpPr/>
          <p:nvPr/>
        </p:nvSpPr>
        <p:spPr>
          <a:xfrm>
            <a:off x="3073320" y="4711680"/>
            <a:ext cx="534960" cy="153000"/>
          </a:xfrm>
          <a:prstGeom prst="rect">
            <a:avLst/>
          </a:prstGeom>
          <a:solidFill>
            <a:srgbClr val="000000"/>
          </a:solidFill>
          <a:ln w="0">
            <a:noFill/>
          </a:ln>
        </p:spPr>
        <p:style>
          <a:lnRef idx="0"/>
          <a:fillRef idx="0"/>
          <a:effectRef idx="0"/>
          <a:fontRef idx="minor"/>
        </p:style>
        <p:txBody>
          <a:bodyPr wrap="none" lIns="0" rIns="0" tIns="0" bIns="0" anchor="t">
            <a:spAutoFit/>
          </a:bodyPr>
          <a:p>
            <a:pPr>
              <a:lnSpc>
                <a:spcPct val="100000"/>
              </a:lnSpc>
              <a:tabLst>
                <a:tab algn="l" pos="0"/>
                <a:tab algn="ctr" pos="568440"/>
                <a:tab algn="ctr" pos="177336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Frutiger 45 Light"/>
              </a:rPr>
              <a:t>Full Year</a:t>
            </a:r>
            <a:endParaRPr b="0" lang="en-US" sz="1000" strike="noStrike" u="none">
              <a:solidFill>
                <a:srgbClr val="000000"/>
              </a:solidFill>
              <a:effectLst/>
              <a:uFillTx/>
              <a:latin typeface="Times New Roman"/>
            </a:endParaRPr>
          </a:p>
        </p:txBody>
      </p:sp>
      <p:sp>
        <p:nvSpPr>
          <p:cNvPr id="392" name=""/>
          <p:cNvSpPr/>
          <p:nvPr/>
        </p:nvSpPr>
        <p:spPr>
          <a:xfrm>
            <a:off x="1792440" y="3673440"/>
            <a:ext cx="1225440" cy="56376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3" name=""/>
          <p:cNvSpPr/>
          <p:nvPr/>
        </p:nvSpPr>
        <p:spPr>
          <a:xfrm>
            <a:off x="2265120" y="3801960"/>
            <a:ext cx="82728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Anadarko</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Times New Roman"/>
            </a:endParaRPr>
          </a:p>
        </p:txBody>
      </p:sp>
      <p:sp>
        <p:nvSpPr>
          <p:cNvPr id="394" name=""/>
          <p:cNvSpPr/>
          <p:nvPr/>
        </p:nvSpPr>
        <p:spPr>
          <a:xfrm>
            <a:off x="1663560" y="2532240"/>
            <a:ext cx="1884600" cy="2118960"/>
          </a:xfrm>
          <a:custGeom>
            <a:avLst/>
            <a:gdLst/>
            <a:ahLst/>
            <a:rect l="l" t="t" r="r" b="b"/>
            <a:pathLst>
              <a:path w="1501" h="1497">
                <a:moveTo>
                  <a:pt x="0" y="1496"/>
                </a:moveTo>
                <a:lnTo>
                  <a:pt x="88" y="1396"/>
                </a:lnTo>
                <a:lnTo>
                  <a:pt x="132" y="1256"/>
                </a:lnTo>
                <a:lnTo>
                  <a:pt x="232" y="1108"/>
                </a:lnTo>
                <a:lnTo>
                  <a:pt x="308" y="948"/>
                </a:lnTo>
                <a:lnTo>
                  <a:pt x="404" y="808"/>
                </a:lnTo>
                <a:lnTo>
                  <a:pt x="464" y="716"/>
                </a:lnTo>
                <a:lnTo>
                  <a:pt x="584" y="576"/>
                </a:lnTo>
                <a:lnTo>
                  <a:pt x="676" y="464"/>
                </a:lnTo>
                <a:lnTo>
                  <a:pt x="740" y="372"/>
                </a:lnTo>
                <a:lnTo>
                  <a:pt x="768" y="336"/>
                </a:lnTo>
                <a:lnTo>
                  <a:pt x="980" y="208"/>
                </a:lnTo>
                <a:lnTo>
                  <a:pt x="1152" y="144"/>
                </a:lnTo>
                <a:lnTo>
                  <a:pt x="1304" y="80"/>
                </a:lnTo>
                <a:lnTo>
                  <a:pt x="1500"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95" name=""/>
          <p:cNvSpPr/>
          <p:nvPr/>
        </p:nvSpPr>
        <p:spPr>
          <a:xfrm>
            <a:off x="1935000" y="3890880"/>
            <a:ext cx="100080" cy="212760"/>
          </a:xfrm>
          <a:custGeom>
            <a:avLst/>
            <a:gdLst/>
            <a:ahLst/>
            <a:rect l="l" t="t" r="r" b="b"/>
            <a:pathLst>
              <a:path w="81" h="149">
                <a:moveTo>
                  <a:pt x="4" y="148"/>
                </a:moveTo>
                <a:lnTo>
                  <a:pt x="0" y="72"/>
                </a:lnTo>
                <a:lnTo>
                  <a:pt x="80"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96" name=""/>
          <p:cNvSpPr/>
          <p:nvPr/>
        </p:nvSpPr>
        <p:spPr>
          <a:xfrm>
            <a:off x="2004840" y="3959280"/>
            <a:ext cx="303480" cy="123840"/>
          </a:xfrm>
          <a:custGeom>
            <a:avLst/>
            <a:gdLst/>
            <a:ahLst/>
            <a:rect l="l" t="t" r="r" b="b"/>
            <a:pathLst>
              <a:path w="241" h="89">
                <a:moveTo>
                  <a:pt x="0" y="0"/>
                </a:moveTo>
                <a:lnTo>
                  <a:pt x="64" y="36"/>
                </a:lnTo>
                <a:lnTo>
                  <a:pt x="168" y="76"/>
                </a:lnTo>
                <a:lnTo>
                  <a:pt x="240" y="88"/>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397" name=""/>
          <p:cNvSpPr/>
          <p:nvPr/>
        </p:nvSpPr>
        <p:spPr>
          <a:xfrm>
            <a:off x="2095560" y="3803760"/>
            <a:ext cx="231840" cy="87120"/>
          </a:xfrm>
          <a:custGeom>
            <a:avLst/>
            <a:gdLst/>
            <a:ahLst/>
            <a:rect l="l" t="t" r="r" b="b"/>
            <a:pathLst>
              <a:path w="185" h="61">
                <a:moveTo>
                  <a:pt x="0" y="0"/>
                </a:moveTo>
                <a:lnTo>
                  <a:pt x="100" y="48"/>
                </a:lnTo>
                <a:lnTo>
                  <a:pt x="132" y="48"/>
                </a:lnTo>
                <a:lnTo>
                  <a:pt x="156" y="56"/>
                </a:lnTo>
                <a:lnTo>
                  <a:pt x="184" y="60"/>
                </a:lnTo>
              </a:path>
            </a:pathLst>
          </a:custGeom>
          <a:noFill/>
          <a:ln cap="rnd" w="38160">
            <a:solidFill>
              <a:srgbClr val="000000"/>
            </a:solidFill>
            <a:round/>
          </a:ln>
        </p:spPr>
        <p:style>
          <a:lnRef idx="0"/>
          <a:fillRef idx="0"/>
          <a:effectRef idx="0"/>
          <a:fontRef idx="minor"/>
        </p:style>
        <p:txBody>
          <a:bodyPr tIns="41400" bIns="41400" anchor="t">
            <a:noAutofit/>
          </a:bodyPr>
          <a:p>
            <a:endParaRPr b="0" lang="en-US" sz="2400" strike="noStrike" u="none">
              <a:solidFill>
                <a:srgbClr val="000000"/>
              </a:solidFill>
              <a:effectLst/>
              <a:uFillTx/>
              <a:latin typeface="Times New Roman"/>
            </a:endParaRPr>
          </a:p>
        </p:txBody>
      </p:sp>
      <p:sp>
        <p:nvSpPr>
          <p:cNvPr id="398" name=""/>
          <p:cNvSpPr/>
          <p:nvPr/>
        </p:nvSpPr>
        <p:spPr>
          <a:xfrm>
            <a:off x="847800" y="2611440"/>
            <a:ext cx="1136520" cy="48564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9" name=""/>
          <p:cNvSpPr/>
          <p:nvPr/>
        </p:nvSpPr>
        <p:spPr>
          <a:xfrm>
            <a:off x="802440" y="2703600"/>
            <a:ext cx="1263600" cy="395640"/>
          </a:xfrm>
          <a:prstGeom prst="rect">
            <a:avLst/>
          </a:prstGeom>
          <a:noFill/>
          <a:ln w="0">
            <a:noFill/>
          </a:ln>
        </p:spPr>
        <p:style>
          <a:lnRef idx="0"/>
          <a:fillRef idx="0"/>
          <a:effectRef idx="0"/>
          <a:fontRef idx="minor"/>
        </p:style>
        <p:txBody>
          <a:bodyPr wrap="none" lIns="90000" rIns="90000" tIns="46800" bIns="4680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Rocky Mountain</a:t>
            </a:r>
            <a:br>
              <a:rPr sz="1100"/>
            </a:br>
            <a:r>
              <a:rPr b="1" lang="en-US" sz="1100" strike="noStrike" u="none">
                <a:solidFill>
                  <a:srgbClr val="000000"/>
                </a:solidFill>
                <a:effectLst/>
                <a:uFillTx/>
                <a:latin typeface="Frutiger 45 Light"/>
              </a:rPr>
              <a:t>Basins</a:t>
            </a:r>
            <a:endParaRPr b="0" lang="en-US" sz="1100" strike="noStrike" u="none">
              <a:solidFill>
                <a:srgbClr val="000000"/>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0" name=""/>
          <p:cNvSpPr/>
          <p:nvPr/>
        </p:nvSpPr>
        <p:spPr>
          <a:xfrm>
            <a:off x="311040" y="4896000"/>
            <a:ext cx="1781280" cy="331560"/>
          </a:xfrm>
          <a:prstGeom prst="roundRect">
            <a:avLst>
              <a:gd name="adj" fmla="val 16667"/>
            </a:avLst>
          </a:prstGeom>
          <a:solidFill>
            <a:srgbClr val="ffe80f"/>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Enron Benefits</a:t>
            </a:r>
            <a:endParaRPr b="0" lang="en-US" sz="1600" strike="noStrike" u="none">
              <a:solidFill>
                <a:srgbClr val="000000"/>
              </a:solidFill>
              <a:effectLst/>
              <a:uFillTx/>
              <a:latin typeface="Times New Roman"/>
            </a:endParaRPr>
          </a:p>
        </p:txBody>
      </p:sp>
      <p:sp>
        <p:nvSpPr>
          <p:cNvPr id="401" name=""/>
          <p:cNvSpPr/>
          <p:nvPr/>
        </p:nvSpPr>
        <p:spPr>
          <a:xfrm>
            <a:off x="311040" y="3594240"/>
            <a:ext cx="1781280" cy="331560"/>
          </a:xfrm>
          <a:prstGeom prst="roundRect">
            <a:avLst>
              <a:gd name="adj" fmla="val 16667"/>
            </a:avLst>
          </a:prstGeom>
          <a:solidFill>
            <a:srgbClr val="ffe80f"/>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Enron Solution</a:t>
            </a:r>
            <a:endParaRPr b="0" lang="en-US" sz="1600" strike="noStrike" u="none">
              <a:solidFill>
                <a:srgbClr val="000000"/>
              </a:solidFill>
              <a:effectLst/>
              <a:uFillTx/>
              <a:latin typeface="Times New Roman"/>
            </a:endParaRPr>
          </a:p>
        </p:txBody>
      </p:sp>
      <p:sp>
        <p:nvSpPr>
          <p:cNvPr id="402" name=""/>
          <p:cNvSpPr/>
          <p:nvPr/>
        </p:nvSpPr>
        <p:spPr>
          <a:xfrm>
            <a:off x="312840" y="2451240"/>
            <a:ext cx="1780920" cy="331560"/>
          </a:xfrm>
          <a:prstGeom prst="roundRect">
            <a:avLst>
              <a:gd name="adj" fmla="val 16667"/>
            </a:avLst>
          </a:prstGeom>
          <a:solidFill>
            <a:srgbClr val="ffe80f"/>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45 Light"/>
              </a:rPr>
              <a:t>Customer Profile</a:t>
            </a:r>
            <a:endParaRPr b="0" lang="en-US" sz="1600" strike="noStrike" u="none">
              <a:solidFill>
                <a:srgbClr val="000000"/>
              </a:solidFill>
              <a:effectLst/>
              <a:uFillTx/>
              <a:latin typeface="Times New Roman"/>
            </a:endParaRPr>
          </a:p>
        </p:txBody>
      </p:sp>
      <p:sp>
        <p:nvSpPr>
          <p:cNvPr id="403" name=""/>
          <p:cNvSpPr/>
          <p:nvPr/>
        </p:nvSpPr>
        <p:spPr>
          <a:xfrm>
            <a:off x="297000" y="2778120"/>
            <a:ext cx="3036600" cy="3430080"/>
          </a:xfrm>
          <a:prstGeom prst="rect">
            <a:avLst/>
          </a:prstGeom>
          <a:noFill/>
          <a:ln w="0">
            <a:noFill/>
          </a:ln>
        </p:spPr>
        <p:style>
          <a:lnRef idx="0"/>
          <a:fillRef idx="0"/>
          <a:effectRef idx="0"/>
          <a:fontRef idx="minor"/>
        </p:style>
        <p:txBody>
          <a:bodyPr lIns="90000" rIns="90000" tIns="46800" bIns="46800" anchor="t">
            <a:spAutoFit/>
          </a:bodyPr>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Gas-Fired merchant plant</a:t>
            </a: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120 MMcf/d peak requirement</a:t>
            </a: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Situated close to main pipeline</a:t>
            </a: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No-Notice, Flexible Supply </a:t>
            </a: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Average Service of 50 MMcf/d</a:t>
            </a: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Peak use 2.4 times average</a:t>
            </a: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3-Year term</a:t>
            </a: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Adds demand during off-peak, summer season</a:t>
            </a:r>
            <a:endParaRPr b="0" lang="en-US" sz="1400" strike="noStrike" u="none">
              <a:solidFill>
                <a:srgbClr val="000000"/>
              </a:solidFill>
              <a:effectLst/>
              <a:uFillTx/>
              <a:latin typeface="Times New Roman"/>
            </a:endParaRPr>
          </a:p>
          <a:p>
            <a:pPr marL="171360" indent="-171360">
              <a:lnSpc>
                <a:spcPct val="100000"/>
              </a:lnSpc>
              <a:spcBef>
                <a:spcPts val="88"/>
              </a:spcBef>
              <a:buClr>
                <a:srgbClr val="ffb310"/>
              </a:buClr>
              <a:buFont typeface="Frutiger 45 Light"/>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Establishes long-term customer</a:t>
            </a:r>
            <a:endParaRPr b="0" lang="en-US" sz="1400" strike="noStrike" u="none">
              <a:solidFill>
                <a:srgbClr val="000000"/>
              </a:solidFill>
              <a:effectLst/>
              <a:uFillTx/>
              <a:latin typeface="Times New Roman"/>
            </a:endParaRPr>
          </a:p>
        </p:txBody>
      </p:sp>
      <p:sp>
        <p:nvSpPr>
          <p:cNvPr id="404" name="PlaceHolder 1"/>
          <p:cNvSpPr>
            <a:spLocks noGrp="1"/>
          </p:cNvSpPr>
          <p:nvPr>
            <p:ph type="title"/>
          </p:nvPr>
        </p:nvSpPr>
        <p:spPr>
          <a:xfrm>
            <a:off x="763560" y="171000"/>
            <a:ext cx="7642080" cy="785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Northern Natural Gas Company</a:t>
            </a:r>
            <a:br>
              <a:rPr sz="3200"/>
            </a:br>
            <a:r>
              <a:rPr b="1" lang="en-US" sz="3200" strike="noStrike" u="none">
                <a:solidFill>
                  <a:srgbClr val="000000"/>
                </a:solidFill>
                <a:effectLst/>
                <a:uFillTx/>
                <a:latin typeface="Arial"/>
              </a:rPr>
              <a:t>Power Initiatives</a:t>
            </a:r>
            <a:endParaRPr b="1" lang="en-US" sz="3200" strike="noStrike" u="none">
              <a:solidFill>
                <a:srgbClr val="000000"/>
              </a:solidFill>
              <a:effectLst/>
              <a:uFillTx/>
              <a:latin typeface="Arial"/>
            </a:endParaRPr>
          </a:p>
        </p:txBody>
      </p:sp>
      <p:sp>
        <p:nvSpPr>
          <p:cNvPr id="405" name="PlaceHolder 2"/>
          <p:cNvSpPr>
            <a:spLocks noGrp="1"/>
          </p:cNvSpPr>
          <p:nvPr>
            <p:ph/>
          </p:nvPr>
        </p:nvSpPr>
        <p:spPr>
          <a:xfrm>
            <a:off x="3824280" y="5162040"/>
            <a:ext cx="4316400" cy="1047960"/>
          </a:xfrm>
          <a:prstGeom prst="rect">
            <a:avLst/>
          </a:prstGeom>
          <a:noFill/>
          <a:ln w="0">
            <a:noFill/>
          </a:ln>
        </p:spPr>
        <p:txBody>
          <a:bodyPr lIns="90000" rIns="90000" tIns="46800" bIns="46800" anchor="t">
            <a:normAutofit lnSpcReduction="9999"/>
          </a:bodyPr>
          <a:p>
            <a:pPr marL="225360" indent="-225360">
              <a:lnSpc>
                <a:spcPct val="90000"/>
              </a:lnSpc>
              <a:spcBef>
                <a:spcPts val="349"/>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3,000 MW of gas-fired power plants under development in close proximity to Northern’s system</a:t>
            </a:r>
            <a:endParaRPr b="1" lang="en-US" sz="1400" strike="noStrike" u="none">
              <a:solidFill>
                <a:srgbClr val="000000"/>
              </a:solidFill>
              <a:effectLst/>
              <a:uFillTx/>
              <a:latin typeface="Arial"/>
            </a:endParaRPr>
          </a:p>
          <a:p>
            <a:pPr marL="225360" indent="-225360">
              <a:lnSpc>
                <a:spcPct val="90000"/>
              </a:lnSpc>
              <a:spcBef>
                <a:spcPts val="349"/>
              </a:spcBef>
              <a:buClr>
                <a:srgbClr val="cc0000"/>
              </a:buClr>
              <a:buSzPct val="7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Innovative tariffs in place to provide flexible gas supply-related services</a:t>
            </a:r>
            <a:endParaRPr b="1" lang="en-US" sz="1400" strike="noStrike" u="none">
              <a:solidFill>
                <a:srgbClr val="000000"/>
              </a:solidFill>
              <a:effectLst/>
              <a:uFillTx/>
              <a:latin typeface="Arial"/>
            </a:endParaRPr>
          </a:p>
        </p:txBody>
      </p:sp>
      <p:sp>
        <p:nvSpPr>
          <p:cNvPr id="406" name=""/>
          <p:cNvSpPr/>
          <p:nvPr/>
        </p:nvSpPr>
        <p:spPr>
          <a:xfrm>
            <a:off x="7407360" y="4259160"/>
            <a:ext cx="998280" cy="517680"/>
          </a:xfrm>
          <a:prstGeom prst="rect">
            <a:avLst/>
          </a:prstGeom>
          <a:noFill/>
          <a:ln w="0">
            <a:noFill/>
          </a:ln>
        </p:spPr>
        <p:style>
          <a:lnRef idx="0"/>
          <a:fillRef idx="0"/>
          <a:effectRef idx="0"/>
          <a:fontRef idx="minor"/>
        </p:style>
        <p:txBody>
          <a:bodyPr lIns="90000" rIns="90000" tIns="46800" bIns="46800" anchor="t">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Supply Area</a:t>
            </a:r>
            <a:endParaRPr b="0" lang="en-US" sz="1400" strike="noStrike" u="none">
              <a:solidFill>
                <a:srgbClr val="000000"/>
              </a:solidFill>
              <a:effectLst/>
              <a:uFillTx/>
              <a:latin typeface="Times New Roman"/>
            </a:endParaRPr>
          </a:p>
        </p:txBody>
      </p:sp>
      <p:grpSp>
        <p:nvGrpSpPr>
          <p:cNvPr id="407" name=""/>
          <p:cNvGrpSpPr/>
          <p:nvPr/>
        </p:nvGrpSpPr>
        <p:grpSpPr>
          <a:xfrm>
            <a:off x="5327640" y="3373560"/>
            <a:ext cx="618480" cy="374040"/>
            <a:chOff x="5327640" y="3373560"/>
            <a:chExt cx="618480" cy="374040"/>
          </a:xfrm>
        </p:grpSpPr>
        <p:sp>
          <p:nvSpPr>
            <p:cNvPr id="408" name=""/>
            <p:cNvSpPr/>
            <p:nvPr/>
          </p:nvSpPr>
          <p:spPr>
            <a:xfrm>
              <a:off x="5392800" y="3373560"/>
              <a:ext cx="272880" cy="1674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9" name=""/>
            <p:cNvSpPr/>
            <p:nvPr/>
          </p:nvSpPr>
          <p:spPr>
            <a:xfrm>
              <a:off x="5327640" y="3495240"/>
              <a:ext cx="618480" cy="2523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10" name=""/>
          <p:cNvSpPr/>
          <p:nvPr/>
        </p:nvSpPr>
        <p:spPr>
          <a:xfrm>
            <a:off x="5376960" y="3548160"/>
            <a:ext cx="574560" cy="137880"/>
          </a:xfrm>
          <a:prstGeom prst="rect">
            <a:avLst/>
          </a:prstGeom>
          <a:solidFill>
            <a:srgbClr val="fc0128"/>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372 MW</a:t>
            </a:r>
            <a:endParaRPr b="0" lang="en-US" sz="900" strike="noStrike" u="none">
              <a:solidFill>
                <a:srgbClr val="000000"/>
              </a:solidFill>
              <a:effectLst/>
              <a:uFillTx/>
              <a:latin typeface="Times New Roman"/>
            </a:endParaRPr>
          </a:p>
        </p:txBody>
      </p:sp>
      <p:sp>
        <p:nvSpPr>
          <p:cNvPr id="411" name=""/>
          <p:cNvSpPr/>
          <p:nvPr/>
        </p:nvSpPr>
        <p:spPr>
          <a:xfrm>
            <a:off x="5256360" y="2792520"/>
            <a:ext cx="1440" cy="20520"/>
          </a:xfrm>
          <a:custGeom>
            <a:avLst/>
            <a:gdLst/>
            <a:ahLst/>
            <a:rect l="l" t="t" r="r" b="b"/>
            <a:pathLst>
              <a:path w="1" h="9">
                <a:moveTo>
                  <a:pt x="0" y="8"/>
                </a:moveTo>
                <a:lnTo>
                  <a:pt x="0" y="0"/>
                </a:lnTo>
                <a:lnTo>
                  <a:pt x="0" y="8"/>
                </a:lnTo>
              </a:path>
            </a:pathLst>
          </a:custGeom>
          <a:solidFill>
            <a:srgbClr val="4c4c4c"/>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412" name=""/>
          <p:cNvSpPr/>
          <p:nvPr/>
        </p:nvSpPr>
        <p:spPr>
          <a:xfrm>
            <a:off x="4727520" y="4608360"/>
            <a:ext cx="3240" cy="38160"/>
          </a:xfrm>
          <a:custGeom>
            <a:avLst/>
            <a:gdLst/>
            <a:ahLst/>
            <a:rect l="l" t="t" r="r" b="b"/>
            <a:pathLst>
              <a:path w="1" h="17">
                <a:moveTo>
                  <a:pt x="0" y="16"/>
                </a:moveTo>
                <a:lnTo>
                  <a:pt x="0" y="0"/>
                </a:lnTo>
                <a:lnTo>
                  <a:pt x="0" y="16"/>
                </a:lnTo>
              </a:path>
            </a:pathLst>
          </a:custGeom>
          <a:solidFill>
            <a:srgbClr val="ae7033"/>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413" name=""/>
          <p:cNvSpPr/>
          <p:nvPr/>
        </p:nvSpPr>
        <p:spPr>
          <a:xfrm>
            <a:off x="4727520" y="4608360"/>
            <a:ext cx="3240" cy="38160"/>
          </a:xfrm>
          <a:custGeom>
            <a:avLst/>
            <a:gdLst/>
            <a:ahLst/>
            <a:rect l="l" t="t" r="r" b="b"/>
            <a:pathLst>
              <a:path w="1" h="17">
                <a:moveTo>
                  <a:pt x="0" y="0"/>
                </a:moveTo>
                <a:lnTo>
                  <a:pt x="0" y="16"/>
                </a:lnTo>
                <a:lnTo>
                  <a:pt x="0" y="0"/>
                </a:lnTo>
              </a:path>
            </a:pathLst>
          </a:custGeom>
          <a:solidFill>
            <a:srgbClr val="ae7033"/>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414" name=""/>
          <p:cNvSpPr/>
          <p:nvPr/>
        </p:nvSpPr>
        <p:spPr>
          <a:xfrm>
            <a:off x="7002360" y="3906720"/>
            <a:ext cx="20880" cy="1800"/>
          </a:xfrm>
          <a:custGeom>
            <a:avLst/>
            <a:gdLst/>
            <a:ahLst/>
            <a:rect l="l" t="t" r="r" b="b"/>
            <a:pathLst>
              <a:path w="9" h="1">
                <a:moveTo>
                  <a:pt x="8" y="0"/>
                </a:moveTo>
                <a:lnTo>
                  <a:pt x="0" y="0"/>
                </a:lnTo>
                <a:lnTo>
                  <a:pt x="8" y="0"/>
                </a:lnTo>
              </a:path>
            </a:pathLst>
          </a:custGeom>
          <a:solidFill>
            <a:srgbClr val="4c4c4c"/>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15" name=""/>
          <p:cNvSpPr/>
          <p:nvPr/>
        </p:nvSpPr>
        <p:spPr>
          <a:xfrm>
            <a:off x="6786720" y="1539720"/>
            <a:ext cx="1330200" cy="733680"/>
          </a:xfrm>
          <a:custGeom>
            <a:avLst/>
            <a:gdLst/>
            <a:ahLst/>
            <a:rect l="l" t="t" r="r" b="b"/>
            <a:pathLst>
              <a:path w="634" h="305">
                <a:moveTo>
                  <a:pt x="0" y="122"/>
                </a:moveTo>
                <a:lnTo>
                  <a:pt x="20" y="122"/>
                </a:lnTo>
                <a:lnTo>
                  <a:pt x="31" y="111"/>
                </a:lnTo>
                <a:lnTo>
                  <a:pt x="51" y="101"/>
                </a:lnTo>
                <a:lnTo>
                  <a:pt x="51" y="91"/>
                </a:lnTo>
                <a:lnTo>
                  <a:pt x="61" y="91"/>
                </a:lnTo>
                <a:lnTo>
                  <a:pt x="92" y="81"/>
                </a:lnTo>
                <a:lnTo>
                  <a:pt x="123" y="71"/>
                </a:lnTo>
                <a:lnTo>
                  <a:pt x="143" y="41"/>
                </a:lnTo>
                <a:lnTo>
                  <a:pt x="153" y="30"/>
                </a:lnTo>
                <a:lnTo>
                  <a:pt x="184" y="10"/>
                </a:lnTo>
                <a:lnTo>
                  <a:pt x="194" y="0"/>
                </a:lnTo>
                <a:lnTo>
                  <a:pt x="225" y="0"/>
                </a:lnTo>
                <a:lnTo>
                  <a:pt x="235" y="0"/>
                </a:lnTo>
                <a:lnTo>
                  <a:pt x="214" y="10"/>
                </a:lnTo>
                <a:lnTo>
                  <a:pt x="204" y="20"/>
                </a:lnTo>
                <a:lnTo>
                  <a:pt x="184" y="41"/>
                </a:lnTo>
                <a:lnTo>
                  <a:pt x="184" y="51"/>
                </a:lnTo>
                <a:lnTo>
                  <a:pt x="174" y="61"/>
                </a:lnTo>
                <a:lnTo>
                  <a:pt x="174" y="81"/>
                </a:lnTo>
                <a:lnTo>
                  <a:pt x="174" y="91"/>
                </a:lnTo>
                <a:lnTo>
                  <a:pt x="174" y="81"/>
                </a:lnTo>
                <a:lnTo>
                  <a:pt x="194" y="71"/>
                </a:lnTo>
                <a:lnTo>
                  <a:pt x="204" y="71"/>
                </a:lnTo>
                <a:lnTo>
                  <a:pt x="214" y="71"/>
                </a:lnTo>
                <a:lnTo>
                  <a:pt x="245" y="81"/>
                </a:lnTo>
                <a:lnTo>
                  <a:pt x="276" y="111"/>
                </a:lnTo>
                <a:lnTo>
                  <a:pt x="296" y="111"/>
                </a:lnTo>
                <a:lnTo>
                  <a:pt x="306" y="111"/>
                </a:lnTo>
                <a:lnTo>
                  <a:pt x="317" y="122"/>
                </a:lnTo>
                <a:lnTo>
                  <a:pt x="327" y="122"/>
                </a:lnTo>
                <a:lnTo>
                  <a:pt x="337" y="122"/>
                </a:lnTo>
                <a:lnTo>
                  <a:pt x="347" y="111"/>
                </a:lnTo>
                <a:lnTo>
                  <a:pt x="368" y="91"/>
                </a:lnTo>
                <a:lnTo>
                  <a:pt x="449" y="71"/>
                </a:lnTo>
                <a:lnTo>
                  <a:pt x="470" y="61"/>
                </a:lnTo>
                <a:lnTo>
                  <a:pt x="480" y="61"/>
                </a:lnTo>
                <a:lnTo>
                  <a:pt x="490" y="61"/>
                </a:lnTo>
                <a:lnTo>
                  <a:pt x="480" y="71"/>
                </a:lnTo>
                <a:lnTo>
                  <a:pt x="480" y="81"/>
                </a:lnTo>
                <a:lnTo>
                  <a:pt x="490" y="101"/>
                </a:lnTo>
                <a:lnTo>
                  <a:pt x="500" y="101"/>
                </a:lnTo>
                <a:lnTo>
                  <a:pt x="521" y="101"/>
                </a:lnTo>
                <a:lnTo>
                  <a:pt x="551" y="91"/>
                </a:lnTo>
                <a:lnTo>
                  <a:pt x="562" y="101"/>
                </a:lnTo>
                <a:lnTo>
                  <a:pt x="572" y="122"/>
                </a:lnTo>
                <a:lnTo>
                  <a:pt x="582" y="132"/>
                </a:lnTo>
                <a:lnTo>
                  <a:pt x="602" y="142"/>
                </a:lnTo>
                <a:lnTo>
                  <a:pt x="623" y="132"/>
                </a:lnTo>
                <a:lnTo>
                  <a:pt x="633" y="142"/>
                </a:lnTo>
                <a:lnTo>
                  <a:pt x="623" y="152"/>
                </a:lnTo>
                <a:lnTo>
                  <a:pt x="613" y="152"/>
                </a:lnTo>
                <a:lnTo>
                  <a:pt x="602" y="152"/>
                </a:lnTo>
                <a:lnTo>
                  <a:pt x="592" y="152"/>
                </a:lnTo>
                <a:lnTo>
                  <a:pt x="582" y="162"/>
                </a:lnTo>
                <a:lnTo>
                  <a:pt x="572" y="152"/>
                </a:lnTo>
                <a:lnTo>
                  <a:pt x="562" y="152"/>
                </a:lnTo>
                <a:lnTo>
                  <a:pt x="541" y="162"/>
                </a:lnTo>
                <a:lnTo>
                  <a:pt x="531" y="152"/>
                </a:lnTo>
                <a:lnTo>
                  <a:pt x="521" y="162"/>
                </a:lnTo>
                <a:lnTo>
                  <a:pt x="531" y="172"/>
                </a:lnTo>
                <a:lnTo>
                  <a:pt x="521" y="172"/>
                </a:lnTo>
                <a:lnTo>
                  <a:pt x="500" y="162"/>
                </a:lnTo>
                <a:lnTo>
                  <a:pt x="470" y="152"/>
                </a:lnTo>
                <a:lnTo>
                  <a:pt x="459" y="162"/>
                </a:lnTo>
                <a:lnTo>
                  <a:pt x="459" y="152"/>
                </a:lnTo>
                <a:lnTo>
                  <a:pt x="429" y="172"/>
                </a:lnTo>
                <a:lnTo>
                  <a:pt x="419" y="172"/>
                </a:lnTo>
                <a:lnTo>
                  <a:pt x="419" y="182"/>
                </a:lnTo>
                <a:lnTo>
                  <a:pt x="408" y="182"/>
                </a:lnTo>
                <a:lnTo>
                  <a:pt x="398" y="182"/>
                </a:lnTo>
                <a:lnTo>
                  <a:pt x="378" y="182"/>
                </a:lnTo>
                <a:lnTo>
                  <a:pt x="378" y="193"/>
                </a:lnTo>
                <a:lnTo>
                  <a:pt x="378" y="203"/>
                </a:lnTo>
                <a:lnTo>
                  <a:pt x="347" y="223"/>
                </a:lnTo>
                <a:lnTo>
                  <a:pt x="337" y="223"/>
                </a:lnTo>
                <a:lnTo>
                  <a:pt x="357" y="203"/>
                </a:lnTo>
                <a:lnTo>
                  <a:pt x="357" y="193"/>
                </a:lnTo>
                <a:lnTo>
                  <a:pt x="337" y="193"/>
                </a:lnTo>
                <a:lnTo>
                  <a:pt x="327" y="213"/>
                </a:lnTo>
                <a:lnTo>
                  <a:pt x="317" y="213"/>
                </a:lnTo>
                <a:lnTo>
                  <a:pt x="317" y="193"/>
                </a:lnTo>
                <a:lnTo>
                  <a:pt x="317" y="203"/>
                </a:lnTo>
                <a:lnTo>
                  <a:pt x="306" y="213"/>
                </a:lnTo>
                <a:lnTo>
                  <a:pt x="296" y="233"/>
                </a:lnTo>
                <a:lnTo>
                  <a:pt x="296" y="253"/>
                </a:lnTo>
                <a:lnTo>
                  <a:pt x="286" y="263"/>
                </a:lnTo>
                <a:lnTo>
                  <a:pt x="276" y="284"/>
                </a:lnTo>
                <a:lnTo>
                  <a:pt x="276" y="294"/>
                </a:lnTo>
                <a:lnTo>
                  <a:pt x="276" y="304"/>
                </a:lnTo>
                <a:lnTo>
                  <a:pt x="255" y="294"/>
                </a:lnTo>
                <a:lnTo>
                  <a:pt x="255" y="284"/>
                </a:lnTo>
                <a:lnTo>
                  <a:pt x="255" y="274"/>
                </a:lnTo>
                <a:lnTo>
                  <a:pt x="265" y="263"/>
                </a:lnTo>
                <a:lnTo>
                  <a:pt x="255" y="263"/>
                </a:lnTo>
                <a:lnTo>
                  <a:pt x="245" y="274"/>
                </a:lnTo>
                <a:lnTo>
                  <a:pt x="245" y="263"/>
                </a:lnTo>
                <a:lnTo>
                  <a:pt x="245" y="233"/>
                </a:lnTo>
                <a:lnTo>
                  <a:pt x="245" y="223"/>
                </a:lnTo>
                <a:lnTo>
                  <a:pt x="225" y="213"/>
                </a:lnTo>
                <a:lnTo>
                  <a:pt x="214" y="213"/>
                </a:lnTo>
                <a:lnTo>
                  <a:pt x="214" y="203"/>
                </a:lnTo>
                <a:lnTo>
                  <a:pt x="194" y="193"/>
                </a:lnTo>
                <a:lnTo>
                  <a:pt x="174" y="193"/>
                </a:lnTo>
                <a:lnTo>
                  <a:pt x="163" y="193"/>
                </a:lnTo>
                <a:lnTo>
                  <a:pt x="153" y="193"/>
                </a:lnTo>
                <a:lnTo>
                  <a:pt x="133" y="172"/>
                </a:lnTo>
                <a:lnTo>
                  <a:pt x="123" y="172"/>
                </a:lnTo>
                <a:lnTo>
                  <a:pt x="31" y="162"/>
                </a:lnTo>
                <a:lnTo>
                  <a:pt x="31" y="152"/>
                </a:lnTo>
                <a:lnTo>
                  <a:pt x="20" y="142"/>
                </a:lnTo>
                <a:lnTo>
                  <a:pt x="20" y="132"/>
                </a:lnTo>
                <a:lnTo>
                  <a:pt x="10" y="132"/>
                </a:lnTo>
                <a:lnTo>
                  <a:pt x="0" y="122"/>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16" name=""/>
          <p:cNvSpPr/>
          <p:nvPr/>
        </p:nvSpPr>
        <p:spPr>
          <a:xfrm>
            <a:off x="7227720" y="1797120"/>
            <a:ext cx="911520" cy="3268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Michigan</a:t>
            </a:r>
            <a:endParaRPr b="0" lang="en-US" sz="800" strike="noStrike" u="none">
              <a:solidFill>
                <a:srgbClr val="000000"/>
              </a:solidFill>
              <a:effectLst/>
              <a:uFillTx/>
              <a:latin typeface="Times New Roman"/>
            </a:endParaRPr>
          </a:p>
        </p:txBody>
      </p:sp>
      <p:sp>
        <p:nvSpPr>
          <p:cNvPr id="417" name=""/>
          <p:cNvSpPr/>
          <p:nvPr/>
        </p:nvSpPr>
        <p:spPr>
          <a:xfrm>
            <a:off x="4510080" y="3036960"/>
            <a:ext cx="1393920" cy="898560"/>
          </a:xfrm>
          <a:custGeom>
            <a:avLst/>
            <a:gdLst/>
            <a:ahLst/>
            <a:rect l="l" t="t" r="r" b="b"/>
            <a:pathLst>
              <a:path w="988" h="566">
                <a:moveTo>
                  <a:pt x="6" y="351"/>
                </a:moveTo>
                <a:lnTo>
                  <a:pt x="31" y="0"/>
                </a:lnTo>
                <a:lnTo>
                  <a:pt x="499" y="25"/>
                </a:lnTo>
                <a:lnTo>
                  <a:pt x="562" y="29"/>
                </a:lnTo>
                <a:lnTo>
                  <a:pt x="578" y="29"/>
                </a:lnTo>
                <a:lnTo>
                  <a:pt x="608" y="12"/>
                </a:lnTo>
                <a:lnTo>
                  <a:pt x="624" y="29"/>
                </a:lnTo>
                <a:lnTo>
                  <a:pt x="624" y="59"/>
                </a:lnTo>
                <a:lnTo>
                  <a:pt x="652" y="59"/>
                </a:lnTo>
                <a:lnTo>
                  <a:pt x="670" y="59"/>
                </a:lnTo>
                <a:lnTo>
                  <a:pt x="684" y="43"/>
                </a:lnTo>
                <a:lnTo>
                  <a:pt x="714" y="43"/>
                </a:lnTo>
                <a:lnTo>
                  <a:pt x="729" y="43"/>
                </a:lnTo>
                <a:lnTo>
                  <a:pt x="791" y="89"/>
                </a:lnTo>
                <a:lnTo>
                  <a:pt x="821" y="105"/>
                </a:lnTo>
                <a:lnTo>
                  <a:pt x="821" y="120"/>
                </a:lnTo>
                <a:lnTo>
                  <a:pt x="851" y="134"/>
                </a:lnTo>
                <a:lnTo>
                  <a:pt x="851" y="152"/>
                </a:lnTo>
                <a:lnTo>
                  <a:pt x="837" y="182"/>
                </a:lnTo>
                <a:lnTo>
                  <a:pt x="851" y="197"/>
                </a:lnTo>
                <a:lnTo>
                  <a:pt x="866" y="229"/>
                </a:lnTo>
                <a:lnTo>
                  <a:pt x="883" y="243"/>
                </a:lnTo>
                <a:lnTo>
                  <a:pt x="873" y="260"/>
                </a:lnTo>
                <a:lnTo>
                  <a:pt x="883" y="274"/>
                </a:lnTo>
                <a:lnTo>
                  <a:pt x="897" y="288"/>
                </a:lnTo>
                <a:lnTo>
                  <a:pt x="897" y="303"/>
                </a:lnTo>
                <a:lnTo>
                  <a:pt x="897" y="320"/>
                </a:lnTo>
                <a:lnTo>
                  <a:pt x="897" y="351"/>
                </a:lnTo>
                <a:lnTo>
                  <a:pt x="912" y="365"/>
                </a:lnTo>
                <a:lnTo>
                  <a:pt x="912" y="380"/>
                </a:lnTo>
                <a:lnTo>
                  <a:pt x="912" y="397"/>
                </a:lnTo>
                <a:lnTo>
                  <a:pt x="912" y="412"/>
                </a:lnTo>
                <a:lnTo>
                  <a:pt x="928" y="426"/>
                </a:lnTo>
                <a:lnTo>
                  <a:pt x="912" y="442"/>
                </a:lnTo>
                <a:lnTo>
                  <a:pt x="928" y="457"/>
                </a:lnTo>
                <a:lnTo>
                  <a:pt x="928" y="473"/>
                </a:lnTo>
                <a:lnTo>
                  <a:pt x="951" y="482"/>
                </a:lnTo>
                <a:lnTo>
                  <a:pt x="958" y="503"/>
                </a:lnTo>
                <a:lnTo>
                  <a:pt x="958" y="534"/>
                </a:lnTo>
                <a:lnTo>
                  <a:pt x="984" y="530"/>
                </a:lnTo>
                <a:lnTo>
                  <a:pt x="988" y="566"/>
                </a:lnTo>
                <a:lnTo>
                  <a:pt x="0" y="566"/>
                </a:lnTo>
                <a:lnTo>
                  <a:pt x="15" y="365"/>
                </a:lnTo>
                <a:lnTo>
                  <a:pt x="6" y="351"/>
                </a:lnTo>
                <a:close/>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18" name=""/>
          <p:cNvSpPr/>
          <p:nvPr/>
        </p:nvSpPr>
        <p:spPr>
          <a:xfrm>
            <a:off x="4530600" y="2166840"/>
            <a:ext cx="3240" cy="20880"/>
          </a:xfrm>
          <a:custGeom>
            <a:avLst/>
            <a:gdLst/>
            <a:ahLst/>
            <a:rect l="l" t="t" r="r" b="b"/>
            <a:pathLst>
              <a:path w="1" h="9">
                <a:moveTo>
                  <a:pt x="0" y="8"/>
                </a:moveTo>
                <a:lnTo>
                  <a:pt x="0" y="0"/>
                </a:lnTo>
                <a:lnTo>
                  <a:pt x="0" y="8"/>
                </a:lnTo>
              </a:path>
            </a:pathLst>
          </a:custGeom>
          <a:solidFill>
            <a:srgbClr val="4c4c4c"/>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419" name=""/>
          <p:cNvSpPr/>
          <p:nvPr/>
        </p:nvSpPr>
        <p:spPr>
          <a:xfrm>
            <a:off x="6915240" y="3862440"/>
            <a:ext cx="4680" cy="41400"/>
          </a:xfrm>
          <a:custGeom>
            <a:avLst/>
            <a:gdLst/>
            <a:ahLst/>
            <a:rect l="l" t="t" r="r" b="b"/>
            <a:pathLst>
              <a:path w="1" h="17">
                <a:moveTo>
                  <a:pt x="0" y="0"/>
                </a:moveTo>
                <a:lnTo>
                  <a:pt x="0" y="11"/>
                </a:lnTo>
                <a:lnTo>
                  <a:pt x="0" y="16"/>
                </a:lnTo>
                <a:lnTo>
                  <a:pt x="0" y="5"/>
                </a:lnTo>
                <a:lnTo>
                  <a:pt x="0" y="0"/>
                </a:lnTo>
              </a:path>
            </a:pathLst>
          </a:custGeom>
          <a:solidFill>
            <a:srgbClr val="4c4c4c"/>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420" name=""/>
          <p:cNvSpPr/>
          <p:nvPr/>
        </p:nvSpPr>
        <p:spPr>
          <a:xfrm>
            <a:off x="6915240" y="3862440"/>
            <a:ext cx="4680" cy="17280"/>
          </a:xfrm>
          <a:custGeom>
            <a:avLst/>
            <a:gdLst/>
            <a:ahLst/>
            <a:rect l="l" t="t" r="r" b="b"/>
            <a:pathLst>
              <a:path w="1" h="9">
                <a:moveTo>
                  <a:pt x="0" y="0"/>
                </a:moveTo>
                <a:lnTo>
                  <a:pt x="0" y="0"/>
                </a:lnTo>
                <a:lnTo>
                  <a:pt x="0" y="8"/>
                </a:lnTo>
                <a:lnTo>
                  <a:pt x="0" y="0"/>
                </a:lnTo>
              </a:path>
            </a:pathLst>
          </a:custGeom>
          <a:solidFill>
            <a:srgbClr val="4c4c4c"/>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421" name=""/>
          <p:cNvSpPr/>
          <p:nvPr/>
        </p:nvSpPr>
        <p:spPr>
          <a:xfrm>
            <a:off x="7035840" y="3903840"/>
            <a:ext cx="1440" cy="21960"/>
          </a:xfrm>
          <a:custGeom>
            <a:avLst/>
            <a:gdLst/>
            <a:ahLst/>
            <a:rect l="l" t="t" r="r" b="b"/>
            <a:pathLst>
              <a:path w="1" h="9">
                <a:moveTo>
                  <a:pt x="0" y="0"/>
                </a:moveTo>
                <a:lnTo>
                  <a:pt x="0" y="8"/>
                </a:lnTo>
                <a:lnTo>
                  <a:pt x="0" y="8"/>
                </a:lnTo>
                <a:lnTo>
                  <a:pt x="0" y="0"/>
                </a:lnTo>
                <a:lnTo>
                  <a:pt x="0" y="0"/>
                </a:lnTo>
              </a:path>
            </a:pathLst>
          </a:custGeom>
          <a:solidFill>
            <a:srgbClr val="4c4c4c"/>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422" name=""/>
          <p:cNvSpPr/>
          <p:nvPr/>
        </p:nvSpPr>
        <p:spPr>
          <a:xfrm>
            <a:off x="7237440" y="3925800"/>
            <a:ext cx="1440" cy="25560"/>
          </a:xfrm>
          <a:custGeom>
            <a:avLst/>
            <a:gdLst/>
            <a:ahLst/>
            <a:rect l="l" t="t" r="r" b="b"/>
            <a:pathLst>
              <a:path w="1" h="9">
                <a:moveTo>
                  <a:pt x="0" y="8"/>
                </a:moveTo>
                <a:lnTo>
                  <a:pt x="0" y="8"/>
                </a:lnTo>
                <a:lnTo>
                  <a:pt x="0" y="0"/>
                </a:lnTo>
                <a:lnTo>
                  <a:pt x="0" y="8"/>
                </a:lnTo>
              </a:path>
            </a:pathLst>
          </a:custGeom>
          <a:solidFill>
            <a:srgbClr val="4c4c4c"/>
          </a:solidFill>
          <a:ln w="0">
            <a:noFill/>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423" name=""/>
          <p:cNvSpPr/>
          <p:nvPr/>
        </p:nvSpPr>
        <p:spPr>
          <a:xfrm>
            <a:off x="4452840" y="3908520"/>
            <a:ext cx="1611360" cy="977760"/>
          </a:xfrm>
          <a:custGeom>
            <a:avLst/>
            <a:gdLst/>
            <a:ahLst/>
            <a:rect l="l" t="t" r="r" b="b"/>
            <a:pathLst>
              <a:path w="767" h="411">
                <a:moveTo>
                  <a:pt x="20" y="0"/>
                </a:moveTo>
                <a:lnTo>
                  <a:pt x="684" y="10"/>
                </a:lnTo>
                <a:lnTo>
                  <a:pt x="725" y="51"/>
                </a:lnTo>
                <a:lnTo>
                  <a:pt x="715" y="62"/>
                </a:lnTo>
                <a:lnTo>
                  <a:pt x="715" y="82"/>
                </a:lnTo>
                <a:lnTo>
                  <a:pt x="715" y="92"/>
                </a:lnTo>
                <a:lnTo>
                  <a:pt x="725" y="92"/>
                </a:lnTo>
                <a:lnTo>
                  <a:pt x="735" y="113"/>
                </a:lnTo>
                <a:lnTo>
                  <a:pt x="746" y="123"/>
                </a:lnTo>
                <a:lnTo>
                  <a:pt x="756" y="123"/>
                </a:lnTo>
                <a:lnTo>
                  <a:pt x="756" y="133"/>
                </a:lnTo>
                <a:lnTo>
                  <a:pt x="766" y="410"/>
                </a:lnTo>
                <a:lnTo>
                  <a:pt x="0" y="400"/>
                </a:lnTo>
                <a:lnTo>
                  <a:pt x="20" y="0"/>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4" name=""/>
          <p:cNvSpPr/>
          <p:nvPr/>
        </p:nvSpPr>
        <p:spPr>
          <a:xfrm>
            <a:off x="4495680" y="2070000"/>
            <a:ext cx="1187640" cy="1148040"/>
          </a:xfrm>
          <a:custGeom>
            <a:avLst/>
            <a:gdLst/>
            <a:ahLst/>
            <a:rect l="l" t="t" r="r" b="b"/>
            <a:pathLst>
              <a:path w="842" h="723">
                <a:moveTo>
                  <a:pt x="38" y="608"/>
                </a:moveTo>
                <a:lnTo>
                  <a:pt x="0" y="0"/>
                </a:lnTo>
                <a:lnTo>
                  <a:pt x="812" y="34"/>
                </a:lnTo>
                <a:lnTo>
                  <a:pt x="812" y="48"/>
                </a:lnTo>
                <a:lnTo>
                  <a:pt x="812" y="79"/>
                </a:lnTo>
                <a:lnTo>
                  <a:pt x="780" y="95"/>
                </a:lnTo>
                <a:lnTo>
                  <a:pt x="780" y="111"/>
                </a:lnTo>
                <a:lnTo>
                  <a:pt x="842" y="157"/>
                </a:lnTo>
                <a:lnTo>
                  <a:pt x="842" y="524"/>
                </a:lnTo>
                <a:lnTo>
                  <a:pt x="828" y="524"/>
                </a:lnTo>
                <a:lnTo>
                  <a:pt x="812" y="524"/>
                </a:lnTo>
                <a:lnTo>
                  <a:pt x="828" y="539"/>
                </a:lnTo>
                <a:lnTo>
                  <a:pt x="812" y="571"/>
                </a:lnTo>
                <a:lnTo>
                  <a:pt x="828" y="571"/>
                </a:lnTo>
                <a:lnTo>
                  <a:pt x="842" y="600"/>
                </a:lnTo>
                <a:lnTo>
                  <a:pt x="828" y="616"/>
                </a:lnTo>
                <a:lnTo>
                  <a:pt x="828" y="632"/>
                </a:lnTo>
                <a:lnTo>
                  <a:pt x="812" y="662"/>
                </a:lnTo>
                <a:lnTo>
                  <a:pt x="828" y="709"/>
                </a:lnTo>
                <a:lnTo>
                  <a:pt x="828" y="723"/>
                </a:lnTo>
                <a:lnTo>
                  <a:pt x="796" y="709"/>
                </a:lnTo>
                <a:lnTo>
                  <a:pt x="734" y="662"/>
                </a:lnTo>
                <a:lnTo>
                  <a:pt x="718" y="662"/>
                </a:lnTo>
                <a:lnTo>
                  <a:pt x="689" y="662"/>
                </a:lnTo>
                <a:lnTo>
                  <a:pt x="672" y="677"/>
                </a:lnTo>
                <a:lnTo>
                  <a:pt x="656" y="677"/>
                </a:lnTo>
                <a:lnTo>
                  <a:pt x="626" y="677"/>
                </a:lnTo>
                <a:lnTo>
                  <a:pt x="626" y="646"/>
                </a:lnTo>
                <a:lnTo>
                  <a:pt x="610" y="632"/>
                </a:lnTo>
                <a:lnTo>
                  <a:pt x="580" y="646"/>
                </a:lnTo>
                <a:lnTo>
                  <a:pt x="566" y="646"/>
                </a:lnTo>
                <a:lnTo>
                  <a:pt x="34" y="612"/>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5" name=""/>
          <p:cNvSpPr/>
          <p:nvPr/>
        </p:nvSpPr>
        <p:spPr>
          <a:xfrm>
            <a:off x="5508720" y="1049400"/>
            <a:ext cx="1444680" cy="1822320"/>
          </a:xfrm>
          <a:custGeom>
            <a:avLst/>
            <a:gdLst/>
            <a:ahLst/>
            <a:rect l="l" t="t" r="r" b="b"/>
            <a:pathLst>
              <a:path w="644" h="716">
                <a:moveTo>
                  <a:pt x="69" y="716"/>
                </a:moveTo>
                <a:lnTo>
                  <a:pt x="69" y="487"/>
                </a:lnTo>
                <a:lnTo>
                  <a:pt x="31" y="458"/>
                </a:lnTo>
                <a:lnTo>
                  <a:pt x="31" y="449"/>
                </a:lnTo>
                <a:lnTo>
                  <a:pt x="50" y="439"/>
                </a:lnTo>
                <a:lnTo>
                  <a:pt x="50" y="420"/>
                </a:lnTo>
                <a:lnTo>
                  <a:pt x="50" y="410"/>
                </a:lnTo>
                <a:lnTo>
                  <a:pt x="50" y="391"/>
                </a:lnTo>
                <a:lnTo>
                  <a:pt x="50" y="382"/>
                </a:lnTo>
                <a:lnTo>
                  <a:pt x="40" y="334"/>
                </a:lnTo>
                <a:lnTo>
                  <a:pt x="40" y="325"/>
                </a:lnTo>
                <a:lnTo>
                  <a:pt x="40" y="306"/>
                </a:lnTo>
                <a:lnTo>
                  <a:pt x="31" y="286"/>
                </a:lnTo>
                <a:lnTo>
                  <a:pt x="31" y="229"/>
                </a:lnTo>
                <a:lnTo>
                  <a:pt x="31" y="191"/>
                </a:lnTo>
                <a:lnTo>
                  <a:pt x="11" y="181"/>
                </a:lnTo>
                <a:lnTo>
                  <a:pt x="11" y="144"/>
                </a:lnTo>
                <a:lnTo>
                  <a:pt x="11" y="105"/>
                </a:lnTo>
                <a:lnTo>
                  <a:pt x="11" y="86"/>
                </a:lnTo>
                <a:lnTo>
                  <a:pt x="11" y="76"/>
                </a:lnTo>
                <a:lnTo>
                  <a:pt x="2" y="48"/>
                </a:lnTo>
                <a:lnTo>
                  <a:pt x="0" y="29"/>
                </a:lnTo>
                <a:lnTo>
                  <a:pt x="165" y="38"/>
                </a:lnTo>
                <a:lnTo>
                  <a:pt x="174" y="9"/>
                </a:lnTo>
                <a:lnTo>
                  <a:pt x="174" y="0"/>
                </a:lnTo>
                <a:lnTo>
                  <a:pt x="184" y="0"/>
                </a:lnTo>
                <a:lnTo>
                  <a:pt x="204" y="0"/>
                </a:lnTo>
                <a:lnTo>
                  <a:pt x="204" y="29"/>
                </a:lnTo>
                <a:lnTo>
                  <a:pt x="213" y="48"/>
                </a:lnTo>
                <a:lnTo>
                  <a:pt x="204" y="67"/>
                </a:lnTo>
                <a:lnTo>
                  <a:pt x="222" y="76"/>
                </a:lnTo>
                <a:lnTo>
                  <a:pt x="232" y="76"/>
                </a:lnTo>
                <a:lnTo>
                  <a:pt x="242" y="76"/>
                </a:lnTo>
                <a:lnTo>
                  <a:pt x="251" y="86"/>
                </a:lnTo>
                <a:lnTo>
                  <a:pt x="261" y="86"/>
                </a:lnTo>
                <a:lnTo>
                  <a:pt x="279" y="86"/>
                </a:lnTo>
                <a:lnTo>
                  <a:pt x="279" y="96"/>
                </a:lnTo>
                <a:lnTo>
                  <a:pt x="309" y="96"/>
                </a:lnTo>
                <a:lnTo>
                  <a:pt x="318" y="86"/>
                </a:lnTo>
                <a:lnTo>
                  <a:pt x="347" y="86"/>
                </a:lnTo>
                <a:lnTo>
                  <a:pt x="376" y="96"/>
                </a:lnTo>
                <a:lnTo>
                  <a:pt x="385" y="105"/>
                </a:lnTo>
                <a:lnTo>
                  <a:pt x="395" y="105"/>
                </a:lnTo>
                <a:lnTo>
                  <a:pt x="395" y="124"/>
                </a:lnTo>
                <a:lnTo>
                  <a:pt x="404" y="124"/>
                </a:lnTo>
                <a:lnTo>
                  <a:pt x="414" y="114"/>
                </a:lnTo>
                <a:lnTo>
                  <a:pt x="424" y="114"/>
                </a:lnTo>
                <a:lnTo>
                  <a:pt x="433" y="124"/>
                </a:lnTo>
                <a:lnTo>
                  <a:pt x="453" y="133"/>
                </a:lnTo>
                <a:lnTo>
                  <a:pt x="462" y="144"/>
                </a:lnTo>
                <a:lnTo>
                  <a:pt x="472" y="144"/>
                </a:lnTo>
                <a:lnTo>
                  <a:pt x="481" y="144"/>
                </a:lnTo>
                <a:lnTo>
                  <a:pt x="490" y="144"/>
                </a:lnTo>
                <a:lnTo>
                  <a:pt x="519" y="124"/>
                </a:lnTo>
                <a:lnTo>
                  <a:pt x="529" y="124"/>
                </a:lnTo>
                <a:lnTo>
                  <a:pt x="539" y="133"/>
                </a:lnTo>
                <a:lnTo>
                  <a:pt x="587" y="133"/>
                </a:lnTo>
                <a:lnTo>
                  <a:pt x="596" y="133"/>
                </a:lnTo>
                <a:lnTo>
                  <a:pt x="596" y="144"/>
                </a:lnTo>
                <a:lnTo>
                  <a:pt x="615" y="153"/>
                </a:lnTo>
                <a:lnTo>
                  <a:pt x="625" y="144"/>
                </a:lnTo>
                <a:lnTo>
                  <a:pt x="644" y="144"/>
                </a:lnTo>
                <a:lnTo>
                  <a:pt x="635" y="153"/>
                </a:lnTo>
                <a:lnTo>
                  <a:pt x="606" y="172"/>
                </a:lnTo>
                <a:lnTo>
                  <a:pt x="587" y="172"/>
                </a:lnTo>
                <a:lnTo>
                  <a:pt x="577" y="181"/>
                </a:lnTo>
                <a:lnTo>
                  <a:pt x="567" y="191"/>
                </a:lnTo>
                <a:lnTo>
                  <a:pt x="539" y="201"/>
                </a:lnTo>
                <a:lnTo>
                  <a:pt x="529" y="210"/>
                </a:lnTo>
                <a:lnTo>
                  <a:pt x="490" y="258"/>
                </a:lnTo>
                <a:lnTo>
                  <a:pt x="433" y="306"/>
                </a:lnTo>
                <a:lnTo>
                  <a:pt x="424" y="315"/>
                </a:lnTo>
                <a:lnTo>
                  <a:pt x="414" y="325"/>
                </a:lnTo>
                <a:lnTo>
                  <a:pt x="424" y="391"/>
                </a:lnTo>
                <a:lnTo>
                  <a:pt x="414" y="391"/>
                </a:lnTo>
                <a:lnTo>
                  <a:pt x="404" y="401"/>
                </a:lnTo>
                <a:lnTo>
                  <a:pt x="376" y="420"/>
                </a:lnTo>
                <a:lnTo>
                  <a:pt x="376" y="430"/>
                </a:lnTo>
                <a:lnTo>
                  <a:pt x="367" y="449"/>
                </a:lnTo>
                <a:lnTo>
                  <a:pt x="385" y="458"/>
                </a:lnTo>
                <a:lnTo>
                  <a:pt x="395" y="467"/>
                </a:lnTo>
                <a:lnTo>
                  <a:pt x="385" y="487"/>
                </a:lnTo>
                <a:lnTo>
                  <a:pt x="385" y="496"/>
                </a:lnTo>
                <a:lnTo>
                  <a:pt x="385" y="515"/>
                </a:lnTo>
                <a:lnTo>
                  <a:pt x="385" y="554"/>
                </a:lnTo>
                <a:lnTo>
                  <a:pt x="395" y="563"/>
                </a:lnTo>
                <a:lnTo>
                  <a:pt x="395" y="572"/>
                </a:lnTo>
                <a:lnTo>
                  <a:pt x="424" y="572"/>
                </a:lnTo>
                <a:lnTo>
                  <a:pt x="424" y="583"/>
                </a:lnTo>
                <a:lnTo>
                  <a:pt x="433" y="583"/>
                </a:lnTo>
                <a:lnTo>
                  <a:pt x="462" y="602"/>
                </a:lnTo>
                <a:lnTo>
                  <a:pt x="472" y="620"/>
                </a:lnTo>
                <a:lnTo>
                  <a:pt x="490" y="640"/>
                </a:lnTo>
                <a:lnTo>
                  <a:pt x="519" y="659"/>
                </a:lnTo>
                <a:lnTo>
                  <a:pt x="519" y="678"/>
                </a:lnTo>
                <a:lnTo>
                  <a:pt x="529" y="697"/>
                </a:lnTo>
                <a:lnTo>
                  <a:pt x="69" y="716"/>
                </a:lnTo>
              </a:path>
            </a:pathLst>
          </a:custGeom>
          <a:solidFill>
            <a:srgbClr val="00f008"/>
          </a:solidFill>
          <a:ln cap="rnd" w="12600">
            <a:solidFill>
              <a:srgbClr val="676767"/>
            </a:solidFill>
            <a:round/>
          </a:ln>
          <a:effectLst>
            <a:outerShdw dist="36147" dir="2700000" blurRad="0" rotWithShape="0">
              <a:srgbClr val="808080"/>
            </a:outerShdw>
          </a:effectLst>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6" name=""/>
          <p:cNvSpPr/>
          <p:nvPr/>
        </p:nvSpPr>
        <p:spPr>
          <a:xfrm>
            <a:off x="6318360" y="1739880"/>
            <a:ext cx="1157040" cy="1392120"/>
          </a:xfrm>
          <a:custGeom>
            <a:avLst/>
            <a:gdLst/>
            <a:ahLst/>
            <a:rect l="l" t="t" r="r" b="b"/>
            <a:pathLst>
              <a:path w="552" h="583">
                <a:moveTo>
                  <a:pt x="235" y="582"/>
                </a:moveTo>
                <a:lnTo>
                  <a:pt x="235" y="572"/>
                </a:lnTo>
                <a:lnTo>
                  <a:pt x="224" y="562"/>
                </a:lnTo>
                <a:lnTo>
                  <a:pt x="194" y="551"/>
                </a:lnTo>
                <a:lnTo>
                  <a:pt x="184" y="511"/>
                </a:lnTo>
                <a:lnTo>
                  <a:pt x="173" y="500"/>
                </a:lnTo>
                <a:lnTo>
                  <a:pt x="184" y="490"/>
                </a:lnTo>
                <a:lnTo>
                  <a:pt x="184" y="480"/>
                </a:lnTo>
                <a:lnTo>
                  <a:pt x="173" y="470"/>
                </a:lnTo>
                <a:lnTo>
                  <a:pt x="173" y="449"/>
                </a:lnTo>
                <a:lnTo>
                  <a:pt x="163" y="429"/>
                </a:lnTo>
                <a:lnTo>
                  <a:pt x="163" y="408"/>
                </a:lnTo>
                <a:lnTo>
                  <a:pt x="133" y="388"/>
                </a:lnTo>
                <a:lnTo>
                  <a:pt x="112" y="368"/>
                </a:lnTo>
                <a:lnTo>
                  <a:pt x="102" y="347"/>
                </a:lnTo>
                <a:lnTo>
                  <a:pt x="71" y="327"/>
                </a:lnTo>
                <a:lnTo>
                  <a:pt x="61" y="327"/>
                </a:lnTo>
                <a:lnTo>
                  <a:pt x="61" y="317"/>
                </a:lnTo>
                <a:lnTo>
                  <a:pt x="31" y="317"/>
                </a:lnTo>
                <a:lnTo>
                  <a:pt x="31" y="306"/>
                </a:lnTo>
                <a:lnTo>
                  <a:pt x="20" y="296"/>
                </a:lnTo>
                <a:lnTo>
                  <a:pt x="20" y="255"/>
                </a:lnTo>
                <a:lnTo>
                  <a:pt x="20" y="235"/>
                </a:lnTo>
                <a:lnTo>
                  <a:pt x="20" y="225"/>
                </a:lnTo>
                <a:lnTo>
                  <a:pt x="31" y="204"/>
                </a:lnTo>
                <a:lnTo>
                  <a:pt x="20" y="194"/>
                </a:lnTo>
                <a:lnTo>
                  <a:pt x="0" y="184"/>
                </a:lnTo>
                <a:lnTo>
                  <a:pt x="10" y="163"/>
                </a:lnTo>
                <a:lnTo>
                  <a:pt x="10" y="153"/>
                </a:lnTo>
                <a:lnTo>
                  <a:pt x="41" y="133"/>
                </a:lnTo>
                <a:lnTo>
                  <a:pt x="51" y="123"/>
                </a:lnTo>
                <a:lnTo>
                  <a:pt x="61" y="123"/>
                </a:lnTo>
                <a:lnTo>
                  <a:pt x="51" y="51"/>
                </a:lnTo>
                <a:lnTo>
                  <a:pt x="61" y="41"/>
                </a:lnTo>
                <a:lnTo>
                  <a:pt x="71" y="31"/>
                </a:lnTo>
                <a:lnTo>
                  <a:pt x="82" y="41"/>
                </a:lnTo>
                <a:lnTo>
                  <a:pt x="92" y="41"/>
                </a:lnTo>
                <a:lnTo>
                  <a:pt x="102" y="41"/>
                </a:lnTo>
                <a:lnTo>
                  <a:pt x="133" y="20"/>
                </a:lnTo>
                <a:lnTo>
                  <a:pt x="173" y="0"/>
                </a:lnTo>
                <a:lnTo>
                  <a:pt x="184" y="0"/>
                </a:lnTo>
                <a:lnTo>
                  <a:pt x="184" y="10"/>
                </a:lnTo>
                <a:lnTo>
                  <a:pt x="184" y="20"/>
                </a:lnTo>
                <a:lnTo>
                  <a:pt x="184" y="31"/>
                </a:lnTo>
                <a:lnTo>
                  <a:pt x="173" y="41"/>
                </a:lnTo>
                <a:lnTo>
                  <a:pt x="194" y="41"/>
                </a:lnTo>
                <a:lnTo>
                  <a:pt x="204" y="41"/>
                </a:lnTo>
                <a:lnTo>
                  <a:pt x="214" y="51"/>
                </a:lnTo>
                <a:lnTo>
                  <a:pt x="224" y="41"/>
                </a:lnTo>
                <a:lnTo>
                  <a:pt x="235" y="51"/>
                </a:lnTo>
                <a:lnTo>
                  <a:pt x="245" y="51"/>
                </a:lnTo>
                <a:lnTo>
                  <a:pt x="245" y="61"/>
                </a:lnTo>
                <a:lnTo>
                  <a:pt x="255" y="71"/>
                </a:lnTo>
                <a:lnTo>
                  <a:pt x="255" y="82"/>
                </a:lnTo>
                <a:lnTo>
                  <a:pt x="347" y="92"/>
                </a:lnTo>
                <a:lnTo>
                  <a:pt x="357" y="92"/>
                </a:lnTo>
                <a:lnTo>
                  <a:pt x="378" y="112"/>
                </a:lnTo>
                <a:lnTo>
                  <a:pt x="388" y="112"/>
                </a:lnTo>
                <a:lnTo>
                  <a:pt x="398" y="112"/>
                </a:lnTo>
                <a:lnTo>
                  <a:pt x="418" y="112"/>
                </a:lnTo>
                <a:lnTo>
                  <a:pt x="439" y="123"/>
                </a:lnTo>
                <a:lnTo>
                  <a:pt x="439" y="133"/>
                </a:lnTo>
                <a:lnTo>
                  <a:pt x="449" y="133"/>
                </a:lnTo>
                <a:lnTo>
                  <a:pt x="469" y="143"/>
                </a:lnTo>
                <a:lnTo>
                  <a:pt x="469" y="153"/>
                </a:lnTo>
                <a:lnTo>
                  <a:pt x="469" y="184"/>
                </a:lnTo>
                <a:lnTo>
                  <a:pt x="469" y="194"/>
                </a:lnTo>
                <a:lnTo>
                  <a:pt x="480" y="184"/>
                </a:lnTo>
                <a:lnTo>
                  <a:pt x="490" y="184"/>
                </a:lnTo>
                <a:lnTo>
                  <a:pt x="480" y="194"/>
                </a:lnTo>
                <a:lnTo>
                  <a:pt x="480" y="204"/>
                </a:lnTo>
                <a:lnTo>
                  <a:pt x="480" y="214"/>
                </a:lnTo>
                <a:lnTo>
                  <a:pt x="500" y="225"/>
                </a:lnTo>
                <a:lnTo>
                  <a:pt x="480" y="245"/>
                </a:lnTo>
                <a:lnTo>
                  <a:pt x="459" y="265"/>
                </a:lnTo>
                <a:lnTo>
                  <a:pt x="459" y="286"/>
                </a:lnTo>
                <a:lnTo>
                  <a:pt x="459" y="296"/>
                </a:lnTo>
                <a:lnTo>
                  <a:pt x="480" y="296"/>
                </a:lnTo>
                <a:lnTo>
                  <a:pt x="490" y="265"/>
                </a:lnTo>
                <a:lnTo>
                  <a:pt x="510" y="245"/>
                </a:lnTo>
                <a:lnTo>
                  <a:pt x="520" y="245"/>
                </a:lnTo>
                <a:lnTo>
                  <a:pt x="520" y="235"/>
                </a:lnTo>
                <a:lnTo>
                  <a:pt x="531" y="225"/>
                </a:lnTo>
                <a:lnTo>
                  <a:pt x="531" y="214"/>
                </a:lnTo>
                <a:lnTo>
                  <a:pt x="531" y="204"/>
                </a:lnTo>
                <a:lnTo>
                  <a:pt x="541" y="194"/>
                </a:lnTo>
                <a:lnTo>
                  <a:pt x="551" y="194"/>
                </a:lnTo>
                <a:lnTo>
                  <a:pt x="551" y="214"/>
                </a:lnTo>
                <a:lnTo>
                  <a:pt x="531" y="245"/>
                </a:lnTo>
                <a:lnTo>
                  <a:pt x="531" y="255"/>
                </a:lnTo>
                <a:lnTo>
                  <a:pt x="520" y="265"/>
                </a:lnTo>
                <a:lnTo>
                  <a:pt x="520" y="276"/>
                </a:lnTo>
                <a:lnTo>
                  <a:pt x="510" y="296"/>
                </a:lnTo>
                <a:lnTo>
                  <a:pt x="510" y="327"/>
                </a:lnTo>
                <a:lnTo>
                  <a:pt x="510" y="337"/>
                </a:lnTo>
                <a:lnTo>
                  <a:pt x="500" y="347"/>
                </a:lnTo>
                <a:lnTo>
                  <a:pt x="500" y="357"/>
                </a:lnTo>
                <a:lnTo>
                  <a:pt x="500" y="378"/>
                </a:lnTo>
                <a:lnTo>
                  <a:pt x="500" y="408"/>
                </a:lnTo>
                <a:lnTo>
                  <a:pt x="500" y="419"/>
                </a:lnTo>
                <a:lnTo>
                  <a:pt x="490" y="449"/>
                </a:lnTo>
                <a:lnTo>
                  <a:pt x="490" y="500"/>
                </a:lnTo>
                <a:lnTo>
                  <a:pt x="510" y="531"/>
                </a:lnTo>
                <a:lnTo>
                  <a:pt x="500" y="531"/>
                </a:lnTo>
                <a:lnTo>
                  <a:pt x="500" y="541"/>
                </a:lnTo>
                <a:lnTo>
                  <a:pt x="500" y="551"/>
                </a:lnTo>
                <a:lnTo>
                  <a:pt x="500" y="562"/>
                </a:lnTo>
                <a:lnTo>
                  <a:pt x="235" y="582"/>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7" name=""/>
          <p:cNvSpPr/>
          <p:nvPr/>
        </p:nvSpPr>
        <p:spPr>
          <a:xfrm>
            <a:off x="5613480" y="2808360"/>
            <a:ext cx="1307880" cy="1000080"/>
          </a:xfrm>
          <a:custGeom>
            <a:avLst/>
            <a:gdLst/>
            <a:ahLst/>
            <a:rect l="l" t="t" r="r" b="b"/>
            <a:pathLst>
              <a:path w="927" h="630">
                <a:moveTo>
                  <a:pt x="30" y="30"/>
                </a:moveTo>
                <a:lnTo>
                  <a:pt x="760" y="0"/>
                </a:lnTo>
                <a:lnTo>
                  <a:pt x="760" y="30"/>
                </a:lnTo>
                <a:lnTo>
                  <a:pt x="775" y="47"/>
                </a:lnTo>
                <a:lnTo>
                  <a:pt x="775" y="62"/>
                </a:lnTo>
                <a:lnTo>
                  <a:pt x="760" y="77"/>
                </a:lnTo>
                <a:lnTo>
                  <a:pt x="775" y="92"/>
                </a:lnTo>
                <a:lnTo>
                  <a:pt x="789" y="153"/>
                </a:lnTo>
                <a:lnTo>
                  <a:pt x="836" y="169"/>
                </a:lnTo>
                <a:lnTo>
                  <a:pt x="851" y="185"/>
                </a:lnTo>
                <a:lnTo>
                  <a:pt x="851" y="200"/>
                </a:lnTo>
                <a:lnTo>
                  <a:pt x="851" y="215"/>
                </a:lnTo>
                <a:lnTo>
                  <a:pt x="880" y="230"/>
                </a:lnTo>
                <a:lnTo>
                  <a:pt x="897" y="247"/>
                </a:lnTo>
                <a:lnTo>
                  <a:pt x="912" y="262"/>
                </a:lnTo>
                <a:lnTo>
                  <a:pt x="927" y="292"/>
                </a:lnTo>
                <a:lnTo>
                  <a:pt x="927" y="307"/>
                </a:lnTo>
                <a:lnTo>
                  <a:pt x="912" y="339"/>
                </a:lnTo>
                <a:lnTo>
                  <a:pt x="912" y="369"/>
                </a:lnTo>
                <a:lnTo>
                  <a:pt x="880" y="384"/>
                </a:lnTo>
                <a:lnTo>
                  <a:pt x="851" y="400"/>
                </a:lnTo>
                <a:lnTo>
                  <a:pt x="821" y="400"/>
                </a:lnTo>
                <a:lnTo>
                  <a:pt x="804" y="415"/>
                </a:lnTo>
                <a:lnTo>
                  <a:pt x="789" y="430"/>
                </a:lnTo>
                <a:lnTo>
                  <a:pt x="804" y="445"/>
                </a:lnTo>
                <a:lnTo>
                  <a:pt x="821" y="477"/>
                </a:lnTo>
                <a:lnTo>
                  <a:pt x="821" y="507"/>
                </a:lnTo>
                <a:lnTo>
                  <a:pt x="789" y="554"/>
                </a:lnTo>
                <a:lnTo>
                  <a:pt x="775" y="569"/>
                </a:lnTo>
                <a:lnTo>
                  <a:pt x="760" y="584"/>
                </a:lnTo>
                <a:lnTo>
                  <a:pt x="760" y="600"/>
                </a:lnTo>
                <a:lnTo>
                  <a:pt x="760" y="630"/>
                </a:lnTo>
                <a:lnTo>
                  <a:pt x="722" y="587"/>
                </a:lnTo>
                <a:lnTo>
                  <a:pt x="122" y="600"/>
                </a:lnTo>
                <a:lnTo>
                  <a:pt x="122" y="584"/>
                </a:lnTo>
                <a:lnTo>
                  <a:pt x="106" y="569"/>
                </a:lnTo>
                <a:lnTo>
                  <a:pt x="122" y="554"/>
                </a:lnTo>
                <a:lnTo>
                  <a:pt x="106" y="539"/>
                </a:lnTo>
                <a:lnTo>
                  <a:pt x="106" y="522"/>
                </a:lnTo>
                <a:lnTo>
                  <a:pt x="106" y="507"/>
                </a:lnTo>
                <a:lnTo>
                  <a:pt x="106" y="492"/>
                </a:lnTo>
                <a:lnTo>
                  <a:pt x="91" y="477"/>
                </a:lnTo>
                <a:lnTo>
                  <a:pt x="91" y="445"/>
                </a:lnTo>
                <a:lnTo>
                  <a:pt x="91" y="430"/>
                </a:lnTo>
                <a:lnTo>
                  <a:pt x="91" y="415"/>
                </a:lnTo>
                <a:lnTo>
                  <a:pt x="76" y="400"/>
                </a:lnTo>
                <a:lnTo>
                  <a:pt x="61" y="384"/>
                </a:lnTo>
                <a:lnTo>
                  <a:pt x="76" y="369"/>
                </a:lnTo>
                <a:lnTo>
                  <a:pt x="61" y="354"/>
                </a:lnTo>
                <a:lnTo>
                  <a:pt x="46" y="324"/>
                </a:lnTo>
                <a:lnTo>
                  <a:pt x="30" y="307"/>
                </a:lnTo>
                <a:lnTo>
                  <a:pt x="46" y="277"/>
                </a:lnTo>
                <a:lnTo>
                  <a:pt x="46" y="262"/>
                </a:lnTo>
                <a:lnTo>
                  <a:pt x="15" y="247"/>
                </a:lnTo>
                <a:lnTo>
                  <a:pt x="15" y="230"/>
                </a:lnTo>
                <a:lnTo>
                  <a:pt x="15" y="215"/>
                </a:lnTo>
                <a:lnTo>
                  <a:pt x="0" y="169"/>
                </a:lnTo>
                <a:lnTo>
                  <a:pt x="15" y="138"/>
                </a:lnTo>
                <a:lnTo>
                  <a:pt x="15" y="123"/>
                </a:lnTo>
                <a:lnTo>
                  <a:pt x="30" y="108"/>
                </a:lnTo>
                <a:lnTo>
                  <a:pt x="15" y="77"/>
                </a:lnTo>
                <a:lnTo>
                  <a:pt x="0" y="77"/>
                </a:lnTo>
                <a:lnTo>
                  <a:pt x="15" y="47"/>
                </a:lnTo>
                <a:lnTo>
                  <a:pt x="0" y="30"/>
                </a:lnTo>
                <a:lnTo>
                  <a:pt x="15" y="30"/>
                </a:lnTo>
                <a:lnTo>
                  <a:pt x="30" y="30"/>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8" name=""/>
          <p:cNvSpPr/>
          <p:nvPr/>
        </p:nvSpPr>
        <p:spPr>
          <a:xfrm>
            <a:off x="6662880" y="3075120"/>
            <a:ext cx="880920" cy="1765080"/>
          </a:xfrm>
          <a:custGeom>
            <a:avLst/>
            <a:gdLst/>
            <a:ahLst/>
            <a:rect l="l" t="t" r="r" b="b"/>
            <a:pathLst>
              <a:path w="419" h="737">
                <a:moveTo>
                  <a:pt x="336" y="0"/>
                </a:moveTo>
                <a:lnTo>
                  <a:pt x="71" y="20"/>
                </a:lnTo>
                <a:lnTo>
                  <a:pt x="71" y="31"/>
                </a:lnTo>
                <a:lnTo>
                  <a:pt x="92" y="41"/>
                </a:lnTo>
                <a:lnTo>
                  <a:pt x="102" y="51"/>
                </a:lnTo>
                <a:lnTo>
                  <a:pt x="112" y="61"/>
                </a:lnTo>
                <a:lnTo>
                  <a:pt x="122" y="82"/>
                </a:lnTo>
                <a:lnTo>
                  <a:pt x="122" y="92"/>
                </a:lnTo>
                <a:lnTo>
                  <a:pt x="112" y="112"/>
                </a:lnTo>
                <a:lnTo>
                  <a:pt x="112" y="133"/>
                </a:lnTo>
                <a:lnTo>
                  <a:pt x="92" y="143"/>
                </a:lnTo>
                <a:lnTo>
                  <a:pt x="71" y="153"/>
                </a:lnTo>
                <a:lnTo>
                  <a:pt x="51" y="153"/>
                </a:lnTo>
                <a:lnTo>
                  <a:pt x="41" y="164"/>
                </a:lnTo>
                <a:lnTo>
                  <a:pt x="31" y="174"/>
                </a:lnTo>
                <a:lnTo>
                  <a:pt x="41" y="184"/>
                </a:lnTo>
                <a:lnTo>
                  <a:pt x="51" y="204"/>
                </a:lnTo>
                <a:lnTo>
                  <a:pt x="51" y="225"/>
                </a:lnTo>
                <a:lnTo>
                  <a:pt x="31" y="256"/>
                </a:lnTo>
                <a:lnTo>
                  <a:pt x="20" y="266"/>
                </a:lnTo>
                <a:lnTo>
                  <a:pt x="10" y="276"/>
                </a:lnTo>
                <a:lnTo>
                  <a:pt x="10" y="286"/>
                </a:lnTo>
                <a:lnTo>
                  <a:pt x="10" y="307"/>
                </a:lnTo>
                <a:lnTo>
                  <a:pt x="0" y="317"/>
                </a:lnTo>
                <a:lnTo>
                  <a:pt x="0" y="348"/>
                </a:lnTo>
                <a:lnTo>
                  <a:pt x="10" y="368"/>
                </a:lnTo>
                <a:lnTo>
                  <a:pt x="10" y="378"/>
                </a:lnTo>
                <a:lnTo>
                  <a:pt x="41" y="409"/>
                </a:lnTo>
                <a:lnTo>
                  <a:pt x="71" y="440"/>
                </a:lnTo>
                <a:lnTo>
                  <a:pt x="82" y="440"/>
                </a:lnTo>
                <a:lnTo>
                  <a:pt x="102" y="491"/>
                </a:lnTo>
                <a:lnTo>
                  <a:pt x="112" y="480"/>
                </a:lnTo>
                <a:lnTo>
                  <a:pt x="122" y="480"/>
                </a:lnTo>
                <a:lnTo>
                  <a:pt x="143" y="491"/>
                </a:lnTo>
                <a:lnTo>
                  <a:pt x="153" y="501"/>
                </a:lnTo>
                <a:lnTo>
                  <a:pt x="143" y="521"/>
                </a:lnTo>
                <a:lnTo>
                  <a:pt x="143" y="532"/>
                </a:lnTo>
                <a:lnTo>
                  <a:pt x="133" y="562"/>
                </a:lnTo>
                <a:lnTo>
                  <a:pt x="122" y="562"/>
                </a:lnTo>
                <a:lnTo>
                  <a:pt x="133" y="583"/>
                </a:lnTo>
                <a:lnTo>
                  <a:pt x="153" y="593"/>
                </a:lnTo>
                <a:lnTo>
                  <a:pt x="173" y="613"/>
                </a:lnTo>
                <a:lnTo>
                  <a:pt x="194" y="624"/>
                </a:lnTo>
                <a:lnTo>
                  <a:pt x="224" y="644"/>
                </a:lnTo>
                <a:lnTo>
                  <a:pt x="224" y="664"/>
                </a:lnTo>
                <a:lnTo>
                  <a:pt x="234" y="685"/>
                </a:lnTo>
                <a:lnTo>
                  <a:pt x="224" y="695"/>
                </a:lnTo>
                <a:lnTo>
                  <a:pt x="245" y="736"/>
                </a:lnTo>
                <a:lnTo>
                  <a:pt x="255" y="736"/>
                </a:lnTo>
                <a:lnTo>
                  <a:pt x="255" y="726"/>
                </a:lnTo>
                <a:lnTo>
                  <a:pt x="265" y="726"/>
                </a:lnTo>
                <a:lnTo>
                  <a:pt x="265" y="705"/>
                </a:lnTo>
                <a:lnTo>
                  <a:pt x="275" y="705"/>
                </a:lnTo>
                <a:lnTo>
                  <a:pt x="296" y="705"/>
                </a:lnTo>
                <a:lnTo>
                  <a:pt x="306" y="705"/>
                </a:lnTo>
                <a:lnTo>
                  <a:pt x="326" y="716"/>
                </a:lnTo>
                <a:lnTo>
                  <a:pt x="336" y="716"/>
                </a:lnTo>
                <a:lnTo>
                  <a:pt x="326" y="685"/>
                </a:lnTo>
                <a:lnTo>
                  <a:pt x="326" y="675"/>
                </a:lnTo>
                <a:lnTo>
                  <a:pt x="336" y="664"/>
                </a:lnTo>
                <a:lnTo>
                  <a:pt x="367" y="654"/>
                </a:lnTo>
                <a:lnTo>
                  <a:pt x="357" y="644"/>
                </a:lnTo>
                <a:lnTo>
                  <a:pt x="367" y="634"/>
                </a:lnTo>
                <a:lnTo>
                  <a:pt x="367" y="624"/>
                </a:lnTo>
                <a:lnTo>
                  <a:pt x="367" y="613"/>
                </a:lnTo>
                <a:lnTo>
                  <a:pt x="367" y="603"/>
                </a:lnTo>
                <a:lnTo>
                  <a:pt x="377" y="583"/>
                </a:lnTo>
                <a:lnTo>
                  <a:pt x="377" y="562"/>
                </a:lnTo>
                <a:lnTo>
                  <a:pt x="387" y="552"/>
                </a:lnTo>
                <a:lnTo>
                  <a:pt x="398" y="532"/>
                </a:lnTo>
                <a:lnTo>
                  <a:pt x="398" y="521"/>
                </a:lnTo>
                <a:lnTo>
                  <a:pt x="418" y="491"/>
                </a:lnTo>
                <a:lnTo>
                  <a:pt x="408" y="470"/>
                </a:lnTo>
                <a:lnTo>
                  <a:pt x="398" y="440"/>
                </a:lnTo>
                <a:lnTo>
                  <a:pt x="398" y="429"/>
                </a:lnTo>
                <a:lnTo>
                  <a:pt x="398" y="419"/>
                </a:lnTo>
                <a:lnTo>
                  <a:pt x="408" y="409"/>
                </a:lnTo>
                <a:lnTo>
                  <a:pt x="377" y="102"/>
                </a:lnTo>
                <a:lnTo>
                  <a:pt x="377" y="92"/>
                </a:lnTo>
                <a:lnTo>
                  <a:pt x="367" y="92"/>
                </a:lnTo>
                <a:lnTo>
                  <a:pt x="367" y="61"/>
                </a:lnTo>
                <a:lnTo>
                  <a:pt x="357" y="51"/>
                </a:lnTo>
                <a:lnTo>
                  <a:pt x="347" y="41"/>
                </a:lnTo>
                <a:lnTo>
                  <a:pt x="336" y="20"/>
                </a:lnTo>
                <a:lnTo>
                  <a:pt x="336" y="0"/>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29" name=""/>
          <p:cNvSpPr/>
          <p:nvPr/>
        </p:nvSpPr>
        <p:spPr>
          <a:xfrm>
            <a:off x="5794200" y="3736800"/>
            <a:ext cx="1463760" cy="1416240"/>
          </a:xfrm>
          <a:custGeom>
            <a:avLst/>
            <a:gdLst/>
            <a:ahLst/>
            <a:rect l="l" t="t" r="r" b="b"/>
            <a:pathLst>
              <a:path w="696" h="592">
                <a:moveTo>
                  <a:pt x="123" y="550"/>
                </a:moveTo>
                <a:lnTo>
                  <a:pt x="583" y="530"/>
                </a:lnTo>
                <a:lnTo>
                  <a:pt x="593" y="540"/>
                </a:lnTo>
                <a:lnTo>
                  <a:pt x="593" y="550"/>
                </a:lnTo>
                <a:lnTo>
                  <a:pt x="593" y="560"/>
                </a:lnTo>
                <a:lnTo>
                  <a:pt x="583" y="571"/>
                </a:lnTo>
                <a:lnTo>
                  <a:pt x="572" y="581"/>
                </a:lnTo>
                <a:lnTo>
                  <a:pt x="572" y="591"/>
                </a:lnTo>
                <a:lnTo>
                  <a:pt x="634" y="591"/>
                </a:lnTo>
                <a:lnTo>
                  <a:pt x="644" y="571"/>
                </a:lnTo>
                <a:lnTo>
                  <a:pt x="644" y="560"/>
                </a:lnTo>
                <a:lnTo>
                  <a:pt x="644" y="540"/>
                </a:lnTo>
                <a:lnTo>
                  <a:pt x="654" y="520"/>
                </a:lnTo>
                <a:lnTo>
                  <a:pt x="664" y="509"/>
                </a:lnTo>
                <a:lnTo>
                  <a:pt x="675" y="509"/>
                </a:lnTo>
                <a:lnTo>
                  <a:pt x="685" y="509"/>
                </a:lnTo>
                <a:lnTo>
                  <a:pt x="695" y="469"/>
                </a:lnTo>
                <a:lnTo>
                  <a:pt x="695" y="459"/>
                </a:lnTo>
                <a:lnTo>
                  <a:pt x="685" y="459"/>
                </a:lnTo>
                <a:lnTo>
                  <a:pt x="685" y="448"/>
                </a:lnTo>
                <a:lnTo>
                  <a:pt x="675" y="448"/>
                </a:lnTo>
                <a:lnTo>
                  <a:pt x="675" y="459"/>
                </a:lnTo>
                <a:lnTo>
                  <a:pt x="664" y="459"/>
                </a:lnTo>
                <a:lnTo>
                  <a:pt x="644" y="418"/>
                </a:lnTo>
                <a:lnTo>
                  <a:pt x="654" y="408"/>
                </a:lnTo>
                <a:lnTo>
                  <a:pt x="644" y="387"/>
                </a:lnTo>
                <a:lnTo>
                  <a:pt x="644" y="367"/>
                </a:lnTo>
                <a:lnTo>
                  <a:pt x="613" y="346"/>
                </a:lnTo>
                <a:lnTo>
                  <a:pt x="593" y="336"/>
                </a:lnTo>
                <a:lnTo>
                  <a:pt x="572" y="316"/>
                </a:lnTo>
                <a:lnTo>
                  <a:pt x="552" y="306"/>
                </a:lnTo>
                <a:lnTo>
                  <a:pt x="542" y="285"/>
                </a:lnTo>
                <a:lnTo>
                  <a:pt x="552" y="285"/>
                </a:lnTo>
                <a:lnTo>
                  <a:pt x="562" y="255"/>
                </a:lnTo>
                <a:lnTo>
                  <a:pt x="562" y="245"/>
                </a:lnTo>
                <a:lnTo>
                  <a:pt x="572" y="224"/>
                </a:lnTo>
                <a:lnTo>
                  <a:pt x="562" y="214"/>
                </a:lnTo>
                <a:lnTo>
                  <a:pt x="542" y="204"/>
                </a:lnTo>
                <a:lnTo>
                  <a:pt x="531" y="204"/>
                </a:lnTo>
                <a:lnTo>
                  <a:pt x="521" y="214"/>
                </a:lnTo>
                <a:lnTo>
                  <a:pt x="501" y="163"/>
                </a:lnTo>
                <a:lnTo>
                  <a:pt x="491" y="163"/>
                </a:lnTo>
                <a:lnTo>
                  <a:pt x="460" y="132"/>
                </a:lnTo>
                <a:lnTo>
                  <a:pt x="429" y="102"/>
                </a:lnTo>
                <a:lnTo>
                  <a:pt x="429" y="92"/>
                </a:lnTo>
                <a:lnTo>
                  <a:pt x="419" y="71"/>
                </a:lnTo>
                <a:lnTo>
                  <a:pt x="419" y="41"/>
                </a:lnTo>
                <a:lnTo>
                  <a:pt x="429" y="31"/>
                </a:lnTo>
                <a:lnTo>
                  <a:pt x="399" y="0"/>
                </a:lnTo>
                <a:lnTo>
                  <a:pt x="0" y="10"/>
                </a:lnTo>
                <a:lnTo>
                  <a:pt x="10" y="20"/>
                </a:lnTo>
                <a:lnTo>
                  <a:pt x="20" y="31"/>
                </a:lnTo>
                <a:lnTo>
                  <a:pt x="20" y="51"/>
                </a:lnTo>
                <a:lnTo>
                  <a:pt x="41" y="61"/>
                </a:lnTo>
                <a:lnTo>
                  <a:pt x="41" y="71"/>
                </a:lnTo>
                <a:lnTo>
                  <a:pt x="41" y="82"/>
                </a:lnTo>
                <a:lnTo>
                  <a:pt x="82" y="122"/>
                </a:lnTo>
                <a:lnTo>
                  <a:pt x="72" y="132"/>
                </a:lnTo>
                <a:lnTo>
                  <a:pt x="72" y="153"/>
                </a:lnTo>
                <a:lnTo>
                  <a:pt x="72" y="163"/>
                </a:lnTo>
                <a:lnTo>
                  <a:pt x="82" y="163"/>
                </a:lnTo>
                <a:lnTo>
                  <a:pt x="92" y="183"/>
                </a:lnTo>
                <a:lnTo>
                  <a:pt x="102" y="194"/>
                </a:lnTo>
                <a:lnTo>
                  <a:pt x="112" y="194"/>
                </a:lnTo>
                <a:lnTo>
                  <a:pt x="112" y="204"/>
                </a:lnTo>
                <a:lnTo>
                  <a:pt x="123" y="479"/>
                </a:lnTo>
                <a:lnTo>
                  <a:pt x="123" y="550"/>
                </a:lnTo>
              </a:path>
            </a:pathLst>
          </a:custGeom>
          <a:solidFill>
            <a:srgbClr val="00f008"/>
          </a:solidFill>
          <a:ln cap="rnd" w="12600">
            <a:solidFill>
              <a:srgbClr val="676767"/>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0" name=""/>
          <p:cNvSpPr/>
          <p:nvPr/>
        </p:nvSpPr>
        <p:spPr>
          <a:xfrm>
            <a:off x="4570560" y="4151160"/>
            <a:ext cx="706320" cy="3207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Kansas</a:t>
            </a:r>
            <a:endParaRPr b="0" lang="en-US" sz="800" strike="noStrike" u="none">
              <a:solidFill>
                <a:srgbClr val="000000"/>
              </a:solidFill>
              <a:effectLst/>
              <a:uFillTx/>
              <a:latin typeface="Times New Roman"/>
            </a:endParaRPr>
          </a:p>
        </p:txBody>
      </p:sp>
      <p:sp>
        <p:nvSpPr>
          <p:cNvPr id="431" name=""/>
          <p:cNvSpPr/>
          <p:nvPr/>
        </p:nvSpPr>
        <p:spPr>
          <a:xfrm>
            <a:off x="6218280" y="4160880"/>
            <a:ext cx="809640" cy="3236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Missouri</a:t>
            </a:r>
            <a:endParaRPr b="0" lang="en-US" sz="800" strike="noStrike" u="none">
              <a:solidFill>
                <a:srgbClr val="000000"/>
              </a:solidFill>
              <a:effectLst/>
              <a:uFillTx/>
              <a:latin typeface="Times New Roman"/>
            </a:endParaRPr>
          </a:p>
        </p:txBody>
      </p:sp>
      <p:sp>
        <p:nvSpPr>
          <p:cNvPr id="432" name=""/>
          <p:cNvSpPr/>
          <p:nvPr/>
        </p:nvSpPr>
        <p:spPr>
          <a:xfrm>
            <a:off x="4641840" y="3284640"/>
            <a:ext cx="863640" cy="3204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Nebraska</a:t>
            </a:r>
            <a:endParaRPr b="0" lang="en-US" sz="800" strike="noStrike" u="none">
              <a:solidFill>
                <a:srgbClr val="000000"/>
              </a:solidFill>
              <a:effectLst/>
              <a:uFillTx/>
              <a:latin typeface="Times New Roman"/>
            </a:endParaRPr>
          </a:p>
        </p:txBody>
      </p:sp>
      <p:sp>
        <p:nvSpPr>
          <p:cNvPr id="433" name=""/>
          <p:cNvSpPr/>
          <p:nvPr/>
        </p:nvSpPr>
        <p:spPr>
          <a:xfrm>
            <a:off x="4572000" y="2454120"/>
            <a:ext cx="1135080" cy="5176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South Dakota</a:t>
            </a:r>
            <a:endParaRPr b="0" lang="en-US" sz="800" strike="noStrike" u="none">
              <a:solidFill>
                <a:srgbClr val="000000"/>
              </a:solidFill>
              <a:effectLst/>
              <a:uFillTx/>
              <a:latin typeface="Times New Roman"/>
            </a:endParaRPr>
          </a:p>
        </p:txBody>
      </p:sp>
      <p:sp>
        <p:nvSpPr>
          <p:cNvPr id="434" name=""/>
          <p:cNvSpPr/>
          <p:nvPr/>
        </p:nvSpPr>
        <p:spPr>
          <a:xfrm>
            <a:off x="6419880" y="2279520"/>
            <a:ext cx="911160" cy="3225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Wisconsin</a:t>
            </a:r>
            <a:endParaRPr b="0" lang="en-US" sz="800" strike="noStrike" u="none">
              <a:solidFill>
                <a:srgbClr val="000000"/>
              </a:solidFill>
              <a:effectLst/>
              <a:uFillTx/>
              <a:latin typeface="Times New Roman"/>
            </a:endParaRPr>
          </a:p>
        </p:txBody>
      </p:sp>
      <p:sp>
        <p:nvSpPr>
          <p:cNvPr id="435" name=""/>
          <p:cNvSpPr/>
          <p:nvPr/>
        </p:nvSpPr>
        <p:spPr>
          <a:xfrm>
            <a:off x="6269040" y="3429000"/>
            <a:ext cx="573120" cy="3240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Iowa</a:t>
            </a:r>
            <a:endParaRPr b="0" lang="en-US" sz="800" strike="noStrike" u="none">
              <a:solidFill>
                <a:srgbClr val="000000"/>
              </a:solidFill>
              <a:effectLst/>
              <a:uFillTx/>
              <a:latin typeface="Times New Roman"/>
            </a:endParaRPr>
          </a:p>
        </p:txBody>
      </p:sp>
      <p:sp>
        <p:nvSpPr>
          <p:cNvPr id="436" name=""/>
          <p:cNvSpPr/>
          <p:nvPr/>
        </p:nvSpPr>
        <p:spPr>
          <a:xfrm>
            <a:off x="6981840" y="3825720"/>
            <a:ext cx="669960" cy="3254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Illinois</a:t>
            </a:r>
            <a:endParaRPr b="0" lang="en-US" sz="800" strike="noStrike" u="none">
              <a:solidFill>
                <a:srgbClr val="000000"/>
              </a:solidFill>
              <a:effectLst/>
              <a:uFillTx/>
              <a:latin typeface="Times New Roman"/>
            </a:endParaRPr>
          </a:p>
        </p:txBody>
      </p:sp>
      <p:sp>
        <p:nvSpPr>
          <p:cNvPr id="437" name=""/>
          <p:cNvSpPr/>
          <p:nvPr/>
        </p:nvSpPr>
        <p:spPr>
          <a:xfrm>
            <a:off x="5645160" y="1495440"/>
            <a:ext cx="1003320" cy="2305080"/>
          </a:xfrm>
          <a:custGeom>
            <a:avLst/>
            <a:gdLst/>
            <a:ahLst/>
            <a:rect l="l" t="t" r="r" b="b"/>
            <a:pathLst>
              <a:path w="477" h="965">
                <a:moveTo>
                  <a:pt x="28" y="964"/>
                </a:moveTo>
                <a:lnTo>
                  <a:pt x="16" y="836"/>
                </a:lnTo>
                <a:lnTo>
                  <a:pt x="0" y="776"/>
                </a:lnTo>
                <a:lnTo>
                  <a:pt x="332" y="428"/>
                </a:lnTo>
                <a:lnTo>
                  <a:pt x="316" y="348"/>
                </a:lnTo>
                <a:lnTo>
                  <a:pt x="312" y="300"/>
                </a:lnTo>
                <a:lnTo>
                  <a:pt x="328" y="244"/>
                </a:lnTo>
                <a:lnTo>
                  <a:pt x="368" y="156"/>
                </a:lnTo>
                <a:lnTo>
                  <a:pt x="47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8" name=""/>
          <p:cNvSpPr/>
          <p:nvPr/>
        </p:nvSpPr>
        <p:spPr>
          <a:xfrm>
            <a:off x="5808600" y="2478240"/>
            <a:ext cx="509760" cy="1017360"/>
          </a:xfrm>
          <a:custGeom>
            <a:avLst/>
            <a:gdLst/>
            <a:ahLst/>
            <a:rect l="l" t="t" r="r" b="b"/>
            <a:pathLst>
              <a:path w="285" h="425">
                <a:moveTo>
                  <a:pt x="0" y="100"/>
                </a:moveTo>
                <a:lnTo>
                  <a:pt x="40" y="92"/>
                </a:lnTo>
                <a:lnTo>
                  <a:pt x="112" y="0"/>
                </a:lnTo>
                <a:lnTo>
                  <a:pt x="256" y="40"/>
                </a:lnTo>
                <a:lnTo>
                  <a:pt x="284" y="48"/>
                </a:lnTo>
                <a:lnTo>
                  <a:pt x="264" y="156"/>
                </a:lnTo>
                <a:lnTo>
                  <a:pt x="244" y="268"/>
                </a:lnTo>
                <a:lnTo>
                  <a:pt x="212" y="344"/>
                </a:lnTo>
                <a:lnTo>
                  <a:pt x="204" y="424"/>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39" name=""/>
          <p:cNvSpPr/>
          <p:nvPr/>
        </p:nvSpPr>
        <p:spPr>
          <a:xfrm>
            <a:off x="6378480" y="1596960"/>
            <a:ext cx="1000080" cy="317520"/>
          </a:xfrm>
          <a:custGeom>
            <a:avLst/>
            <a:gdLst/>
            <a:ahLst/>
            <a:rect l="l" t="t" r="r" b="b"/>
            <a:pathLst>
              <a:path w="477" h="133">
                <a:moveTo>
                  <a:pt x="0" y="0"/>
                </a:moveTo>
                <a:lnTo>
                  <a:pt x="20" y="96"/>
                </a:lnTo>
                <a:lnTo>
                  <a:pt x="72" y="132"/>
                </a:lnTo>
                <a:lnTo>
                  <a:pt x="164" y="128"/>
                </a:lnTo>
                <a:lnTo>
                  <a:pt x="476" y="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40" name=""/>
          <p:cNvSpPr/>
          <p:nvPr/>
        </p:nvSpPr>
        <p:spPr>
          <a:xfrm>
            <a:off x="6249960" y="1609560"/>
            <a:ext cx="246240" cy="152640"/>
          </a:xfrm>
          <a:custGeom>
            <a:avLst/>
            <a:gdLst/>
            <a:ahLst/>
            <a:rect l="l" t="t" r="r" b="b"/>
            <a:pathLst>
              <a:path w="117" h="65">
                <a:moveTo>
                  <a:pt x="0" y="64"/>
                </a:moveTo>
                <a:lnTo>
                  <a:pt x="36" y="36"/>
                </a:lnTo>
                <a:lnTo>
                  <a:pt x="60" y="24"/>
                </a:lnTo>
                <a:lnTo>
                  <a:pt x="104" y="20"/>
                </a:lnTo>
                <a:lnTo>
                  <a:pt x="11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41" name=""/>
          <p:cNvSpPr/>
          <p:nvPr/>
        </p:nvSpPr>
        <p:spPr>
          <a:xfrm>
            <a:off x="6291360" y="2851200"/>
            <a:ext cx="49680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2" name=""/>
          <p:cNvSpPr/>
          <p:nvPr/>
        </p:nvSpPr>
        <p:spPr>
          <a:xfrm>
            <a:off x="6343560" y="2536920"/>
            <a:ext cx="457200" cy="88920"/>
          </a:xfrm>
          <a:custGeom>
            <a:avLst/>
            <a:gdLst/>
            <a:ahLst/>
            <a:rect l="l" t="t" r="r" b="b"/>
            <a:pathLst>
              <a:path w="217" h="37">
                <a:moveTo>
                  <a:pt x="0" y="0"/>
                </a:moveTo>
                <a:lnTo>
                  <a:pt x="116" y="24"/>
                </a:lnTo>
                <a:lnTo>
                  <a:pt x="216" y="36"/>
                </a:lnTo>
              </a:path>
            </a:pathLst>
          </a:custGeom>
          <a:noFill/>
          <a:ln cap="rnd" w="38160">
            <a:solidFill>
              <a:srgbClr val="000000"/>
            </a:solidFill>
            <a:round/>
          </a:ln>
        </p:spPr>
        <p:style>
          <a:lnRef idx="0"/>
          <a:fillRef idx="0"/>
          <a:effectRef idx="0"/>
          <a:fontRef idx="minor"/>
        </p:style>
        <p:txBody>
          <a:bodyPr tIns="43200" bIns="43200" anchor="t">
            <a:noAutofit/>
          </a:bodyPr>
          <a:p>
            <a:endParaRPr b="0" lang="en-US" sz="2400" strike="noStrike" u="none">
              <a:solidFill>
                <a:srgbClr val="000000"/>
              </a:solidFill>
              <a:effectLst/>
              <a:uFillTx/>
              <a:latin typeface="Times New Roman"/>
            </a:endParaRPr>
          </a:p>
        </p:txBody>
      </p:sp>
      <p:sp>
        <p:nvSpPr>
          <p:cNvPr id="443" name=""/>
          <p:cNvSpPr/>
          <p:nvPr/>
        </p:nvSpPr>
        <p:spPr>
          <a:xfrm>
            <a:off x="6707160" y="1909800"/>
            <a:ext cx="144360" cy="24120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4" name=""/>
          <p:cNvSpPr/>
          <p:nvPr/>
        </p:nvSpPr>
        <p:spPr>
          <a:xfrm>
            <a:off x="6318360" y="2222640"/>
            <a:ext cx="355320" cy="122040"/>
          </a:xfrm>
          <a:custGeom>
            <a:avLst/>
            <a:gdLst/>
            <a:ahLst/>
            <a:rect l="l" t="t" r="r" b="b"/>
            <a:pathLst>
              <a:path w="169" h="53">
                <a:moveTo>
                  <a:pt x="0" y="52"/>
                </a:moveTo>
                <a:lnTo>
                  <a:pt x="36" y="32"/>
                </a:lnTo>
                <a:lnTo>
                  <a:pt x="168"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45" name=""/>
          <p:cNvSpPr/>
          <p:nvPr/>
        </p:nvSpPr>
        <p:spPr>
          <a:xfrm>
            <a:off x="5740560" y="1971720"/>
            <a:ext cx="357120" cy="390600"/>
          </a:xfrm>
          <a:custGeom>
            <a:avLst/>
            <a:gdLst/>
            <a:ahLst/>
            <a:rect l="l" t="t" r="r" b="b"/>
            <a:pathLst>
              <a:path w="169" h="165">
                <a:moveTo>
                  <a:pt x="12" y="164"/>
                </a:moveTo>
                <a:lnTo>
                  <a:pt x="0" y="136"/>
                </a:lnTo>
                <a:lnTo>
                  <a:pt x="16" y="96"/>
                </a:lnTo>
                <a:lnTo>
                  <a:pt x="168" y="32"/>
                </a:lnTo>
                <a:lnTo>
                  <a:pt x="168"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46" name=""/>
          <p:cNvSpPr/>
          <p:nvPr/>
        </p:nvSpPr>
        <p:spPr>
          <a:xfrm>
            <a:off x="5999040" y="2075040"/>
            <a:ext cx="136800" cy="185400"/>
          </a:xfrm>
          <a:custGeom>
            <a:avLst/>
            <a:gdLst/>
            <a:ahLst/>
            <a:rect l="l" t="t" r="r" b="b"/>
            <a:pathLst>
              <a:path w="65" h="77">
                <a:moveTo>
                  <a:pt x="44" y="0"/>
                </a:moveTo>
                <a:lnTo>
                  <a:pt x="64" y="24"/>
                </a:lnTo>
                <a:lnTo>
                  <a:pt x="52" y="52"/>
                </a:lnTo>
                <a:lnTo>
                  <a:pt x="36" y="64"/>
                </a:lnTo>
                <a:lnTo>
                  <a:pt x="0" y="76"/>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47" name=""/>
          <p:cNvSpPr/>
          <p:nvPr/>
        </p:nvSpPr>
        <p:spPr>
          <a:xfrm>
            <a:off x="6127920" y="2192400"/>
            <a:ext cx="17748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8" name=""/>
          <p:cNvSpPr/>
          <p:nvPr/>
        </p:nvSpPr>
        <p:spPr>
          <a:xfrm>
            <a:off x="4168800" y="3486240"/>
            <a:ext cx="1157400" cy="3920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9" name=""/>
          <p:cNvSpPr/>
          <p:nvPr/>
        </p:nvSpPr>
        <p:spPr>
          <a:xfrm>
            <a:off x="6216480" y="3297240"/>
            <a:ext cx="20880" cy="3240"/>
          </a:xfrm>
          <a:custGeom>
            <a:avLst/>
            <a:gdLst/>
            <a:ahLst/>
            <a:rect l="l" t="t" r="r" b="b"/>
            <a:pathLst>
              <a:path w="9" h="1">
                <a:moveTo>
                  <a:pt x="8" y="0"/>
                </a:moveTo>
                <a:lnTo>
                  <a:pt x="0" y="0"/>
                </a:lnTo>
                <a:lnTo>
                  <a:pt x="8" y="0"/>
                </a:lnTo>
              </a:path>
            </a:pathLst>
          </a:custGeom>
          <a:solidFill>
            <a:srgbClr val="4c4c4c"/>
          </a:solidFill>
          <a:ln w="0">
            <a:no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450" name=""/>
          <p:cNvSpPr/>
          <p:nvPr/>
        </p:nvSpPr>
        <p:spPr>
          <a:xfrm>
            <a:off x="4613400" y="4346640"/>
            <a:ext cx="736560" cy="514440"/>
          </a:xfrm>
          <a:custGeom>
            <a:avLst/>
            <a:gdLst/>
            <a:ahLst/>
            <a:rect l="l" t="t" r="r" b="b"/>
            <a:pathLst>
              <a:path w="522" h="324">
                <a:moveTo>
                  <a:pt x="0" y="324"/>
                </a:moveTo>
                <a:lnTo>
                  <a:pt x="29" y="165"/>
                </a:lnTo>
                <a:lnTo>
                  <a:pt x="522"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51" name=""/>
          <p:cNvSpPr/>
          <p:nvPr/>
        </p:nvSpPr>
        <p:spPr>
          <a:xfrm>
            <a:off x="6424560" y="1957320"/>
            <a:ext cx="189000" cy="214560"/>
          </a:xfrm>
          <a:prstGeom prst="can">
            <a:avLst>
              <a:gd name="adj" fmla="val 25000"/>
            </a:avLst>
          </a:prstGeom>
          <a:solidFill>
            <a:srgbClr val="0091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2" name=""/>
          <p:cNvSpPr/>
          <p:nvPr/>
        </p:nvSpPr>
        <p:spPr>
          <a:xfrm>
            <a:off x="5545080" y="1297080"/>
            <a:ext cx="95112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Minnesota</a:t>
            </a:r>
            <a:endParaRPr b="0" lang="en-US" sz="800" strike="noStrike" u="none">
              <a:solidFill>
                <a:srgbClr val="000000"/>
              </a:solidFill>
              <a:effectLst/>
              <a:uFillTx/>
              <a:latin typeface="Times New Roman"/>
            </a:endParaRPr>
          </a:p>
        </p:txBody>
      </p:sp>
      <p:sp>
        <p:nvSpPr>
          <p:cNvPr id="453" name=""/>
          <p:cNvSpPr/>
          <p:nvPr/>
        </p:nvSpPr>
        <p:spPr>
          <a:xfrm>
            <a:off x="4114800" y="4110120"/>
            <a:ext cx="4030560" cy="1440"/>
          </a:xfrm>
          <a:custGeom>
            <a:avLst/>
            <a:gdLst/>
            <a:ahLst/>
            <a:rect l="l" t="t" r="r" b="b"/>
            <a:pathLst>
              <a:path w="2091" h="114">
                <a:moveTo>
                  <a:pt x="2091" y="114"/>
                </a:moveTo>
                <a:cubicBezTo>
                  <a:pt x="1923" y="109"/>
                  <a:pt x="1859" y="114"/>
                  <a:pt x="1728" y="91"/>
                </a:cubicBezTo>
                <a:cubicBezTo>
                  <a:pt x="1659" y="45"/>
                  <a:pt x="1598" y="49"/>
                  <a:pt x="1515" y="43"/>
                </a:cubicBezTo>
                <a:cubicBezTo>
                  <a:pt x="1483" y="38"/>
                  <a:pt x="1452" y="32"/>
                  <a:pt x="1420" y="27"/>
                </a:cubicBezTo>
                <a:cubicBezTo>
                  <a:pt x="1407" y="25"/>
                  <a:pt x="1381" y="20"/>
                  <a:pt x="1381" y="20"/>
                </a:cubicBezTo>
                <a:cubicBezTo>
                  <a:pt x="1216" y="25"/>
                  <a:pt x="1064" y="38"/>
                  <a:pt x="900" y="20"/>
                </a:cubicBezTo>
                <a:cubicBezTo>
                  <a:pt x="819" y="0"/>
                  <a:pt x="730" y="20"/>
                  <a:pt x="647" y="27"/>
                </a:cubicBezTo>
                <a:cubicBezTo>
                  <a:pt x="433" y="71"/>
                  <a:pt x="217" y="67"/>
                  <a:pt x="0" y="67"/>
                </a:cubicBezTo>
              </a:path>
            </a:pathLst>
          </a:custGeom>
          <a:noFill/>
          <a:ln w="12600">
            <a:solidFill>
              <a:srgbClr val="000000"/>
            </a:solidFill>
            <a:prstDash val="dash"/>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4" name=""/>
          <p:cNvSpPr/>
          <p:nvPr/>
        </p:nvSpPr>
        <p:spPr>
          <a:xfrm>
            <a:off x="7389720" y="3554280"/>
            <a:ext cx="998640" cy="516240"/>
          </a:xfrm>
          <a:prstGeom prst="rect">
            <a:avLst/>
          </a:prstGeom>
          <a:noFill/>
          <a:ln w="0">
            <a:noFill/>
          </a:ln>
        </p:spPr>
        <p:style>
          <a:lnRef idx="0"/>
          <a:fillRef idx="0"/>
          <a:effectRef idx="0"/>
          <a:fontRef idx="minor"/>
        </p:style>
        <p:txBody>
          <a:bodyPr lIns="90000" rIns="90000" tIns="46800" bIns="46800" anchor="t">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Market Area</a:t>
            </a:r>
            <a:endParaRPr b="0" lang="en-US" sz="1400" strike="noStrike" u="none">
              <a:solidFill>
                <a:srgbClr val="000000"/>
              </a:solidFill>
              <a:effectLst/>
              <a:uFillTx/>
              <a:latin typeface="Times New Roman"/>
            </a:endParaRPr>
          </a:p>
        </p:txBody>
      </p:sp>
      <p:sp>
        <p:nvSpPr>
          <p:cNvPr id="455" name=""/>
          <p:cNvSpPr/>
          <p:nvPr/>
        </p:nvSpPr>
        <p:spPr>
          <a:xfrm>
            <a:off x="5276880" y="2297160"/>
            <a:ext cx="546120" cy="797040"/>
          </a:xfrm>
          <a:custGeom>
            <a:avLst/>
            <a:gdLst/>
            <a:ahLst/>
            <a:rect l="l" t="t" r="r" b="b"/>
            <a:pathLst>
              <a:path w="261" h="333">
                <a:moveTo>
                  <a:pt x="0" y="0"/>
                </a:moveTo>
                <a:lnTo>
                  <a:pt x="48" y="144"/>
                </a:lnTo>
                <a:lnTo>
                  <a:pt x="84" y="172"/>
                </a:lnTo>
                <a:lnTo>
                  <a:pt x="112" y="252"/>
                </a:lnTo>
                <a:lnTo>
                  <a:pt x="156" y="284"/>
                </a:lnTo>
                <a:lnTo>
                  <a:pt x="188" y="308"/>
                </a:lnTo>
                <a:lnTo>
                  <a:pt x="208" y="308"/>
                </a:lnTo>
                <a:lnTo>
                  <a:pt x="260" y="33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sp>
        <p:nvSpPr>
          <p:cNvPr id="456" name=""/>
          <p:cNvSpPr/>
          <p:nvPr/>
        </p:nvSpPr>
        <p:spPr>
          <a:xfrm>
            <a:off x="4984920" y="2986200"/>
            <a:ext cx="2274840" cy="1868400"/>
          </a:xfrm>
          <a:custGeom>
            <a:avLst/>
            <a:gdLst/>
            <a:ahLst/>
            <a:rect l="l" t="t" r="r" b="b"/>
            <a:pathLst>
              <a:path w="1612" h="1177">
                <a:moveTo>
                  <a:pt x="0" y="1177"/>
                </a:moveTo>
                <a:lnTo>
                  <a:pt x="70" y="1078"/>
                </a:lnTo>
                <a:lnTo>
                  <a:pt x="248" y="868"/>
                </a:lnTo>
                <a:lnTo>
                  <a:pt x="384" y="698"/>
                </a:lnTo>
                <a:lnTo>
                  <a:pt x="480" y="560"/>
                </a:lnTo>
                <a:lnTo>
                  <a:pt x="521" y="505"/>
                </a:lnTo>
                <a:lnTo>
                  <a:pt x="838" y="313"/>
                </a:lnTo>
                <a:lnTo>
                  <a:pt x="1094" y="217"/>
                </a:lnTo>
                <a:lnTo>
                  <a:pt x="1319" y="120"/>
                </a:lnTo>
                <a:lnTo>
                  <a:pt x="1612"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Times New Roman"/>
            </a:endParaRPr>
          </a:p>
        </p:txBody>
      </p:sp>
      <p:grpSp>
        <p:nvGrpSpPr>
          <p:cNvPr id="457" name=""/>
          <p:cNvGrpSpPr/>
          <p:nvPr/>
        </p:nvGrpSpPr>
        <p:grpSpPr>
          <a:xfrm>
            <a:off x="5378400" y="2052720"/>
            <a:ext cx="512280" cy="374040"/>
            <a:chOff x="5378400" y="2052720"/>
            <a:chExt cx="512280" cy="374040"/>
          </a:xfrm>
        </p:grpSpPr>
        <p:sp>
          <p:nvSpPr>
            <p:cNvPr id="458" name=""/>
            <p:cNvSpPr/>
            <p:nvPr/>
          </p:nvSpPr>
          <p:spPr>
            <a:xfrm>
              <a:off x="5432400" y="2052720"/>
              <a:ext cx="226080" cy="16740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9" name=""/>
            <p:cNvSpPr/>
            <p:nvPr/>
          </p:nvSpPr>
          <p:spPr>
            <a:xfrm>
              <a:off x="5378400" y="2174400"/>
              <a:ext cx="512280" cy="2523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60" name=""/>
          <p:cNvSpPr/>
          <p:nvPr/>
        </p:nvSpPr>
        <p:spPr>
          <a:xfrm>
            <a:off x="5418000" y="2227320"/>
            <a:ext cx="481320" cy="137880"/>
          </a:xfrm>
          <a:prstGeom prst="rect">
            <a:avLst/>
          </a:prstGeom>
          <a:no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463 MW</a:t>
            </a:r>
            <a:endParaRPr b="0" lang="en-US" sz="900" strike="noStrike" u="none">
              <a:solidFill>
                <a:srgbClr val="000000"/>
              </a:solidFill>
              <a:effectLst/>
              <a:uFillTx/>
              <a:latin typeface="Times New Roman"/>
            </a:endParaRPr>
          </a:p>
        </p:txBody>
      </p:sp>
      <p:grpSp>
        <p:nvGrpSpPr>
          <p:cNvPr id="461" name=""/>
          <p:cNvGrpSpPr/>
          <p:nvPr/>
        </p:nvGrpSpPr>
        <p:grpSpPr>
          <a:xfrm>
            <a:off x="6224760" y="1755720"/>
            <a:ext cx="542520" cy="374040"/>
            <a:chOff x="6224760" y="1755720"/>
            <a:chExt cx="542520" cy="374040"/>
          </a:xfrm>
        </p:grpSpPr>
        <p:sp>
          <p:nvSpPr>
            <p:cNvPr id="462" name=""/>
            <p:cNvSpPr/>
            <p:nvPr/>
          </p:nvSpPr>
          <p:spPr>
            <a:xfrm>
              <a:off x="6281640" y="1755720"/>
              <a:ext cx="239400" cy="16776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3" name=""/>
            <p:cNvSpPr/>
            <p:nvPr/>
          </p:nvSpPr>
          <p:spPr>
            <a:xfrm>
              <a:off x="6224760" y="1877400"/>
              <a:ext cx="542520" cy="25236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64" name=""/>
          <p:cNvSpPr/>
          <p:nvPr/>
        </p:nvSpPr>
        <p:spPr>
          <a:xfrm>
            <a:off x="6272280" y="1930320"/>
            <a:ext cx="471600" cy="137880"/>
          </a:xfrm>
          <a:prstGeom prst="rect">
            <a:avLst/>
          </a:prstGeom>
          <a:solidFill>
            <a:srgbClr val="ff0000"/>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275 MW</a:t>
            </a:r>
            <a:endParaRPr b="0" lang="en-US" sz="900" strike="noStrike" u="none">
              <a:solidFill>
                <a:srgbClr val="000000"/>
              </a:solidFill>
              <a:effectLst/>
              <a:uFillTx/>
              <a:latin typeface="Times New Roman"/>
            </a:endParaRPr>
          </a:p>
        </p:txBody>
      </p:sp>
      <p:grpSp>
        <p:nvGrpSpPr>
          <p:cNvPr id="465" name=""/>
          <p:cNvGrpSpPr/>
          <p:nvPr/>
        </p:nvGrpSpPr>
        <p:grpSpPr>
          <a:xfrm>
            <a:off x="6145200" y="2592360"/>
            <a:ext cx="507600" cy="374040"/>
            <a:chOff x="6145200" y="2592360"/>
            <a:chExt cx="507600" cy="374040"/>
          </a:xfrm>
        </p:grpSpPr>
        <p:sp>
          <p:nvSpPr>
            <p:cNvPr id="466" name=""/>
            <p:cNvSpPr/>
            <p:nvPr/>
          </p:nvSpPr>
          <p:spPr>
            <a:xfrm>
              <a:off x="6198480" y="2592360"/>
              <a:ext cx="223920" cy="1677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7" name=""/>
            <p:cNvSpPr/>
            <p:nvPr/>
          </p:nvSpPr>
          <p:spPr>
            <a:xfrm>
              <a:off x="6145200" y="2714040"/>
              <a:ext cx="507600" cy="25236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68" name=""/>
          <p:cNvSpPr/>
          <p:nvPr/>
        </p:nvSpPr>
        <p:spPr>
          <a:xfrm>
            <a:off x="6184800" y="2766960"/>
            <a:ext cx="473040" cy="137880"/>
          </a:xfrm>
          <a:prstGeom prst="rect">
            <a:avLst/>
          </a:prstGeom>
          <a:solidFill>
            <a:srgbClr val="ffffff"/>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445 MW</a:t>
            </a:r>
            <a:endParaRPr b="0" lang="en-US" sz="900" strike="noStrike" u="none">
              <a:solidFill>
                <a:srgbClr val="000000"/>
              </a:solidFill>
              <a:effectLst/>
              <a:uFillTx/>
              <a:latin typeface="Times New Roman"/>
            </a:endParaRPr>
          </a:p>
        </p:txBody>
      </p:sp>
      <p:grpSp>
        <p:nvGrpSpPr>
          <p:cNvPr id="469" name=""/>
          <p:cNvGrpSpPr/>
          <p:nvPr/>
        </p:nvGrpSpPr>
        <p:grpSpPr>
          <a:xfrm>
            <a:off x="6856560" y="3062160"/>
            <a:ext cx="512280" cy="374040"/>
            <a:chOff x="6856560" y="3062160"/>
            <a:chExt cx="512280" cy="374040"/>
          </a:xfrm>
        </p:grpSpPr>
        <p:sp>
          <p:nvSpPr>
            <p:cNvPr id="470" name=""/>
            <p:cNvSpPr/>
            <p:nvPr/>
          </p:nvSpPr>
          <p:spPr>
            <a:xfrm>
              <a:off x="6910560" y="3062160"/>
              <a:ext cx="226080" cy="1677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1" name=""/>
            <p:cNvSpPr/>
            <p:nvPr/>
          </p:nvSpPr>
          <p:spPr>
            <a:xfrm>
              <a:off x="6856560" y="3183840"/>
              <a:ext cx="512280" cy="25236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72" name=""/>
          <p:cNvSpPr/>
          <p:nvPr/>
        </p:nvSpPr>
        <p:spPr>
          <a:xfrm>
            <a:off x="6905160" y="3236760"/>
            <a:ext cx="426240" cy="13788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500 MW</a:t>
            </a:r>
            <a:endParaRPr b="0" lang="en-US" sz="900" strike="noStrike" u="none">
              <a:solidFill>
                <a:srgbClr val="000000"/>
              </a:solidFill>
              <a:effectLst/>
              <a:uFillTx/>
              <a:latin typeface="Times New Roman"/>
            </a:endParaRPr>
          </a:p>
        </p:txBody>
      </p:sp>
      <p:grpSp>
        <p:nvGrpSpPr>
          <p:cNvPr id="473" name=""/>
          <p:cNvGrpSpPr/>
          <p:nvPr/>
        </p:nvGrpSpPr>
        <p:grpSpPr>
          <a:xfrm>
            <a:off x="5006880" y="3602160"/>
            <a:ext cx="510840" cy="374040"/>
            <a:chOff x="5006880" y="3602160"/>
            <a:chExt cx="510840" cy="374040"/>
          </a:xfrm>
        </p:grpSpPr>
        <p:grpSp>
          <p:nvGrpSpPr>
            <p:cNvPr id="474" name=""/>
            <p:cNvGrpSpPr/>
            <p:nvPr/>
          </p:nvGrpSpPr>
          <p:grpSpPr>
            <a:xfrm>
              <a:off x="5006880" y="3602160"/>
              <a:ext cx="506520" cy="374040"/>
              <a:chOff x="5006880" y="3602160"/>
              <a:chExt cx="506520" cy="374040"/>
            </a:xfrm>
          </p:grpSpPr>
          <p:sp>
            <p:nvSpPr>
              <p:cNvPr id="475" name=""/>
              <p:cNvSpPr/>
              <p:nvPr/>
            </p:nvSpPr>
            <p:spPr>
              <a:xfrm>
                <a:off x="5060160" y="3602160"/>
                <a:ext cx="223560" cy="1674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6" name=""/>
              <p:cNvSpPr/>
              <p:nvPr/>
            </p:nvSpPr>
            <p:spPr>
              <a:xfrm>
                <a:off x="5006880" y="3723840"/>
                <a:ext cx="506520" cy="2523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77" name=""/>
            <p:cNvSpPr/>
            <p:nvPr/>
          </p:nvSpPr>
          <p:spPr>
            <a:xfrm>
              <a:off x="5046120" y="3776760"/>
              <a:ext cx="471600" cy="137880"/>
            </a:xfrm>
            <a:prstGeom prst="rect">
              <a:avLst/>
            </a:prstGeom>
            <a:solidFill>
              <a:srgbClr val="fc0128"/>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159 MW</a:t>
              </a:r>
              <a:endParaRPr b="0" lang="en-US" sz="900" strike="noStrike" u="none">
                <a:solidFill>
                  <a:srgbClr val="000000"/>
                </a:solidFill>
                <a:effectLst/>
                <a:uFillTx/>
                <a:latin typeface="Times New Roman"/>
              </a:endParaRPr>
            </a:p>
          </p:txBody>
        </p:sp>
      </p:grpSp>
      <p:sp>
        <p:nvSpPr>
          <p:cNvPr id="478" name=""/>
          <p:cNvSpPr/>
          <p:nvPr/>
        </p:nvSpPr>
        <p:spPr>
          <a:xfrm>
            <a:off x="2546280" y="1560600"/>
            <a:ext cx="3756240" cy="1085760"/>
          </a:xfrm>
          <a:custGeom>
            <a:avLst/>
            <a:gdLst/>
            <a:ahLst/>
            <a:rect l="l" t="t" r="r" b="b"/>
            <a:pathLst>
              <a:path w="3098" h="550">
                <a:moveTo>
                  <a:pt x="0" y="0"/>
                </a:moveTo>
                <a:lnTo>
                  <a:pt x="1562" y="0"/>
                </a:lnTo>
                <a:lnTo>
                  <a:pt x="1562" y="550"/>
                </a:lnTo>
                <a:lnTo>
                  <a:pt x="3098" y="550"/>
                </a:lnTo>
              </a:path>
            </a:pathLst>
          </a:custGeom>
          <a:noFill/>
          <a:ln w="12600">
            <a:solidFill>
              <a:srgbClr val="000000"/>
            </a:solidFill>
            <a:round/>
            <a:tailEnd len="med" type="oval" w="med"/>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479" name=""/>
          <p:cNvSpPr/>
          <p:nvPr/>
        </p:nvSpPr>
        <p:spPr>
          <a:xfrm>
            <a:off x="231840" y="1843200"/>
            <a:ext cx="3087720" cy="43448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0" name=""/>
          <p:cNvSpPr/>
          <p:nvPr/>
        </p:nvSpPr>
        <p:spPr>
          <a:xfrm>
            <a:off x="387360" y="1317600"/>
            <a:ext cx="2436840" cy="88920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1" name=""/>
          <p:cNvSpPr/>
          <p:nvPr/>
        </p:nvSpPr>
        <p:spPr>
          <a:xfrm>
            <a:off x="403200" y="1503360"/>
            <a:ext cx="2406600" cy="777240"/>
          </a:xfrm>
          <a:prstGeom prst="rect">
            <a:avLst/>
          </a:prstGeom>
          <a:noFill/>
          <a:ln w="0">
            <a:noFill/>
          </a:ln>
        </p:spPr>
        <p:style>
          <a:lnRef idx="0"/>
          <a:fillRef idx="0"/>
          <a:effectRef idx="0"/>
          <a:fontRef idx="minor"/>
        </p:style>
        <p:txBody>
          <a:bodyPr lIns="0" rIns="0" tIns="0" bIns="0" anchor="t">
            <a:spAutoFit/>
          </a:bodyPr>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Frutiger 55 Roman"/>
              </a:rPr>
              <a:t>Great River Energy Peaking Plant</a:t>
            </a:r>
            <a:endParaRPr b="0" lang="en-US" sz="1600" strike="noStrike" u="none">
              <a:solidFill>
                <a:srgbClr val="000000"/>
              </a:solidFill>
              <a:effectLst/>
              <a:uFillTx/>
              <a:latin typeface="Times New Roman"/>
            </a:endParaRPr>
          </a:p>
          <a:p>
            <a:pPr algn="ctr">
              <a:lnSpc>
                <a:spcPct val="8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Placed In-Service - May 2001</a:t>
            </a:r>
            <a:endParaRPr b="0" lang="en-US" sz="1400" strike="noStrike" u="none">
              <a:solidFill>
                <a:srgbClr val="000000"/>
              </a:solidFill>
              <a:effectLst/>
              <a:uFillTx/>
              <a:latin typeface="Times New Roman"/>
            </a:endParaRPr>
          </a:p>
        </p:txBody>
      </p:sp>
      <p:sp>
        <p:nvSpPr>
          <p:cNvPr id="482" name=""/>
          <p:cNvSpPr/>
          <p:nvPr/>
        </p:nvSpPr>
        <p:spPr>
          <a:xfrm>
            <a:off x="387360" y="1160640"/>
            <a:ext cx="2436840" cy="257040"/>
          </a:xfrm>
          <a:prstGeom prst="roundRect">
            <a:avLst>
              <a:gd name="adj" fmla="val 16667"/>
            </a:avLst>
          </a:prstGeom>
          <a:solidFill>
            <a:srgbClr val="095ba6"/>
          </a:solidFill>
          <a:ln w="11160">
            <a:solidFill>
              <a:srgbClr val="000000"/>
            </a:solidFill>
            <a:miter/>
          </a:ln>
        </p:spPr>
        <p:style>
          <a:lnRef idx="0"/>
          <a:fillRef idx="0"/>
          <a:effectRef idx="0"/>
          <a:fontRef idx="minor"/>
        </p:style>
        <p:txBody>
          <a:bodyPr lIns="0" rIns="0" tIns="0" bIns="0" anchor="ctr">
            <a:noAutofit/>
          </a:bodyPr>
          <a:p>
            <a:pPr marL="1191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Frutiger 45 Light"/>
              </a:rPr>
              <a:t>Completed Deal</a:t>
            </a:r>
            <a:endParaRPr b="0" lang="en-US" sz="1600" strike="noStrike" u="none">
              <a:solidFill>
                <a:srgbClr val="000000"/>
              </a:solidFill>
              <a:effectLst/>
              <a:uFillTx/>
              <a:latin typeface="Times New Roman"/>
            </a:endParaRPr>
          </a:p>
        </p:txBody>
      </p:sp>
      <p:grpSp>
        <p:nvGrpSpPr>
          <p:cNvPr id="483" name=""/>
          <p:cNvGrpSpPr/>
          <p:nvPr/>
        </p:nvGrpSpPr>
        <p:grpSpPr>
          <a:xfrm>
            <a:off x="5438880" y="3389400"/>
            <a:ext cx="510840" cy="374040"/>
            <a:chOff x="5438880" y="3389400"/>
            <a:chExt cx="510840" cy="374040"/>
          </a:xfrm>
        </p:grpSpPr>
        <p:grpSp>
          <p:nvGrpSpPr>
            <p:cNvPr id="484" name=""/>
            <p:cNvGrpSpPr/>
            <p:nvPr/>
          </p:nvGrpSpPr>
          <p:grpSpPr>
            <a:xfrm>
              <a:off x="5438880" y="3389400"/>
              <a:ext cx="506520" cy="374040"/>
              <a:chOff x="5438880" y="3389400"/>
              <a:chExt cx="506520" cy="374040"/>
            </a:xfrm>
          </p:grpSpPr>
          <p:sp>
            <p:nvSpPr>
              <p:cNvPr id="485" name=""/>
              <p:cNvSpPr/>
              <p:nvPr/>
            </p:nvSpPr>
            <p:spPr>
              <a:xfrm>
                <a:off x="5492160" y="3389400"/>
                <a:ext cx="223560" cy="1674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6" name=""/>
              <p:cNvSpPr/>
              <p:nvPr/>
            </p:nvSpPr>
            <p:spPr>
              <a:xfrm>
                <a:off x="5438880" y="3511080"/>
                <a:ext cx="506520" cy="2523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87" name=""/>
            <p:cNvSpPr/>
            <p:nvPr/>
          </p:nvSpPr>
          <p:spPr>
            <a:xfrm>
              <a:off x="5478120" y="3564000"/>
              <a:ext cx="471600" cy="137880"/>
            </a:xfrm>
            <a:prstGeom prst="rect">
              <a:avLst/>
            </a:prstGeom>
            <a:solidFill>
              <a:srgbClr val="fc0128"/>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330 MW</a:t>
              </a:r>
              <a:endParaRPr b="0" lang="en-US" sz="900" strike="noStrike" u="none">
                <a:solidFill>
                  <a:srgbClr val="000000"/>
                </a:solidFill>
                <a:effectLst/>
                <a:uFillTx/>
                <a:latin typeface="Times New Roman"/>
              </a:endParaRPr>
            </a:p>
          </p:txBody>
        </p:sp>
      </p:grpSp>
      <p:grpSp>
        <p:nvGrpSpPr>
          <p:cNvPr id="488" name=""/>
          <p:cNvGrpSpPr/>
          <p:nvPr/>
        </p:nvGrpSpPr>
        <p:grpSpPr>
          <a:xfrm>
            <a:off x="3618000" y="3740040"/>
            <a:ext cx="244440" cy="174240"/>
            <a:chOff x="3618000" y="3740040"/>
            <a:chExt cx="244440" cy="174240"/>
          </a:xfrm>
        </p:grpSpPr>
        <p:sp>
          <p:nvSpPr>
            <p:cNvPr id="489" name=""/>
            <p:cNvSpPr/>
            <p:nvPr/>
          </p:nvSpPr>
          <p:spPr>
            <a:xfrm>
              <a:off x="3624480" y="3740040"/>
              <a:ext cx="108360" cy="78480"/>
            </a:xfrm>
            <a:prstGeom prst="rect">
              <a:avLst/>
            </a:prstGeom>
            <a:solidFill>
              <a:srgbClr val="fc0128"/>
            </a:solidFill>
            <a:ln w="11160">
              <a:solidFill>
                <a:srgbClr val="000000"/>
              </a:solidFill>
              <a:miter/>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490" name=""/>
            <p:cNvSpPr/>
            <p:nvPr/>
          </p:nvSpPr>
          <p:spPr>
            <a:xfrm>
              <a:off x="3618000" y="3796200"/>
              <a:ext cx="244440" cy="11808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91" name=""/>
          <p:cNvGrpSpPr/>
          <p:nvPr/>
        </p:nvGrpSpPr>
        <p:grpSpPr>
          <a:xfrm>
            <a:off x="3618000" y="3441600"/>
            <a:ext cx="244440" cy="174240"/>
            <a:chOff x="3618000" y="3441600"/>
            <a:chExt cx="244440" cy="174240"/>
          </a:xfrm>
        </p:grpSpPr>
        <p:sp>
          <p:nvSpPr>
            <p:cNvPr id="492" name=""/>
            <p:cNvSpPr/>
            <p:nvPr/>
          </p:nvSpPr>
          <p:spPr>
            <a:xfrm>
              <a:off x="3643560" y="3441600"/>
              <a:ext cx="107640" cy="78120"/>
            </a:xfrm>
            <a:prstGeom prst="rect">
              <a:avLst/>
            </a:prstGeom>
            <a:solidFill>
              <a:srgbClr val="ffe80f"/>
            </a:solidFill>
            <a:ln w="11160">
              <a:solidFill>
                <a:srgbClr val="000000"/>
              </a:solidFill>
              <a:miter/>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93" name=""/>
            <p:cNvSpPr/>
            <p:nvPr/>
          </p:nvSpPr>
          <p:spPr>
            <a:xfrm>
              <a:off x="3618000" y="3498120"/>
              <a:ext cx="244440" cy="117720"/>
            </a:xfrm>
            <a:prstGeom prst="rect">
              <a:avLst/>
            </a:prstGeom>
            <a:solidFill>
              <a:srgbClr val="ffe80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94" name=""/>
          <p:cNvGrpSpPr/>
          <p:nvPr/>
        </p:nvGrpSpPr>
        <p:grpSpPr>
          <a:xfrm>
            <a:off x="3618000" y="3143160"/>
            <a:ext cx="244440" cy="174240"/>
            <a:chOff x="3618000" y="3143160"/>
            <a:chExt cx="244440" cy="174240"/>
          </a:xfrm>
        </p:grpSpPr>
        <p:sp>
          <p:nvSpPr>
            <p:cNvPr id="495" name=""/>
            <p:cNvSpPr/>
            <p:nvPr/>
          </p:nvSpPr>
          <p:spPr>
            <a:xfrm>
              <a:off x="3642840" y="3143160"/>
              <a:ext cx="108360" cy="78120"/>
            </a:xfrm>
            <a:prstGeom prst="rect">
              <a:avLst/>
            </a:prstGeom>
            <a:solidFill>
              <a:srgbClr val="ffffff"/>
            </a:solidFill>
            <a:ln w="11160">
              <a:solidFill>
                <a:srgbClr val="000000"/>
              </a:solidFill>
              <a:miter/>
            </a:ln>
          </p:spPr>
          <p:style>
            <a:lnRef idx="0"/>
            <a:fillRef idx="0"/>
            <a:effectRef idx="0"/>
            <a:fontRef idx="minor"/>
          </p:style>
          <p:txBody>
            <a:bodyPr lIns="90000" rIns="90000" tIns="31320" bIns="31320" anchor="t">
              <a:noAutofit/>
            </a:bodyPr>
            <a:p>
              <a:endParaRPr b="0" lang="en-US" sz="2400" strike="noStrike" u="none">
                <a:solidFill>
                  <a:srgbClr val="000000"/>
                </a:solidFill>
                <a:effectLst/>
                <a:uFillTx/>
                <a:latin typeface="Times New Roman"/>
              </a:endParaRPr>
            </a:p>
          </p:txBody>
        </p:sp>
        <p:sp>
          <p:nvSpPr>
            <p:cNvPr id="496" name=""/>
            <p:cNvSpPr/>
            <p:nvPr/>
          </p:nvSpPr>
          <p:spPr>
            <a:xfrm>
              <a:off x="3618000" y="3199320"/>
              <a:ext cx="244440" cy="118080"/>
            </a:xfrm>
            <a:prstGeom prst="rect">
              <a:avLst/>
            </a:prstGeom>
            <a:solidFill>
              <a:srgbClr val="ffff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97" name=""/>
          <p:cNvSpPr/>
          <p:nvPr/>
        </p:nvSpPr>
        <p:spPr>
          <a:xfrm>
            <a:off x="3927600" y="2886120"/>
            <a:ext cx="703080" cy="1397160"/>
          </a:xfrm>
          <a:prstGeom prst="rect">
            <a:avLst/>
          </a:prstGeom>
          <a:noFill/>
          <a:ln w="0">
            <a:noFill/>
          </a:ln>
        </p:spPr>
        <p:style>
          <a:lnRef idx="0"/>
          <a:fillRef idx="0"/>
          <a:effectRef idx="0"/>
          <a:fontRef idx="minor"/>
        </p:style>
        <p:txBody>
          <a:bodyPr lIns="0" rIns="0" tIns="0" bIns="0" anchor="t">
            <a:spAutoFit/>
          </a:bodyPr>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2001</a:t>
            </a:r>
            <a:endParaRPr b="0" lang="en-US" sz="1000" strike="noStrike" u="none">
              <a:solidFill>
                <a:srgbClr val="000000"/>
              </a:solidFill>
              <a:effectLst/>
              <a:uFillTx/>
              <a:latin typeface="Times New Roman"/>
            </a:endParaRPr>
          </a:p>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2002</a:t>
            </a:r>
            <a:endParaRPr b="0" lang="en-US" sz="1000" strike="noStrike" u="none">
              <a:solidFill>
                <a:srgbClr val="000000"/>
              </a:solidFill>
              <a:effectLst/>
              <a:uFillTx/>
              <a:latin typeface="Times New Roman"/>
            </a:endParaRPr>
          </a:p>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2003</a:t>
            </a:r>
            <a:endParaRPr b="0" lang="en-US" sz="1000" strike="noStrike" u="none">
              <a:solidFill>
                <a:srgbClr val="000000"/>
              </a:solidFill>
              <a:effectLst/>
              <a:uFillTx/>
              <a:latin typeface="Times New Roman"/>
            </a:endParaRPr>
          </a:p>
          <a:p>
            <a:pPr>
              <a:lnSpc>
                <a:spcPct val="100000"/>
              </a:lnSpc>
              <a:spcBef>
                <a:spcPts val="624"/>
              </a:spcBef>
              <a:spcAft>
                <a:spcPts val="6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2004</a:t>
            </a:r>
            <a:endParaRPr b="0" lang="en-US" sz="1000" strike="noStrike" u="none">
              <a:solidFill>
                <a:srgbClr val="000000"/>
              </a:solidFill>
              <a:effectLst/>
              <a:uFillTx/>
              <a:latin typeface="Times New Roman"/>
            </a:endParaRPr>
          </a:p>
        </p:txBody>
      </p:sp>
      <p:sp>
        <p:nvSpPr>
          <p:cNvPr id="498" name=""/>
          <p:cNvSpPr/>
          <p:nvPr/>
        </p:nvSpPr>
        <p:spPr>
          <a:xfrm>
            <a:off x="3522240" y="2800440"/>
            <a:ext cx="718560" cy="2754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Third Party</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sng">
                <a:solidFill>
                  <a:srgbClr val="000000"/>
                </a:solidFill>
                <a:effectLst/>
                <a:uFillTx/>
                <a:latin typeface="Frutiger 45 Light"/>
              </a:rPr>
              <a:t>Power Plants</a:t>
            </a:r>
            <a:endParaRPr b="0" lang="en-US" sz="900" strike="noStrike" u="none">
              <a:solidFill>
                <a:srgbClr val="000000"/>
              </a:solidFill>
              <a:effectLst/>
              <a:uFillTx/>
              <a:latin typeface="Times New Roman"/>
            </a:endParaRPr>
          </a:p>
        </p:txBody>
      </p:sp>
      <p:grpSp>
        <p:nvGrpSpPr>
          <p:cNvPr id="499" name=""/>
          <p:cNvGrpSpPr/>
          <p:nvPr/>
        </p:nvGrpSpPr>
        <p:grpSpPr>
          <a:xfrm>
            <a:off x="5983200" y="3160800"/>
            <a:ext cx="510840" cy="374040"/>
            <a:chOff x="5983200" y="3160800"/>
            <a:chExt cx="510840" cy="374040"/>
          </a:xfrm>
        </p:grpSpPr>
        <p:grpSp>
          <p:nvGrpSpPr>
            <p:cNvPr id="500" name=""/>
            <p:cNvGrpSpPr/>
            <p:nvPr/>
          </p:nvGrpSpPr>
          <p:grpSpPr>
            <a:xfrm>
              <a:off x="5983200" y="3160800"/>
              <a:ext cx="506520" cy="374040"/>
              <a:chOff x="5983200" y="3160800"/>
              <a:chExt cx="506520" cy="374040"/>
            </a:xfrm>
          </p:grpSpPr>
          <p:sp>
            <p:nvSpPr>
              <p:cNvPr id="501" name=""/>
              <p:cNvSpPr/>
              <p:nvPr/>
            </p:nvSpPr>
            <p:spPr>
              <a:xfrm>
                <a:off x="6036480" y="3160800"/>
                <a:ext cx="223560" cy="1674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2" name=""/>
              <p:cNvSpPr/>
              <p:nvPr/>
            </p:nvSpPr>
            <p:spPr>
              <a:xfrm>
                <a:off x="5983200" y="3282480"/>
                <a:ext cx="506520" cy="2523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03" name=""/>
            <p:cNvSpPr/>
            <p:nvPr/>
          </p:nvSpPr>
          <p:spPr>
            <a:xfrm>
              <a:off x="6022440" y="3335400"/>
              <a:ext cx="471600" cy="137880"/>
            </a:xfrm>
            <a:prstGeom prst="rect">
              <a:avLst/>
            </a:prstGeom>
            <a:solidFill>
              <a:srgbClr val="fc0128"/>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770 MW</a:t>
              </a:r>
              <a:endParaRPr b="0" lang="en-US" sz="900" strike="noStrike" u="none">
                <a:solidFill>
                  <a:srgbClr val="000000"/>
                </a:solidFill>
                <a:effectLst/>
                <a:uFillTx/>
                <a:latin typeface="Times New Roman"/>
              </a:endParaRPr>
            </a:p>
          </p:txBody>
        </p:sp>
      </p:grpSp>
      <p:grpSp>
        <p:nvGrpSpPr>
          <p:cNvPr id="504" name=""/>
          <p:cNvGrpSpPr/>
          <p:nvPr/>
        </p:nvGrpSpPr>
        <p:grpSpPr>
          <a:xfrm>
            <a:off x="6719760" y="2685960"/>
            <a:ext cx="510840" cy="374040"/>
            <a:chOff x="6719760" y="2685960"/>
            <a:chExt cx="510840" cy="374040"/>
          </a:xfrm>
        </p:grpSpPr>
        <p:grpSp>
          <p:nvGrpSpPr>
            <p:cNvPr id="505" name=""/>
            <p:cNvGrpSpPr/>
            <p:nvPr/>
          </p:nvGrpSpPr>
          <p:grpSpPr>
            <a:xfrm>
              <a:off x="6719760" y="2685960"/>
              <a:ext cx="506520" cy="374040"/>
              <a:chOff x="6719760" y="2685960"/>
              <a:chExt cx="506520" cy="374040"/>
            </a:xfrm>
          </p:grpSpPr>
          <p:sp>
            <p:nvSpPr>
              <p:cNvPr id="506" name=""/>
              <p:cNvSpPr/>
              <p:nvPr/>
            </p:nvSpPr>
            <p:spPr>
              <a:xfrm>
                <a:off x="6773040" y="2685960"/>
                <a:ext cx="223560" cy="1674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7" name=""/>
              <p:cNvSpPr/>
              <p:nvPr/>
            </p:nvSpPr>
            <p:spPr>
              <a:xfrm>
                <a:off x="6719760" y="2807640"/>
                <a:ext cx="506520" cy="2523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08" name=""/>
            <p:cNvSpPr/>
            <p:nvPr/>
          </p:nvSpPr>
          <p:spPr>
            <a:xfrm>
              <a:off x="6759000" y="2860560"/>
              <a:ext cx="471600" cy="137880"/>
            </a:xfrm>
            <a:prstGeom prst="rect">
              <a:avLst/>
            </a:prstGeom>
            <a:solidFill>
              <a:srgbClr val="fc0128"/>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240 MW</a:t>
              </a:r>
              <a:endParaRPr b="0" lang="en-US" sz="900" strike="noStrike" u="none">
                <a:solidFill>
                  <a:srgbClr val="000000"/>
                </a:solidFill>
                <a:effectLst/>
                <a:uFillTx/>
                <a:latin typeface="Times New Roman"/>
              </a:endParaRPr>
            </a:p>
          </p:txBody>
        </p:sp>
      </p:grpSp>
      <p:grpSp>
        <p:nvGrpSpPr>
          <p:cNvPr id="509" name=""/>
          <p:cNvGrpSpPr/>
          <p:nvPr/>
        </p:nvGrpSpPr>
        <p:grpSpPr>
          <a:xfrm>
            <a:off x="5721480" y="2381400"/>
            <a:ext cx="510840" cy="374040"/>
            <a:chOff x="5721480" y="2381400"/>
            <a:chExt cx="510840" cy="374040"/>
          </a:xfrm>
        </p:grpSpPr>
        <p:grpSp>
          <p:nvGrpSpPr>
            <p:cNvPr id="510" name=""/>
            <p:cNvGrpSpPr/>
            <p:nvPr/>
          </p:nvGrpSpPr>
          <p:grpSpPr>
            <a:xfrm>
              <a:off x="5721480" y="2381400"/>
              <a:ext cx="506520" cy="374040"/>
              <a:chOff x="5721480" y="2381400"/>
              <a:chExt cx="506520" cy="374040"/>
            </a:xfrm>
          </p:grpSpPr>
          <p:sp>
            <p:nvSpPr>
              <p:cNvPr id="511" name=""/>
              <p:cNvSpPr/>
              <p:nvPr/>
            </p:nvSpPr>
            <p:spPr>
              <a:xfrm>
                <a:off x="5774760" y="2381400"/>
                <a:ext cx="223560" cy="16740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2" name=""/>
              <p:cNvSpPr/>
              <p:nvPr/>
            </p:nvSpPr>
            <p:spPr>
              <a:xfrm>
                <a:off x="5721480" y="2503080"/>
                <a:ext cx="506520" cy="252360"/>
              </a:xfrm>
              <a:prstGeom prst="rect">
                <a:avLst/>
              </a:prstGeom>
              <a:solidFill>
                <a:srgbClr val="fc0128"/>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13" name=""/>
            <p:cNvSpPr/>
            <p:nvPr/>
          </p:nvSpPr>
          <p:spPr>
            <a:xfrm>
              <a:off x="5760720" y="2556000"/>
              <a:ext cx="471600" cy="137880"/>
            </a:xfrm>
            <a:prstGeom prst="rect">
              <a:avLst/>
            </a:prstGeom>
            <a:solidFill>
              <a:srgbClr val="fc0128"/>
            </a:solidFill>
            <a:ln w="0">
              <a:noFill/>
            </a:ln>
          </p:spPr>
          <p:style>
            <a:lnRef idx="0"/>
            <a:fillRef idx="0"/>
            <a:effectRef idx="0"/>
            <a:fontRef idx="minor"/>
          </p:style>
          <p:txBody>
            <a:bodyPr lIns="0" rIns="0" tIns="0" bIns="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ff"/>
                  </a:solidFill>
                  <a:effectLst/>
                  <a:uFillTx/>
                  <a:latin typeface="Frutiger 45 Light"/>
                </a:rPr>
                <a:t>250 MW</a:t>
              </a:r>
              <a:endParaRPr b="0" lang="en-US" sz="900" strike="noStrike" u="none">
                <a:solidFill>
                  <a:srgbClr val="000000"/>
                </a:solidFill>
                <a:effectLst/>
                <a:uFillTx/>
                <a:latin typeface="Times New Roman"/>
              </a:endParaRPr>
            </a:p>
          </p:txBody>
        </p:sp>
      </p:grpSp>
      <p:grpSp>
        <p:nvGrpSpPr>
          <p:cNvPr id="514" name=""/>
          <p:cNvGrpSpPr/>
          <p:nvPr/>
        </p:nvGrpSpPr>
        <p:grpSpPr>
          <a:xfrm>
            <a:off x="3618000" y="4040280"/>
            <a:ext cx="244440" cy="174240"/>
            <a:chOff x="3618000" y="4040280"/>
            <a:chExt cx="244440" cy="174240"/>
          </a:xfrm>
        </p:grpSpPr>
        <p:sp>
          <p:nvSpPr>
            <p:cNvPr id="515" name=""/>
            <p:cNvSpPr/>
            <p:nvPr/>
          </p:nvSpPr>
          <p:spPr>
            <a:xfrm>
              <a:off x="3624480" y="4040280"/>
              <a:ext cx="108360" cy="78480"/>
            </a:xfrm>
            <a:prstGeom prst="rect">
              <a:avLst/>
            </a:prstGeom>
            <a:solidFill>
              <a:srgbClr val="ff9900"/>
            </a:solidFill>
            <a:ln w="11160">
              <a:solidFill>
                <a:srgbClr val="000000"/>
              </a:solidFill>
              <a:miter/>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516" name=""/>
            <p:cNvSpPr/>
            <p:nvPr/>
          </p:nvSpPr>
          <p:spPr>
            <a:xfrm>
              <a:off x="3618000" y="4096440"/>
              <a:ext cx="244440" cy="118080"/>
            </a:xfrm>
            <a:prstGeom prst="rect">
              <a:avLst/>
            </a:prstGeom>
            <a:solidFill>
              <a:srgbClr val="ff99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17" name=""/>
          <p:cNvGrpSpPr/>
          <p:nvPr/>
        </p:nvGrpSpPr>
        <p:grpSpPr>
          <a:xfrm>
            <a:off x="5378400" y="2655720"/>
            <a:ext cx="506160" cy="374040"/>
            <a:chOff x="5378400" y="2655720"/>
            <a:chExt cx="506160" cy="374040"/>
          </a:xfrm>
        </p:grpSpPr>
        <p:grpSp>
          <p:nvGrpSpPr>
            <p:cNvPr id="518" name=""/>
            <p:cNvGrpSpPr/>
            <p:nvPr/>
          </p:nvGrpSpPr>
          <p:grpSpPr>
            <a:xfrm>
              <a:off x="5378400" y="2655720"/>
              <a:ext cx="506160" cy="374040"/>
              <a:chOff x="5378400" y="2655720"/>
              <a:chExt cx="506160" cy="374040"/>
            </a:xfrm>
          </p:grpSpPr>
          <p:sp>
            <p:nvSpPr>
              <p:cNvPr id="519" name=""/>
              <p:cNvSpPr/>
              <p:nvPr/>
            </p:nvSpPr>
            <p:spPr>
              <a:xfrm>
                <a:off x="5431680" y="2655720"/>
                <a:ext cx="223200" cy="167400"/>
              </a:xfrm>
              <a:prstGeom prst="rect">
                <a:avLst/>
              </a:prstGeom>
              <a:solidFill>
                <a:srgbClr val="ff9900"/>
              </a:solidFill>
              <a:ln w="11160">
                <a:solidFill>
                  <a:srgbClr val="000000"/>
                </a:solidFill>
                <a:miter/>
              </a:ln>
            </p:spPr>
            <p:style>
              <a:lnRef idx="0"/>
              <a:fillRef idx="0"/>
              <a:effectRef idx="0"/>
              <a:fontRef idx="minor"/>
            </p:style>
            <p:txBody>
              <a:bodyPr lIns="0" rIns="0" tIns="0" bIns="46800" anchor="t">
                <a:noAutofit/>
              </a:bodyPr>
              <a:p>
                <a:endParaRPr b="0" lang="en-US" sz="2400" strike="noStrike" u="none">
                  <a:solidFill>
                    <a:srgbClr val="000000"/>
                  </a:solidFill>
                  <a:effectLst/>
                  <a:uFillTx/>
                  <a:latin typeface="Times New Roman"/>
                </a:endParaRPr>
              </a:p>
            </p:txBody>
          </p:sp>
          <p:sp>
            <p:nvSpPr>
              <p:cNvPr id="520" name=""/>
              <p:cNvSpPr/>
              <p:nvPr/>
            </p:nvSpPr>
            <p:spPr>
              <a:xfrm>
                <a:off x="5378400" y="2777400"/>
                <a:ext cx="506160" cy="252360"/>
              </a:xfrm>
              <a:prstGeom prst="rect">
                <a:avLst/>
              </a:prstGeom>
              <a:solidFill>
                <a:srgbClr val="ff9900"/>
              </a:solidFill>
              <a:ln w="11160">
                <a:solidFill>
                  <a:srgbClr val="000000"/>
                </a:solidFill>
                <a:miter/>
              </a:ln>
            </p:spPr>
            <p:style>
              <a:lnRef idx="0"/>
              <a:fillRef idx="0"/>
              <a:effectRef idx="0"/>
              <a:fontRef idx="minor"/>
            </p:style>
            <p:txBody>
              <a:bodyPr lIns="0" rIns="0" tIns="0" bIns="46800" anchor="t">
                <a:noAutofit/>
              </a:bodyPr>
              <a:p>
                <a:endParaRPr b="0" lang="en-US" sz="2400" strike="noStrike" u="none">
                  <a:solidFill>
                    <a:srgbClr val="000000"/>
                  </a:solidFill>
                  <a:effectLst/>
                  <a:uFillTx/>
                  <a:latin typeface="Times New Roman"/>
                </a:endParaRPr>
              </a:p>
            </p:txBody>
          </p:sp>
        </p:grpSp>
        <p:sp>
          <p:nvSpPr>
            <p:cNvPr id="521" name=""/>
            <p:cNvSpPr/>
            <p:nvPr/>
          </p:nvSpPr>
          <p:spPr>
            <a:xfrm>
              <a:off x="5449320" y="2830320"/>
              <a:ext cx="362880" cy="137880"/>
            </a:xfrm>
            <a:prstGeom prst="rect">
              <a:avLst/>
            </a:prstGeom>
            <a:solidFill>
              <a:srgbClr val="ff9900"/>
            </a:solidFill>
            <a:ln w="0">
              <a:noFill/>
            </a:ln>
          </p:spPr>
          <p:style>
            <a:lnRef idx="0"/>
            <a:fillRef idx="0"/>
            <a:effectRef idx="0"/>
            <a:fontRef idx="minor"/>
          </p:style>
          <p:txBody>
            <a:bodyPr wrap="none" lIns="0" rIns="0" tIns="0" bIns="0" anchor="t">
              <a:spAutoFit/>
            </a:bodyPr>
            <a:p>
              <a:pPr algn="ct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85 MW</a:t>
              </a:r>
              <a:endParaRPr b="0" lang="en-US" sz="900" strike="noStrike" u="none">
                <a:solidFill>
                  <a:srgbClr val="000000"/>
                </a:solidFill>
                <a:effectLst/>
                <a:uFillTx/>
                <a:latin typeface="Times New Roman"/>
              </a:endParaRPr>
            </a:p>
          </p:txBody>
        </p:sp>
      </p:gr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23625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1998-12-10T17:01:04Z</dcterms:created>
  <dc:creator>Heather Tracy</dc:creator>
  <dc:description/>
  <dc:language>en-US</dc:language>
  <cp:lastModifiedBy>gtaylor10</cp:lastModifiedBy>
  <cp:lastPrinted>2001-03-21T17:21:59Z</cp:lastPrinted>
  <dcterms:modified xsi:type="dcterms:W3CDTF">2001-10-25T15:04:17Z</dcterms:modified>
  <cp:revision>633</cp:revision>
  <dc:subject/>
  <dc:title>No Slide Title</dc:title>
</cp:coreProperties>
</file>