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0288588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1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2" name="EnronLogo" descr=""/>
            <p:cNvPicPr/>
            <p:nvPr/>
          </p:nvPicPr>
          <p:blipFill>
            <a:blip r:embed="rId2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1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7" name="EnronLogo" descr=""/>
            <p:cNvPicPr/>
            <p:nvPr/>
          </p:nvPicPr>
          <p:blipFill>
            <a:blip r:embed="rId2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41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72" name="EnronLogo" descr=""/>
            <p:cNvPicPr/>
            <p:nvPr/>
          </p:nvPicPr>
          <p:blipFill>
            <a:blip r:embed="rId2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3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3784680" y="139680"/>
            <a:ext cx="6238800" cy="194004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3314880" y="488880"/>
            <a:ext cx="123948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" name="" descr=""/>
          <p:cNvPicPr/>
          <p:nvPr/>
        </p:nvPicPr>
        <p:blipFill>
          <a:blip r:embed="rId2"/>
          <a:stretch/>
        </p:blipFill>
        <p:spPr>
          <a:xfrm>
            <a:off x="500688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" name="" descr=""/>
          <p:cNvPicPr/>
          <p:nvPr/>
        </p:nvPicPr>
        <p:blipFill>
          <a:blip r:embed="rId3"/>
          <a:stretch/>
        </p:blipFill>
        <p:spPr>
          <a:xfrm>
            <a:off x="839304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0" name="" descr=""/>
          <p:cNvPicPr/>
          <p:nvPr/>
        </p:nvPicPr>
        <p:blipFill>
          <a:blip r:embed="rId4"/>
          <a:stretch/>
        </p:blipFill>
        <p:spPr>
          <a:xfrm>
            <a:off x="670068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"/>
          <p:cNvSpPr/>
          <p:nvPr/>
        </p:nvSpPr>
        <p:spPr>
          <a:xfrm>
            <a:off x="885204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8852040" y="2305080"/>
            <a:ext cx="114120" cy="114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9001080" y="2157480"/>
            <a:ext cx="11448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916956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933624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9501120" y="2157480"/>
            <a:ext cx="114480" cy="114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8686800" y="2157480"/>
            <a:ext cx="11448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965052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9501120" y="2298600"/>
            <a:ext cx="114480" cy="11448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9650520" y="2298600"/>
            <a:ext cx="114120" cy="11448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981720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93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24" name="EnronLogo" descr=""/>
            <p:cNvPicPr/>
            <p:nvPr/>
          </p:nvPicPr>
          <p:blipFill>
            <a:blip r:embed="rId5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761760" y="22856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Economy at Risk: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subTitle"/>
          </p:nvPr>
        </p:nvSpPr>
        <p:spPr>
          <a:xfrm>
            <a:off x="1523520" y="3886200"/>
            <a:ext cx="72392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Need to Reform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1959120" y="2724120"/>
            <a:ext cx="8167680" cy="407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California's power plant siting laws were developed nearly three decades ago to stop the utility's runaway construction of nuclear plants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11,000 MWs of new power plants are currently backlogged in California's siting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 require immediate and decisive 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21st century "one-stop" siting strategy to get newer, cleaner, more efficient plants connected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the utility's monopoly control over when and how "electricity appliances" get connected to the 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the utility's monopoly control over whose power gets to travel over the network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1587600" y="1300320"/>
            <a:ext cx="83595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and the federal government need to change the rules to encourage new power facilities, lower prices and more reliable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1954080" y="2505240"/>
            <a:ext cx="7797960" cy="29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Imagine Enron wants to switch from SAP's ERP package to an Oracle package, but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sets up the rules for how Oracle negotiates with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Oracle must adapt its package to SAP's systems to enable the switch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requires Enron to compensate SAP for past investments in personnel or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1587600" y="1298520"/>
            <a:ext cx="8420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old monopoly structure is out of place in the new network economy (This stab at a "retail analogy" may be too obscure)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1963800" y="5518080"/>
            <a:ext cx="81486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Sound strange?  That's how it works in California's electricity industry if a customer wants to switch to another provider.  Worse, in most parts of the country, laws prevent customers from choosing at all.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1990800" y="2521080"/>
            <a:ext cx="8031240" cy="355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competitiveness and the New Economy hang in the balance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and state policy makers must work together and take action today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new power plants, high prices and service disruptions will persist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Siting rules must promote development of more efficient plants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company should control the network—access and use should be open to 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 customer in every state should have the right to "fire" her utility and a variety of competitors from which to choose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1596960" y="1292400"/>
            <a:ext cx="8318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Failed regulation and monopolies are the problems; markets, competition and choice are the answers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"/>
          <p:cNvSpPr/>
          <p:nvPr/>
        </p:nvSpPr>
        <p:spPr>
          <a:xfrm>
            <a:off x="1963800" y="2247840"/>
            <a:ext cx="7889760" cy="375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Regulations drawn up in the Industrial Age have left the Digital Age with a crumbling electricity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failing infrastructure may be the single biggest threat to the continuing growth of the New Economy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Unless policy makers act now and act boldly, the threat will increase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meantime, the industry is offering the market-driven solutions New Economy companies need to manage price and reliability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Old-style command and control regulation is what got us here, and it can't get us out-the New Economy needs a market-based response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1585800" y="1298520"/>
            <a:ext cx="6640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Bottom Line: The New Economy Is at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30" name=""/>
          <p:cNvGrpSpPr/>
          <p:nvPr/>
        </p:nvGrpSpPr>
        <p:grpSpPr>
          <a:xfrm>
            <a:off x="0" y="192240"/>
            <a:ext cx="1401840" cy="6475320"/>
            <a:chOff x="0" y="192240"/>
            <a:chExt cx="1401840" cy="6475320"/>
          </a:xfrm>
        </p:grpSpPr>
        <p:sp>
          <p:nvSpPr>
            <p:cNvPr id="131" name=""/>
            <p:cNvSpPr/>
            <p:nvPr/>
          </p:nvSpPr>
          <p:spPr>
            <a:xfrm>
              <a:off x="18756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31140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51588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10332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8748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39204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0344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8748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0344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8748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034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1020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0344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0344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748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39204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39204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39204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748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39204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748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39204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8748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8748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8748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748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39528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8748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39528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70668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62" name="EnronLogo" descr=""/>
            <p:cNvPicPr/>
            <p:nvPr/>
          </p:nvPicPr>
          <p:blipFill>
            <a:blip r:embed="rId1"/>
            <a:stretch/>
          </p:blipFill>
          <p:spPr>
            <a:xfrm>
              <a:off x="48276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63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1959120" y="2546280"/>
            <a:ext cx="7799400" cy="39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high tech industry makes up about 12% of California's gross state product and about 8% of US GDP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8% of current energy consumption, and 40% of the growth in energy consumption is internet-driven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single PC and its peripherals boost household electricity consumption by about 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1999, Americans used about as much electricity to run their PCs as all of New Jersey's economy used during the same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1596960" y="1301760"/>
            <a:ext cx="6624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is the oxygen that feeds the new economy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1962000" y="2876400"/>
            <a:ext cx="8083800" cy="269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infrastructure that supports the on-line economy uses at least twice as much electricity as traditional desk top devices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infrastructure needed to run a wireless Palm Pilot uses about as much electricity as a refrigerator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typical web-hosting center uses as much power as eight 40-story office buildings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1596960" y="1303200"/>
            <a:ext cx="7912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transition to a wireless, web-based system is accelerating electricity growth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1957320" y="2446200"/>
            <a:ext cx="8291520" cy="340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1999, the technology sector spent about $10 Billion on electricity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average microchip processing plant uses enough power to fuel 50,000 US homes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average, Silicon Valley companies use as much electricity as a mini-steel mill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demand at these companies is growing by 7%--per building per 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demand for on-line products, services and appliances is outstripping advances in energy efficiency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1606680" y="1303200"/>
            <a:ext cx="8340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Manufacturing the hardware &amp; software that make the on-line economy hum is an energy intensive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1965240" y="2617920"/>
            <a:ext cx="7650360" cy="30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 electricity industry is operating on a regulatory platform designed to nurture monopolies, prevent choice and suppress innovation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Designed at the turn of the 20th century, the platform is crumbling under the weight of the 21st century economy's needs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1577880" y="1301760"/>
            <a:ext cx="794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Secretary Richardson recently labeled the US electricity infrastructure "Third World."  WHY?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"/>
          <p:cNvSpPr/>
          <p:nvPr/>
        </p:nvSpPr>
        <p:spPr>
          <a:xfrm>
            <a:off x="1944720" y="2446200"/>
            <a:ext cx="7881840" cy="375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California: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60% of the power plants serving California are at least 30 years old.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Between 1996 and 1999, peak electricity demand in California increased by 12% (5,500 MWs) and supply additions grew by 1% (672 MWs)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11,000 MWs of new proposed additions are stalled in California’s regulatory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1,000 MWs are expected to be on line by next summer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1577880" y="1301760"/>
            <a:ext cx="794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Secretary Richardson recently labeled the US electricity infrastructure "Third World."  WHY?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"/>
          <p:cNvSpPr/>
          <p:nvPr/>
        </p:nvSpPr>
        <p:spPr>
          <a:xfrm>
            <a:off x="1954080" y="2141640"/>
            <a:ext cx="8013960" cy="343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Regionally: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is up by 3,600 MWs in the Western U.S., but only 915 MWs of new plants are planned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supply “cushion” in the West has dropped from about 20% in 1996 to about 10%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US, demand has outstripped supply 25% to 6% and the national “cushion” is down 14% since 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Concerns over black outs, brown outs and other supply disruptions are increasing in California and across the US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1577880" y="1301760"/>
            <a:ext cx="794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Secretary Richardson recently labeled the US electricity infrastructure "Third World."  WHY?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1965240" y="5586480"/>
            <a:ext cx="80326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Unless addressed, the supply shocks in San Diego could spread. Absent reforms designed to revitalize the infrastructure, New Economy companies will find themselves at a competitive disadvantage in global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1965240" y="2482920"/>
            <a:ext cx="7840800" cy="285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Imagine Enron purchased servers from Sun, but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dictated how the servers get configured and installed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determined how much it will cost to connect the servers to the network and when they get connected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determined when traffic to or from the servers can travel over the network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1587600" y="1301760"/>
            <a:ext cx="7956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old monopoly structure is out of place in the new network economy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1965240" y="5567400"/>
            <a:ext cx="80326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Sound strange?  That's how it works in today's electricity industry if you want to connect a state-of-the art power plant to the electric network…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2000-09-29T14:39:52Z</dcterms:created>
  <dc:creator>Simon Shih</dc:creator>
  <dc:description/>
  <dc:language>en-US</dc:language>
  <cp:lastModifiedBy>jdasovic</cp:lastModifiedBy>
  <dcterms:modified xsi:type="dcterms:W3CDTF">2000-10-04T12:04:24Z</dcterms:modified>
  <cp:revision>12</cp:revision>
  <dc:subject/>
  <dc:title>No Slide Title</dc:title>
</cp:coreProperties>
</file>