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49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47.xml.rels" ContentType="application/vnd.openxmlformats-package.relationships+xml"/>
  <Override PartName="/ppt/slides/_rels/slide10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29.xml.rels" ContentType="application/vnd.openxmlformats-package.relationships+xml"/>
  <Override PartName="/ppt/slides/_rels/slide11.xml.rels" ContentType="application/vnd.openxmlformats-package.relationships+xml"/>
  <Override PartName="/ppt/slides/_rels/slide48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33.xml.rels" ContentType="application/vnd.openxmlformats-package.relationships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33.xml" ContentType="application/vnd.openxmlformats-officedocument.presentationml.slide+xml"/>
  <Override PartName="/ppt/slides/slide45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49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_rels/presentation.xml.rels" ContentType="application/vnd.openxmlformats-package.relationships+xml"/>
  <Override PartName="/ppt/media/image56.png" ContentType="image/png"/>
  <Override PartName="/ppt/media/image55.png" ContentType="image/png"/>
  <Override PartName="/ppt/media/image54.png" ContentType="image/png"/>
  <Override PartName="/ppt/media/image53.png" ContentType="image/png"/>
  <Override PartName="/ppt/media/image52.png" ContentType="image/png"/>
  <Override PartName="/ppt/media/image51.png" ContentType="image/png"/>
  <Override PartName="/ppt/media/image50.png" ContentType="image/png"/>
  <Override PartName="/ppt/media/image46.png" ContentType="image/png"/>
  <Override PartName="/ppt/media/image45.png" ContentType="image/png"/>
  <Override PartName="/ppt/media/image37.png" ContentType="image/png"/>
  <Override PartName="/ppt/media/image5.png" ContentType="image/png"/>
  <Override PartName="/ppt/media/image14.png" ContentType="image/png"/>
  <Override PartName="/ppt/media/image17.png" ContentType="image/png"/>
  <Override PartName="/ppt/media/image18.wmf" ContentType="image/x-wmf"/>
  <Override PartName="/ppt/media/image57.png" ContentType="image/png"/>
  <Override PartName="/ppt/media/image20.wmf" ContentType="image/x-wmf"/>
  <Override PartName="/ppt/media/image63.png" ContentType="image/png"/>
  <Override PartName="/ppt/media/image19.wmf" ContentType="image/x-wmf"/>
  <Override PartName="/ppt/media/image58.png" ContentType="image/png"/>
  <Override PartName="/ppt/media/image60.png" ContentType="image/png"/>
  <Override PartName="/ppt/media/image68.png" ContentType="image/png"/>
  <Override PartName="/ppt/media/image31.png" ContentType="image/png"/>
  <Override PartName="/ppt/media/image67.png" ContentType="image/png"/>
  <Override PartName="/ppt/media/image30.png" ContentType="image/png"/>
  <Override PartName="/ppt/media/image26.png" ContentType="image/png"/>
  <Override PartName="/ppt/media/image8.jpeg" ContentType="image/jpeg"/>
  <Override PartName="/ppt/media/image28.png" ContentType="image/png"/>
  <Override PartName="/ppt/media/image65.png" ContentType="image/png"/>
  <Override PartName="/ppt/media/image21.wmf" ContentType="image/x-wmf"/>
  <Override PartName="/ppt/media/image64.png" ContentType="image/png"/>
  <Override PartName="/ppt/media/image27.png" ContentType="image/png"/>
  <Override PartName="/ppt/media/image62.png" ContentType="image/png"/>
  <Override PartName="/ppt/media/image25.png" ContentType="image/png"/>
  <Override PartName="/ppt/media/image66.png" ContentType="image/png"/>
  <Override PartName="/ppt/media/image29.png" ContentType="image/png"/>
  <Override PartName="/ppt/media/image59.png" ContentType="image/png"/>
  <Override PartName="/ppt/media/image22.png" ContentType="image/png"/>
  <Override PartName="/ppt/media/image61.png" ContentType="image/png"/>
  <Override PartName="/ppt/media/image24.png" ContentType="image/png"/>
  <Override PartName="/ppt/media/image23.png" ContentType="image/png"/>
  <Override PartName="/ppt/media/image6.png" ContentType="image/png"/>
  <Override PartName="/ppt/media/image15.png" ContentType="image/png"/>
  <Override PartName="/ppt/media/image1.png" ContentType="image/png"/>
  <Override PartName="/ppt/media/image10.png" ContentType="image/png"/>
  <Override PartName="/ppt/media/image47.png" ContentType="image/png"/>
  <Override PartName="/ppt/media/image16.png" ContentType="image/png"/>
  <Override PartName="/ppt/media/image7.png" ContentType="image/png"/>
  <Override PartName="/ppt/media/image39.png" ContentType="image/png"/>
  <Override PartName="/ppt/media/image2.png" ContentType="image/png"/>
  <Override PartName="/ppt/media/image11.png" ContentType="image/png"/>
  <Override PartName="/ppt/media/image48.png" ContentType="image/png"/>
  <Override PartName="/ppt/media/image40.wmf" ContentType="image/x-wmf"/>
  <Override PartName="/ppt/media/image9.png" ContentType="image/png"/>
  <Override PartName="/ppt/media/image36.png" ContentType="image/png"/>
  <Override PartName="/ppt/media/image4.png" ContentType="image/png"/>
  <Override PartName="/ppt/media/image13.png" ContentType="image/png"/>
  <Override PartName="/ppt/media/image35.png" ContentType="image/png"/>
  <Override PartName="/ppt/media/image3.png" ContentType="image/png"/>
  <Override PartName="/ppt/media/image12.png" ContentType="image/png"/>
  <Override PartName="/ppt/media/image49.png" ContentType="image/png"/>
  <Override PartName="/ppt/media/image32.png" ContentType="image/png"/>
  <Override PartName="/ppt/media/image33.wmf" ContentType="image/x-wmf"/>
  <Override PartName="/ppt/media/image34.wmf" ContentType="image/x-wmf"/>
  <Override PartName="/ppt/media/image38.wmf" ContentType="image/x-wmf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1.xlsx" ContentType="application/vnd.openxmlformats-officedocument.spreadsheetml.sheet"/>
  <Override PartName="/ppt/embeddings/oleObject2.xlsx" ContentType="application/vnd.openxmlformats-officedocument.spreadsheetml.sheet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</p:sldIdLst>
  <p:sldSz cx="9144000" cy="6858000"/>
  <p:notesSz cx="6994525" cy="92805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lipArtAnd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9C883D2-02EC-4C22-99F4-20A38311857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A6D021F-E2DE-4799-AA4E-6CBE15BF216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71DEF6C-9379-4505-9979-6C10D62A2D1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DAD03CE-B149-4DD2-9994-459F0AF1A90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534B8C7-99B7-4921-97CC-9DC3D0622B9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22364E6-B088-48EF-AE92-E372B47237D9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8.wmf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package" Target="../embeddings/oleObject1.xlsx"/><Relationship Id="rId3" Type="http://schemas.openxmlformats.org/officeDocument/2006/relationships/image" Target="../media/image19.wmf"/><Relationship Id="rId4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0.wmf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21.wmf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3.wmf"/><Relationship Id="rId3" Type="http://schemas.openxmlformats.org/officeDocument/2006/relationships/package" Target="../embeddings/oleObject2.xlsx"/><Relationship Id="rId4" Type="http://schemas.openxmlformats.org/officeDocument/2006/relationships/image" Target="../media/image34.wmf"/><Relationship Id="rId5" Type="http://schemas.openxmlformats.org/officeDocument/2006/relationships/image" Target="../media/image1.png"/><Relationship Id="rId6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slideLayout" Target="../slideLayouts/slideLayout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38.wmf"/><Relationship Id="rId4" Type="http://schemas.openxmlformats.org/officeDocument/2006/relationships/slideLayout" Target="../slideLayouts/slideLayout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package" Target="../embeddings/oleObject1.xlsx"/><Relationship Id="rId3" Type="http://schemas.openxmlformats.org/officeDocument/2006/relationships/image" Target="../media/image40.wmf"/><Relationship Id="rId4" Type="http://schemas.openxmlformats.org/officeDocument/2006/relationships/slideLayout" Target="../slideLayouts/slideLayout2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2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slideLayout" Target="../slideLayouts/slideLayout4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7.png"/><Relationship Id="rId3" Type="http://schemas.openxmlformats.org/officeDocument/2006/relationships/slideLayout" Target="../slideLayouts/slideLayout4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slideLayout" Target="../slideLayouts/slideLayout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slideLayout" Target="../slideLayouts/slideLayout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slideLayout" Target="../slideLayouts/slideLayout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slideLayout" Target="../slideLayouts/slideLayout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slideLayout" Target="../slideLayouts/slideLayout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slideLayout" Target="../slideLayouts/slideLayout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slideLayout" Target="../slideLayouts/slideLayout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slideLayout" Target="../slideLayouts/slideLayout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6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8" Type="http://schemas.openxmlformats.org/officeDocument/2006/relationships/image" Target="../media/image1.png"/><Relationship Id="rId9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80520" y="1066320"/>
            <a:ext cx="85345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EARTH SATELLITE CORPORATION’S</a:t>
            </a:r>
            <a:br>
              <a:rPr sz="3200"/>
            </a:b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HEATING SEASON WEATHER SEMINAR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"/>
          <p:cNvSpPr/>
          <p:nvPr/>
        </p:nvSpPr>
        <p:spPr>
          <a:xfrm>
            <a:off x="3248640" y="2819520"/>
            <a:ext cx="26164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September 2000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5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random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WHAT’S NEW IN WEATHER</a:t>
            </a:r>
            <a:br>
              <a:rPr sz="3200"/>
            </a:b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1990’s NOVEMBERS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1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" name="ta1m111990" descr=""/>
          <p:cNvPicPr/>
          <p:nvPr/>
        </p:nvPicPr>
        <p:blipFill>
          <a:blip r:embed="rId2"/>
          <a:stretch/>
        </p:blipFill>
        <p:spPr>
          <a:xfrm>
            <a:off x="533520" y="1981080"/>
            <a:ext cx="5867280" cy="4400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3" name=""/>
          <p:cNvSpPr/>
          <p:nvPr/>
        </p:nvSpPr>
        <p:spPr>
          <a:xfrm>
            <a:off x="6629400" y="2362320"/>
            <a:ext cx="2073240" cy="308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Start of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Heating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Season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Typically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Colder in the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1990’s.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2438280" y="2133720"/>
            <a:ext cx="2133720" cy="304560"/>
          </a:xfrm>
          <a:prstGeom prst="rect">
            <a:avLst/>
          </a:prstGeom>
          <a:solidFill>
            <a:srgbClr val="5f5f5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1990’s Novembers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295280" y="151920"/>
            <a:ext cx="64008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WHAT’S NEW IN WEATHER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6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7" name="3mtranks" descr=""/>
          <p:cNvPicPr/>
          <p:nvPr/>
        </p:nvPicPr>
        <p:blipFill>
          <a:blip r:embed="rId2"/>
          <a:stretch/>
        </p:blipFill>
        <p:spPr>
          <a:xfrm>
            <a:off x="1752480" y="838080"/>
            <a:ext cx="5715000" cy="5715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"/>
          <p:cNvSpPr/>
          <p:nvPr/>
        </p:nvSpPr>
        <p:spPr>
          <a:xfrm>
            <a:off x="1371600" y="152280"/>
            <a:ext cx="624852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WHAT HAPPENED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 THE SUMMER?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9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0" name="450LL02" descr=""/>
          <p:cNvPicPr/>
          <p:nvPr/>
        </p:nvPicPr>
        <p:blipFill>
          <a:blip r:embed="rId2"/>
          <a:srcRect l="0" t="0" r="0" b="50004"/>
          <a:stretch/>
        </p:blipFill>
        <p:spPr>
          <a:xfrm>
            <a:off x="380880" y="2743200"/>
            <a:ext cx="4038840" cy="3006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1" name="ta3m062000" descr=""/>
          <p:cNvPicPr/>
          <p:nvPr/>
        </p:nvPicPr>
        <p:blipFill>
          <a:blip r:embed="rId3"/>
          <a:stretch/>
        </p:blipFill>
        <p:spPr>
          <a:xfrm>
            <a:off x="4495680" y="2743200"/>
            <a:ext cx="4038840" cy="3029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2" name=""/>
          <p:cNvSpPr/>
          <p:nvPr/>
        </p:nvSpPr>
        <p:spPr>
          <a:xfrm>
            <a:off x="2209680" y="1447920"/>
            <a:ext cx="4496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Forecasts From April 2000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>
            <a:off x="5258880" y="2133720"/>
            <a:ext cx="23468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EARTH SATELLITE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CORPORATION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1144440" y="2133720"/>
            <a:ext cx="26640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NATIONAL 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SERVICE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"/>
          <p:cNvSpPr/>
          <p:nvPr/>
        </p:nvSpPr>
        <p:spPr>
          <a:xfrm>
            <a:off x="1676520" y="152280"/>
            <a:ext cx="5943600" cy="91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SUMMER 2000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(June – August)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6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87" name=""/>
          <p:cNvGraphicFramePr/>
          <p:nvPr/>
        </p:nvGraphicFramePr>
        <p:xfrm>
          <a:off x="533520" y="3886200"/>
          <a:ext cx="4343400" cy="2514600"/>
        </p:xfrm>
        <a:graphic>
          <a:graphicData uri="http://schemas.openxmlformats.org/drawingml/2006/table">
            <a:tbl>
              <a:tblPr/>
              <a:tblGrid>
                <a:gridCol w="1233360"/>
                <a:gridCol w="976320"/>
                <a:gridCol w="1066680"/>
                <a:gridCol w="1067040"/>
              </a:tblGrid>
              <a:tr h="5032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600" strike="noStrike" u="sng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Scorecard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NWS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EarthSat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 </a:t>
                      </a:r>
                      <a:r>
                        <a:rPr b="1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Actual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032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East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601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A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601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A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601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N/B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014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South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601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A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601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A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601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N/A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032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Midwest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601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A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601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N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601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N/B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0328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spcBef>
                          <a:spcPts val="400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en-US" sz="16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West</a:t>
                      </a:r>
                      <a:endParaRPr b="0" lang="en-US" sz="16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601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A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601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A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601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N/A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8" name=""/>
          <p:cNvSpPr/>
          <p:nvPr/>
        </p:nvSpPr>
        <p:spPr>
          <a:xfrm>
            <a:off x="152280" y="1676520"/>
            <a:ext cx="426744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Strong Eastern Canada Trough Dominates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Warm Pacific Supports Western Ridge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Patterns Remain Very Volatile In East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>
            <a:off x="1221840" y="2819520"/>
            <a:ext cx="277452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South and West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See Best Scoring.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0" name="jja00" descr=""/>
          <p:cNvPicPr/>
          <p:nvPr/>
        </p:nvPicPr>
        <p:blipFill>
          <a:blip r:embed="rId2"/>
          <a:stretch/>
        </p:blipFill>
        <p:spPr>
          <a:xfrm>
            <a:off x="4572000" y="1066680"/>
            <a:ext cx="4267080" cy="3200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"/>
          <p:cNvSpPr/>
          <p:nvPr/>
        </p:nvSpPr>
        <p:spPr>
          <a:xfrm>
            <a:off x="1371600" y="380880"/>
            <a:ext cx="655308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YEAR ON YEAR COMPARISON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92" name=""/>
          <p:cNvGraphicFramePr/>
          <p:nvPr/>
        </p:nvGraphicFramePr>
        <p:xfrm>
          <a:off x="228600" y="1752480"/>
          <a:ext cx="8610480" cy="44881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9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28600" y="1752480"/>
                    <a:ext cx="8610480" cy="4488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94" name="esat" descr=""/>
          <p:cNvPicPr/>
          <p:nvPr/>
        </p:nvPicPr>
        <p:blipFill>
          <a:blip r:embed="rId3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676520" y="228240"/>
            <a:ext cx="5486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6-10 DAY VERIFICATION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6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97" name=""/>
          <p:cNvGraphicFramePr/>
          <p:nvPr/>
        </p:nvGraphicFramePr>
        <p:xfrm>
          <a:off x="380880" y="1066680"/>
          <a:ext cx="8305920" cy="439740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98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380880" y="1066680"/>
                    <a:ext cx="8305920" cy="4397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9" name=""/>
          <p:cNvSpPr/>
          <p:nvPr/>
        </p:nvSpPr>
        <p:spPr>
          <a:xfrm>
            <a:off x="533520" y="5562720"/>
            <a:ext cx="807696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Bottom Line:</a:t>
            </a: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So far this cooling season EarthSat                            </a:t>
            </a: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is ~10% more accurate vs. NWS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random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"/>
          <p:cNvGraphicFramePr/>
          <p:nvPr/>
        </p:nvGraphicFramePr>
        <p:xfrm>
          <a:off x="304920" y="1290600"/>
          <a:ext cx="8381880" cy="44388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0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1290600"/>
                    <a:ext cx="8381880" cy="4438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981080" y="380520"/>
            <a:ext cx="5486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6-10 DAY VERIFICATION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03" name="esat" descr=""/>
          <p:cNvPicPr/>
          <p:nvPr/>
        </p:nvPicPr>
        <p:blipFill>
          <a:blip r:embed="rId3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4" name=""/>
          <p:cNvSpPr/>
          <p:nvPr/>
        </p:nvSpPr>
        <p:spPr>
          <a:xfrm>
            <a:off x="533520" y="5715000"/>
            <a:ext cx="807696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Bottom Line:  </a:t>
            </a: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EarthSat almost 30%           </a:t>
            </a: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</a:t>
            </a: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more accurate vs. NWS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random/>
  </p:transition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"/>
          <p:cNvSpPr/>
          <p:nvPr/>
        </p:nvSpPr>
        <p:spPr>
          <a:xfrm>
            <a:off x="1523880" y="380880"/>
            <a:ext cx="6858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SHORT RANGE VERIFICATION</a:t>
            </a:r>
            <a:br>
              <a:rPr sz="3200"/>
            </a:b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(1-3 Day Forecasts)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06" name=""/>
          <p:cNvGraphicFramePr/>
          <p:nvPr/>
        </p:nvGraphicFramePr>
        <p:xfrm>
          <a:off x="457200" y="1752480"/>
          <a:ext cx="4705200" cy="432756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0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57200" y="1752480"/>
                    <a:ext cx="4705200" cy="4327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8" name=""/>
          <p:cNvSpPr/>
          <p:nvPr/>
        </p:nvSpPr>
        <p:spPr>
          <a:xfrm>
            <a:off x="5207760" y="1981080"/>
            <a:ext cx="359460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Cities Tested: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ATL, CVG, LGA, PHL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5530680" y="3809880"/>
            <a:ext cx="283356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~7% better than TWC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~10% better than mean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~16% better than TWC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ahoma"/>
              </a:rPr>
              <a:t>        in Cincy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10" name="esat" descr=""/>
          <p:cNvPicPr/>
          <p:nvPr/>
        </p:nvPicPr>
        <p:blipFill>
          <a:blip r:embed="rId3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9144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2000 HURRICANE SEASON</a:t>
            </a:r>
            <a:br>
              <a:rPr sz="3200"/>
            </a:b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WHERE WE STAND…..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12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3" name="" descr=""/>
          <p:cNvPicPr/>
          <p:nvPr/>
        </p:nvPicPr>
        <p:blipFill>
          <a:blip r:embed="rId2"/>
          <a:stretch/>
        </p:blipFill>
        <p:spPr>
          <a:xfrm>
            <a:off x="304920" y="1752480"/>
            <a:ext cx="4190760" cy="2913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4" name="" descr=""/>
          <p:cNvPicPr/>
          <p:nvPr/>
        </p:nvPicPr>
        <p:blipFill>
          <a:blip r:embed="rId3"/>
          <a:stretch/>
        </p:blipFill>
        <p:spPr>
          <a:xfrm>
            <a:off x="304920" y="4876920"/>
            <a:ext cx="4190760" cy="1498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5" name="" descr=""/>
          <p:cNvPicPr/>
          <p:nvPr/>
        </p:nvPicPr>
        <p:blipFill>
          <a:blip r:embed="rId4"/>
          <a:stretch/>
        </p:blipFill>
        <p:spPr>
          <a:xfrm>
            <a:off x="4648320" y="4800600"/>
            <a:ext cx="4248000" cy="1479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6" name=""/>
          <p:cNvSpPr/>
          <p:nvPr/>
        </p:nvSpPr>
        <p:spPr>
          <a:xfrm>
            <a:off x="228600" y="4800600"/>
            <a:ext cx="4343400" cy="1600200"/>
          </a:xfrm>
          <a:prstGeom prst="rect">
            <a:avLst/>
          </a:prstGeom>
          <a:noFill/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4648320" y="4800600"/>
            <a:ext cx="4343400" cy="1600200"/>
          </a:xfrm>
          <a:prstGeom prst="rect">
            <a:avLst/>
          </a:prstGeom>
          <a:noFill/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5"/>
          <a:stretch/>
        </p:blipFill>
        <p:spPr>
          <a:xfrm>
            <a:off x="4724280" y="1752480"/>
            <a:ext cx="4191120" cy="2913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9" name=""/>
          <p:cNvSpPr/>
          <p:nvPr/>
        </p:nvSpPr>
        <p:spPr>
          <a:xfrm>
            <a:off x="1373040" y="1371600"/>
            <a:ext cx="2283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CURRENT SEASON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6249960" y="1295280"/>
            <a:ext cx="14828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LAST YEAR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304920" y="1752480"/>
            <a:ext cx="2209680" cy="106704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sng">
                <a:solidFill>
                  <a:srgbClr val="ff3300"/>
                </a:solidFill>
                <a:effectLst/>
                <a:uFillTx/>
                <a:latin typeface="Times New Roman"/>
              </a:rPr>
              <a:t>Bottom 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3300"/>
                </a:solidFill>
                <a:effectLst/>
                <a:uFillTx/>
                <a:latin typeface="Times New Roman"/>
              </a:rPr>
              <a:t>Slow start to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3300"/>
                </a:solidFill>
                <a:effectLst/>
                <a:uFillTx/>
                <a:latin typeface="Times New Roman"/>
              </a:rPr>
              <a:t>the 2000 season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9144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CURRENT CONDITIONS</a:t>
            </a:r>
            <a:br>
              <a:rPr sz="3200"/>
            </a:b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WEST AFRICA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23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4" name="" descr=""/>
          <p:cNvPicPr/>
          <p:nvPr/>
        </p:nvPicPr>
        <p:blipFill>
          <a:blip r:embed="rId2"/>
          <a:stretch/>
        </p:blipFill>
        <p:spPr>
          <a:xfrm>
            <a:off x="838080" y="1371600"/>
            <a:ext cx="7620120" cy="4657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5" name=""/>
          <p:cNvSpPr/>
          <p:nvPr/>
        </p:nvSpPr>
        <p:spPr>
          <a:xfrm>
            <a:off x="6173640" y="1447920"/>
            <a:ext cx="22446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SEPTEMBER 6,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3"/>
          <a:stretch/>
        </p:blipFill>
        <p:spPr>
          <a:xfrm>
            <a:off x="914400" y="4267080"/>
            <a:ext cx="4114800" cy="1676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7" name="" descr=""/>
          <p:cNvPicPr/>
          <p:nvPr/>
        </p:nvPicPr>
        <p:blipFill>
          <a:blip r:embed="rId4"/>
          <a:stretch/>
        </p:blipFill>
        <p:spPr>
          <a:xfrm flipH="1" rot="10800000">
            <a:off x="914400" y="5638680"/>
            <a:ext cx="3014640" cy="230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8" name=""/>
          <p:cNvSpPr/>
          <p:nvPr/>
        </p:nvSpPr>
        <p:spPr>
          <a:xfrm>
            <a:off x="1139040" y="6095880"/>
            <a:ext cx="32716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PRECIP. PERCENT OF NORMAL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AUGUST 1, 2000 – SEPTEMBER 6, 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 flipH="1">
            <a:off x="990720" y="1981080"/>
            <a:ext cx="838080" cy="0"/>
          </a:xfrm>
          <a:prstGeom prst="line">
            <a:avLst/>
          </a:prstGeom>
          <a:ln w="76320">
            <a:solidFill>
              <a:srgbClr val="ff33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600200" y="456840"/>
            <a:ext cx="6324480" cy="609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SEMINAR GOALS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7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" name=""/>
          <p:cNvSpPr/>
          <p:nvPr/>
        </p:nvSpPr>
        <p:spPr>
          <a:xfrm>
            <a:off x="916560" y="1676520"/>
            <a:ext cx="7779240" cy="265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What’s new in the weather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Visit the hurricane season outlook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Examine the status of conditions across the Pacific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Explain the EarthSat Forecast Model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What to Monitor This Heating Season 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Illustrate the monthly and seasonal outlooks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914400" y="2282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CURRENT CONDITIONS</a:t>
            </a:r>
            <a:br>
              <a:rPr sz="3200"/>
            </a:b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SEA SURFACE TEMPERATURES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31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2" name="" descr=""/>
          <p:cNvPicPr/>
          <p:nvPr/>
        </p:nvPicPr>
        <p:blipFill>
          <a:blip r:embed="rId2"/>
          <a:stretch/>
        </p:blipFill>
        <p:spPr>
          <a:xfrm>
            <a:off x="990720" y="1752480"/>
            <a:ext cx="7238880" cy="384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3" name="" descr=""/>
          <p:cNvPicPr/>
          <p:nvPr/>
        </p:nvPicPr>
        <p:blipFill>
          <a:blip r:embed="rId3"/>
          <a:stretch/>
        </p:blipFill>
        <p:spPr>
          <a:xfrm>
            <a:off x="1066680" y="5715000"/>
            <a:ext cx="7086600" cy="544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4" name=""/>
          <p:cNvSpPr/>
          <p:nvPr/>
        </p:nvSpPr>
        <p:spPr>
          <a:xfrm>
            <a:off x="6174000" y="6324480"/>
            <a:ext cx="19011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September 2,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9144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2000 HURRICANE SEASON</a:t>
            </a:r>
            <a:br>
              <a:rPr sz="3200"/>
            </a:b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BOTTOM LINE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36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7" name=""/>
          <p:cNvSpPr/>
          <p:nvPr/>
        </p:nvSpPr>
        <p:spPr>
          <a:xfrm>
            <a:off x="687240" y="2819520"/>
            <a:ext cx="715320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Named Storms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11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  4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10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Hurricanes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7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  2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6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Intense Hurricanes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  1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/>
          <p:nvPr/>
        </p:nvSpPr>
        <p:spPr>
          <a:xfrm>
            <a:off x="2922480" y="2057400"/>
            <a:ext cx="13935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June 1,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Forecast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4650120" y="2057400"/>
            <a:ext cx="22755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September 1,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Current</a:t>
            </a: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</a:t>
            </a: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Forecast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>
            <a:off x="7240320" y="2057400"/>
            <a:ext cx="10317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Seasonal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Normals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"/>
          <p:cNvSpPr/>
          <p:nvPr/>
        </p:nvSpPr>
        <p:spPr>
          <a:xfrm>
            <a:off x="380880" y="1905120"/>
            <a:ext cx="8229600" cy="2666880"/>
          </a:xfrm>
          <a:prstGeom prst="rect">
            <a:avLst/>
          </a:prstGeom>
          <a:noFill/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/>
          <p:nvPr/>
        </p:nvSpPr>
        <p:spPr>
          <a:xfrm>
            <a:off x="2819520" y="1905120"/>
            <a:ext cx="0" cy="26668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"/>
          <p:cNvSpPr/>
          <p:nvPr/>
        </p:nvSpPr>
        <p:spPr>
          <a:xfrm>
            <a:off x="4419720" y="1905120"/>
            <a:ext cx="0" cy="26668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>
            <a:off x="7010280" y="1905120"/>
            <a:ext cx="0" cy="26668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/>
          </p:nvPr>
        </p:nvSpPr>
        <p:spPr>
          <a:xfrm>
            <a:off x="1828440" y="1676520"/>
            <a:ext cx="5638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Equatorial Pacific Water Temperatures (SST)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Surface layers +0.5 C to –1.0 C from normal.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Sub-surface layer warming back to normal.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Southern Oscillation Index (SOI)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Five month SOI is (+0.1).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August SOI is (+0.3).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Pacific Outgoing Long Wave Radiation (OLR)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Near normal convection.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Normal precipitation.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Trade Winds (850mb Zonal Wind)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Trade winds returning to normal levels.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46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7" name=""/>
          <p:cNvSpPr/>
          <p:nvPr/>
        </p:nvSpPr>
        <p:spPr>
          <a:xfrm>
            <a:off x="2543040" y="304920"/>
            <a:ext cx="412560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TROPICAL PACIFIC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CURRENT STATUS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"/>
          <p:cNvSpPr/>
          <p:nvPr/>
        </p:nvSpPr>
        <p:spPr>
          <a:xfrm>
            <a:off x="6613560" y="1486080"/>
            <a:ext cx="183960" cy="36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"/>
          <p:cNvSpPr/>
          <p:nvPr/>
        </p:nvSpPr>
        <p:spPr>
          <a:xfrm>
            <a:off x="2817720" y="1295280"/>
            <a:ext cx="34106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Prepared:  September 7,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1600200" y="5867280"/>
            <a:ext cx="6095880" cy="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1909440" y="6095880"/>
            <a:ext cx="5617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9900"/>
                </a:solidFill>
                <a:effectLst/>
                <a:uFillTx/>
                <a:latin typeface="Times New Roman"/>
              </a:rPr>
              <a:t>NEUTRAL CONDITIONS IN PLACE….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"/>
          <p:cNvSpPr/>
          <p:nvPr/>
        </p:nvSpPr>
        <p:spPr>
          <a:xfrm>
            <a:off x="1226880" y="152280"/>
            <a:ext cx="725364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PACIFIC SEA SURFACE TEMPERATURES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(SST)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53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685800" cy="685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4" name="" descr=""/>
          <p:cNvPicPr/>
          <p:nvPr/>
        </p:nvPicPr>
        <p:blipFill>
          <a:blip r:embed="rId2"/>
          <a:stretch/>
        </p:blipFill>
        <p:spPr>
          <a:xfrm>
            <a:off x="380880" y="1447920"/>
            <a:ext cx="4789440" cy="5257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5" name=""/>
          <p:cNvSpPr/>
          <p:nvPr/>
        </p:nvSpPr>
        <p:spPr>
          <a:xfrm>
            <a:off x="1295280" y="1295280"/>
            <a:ext cx="2743200" cy="4572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Surface Temperatures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56" name="" descr=""/>
          <p:cNvPicPr/>
          <p:nvPr/>
        </p:nvPicPr>
        <p:blipFill>
          <a:blip r:embed="rId3"/>
          <a:stretch/>
        </p:blipFill>
        <p:spPr>
          <a:xfrm>
            <a:off x="5257800" y="1752480"/>
            <a:ext cx="3429000" cy="4800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7" name=""/>
          <p:cNvSpPr/>
          <p:nvPr/>
        </p:nvSpPr>
        <p:spPr>
          <a:xfrm>
            <a:off x="5638680" y="1295280"/>
            <a:ext cx="2895840" cy="4572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Change In Sub-Surface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" name=""/>
          <p:cNvGraphicFramePr/>
          <p:nvPr/>
        </p:nvGraphicFramePr>
        <p:xfrm>
          <a:off x="1523880" y="1395360"/>
          <a:ext cx="6096240" cy="4067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5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23880" y="1395360"/>
                    <a:ext cx="6096240" cy="4067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60" name=""/>
          <p:cNvGraphicFramePr/>
          <p:nvPr/>
        </p:nvGraphicFramePr>
        <p:xfrm>
          <a:off x="152280" y="1219320"/>
          <a:ext cx="8229600" cy="495288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16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52280" y="1219320"/>
                    <a:ext cx="8229600" cy="4952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2" name=""/>
          <p:cNvSpPr/>
          <p:nvPr/>
        </p:nvSpPr>
        <p:spPr>
          <a:xfrm>
            <a:off x="1220760" y="4191120"/>
            <a:ext cx="6379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"/>
          <p:cNvSpPr/>
          <p:nvPr/>
        </p:nvSpPr>
        <p:spPr>
          <a:xfrm>
            <a:off x="1449360" y="5410080"/>
            <a:ext cx="6379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 flipV="1">
            <a:off x="6248520" y="1904760"/>
            <a:ext cx="609480" cy="228600"/>
          </a:xfrm>
          <a:prstGeom prst="line">
            <a:avLst/>
          </a:prstGeom>
          <a:ln w="4428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>
            <a:off x="4495680" y="3505320"/>
            <a:ext cx="266724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La Nina Intensification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Seen Late Last Summer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>
            <a:off x="1758600" y="228600"/>
            <a:ext cx="568548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Nino 3.4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SEA SURFACE TEMPERATURES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>
            <a:off x="7162920" y="4038480"/>
            <a:ext cx="228600" cy="533520"/>
          </a:xfrm>
          <a:prstGeom prst="line">
            <a:avLst/>
          </a:prstGeom>
          <a:ln w="44280">
            <a:solidFill>
              <a:srgbClr val="3333cc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"/>
          <p:cNvSpPr/>
          <p:nvPr/>
        </p:nvSpPr>
        <p:spPr>
          <a:xfrm>
            <a:off x="5718240" y="2057400"/>
            <a:ext cx="15714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Expected Trend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69" name="esat" descr=""/>
          <p:cNvPicPr/>
          <p:nvPr/>
        </p:nvPicPr>
        <p:blipFill>
          <a:blip r:embed="rId5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0" name=""/>
          <p:cNvSpPr/>
          <p:nvPr/>
        </p:nvSpPr>
        <p:spPr>
          <a:xfrm>
            <a:off x="7620120" y="2362320"/>
            <a:ext cx="1371600" cy="0"/>
          </a:xfrm>
          <a:prstGeom prst="line">
            <a:avLst/>
          </a:prstGeom>
          <a:ln w="7632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"/>
          <p:cNvSpPr/>
          <p:nvPr/>
        </p:nvSpPr>
        <p:spPr>
          <a:xfrm>
            <a:off x="7543800" y="1676520"/>
            <a:ext cx="1301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NEUTRAL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7620120" y="3276720"/>
            <a:ext cx="1371600" cy="0"/>
          </a:xfrm>
          <a:prstGeom prst="line">
            <a:avLst/>
          </a:prstGeom>
          <a:ln w="7632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/>
          <p:cNvSpPr/>
          <p:nvPr/>
        </p:nvSpPr>
        <p:spPr>
          <a:xfrm>
            <a:off x="7620120" y="4114800"/>
            <a:ext cx="1371600" cy="0"/>
          </a:xfrm>
          <a:prstGeom prst="line">
            <a:avLst/>
          </a:prstGeom>
          <a:ln w="7632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"/>
          <p:cNvSpPr/>
          <p:nvPr/>
        </p:nvSpPr>
        <p:spPr>
          <a:xfrm>
            <a:off x="7620120" y="2514600"/>
            <a:ext cx="11430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WEAK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LA NINA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7467480" y="3352680"/>
            <a:ext cx="15303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MODERATE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LA NINA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7697520" y="4267080"/>
            <a:ext cx="11462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STRONG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LA NINA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"/>
          <p:cNvSpPr/>
          <p:nvPr/>
        </p:nvSpPr>
        <p:spPr>
          <a:xfrm>
            <a:off x="1314720" y="152280"/>
            <a:ext cx="693864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PACIFIC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SOUTHERN OSCILLATION INDEX (SOI)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78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685800" cy="685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9" name="" descr=""/>
          <p:cNvPicPr/>
          <p:nvPr/>
        </p:nvPicPr>
        <p:blipFill>
          <a:blip r:embed="rId2"/>
          <a:stretch/>
        </p:blipFill>
        <p:spPr>
          <a:xfrm>
            <a:off x="1447920" y="1295280"/>
            <a:ext cx="6324480" cy="5303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"/>
          <p:cNvSpPr/>
          <p:nvPr/>
        </p:nvSpPr>
        <p:spPr>
          <a:xfrm>
            <a:off x="920520" y="228600"/>
            <a:ext cx="766800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PACIFIC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OUTGOING LONGWAVE RADIATION (OLR)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81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685800" cy="685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2" name="" descr=""/>
          <p:cNvPicPr/>
          <p:nvPr/>
        </p:nvPicPr>
        <p:blipFill>
          <a:blip r:embed="rId2"/>
          <a:stretch/>
        </p:blipFill>
        <p:spPr>
          <a:xfrm>
            <a:off x="4114800" y="1433520"/>
            <a:ext cx="4800600" cy="3976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3" name="" descr=""/>
          <p:cNvPicPr/>
          <p:nvPr/>
        </p:nvPicPr>
        <p:blipFill>
          <a:blip r:embed="rId3"/>
          <a:stretch/>
        </p:blipFill>
        <p:spPr>
          <a:xfrm>
            <a:off x="228600" y="1295280"/>
            <a:ext cx="3846600" cy="4876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4" name=""/>
          <p:cNvSpPr/>
          <p:nvPr/>
        </p:nvSpPr>
        <p:spPr>
          <a:xfrm>
            <a:off x="1143000" y="2286000"/>
            <a:ext cx="1905120" cy="1752480"/>
          </a:xfrm>
          <a:prstGeom prst="ellipse">
            <a:avLst/>
          </a:prstGeom>
          <a:noFill/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>
            <a:off x="1066680" y="1600200"/>
            <a:ext cx="1981440" cy="6094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1068120" y="1600200"/>
            <a:ext cx="19843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Clear Skies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La Nina Signature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4497480" y="5486400"/>
            <a:ext cx="41238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Cloud Cover Increasing – Neutral Phase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/>
          </p:nvPr>
        </p:nvSpPr>
        <p:spPr>
          <a:xfrm>
            <a:off x="304920" y="1371600"/>
            <a:ext cx="8534160" cy="502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Analyze latest SST Consolidation forecast for NOAA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Use historical and forecast data for the Nino3.4 region (Tropical Pacific)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Cross reference  SST data with SOI data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Use weighted differencing to calculate closest ten years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Historical SST data back six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Forecast SST data forward six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Analog years determined and weighted inversely by difference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Best fit analog years are assigned the highest weight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Other considerations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Neutral phase conditions are highly considered in the 10 analog years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Decadal adjustments of analog years to fit the 90’s temperature profile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Generate temperature/precipitation forecasts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Maps created using monthly temperature data from NCDC (1950-present)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Mapping program using 344 data points (climate divisions) for the display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89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0" name=""/>
          <p:cNvSpPr/>
          <p:nvPr/>
        </p:nvSpPr>
        <p:spPr>
          <a:xfrm>
            <a:off x="2235600" y="409680"/>
            <a:ext cx="47120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RUNNING</a:t>
            </a: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MODEL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"/>
          <p:cNvSpPr/>
          <p:nvPr/>
        </p:nvSpPr>
        <p:spPr>
          <a:xfrm>
            <a:off x="457200" y="2057400"/>
            <a:ext cx="8229600" cy="990720"/>
          </a:xfrm>
          <a:prstGeom prst="rect">
            <a:avLst/>
          </a:prstGeom>
          <a:solidFill>
            <a:srgbClr val="b2b2b2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Decadal Adjustment Theory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93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"/>
          <p:cNvSpPr/>
          <p:nvPr/>
        </p:nvSpPr>
        <p:spPr>
          <a:xfrm>
            <a:off x="687960" y="2133720"/>
            <a:ext cx="80280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*Based on the theory that temperature trends are cyclic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*Analog years from other decades are adjusted to the 1990’s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95" name=""/>
          <p:cNvGraphicFramePr/>
          <p:nvPr/>
        </p:nvGraphicFramePr>
        <p:xfrm>
          <a:off x="838080" y="3733920"/>
          <a:ext cx="7321680" cy="1904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19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838080" y="3733920"/>
                    <a:ext cx="7321680" cy="1904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"/>
          <p:cNvSpPr/>
          <p:nvPr/>
        </p:nvSpPr>
        <p:spPr>
          <a:xfrm>
            <a:off x="2229120" y="181080"/>
            <a:ext cx="504144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EARTHSAT MODEL RUN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September 2000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" name=""/>
          <p:cNvSpPr/>
          <p:nvPr/>
        </p:nvSpPr>
        <p:spPr>
          <a:xfrm>
            <a:off x="6097320" y="1371600"/>
            <a:ext cx="279072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SIMILAR       PERCENT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YEARS          WEIGHT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(Fall/Winter)        (%)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9" name=""/>
          <p:cNvSpPr/>
          <p:nvPr/>
        </p:nvSpPr>
        <p:spPr>
          <a:xfrm>
            <a:off x="6326280" y="2362320"/>
            <a:ext cx="929880" cy="283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1989/90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1978/79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1981/82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1985/86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1952/53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1996/97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1974/75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1962/63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1967/68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1971/72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0" name=""/>
          <p:cNvSpPr/>
          <p:nvPr/>
        </p:nvSpPr>
        <p:spPr>
          <a:xfrm>
            <a:off x="7850160" y="2338560"/>
            <a:ext cx="580680" cy="283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19.5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11.4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10.9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10.0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9.1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8.5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8.1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8.0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7.3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7.2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01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2" name="" descr=""/>
          <p:cNvPicPr/>
          <p:nvPr/>
        </p:nvPicPr>
        <p:blipFill>
          <a:blip r:embed="rId2"/>
          <a:stretch/>
        </p:blipFill>
        <p:spPr>
          <a:xfrm>
            <a:off x="152280" y="1371600"/>
            <a:ext cx="5848560" cy="52102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random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"/>
          <p:cNvSpPr/>
          <p:nvPr/>
        </p:nvSpPr>
        <p:spPr>
          <a:xfrm>
            <a:off x="1446120" y="228600"/>
            <a:ext cx="66027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HEATING SEASON HIGHLIGHTS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"/>
          <p:cNvSpPr/>
          <p:nvPr/>
        </p:nvSpPr>
        <p:spPr>
          <a:xfrm>
            <a:off x="1184400" y="890640"/>
            <a:ext cx="239364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WINTER 1999/2000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ACTUAL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"/>
          <p:cNvSpPr/>
          <p:nvPr/>
        </p:nvSpPr>
        <p:spPr>
          <a:xfrm>
            <a:off x="5715000" y="838080"/>
            <a:ext cx="239364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WINTER 2000/2001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FORECAST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2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" name="nov99mar00" descr=""/>
          <p:cNvPicPr/>
          <p:nvPr/>
        </p:nvPicPr>
        <p:blipFill>
          <a:blip r:embed="rId2"/>
          <a:stretch/>
        </p:blipFill>
        <p:spPr>
          <a:xfrm>
            <a:off x="304920" y="1600200"/>
            <a:ext cx="4267080" cy="3200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" name="ta5m112000" descr=""/>
          <p:cNvPicPr/>
          <p:nvPr/>
        </p:nvPicPr>
        <p:blipFill>
          <a:blip r:embed="rId3"/>
          <a:stretch/>
        </p:blipFill>
        <p:spPr>
          <a:xfrm>
            <a:off x="4648320" y="1600200"/>
            <a:ext cx="4267080" cy="3200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" name=""/>
          <p:cNvSpPr/>
          <p:nvPr/>
        </p:nvSpPr>
        <p:spPr>
          <a:xfrm>
            <a:off x="383040" y="4952880"/>
            <a:ext cx="843156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2000/2001 winter, colder than last three (3) winters.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November and December colder than normal months.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January, February, and March warmer than normal months.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76212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Best Analog Comparison</a:t>
            </a:r>
            <a:br>
              <a:rPr sz="3200"/>
            </a:b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Nino 3.4 SST Departures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04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205" name=""/>
          <p:cNvGraphicFramePr/>
          <p:nvPr/>
        </p:nvGraphicFramePr>
        <p:xfrm>
          <a:off x="380880" y="1224000"/>
          <a:ext cx="8915400" cy="479592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20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380880" y="1224000"/>
                    <a:ext cx="8915400" cy="4795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1218960" y="228240"/>
            <a:ext cx="701028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El Nino and La Nina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08" name="strongnina" descr=""/>
          <p:cNvPicPr/>
          <p:nvPr/>
        </p:nvPicPr>
        <p:blipFill>
          <a:blip r:embed="rId1"/>
          <a:stretch/>
        </p:blipFill>
        <p:spPr>
          <a:xfrm>
            <a:off x="4572000" y="1752480"/>
            <a:ext cx="4419720" cy="3414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9" name="strongnino" descr=""/>
          <p:cNvPicPr/>
          <p:nvPr/>
        </p:nvPicPr>
        <p:blipFill>
          <a:blip r:embed="rId2"/>
          <a:stretch/>
        </p:blipFill>
        <p:spPr>
          <a:xfrm>
            <a:off x="152280" y="1752480"/>
            <a:ext cx="4419720" cy="3414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0" name="esat" descr=""/>
          <p:cNvPicPr/>
          <p:nvPr/>
        </p:nvPicPr>
        <p:blipFill>
          <a:blip r:embed="rId3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random/>
  </p:transition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normalwin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310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random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WHAT TO MONITOR</a:t>
            </a:r>
            <a:br>
              <a:rPr sz="3200"/>
            </a:b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FOR THE HEATING SEASON</a:t>
            </a:r>
            <a:br>
              <a:rPr sz="3200"/>
            </a:b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685440" y="1980720"/>
            <a:ext cx="8077320" cy="31244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Greenland Blocking (North Atlantic Ridging)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Hudson Bay Low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Ridging in Western North America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Cold Air in the Source Region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Snow Cover Between the U.S. and Arctic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East Coast Storms (Snow Producers)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14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PECIAL" descr=""/>
          <p:cNvPicPr/>
          <p:nvPr/>
        </p:nvPicPr>
        <p:blipFill>
          <a:blip r:embed="rId1"/>
          <a:stretch/>
        </p:blipFill>
        <p:spPr>
          <a:xfrm>
            <a:off x="762120" y="838080"/>
            <a:ext cx="7619760" cy="5715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6" name=""/>
          <p:cNvSpPr/>
          <p:nvPr/>
        </p:nvSpPr>
        <p:spPr>
          <a:xfrm>
            <a:off x="2208960" y="228600"/>
            <a:ext cx="45673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EAST COAST STORMS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" name=""/>
          <p:cNvSpPr/>
          <p:nvPr/>
        </p:nvSpPr>
        <p:spPr>
          <a:xfrm>
            <a:off x="5943600" y="2057400"/>
            <a:ext cx="1066680" cy="1066680"/>
          </a:xfrm>
          <a:prstGeom prst="ellipse">
            <a:avLst/>
          </a:prstGeom>
          <a:noFill/>
          <a:ln w="38160">
            <a:solidFill>
              <a:srgbClr val="ff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" name=""/>
          <p:cNvSpPr/>
          <p:nvPr/>
        </p:nvSpPr>
        <p:spPr>
          <a:xfrm>
            <a:off x="3276720" y="3429000"/>
            <a:ext cx="3429000" cy="6858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Severe temperature gradient.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Should help storm development.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" name=""/>
          <p:cNvSpPr/>
          <p:nvPr/>
        </p:nvSpPr>
        <p:spPr>
          <a:xfrm flipV="1">
            <a:off x="5562720" y="2666520"/>
            <a:ext cx="914400" cy="685800"/>
          </a:xfrm>
          <a:prstGeom prst="line">
            <a:avLst/>
          </a:prstGeom>
          <a:ln w="38160">
            <a:solidFill>
              <a:srgbClr val="ff33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85800" y="151920"/>
            <a:ext cx="77724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    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21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2" name="winter1" descr=""/>
          <p:cNvPicPr/>
          <p:nvPr/>
        </p:nvPicPr>
        <p:blipFill>
          <a:blip r:embed="rId2"/>
          <a:stretch/>
        </p:blipFill>
        <p:spPr>
          <a:xfrm>
            <a:off x="228600" y="1143000"/>
            <a:ext cx="4800600" cy="2900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3" name=""/>
          <p:cNvSpPr/>
          <p:nvPr/>
        </p:nvSpPr>
        <p:spPr>
          <a:xfrm>
            <a:off x="2823120" y="152280"/>
            <a:ext cx="449172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WHAT TO MONITOR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GREENLAND BLOCKING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24" name="" descr=""/>
          <p:cNvPicPr/>
          <p:nvPr/>
        </p:nvPicPr>
        <p:blipFill>
          <a:blip r:embed="rId3"/>
          <a:stretch/>
        </p:blipFill>
        <p:spPr>
          <a:xfrm>
            <a:off x="3581280" y="3124080"/>
            <a:ext cx="5257800" cy="35798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random/>
  </p:transition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85800" y="151920"/>
            <a:ext cx="7772400" cy="83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      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26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7" name=""/>
          <p:cNvSpPr/>
          <p:nvPr/>
        </p:nvSpPr>
        <p:spPr>
          <a:xfrm>
            <a:off x="1413360" y="152280"/>
            <a:ext cx="731268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WHAT TO MONITOR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NORTHERN U.S. / CANADA SNOW COVER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28" name="snowclimo" descr=""/>
          <p:cNvPicPr/>
          <p:nvPr/>
        </p:nvPicPr>
        <p:blipFill>
          <a:blip r:embed="rId2"/>
          <a:stretch/>
        </p:blipFill>
        <p:spPr>
          <a:xfrm>
            <a:off x="1981080" y="1295280"/>
            <a:ext cx="5410440" cy="53341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random/>
  </p:transition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NATIONAL WEATHER SERVICE </a:t>
            </a:r>
            <a:br>
              <a:rPr sz="3200"/>
            </a:b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COMMENTARY</a:t>
            </a:r>
            <a:br>
              <a:rPr sz="2800"/>
            </a:b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From the Long-lead Prognostic Map </a:t>
            </a:r>
            <a:br>
              <a:rPr sz="2400"/>
            </a:b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Discussion August 17, 2000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685800" y="2742840"/>
            <a:ext cx="7772400" cy="3352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“SST anomalies in the Pacific became </a:t>
            </a:r>
            <a:r>
              <a:rPr b="0" lang="en-US" sz="3200" strike="noStrike" u="none">
                <a:solidFill>
                  <a:srgbClr val="ff3300"/>
                </a:solidFill>
                <a:effectLst/>
                <a:uFillTx/>
                <a:latin typeface="Times New Roman"/>
              </a:rPr>
              <a:t>ENSO-Neutral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during mid-July to mid-August.”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“On average – </a:t>
            </a:r>
            <a:r>
              <a:rPr b="0" lang="en-US" sz="3200" strike="noStrike" u="none">
                <a:solidFill>
                  <a:srgbClr val="0000ff"/>
                </a:solidFill>
                <a:effectLst/>
                <a:uFillTx/>
                <a:latin typeface="Times New Roman"/>
              </a:rPr>
              <a:t>this winter will be colder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than the 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last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three.”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31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3" name="ta1m112000" descr=""/>
          <p:cNvPicPr/>
          <p:nvPr/>
        </p:nvPicPr>
        <p:blipFill>
          <a:blip r:embed="rId2"/>
          <a:stretch/>
        </p:blipFill>
        <p:spPr>
          <a:xfrm>
            <a:off x="152280" y="1143000"/>
            <a:ext cx="4419720" cy="3809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4" name="ta1m122000" descr=""/>
          <p:cNvPicPr/>
          <p:nvPr/>
        </p:nvPicPr>
        <p:blipFill>
          <a:blip r:embed="rId3"/>
          <a:stretch/>
        </p:blipFill>
        <p:spPr>
          <a:xfrm>
            <a:off x="4572000" y="1143000"/>
            <a:ext cx="4419720" cy="3809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5" name=""/>
          <p:cNvSpPr/>
          <p:nvPr/>
        </p:nvSpPr>
        <p:spPr>
          <a:xfrm>
            <a:off x="2057400" y="152280"/>
            <a:ext cx="518148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WINTER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TEMPERATURE OUTLOOKS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7" name="ta1m012001" descr=""/>
          <p:cNvPicPr/>
          <p:nvPr/>
        </p:nvPicPr>
        <p:blipFill>
          <a:blip r:embed="rId2"/>
          <a:stretch/>
        </p:blipFill>
        <p:spPr>
          <a:xfrm>
            <a:off x="152280" y="1143000"/>
            <a:ext cx="4419720" cy="3809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8" name="ta1m022001" descr=""/>
          <p:cNvPicPr/>
          <p:nvPr/>
        </p:nvPicPr>
        <p:blipFill>
          <a:blip r:embed="rId3"/>
          <a:stretch/>
        </p:blipFill>
        <p:spPr>
          <a:xfrm>
            <a:off x="4572000" y="1143000"/>
            <a:ext cx="4419720" cy="3809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9" name=""/>
          <p:cNvSpPr/>
          <p:nvPr/>
        </p:nvSpPr>
        <p:spPr>
          <a:xfrm>
            <a:off x="2060640" y="76320"/>
            <a:ext cx="506376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WINTER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TEMPERATURE OUTLOOKS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cstime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random/>
  </p:transition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1" name="ta1m032001" descr=""/>
          <p:cNvPicPr/>
          <p:nvPr/>
        </p:nvPicPr>
        <p:blipFill>
          <a:blip r:embed="rId2"/>
          <a:stretch/>
        </p:blipFill>
        <p:spPr>
          <a:xfrm>
            <a:off x="152280" y="1143000"/>
            <a:ext cx="4419720" cy="3809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2" name="ta1m042001" descr=""/>
          <p:cNvPicPr/>
          <p:nvPr/>
        </p:nvPicPr>
        <p:blipFill>
          <a:blip r:embed="rId3"/>
          <a:stretch/>
        </p:blipFill>
        <p:spPr>
          <a:xfrm>
            <a:off x="4572000" y="1143000"/>
            <a:ext cx="4419720" cy="3809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3" name=""/>
          <p:cNvSpPr/>
          <p:nvPr/>
        </p:nvSpPr>
        <p:spPr>
          <a:xfrm>
            <a:off x="2060640" y="152280"/>
            <a:ext cx="506376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WINTER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TEMPERATURE OUTLOOKS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ta5m112000" descr=""/>
          <p:cNvPicPr/>
          <p:nvPr/>
        </p:nvPicPr>
        <p:blipFill>
          <a:blip r:embed="rId1"/>
          <a:stretch/>
        </p:blipFill>
        <p:spPr>
          <a:xfrm>
            <a:off x="1600200" y="1219320"/>
            <a:ext cx="5943600" cy="4457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5" name=""/>
          <p:cNvSpPr/>
          <p:nvPr/>
        </p:nvSpPr>
        <p:spPr>
          <a:xfrm>
            <a:off x="5334120" y="2819520"/>
            <a:ext cx="380880" cy="380880"/>
          </a:xfrm>
          <a:prstGeom prst="ellipse">
            <a:avLst/>
          </a:prstGeom>
          <a:noFill/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" name=""/>
          <p:cNvSpPr/>
          <p:nvPr/>
        </p:nvSpPr>
        <p:spPr>
          <a:xfrm>
            <a:off x="4648320" y="4495680"/>
            <a:ext cx="380880" cy="381240"/>
          </a:xfrm>
          <a:prstGeom prst="ellipse">
            <a:avLst/>
          </a:prstGeom>
          <a:noFill/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" name=""/>
          <p:cNvSpPr/>
          <p:nvPr/>
        </p:nvSpPr>
        <p:spPr>
          <a:xfrm>
            <a:off x="6781680" y="2666880"/>
            <a:ext cx="381240" cy="381240"/>
          </a:xfrm>
          <a:prstGeom prst="ellipse">
            <a:avLst/>
          </a:prstGeom>
          <a:noFill/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" name=""/>
          <p:cNvSpPr/>
          <p:nvPr/>
        </p:nvSpPr>
        <p:spPr>
          <a:xfrm>
            <a:off x="1981080" y="3657600"/>
            <a:ext cx="381240" cy="380880"/>
          </a:xfrm>
          <a:prstGeom prst="ellipse">
            <a:avLst/>
          </a:prstGeom>
          <a:noFill/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" name=""/>
          <p:cNvSpPr/>
          <p:nvPr/>
        </p:nvSpPr>
        <p:spPr>
          <a:xfrm>
            <a:off x="5867280" y="3809880"/>
            <a:ext cx="381240" cy="381240"/>
          </a:xfrm>
          <a:prstGeom prst="ellipse">
            <a:avLst/>
          </a:prstGeom>
          <a:noFill/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" name=""/>
          <p:cNvSpPr/>
          <p:nvPr/>
        </p:nvSpPr>
        <p:spPr>
          <a:xfrm flipV="1">
            <a:off x="1295280" y="3733920"/>
            <a:ext cx="990720" cy="914400"/>
          </a:xfrm>
          <a:prstGeom prst="line">
            <a:avLst/>
          </a:prstGeom>
          <a:ln w="38160">
            <a:solidFill>
              <a:srgbClr val="ff33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" name=""/>
          <p:cNvSpPr/>
          <p:nvPr/>
        </p:nvSpPr>
        <p:spPr>
          <a:xfrm>
            <a:off x="1219320" y="2057400"/>
            <a:ext cx="4343400" cy="990720"/>
          </a:xfrm>
          <a:prstGeom prst="line">
            <a:avLst/>
          </a:prstGeom>
          <a:ln w="38160">
            <a:solidFill>
              <a:srgbClr val="ff33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"/>
          <p:cNvSpPr/>
          <p:nvPr/>
        </p:nvSpPr>
        <p:spPr>
          <a:xfrm flipH="1" flipV="1">
            <a:off x="6934320" y="2819160"/>
            <a:ext cx="1218960" cy="609480"/>
          </a:xfrm>
          <a:prstGeom prst="line">
            <a:avLst/>
          </a:prstGeom>
          <a:ln w="38160">
            <a:solidFill>
              <a:srgbClr val="ff33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" name=""/>
          <p:cNvSpPr/>
          <p:nvPr/>
        </p:nvSpPr>
        <p:spPr>
          <a:xfrm flipH="1" flipV="1">
            <a:off x="6019560" y="3962520"/>
            <a:ext cx="1904760" cy="914400"/>
          </a:xfrm>
          <a:prstGeom prst="line">
            <a:avLst/>
          </a:prstGeom>
          <a:ln w="38160">
            <a:solidFill>
              <a:srgbClr val="ff33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" name=""/>
          <p:cNvSpPr/>
          <p:nvPr/>
        </p:nvSpPr>
        <p:spPr>
          <a:xfrm flipH="1" flipV="1">
            <a:off x="4800600" y="4648320"/>
            <a:ext cx="1371600" cy="1752480"/>
          </a:xfrm>
          <a:prstGeom prst="line">
            <a:avLst/>
          </a:prstGeom>
          <a:ln w="38160">
            <a:solidFill>
              <a:srgbClr val="ff33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" name=""/>
          <p:cNvSpPr/>
          <p:nvPr/>
        </p:nvSpPr>
        <p:spPr>
          <a:xfrm>
            <a:off x="155880" y="1219320"/>
            <a:ext cx="154836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Chicago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Nov-Dec: 120%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Jan-Mar: 75%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" name=""/>
          <p:cNvSpPr/>
          <p:nvPr/>
        </p:nvSpPr>
        <p:spPr>
          <a:xfrm>
            <a:off x="156240" y="4622760"/>
            <a:ext cx="146988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Burbank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Nov-Dec: 95%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Jan-Mar: 90%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" name=""/>
          <p:cNvSpPr/>
          <p:nvPr/>
        </p:nvSpPr>
        <p:spPr>
          <a:xfrm>
            <a:off x="6175800" y="5867280"/>
            <a:ext cx="159912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Houston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Nov-Dec:  100%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Jan-Mar:  85%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" name=""/>
          <p:cNvSpPr/>
          <p:nvPr/>
        </p:nvSpPr>
        <p:spPr>
          <a:xfrm>
            <a:off x="7547760" y="4952880"/>
            <a:ext cx="146988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Atlanta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Nov-Dec: 90%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Jan-Mar: 75%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" name=""/>
          <p:cNvSpPr/>
          <p:nvPr/>
        </p:nvSpPr>
        <p:spPr>
          <a:xfrm>
            <a:off x="7471080" y="3429000"/>
            <a:ext cx="154836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</a:t>
            </a: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New York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Nov-Dec: 115%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Jan-Mar: 80%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" name=""/>
          <p:cNvSpPr/>
          <p:nvPr/>
        </p:nvSpPr>
        <p:spPr>
          <a:xfrm>
            <a:off x="2439000" y="152280"/>
            <a:ext cx="468036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INSIDE THE NUMBERS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(HDD Outlook)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"/>
          <p:cNvSpPr/>
          <p:nvPr/>
        </p:nvSpPr>
        <p:spPr>
          <a:xfrm>
            <a:off x="1446120" y="228600"/>
            <a:ext cx="6918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HEATING SEASON CONCLUSIONS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" name=""/>
          <p:cNvSpPr/>
          <p:nvPr/>
        </p:nvSpPr>
        <p:spPr>
          <a:xfrm>
            <a:off x="1184400" y="890640"/>
            <a:ext cx="239364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WINTER 1999/2000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ACTUAL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" name=""/>
          <p:cNvSpPr/>
          <p:nvPr/>
        </p:nvSpPr>
        <p:spPr>
          <a:xfrm>
            <a:off x="5715000" y="838080"/>
            <a:ext cx="239364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WINTER 2000/2001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FORECAST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64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5" name="nov99mar00" descr=""/>
          <p:cNvPicPr/>
          <p:nvPr/>
        </p:nvPicPr>
        <p:blipFill>
          <a:blip r:embed="rId2"/>
          <a:stretch/>
        </p:blipFill>
        <p:spPr>
          <a:xfrm>
            <a:off x="304920" y="1600200"/>
            <a:ext cx="4267080" cy="3200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6" name="ta5m112000" descr=""/>
          <p:cNvPicPr/>
          <p:nvPr/>
        </p:nvPicPr>
        <p:blipFill>
          <a:blip r:embed="rId3"/>
          <a:stretch/>
        </p:blipFill>
        <p:spPr>
          <a:xfrm>
            <a:off x="4648320" y="1600200"/>
            <a:ext cx="4267080" cy="3200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7" name=""/>
          <p:cNvSpPr/>
          <p:nvPr/>
        </p:nvSpPr>
        <p:spPr>
          <a:xfrm>
            <a:off x="383040" y="4952880"/>
            <a:ext cx="843156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2000/2001 winter, colder than last three (3) winters.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November and December colder than normal months.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January, February, and March warmer than normal months.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"/>
          <p:cNvSpPr/>
          <p:nvPr/>
        </p:nvSpPr>
        <p:spPr>
          <a:xfrm>
            <a:off x="1293480" y="152280"/>
            <a:ext cx="74937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COMPARE &amp; CONTRAST – FALL 2000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" name=""/>
          <p:cNvSpPr/>
          <p:nvPr/>
        </p:nvSpPr>
        <p:spPr>
          <a:xfrm>
            <a:off x="1296720" y="762120"/>
            <a:ext cx="26640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NATIONAL 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SERVICE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" name=""/>
          <p:cNvSpPr/>
          <p:nvPr/>
        </p:nvSpPr>
        <p:spPr>
          <a:xfrm>
            <a:off x="5335200" y="762120"/>
            <a:ext cx="23468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EARTH SATELLITE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CORPORATION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71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2" name="Sept-Nov" descr=""/>
          <p:cNvPicPr/>
          <p:nvPr/>
        </p:nvPicPr>
        <p:blipFill>
          <a:blip r:embed="rId2"/>
          <a:stretch/>
        </p:blipFill>
        <p:spPr>
          <a:xfrm>
            <a:off x="914400" y="1447920"/>
            <a:ext cx="3429000" cy="510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3" name="ta3m092000" descr=""/>
          <p:cNvPicPr/>
          <p:nvPr/>
        </p:nvPicPr>
        <p:blipFill>
          <a:blip r:embed="rId3"/>
          <a:stretch/>
        </p:blipFill>
        <p:spPr>
          <a:xfrm>
            <a:off x="4724280" y="1447920"/>
            <a:ext cx="3429000" cy="2571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4" name="pp3m092000" descr=""/>
          <p:cNvPicPr/>
          <p:nvPr/>
        </p:nvPicPr>
        <p:blipFill>
          <a:blip r:embed="rId4"/>
          <a:stretch/>
        </p:blipFill>
        <p:spPr>
          <a:xfrm>
            <a:off x="4724280" y="3962520"/>
            <a:ext cx="3429000" cy="2571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"/>
          <p:cNvSpPr/>
          <p:nvPr/>
        </p:nvSpPr>
        <p:spPr>
          <a:xfrm>
            <a:off x="1141200" y="152280"/>
            <a:ext cx="7809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COMPARE &amp; CONTRAST – Early Winter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" name=""/>
          <p:cNvSpPr/>
          <p:nvPr/>
        </p:nvSpPr>
        <p:spPr>
          <a:xfrm>
            <a:off x="1296720" y="762120"/>
            <a:ext cx="26640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NATIONAL 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SERVICE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" name=""/>
          <p:cNvSpPr/>
          <p:nvPr/>
        </p:nvSpPr>
        <p:spPr>
          <a:xfrm>
            <a:off x="5335200" y="762120"/>
            <a:ext cx="23468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EARTH SATELLITE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CORPORATION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78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9" name="Nov-Jan" descr=""/>
          <p:cNvPicPr/>
          <p:nvPr/>
        </p:nvPicPr>
        <p:blipFill>
          <a:blip r:embed="rId2"/>
          <a:stretch/>
        </p:blipFill>
        <p:spPr>
          <a:xfrm>
            <a:off x="914400" y="1447920"/>
            <a:ext cx="3429000" cy="510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0" name="ta3m112000" descr=""/>
          <p:cNvPicPr/>
          <p:nvPr/>
        </p:nvPicPr>
        <p:blipFill>
          <a:blip r:embed="rId3"/>
          <a:stretch/>
        </p:blipFill>
        <p:spPr>
          <a:xfrm>
            <a:off x="4724280" y="1447920"/>
            <a:ext cx="3429000" cy="2571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1" name="pp3m112000" descr=""/>
          <p:cNvPicPr/>
          <p:nvPr/>
        </p:nvPicPr>
        <p:blipFill>
          <a:blip r:embed="rId4"/>
          <a:stretch/>
        </p:blipFill>
        <p:spPr>
          <a:xfrm>
            <a:off x="4724280" y="3962520"/>
            <a:ext cx="3429000" cy="2571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"/>
          <p:cNvSpPr/>
          <p:nvPr/>
        </p:nvSpPr>
        <p:spPr>
          <a:xfrm>
            <a:off x="1293480" y="152280"/>
            <a:ext cx="76287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COMPARE &amp; CONTRAST – Late Winter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" name=""/>
          <p:cNvSpPr/>
          <p:nvPr/>
        </p:nvSpPr>
        <p:spPr>
          <a:xfrm>
            <a:off x="1296720" y="762120"/>
            <a:ext cx="26640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NATIONAL 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SERVICE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" name=""/>
          <p:cNvSpPr/>
          <p:nvPr/>
        </p:nvSpPr>
        <p:spPr>
          <a:xfrm>
            <a:off x="5335200" y="762120"/>
            <a:ext cx="23468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EARTH SATELLITE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CORPORATION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85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6" name="Feb-Apr" descr=""/>
          <p:cNvPicPr/>
          <p:nvPr/>
        </p:nvPicPr>
        <p:blipFill>
          <a:blip r:embed="rId2"/>
          <a:stretch/>
        </p:blipFill>
        <p:spPr>
          <a:xfrm>
            <a:off x="838080" y="1447920"/>
            <a:ext cx="3429000" cy="510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7" name="ta3m022001" descr=""/>
          <p:cNvPicPr/>
          <p:nvPr/>
        </p:nvPicPr>
        <p:blipFill>
          <a:blip r:embed="rId3"/>
          <a:stretch/>
        </p:blipFill>
        <p:spPr>
          <a:xfrm>
            <a:off x="4724280" y="1447920"/>
            <a:ext cx="3429000" cy="2571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8" name="pp3m022001" descr=""/>
          <p:cNvPicPr/>
          <p:nvPr/>
        </p:nvPicPr>
        <p:blipFill>
          <a:blip r:embed="rId4"/>
          <a:stretch/>
        </p:blipFill>
        <p:spPr>
          <a:xfrm>
            <a:off x="4724280" y="3962520"/>
            <a:ext cx="3429000" cy="2571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0" name=""/>
          <p:cNvSpPr/>
          <p:nvPr/>
        </p:nvSpPr>
        <p:spPr>
          <a:xfrm>
            <a:off x="2060640" y="152280"/>
            <a:ext cx="506376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EARLY SUMMER 2001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TEMPERATURE OUTLOOKS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91" name="ta1m052001" descr=""/>
          <p:cNvPicPr/>
          <p:nvPr/>
        </p:nvPicPr>
        <p:blipFill>
          <a:blip r:embed="rId2"/>
          <a:stretch/>
        </p:blipFill>
        <p:spPr>
          <a:xfrm>
            <a:off x="152280" y="1143000"/>
            <a:ext cx="4419720" cy="3809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2" name="ta1m062001" descr=""/>
          <p:cNvPicPr/>
          <p:nvPr/>
        </p:nvPicPr>
        <p:blipFill>
          <a:blip r:embed="rId3"/>
          <a:stretch/>
        </p:blipFill>
        <p:spPr>
          <a:xfrm>
            <a:off x="4572000" y="1143000"/>
            <a:ext cx="4419720" cy="3809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4" name=""/>
          <p:cNvSpPr/>
          <p:nvPr/>
        </p:nvSpPr>
        <p:spPr>
          <a:xfrm>
            <a:off x="2060640" y="152280"/>
            <a:ext cx="506376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SUMMER 2001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TEMPERATURE OUTLOOKS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95" name="ta1m072001" descr=""/>
          <p:cNvPicPr/>
          <p:nvPr/>
        </p:nvPicPr>
        <p:blipFill>
          <a:blip r:embed="rId2"/>
          <a:stretch/>
        </p:blipFill>
        <p:spPr>
          <a:xfrm>
            <a:off x="152280" y="1143000"/>
            <a:ext cx="4419720" cy="3809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6" name="ta1m082001" descr=""/>
          <p:cNvPicPr/>
          <p:nvPr/>
        </p:nvPicPr>
        <p:blipFill>
          <a:blip r:embed="rId3"/>
          <a:stretch/>
        </p:blipFill>
        <p:spPr>
          <a:xfrm>
            <a:off x="4572000" y="1143000"/>
            <a:ext cx="4419720" cy="3809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8" name=""/>
          <p:cNvSpPr/>
          <p:nvPr/>
        </p:nvSpPr>
        <p:spPr>
          <a:xfrm>
            <a:off x="2057400" y="152280"/>
            <a:ext cx="518148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PACIFIC NORTHWEST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HYDRO OUTLOOK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99" name="pp3m102000" descr=""/>
          <p:cNvPicPr/>
          <p:nvPr/>
        </p:nvPicPr>
        <p:blipFill>
          <a:blip r:embed="rId2"/>
          <a:stretch/>
        </p:blipFill>
        <p:spPr>
          <a:xfrm>
            <a:off x="152280" y="1143000"/>
            <a:ext cx="4419720" cy="3733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0" name="pp3m012001" descr=""/>
          <p:cNvPicPr/>
          <p:nvPr/>
        </p:nvPicPr>
        <p:blipFill>
          <a:blip r:embed="rId3"/>
          <a:stretch/>
        </p:blipFill>
        <p:spPr>
          <a:xfrm>
            <a:off x="4572000" y="1143000"/>
            <a:ext cx="4419720" cy="373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1" name=""/>
          <p:cNvSpPr/>
          <p:nvPr/>
        </p:nvSpPr>
        <p:spPr>
          <a:xfrm>
            <a:off x="1906200" y="5257800"/>
            <a:ext cx="53740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Drier than normal for the rest of 2000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Wetter than normal in early 2001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esat" descr=""/>
          <p:cNvPicPr/>
          <p:nvPr/>
        </p:nvPicPr>
        <p:blipFill>
          <a:blip r:embed="rId1"/>
          <a:stretch/>
        </p:blipFill>
        <p:spPr>
          <a:xfrm>
            <a:off x="457200" y="2057400"/>
            <a:ext cx="1905120" cy="190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3" name=""/>
          <p:cNvSpPr/>
          <p:nvPr/>
        </p:nvSpPr>
        <p:spPr>
          <a:xfrm>
            <a:off x="2438280" y="2666880"/>
            <a:ext cx="637236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Questions &amp; Comments?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"/>
          <p:cNvSpPr/>
          <p:nvPr/>
        </p:nvSpPr>
        <p:spPr>
          <a:xfrm>
            <a:off x="5867280" y="4800600"/>
            <a:ext cx="2971800" cy="1143000"/>
          </a:xfrm>
          <a:prstGeom prst="ellipse">
            <a:avLst/>
          </a:prstGeom>
          <a:solidFill>
            <a:srgbClr val="00cc99">
              <a:alpha val="50000"/>
            </a:srgbClr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447920" y="380520"/>
            <a:ext cx="6400800" cy="76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WHAT’S NEW IN WEATHER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9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" name=""/>
          <p:cNvSpPr/>
          <p:nvPr/>
        </p:nvSpPr>
        <p:spPr>
          <a:xfrm>
            <a:off x="1075320" y="1143000"/>
            <a:ext cx="675972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RMS and EarthSat Introduce New Product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914400" y="1752480"/>
            <a:ext cx="2057400" cy="47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sng">
                <a:solidFill>
                  <a:srgbClr val="ff3300"/>
                </a:solidFill>
                <a:effectLst/>
                <a:uFillTx/>
                <a:latin typeface="Times New Roman"/>
              </a:rPr>
              <a:t>CLIMETRIX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1371600" y="2743200"/>
            <a:ext cx="6164280" cy="373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Autofit/>
          </a:bodyPr>
          <a:p>
            <a:pPr marL="343080" indent="-34308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1.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Catalog of Cleaned and Enhanced Historical Data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initial focus on U.S. temperature data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next stage is international expansion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future addition of other temperature variables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2.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Transaction Pricing Tools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advanced simulation models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multi-perspective risk analysis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3.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Portfolio Management Capabilities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data management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daily marking of positions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6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/>
          <p:nvPr/>
        </p:nvSpPr>
        <p:spPr>
          <a:xfrm>
            <a:off x="990720" y="2286000"/>
            <a:ext cx="74833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 comprehensive weather risk management system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6005160" y="5070600"/>
            <a:ext cx="2702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www.climetrix.com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transition>
    <p:random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447920" y="761760"/>
            <a:ext cx="678168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RMS - EARTHSAT PARTNERSHIP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6" name=""/>
          <p:cNvGrpSpPr/>
          <p:nvPr/>
        </p:nvGrpSpPr>
        <p:grpSpPr>
          <a:xfrm>
            <a:off x="1295280" y="2654280"/>
            <a:ext cx="1828440" cy="552600"/>
            <a:chOff x="1295280" y="2654280"/>
            <a:chExt cx="1828440" cy="552600"/>
          </a:xfrm>
        </p:grpSpPr>
        <p:graphicFrame>
          <p:nvGraphicFramePr>
            <p:cNvPr id="37" name=""/>
            <p:cNvGraphicFramePr/>
            <p:nvPr/>
          </p:nvGraphicFramePr>
          <p:xfrm>
            <a:off x="1295280" y="2654280"/>
            <a:ext cx="587520" cy="552600"/>
          </p:xfrm>
          <a:graphic>
            <a:graphicData uri="http://schemas.openxmlformats.org/presentationml/2006/ole">
              <p:oleObj r:id="rId1" spid="">
                <p:embed/>
                <p:pic>
                  <p:nvPicPr>
                    <p:cNvPr id="38" name="" descr=""/>
                    <p:cNvPicPr/>
                    <p:nvPr/>
                  </p:nvPicPr>
                  <p:blipFill>
                    <a:blip r:embed="rId2"/>
                    <a:stretch/>
                  </p:blipFill>
                  <p:spPr>
                    <a:xfrm>
                      <a:off x="1295280" y="2654280"/>
                      <a:ext cx="587520" cy="5526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39" name=""/>
            <p:cNvGraphicFramePr/>
            <p:nvPr/>
          </p:nvGraphicFramePr>
          <p:xfrm>
            <a:off x="1915920" y="2654280"/>
            <a:ext cx="587880" cy="552600"/>
          </p:xfrm>
          <a:graphic>
            <a:graphicData uri="http://schemas.openxmlformats.org/presentationml/2006/ole">
              <p:oleObj r:id="rId3" spid="">
                <p:embed/>
                <p:pic>
                  <p:nvPicPr>
                    <p:cNvPr id="40" name="" descr=""/>
                    <p:cNvPicPr/>
                    <p:nvPr/>
                  </p:nvPicPr>
                  <p:blipFill>
                    <a:blip r:embed="rId4"/>
                    <a:stretch/>
                  </p:blipFill>
                  <p:spPr>
                    <a:xfrm>
                      <a:off x="1915920" y="2654280"/>
                      <a:ext cx="587880" cy="5526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graphicFrame>
          <p:nvGraphicFramePr>
            <p:cNvPr id="41" name=""/>
            <p:cNvGraphicFramePr/>
            <p:nvPr/>
          </p:nvGraphicFramePr>
          <p:xfrm>
            <a:off x="2537280" y="2654280"/>
            <a:ext cx="586440" cy="552600"/>
          </p:xfrm>
          <a:graphic>
            <a:graphicData uri="http://schemas.openxmlformats.org/presentationml/2006/ole">
              <p:oleObj r:id="rId5" spid="">
                <p:embed/>
                <p:pic>
                  <p:nvPicPr>
                    <p:cNvPr id="42" name="" descr=""/>
                    <p:cNvPicPr/>
                    <p:nvPr/>
                  </p:nvPicPr>
                  <p:blipFill>
                    <a:blip r:embed="rId6"/>
                    <a:stretch/>
                  </p:blipFill>
                  <p:spPr>
                    <a:xfrm>
                      <a:off x="2537280" y="2654280"/>
                      <a:ext cx="586440" cy="55260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</p:grpSp>
      <p:pic>
        <p:nvPicPr>
          <p:cNvPr id="43" name="eslogo3d" descr=""/>
          <p:cNvPicPr/>
          <p:nvPr/>
        </p:nvPicPr>
        <p:blipFill>
          <a:blip r:embed="rId7"/>
          <a:stretch/>
        </p:blipFill>
        <p:spPr>
          <a:xfrm>
            <a:off x="5867280" y="2577960"/>
            <a:ext cx="1067040" cy="700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" name=""/>
          <p:cNvSpPr/>
          <p:nvPr/>
        </p:nvSpPr>
        <p:spPr>
          <a:xfrm>
            <a:off x="515880" y="3468600"/>
            <a:ext cx="3751200" cy="21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rmAutofit/>
          </a:bodyPr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Expertise in modeling, actuarial science, and risk analysis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 culture of deep investigation of historical events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4363920" y="3468600"/>
            <a:ext cx="4246560" cy="21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normAutofit/>
          </a:bodyPr>
          <a:p>
            <a:pPr marL="343080" indent="-343080">
              <a:lnSpc>
                <a:spcPct val="85000"/>
              </a:lnSpc>
              <a:spcBef>
                <a:spcPts val="7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Meteorological expertise and experience with weather recording processes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85000"/>
              </a:lnSpc>
              <a:spcBef>
                <a:spcPts val="75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Long history of analyzing, processing, and distributing weather data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1066680" y="1600200"/>
            <a:ext cx="707076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 multidisciplinary team has been conducting research on historical data enhancement for more than 1 year.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7" name="esat" descr=""/>
          <p:cNvPicPr/>
          <p:nvPr/>
        </p:nvPicPr>
        <p:blipFill>
          <a:blip r:embed="rId8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"/>
          <p:cNvSpPr/>
          <p:nvPr/>
        </p:nvSpPr>
        <p:spPr>
          <a:xfrm>
            <a:off x="380880" y="5181480"/>
            <a:ext cx="8534520" cy="457200"/>
          </a:xfrm>
          <a:prstGeom prst="ellipse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304920" y="2819520"/>
            <a:ext cx="8534160" cy="457200"/>
          </a:xfrm>
          <a:prstGeom prst="ellipse">
            <a:avLst/>
          </a:prstGeom>
          <a:solidFill>
            <a:srgbClr val="cccc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980720" y="304560"/>
            <a:ext cx="5867640" cy="99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WHAT’S NEW IN WEATHER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1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" name=""/>
          <p:cNvSpPr/>
          <p:nvPr/>
        </p:nvSpPr>
        <p:spPr>
          <a:xfrm>
            <a:off x="533520" y="2895480"/>
            <a:ext cx="8229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http://www.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cpc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.ncep.noaa.gov/products/analysis_monitoring/regional_monitoring/usa.html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1145520" y="1752480"/>
            <a:ext cx="712116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National Weather Service Temperature Graphics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-rankings and departure from normal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1128240" y="4064040"/>
            <a:ext cx="682560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National Weather Service Temperature Trends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     -long term seasonal temperature trending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2056320" y="5181480"/>
            <a:ext cx="5267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http://www.cpc.ncep.noaa.gov/charts.htm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057400" y="228240"/>
            <a:ext cx="6019920" cy="76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WHAT’S NEW IN WEATHER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8" name="" descr=""/>
          <p:cNvPicPr/>
          <p:nvPr/>
        </p:nvPicPr>
        <p:blipFill>
          <a:blip r:embed="rId2"/>
          <a:stretch/>
        </p:blipFill>
        <p:spPr>
          <a:xfrm>
            <a:off x="152280" y="1219320"/>
            <a:ext cx="4724640" cy="3338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9" name="" descr=""/>
          <p:cNvPicPr/>
          <p:nvPr/>
        </p:nvPicPr>
        <p:blipFill>
          <a:blip r:embed="rId3"/>
          <a:stretch/>
        </p:blipFill>
        <p:spPr>
          <a:xfrm>
            <a:off x="4267080" y="3352680"/>
            <a:ext cx="4572000" cy="3259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0" name=""/>
          <p:cNvSpPr/>
          <p:nvPr/>
        </p:nvSpPr>
        <p:spPr>
          <a:xfrm>
            <a:off x="5182200" y="2362320"/>
            <a:ext cx="3557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Winters Getting Warmer.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306000" y="5257800"/>
            <a:ext cx="3507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Summers Getting Cooler.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8580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WHAT’S NEW IN WEATHER</a:t>
            </a:r>
            <a:br>
              <a:rPr sz="3200"/>
            </a:b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1990’s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3" name="esat" descr=""/>
          <p:cNvPicPr/>
          <p:nvPr/>
        </p:nvPicPr>
        <p:blipFill>
          <a:blip r:embed="rId1"/>
          <a:stretch/>
        </p:blipFill>
        <p:spPr>
          <a:xfrm>
            <a:off x="152280" y="152280"/>
            <a:ext cx="847800" cy="847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4" name="ta3m121990" descr=""/>
          <p:cNvPicPr/>
          <p:nvPr/>
        </p:nvPicPr>
        <p:blipFill>
          <a:blip r:embed="rId2"/>
          <a:stretch/>
        </p:blipFill>
        <p:spPr>
          <a:xfrm>
            <a:off x="380880" y="1600200"/>
            <a:ext cx="4419720" cy="3314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5" name="ta3m061990" descr=""/>
          <p:cNvPicPr/>
          <p:nvPr/>
        </p:nvPicPr>
        <p:blipFill>
          <a:blip r:embed="rId3"/>
          <a:stretch/>
        </p:blipFill>
        <p:spPr>
          <a:xfrm>
            <a:off x="4495680" y="3276720"/>
            <a:ext cx="4419720" cy="3314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" name=""/>
          <p:cNvSpPr/>
          <p:nvPr/>
        </p:nvSpPr>
        <p:spPr>
          <a:xfrm>
            <a:off x="5183640" y="2057400"/>
            <a:ext cx="3446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WARMER WINTERS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536760" y="5486400"/>
            <a:ext cx="34664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COOLER SUMMERS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1523880" y="1752480"/>
            <a:ext cx="2210040" cy="304920"/>
          </a:xfrm>
          <a:prstGeom prst="rect">
            <a:avLst/>
          </a:prstGeom>
          <a:solidFill>
            <a:srgbClr val="77777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Decembers - Februarys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5638680" y="3429000"/>
            <a:ext cx="2210040" cy="304920"/>
          </a:xfrm>
          <a:prstGeom prst="rect">
            <a:avLst/>
          </a:prstGeom>
          <a:solidFill>
            <a:srgbClr val="777777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Junes - Augusts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2000-07-20T09:31:59Z</dcterms:created>
  <dc:creator>Ken Wells</dc:creator>
  <dc:description/>
  <dc:language>en-US</dc:language>
  <cp:lastModifiedBy>Ken Wells</cp:lastModifiedBy>
  <dcterms:modified xsi:type="dcterms:W3CDTF">2000-09-09T22:54:32Z</dcterms:modified>
  <cp:revision>69</cp:revision>
  <dc:subject/>
  <dc:title>PowerPoint Presentation</dc:title>
</cp:coreProperties>
</file>