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Lst>
  <p:sldSz cx="9144000" cy="6858000"/>
  <p:notesSz cx="6980238"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 name=""/>
          <p:cNvSpPr/>
          <p:nvPr/>
        </p:nvSpPr>
        <p:spPr>
          <a:xfrm>
            <a:off x="0" y="0"/>
            <a:ext cx="6980400" cy="92376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Arial"/>
            </a:endParaRPr>
          </a:p>
        </p:txBody>
      </p:sp>
      <p:sp>
        <p:nvSpPr>
          <p:cNvPr id="18" name="PlaceHolder 1"/>
          <p:cNvSpPr>
            <a:spLocks noGrp="1"/>
          </p:cNvSpPr>
          <p:nvPr>
            <p:ph type="hdr"/>
          </p:nvPr>
        </p:nvSpPr>
        <p:spPr>
          <a:xfrm>
            <a:off x="0" y="-360"/>
            <a:ext cx="3022560" cy="461880"/>
          </a:xfrm>
          <a:prstGeom prst="rect">
            <a:avLst/>
          </a:prstGeom>
          <a:noFill/>
          <a:ln w="0">
            <a:noFill/>
          </a:ln>
        </p:spPr>
        <p:txBody>
          <a:bodyPr lIns="91800" rIns="91800" tIns="45720" bIns="45720" anchor="t">
            <a:noAutofit/>
          </a:bodyPr>
          <a:p>
            <a: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Arial"/>
            </a:endParaRPr>
          </a:p>
        </p:txBody>
      </p:sp>
      <p:sp>
        <p:nvSpPr>
          <p:cNvPr id="19" name="PlaceHolder 2"/>
          <p:cNvSpPr>
            <a:spLocks noGrp="1"/>
          </p:cNvSpPr>
          <p:nvPr>
            <p:ph type="dt" idx="1"/>
          </p:nvPr>
        </p:nvSpPr>
        <p:spPr>
          <a:xfrm>
            <a:off x="3957120" y="-360"/>
            <a:ext cx="3022920" cy="461880"/>
          </a:xfrm>
          <a:prstGeom prst="rect">
            <a:avLst/>
          </a:prstGeom>
          <a:noFill/>
          <a:ln w="0">
            <a:noFill/>
          </a:ln>
        </p:spPr>
        <p:txBody>
          <a:bodyPr lIns="91800" rIns="91800" tIns="45720" bIns="45720" anchor="t">
            <a:noAutofit/>
          </a:bodyPr>
          <a:lstStyle>
            <a:lvl1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Arial"/>
              </a:defRPr>
            </a:lvl1pPr>
          </a:lstStyle>
          <a:p>
            <a: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Arial"/>
            </a:endParaRPr>
          </a:p>
        </p:txBody>
      </p:sp>
      <p:sp>
        <p:nvSpPr>
          <p:cNvPr id="20" name="PlaceHolder 3"/>
          <p:cNvSpPr>
            <a:spLocks noGrp="1"/>
          </p:cNvSpPr>
          <p:nvPr>
            <p:ph type="sldImg"/>
          </p:nvPr>
        </p:nvSpPr>
        <p:spPr>
          <a:xfrm>
            <a:off x="1190520" y="698400"/>
            <a:ext cx="4608720" cy="3456000"/>
          </a:xfrm>
          <a:prstGeom prst="rect">
            <a:avLst/>
          </a:prstGeom>
          <a:solidFill>
            <a:srgbClr val="ffffff"/>
          </a:solid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Arial"/>
              </a:rPr>
              <a:t>Click to move the slide</a:t>
            </a:r>
            <a:endParaRPr b="1" lang="en-US" sz="3200" strike="noStrike" u="none">
              <a:solidFill>
                <a:srgbClr val="ffff00"/>
              </a:solidFill>
              <a:effectLst/>
              <a:uFillTx/>
              <a:latin typeface="Arial"/>
            </a:endParaRPr>
          </a:p>
        </p:txBody>
      </p:sp>
      <p:sp>
        <p:nvSpPr>
          <p:cNvPr id="21" name="PlaceHolder 4"/>
          <p:cNvSpPr>
            <a:spLocks noGrp="1"/>
          </p:cNvSpPr>
          <p:nvPr>
            <p:ph type="body"/>
          </p:nvPr>
        </p:nvSpPr>
        <p:spPr>
          <a:xfrm>
            <a:off x="929880" y="4387680"/>
            <a:ext cx="5119560" cy="415296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22" name="PlaceHolder 5"/>
          <p:cNvSpPr>
            <a:spLocks noGrp="1"/>
          </p:cNvSpPr>
          <p:nvPr>
            <p:ph type="ftr" idx="2"/>
          </p:nvPr>
        </p:nvSpPr>
        <p:spPr>
          <a:xfrm>
            <a:off x="0" y="8773920"/>
            <a:ext cx="3022560" cy="461880"/>
          </a:xfrm>
          <a:prstGeom prst="rect">
            <a:avLst/>
          </a:prstGeom>
          <a:noFill/>
          <a:ln w="0">
            <a:noFill/>
          </a:ln>
        </p:spPr>
        <p:txBody>
          <a:bodyPr lIns="91800" rIns="91800" tIns="45720" bIns="45720" anchor="b">
            <a:noAutofit/>
          </a:bodyPr>
          <a:lstStyle>
            <a:lvl1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Arial"/>
              </a:defRPr>
            </a:lvl1pPr>
          </a:lstStyle>
          <a:p>
            <a: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Arial"/>
            </a:endParaRPr>
          </a:p>
        </p:txBody>
      </p:sp>
      <p:sp>
        <p:nvSpPr>
          <p:cNvPr id="23" name="PlaceHolder 6"/>
          <p:cNvSpPr>
            <a:spLocks noGrp="1"/>
          </p:cNvSpPr>
          <p:nvPr>
            <p:ph type="sldNum" idx="3"/>
          </p:nvPr>
        </p:nvSpPr>
        <p:spPr>
          <a:xfrm>
            <a:off x="3957120" y="8773920"/>
            <a:ext cx="3022920" cy="461880"/>
          </a:xfrm>
          <a:prstGeom prst="rect">
            <a:avLst/>
          </a:prstGeom>
          <a:noFill/>
          <a:ln w="0">
            <a:noFill/>
          </a:ln>
        </p:spPr>
        <p:txBody>
          <a:bodyPr lIns="91800" rIns="91800" tIns="45720" bIns="45720" anchor="b">
            <a:noAutofit/>
          </a:bodyPr>
          <a:lstStyle>
            <a:lvl1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Arial"/>
              </a:defRPr>
            </a:lvl1pPr>
          </a:lstStyle>
          <a:p>
            <a: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fld id="{8F89B447-B2A1-47CC-B9BD-3A7FA3A40CEF}"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 name=""/>
          <p:cNvSpPr/>
          <p:nvPr/>
        </p:nvSpPr>
        <p:spPr>
          <a:xfrm>
            <a:off x="3956040" y="-3240"/>
            <a:ext cx="302436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2" name=""/>
          <p:cNvSpPr/>
          <p:nvPr/>
        </p:nvSpPr>
        <p:spPr>
          <a:xfrm>
            <a:off x="3956040" y="8772480"/>
            <a:ext cx="3024360" cy="465120"/>
          </a:xfrm>
          <a:prstGeom prst="rect">
            <a:avLst/>
          </a:prstGeom>
          <a:noFill/>
          <a:ln w="0">
            <a:noFill/>
          </a:ln>
        </p:spPr>
        <p:style>
          <a:lnRef idx="0"/>
          <a:fillRef idx="0"/>
          <a:effectRef idx="0"/>
          <a:fontRef idx="minor"/>
        </p:style>
        <p:txBody>
          <a:bodyPr lIns="19440" rIns="19440" tIns="0" bIns="0" anchor="b">
            <a:noAutofit/>
          </a:bodyPr>
          <a:p>
            <a:pPr algn="r">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0" i="1" lang="en-US" sz="1000" strike="noStrike" u="none">
                <a:solidFill>
                  <a:srgbClr val="ffffff"/>
                </a:solidFill>
                <a:effectLst/>
                <a:uFillTx/>
                <a:latin typeface="Arial"/>
              </a:rPr>
              <a:t>1</a:t>
            </a:r>
            <a:endParaRPr b="0" lang="en-US" sz="1000" strike="noStrike" u="none">
              <a:solidFill>
                <a:srgbClr val="ffffff"/>
              </a:solidFill>
              <a:effectLst/>
              <a:uFillTx/>
              <a:latin typeface="Arial"/>
            </a:endParaRPr>
          </a:p>
        </p:txBody>
      </p:sp>
      <p:sp>
        <p:nvSpPr>
          <p:cNvPr id="33" name=""/>
          <p:cNvSpPr/>
          <p:nvPr/>
        </p:nvSpPr>
        <p:spPr>
          <a:xfrm>
            <a:off x="-1440" y="8772480"/>
            <a:ext cx="3022560" cy="465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4" name=""/>
          <p:cNvSpPr/>
          <p:nvPr/>
        </p:nvSpPr>
        <p:spPr>
          <a:xfrm>
            <a:off x="-1440" y="-3240"/>
            <a:ext cx="302256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5" name=""/>
          <p:cNvSpPr/>
          <p:nvPr/>
        </p:nvSpPr>
        <p:spPr>
          <a:xfrm>
            <a:off x="3956040" y="-3240"/>
            <a:ext cx="302436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6" name=""/>
          <p:cNvSpPr/>
          <p:nvPr/>
        </p:nvSpPr>
        <p:spPr>
          <a:xfrm>
            <a:off x="3956040" y="8772480"/>
            <a:ext cx="3024360" cy="465120"/>
          </a:xfrm>
          <a:prstGeom prst="rect">
            <a:avLst/>
          </a:prstGeom>
          <a:noFill/>
          <a:ln w="0">
            <a:noFill/>
          </a:ln>
        </p:spPr>
        <p:style>
          <a:lnRef idx="0"/>
          <a:fillRef idx="0"/>
          <a:effectRef idx="0"/>
          <a:fontRef idx="minor"/>
        </p:style>
        <p:txBody>
          <a:bodyPr lIns="93600" rIns="93600" tIns="46800" bIns="46800" anchor="b">
            <a:noAutofit/>
          </a:bodyPr>
          <a:p>
            <a:pPr algn="r">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0" lang="en-US" sz="1200" strike="noStrike" u="none">
                <a:solidFill>
                  <a:srgbClr val="ffffff"/>
                </a:solidFill>
                <a:effectLst/>
                <a:uFillTx/>
                <a:latin typeface="Arial"/>
              </a:rPr>
              <a:t>1</a:t>
            </a:r>
            <a:endParaRPr b="0" lang="en-US" sz="1200" strike="noStrike" u="none">
              <a:solidFill>
                <a:srgbClr val="ffffff"/>
              </a:solidFill>
              <a:effectLst/>
              <a:uFillTx/>
              <a:latin typeface="Arial"/>
            </a:endParaRPr>
          </a:p>
        </p:txBody>
      </p:sp>
      <p:sp>
        <p:nvSpPr>
          <p:cNvPr id="37" name=""/>
          <p:cNvSpPr/>
          <p:nvPr/>
        </p:nvSpPr>
        <p:spPr>
          <a:xfrm>
            <a:off x="-1440" y="8772480"/>
            <a:ext cx="3020760" cy="465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8" name=""/>
          <p:cNvSpPr/>
          <p:nvPr/>
        </p:nvSpPr>
        <p:spPr>
          <a:xfrm>
            <a:off x="-1440" y="-3240"/>
            <a:ext cx="302076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9" name="PlaceHolder 1"/>
          <p:cNvSpPr>
            <a:spLocks noGrp="1"/>
          </p:cNvSpPr>
          <p:nvPr>
            <p:ph type="sldImg"/>
          </p:nvPr>
        </p:nvSpPr>
        <p:spPr>
          <a:xfrm>
            <a:off x="1193760" y="698400"/>
            <a:ext cx="4597560" cy="3448080"/>
          </a:xfrm>
          <a:prstGeom prst="rect">
            <a:avLst/>
          </a:prstGeom>
          <a:ln w="0">
            <a:noFill/>
          </a:ln>
        </p:spPr>
      </p:sp>
      <p:sp>
        <p:nvSpPr>
          <p:cNvPr id="40" name="PlaceHolder 2"/>
          <p:cNvSpPr>
            <a:spLocks noGrp="1"/>
          </p:cNvSpPr>
          <p:nvPr>
            <p:ph type="body"/>
          </p:nvPr>
        </p:nvSpPr>
        <p:spPr>
          <a:xfrm>
            <a:off x="927000" y="4381200"/>
            <a:ext cx="5121360" cy="41576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457200"/>
            <a:ext cx="7772400" cy="83808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ffff00"/>
              </a:solidFill>
              <a:effectLst/>
              <a:uFillTx/>
              <a:latin typeface="Arial"/>
            </a:endParaRPr>
          </a:p>
        </p:txBody>
      </p:sp>
      <p:sp>
        <p:nvSpPr>
          <p:cNvPr id="16" name="PlaceHolder 2"/>
          <p:cNvSpPr>
            <a:spLocks noGrp="1"/>
          </p:cNvSpPr>
          <p:nvPr>
            <p:ph/>
          </p:nvPr>
        </p:nvSpPr>
        <p:spPr>
          <a:xfrm>
            <a:off x="685800" y="1752480"/>
            <a:ext cx="7772400" cy="4114800"/>
          </a:xfrm>
          <a:prstGeom prst="rect">
            <a:avLst/>
          </a:prstGeom>
          <a:noFill/>
          <a:ln w="0">
            <a:noFill/>
          </a:ln>
        </p:spPr>
        <p:txBody>
          <a:bodyPr lIns="92160" rIns="92160" tIns="46080" bIns="4608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457200"/>
            <a:ext cx="7772400" cy="8380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Arial"/>
              </a:rPr>
              <a:t>Click to edit the title text format</a:t>
            </a:r>
            <a:endParaRPr b="1" lang="en-US" sz="3200" strike="noStrike" u="none">
              <a:solidFill>
                <a:srgbClr val="ffff00"/>
              </a:solidFill>
              <a:effectLst/>
              <a:uFillTx/>
              <a:latin typeface="Arial"/>
            </a:endParaRPr>
          </a:p>
        </p:txBody>
      </p:sp>
      <p:sp>
        <p:nvSpPr>
          <p:cNvPr id="1" name="PlaceHolder 2"/>
          <p:cNvSpPr>
            <a:spLocks noGrp="1"/>
          </p:cNvSpPr>
          <p:nvPr>
            <p:ph type="body"/>
          </p:nvPr>
        </p:nvSpPr>
        <p:spPr>
          <a:xfrm>
            <a:off x="685800" y="1752480"/>
            <a:ext cx="7772400" cy="4114800"/>
          </a:xfrm>
          <a:prstGeom prst="rect">
            <a:avLst/>
          </a:prstGeom>
          <a:noFill/>
          <a:ln w="0">
            <a:noFill/>
          </a:ln>
        </p:spPr>
        <p:txBody>
          <a:bodyPr lIns="92160" rIns="92160" tIns="46080" bIns="46080" anchor="t">
            <a:normAutofit/>
          </a:bodyPr>
          <a:p>
            <a:pPr marL="289080" indent="-289080">
              <a:spcBef>
                <a:spcPts val="499"/>
              </a:spcBef>
              <a:buClr>
                <a:srgbClr val="00cc00"/>
              </a:buClr>
              <a:buSzPct val="112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Click to edit the outline text format</a:t>
            </a:r>
            <a:endParaRPr b="0" lang="en-US" sz="2000" strike="noStrike" u="none">
              <a:solidFill>
                <a:srgbClr val="ffffff"/>
              </a:solidFill>
              <a:effectLst/>
              <a:uFillTx/>
              <a:latin typeface="Arial"/>
            </a:endParaRPr>
          </a:p>
          <a:p>
            <a:pPr lvl="1" marL="681120" indent="-223920">
              <a:spcBef>
                <a:spcPts val="499"/>
              </a:spcBef>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Second Outline Level</a:t>
            </a:r>
            <a:endParaRPr b="0" lang="en-US" sz="2000" strike="noStrike" u="none">
              <a:solidFill>
                <a:srgbClr val="ffffff"/>
              </a:solidFill>
              <a:effectLst/>
              <a:uFillTx/>
              <a:latin typeface="Arial"/>
            </a:endParaRPr>
          </a:p>
          <a:p>
            <a:pPr lvl="2" marL="1084320" indent="-169920">
              <a:spcBef>
                <a:spcPts val="499"/>
              </a:spcBef>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Third Outline Level</a:t>
            </a:r>
            <a:endParaRPr b="0" lang="en-US" sz="2000" strike="noStrike" u="none">
              <a:solidFill>
                <a:srgbClr val="ffffff"/>
              </a:solidFill>
              <a:effectLst/>
              <a:uFillTx/>
              <a:latin typeface="Arial"/>
            </a:endParaRPr>
          </a:p>
          <a:p>
            <a:pPr lvl="3" marL="1546200" indent="-174600">
              <a:spcBef>
                <a:spcPts val="499"/>
              </a:spcBef>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001960" indent="-173160">
              <a:spcBef>
                <a:spcPts val="499"/>
              </a:spcBef>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001960" indent="-173160">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2001960" indent="-173160">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grpSp>
        <p:nvGrpSpPr>
          <p:cNvPr id="2" name=""/>
          <p:cNvGrpSpPr/>
          <p:nvPr/>
        </p:nvGrpSpPr>
        <p:grpSpPr>
          <a:xfrm>
            <a:off x="8305920" y="6019920"/>
            <a:ext cx="761400" cy="761760"/>
            <a:chOff x="8305920" y="6019920"/>
            <a:chExt cx="761400" cy="761760"/>
          </a:xfrm>
        </p:grpSpPr>
        <p:grpSp>
          <p:nvGrpSpPr>
            <p:cNvPr id="3" name=""/>
            <p:cNvGrpSpPr/>
            <p:nvPr/>
          </p:nvGrpSpPr>
          <p:grpSpPr>
            <a:xfrm>
              <a:off x="8305920" y="6300720"/>
              <a:ext cx="761400" cy="480960"/>
              <a:chOff x="8305920" y="6300720"/>
              <a:chExt cx="761400" cy="480960"/>
            </a:xfrm>
          </p:grpSpPr>
          <p:sp>
            <p:nvSpPr>
              <p:cNvPr id="4" name=""/>
              <p:cNvSpPr/>
              <p:nvPr/>
            </p:nvSpPr>
            <p:spPr>
              <a:xfrm>
                <a:off x="8305920" y="6303240"/>
                <a:ext cx="154080" cy="151920"/>
              </a:xfrm>
              <a:custGeom>
                <a:avLst/>
                <a:gdLst/>
                <a:ahLst/>
                <a:rect l="l" t="t" r="r" b="b"/>
                <a:pathLst>
                  <a:path w="113" h="121">
                    <a:moveTo>
                      <a:pt x="0" y="77"/>
                    </a:moveTo>
                    <a:lnTo>
                      <a:pt x="72" y="0"/>
                    </a:lnTo>
                    <a:lnTo>
                      <a:pt x="112" y="42"/>
                    </a:lnTo>
                    <a:lnTo>
                      <a:pt x="98" y="57"/>
                    </a:lnTo>
                    <a:lnTo>
                      <a:pt x="73" y="30"/>
                    </a:lnTo>
                    <a:lnTo>
                      <a:pt x="60" y="44"/>
                    </a:lnTo>
                    <a:lnTo>
                      <a:pt x="84" y="71"/>
                    </a:lnTo>
                    <a:lnTo>
                      <a:pt x="70" y="85"/>
                    </a:lnTo>
                    <a:lnTo>
                      <a:pt x="46" y="59"/>
                    </a:lnTo>
                    <a:lnTo>
                      <a:pt x="28" y="78"/>
                    </a:lnTo>
                    <a:lnTo>
                      <a:pt x="53" y="105"/>
                    </a:lnTo>
                    <a:lnTo>
                      <a:pt x="40" y="120"/>
                    </a:lnTo>
                    <a:lnTo>
                      <a:pt x="0" y="77"/>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 name=""/>
              <p:cNvSpPr/>
              <p:nvPr/>
            </p:nvSpPr>
            <p:spPr>
              <a:xfrm>
                <a:off x="8379720" y="6377040"/>
                <a:ext cx="163440" cy="163080"/>
              </a:xfrm>
              <a:custGeom>
                <a:avLst/>
                <a:gdLst/>
                <a:ahLst/>
                <a:rect l="l" t="t" r="r" b="b"/>
                <a:pathLst>
                  <a:path w="120" h="130">
                    <a:moveTo>
                      <a:pt x="72" y="0"/>
                    </a:moveTo>
                    <a:lnTo>
                      <a:pt x="89" y="19"/>
                    </a:lnTo>
                    <a:lnTo>
                      <a:pt x="63" y="77"/>
                    </a:lnTo>
                    <a:lnTo>
                      <a:pt x="64" y="78"/>
                    </a:lnTo>
                    <a:lnTo>
                      <a:pt x="104" y="34"/>
                    </a:lnTo>
                    <a:lnTo>
                      <a:pt x="119" y="50"/>
                    </a:lnTo>
                    <a:lnTo>
                      <a:pt x="47" y="129"/>
                    </a:lnTo>
                    <a:lnTo>
                      <a:pt x="29" y="110"/>
                    </a:lnTo>
                    <a:lnTo>
                      <a:pt x="55" y="50"/>
                    </a:lnTo>
                    <a:lnTo>
                      <a:pt x="15" y="94"/>
                    </a:lnTo>
                    <a:lnTo>
                      <a:pt x="0" y="77"/>
                    </a:lnTo>
                    <a:lnTo>
                      <a:pt x="72"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 name=""/>
              <p:cNvSpPr/>
              <p:nvPr/>
            </p:nvSpPr>
            <p:spPr>
              <a:xfrm>
                <a:off x="8623440" y="6619680"/>
                <a:ext cx="162000" cy="162000"/>
              </a:xfrm>
              <a:custGeom>
                <a:avLst/>
                <a:gdLst/>
                <a:ahLst/>
                <a:rect l="l" t="t" r="r" b="b"/>
                <a:pathLst>
                  <a:path w="119" h="129">
                    <a:moveTo>
                      <a:pt x="71" y="0"/>
                    </a:moveTo>
                    <a:lnTo>
                      <a:pt x="89" y="19"/>
                    </a:lnTo>
                    <a:lnTo>
                      <a:pt x="63" y="78"/>
                    </a:lnTo>
                    <a:lnTo>
                      <a:pt x="103" y="34"/>
                    </a:lnTo>
                    <a:lnTo>
                      <a:pt x="118" y="50"/>
                    </a:lnTo>
                    <a:lnTo>
                      <a:pt x="46" y="128"/>
                    </a:lnTo>
                    <a:lnTo>
                      <a:pt x="29" y="110"/>
                    </a:lnTo>
                    <a:lnTo>
                      <a:pt x="55" y="50"/>
                    </a:lnTo>
                    <a:lnTo>
                      <a:pt x="14" y="94"/>
                    </a:lnTo>
                    <a:lnTo>
                      <a:pt x="0" y="77"/>
                    </a:lnTo>
                    <a:lnTo>
                      <a:pt x="71"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 name=""/>
              <p:cNvSpPr/>
              <p:nvPr/>
            </p:nvSpPr>
            <p:spPr>
              <a:xfrm>
                <a:off x="8560800" y="6555600"/>
                <a:ext cx="23040" cy="25200"/>
              </a:xfrm>
              <a:custGeom>
                <a:avLst/>
                <a:gdLst/>
                <a:ahLst/>
                <a:rect l="l" t="t" r="r" b="b"/>
                <a:pathLst>
                  <a:path w="17" h="20">
                    <a:moveTo>
                      <a:pt x="0" y="0"/>
                    </a:moveTo>
                    <a:lnTo>
                      <a:pt x="0" y="19"/>
                    </a:lnTo>
                    <a:lnTo>
                      <a:pt x="2" y="17"/>
                    </a:lnTo>
                    <a:lnTo>
                      <a:pt x="16" y="11"/>
                    </a:lnTo>
                    <a:lnTo>
                      <a:pt x="13" y="4"/>
                    </a:lnTo>
                    <a:lnTo>
                      <a:pt x="0" y="0"/>
                    </a:lnTo>
                  </a:path>
                </a:pathLst>
              </a:custGeom>
              <a:solidFill>
                <a:srgbClr val="1c77ff"/>
              </a:solidFill>
              <a:ln w="0">
                <a:noFill/>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Arial"/>
                </a:endParaRPr>
              </a:p>
            </p:txBody>
          </p:sp>
          <p:sp>
            <p:nvSpPr>
              <p:cNvPr id="8" name=""/>
              <p:cNvSpPr/>
              <p:nvPr/>
            </p:nvSpPr>
            <p:spPr>
              <a:xfrm>
                <a:off x="8560800" y="6461280"/>
                <a:ext cx="48960" cy="96480"/>
              </a:xfrm>
              <a:custGeom>
                <a:avLst/>
                <a:gdLst/>
                <a:ahLst/>
                <a:rect l="l" t="t" r="r" b="b"/>
                <a:pathLst>
                  <a:path w="36" h="77">
                    <a:moveTo>
                      <a:pt x="0" y="56"/>
                    </a:moveTo>
                    <a:lnTo>
                      <a:pt x="0" y="72"/>
                    </a:lnTo>
                    <a:lnTo>
                      <a:pt x="3" y="73"/>
                    </a:lnTo>
                    <a:lnTo>
                      <a:pt x="6" y="75"/>
                    </a:lnTo>
                    <a:lnTo>
                      <a:pt x="10" y="76"/>
                    </a:lnTo>
                    <a:lnTo>
                      <a:pt x="13" y="75"/>
                    </a:lnTo>
                    <a:lnTo>
                      <a:pt x="20" y="72"/>
                    </a:lnTo>
                    <a:lnTo>
                      <a:pt x="27" y="65"/>
                    </a:lnTo>
                    <a:lnTo>
                      <a:pt x="31" y="59"/>
                    </a:lnTo>
                    <a:lnTo>
                      <a:pt x="34" y="53"/>
                    </a:lnTo>
                    <a:lnTo>
                      <a:pt x="35" y="47"/>
                    </a:lnTo>
                    <a:lnTo>
                      <a:pt x="33" y="41"/>
                    </a:lnTo>
                    <a:lnTo>
                      <a:pt x="31" y="35"/>
                    </a:lnTo>
                    <a:lnTo>
                      <a:pt x="27" y="29"/>
                    </a:lnTo>
                    <a:lnTo>
                      <a:pt x="16" y="16"/>
                    </a:lnTo>
                    <a:lnTo>
                      <a:pt x="1" y="0"/>
                    </a:lnTo>
                    <a:lnTo>
                      <a:pt x="0" y="2"/>
                    </a:lnTo>
                    <a:lnTo>
                      <a:pt x="0" y="34"/>
                    </a:lnTo>
                    <a:lnTo>
                      <a:pt x="5" y="28"/>
                    </a:lnTo>
                    <a:lnTo>
                      <a:pt x="10" y="34"/>
                    </a:lnTo>
                    <a:lnTo>
                      <a:pt x="12" y="40"/>
                    </a:lnTo>
                    <a:lnTo>
                      <a:pt x="12" y="45"/>
                    </a:lnTo>
                    <a:lnTo>
                      <a:pt x="8" y="51"/>
                    </a:lnTo>
                    <a:lnTo>
                      <a:pt x="3" y="55"/>
                    </a:lnTo>
                    <a:lnTo>
                      <a:pt x="0" y="56"/>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9" name=""/>
              <p:cNvSpPr/>
              <p:nvPr/>
            </p:nvSpPr>
            <p:spPr>
              <a:xfrm>
                <a:off x="8465040" y="6465240"/>
                <a:ext cx="96480" cy="156600"/>
              </a:xfrm>
              <a:custGeom>
                <a:avLst/>
                <a:gdLst/>
                <a:ahLst/>
                <a:rect l="l" t="t" r="r" b="b"/>
                <a:pathLst>
                  <a:path w="71" h="125">
                    <a:moveTo>
                      <a:pt x="70" y="32"/>
                    </a:moveTo>
                    <a:lnTo>
                      <a:pt x="70" y="0"/>
                    </a:lnTo>
                    <a:lnTo>
                      <a:pt x="0" y="75"/>
                    </a:lnTo>
                    <a:lnTo>
                      <a:pt x="14" y="91"/>
                    </a:lnTo>
                    <a:lnTo>
                      <a:pt x="45" y="58"/>
                    </a:lnTo>
                    <a:lnTo>
                      <a:pt x="48" y="61"/>
                    </a:lnTo>
                    <a:lnTo>
                      <a:pt x="51" y="64"/>
                    </a:lnTo>
                    <a:lnTo>
                      <a:pt x="53" y="69"/>
                    </a:lnTo>
                    <a:lnTo>
                      <a:pt x="53" y="75"/>
                    </a:lnTo>
                    <a:lnTo>
                      <a:pt x="50" y="80"/>
                    </a:lnTo>
                    <a:lnTo>
                      <a:pt x="38" y="93"/>
                    </a:lnTo>
                    <a:lnTo>
                      <a:pt x="33" y="100"/>
                    </a:lnTo>
                    <a:lnTo>
                      <a:pt x="31" y="103"/>
                    </a:lnTo>
                    <a:lnTo>
                      <a:pt x="30" y="107"/>
                    </a:lnTo>
                    <a:lnTo>
                      <a:pt x="45" y="124"/>
                    </a:lnTo>
                    <a:lnTo>
                      <a:pt x="46" y="119"/>
                    </a:lnTo>
                    <a:lnTo>
                      <a:pt x="48" y="116"/>
                    </a:lnTo>
                    <a:lnTo>
                      <a:pt x="53" y="109"/>
                    </a:lnTo>
                    <a:lnTo>
                      <a:pt x="63" y="97"/>
                    </a:lnTo>
                    <a:lnTo>
                      <a:pt x="70" y="90"/>
                    </a:lnTo>
                    <a:lnTo>
                      <a:pt x="70" y="71"/>
                    </a:lnTo>
                    <a:lnTo>
                      <a:pt x="68" y="69"/>
                    </a:lnTo>
                    <a:lnTo>
                      <a:pt x="69" y="69"/>
                    </a:lnTo>
                    <a:lnTo>
                      <a:pt x="70" y="70"/>
                    </a:lnTo>
                    <a:lnTo>
                      <a:pt x="70" y="54"/>
                    </a:lnTo>
                    <a:lnTo>
                      <a:pt x="68" y="54"/>
                    </a:lnTo>
                    <a:lnTo>
                      <a:pt x="62" y="51"/>
                    </a:lnTo>
                    <a:lnTo>
                      <a:pt x="56" y="46"/>
                    </a:lnTo>
                    <a:lnTo>
                      <a:pt x="70" y="3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0" name=""/>
              <p:cNvSpPr/>
              <p:nvPr/>
            </p:nvSpPr>
            <p:spPr>
              <a:xfrm>
                <a:off x="8622000" y="6555600"/>
                <a:ext cx="66960" cy="121680"/>
              </a:xfrm>
              <a:custGeom>
                <a:avLst/>
                <a:gdLst/>
                <a:ahLst/>
                <a:rect l="l" t="t" r="r" b="b"/>
                <a:pathLst>
                  <a:path w="49" h="97">
                    <a:moveTo>
                      <a:pt x="0" y="64"/>
                    </a:moveTo>
                    <a:lnTo>
                      <a:pt x="0" y="96"/>
                    </a:lnTo>
                    <a:lnTo>
                      <a:pt x="6" y="90"/>
                    </a:lnTo>
                    <a:lnTo>
                      <a:pt x="37" y="57"/>
                    </a:lnTo>
                    <a:lnTo>
                      <a:pt x="42" y="50"/>
                    </a:lnTo>
                    <a:lnTo>
                      <a:pt x="46" y="43"/>
                    </a:lnTo>
                    <a:lnTo>
                      <a:pt x="47" y="37"/>
                    </a:lnTo>
                    <a:lnTo>
                      <a:pt x="48" y="31"/>
                    </a:lnTo>
                    <a:lnTo>
                      <a:pt x="46" y="25"/>
                    </a:lnTo>
                    <a:lnTo>
                      <a:pt x="44" y="19"/>
                    </a:lnTo>
                    <a:lnTo>
                      <a:pt x="37" y="10"/>
                    </a:lnTo>
                    <a:lnTo>
                      <a:pt x="28" y="3"/>
                    </a:lnTo>
                    <a:lnTo>
                      <a:pt x="23" y="1"/>
                    </a:lnTo>
                    <a:lnTo>
                      <a:pt x="18" y="0"/>
                    </a:lnTo>
                    <a:lnTo>
                      <a:pt x="12" y="0"/>
                    </a:lnTo>
                    <a:lnTo>
                      <a:pt x="6" y="1"/>
                    </a:lnTo>
                    <a:lnTo>
                      <a:pt x="0" y="5"/>
                    </a:lnTo>
                    <a:lnTo>
                      <a:pt x="0" y="37"/>
                    </a:lnTo>
                    <a:lnTo>
                      <a:pt x="12" y="22"/>
                    </a:lnTo>
                    <a:lnTo>
                      <a:pt x="15" y="20"/>
                    </a:lnTo>
                    <a:lnTo>
                      <a:pt x="18" y="20"/>
                    </a:lnTo>
                    <a:lnTo>
                      <a:pt x="22" y="21"/>
                    </a:lnTo>
                    <a:lnTo>
                      <a:pt x="25" y="23"/>
                    </a:lnTo>
                    <a:lnTo>
                      <a:pt x="27" y="26"/>
                    </a:lnTo>
                    <a:lnTo>
                      <a:pt x="28" y="30"/>
                    </a:lnTo>
                    <a:lnTo>
                      <a:pt x="28" y="33"/>
                    </a:lnTo>
                    <a:lnTo>
                      <a:pt x="26" y="36"/>
                    </a:lnTo>
                    <a:lnTo>
                      <a:pt x="0" y="6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1" name=""/>
              <p:cNvSpPr/>
              <p:nvPr/>
            </p:nvSpPr>
            <p:spPr>
              <a:xfrm>
                <a:off x="8557920" y="6561720"/>
                <a:ext cx="65160" cy="123120"/>
              </a:xfrm>
              <a:custGeom>
                <a:avLst/>
                <a:gdLst/>
                <a:ahLst/>
                <a:rect l="l" t="t" r="r" b="b"/>
                <a:pathLst>
                  <a:path w="48" h="98">
                    <a:moveTo>
                      <a:pt x="47" y="31"/>
                    </a:moveTo>
                    <a:lnTo>
                      <a:pt x="47" y="0"/>
                    </a:lnTo>
                    <a:lnTo>
                      <a:pt x="40" y="5"/>
                    </a:lnTo>
                    <a:lnTo>
                      <a:pt x="10" y="39"/>
                    </a:lnTo>
                    <a:lnTo>
                      <a:pt x="5" y="45"/>
                    </a:lnTo>
                    <a:lnTo>
                      <a:pt x="1" y="52"/>
                    </a:lnTo>
                    <a:lnTo>
                      <a:pt x="0" y="58"/>
                    </a:lnTo>
                    <a:lnTo>
                      <a:pt x="0" y="65"/>
                    </a:lnTo>
                    <a:lnTo>
                      <a:pt x="0" y="71"/>
                    </a:lnTo>
                    <a:lnTo>
                      <a:pt x="3" y="76"/>
                    </a:lnTo>
                    <a:lnTo>
                      <a:pt x="9" y="85"/>
                    </a:lnTo>
                    <a:lnTo>
                      <a:pt x="18" y="93"/>
                    </a:lnTo>
                    <a:lnTo>
                      <a:pt x="23" y="95"/>
                    </a:lnTo>
                    <a:lnTo>
                      <a:pt x="28" y="97"/>
                    </a:lnTo>
                    <a:lnTo>
                      <a:pt x="34" y="96"/>
                    </a:lnTo>
                    <a:lnTo>
                      <a:pt x="40" y="94"/>
                    </a:lnTo>
                    <a:lnTo>
                      <a:pt x="47" y="91"/>
                    </a:lnTo>
                    <a:lnTo>
                      <a:pt x="47" y="59"/>
                    </a:lnTo>
                    <a:lnTo>
                      <a:pt x="34" y="73"/>
                    </a:lnTo>
                    <a:lnTo>
                      <a:pt x="31" y="75"/>
                    </a:lnTo>
                    <a:lnTo>
                      <a:pt x="28" y="75"/>
                    </a:lnTo>
                    <a:lnTo>
                      <a:pt x="24" y="75"/>
                    </a:lnTo>
                    <a:lnTo>
                      <a:pt x="21" y="72"/>
                    </a:lnTo>
                    <a:lnTo>
                      <a:pt x="19" y="69"/>
                    </a:lnTo>
                    <a:lnTo>
                      <a:pt x="19" y="65"/>
                    </a:lnTo>
                    <a:lnTo>
                      <a:pt x="19" y="62"/>
                    </a:lnTo>
                    <a:lnTo>
                      <a:pt x="21" y="59"/>
                    </a:lnTo>
                    <a:lnTo>
                      <a:pt x="47" y="31"/>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2" name=""/>
              <p:cNvSpPr/>
              <p:nvPr/>
            </p:nvSpPr>
            <p:spPr>
              <a:xfrm>
                <a:off x="8763840" y="6300720"/>
                <a:ext cx="303480" cy="384480"/>
              </a:xfrm>
              <a:custGeom>
                <a:avLst/>
                <a:gdLst/>
                <a:ahLst/>
                <a:rect l="l" t="t" r="r" b="b"/>
                <a:pathLst>
                  <a:path w="223" h="306">
                    <a:moveTo>
                      <a:pt x="222" y="79"/>
                    </a:moveTo>
                    <a:lnTo>
                      <a:pt x="149" y="0"/>
                    </a:lnTo>
                    <a:lnTo>
                      <a:pt x="2" y="159"/>
                    </a:lnTo>
                    <a:lnTo>
                      <a:pt x="17" y="176"/>
                    </a:lnTo>
                    <a:lnTo>
                      <a:pt x="149" y="32"/>
                    </a:lnTo>
                    <a:lnTo>
                      <a:pt x="192" y="79"/>
                    </a:lnTo>
                    <a:lnTo>
                      <a:pt x="0" y="288"/>
                    </a:lnTo>
                    <a:lnTo>
                      <a:pt x="14" y="305"/>
                    </a:lnTo>
                    <a:lnTo>
                      <a:pt x="222" y="7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
          <p:nvSpPr>
            <p:cNvPr id="13" name=""/>
            <p:cNvSpPr/>
            <p:nvPr/>
          </p:nvSpPr>
          <p:spPr>
            <a:xfrm>
              <a:off x="8404200" y="6019920"/>
              <a:ext cx="384120" cy="384120"/>
            </a:xfrm>
            <a:custGeom>
              <a:avLst/>
              <a:gdLst/>
              <a:ahLst/>
              <a:rect l="l" t="t" r="r" b="b"/>
              <a:pathLst>
                <a:path w="282" h="306">
                  <a:moveTo>
                    <a:pt x="178" y="288"/>
                  </a:moveTo>
                  <a:lnTo>
                    <a:pt x="133" y="239"/>
                  </a:lnTo>
                  <a:lnTo>
                    <a:pt x="281" y="79"/>
                  </a:lnTo>
                  <a:lnTo>
                    <a:pt x="207" y="0"/>
                  </a:lnTo>
                  <a:lnTo>
                    <a:pt x="0" y="226"/>
                  </a:lnTo>
                  <a:lnTo>
                    <a:pt x="14" y="242"/>
                  </a:lnTo>
                  <a:lnTo>
                    <a:pt x="207" y="32"/>
                  </a:lnTo>
                  <a:lnTo>
                    <a:pt x="250" y="79"/>
                  </a:lnTo>
                  <a:lnTo>
                    <a:pt x="103" y="239"/>
                  </a:lnTo>
                  <a:lnTo>
                    <a:pt x="163" y="305"/>
                  </a:lnTo>
                  <a:lnTo>
                    <a:pt x="178" y="288"/>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4" name=""/>
            <p:cNvSpPr/>
            <p:nvPr/>
          </p:nvSpPr>
          <p:spPr>
            <a:xfrm>
              <a:off x="8626320" y="6161040"/>
              <a:ext cx="301680" cy="384120"/>
            </a:xfrm>
            <a:custGeom>
              <a:avLst/>
              <a:gdLst/>
              <a:ahLst/>
              <a:rect l="l" t="t" r="r" b="b"/>
              <a:pathLst>
                <a:path w="222" h="306">
                  <a:moveTo>
                    <a:pt x="118" y="288"/>
                  </a:moveTo>
                  <a:lnTo>
                    <a:pt x="73" y="239"/>
                  </a:lnTo>
                  <a:lnTo>
                    <a:pt x="221" y="79"/>
                  </a:lnTo>
                  <a:lnTo>
                    <a:pt x="147" y="0"/>
                  </a:lnTo>
                  <a:lnTo>
                    <a:pt x="0" y="160"/>
                  </a:lnTo>
                  <a:lnTo>
                    <a:pt x="14" y="176"/>
                  </a:lnTo>
                  <a:lnTo>
                    <a:pt x="147" y="32"/>
                  </a:lnTo>
                  <a:lnTo>
                    <a:pt x="190" y="79"/>
                  </a:lnTo>
                  <a:lnTo>
                    <a:pt x="43" y="239"/>
                  </a:lnTo>
                  <a:lnTo>
                    <a:pt x="103" y="305"/>
                  </a:lnTo>
                  <a:lnTo>
                    <a:pt x="118" y="288"/>
                  </a:lnTo>
                </a:path>
              </a:pathLst>
            </a:custGeom>
            <a:solidFill>
              <a:srgbClr val="00b022"/>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00cc"/>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0" y="2971440"/>
            <a:ext cx="9144000" cy="1508040"/>
          </a:xfrm>
          <a:prstGeom prst="rect">
            <a:avLst/>
          </a:prstGeom>
          <a:noFill/>
          <a:ln w="0">
            <a:noFill/>
          </a:ln>
        </p:spPr>
        <p:txBody>
          <a:bodyPr lIns="92160" rIns="92160" tIns="46080" bIns="46080" anchor="ctr">
            <a:noAutofit/>
          </a:bodyPr>
          <a:p>
            <a:pPr indent="0" algn="ctr">
              <a:lnSpc>
                <a:spcPct val="11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Enron Gas Pipeline Group</a:t>
            </a:r>
            <a:br>
              <a:rPr sz="4400"/>
            </a:br>
            <a:r>
              <a:rPr b="1" lang="en-US" sz="4400" strike="noStrike" u="none">
                <a:solidFill>
                  <a:srgbClr val="ff0000"/>
                </a:solidFill>
                <a:effectLst/>
                <a:uFillTx/>
                <a:latin typeface="Arial"/>
              </a:rPr>
              <a:t>1999 Goals</a:t>
            </a:r>
            <a:br>
              <a:rPr sz="4400"/>
            </a:br>
            <a:endParaRPr b="1" lang="en-US" sz="4400" strike="noStrike" u="none">
              <a:solidFill>
                <a:srgbClr val="ffff00"/>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47640" y="285840"/>
            <a:ext cx="7772400" cy="5522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Arial"/>
              </a:rPr>
              <a:t>1999 Enron Strategic Goals</a:t>
            </a:r>
            <a:br>
              <a:rPr sz="3200"/>
            </a:br>
            <a:r>
              <a:rPr b="1" lang="en-US" sz="3200" strike="noStrike" u="none">
                <a:solidFill>
                  <a:srgbClr val="ffff00"/>
                </a:solidFill>
                <a:effectLst/>
                <a:uFillTx/>
                <a:latin typeface="Arial"/>
              </a:rPr>
              <a:t>Gas Pipeline Group</a:t>
            </a:r>
            <a:endParaRPr b="1" lang="en-US" sz="3200" strike="noStrike" u="none">
              <a:solidFill>
                <a:srgbClr val="ffff00"/>
              </a:solidFill>
              <a:effectLst/>
              <a:uFillTx/>
              <a:latin typeface="Arial"/>
            </a:endParaRPr>
          </a:p>
        </p:txBody>
      </p:sp>
      <p:sp>
        <p:nvSpPr>
          <p:cNvPr id="26" name="PlaceHolder 2"/>
          <p:cNvSpPr>
            <a:spLocks noGrp="1"/>
          </p:cNvSpPr>
          <p:nvPr>
            <p:ph/>
          </p:nvPr>
        </p:nvSpPr>
        <p:spPr>
          <a:xfrm>
            <a:off x="228240" y="1219320"/>
            <a:ext cx="8915400" cy="5695920"/>
          </a:xfrm>
          <a:prstGeom prst="rect">
            <a:avLst/>
          </a:prstGeom>
          <a:noFill/>
          <a:ln w="0">
            <a:noFill/>
          </a:ln>
        </p:spPr>
        <p:txBody>
          <a:bodyPr lIns="92160" rIns="92160" tIns="46080" bIns="46080" anchor="t">
            <a:normAutofit/>
          </a:bodyPr>
          <a:p>
            <a:pPr indent="0">
              <a:spcBef>
                <a:spcPts val="451"/>
              </a:spcBef>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Goal:</a:t>
            </a:r>
            <a:r>
              <a:rPr b="1" lang="en-US" sz="1800" strike="noStrike" u="none">
                <a:solidFill>
                  <a:srgbClr val="ffffff"/>
                </a:solidFill>
                <a:effectLst/>
                <a:uFillTx/>
                <a:latin typeface="Arial"/>
              </a:rPr>
              <a:t>  Complete the certification process for Northern Border Pipeline Company’s Project 2000 and Florida Gas Transmission Phase IV that results in the projects being placed into service in December 2000 and May 2001, </a:t>
            </a: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respectively.</a:t>
            </a:r>
            <a:endParaRPr b="0" lang="en-US" sz="1800" strike="noStrike" u="none">
              <a:solidFill>
                <a:srgbClr val="ffffff"/>
              </a:solidFill>
              <a:effectLst/>
              <a:uFillTx/>
              <a:latin typeface="Arial"/>
            </a:endParaRPr>
          </a:p>
          <a:p>
            <a:pPr indent="0">
              <a:lnSpc>
                <a:spcPct val="30000"/>
              </a:lnSpc>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spcBef>
                <a:spcPts val="451"/>
              </a:spcBef>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Status:</a:t>
            </a: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a:p>
            <a:pPr indent="0">
              <a:spcBef>
                <a:spcPts val="451"/>
              </a:spcBef>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FGT’s Phase IV Certificate should be issued in February, 2000 which is on schedule.  NBPL’s Project 2000 is being held in abeyance pending NBPL’s review of the FERC’s new order requiring incremental pricing for new projects.</a:t>
            </a:r>
            <a:endParaRPr b="0" lang="en-US" sz="1800" strike="noStrike" u="none">
              <a:solidFill>
                <a:srgbClr val="ffffff"/>
              </a:solidFill>
              <a:effectLst/>
              <a:uFillTx/>
              <a:latin typeface="Arial"/>
            </a:endParaRPr>
          </a:p>
          <a:p>
            <a:pPr indent="0">
              <a:lnSpc>
                <a:spcPct val="75000"/>
              </a:lnSpc>
              <a:spcBef>
                <a:spcPts val="451"/>
              </a:spcBef>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lnSpc>
                <a:spcPct val="75000"/>
              </a:lnSpc>
              <a:spcBef>
                <a:spcPts val="451"/>
              </a:spcBef>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spcBef>
                <a:spcPts val="451"/>
              </a:spcBef>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Goal:</a:t>
            </a:r>
            <a:r>
              <a:rPr b="1" lang="en-US" sz="1800" strike="noStrike" u="none">
                <a:solidFill>
                  <a:srgbClr val="ffffff"/>
                </a:solidFill>
                <a:effectLst/>
                <a:uFillTx/>
                <a:latin typeface="Arial"/>
              </a:rPr>
              <a:t>  Complete the acquisition(s) of energy transportation assets that are accretive to earnings, have positive cash flow, and have a positive net present value.</a:t>
            </a:r>
            <a:endParaRPr b="0" lang="en-US" sz="1800" strike="noStrike" u="none">
              <a:solidFill>
                <a:srgbClr val="ffffff"/>
              </a:solidFill>
              <a:effectLst/>
              <a:uFillTx/>
              <a:latin typeface="Arial"/>
            </a:endParaRPr>
          </a:p>
          <a:p>
            <a:pPr indent="0">
              <a:lnSpc>
                <a:spcPct val="75000"/>
              </a:lnSpc>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Status:  </a:t>
            </a:r>
            <a:r>
              <a:rPr b="1" lang="en-US" sz="2000" strike="noStrike" u="none">
                <a:solidFill>
                  <a:srgbClr val="ffff00"/>
                </a:solidFill>
                <a:effectLst/>
                <a:uFillTx/>
                <a:latin typeface="Arial"/>
              </a:rPr>
              <a:t>Complete</a:t>
            </a:r>
            <a:endParaRPr b="0" lang="en-US" sz="2000" strike="noStrike" u="none">
              <a:solidFill>
                <a:srgbClr val="ffffff"/>
              </a:solidFill>
              <a:effectLst/>
              <a:uFillTx/>
              <a:latin typeface="Arial"/>
            </a:endParaRPr>
          </a:p>
          <a:p>
            <a:pPr indent="0">
              <a:spcBef>
                <a:spcPts val="451"/>
              </a:spcBef>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EOTT completed the acquisition of Koch’s crude oil gathering assets</a:t>
            </a:r>
            <a:endParaRPr b="0" lang="en-US" sz="1800" strike="noStrike" u="none">
              <a:solidFill>
                <a:srgbClr val="ffffff"/>
              </a:solidFill>
              <a:effectLst/>
              <a:uFillTx/>
              <a:latin typeface="Arial"/>
            </a:endParaRPr>
          </a:p>
          <a:p>
            <a:pPr indent="0">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($245 Million) and the Texas New Mexico crude oil pipeline ($35 Million).</a:t>
            </a:r>
            <a:endParaRPr b="0" lang="en-US" sz="1800" strike="noStrike" u="none">
              <a:solidFill>
                <a:srgbClr val="ffffff"/>
              </a:solidFill>
              <a:effectLst/>
              <a:uFillTx/>
              <a:latin typeface="Arial"/>
            </a:endParaRPr>
          </a:p>
          <a:p>
            <a:pPr indent="0">
              <a:lnSpc>
                <a:spcPct val="30000"/>
              </a:lnSpc>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spcBef>
                <a:spcPts val="451"/>
              </a:spcBef>
              <a:buNone/>
              <a:tabLst>
                <a:tab algn="l" pos="0"/>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457200"/>
            <a:ext cx="7772400" cy="8380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Arial"/>
              </a:rPr>
              <a:t>1999 Enron Strategic Goals</a:t>
            </a:r>
            <a:br>
              <a:rPr sz="3200"/>
            </a:br>
            <a:r>
              <a:rPr b="1" lang="en-US" sz="3200" strike="noStrike" u="none">
                <a:solidFill>
                  <a:srgbClr val="ffff00"/>
                </a:solidFill>
                <a:effectLst/>
                <a:uFillTx/>
                <a:latin typeface="Arial"/>
              </a:rPr>
              <a:t>Gas Pipeline Group</a:t>
            </a:r>
            <a:endParaRPr b="1" lang="en-US" sz="3200" strike="noStrike" u="none">
              <a:solidFill>
                <a:srgbClr val="ffff00"/>
              </a:solidFill>
              <a:effectLst/>
              <a:uFillTx/>
              <a:latin typeface="Arial"/>
            </a:endParaRPr>
          </a:p>
        </p:txBody>
      </p:sp>
      <p:sp>
        <p:nvSpPr>
          <p:cNvPr id="28" name="PlaceHolder 2"/>
          <p:cNvSpPr>
            <a:spLocks noGrp="1"/>
          </p:cNvSpPr>
          <p:nvPr>
            <p:ph/>
          </p:nvPr>
        </p:nvSpPr>
        <p:spPr>
          <a:xfrm>
            <a:off x="304920" y="1599840"/>
            <a:ext cx="8153280" cy="4724280"/>
          </a:xfrm>
          <a:prstGeom prst="rect">
            <a:avLst/>
          </a:prstGeom>
          <a:noFill/>
          <a:ln w="0">
            <a:noFill/>
          </a:ln>
        </p:spPr>
        <p:txBody>
          <a:bodyPr lIns="92160" rIns="92160" tIns="46080" bIns="46080" anchor="t">
            <a:norm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Goal:</a:t>
            </a:r>
            <a:r>
              <a:rPr b="1" lang="en-US" sz="1800" strike="noStrike" u="none">
                <a:solidFill>
                  <a:srgbClr val="ffffff"/>
                </a:solidFill>
                <a:effectLst/>
                <a:uFillTx/>
                <a:latin typeface="Arial"/>
              </a:rPr>
              <a:t>  Successfully  complete a secondary offering of EOTT units in the third quarter of 1999.  Extinguish EOTT’s term loan with Enron Corp by the end of the third quarter 1999.</a:t>
            </a:r>
            <a:endParaRPr b="0" lang="en-US" sz="1800" strike="noStrike" u="none">
              <a:solidFill>
                <a:srgbClr val="ffffff"/>
              </a:solidFill>
              <a:effectLst/>
              <a:uFillTx/>
              <a:latin typeface="Arial"/>
            </a:endParaRPr>
          </a:p>
          <a:p>
            <a:pPr indent="0">
              <a:lnSpc>
                <a:spcPct val="6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Status:</a:t>
            </a: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 Complete</a:t>
            </a:r>
            <a:endParaRPr b="0" lang="en-US" sz="2000" strike="noStrike" u="none">
              <a:solidFill>
                <a:srgbClr val="ffffff"/>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$235 Million of 10-year notes and 3.5 Million of Common Units were issued in September.  The proceeds were used to extinguish all of  EOTT’s debt with Enron Corp.</a:t>
            </a:r>
            <a:endParaRPr b="0" lang="en-US" sz="1800" strike="noStrike" u="none">
              <a:solidFill>
                <a:srgbClr val="ffffff"/>
              </a:solidFill>
              <a:effectLst/>
              <a:uFillTx/>
              <a:latin typeface="Arial"/>
            </a:endParaRPr>
          </a:p>
          <a:p>
            <a:pPr indent="0">
              <a:lnSpc>
                <a:spcPct val="15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Goal:</a:t>
            </a:r>
            <a:r>
              <a:rPr b="1" lang="en-US" sz="1800" strike="noStrike" u="none">
                <a:solidFill>
                  <a:srgbClr val="ffffff"/>
                </a:solidFill>
                <a:effectLst/>
                <a:uFillTx/>
                <a:latin typeface="Arial"/>
              </a:rPr>
              <a:t>  Develop an exit strategy for Clean Fuels.</a:t>
            </a:r>
            <a:endParaRPr b="0" lang="en-US" sz="1800" strike="noStrike" u="none">
              <a:solidFill>
                <a:srgbClr val="ffffff"/>
              </a:solidFill>
              <a:effectLst/>
              <a:uFillTx/>
              <a:latin typeface="Arial"/>
            </a:endParaRPr>
          </a:p>
          <a:p>
            <a:pPr indent="0">
              <a:lnSpc>
                <a:spcPct val="6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Status:</a:t>
            </a:r>
            <a:r>
              <a:rPr b="1" lang="en-US" sz="2000" strike="noStrike" u="none">
                <a:solidFill>
                  <a:srgbClr val="ffffff"/>
                </a:solidFill>
                <a:effectLst/>
                <a:uFillTx/>
                <a:latin typeface="Arial"/>
              </a:rPr>
              <a:t>  </a:t>
            </a:r>
            <a:endParaRPr b="0" lang="en-US" sz="2000" strike="noStrike" u="none">
              <a:solidFill>
                <a:srgbClr val="ffffff"/>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Several potential deals are being analyzed.  The write-down of </a:t>
            </a:r>
            <a:endParaRPr b="0" lang="en-US" sz="1800" strike="noStrike" u="none">
              <a:solidFill>
                <a:srgbClr val="ffffff"/>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the MTBE plant has resulted in at least three parties coming forward with varying interest in buying the plants.  </a:t>
            </a: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47640" y="228600"/>
            <a:ext cx="7772400" cy="8380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Arial"/>
              </a:rPr>
              <a:t>1999 Enron Strategic Goals</a:t>
            </a:r>
            <a:br>
              <a:rPr sz="3200"/>
            </a:br>
            <a:r>
              <a:rPr b="1" lang="en-US" sz="3200" strike="noStrike" u="none">
                <a:solidFill>
                  <a:srgbClr val="ffff00"/>
                </a:solidFill>
                <a:effectLst/>
                <a:uFillTx/>
                <a:latin typeface="Arial"/>
              </a:rPr>
              <a:t>Gas Pipeline Group</a:t>
            </a:r>
            <a:endParaRPr b="1" lang="en-US" sz="3200" strike="noStrike" u="none">
              <a:solidFill>
                <a:srgbClr val="ffff00"/>
              </a:solidFill>
              <a:effectLst/>
              <a:uFillTx/>
              <a:latin typeface="Arial"/>
            </a:endParaRPr>
          </a:p>
        </p:txBody>
      </p:sp>
      <p:sp>
        <p:nvSpPr>
          <p:cNvPr id="30" name="PlaceHolder 2"/>
          <p:cNvSpPr>
            <a:spLocks noGrp="1"/>
          </p:cNvSpPr>
          <p:nvPr>
            <p:ph/>
          </p:nvPr>
        </p:nvSpPr>
        <p:spPr>
          <a:xfrm>
            <a:off x="304920" y="1447920"/>
            <a:ext cx="8477280" cy="4362480"/>
          </a:xfrm>
          <a:prstGeom prst="rect">
            <a:avLst/>
          </a:prstGeom>
          <a:noFill/>
          <a:ln w="0">
            <a:noFill/>
          </a:ln>
        </p:spPr>
        <p:txBody>
          <a:bodyPr lIns="92160" rIns="92160" tIns="46080" bIns="46080" anchor="t">
            <a:normAutofit fontScale="62500" lnSpcReduction="19999"/>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Goal:</a:t>
            </a:r>
            <a:r>
              <a:rPr b="1" lang="en-US" sz="1800" strike="noStrike" u="none">
                <a:solidFill>
                  <a:srgbClr val="ffffff"/>
                </a:solidFill>
                <a:effectLst/>
                <a:uFillTx/>
                <a:latin typeface="Arial"/>
              </a:rPr>
              <a:t>  Resolve the Northern Natural Gas rate case under terms and conditions that meet or exceed the results included in the 1999 Plan.</a:t>
            </a:r>
            <a:endParaRPr b="0" lang="en-US" sz="1800" strike="noStrike" u="none">
              <a:solidFill>
                <a:srgbClr val="ffffff"/>
              </a:solidFill>
              <a:effectLst/>
              <a:uFillTx/>
              <a:latin typeface="Arial"/>
            </a:endParaRPr>
          </a:p>
          <a:p>
            <a:pPr indent="0">
              <a:lnSpc>
                <a:spcPct val="6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Status: </a:t>
            </a: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Complete</a:t>
            </a:r>
            <a:endParaRPr b="0" lang="en-US" sz="2000" strike="noStrike" u="none">
              <a:solidFill>
                <a:srgbClr val="ffffff"/>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Settlement agreement was approved by the FERC in 1999.  Settlement met all planned goals.</a:t>
            </a:r>
            <a:endParaRPr b="0" lang="en-US" sz="1800" strike="noStrike" u="none">
              <a:solidFill>
                <a:srgbClr val="ffffff"/>
              </a:solidFill>
              <a:effectLst/>
              <a:uFillTx/>
              <a:latin typeface="Arial"/>
            </a:endParaRPr>
          </a:p>
          <a:p>
            <a:pPr indent="0">
              <a:lnSpc>
                <a:spcPct val="1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Goal:</a:t>
            </a:r>
            <a:r>
              <a:rPr b="1" lang="en-US" sz="1800" strike="noStrike" u="none">
                <a:solidFill>
                  <a:srgbClr val="ffffff"/>
                </a:solidFill>
                <a:effectLst/>
                <a:uFillTx/>
                <a:latin typeface="Arial"/>
              </a:rPr>
              <a:t>  Gain the consent of EOTT’s unit holders to:</a:t>
            </a:r>
            <a:endParaRPr b="0" lang="en-US" sz="1800" strike="noStrike" u="none">
              <a:solidFill>
                <a:srgbClr val="ffffff"/>
              </a:solidFill>
              <a:effectLst/>
              <a:uFillTx/>
              <a:latin typeface="Arial"/>
            </a:endParaRPr>
          </a:p>
          <a:p>
            <a:pPr lvl="1" marL="749160" indent="279720">
              <a:spcBef>
                <a:spcPts val="451"/>
              </a:spcBef>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Authorize the issuance of an additional 10 Million common units</a:t>
            </a:r>
            <a:endParaRPr b="0" lang="en-US" sz="1800" strike="noStrike" u="none">
              <a:solidFill>
                <a:srgbClr val="ffffff"/>
              </a:solidFill>
              <a:effectLst/>
              <a:uFillTx/>
              <a:latin typeface="Arial"/>
            </a:endParaRPr>
          </a:p>
          <a:p>
            <a:pPr lvl="1" marL="749160" indent="279720">
              <a:spcBef>
                <a:spcPts val="451"/>
              </a:spcBef>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Convert special units to common  and list on the NYSE</a:t>
            </a:r>
            <a:endParaRPr b="0" lang="en-US" sz="1800" strike="noStrike" u="none">
              <a:solidFill>
                <a:srgbClr val="ffffff"/>
              </a:solidFill>
              <a:effectLst/>
              <a:uFillTx/>
              <a:latin typeface="Arial"/>
            </a:endParaRPr>
          </a:p>
          <a:p>
            <a:pPr lvl="1" marL="749160" indent="279720">
              <a:spcBef>
                <a:spcPts val="451"/>
              </a:spcBef>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Approve the listing of units that were issued to Koch on the NYSE</a:t>
            </a:r>
            <a:endParaRPr b="0" lang="en-US" sz="1800" strike="noStrike" u="none">
              <a:solidFill>
                <a:srgbClr val="ffffff"/>
              </a:solidFill>
              <a:effectLst/>
              <a:uFillTx/>
              <a:latin typeface="Arial"/>
            </a:endParaRPr>
          </a:p>
          <a:p>
            <a:pPr indent="0">
              <a:lnSpc>
                <a:spcPct val="6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Status:</a:t>
            </a: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Complete</a:t>
            </a:r>
            <a:endParaRPr b="0" lang="en-US" sz="2000" strike="noStrike" u="none">
              <a:solidFill>
                <a:srgbClr val="ffffff"/>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Unit holder approval received in February, 1999.</a:t>
            </a:r>
            <a:endParaRPr b="0" lang="en-US" sz="1800" strike="noStrike" u="none">
              <a:solidFill>
                <a:srgbClr val="ffffff"/>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lvl="1" marL="749160" indent="2797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lvl="1" marL="749160" indent="2797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lvl="1" marL="749160" indent="2797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a:p>
            <a:pPr lvl="1" marL="749160" indent="2797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5278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1998-08-05T13:12:23Z</dcterms:created>
  <dc:creator>Enron</dc:creator>
  <dc:description/>
  <dc:language>en-US</dc:language>
  <cp:lastModifiedBy>twest</cp:lastModifiedBy>
  <cp:lastPrinted>1999-12-14T03:17:25Z</cp:lastPrinted>
  <dcterms:modified xsi:type="dcterms:W3CDTF">2000-11-22T13:35:35Z</dcterms:modified>
  <cp:revision>117</cp:revision>
  <dc:subject/>
  <dc:title>No Slide Title</dc:title>
</cp:coreProperties>
</file>