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png" ContentType="image/png"/>
  <Override PartName="/ppt/media/image5.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Slides/_rels/notesSlide4.xml.rels" ContentType="application/vnd.openxmlformats-package.relationships+xml"/>
  <Override PartName="/ppt/notesSlides/_rels/notesSlide3.xml.rels" ContentType="application/vnd.openxmlformats-package.relationships+xml"/>
  <Override PartName="/ppt/notesSlides/notesSlide3.xml" ContentType="application/vnd.openxmlformats-officedocument.presentationml.notesSlide+xml"/>
  <Override PartName="/ppt/notesSlides/notesSlide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Lst>
  <p:sldSz cx="10288588"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 name=""/>
          <p:cNvSpPr/>
          <p:nvPr/>
        </p:nvSpPr>
        <p:spPr>
          <a:xfrm>
            <a:off x="0" y="0"/>
            <a:ext cx="70092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6" name="PlaceHolder 1"/>
          <p:cNvSpPr>
            <a:spLocks noGrp="1"/>
          </p:cNvSpPr>
          <p:nvPr>
            <p:ph type="hdr"/>
          </p:nvPr>
        </p:nvSpPr>
        <p:spPr>
          <a:xfrm>
            <a:off x="0" y="0"/>
            <a:ext cx="3038400" cy="465120"/>
          </a:xfrm>
          <a:prstGeom prst="rect">
            <a:avLst/>
          </a:prstGeom>
          <a:noFill/>
          <a:ln w="0">
            <a:noFill/>
          </a:ln>
        </p:spPr>
        <p:txBody>
          <a:bodyPr lIns="92520" rIns="92520" tIns="46440" bIns="46440" anchor="t">
            <a:noAutofit/>
          </a:bodyPr>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7" name="PlaceHolder 2"/>
          <p:cNvSpPr>
            <a:spLocks noGrp="1"/>
          </p:cNvSpPr>
          <p:nvPr>
            <p:ph type="dt" idx="10"/>
          </p:nvPr>
        </p:nvSpPr>
        <p:spPr>
          <a:xfrm>
            <a:off x="3971880" y="0"/>
            <a:ext cx="3038400" cy="465120"/>
          </a:xfrm>
          <a:prstGeom prst="rect">
            <a:avLst/>
          </a:prstGeom>
          <a:noFill/>
          <a:ln w="0">
            <a:noFill/>
          </a:ln>
        </p:spPr>
        <p:txBody>
          <a:bodyPr lIns="92520" rIns="92520" tIns="46440" bIns="46440" anchor="t">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8" name="PlaceHolder 3"/>
          <p:cNvSpPr>
            <a:spLocks noGrp="1"/>
          </p:cNvSpPr>
          <p:nvPr>
            <p:ph type="sldImg"/>
          </p:nvPr>
        </p:nvSpPr>
        <p:spPr>
          <a:xfrm>
            <a:off x="901440" y="696960"/>
            <a:ext cx="5229000" cy="34862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move the slide</a:t>
            </a:r>
            <a:endParaRPr b="0" lang="en-US" sz="3200" strike="noStrike" u="none">
              <a:solidFill>
                <a:srgbClr val="000000"/>
              </a:solidFill>
              <a:effectLst/>
              <a:uFillTx/>
              <a:latin typeface="Arial Black"/>
            </a:endParaRPr>
          </a:p>
        </p:txBody>
      </p:sp>
      <p:sp>
        <p:nvSpPr>
          <p:cNvPr id="19" name="PlaceHolder 4"/>
          <p:cNvSpPr>
            <a:spLocks noGrp="1"/>
          </p:cNvSpPr>
          <p:nvPr>
            <p:ph type="body"/>
          </p:nvPr>
        </p:nvSpPr>
        <p:spPr>
          <a:xfrm>
            <a:off x="934560" y="4416120"/>
            <a:ext cx="5140440" cy="418284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0" name="PlaceHolder 5"/>
          <p:cNvSpPr>
            <a:spLocks noGrp="1"/>
          </p:cNvSpPr>
          <p:nvPr>
            <p:ph type="ftr" idx="11"/>
          </p:nvPr>
        </p:nvSpPr>
        <p:spPr>
          <a:xfrm>
            <a:off x="0" y="8831160"/>
            <a:ext cx="3038400" cy="465120"/>
          </a:xfrm>
          <a:prstGeom prst="rect">
            <a:avLst/>
          </a:prstGeom>
          <a:noFill/>
          <a:ln w="0">
            <a:noFill/>
          </a:ln>
        </p:spPr>
        <p:txBody>
          <a:bodyPr lIns="92520" rIns="92520" tIns="46440" bIns="46440" anchor="b">
            <a:noAutofit/>
          </a:bodyPr>
          <a:lstStyle>
            <a:lvl1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1" name="PlaceHolder 6"/>
          <p:cNvSpPr>
            <a:spLocks noGrp="1"/>
          </p:cNvSpPr>
          <p:nvPr>
            <p:ph type="sldNum" idx="12"/>
          </p:nvPr>
        </p:nvSpPr>
        <p:spPr>
          <a:xfrm>
            <a:off x="3971880" y="8831160"/>
            <a:ext cx="3038400" cy="465120"/>
          </a:xfrm>
          <a:prstGeom prst="rect">
            <a:avLst/>
          </a:prstGeom>
          <a:noFill/>
          <a:ln w="0">
            <a:noFill/>
          </a:ln>
        </p:spPr>
        <p:txBody>
          <a:bodyPr lIns="92520" rIns="92520" tIns="46440" bIns="46440" anchor="b">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fld id="{338D6DC1-E753-4C93-A076-62215A2B9AE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4" name="PlaceHolder 1"/>
          <p:cNvSpPr>
            <a:spLocks noGrp="1"/>
          </p:cNvSpPr>
          <p:nvPr>
            <p:ph type="sldImg"/>
          </p:nvPr>
        </p:nvSpPr>
        <p:spPr>
          <a:xfrm>
            <a:off x="898560" y="696960"/>
            <a:ext cx="5232240" cy="3487680"/>
          </a:xfrm>
          <a:prstGeom prst="rect">
            <a:avLst/>
          </a:prstGeom>
          <a:ln w="0">
            <a:noFill/>
          </a:ln>
        </p:spPr>
      </p:sp>
      <p:sp>
        <p:nvSpPr>
          <p:cNvPr id="385" name="PlaceHolder 2"/>
          <p:cNvSpPr>
            <a:spLocks noGrp="1"/>
          </p:cNvSpPr>
          <p:nvPr>
            <p:ph type="body"/>
          </p:nvPr>
        </p:nvSpPr>
        <p:spPr>
          <a:xfrm>
            <a:off x="934560" y="4414680"/>
            <a:ext cx="5140440" cy="4184640"/>
          </a:xfrm>
          <a:prstGeom prst="rect">
            <a:avLst/>
          </a:prstGeom>
          <a:solidFill>
            <a:srgbClr val="ffffff"/>
          </a:solidFill>
          <a:ln w="9360">
            <a:solidFill>
              <a:srgbClr val="000000"/>
            </a:solidFill>
            <a:miter/>
          </a:ln>
        </p:spPr>
        <p:txBody>
          <a:bodyPr lIns="91440" rIns="91440" tIns="45720" bIns="45720" anchor="t">
            <a:noAutofit/>
          </a:bodyPr>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Over the last decade, the FGT system has doubled in size. </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FGT has won regulatory treatment that has allowed expansions with staggered in-service dates.  This means that we are always adding just enough capacity to match market growth.  This has been key to maintaining our competitive edge.</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 2000, FGT began gas service to Fort Myers, a market previously not served by natural gas.</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 May, 2001, FGT placed in-service the Phase IV expansion. </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We received final FERC approvals in late July to construct our Phase V expansion. This project is due to be in-service by 2003.</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Together, Phase IV, V, VI will add about 700 million cubic feet per day of new capacity by 4</a:t>
            </a:r>
            <a:r>
              <a:rPr b="0" lang="en-US" sz="1000" strike="noStrike" u="none" baseline="30000">
                <a:solidFill>
                  <a:srgbClr val="000000"/>
                </a:solidFill>
                <a:effectLst/>
                <a:uFillTx/>
                <a:latin typeface="Times New Roman"/>
              </a:rPr>
              <a:t>th</a:t>
            </a:r>
            <a:r>
              <a:rPr b="0" lang="en-US" sz="1000" strike="noStrike" u="none">
                <a:solidFill>
                  <a:srgbClr val="000000"/>
                </a:solidFill>
                <a:effectLst/>
                <a:uFillTx/>
                <a:latin typeface="Times New Roman"/>
              </a:rPr>
              <a:t> quarter, 2003. More important, these expansions are secured by firm long-term contracts.</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Gulfstream has started construction on their pipeline to enter the Florida market. Before now, FGT was the only gas pipeline in peninsular Florida. This means that FGT will have to remain competitive and efficient to attract new customers and beat the competition.</a:t>
            </a:r>
            <a:endParaRPr b="0" lang="en-US" sz="10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6" name="PlaceHolder 1"/>
          <p:cNvSpPr>
            <a:spLocks noGrp="1"/>
          </p:cNvSpPr>
          <p:nvPr>
            <p:ph type="sldImg"/>
          </p:nvPr>
        </p:nvSpPr>
        <p:spPr>
          <a:xfrm>
            <a:off x="898560" y="696960"/>
            <a:ext cx="5232240" cy="3487680"/>
          </a:xfrm>
          <a:prstGeom prst="rect">
            <a:avLst/>
          </a:prstGeom>
          <a:ln w="0">
            <a:noFill/>
          </a:ln>
        </p:spPr>
      </p:sp>
      <p:sp>
        <p:nvSpPr>
          <p:cNvPr id="387" name="PlaceHolder 2"/>
          <p:cNvSpPr>
            <a:spLocks noGrp="1"/>
          </p:cNvSpPr>
          <p:nvPr>
            <p:ph type="body"/>
          </p:nvPr>
        </p:nvSpPr>
        <p:spPr>
          <a:xfrm>
            <a:off x="934560" y="4414680"/>
            <a:ext cx="5140440" cy="4184640"/>
          </a:xfrm>
          <a:prstGeom prst="rect">
            <a:avLst/>
          </a:prstGeom>
          <a:solidFill>
            <a:srgbClr val="ffffff"/>
          </a:solidFill>
          <a:ln w="9360">
            <a:solidFill>
              <a:srgbClr val="000000"/>
            </a:solidFill>
            <a:miter/>
          </a:ln>
        </p:spPr>
        <p:txBody>
          <a:bodyPr lIns="91440" rIns="91440" tIns="45720" bIns="45720" anchor="t">
            <a:noAutofit/>
          </a:bodyPr>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 am certain all of you have heard about California’s energy woes.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Just in time to have new capacity entering the California market, Transwestern expanded the mainline by 140 MMcf/d last year.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Arial"/>
              </a:rPr>
              <a:t>Transwestern recently received approval from FERC to install new compression at four existing stations in Arizona to expand its system by 150 MMcf/d of incremental firm capacity. TW’s total capacity to the California border will increase to 1.24 Bcf/d. The $93 million project is expected to be in service by June, 2002.</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Additionally, last year, Transwestern added connections into several key new markets in Arizona and Nevada.  These new connects make it more attractive for shippers to enter long-term contracts with Transwestern, as they will now have the ability to drop off gas in Arizona, Nevada or California markets.  </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Transwestern has bi-directional flow capabilities and provides flexibility to rapidly adapt to the regional demand. </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western deliveries are fully subscribed through December 2005 and eastern deliveries are fully subscribed through 2002. We are well positioned for recontracting.</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hart"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1"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2" name="PlaceHolder 3"/>
          <p:cNvSpPr>
            <a:spLocks noGrp="1"/>
          </p:cNvSpPr>
          <p:nvPr>
            <p:ph type="dt" idx="1"/>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4"/>
          <p:cNvSpPr>
            <a:spLocks noGrp="1"/>
          </p:cNvSpPr>
          <p:nvPr>
            <p:ph type="ftr" idx="2"/>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4" name="PlaceHolder 5"/>
          <p:cNvSpPr>
            <a:spLocks noGrp="1"/>
          </p:cNvSpPr>
          <p:nvPr>
            <p:ph type="sldNum" idx="3"/>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Quarter_DRAFT 10-04  -</a:t>
            </a:r>
            <a:fld id="{5DAF4128-98A5-411F-ADAD-1EB3FB9EA131}"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6"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7" name="PlaceHolder 3"/>
          <p:cNvSpPr>
            <a:spLocks noGrp="1"/>
          </p:cNvSpPr>
          <p:nvPr>
            <p:ph type="dt" idx="4"/>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PlaceHolder 4"/>
          <p:cNvSpPr>
            <a:spLocks noGrp="1"/>
          </p:cNvSpPr>
          <p:nvPr>
            <p:ph type="ftr" idx="5"/>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9" name="PlaceHolder 5"/>
          <p:cNvSpPr>
            <a:spLocks noGrp="1"/>
          </p:cNvSpPr>
          <p:nvPr>
            <p:ph type="sldNum" idx="6"/>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Quarter_DRAFT 10-04  -</a:t>
            </a:r>
            <a:fld id="{F4140A35-DED2-49FF-8FDC-BD1E234CDF0A}"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11"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12" name="PlaceHolder 3"/>
          <p:cNvSpPr>
            <a:spLocks noGrp="1"/>
          </p:cNvSpPr>
          <p:nvPr>
            <p:ph type="dt" idx="7"/>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 name="PlaceHolder 4"/>
          <p:cNvSpPr>
            <a:spLocks noGrp="1"/>
          </p:cNvSpPr>
          <p:nvPr>
            <p:ph type="ftr" idx="8"/>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14" name="PlaceHolder 5"/>
          <p:cNvSpPr>
            <a:spLocks noGrp="1"/>
          </p:cNvSpPr>
          <p:nvPr>
            <p:ph type="sldNum" idx="9"/>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Quarter_DRAFT 10-04  -</a:t>
            </a:r>
            <a:fld id="{8B4E9033-F706-437F-A2FB-F4F5A9741894}"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slideLayout" Target="../slideLayouts/slideLayout2.xml"/><Relationship Id="rId7"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slideLayout" Target="../slideLayouts/slideLayout2.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4.png"/><Relationship Id="rId3" Type="http://schemas.openxmlformats.org/officeDocument/2006/relationships/image" Target="../media/image4.png"/><Relationship Id="rId4" Type="http://schemas.openxmlformats.org/officeDocument/2006/relationships/image" Target="../media/image4.png"/><Relationship Id="rId5"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5.png"/><Relationship Id="rId3" Type="http://schemas.openxmlformats.org/officeDocument/2006/relationships/image" Target="../media/image5.png"/><Relationship Id="rId4" Type="http://schemas.openxmlformats.org/officeDocument/2006/relationships/image" Target="../media/image5.png"/><Relationship Id="rId5"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4.png"/><Relationship Id="rId3" Type="http://schemas.openxmlformats.org/officeDocument/2006/relationships/image" Target="../media/image4.png"/><Relationship Id="rId4" Type="http://schemas.openxmlformats.org/officeDocument/2006/relationships/image" Target="../media/image4.png"/><Relationship Id="rId5"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22" name=""/>
          <p:cNvGrpSpPr/>
          <p:nvPr/>
        </p:nvGrpSpPr>
        <p:grpSpPr>
          <a:xfrm>
            <a:off x="4038480" y="228600"/>
            <a:ext cx="2032200" cy="1828800"/>
            <a:chOff x="4038480" y="228600"/>
            <a:chExt cx="2032200" cy="1828800"/>
          </a:xfrm>
        </p:grpSpPr>
        <p:pic>
          <p:nvPicPr>
            <p:cNvPr id="23" name="ENE_C_WHI" descr=""/>
            <p:cNvPicPr/>
            <p:nvPr/>
          </p:nvPicPr>
          <p:blipFill>
            <a:blip r:embed="rId1"/>
            <a:stretch/>
          </p:blipFill>
          <p:spPr>
            <a:xfrm>
              <a:off x="4038480" y="228600"/>
              <a:ext cx="1835280" cy="1828800"/>
            </a:xfrm>
            <a:prstGeom prst="rect">
              <a:avLst/>
            </a:prstGeom>
            <a:noFill/>
            <a:ln w="0">
              <a:noFill/>
            </a:ln>
          </p:spPr>
        </p:pic>
        <p:sp>
          <p:nvSpPr>
            <p:cNvPr id="24" name=""/>
            <p:cNvSpPr/>
            <p:nvPr/>
          </p:nvSpPr>
          <p:spPr>
            <a:xfrm>
              <a:off x="5645160" y="1185840"/>
              <a:ext cx="425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9bff"/>
                  </a:solidFill>
                  <a:effectLst/>
                  <a:uFillTx/>
                  <a:latin typeface="Arial"/>
                </a:rPr>
                <a:t>®</a:t>
              </a:r>
              <a:endParaRPr b="0" lang="en-US" sz="1200" strike="noStrike" u="none">
                <a:solidFill>
                  <a:srgbClr val="000000"/>
                </a:solidFill>
                <a:effectLst/>
                <a:uFillTx/>
                <a:latin typeface="Times New Roman"/>
              </a:endParaRPr>
            </a:p>
          </p:txBody>
        </p:sp>
      </p:grpSp>
      <p:sp>
        <p:nvSpPr>
          <p:cNvPr id="25" name=""/>
          <p:cNvSpPr/>
          <p:nvPr/>
        </p:nvSpPr>
        <p:spPr>
          <a:xfrm>
            <a:off x="6495840" y="3962520"/>
            <a:ext cx="1964160" cy="734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Energy Services</a:t>
            </a:r>
            <a:br>
              <a:rPr sz="1400"/>
            </a:br>
            <a:r>
              <a:rPr b="1" lang="en-US" sz="1400" strike="noStrike" u="none">
                <a:solidFill>
                  <a:srgbClr val="c0c0c0"/>
                </a:solidFill>
                <a:effectLst/>
                <a:uFillTx/>
                <a:latin typeface="Arial"/>
              </a:rPr>
              <a:t>for Commercial and </a:t>
            </a:r>
            <a:br>
              <a:rPr sz="1400"/>
            </a:br>
            <a:r>
              <a:rPr b="1" lang="en-US" sz="1400" strike="noStrike" u="none">
                <a:solidFill>
                  <a:srgbClr val="c0c0c0"/>
                </a:solidFill>
                <a:effectLst/>
                <a:uFillTx/>
                <a:latin typeface="Arial"/>
              </a:rPr>
              <a:t>Industrial Customers</a:t>
            </a:r>
            <a:endParaRPr b="0" lang="en-US" sz="1400" strike="noStrike" u="none">
              <a:solidFill>
                <a:srgbClr val="000000"/>
              </a:solidFill>
              <a:effectLst/>
              <a:uFillTx/>
              <a:latin typeface="Times New Roman"/>
            </a:endParaRPr>
          </a:p>
        </p:txBody>
      </p:sp>
      <p:sp>
        <p:nvSpPr>
          <p:cNvPr id="26" name=""/>
          <p:cNvSpPr/>
          <p:nvPr/>
        </p:nvSpPr>
        <p:spPr>
          <a:xfrm>
            <a:off x="1295280" y="2541600"/>
            <a:ext cx="2286000" cy="1300320"/>
          </a:xfrm>
          <a:prstGeom prst="rect">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Transportation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&amp; Distribution</a:t>
            </a:r>
            <a:endParaRPr b="0" lang="en-US" sz="2000" strike="noStrike" u="none">
              <a:solidFill>
                <a:srgbClr val="000000"/>
              </a:solidFill>
              <a:effectLst/>
              <a:uFillTx/>
              <a:latin typeface="Times New Roman"/>
            </a:endParaRPr>
          </a:p>
        </p:txBody>
      </p:sp>
      <p:sp>
        <p:nvSpPr>
          <p:cNvPr id="27" name=""/>
          <p:cNvSpPr/>
          <p:nvPr/>
        </p:nvSpPr>
        <p:spPr>
          <a:xfrm>
            <a:off x="6324480" y="2541600"/>
            <a:ext cx="2286000" cy="1300320"/>
          </a:xfrm>
          <a:prstGeom prst="rect">
            <a:avLst/>
          </a:prstGeom>
          <a:solidFill>
            <a:srgbClr val="808080"/>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Retail</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Services</a:t>
            </a:r>
            <a:endParaRPr b="0" lang="en-US" sz="2000" strike="noStrike" u="none">
              <a:solidFill>
                <a:srgbClr val="000000"/>
              </a:solidFill>
              <a:effectLst/>
              <a:uFillTx/>
              <a:latin typeface="Times New Roman"/>
            </a:endParaRPr>
          </a:p>
        </p:txBody>
      </p:sp>
      <p:cxnSp>
        <p:nvCxnSpPr>
          <p:cNvPr id="28" name=""/>
          <p:cNvCxnSpPr>
            <a:stCxn id="26" idx="0"/>
          </p:cNvCxnSpPr>
          <p:nvPr/>
        </p:nvCxnSpPr>
        <p:spPr>
          <a:xfrm flipH="1" flipV="1" rot="5400000">
            <a:off x="3452760" y="1041840"/>
            <a:ext cx="485280" cy="2514960"/>
          </a:xfrm>
          <a:prstGeom prst="bentConnector3">
            <a:avLst>
              <a:gd name="adj1" fmla="val 74016"/>
            </a:avLst>
          </a:prstGeom>
          <a:ln w="9360">
            <a:solidFill>
              <a:srgbClr val="000000"/>
            </a:solidFill>
            <a:miter/>
          </a:ln>
        </p:spPr>
      </p:cxnSp>
      <p:cxnSp>
        <p:nvCxnSpPr>
          <p:cNvPr id="29" name=""/>
          <p:cNvCxnSpPr>
            <a:stCxn id="27" idx="0"/>
          </p:cNvCxnSpPr>
          <p:nvPr/>
        </p:nvCxnSpPr>
        <p:spPr>
          <a:xfrm flipV="1" rot="16200000">
            <a:off x="5967360" y="1041120"/>
            <a:ext cx="485280" cy="2515680"/>
          </a:xfrm>
          <a:prstGeom prst="bentConnector3">
            <a:avLst>
              <a:gd name="adj1" fmla="val 74016"/>
            </a:avLst>
          </a:prstGeom>
          <a:ln w="9360">
            <a:solidFill>
              <a:srgbClr val="000000"/>
            </a:solidFill>
            <a:miter/>
          </a:ln>
        </p:spPr>
      </p:cxnSp>
      <p:cxnSp>
        <p:nvCxnSpPr>
          <p:cNvPr id="30" name=""/>
          <p:cNvCxnSpPr/>
          <p:nvPr/>
        </p:nvCxnSpPr>
        <p:spPr>
          <a:xfrm flipV="1">
            <a:off x="4952520" y="2056680"/>
            <a:ext cx="1080" cy="484920"/>
          </a:xfrm>
          <a:prstGeom prst="straightConnector1">
            <a:avLst/>
          </a:prstGeom>
          <a:ln w="9360">
            <a:solidFill>
              <a:srgbClr val="000000"/>
            </a:solidFill>
            <a:miter/>
          </a:ln>
        </p:spPr>
      </p:cxnSp>
      <p:sp>
        <p:nvSpPr>
          <p:cNvPr id="31" name=""/>
          <p:cNvSpPr/>
          <p:nvPr/>
        </p:nvSpPr>
        <p:spPr>
          <a:xfrm>
            <a:off x="1193760" y="3962520"/>
            <a:ext cx="266688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Natural Gas Transportation, Electric Distribution and Global Assets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2" name=""/>
          <p:cNvSpPr/>
          <p:nvPr/>
        </p:nvSpPr>
        <p:spPr>
          <a:xfrm>
            <a:off x="3905280" y="3962520"/>
            <a:ext cx="21906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Commodity Marketing and Delivery </a:t>
            </a:r>
            <a:endParaRPr b="0" lang="en-US" sz="1400" strike="noStrike" u="none">
              <a:solidFill>
                <a:srgbClr val="000000"/>
              </a:solidFill>
              <a:effectLst/>
              <a:uFillTx/>
              <a:latin typeface="Times New Roman"/>
            </a:endParaRPr>
          </a:p>
        </p:txBody>
      </p:sp>
      <p:sp>
        <p:nvSpPr>
          <p:cNvPr id="33" name=""/>
          <p:cNvSpPr/>
          <p:nvPr/>
        </p:nvSpPr>
        <p:spPr>
          <a:xfrm>
            <a:off x="3809880" y="2541600"/>
            <a:ext cx="2286000" cy="1300320"/>
          </a:xfrm>
          <a:prstGeom prst="rect">
            <a:avLst/>
          </a:prstGeom>
          <a:solidFill>
            <a:srgbClr val="808080"/>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Wholesale Services</a:t>
            </a:r>
            <a:endParaRPr b="0" lang="en-US" sz="2000" strike="noStrike" u="none">
              <a:solidFill>
                <a:srgbClr val="000000"/>
              </a:solidFill>
              <a:effectLst/>
              <a:uFillTx/>
              <a:latin typeface="Times New Roman"/>
            </a:endParaRPr>
          </a:p>
        </p:txBody>
      </p:sp>
      <p:sp>
        <p:nvSpPr>
          <p:cNvPr id="34" name=""/>
          <p:cNvSpPr/>
          <p:nvPr/>
        </p:nvSpPr>
        <p:spPr>
          <a:xfrm>
            <a:off x="1422360" y="495288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Stan Horton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Chairman &amp; CEO</a:t>
            </a:r>
            <a:endParaRPr b="0" lang="en-US" sz="1200" strike="noStrike" u="none">
              <a:solidFill>
                <a:srgbClr val="000000"/>
              </a:solidFill>
              <a:effectLst/>
              <a:uFillTx/>
              <a:latin typeface="Times New Roman"/>
            </a:endParaRPr>
          </a:p>
        </p:txBody>
      </p:sp>
      <p:sp>
        <p:nvSpPr>
          <p:cNvPr id="35" name=""/>
          <p:cNvSpPr/>
          <p:nvPr/>
        </p:nvSpPr>
        <p:spPr>
          <a:xfrm>
            <a:off x="1422360" y="556272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Jim Hughes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President &amp; COO</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4B5C31C8-1AD2-4C52-A8B3-AA6F60356288}"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380880" y="5200560"/>
            <a:ext cx="4191120" cy="581400"/>
          </a:xfrm>
          <a:prstGeom prst="rect">
            <a:avLst/>
          </a:prstGeom>
          <a:solidFill>
            <a:srgbClr val="ffe80f"/>
          </a:solidFill>
          <a:ln w="9360">
            <a:solidFill>
              <a:srgbClr val="000000"/>
            </a:solidFill>
            <a:miter/>
          </a:ln>
        </p:spPr>
        <p:style>
          <a:lnRef idx="0"/>
          <a:fillRef idx="0"/>
          <a:effectRef idx="0"/>
          <a:fontRef idx="minor"/>
        </p:style>
        <p:txBody>
          <a:bodyPr lIns="90000" rIns="90000" tIns="46800" bIns="46800" anchor="t">
            <a:spAutoFit/>
          </a:bodyPr>
          <a:p>
            <a:pPr marL="290520" indent="-2905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Transports 15% of U.S. Gas Demand; Peak Capacity of 10.8 Bcf/day</a:t>
            </a:r>
            <a:endParaRPr b="0" lang="en-US" sz="1600" strike="noStrike" u="none">
              <a:solidFill>
                <a:srgbClr val="000000"/>
              </a:solidFill>
              <a:effectLst/>
              <a:uFillTx/>
              <a:latin typeface="Times New Roman"/>
            </a:endParaRPr>
          </a:p>
        </p:txBody>
      </p:sp>
      <p:sp>
        <p:nvSpPr>
          <p:cNvPr id="37" name=""/>
          <p:cNvSpPr/>
          <p:nvPr/>
        </p:nvSpPr>
        <p:spPr>
          <a:xfrm>
            <a:off x="514440" y="152280"/>
            <a:ext cx="9258120" cy="952560"/>
          </a:xfrm>
          <a:prstGeom prst="rect">
            <a:avLst/>
          </a:prstGeom>
          <a:noFill/>
          <a:ln w="0">
            <a:noFill/>
          </a:ln>
        </p:spPr>
        <p:style>
          <a:lnRef idx="0"/>
          <a:fillRef idx="0"/>
          <a:effectRef idx="0"/>
          <a:fontRef idx="minor"/>
        </p:style>
        <p:txBody>
          <a:bodyPr lIns="90000" rIns="90000" tIns="46800" bIns="46800" anchor="t"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Transportation Services </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Strong Growth Opportunities in All Markets Served</a:t>
            </a:r>
            <a:endParaRPr b="0" lang="en-US" sz="2400" strike="noStrike" u="none">
              <a:solidFill>
                <a:srgbClr val="000000"/>
              </a:solidFill>
              <a:effectLst/>
              <a:uFillTx/>
              <a:latin typeface="Times New Roman"/>
            </a:endParaRPr>
          </a:p>
        </p:txBody>
      </p:sp>
      <p:grpSp>
        <p:nvGrpSpPr>
          <p:cNvPr id="38" name=""/>
          <p:cNvGrpSpPr/>
          <p:nvPr/>
        </p:nvGrpSpPr>
        <p:grpSpPr>
          <a:xfrm>
            <a:off x="228600" y="1523880"/>
            <a:ext cx="4479480" cy="3276720"/>
            <a:chOff x="228600" y="1523880"/>
            <a:chExt cx="4479480" cy="3276720"/>
          </a:xfrm>
        </p:grpSpPr>
        <p:grpSp>
          <p:nvGrpSpPr>
            <p:cNvPr id="39" name=""/>
            <p:cNvGrpSpPr/>
            <p:nvPr/>
          </p:nvGrpSpPr>
          <p:grpSpPr>
            <a:xfrm>
              <a:off x="228600" y="1523880"/>
              <a:ext cx="4479480" cy="3276720"/>
              <a:chOff x="228600" y="1523880"/>
              <a:chExt cx="4479480" cy="3276720"/>
            </a:xfrm>
          </p:grpSpPr>
          <p:sp>
            <p:nvSpPr>
              <p:cNvPr id="40" name=""/>
              <p:cNvSpPr/>
              <p:nvPr/>
            </p:nvSpPr>
            <p:spPr>
              <a:xfrm>
                <a:off x="4079520" y="2954160"/>
                <a:ext cx="103320" cy="153360"/>
              </a:xfrm>
              <a:custGeom>
                <a:avLst/>
                <a:gdLst/>
                <a:ahLst/>
                <a:rect l="l" t="t" r="r" b="b"/>
                <a:pathLst>
                  <a:path w="151" h="212">
                    <a:moveTo>
                      <a:pt x="33" y="0"/>
                    </a:moveTo>
                    <a:lnTo>
                      <a:pt x="51" y="61"/>
                    </a:lnTo>
                    <a:lnTo>
                      <a:pt x="72" y="64"/>
                    </a:lnTo>
                    <a:lnTo>
                      <a:pt x="90" y="100"/>
                    </a:lnTo>
                    <a:lnTo>
                      <a:pt x="97" y="122"/>
                    </a:lnTo>
                    <a:lnTo>
                      <a:pt x="122" y="125"/>
                    </a:lnTo>
                    <a:lnTo>
                      <a:pt x="151" y="147"/>
                    </a:lnTo>
                    <a:lnTo>
                      <a:pt x="151" y="190"/>
                    </a:lnTo>
                    <a:lnTo>
                      <a:pt x="140" y="212"/>
                    </a:lnTo>
                    <a:lnTo>
                      <a:pt x="65" y="212"/>
                    </a:lnTo>
                    <a:lnTo>
                      <a:pt x="0" y="18"/>
                    </a:lnTo>
                    <a:lnTo>
                      <a:pt x="3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3774240" y="2954160"/>
                <a:ext cx="405000" cy="207720"/>
              </a:xfrm>
              <a:custGeom>
                <a:avLst/>
                <a:gdLst/>
                <a:ahLst/>
                <a:rect l="l" t="t" r="r" b="b"/>
                <a:pathLst>
                  <a:path w="434" h="198">
                    <a:moveTo>
                      <a:pt x="426" y="126"/>
                    </a:moveTo>
                    <a:lnTo>
                      <a:pt x="434" y="151"/>
                    </a:lnTo>
                    <a:lnTo>
                      <a:pt x="426" y="151"/>
                    </a:lnTo>
                    <a:lnTo>
                      <a:pt x="426" y="158"/>
                    </a:lnTo>
                    <a:lnTo>
                      <a:pt x="416" y="168"/>
                    </a:lnTo>
                    <a:lnTo>
                      <a:pt x="416" y="183"/>
                    </a:lnTo>
                    <a:lnTo>
                      <a:pt x="368" y="193"/>
                    </a:lnTo>
                    <a:lnTo>
                      <a:pt x="357" y="170"/>
                    </a:lnTo>
                    <a:lnTo>
                      <a:pt x="341" y="170"/>
                    </a:lnTo>
                    <a:lnTo>
                      <a:pt x="323" y="129"/>
                    </a:lnTo>
                    <a:lnTo>
                      <a:pt x="336" y="109"/>
                    </a:lnTo>
                    <a:lnTo>
                      <a:pt x="323" y="109"/>
                    </a:lnTo>
                    <a:lnTo>
                      <a:pt x="304" y="89"/>
                    </a:lnTo>
                    <a:lnTo>
                      <a:pt x="317" y="67"/>
                    </a:lnTo>
                    <a:lnTo>
                      <a:pt x="309" y="64"/>
                    </a:lnTo>
                    <a:lnTo>
                      <a:pt x="307" y="45"/>
                    </a:lnTo>
                    <a:lnTo>
                      <a:pt x="317" y="17"/>
                    </a:lnTo>
                    <a:lnTo>
                      <a:pt x="296" y="22"/>
                    </a:lnTo>
                    <a:lnTo>
                      <a:pt x="291" y="45"/>
                    </a:lnTo>
                    <a:lnTo>
                      <a:pt x="273" y="57"/>
                    </a:lnTo>
                    <a:lnTo>
                      <a:pt x="286" y="74"/>
                    </a:lnTo>
                    <a:lnTo>
                      <a:pt x="284" y="94"/>
                    </a:lnTo>
                    <a:lnTo>
                      <a:pt x="294" y="96"/>
                    </a:lnTo>
                    <a:lnTo>
                      <a:pt x="284" y="116"/>
                    </a:lnTo>
                    <a:lnTo>
                      <a:pt x="291" y="138"/>
                    </a:lnTo>
                    <a:lnTo>
                      <a:pt x="296" y="168"/>
                    </a:lnTo>
                    <a:lnTo>
                      <a:pt x="318" y="183"/>
                    </a:lnTo>
                    <a:lnTo>
                      <a:pt x="321" y="198"/>
                    </a:lnTo>
                    <a:lnTo>
                      <a:pt x="300" y="198"/>
                    </a:lnTo>
                    <a:lnTo>
                      <a:pt x="276" y="186"/>
                    </a:lnTo>
                    <a:lnTo>
                      <a:pt x="264" y="178"/>
                    </a:lnTo>
                    <a:lnTo>
                      <a:pt x="230" y="183"/>
                    </a:lnTo>
                    <a:lnTo>
                      <a:pt x="222" y="153"/>
                    </a:lnTo>
                    <a:lnTo>
                      <a:pt x="222" y="129"/>
                    </a:lnTo>
                    <a:lnTo>
                      <a:pt x="244" y="114"/>
                    </a:lnTo>
                    <a:lnTo>
                      <a:pt x="233" y="99"/>
                    </a:lnTo>
                    <a:lnTo>
                      <a:pt x="185" y="94"/>
                    </a:lnTo>
                    <a:lnTo>
                      <a:pt x="180" y="72"/>
                    </a:lnTo>
                    <a:lnTo>
                      <a:pt x="165" y="84"/>
                    </a:lnTo>
                    <a:lnTo>
                      <a:pt x="154" y="94"/>
                    </a:lnTo>
                    <a:lnTo>
                      <a:pt x="124" y="99"/>
                    </a:lnTo>
                    <a:lnTo>
                      <a:pt x="101" y="79"/>
                    </a:lnTo>
                    <a:lnTo>
                      <a:pt x="96" y="59"/>
                    </a:lnTo>
                    <a:lnTo>
                      <a:pt x="61" y="69"/>
                    </a:lnTo>
                    <a:lnTo>
                      <a:pt x="48" y="84"/>
                    </a:lnTo>
                    <a:lnTo>
                      <a:pt x="33" y="96"/>
                    </a:lnTo>
                    <a:lnTo>
                      <a:pt x="15" y="111"/>
                    </a:lnTo>
                    <a:lnTo>
                      <a:pt x="0" y="54"/>
                    </a:lnTo>
                    <a:lnTo>
                      <a:pt x="326" y="0"/>
                    </a:lnTo>
                    <a:lnTo>
                      <a:pt x="368" y="126"/>
                    </a:lnTo>
                    <a:lnTo>
                      <a:pt x="426" y="126"/>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3194640" y="2396520"/>
                <a:ext cx="329040" cy="466200"/>
              </a:xfrm>
              <a:custGeom>
                <a:avLst/>
                <a:gdLst/>
                <a:ahLst/>
                <a:rect l="l" t="t" r="r" b="b"/>
                <a:pathLst>
                  <a:path w="530" h="678">
                    <a:moveTo>
                      <a:pt x="272" y="678"/>
                    </a:moveTo>
                    <a:lnTo>
                      <a:pt x="265" y="660"/>
                    </a:lnTo>
                    <a:lnTo>
                      <a:pt x="14" y="671"/>
                    </a:lnTo>
                    <a:lnTo>
                      <a:pt x="35" y="642"/>
                    </a:lnTo>
                    <a:lnTo>
                      <a:pt x="57" y="595"/>
                    </a:lnTo>
                    <a:lnTo>
                      <a:pt x="82" y="559"/>
                    </a:lnTo>
                    <a:lnTo>
                      <a:pt x="53" y="513"/>
                    </a:lnTo>
                    <a:lnTo>
                      <a:pt x="50" y="434"/>
                    </a:lnTo>
                    <a:lnTo>
                      <a:pt x="25" y="398"/>
                    </a:lnTo>
                    <a:lnTo>
                      <a:pt x="7" y="377"/>
                    </a:lnTo>
                    <a:lnTo>
                      <a:pt x="7" y="355"/>
                    </a:lnTo>
                    <a:lnTo>
                      <a:pt x="21" y="337"/>
                    </a:lnTo>
                    <a:lnTo>
                      <a:pt x="0" y="280"/>
                    </a:lnTo>
                    <a:lnTo>
                      <a:pt x="35" y="222"/>
                    </a:lnTo>
                    <a:lnTo>
                      <a:pt x="18" y="197"/>
                    </a:lnTo>
                    <a:lnTo>
                      <a:pt x="18" y="172"/>
                    </a:lnTo>
                    <a:lnTo>
                      <a:pt x="39" y="136"/>
                    </a:lnTo>
                    <a:lnTo>
                      <a:pt x="46" y="104"/>
                    </a:lnTo>
                    <a:lnTo>
                      <a:pt x="82" y="108"/>
                    </a:lnTo>
                    <a:lnTo>
                      <a:pt x="79" y="143"/>
                    </a:lnTo>
                    <a:lnTo>
                      <a:pt x="96" y="154"/>
                    </a:lnTo>
                    <a:lnTo>
                      <a:pt x="118" y="136"/>
                    </a:lnTo>
                    <a:lnTo>
                      <a:pt x="111" y="82"/>
                    </a:lnTo>
                    <a:lnTo>
                      <a:pt x="122" y="68"/>
                    </a:lnTo>
                    <a:lnTo>
                      <a:pt x="143" y="72"/>
                    </a:lnTo>
                    <a:lnTo>
                      <a:pt x="136" y="22"/>
                    </a:lnTo>
                    <a:lnTo>
                      <a:pt x="161" y="4"/>
                    </a:lnTo>
                    <a:lnTo>
                      <a:pt x="247" y="0"/>
                    </a:lnTo>
                    <a:lnTo>
                      <a:pt x="283" y="18"/>
                    </a:lnTo>
                    <a:lnTo>
                      <a:pt x="286" y="36"/>
                    </a:lnTo>
                    <a:lnTo>
                      <a:pt x="319" y="36"/>
                    </a:lnTo>
                    <a:lnTo>
                      <a:pt x="365" y="50"/>
                    </a:lnTo>
                    <a:lnTo>
                      <a:pt x="373" y="75"/>
                    </a:lnTo>
                    <a:lnTo>
                      <a:pt x="355" y="90"/>
                    </a:lnTo>
                    <a:lnTo>
                      <a:pt x="390" y="172"/>
                    </a:lnTo>
                    <a:lnTo>
                      <a:pt x="390" y="197"/>
                    </a:lnTo>
                    <a:lnTo>
                      <a:pt x="333" y="273"/>
                    </a:lnTo>
                    <a:lnTo>
                      <a:pt x="312" y="316"/>
                    </a:lnTo>
                    <a:lnTo>
                      <a:pt x="322" y="330"/>
                    </a:lnTo>
                    <a:lnTo>
                      <a:pt x="358" y="334"/>
                    </a:lnTo>
                    <a:lnTo>
                      <a:pt x="376" y="316"/>
                    </a:lnTo>
                    <a:lnTo>
                      <a:pt x="416" y="247"/>
                    </a:lnTo>
                    <a:lnTo>
                      <a:pt x="455" y="247"/>
                    </a:lnTo>
                    <a:lnTo>
                      <a:pt x="502" y="312"/>
                    </a:lnTo>
                    <a:lnTo>
                      <a:pt x="502" y="355"/>
                    </a:lnTo>
                    <a:lnTo>
                      <a:pt x="498" y="380"/>
                    </a:lnTo>
                    <a:lnTo>
                      <a:pt x="530" y="402"/>
                    </a:lnTo>
                    <a:lnTo>
                      <a:pt x="527" y="445"/>
                    </a:lnTo>
                    <a:lnTo>
                      <a:pt x="509" y="477"/>
                    </a:lnTo>
                    <a:lnTo>
                      <a:pt x="498" y="516"/>
                    </a:lnTo>
                    <a:lnTo>
                      <a:pt x="487" y="542"/>
                    </a:lnTo>
                    <a:lnTo>
                      <a:pt x="455" y="549"/>
                    </a:lnTo>
                    <a:lnTo>
                      <a:pt x="469" y="588"/>
                    </a:lnTo>
                    <a:lnTo>
                      <a:pt x="455" y="599"/>
                    </a:lnTo>
                    <a:lnTo>
                      <a:pt x="426" y="649"/>
                    </a:lnTo>
                    <a:lnTo>
                      <a:pt x="272" y="678"/>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3551040" y="1525680"/>
                <a:ext cx="1157040" cy="771840"/>
              </a:xfrm>
              <a:custGeom>
                <a:avLst/>
                <a:gdLst/>
                <a:ahLst/>
                <a:rect l="l" t="t" r="r" b="b"/>
                <a:pathLst>
                  <a:path w="1868" h="1123">
                    <a:moveTo>
                      <a:pt x="7" y="219"/>
                    </a:moveTo>
                    <a:lnTo>
                      <a:pt x="7" y="710"/>
                    </a:lnTo>
                    <a:lnTo>
                      <a:pt x="90" y="753"/>
                    </a:lnTo>
                    <a:lnTo>
                      <a:pt x="150" y="782"/>
                    </a:lnTo>
                    <a:lnTo>
                      <a:pt x="161" y="811"/>
                    </a:lnTo>
                    <a:lnTo>
                      <a:pt x="258" y="839"/>
                    </a:lnTo>
                    <a:lnTo>
                      <a:pt x="280" y="854"/>
                    </a:lnTo>
                    <a:lnTo>
                      <a:pt x="265" y="904"/>
                    </a:lnTo>
                    <a:lnTo>
                      <a:pt x="305" y="936"/>
                    </a:lnTo>
                    <a:lnTo>
                      <a:pt x="358" y="915"/>
                    </a:lnTo>
                    <a:lnTo>
                      <a:pt x="398" y="911"/>
                    </a:lnTo>
                    <a:lnTo>
                      <a:pt x="441" y="936"/>
                    </a:lnTo>
                    <a:lnTo>
                      <a:pt x="477" y="936"/>
                    </a:lnTo>
                    <a:lnTo>
                      <a:pt x="484" y="990"/>
                    </a:lnTo>
                    <a:lnTo>
                      <a:pt x="505" y="986"/>
                    </a:lnTo>
                    <a:lnTo>
                      <a:pt x="548" y="979"/>
                    </a:lnTo>
                    <a:lnTo>
                      <a:pt x="563" y="1001"/>
                    </a:lnTo>
                    <a:lnTo>
                      <a:pt x="566" y="1044"/>
                    </a:lnTo>
                    <a:lnTo>
                      <a:pt x="624" y="1062"/>
                    </a:lnTo>
                    <a:lnTo>
                      <a:pt x="660" y="1047"/>
                    </a:lnTo>
                    <a:lnTo>
                      <a:pt x="678" y="1033"/>
                    </a:lnTo>
                    <a:lnTo>
                      <a:pt x="703" y="1047"/>
                    </a:lnTo>
                    <a:lnTo>
                      <a:pt x="699" y="1087"/>
                    </a:lnTo>
                    <a:lnTo>
                      <a:pt x="728" y="1105"/>
                    </a:lnTo>
                    <a:lnTo>
                      <a:pt x="832" y="1119"/>
                    </a:lnTo>
                    <a:lnTo>
                      <a:pt x="864" y="1115"/>
                    </a:lnTo>
                    <a:lnTo>
                      <a:pt x="900" y="1123"/>
                    </a:lnTo>
                    <a:lnTo>
                      <a:pt x="929" y="1105"/>
                    </a:lnTo>
                    <a:lnTo>
                      <a:pt x="1033" y="1083"/>
                    </a:lnTo>
                    <a:lnTo>
                      <a:pt x="1119" y="1054"/>
                    </a:lnTo>
                    <a:lnTo>
                      <a:pt x="1115" y="1019"/>
                    </a:lnTo>
                    <a:lnTo>
                      <a:pt x="1126" y="1001"/>
                    </a:lnTo>
                    <a:lnTo>
                      <a:pt x="1154" y="997"/>
                    </a:lnTo>
                    <a:lnTo>
                      <a:pt x="1183" y="1004"/>
                    </a:lnTo>
                    <a:lnTo>
                      <a:pt x="1219" y="936"/>
                    </a:lnTo>
                    <a:lnTo>
                      <a:pt x="1215" y="879"/>
                    </a:lnTo>
                    <a:lnTo>
                      <a:pt x="1233" y="836"/>
                    </a:lnTo>
                    <a:lnTo>
                      <a:pt x="1212" y="735"/>
                    </a:lnTo>
                    <a:lnTo>
                      <a:pt x="1251" y="606"/>
                    </a:lnTo>
                    <a:lnTo>
                      <a:pt x="1266" y="599"/>
                    </a:lnTo>
                    <a:lnTo>
                      <a:pt x="1262" y="577"/>
                    </a:lnTo>
                    <a:lnTo>
                      <a:pt x="1294" y="570"/>
                    </a:lnTo>
                    <a:lnTo>
                      <a:pt x="1312" y="603"/>
                    </a:lnTo>
                    <a:lnTo>
                      <a:pt x="1348" y="599"/>
                    </a:lnTo>
                    <a:lnTo>
                      <a:pt x="1384" y="588"/>
                    </a:lnTo>
                    <a:lnTo>
                      <a:pt x="1387" y="560"/>
                    </a:lnTo>
                    <a:lnTo>
                      <a:pt x="1405" y="560"/>
                    </a:lnTo>
                    <a:lnTo>
                      <a:pt x="1405" y="599"/>
                    </a:lnTo>
                    <a:lnTo>
                      <a:pt x="1477" y="628"/>
                    </a:lnTo>
                    <a:lnTo>
                      <a:pt x="1509" y="789"/>
                    </a:lnTo>
                    <a:lnTo>
                      <a:pt x="1549" y="771"/>
                    </a:lnTo>
                    <a:lnTo>
                      <a:pt x="1563" y="768"/>
                    </a:lnTo>
                    <a:lnTo>
                      <a:pt x="1563" y="739"/>
                    </a:lnTo>
                    <a:lnTo>
                      <a:pt x="1542" y="732"/>
                    </a:lnTo>
                    <a:lnTo>
                      <a:pt x="1542" y="714"/>
                    </a:lnTo>
                    <a:lnTo>
                      <a:pt x="1563" y="710"/>
                    </a:lnTo>
                    <a:lnTo>
                      <a:pt x="1581" y="717"/>
                    </a:lnTo>
                    <a:lnTo>
                      <a:pt x="1599" y="696"/>
                    </a:lnTo>
                    <a:lnTo>
                      <a:pt x="1595" y="664"/>
                    </a:lnTo>
                    <a:lnTo>
                      <a:pt x="1574" y="646"/>
                    </a:lnTo>
                    <a:lnTo>
                      <a:pt x="1578" y="621"/>
                    </a:lnTo>
                    <a:lnTo>
                      <a:pt x="1595" y="603"/>
                    </a:lnTo>
                    <a:lnTo>
                      <a:pt x="1621" y="606"/>
                    </a:lnTo>
                    <a:lnTo>
                      <a:pt x="1656" y="653"/>
                    </a:lnTo>
                    <a:lnTo>
                      <a:pt x="1674" y="642"/>
                    </a:lnTo>
                    <a:lnTo>
                      <a:pt x="1717" y="595"/>
                    </a:lnTo>
                    <a:lnTo>
                      <a:pt x="1717" y="570"/>
                    </a:lnTo>
                    <a:lnTo>
                      <a:pt x="1789" y="470"/>
                    </a:lnTo>
                    <a:lnTo>
                      <a:pt x="1789" y="438"/>
                    </a:lnTo>
                    <a:lnTo>
                      <a:pt x="1785" y="416"/>
                    </a:lnTo>
                    <a:lnTo>
                      <a:pt x="1803" y="416"/>
                    </a:lnTo>
                    <a:lnTo>
                      <a:pt x="1818" y="427"/>
                    </a:lnTo>
                    <a:lnTo>
                      <a:pt x="1868" y="416"/>
                    </a:lnTo>
                    <a:lnTo>
                      <a:pt x="1868" y="0"/>
                    </a:lnTo>
                    <a:lnTo>
                      <a:pt x="0" y="4"/>
                    </a:lnTo>
                    <a:lnTo>
                      <a:pt x="7" y="219"/>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2435760" y="2711520"/>
                <a:ext cx="466560" cy="360360"/>
              </a:xfrm>
              <a:custGeom>
                <a:avLst/>
                <a:gdLst/>
                <a:ahLst/>
                <a:rect l="l" t="t" r="r" b="b"/>
                <a:pathLst>
                  <a:path w="811" h="524">
                    <a:moveTo>
                      <a:pt x="11" y="14"/>
                    </a:moveTo>
                    <a:lnTo>
                      <a:pt x="373" y="0"/>
                    </a:lnTo>
                    <a:lnTo>
                      <a:pt x="674" y="0"/>
                    </a:lnTo>
                    <a:lnTo>
                      <a:pt x="671" y="18"/>
                    </a:lnTo>
                    <a:lnTo>
                      <a:pt x="657" y="72"/>
                    </a:lnTo>
                    <a:lnTo>
                      <a:pt x="685" y="108"/>
                    </a:lnTo>
                    <a:lnTo>
                      <a:pt x="696" y="129"/>
                    </a:lnTo>
                    <a:lnTo>
                      <a:pt x="750" y="133"/>
                    </a:lnTo>
                    <a:lnTo>
                      <a:pt x="753" y="176"/>
                    </a:lnTo>
                    <a:lnTo>
                      <a:pt x="775" y="179"/>
                    </a:lnTo>
                    <a:lnTo>
                      <a:pt x="775" y="194"/>
                    </a:lnTo>
                    <a:lnTo>
                      <a:pt x="789" y="215"/>
                    </a:lnTo>
                    <a:lnTo>
                      <a:pt x="811" y="222"/>
                    </a:lnTo>
                    <a:lnTo>
                      <a:pt x="811" y="265"/>
                    </a:lnTo>
                    <a:lnTo>
                      <a:pt x="800" y="308"/>
                    </a:lnTo>
                    <a:lnTo>
                      <a:pt x="735" y="337"/>
                    </a:lnTo>
                    <a:lnTo>
                      <a:pt x="700" y="359"/>
                    </a:lnTo>
                    <a:lnTo>
                      <a:pt x="707" y="398"/>
                    </a:lnTo>
                    <a:lnTo>
                      <a:pt x="717" y="420"/>
                    </a:lnTo>
                    <a:lnTo>
                      <a:pt x="714" y="438"/>
                    </a:lnTo>
                    <a:lnTo>
                      <a:pt x="678" y="481"/>
                    </a:lnTo>
                    <a:lnTo>
                      <a:pt x="671" y="513"/>
                    </a:lnTo>
                    <a:lnTo>
                      <a:pt x="660" y="524"/>
                    </a:lnTo>
                    <a:lnTo>
                      <a:pt x="639" y="481"/>
                    </a:lnTo>
                    <a:lnTo>
                      <a:pt x="119" y="495"/>
                    </a:lnTo>
                    <a:lnTo>
                      <a:pt x="115" y="448"/>
                    </a:lnTo>
                    <a:lnTo>
                      <a:pt x="97" y="438"/>
                    </a:lnTo>
                    <a:lnTo>
                      <a:pt x="94" y="362"/>
                    </a:lnTo>
                    <a:lnTo>
                      <a:pt x="90" y="351"/>
                    </a:lnTo>
                    <a:lnTo>
                      <a:pt x="83" y="301"/>
                    </a:lnTo>
                    <a:lnTo>
                      <a:pt x="65" y="298"/>
                    </a:lnTo>
                    <a:lnTo>
                      <a:pt x="61" y="247"/>
                    </a:lnTo>
                    <a:lnTo>
                      <a:pt x="40" y="222"/>
                    </a:lnTo>
                    <a:lnTo>
                      <a:pt x="29" y="172"/>
                    </a:lnTo>
                    <a:lnTo>
                      <a:pt x="11" y="165"/>
                    </a:lnTo>
                    <a:lnTo>
                      <a:pt x="0" y="126"/>
                    </a:lnTo>
                    <a:lnTo>
                      <a:pt x="11" y="108"/>
                    </a:lnTo>
                    <a:lnTo>
                      <a:pt x="11" y="14"/>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1285920" y="2458440"/>
                <a:ext cx="566280" cy="533160"/>
              </a:xfrm>
              <a:custGeom>
                <a:avLst/>
                <a:gdLst/>
                <a:ahLst/>
                <a:rect l="l" t="t" r="r" b="b"/>
                <a:pathLst>
                  <a:path w="912" h="778">
                    <a:moveTo>
                      <a:pt x="93" y="0"/>
                    </a:moveTo>
                    <a:lnTo>
                      <a:pt x="912" y="89"/>
                    </a:lnTo>
                    <a:lnTo>
                      <a:pt x="869" y="778"/>
                    </a:lnTo>
                    <a:lnTo>
                      <a:pt x="0" y="674"/>
                    </a:lnTo>
                    <a:lnTo>
                      <a:pt x="32" y="495"/>
                    </a:lnTo>
                    <a:lnTo>
                      <a:pt x="9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987480" y="2760840"/>
                <a:ext cx="445680" cy="645840"/>
              </a:xfrm>
              <a:custGeom>
                <a:avLst/>
                <a:gdLst/>
                <a:ahLst/>
                <a:rect l="l" t="t" r="r" b="b"/>
                <a:pathLst>
                  <a:path w="718" h="939">
                    <a:moveTo>
                      <a:pt x="136" y="0"/>
                    </a:moveTo>
                    <a:lnTo>
                      <a:pt x="511" y="57"/>
                    </a:lnTo>
                    <a:lnTo>
                      <a:pt x="482" y="233"/>
                    </a:lnTo>
                    <a:lnTo>
                      <a:pt x="718" y="262"/>
                    </a:lnTo>
                    <a:lnTo>
                      <a:pt x="647" y="939"/>
                    </a:lnTo>
                    <a:lnTo>
                      <a:pt x="0" y="835"/>
                    </a:lnTo>
                    <a:lnTo>
                      <a:pt x="136"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3334680" y="2769480"/>
                <a:ext cx="348120" cy="450360"/>
              </a:xfrm>
              <a:custGeom>
                <a:avLst/>
                <a:gdLst/>
                <a:ahLst/>
                <a:rect l="l" t="t" r="r" b="b"/>
                <a:pathLst>
                  <a:path w="563" h="656">
                    <a:moveTo>
                      <a:pt x="0" y="132"/>
                    </a:moveTo>
                    <a:lnTo>
                      <a:pt x="154" y="107"/>
                    </a:lnTo>
                    <a:lnTo>
                      <a:pt x="233" y="107"/>
                    </a:lnTo>
                    <a:lnTo>
                      <a:pt x="255" y="121"/>
                    </a:lnTo>
                    <a:lnTo>
                      <a:pt x="344" y="114"/>
                    </a:lnTo>
                    <a:lnTo>
                      <a:pt x="351" y="104"/>
                    </a:lnTo>
                    <a:lnTo>
                      <a:pt x="380" y="100"/>
                    </a:lnTo>
                    <a:lnTo>
                      <a:pt x="402" y="86"/>
                    </a:lnTo>
                    <a:lnTo>
                      <a:pt x="412" y="43"/>
                    </a:lnTo>
                    <a:lnTo>
                      <a:pt x="452" y="21"/>
                    </a:lnTo>
                    <a:lnTo>
                      <a:pt x="513" y="0"/>
                    </a:lnTo>
                    <a:lnTo>
                      <a:pt x="559" y="225"/>
                    </a:lnTo>
                    <a:lnTo>
                      <a:pt x="549" y="243"/>
                    </a:lnTo>
                    <a:lnTo>
                      <a:pt x="563" y="265"/>
                    </a:lnTo>
                    <a:lnTo>
                      <a:pt x="552" y="286"/>
                    </a:lnTo>
                    <a:lnTo>
                      <a:pt x="542" y="308"/>
                    </a:lnTo>
                    <a:lnTo>
                      <a:pt x="545" y="405"/>
                    </a:lnTo>
                    <a:lnTo>
                      <a:pt x="531" y="426"/>
                    </a:lnTo>
                    <a:lnTo>
                      <a:pt x="509" y="426"/>
                    </a:lnTo>
                    <a:lnTo>
                      <a:pt x="506" y="469"/>
                    </a:lnTo>
                    <a:lnTo>
                      <a:pt x="459" y="462"/>
                    </a:lnTo>
                    <a:lnTo>
                      <a:pt x="430" y="480"/>
                    </a:lnTo>
                    <a:lnTo>
                      <a:pt x="455" y="494"/>
                    </a:lnTo>
                    <a:lnTo>
                      <a:pt x="441" y="523"/>
                    </a:lnTo>
                    <a:lnTo>
                      <a:pt x="463" y="548"/>
                    </a:lnTo>
                    <a:lnTo>
                      <a:pt x="463" y="566"/>
                    </a:lnTo>
                    <a:lnTo>
                      <a:pt x="416" y="537"/>
                    </a:lnTo>
                    <a:lnTo>
                      <a:pt x="387" y="559"/>
                    </a:lnTo>
                    <a:lnTo>
                      <a:pt x="398" y="616"/>
                    </a:lnTo>
                    <a:lnTo>
                      <a:pt x="384" y="623"/>
                    </a:lnTo>
                    <a:lnTo>
                      <a:pt x="373" y="652"/>
                    </a:lnTo>
                    <a:lnTo>
                      <a:pt x="351" y="656"/>
                    </a:lnTo>
                    <a:lnTo>
                      <a:pt x="351" y="623"/>
                    </a:lnTo>
                    <a:lnTo>
                      <a:pt x="330" y="623"/>
                    </a:lnTo>
                    <a:lnTo>
                      <a:pt x="323" y="595"/>
                    </a:lnTo>
                    <a:lnTo>
                      <a:pt x="308" y="580"/>
                    </a:lnTo>
                    <a:lnTo>
                      <a:pt x="283" y="577"/>
                    </a:lnTo>
                    <a:lnTo>
                      <a:pt x="273" y="598"/>
                    </a:lnTo>
                    <a:lnTo>
                      <a:pt x="255" y="620"/>
                    </a:lnTo>
                    <a:lnTo>
                      <a:pt x="212" y="631"/>
                    </a:lnTo>
                    <a:lnTo>
                      <a:pt x="165" y="613"/>
                    </a:lnTo>
                    <a:lnTo>
                      <a:pt x="108" y="602"/>
                    </a:lnTo>
                    <a:lnTo>
                      <a:pt x="104" y="566"/>
                    </a:lnTo>
                    <a:lnTo>
                      <a:pt x="90" y="559"/>
                    </a:lnTo>
                    <a:lnTo>
                      <a:pt x="54" y="559"/>
                    </a:lnTo>
                    <a:lnTo>
                      <a:pt x="0" y="13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4284000" y="1910160"/>
                <a:ext cx="293760" cy="548280"/>
              </a:xfrm>
              <a:custGeom>
                <a:avLst/>
                <a:gdLst/>
                <a:ahLst/>
                <a:rect l="l" t="t" r="r" b="b"/>
                <a:pathLst>
                  <a:path w="477" h="796">
                    <a:moveTo>
                      <a:pt x="0" y="444"/>
                    </a:moveTo>
                    <a:lnTo>
                      <a:pt x="36" y="398"/>
                    </a:lnTo>
                    <a:lnTo>
                      <a:pt x="36" y="322"/>
                    </a:lnTo>
                    <a:lnTo>
                      <a:pt x="54" y="279"/>
                    </a:lnTo>
                    <a:lnTo>
                      <a:pt x="50" y="243"/>
                    </a:lnTo>
                    <a:lnTo>
                      <a:pt x="32" y="172"/>
                    </a:lnTo>
                    <a:lnTo>
                      <a:pt x="72" y="57"/>
                    </a:lnTo>
                    <a:lnTo>
                      <a:pt x="83" y="46"/>
                    </a:lnTo>
                    <a:lnTo>
                      <a:pt x="83" y="21"/>
                    </a:lnTo>
                    <a:lnTo>
                      <a:pt x="111" y="10"/>
                    </a:lnTo>
                    <a:lnTo>
                      <a:pt x="133" y="43"/>
                    </a:lnTo>
                    <a:lnTo>
                      <a:pt x="169" y="43"/>
                    </a:lnTo>
                    <a:lnTo>
                      <a:pt x="172" y="35"/>
                    </a:lnTo>
                    <a:lnTo>
                      <a:pt x="197" y="28"/>
                    </a:lnTo>
                    <a:lnTo>
                      <a:pt x="212" y="0"/>
                    </a:lnTo>
                    <a:lnTo>
                      <a:pt x="226" y="21"/>
                    </a:lnTo>
                    <a:lnTo>
                      <a:pt x="226" y="35"/>
                    </a:lnTo>
                    <a:lnTo>
                      <a:pt x="291" y="68"/>
                    </a:lnTo>
                    <a:lnTo>
                      <a:pt x="326" y="236"/>
                    </a:lnTo>
                    <a:lnTo>
                      <a:pt x="355" y="269"/>
                    </a:lnTo>
                    <a:lnTo>
                      <a:pt x="405" y="269"/>
                    </a:lnTo>
                    <a:lnTo>
                      <a:pt x="412" y="283"/>
                    </a:lnTo>
                    <a:lnTo>
                      <a:pt x="409" y="319"/>
                    </a:lnTo>
                    <a:lnTo>
                      <a:pt x="423" y="337"/>
                    </a:lnTo>
                    <a:lnTo>
                      <a:pt x="470" y="347"/>
                    </a:lnTo>
                    <a:lnTo>
                      <a:pt x="477" y="380"/>
                    </a:lnTo>
                    <a:lnTo>
                      <a:pt x="459" y="430"/>
                    </a:lnTo>
                    <a:lnTo>
                      <a:pt x="405" y="480"/>
                    </a:lnTo>
                    <a:lnTo>
                      <a:pt x="359" y="484"/>
                    </a:lnTo>
                    <a:lnTo>
                      <a:pt x="344" y="494"/>
                    </a:lnTo>
                    <a:lnTo>
                      <a:pt x="334" y="523"/>
                    </a:lnTo>
                    <a:lnTo>
                      <a:pt x="323" y="527"/>
                    </a:lnTo>
                    <a:lnTo>
                      <a:pt x="287" y="505"/>
                    </a:lnTo>
                    <a:lnTo>
                      <a:pt x="283" y="530"/>
                    </a:lnTo>
                    <a:lnTo>
                      <a:pt x="294" y="563"/>
                    </a:lnTo>
                    <a:lnTo>
                      <a:pt x="294" y="595"/>
                    </a:lnTo>
                    <a:lnTo>
                      <a:pt x="273" y="602"/>
                    </a:lnTo>
                    <a:lnTo>
                      <a:pt x="204" y="598"/>
                    </a:lnTo>
                    <a:lnTo>
                      <a:pt x="208" y="631"/>
                    </a:lnTo>
                    <a:lnTo>
                      <a:pt x="197" y="656"/>
                    </a:lnTo>
                    <a:lnTo>
                      <a:pt x="176" y="656"/>
                    </a:lnTo>
                    <a:lnTo>
                      <a:pt x="169" y="706"/>
                    </a:lnTo>
                    <a:lnTo>
                      <a:pt x="161" y="731"/>
                    </a:lnTo>
                    <a:lnTo>
                      <a:pt x="147" y="742"/>
                    </a:lnTo>
                    <a:lnTo>
                      <a:pt x="151" y="796"/>
                    </a:lnTo>
                    <a:lnTo>
                      <a:pt x="118" y="796"/>
                    </a:lnTo>
                    <a:lnTo>
                      <a:pt x="108" y="771"/>
                    </a:lnTo>
                    <a:lnTo>
                      <a:pt x="79" y="749"/>
                    </a:lnTo>
                    <a:lnTo>
                      <a:pt x="90" y="692"/>
                    </a:lnTo>
                    <a:lnTo>
                      <a:pt x="65" y="659"/>
                    </a:lnTo>
                    <a:lnTo>
                      <a:pt x="57" y="602"/>
                    </a:lnTo>
                    <a:lnTo>
                      <a:pt x="40" y="570"/>
                    </a:lnTo>
                    <a:lnTo>
                      <a:pt x="0" y="444"/>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2960280" y="3406680"/>
                <a:ext cx="698760" cy="282600"/>
              </a:xfrm>
              <a:custGeom>
                <a:avLst/>
                <a:gdLst/>
                <a:ahLst/>
                <a:rect l="l" t="t" r="r" b="b"/>
                <a:pathLst>
                  <a:path w="1130" h="413">
                    <a:moveTo>
                      <a:pt x="1130" y="0"/>
                    </a:moveTo>
                    <a:lnTo>
                      <a:pt x="1126" y="50"/>
                    </a:lnTo>
                    <a:lnTo>
                      <a:pt x="1097" y="54"/>
                    </a:lnTo>
                    <a:lnTo>
                      <a:pt x="1101" y="97"/>
                    </a:lnTo>
                    <a:lnTo>
                      <a:pt x="1076" y="104"/>
                    </a:lnTo>
                    <a:lnTo>
                      <a:pt x="1026" y="133"/>
                    </a:lnTo>
                    <a:lnTo>
                      <a:pt x="1004" y="129"/>
                    </a:lnTo>
                    <a:lnTo>
                      <a:pt x="993" y="172"/>
                    </a:lnTo>
                    <a:lnTo>
                      <a:pt x="950" y="176"/>
                    </a:lnTo>
                    <a:lnTo>
                      <a:pt x="936" y="201"/>
                    </a:lnTo>
                    <a:lnTo>
                      <a:pt x="879" y="233"/>
                    </a:lnTo>
                    <a:lnTo>
                      <a:pt x="843" y="244"/>
                    </a:lnTo>
                    <a:lnTo>
                      <a:pt x="854" y="266"/>
                    </a:lnTo>
                    <a:lnTo>
                      <a:pt x="807" y="305"/>
                    </a:lnTo>
                    <a:lnTo>
                      <a:pt x="803" y="327"/>
                    </a:lnTo>
                    <a:lnTo>
                      <a:pt x="538" y="362"/>
                    </a:lnTo>
                    <a:lnTo>
                      <a:pt x="380" y="388"/>
                    </a:lnTo>
                    <a:lnTo>
                      <a:pt x="226" y="398"/>
                    </a:lnTo>
                    <a:lnTo>
                      <a:pt x="18" y="413"/>
                    </a:lnTo>
                    <a:lnTo>
                      <a:pt x="15" y="388"/>
                    </a:lnTo>
                    <a:lnTo>
                      <a:pt x="25" y="380"/>
                    </a:lnTo>
                    <a:lnTo>
                      <a:pt x="0" y="359"/>
                    </a:lnTo>
                    <a:lnTo>
                      <a:pt x="18" y="323"/>
                    </a:lnTo>
                    <a:lnTo>
                      <a:pt x="40" y="309"/>
                    </a:lnTo>
                    <a:lnTo>
                      <a:pt x="43" y="284"/>
                    </a:lnTo>
                    <a:lnTo>
                      <a:pt x="61" y="262"/>
                    </a:lnTo>
                    <a:lnTo>
                      <a:pt x="61" y="233"/>
                    </a:lnTo>
                    <a:lnTo>
                      <a:pt x="75" y="172"/>
                    </a:lnTo>
                    <a:lnTo>
                      <a:pt x="86" y="162"/>
                    </a:lnTo>
                    <a:lnTo>
                      <a:pt x="111" y="151"/>
                    </a:lnTo>
                    <a:lnTo>
                      <a:pt x="172" y="154"/>
                    </a:lnTo>
                    <a:lnTo>
                      <a:pt x="201" y="154"/>
                    </a:lnTo>
                    <a:lnTo>
                      <a:pt x="291" y="97"/>
                    </a:lnTo>
                    <a:lnTo>
                      <a:pt x="309" y="111"/>
                    </a:lnTo>
                    <a:lnTo>
                      <a:pt x="348" y="115"/>
                    </a:lnTo>
                    <a:lnTo>
                      <a:pt x="369" y="86"/>
                    </a:lnTo>
                    <a:lnTo>
                      <a:pt x="531" y="86"/>
                    </a:lnTo>
                    <a:lnTo>
                      <a:pt x="767" y="61"/>
                    </a:lnTo>
                    <a:lnTo>
                      <a:pt x="997" y="22"/>
                    </a:lnTo>
                    <a:lnTo>
                      <a:pt x="1130"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3105000" y="2852280"/>
                <a:ext cx="263880" cy="493560"/>
              </a:xfrm>
              <a:custGeom>
                <a:avLst/>
                <a:gdLst/>
                <a:ahLst/>
                <a:rect l="l" t="t" r="r" b="b"/>
                <a:pathLst>
                  <a:path w="426" h="718">
                    <a:moveTo>
                      <a:pt x="21" y="36"/>
                    </a:moveTo>
                    <a:lnTo>
                      <a:pt x="93" y="43"/>
                    </a:lnTo>
                    <a:lnTo>
                      <a:pt x="118" y="11"/>
                    </a:lnTo>
                    <a:lnTo>
                      <a:pt x="366" y="0"/>
                    </a:lnTo>
                    <a:lnTo>
                      <a:pt x="423" y="438"/>
                    </a:lnTo>
                    <a:lnTo>
                      <a:pt x="426" y="459"/>
                    </a:lnTo>
                    <a:lnTo>
                      <a:pt x="419" y="499"/>
                    </a:lnTo>
                    <a:lnTo>
                      <a:pt x="394" y="531"/>
                    </a:lnTo>
                    <a:lnTo>
                      <a:pt x="355" y="528"/>
                    </a:lnTo>
                    <a:lnTo>
                      <a:pt x="351" y="556"/>
                    </a:lnTo>
                    <a:lnTo>
                      <a:pt x="323" y="567"/>
                    </a:lnTo>
                    <a:lnTo>
                      <a:pt x="319" y="603"/>
                    </a:lnTo>
                    <a:lnTo>
                      <a:pt x="297" y="624"/>
                    </a:lnTo>
                    <a:lnTo>
                      <a:pt x="290" y="664"/>
                    </a:lnTo>
                    <a:lnTo>
                      <a:pt x="251" y="667"/>
                    </a:lnTo>
                    <a:lnTo>
                      <a:pt x="247" y="646"/>
                    </a:lnTo>
                    <a:lnTo>
                      <a:pt x="222" y="650"/>
                    </a:lnTo>
                    <a:lnTo>
                      <a:pt x="201" y="696"/>
                    </a:lnTo>
                    <a:lnTo>
                      <a:pt x="183" y="696"/>
                    </a:lnTo>
                    <a:lnTo>
                      <a:pt x="165" y="696"/>
                    </a:lnTo>
                    <a:lnTo>
                      <a:pt x="132" y="700"/>
                    </a:lnTo>
                    <a:lnTo>
                      <a:pt x="129" y="693"/>
                    </a:lnTo>
                    <a:lnTo>
                      <a:pt x="118" y="682"/>
                    </a:lnTo>
                    <a:lnTo>
                      <a:pt x="97" y="682"/>
                    </a:lnTo>
                    <a:lnTo>
                      <a:pt x="79" y="718"/>
                    </a:lnTo>
                    <a:lnTo>
                      <a:pt x="0" y="714"/>
                    </a:lnTo>
                    <a:lnTo>
                      <a:pt x="7" y="693"/>
                    </a:lnTo>
                    <a:lnTo>
                      <a:pt x="21" y="653"/>
                    </a:lnTo>
                    <a:lnTo>
                      <a:pt x="11" y="628"/>
                    </a:lnTo>
                    <a:lnTo>
                      <a:pt x="61" y="581"/>
                    </a:lnTo>
                    <a:lnTo>
                      <a:pt x="61" y="563"/>
                    </a:lnTo>
                    <a:lnTo>
                      <a:pt x="82" y="553"/>
                    </a:lnTo>
                    <a:lnTo>
                      <a:pt x="50" y="535"/>
                    </a:lnTo>
                    <a:lnTo>
                      <a:pt x="61" y="477"/>
                    </a:lnTo>
                    <a:lnTo>
                      <a:pt x="39" y="474"/>
                    </a:lnTo>
                    <a:lnTo>
                      <a:pt x="43" y="434"/>
                    </a:lnTo>
                    <a:lnTo>
                      <a:pt x="57" y="395"/>
                    </a:lnTo>
                    <a:lnTo>
                      <a:pt x="46" y="212"/>
                    </a:lnTo>
                    <a:lnTo>
                      <a:pt x="21" y="36"/>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3655800" y="2672640"/>
                <a:ext cx="477720" cy="349560"/>
              </a:xfrm>
              <a:custGeom>
                <a:avLst/>
                <a:gdLst/>
                <a:ahLst/>
                <a:rect l="l" t="t" r="r" b="b"/>
                <a:pathLst>
                  <a:path w="773" h="509">
                    <a:moveTo>
                      <a:pt x="0" y="136"/>
                    </a:moveTo>
                    <a:lnTo>
                      <a:pt x="43" y="93"/>
                    </a:lnTo>
                    <a:lnTo>
                      <a:pt x="76" y="71"/>
                    </a:lnTo>
                    <a:lnTo>
                      <a:pt x="94" y="96"/>
                    </a:lnTo>
                    <a:lnTo>
                      <a:pt x="79" y="111"/>
                    </a:lnTo>
                    <a:lnTo>
                      <a:pt x="273" y="86"/>
                    </a:lnTo>
                    <a:lnTo>
                      <a:pt x="608" y="7"/>
                    </a:lnTo>
                    <a:lnTo>
                      <a:pt x="651" y="0"/>
                    </a:lnTo>
                    <a:lnTo>
                      <a:pt x="655" y="14"/>
                    </a:lnTo>
                    <a:lnTo>
                      <a:pt x="683" y="25"/>
                    </a:lnTo>
                    <a:lnTo>
                      <a:pt x="687" y="46"/>
                    </a:lnTo>
                    <a:lnTo>
                      <a:pt x="701" y="71"/>
                    </a:lnTo>
                    <a:lnTo>
                      <a:pt x="723" y="71"/>
                    </a:lnTo>
                    <a:lnTo>
                      <a:pt x="737" y="96"/>
                    </a:lnTo>
                    <a:lnTo>
                      <a:pt x="723" y="111"/>
                    </a:lnTo>
                    <a:lnTo>
                      <a:pt x="723" y="140"/>
                    </a:lnTo>
                    <a:lnTo>
                      <a:pt x="705" y="168"/>
                    </a:lnTo>
                    <a:lnTo>
                      <a:pt x="719" y="179"/>
                    </a:lnTo>
                    <a:lnTo>
                      <a:pt x="701" y="197"/>
                    </a:lnTo>
                    <a:lnTo>
                      <a:pt x="701" y="222"/>
                    </a:lnTo>
                    <a:lnTo>
                      <a:pt x="719" y="244"/>
                    </a:lnTo>
                    <a:lnTo>
                      <a:pt x="723" y="269"/>
                    </a:lnTo>
                    <a:lnTo>
                      <a:pt x="759" y="272"/>
                    </a:lnTo>
                    <a:lnTo>
                      <a:pt x="773" y="294"/>
                    </a:lnTo>
                    <a:lnTo>
                      <a:pt x="755" y="337"/>
                    </a:lnTo>
                    <a:lnTo>
                      <a:pt x="737" y="358"/>
                    </a:lnTo>
                    <a:lnTo>
                      <a:pt x="694" y="380"/>
                    </a:lnTo>
                    <a:lnTo>
                      <a:pt x="669" y="412"/>
                    </a:lnTo>
                    <a:lnTo>
                      <a:pt x="432" y="451"/>
                    </a:lnTo>
                    <a:lnTo>
                      <a:pt x="72" y="509"/>
                    </a:lnTo>
                    <a:lnTo>
                      <a:pt x="40" y="394"/>
                    </a:lnTo>
                    <a:lnTo>
                      <a:pt x="33" y="380"/>
                    </a:lnTo>
                    <a:lnTo>
                      <a:pt x="43" y="351"/>
                    </a:lnTo>
                    <a:lnTo>
                      <a:pt x="0" y="136"/>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3553920" y="2959560"/>
                <a:ext cx="328680" cy="384120"/>
              </a:xfrm>
              <a:custGeom>
                <a:avLst/>
                <a:gdLst/>
                <a:ahLst/>
                <a:rect l="l" t="t" r="r" b="b"/>
                <a:pathLst>
                  <a:path w="533" h="559">
                    <a:moveTo>
                      <a:pt x="205" y="0"/>
                    </a:moveTo>
                    <a:lnTo>
                      <a:pt x="187" y="25"/>
                    </a:lnTo>
                    <a:lnTo>
                      <a:pt x="194" y="107"/>
                    </a:lnTo>
                    <a:lnTo>
                      <a:pt x="187" y="150"/>
                    </a:lnTo>
                    <a:lnTo>
                      <a:pt x="158" y="147"/>
                    </a:lnTo>
                    <a:lnTo>
                      <a:pt x="147" y="190"/>
                    </a:lnTo>
                    <a:lnTo>
                      <a:pt x="104" y="186"/>
                    </a:lnTo>
                    <a:lnTo>
                      <a:pt x="86" y="197"/>
                    </a:lnTo>
                    <a:lnTo>
                      <a:pt x="97" y="218"/>
                    </a:lnTo>
                    <a:lnTo>
                      <a:pt x="90" y="243"/>
                    </a:lnTo>
                    <a:lnTo>
                      <a:pt x="111" y="269"/>
                    </a:lnTo>
                    <a:lnTo>
                      <a:pt x="101" y="287"/>
                    </a:lnTo>
                    <a:lnTo>
                      <a:pt x="65" y="261"/>
                    </a:lnTo>
                    <a:lnTo>
                      <a:pt x="40" y="279"/>
                    </a:lnTo>
                    <a:lnTo>
                      <a:pt x="47" y="344"/>
                    </a:lnTo>
                    <a:lnTo>
                      <a:pt x="29" y="344"/>
                    </a:lnTo>
                    <a:lnTo>
                      <a:pt x="25" y="373"/>
                    </a:lnTo>
                    <a:lnTo>
                      <a:pt x="0" y="383"/>
                    </a:lnTo>
                    <a:lnTo>
                      <a:pt x="7" y="408"/>
                    </a:lnTo>
                    <a:lnTo>
                      <a:pt x="15" y="430"/>
                    </a:lnTo>
                    <a:lnTo>
                      <a:pt x="22" y="459"/>
                    </a:lnTo>
                    <a:lnTo>
                      <a:pt x="54" y="477"/>
                    </a:lnTo>
                    <a:lnTo>
                      <a:pt x="86" y="484"/>
                    </a:lnTo>
                    <a:lnTo>
                      <a:pt x="90" y="512"/>
                    </a:lnTo>
                    <a:lnTo>
                      <a:pt x="129" y="534"/>
                    </a:lnTo>
                    <a:lnTo>
                      <a:pt x="133" y="559"/>
                    </a:lnTo>
                    <a:lnTo>
                      <a:pt x="172" y="548"/>
                    </a:lnTo>
                    <a:lnTo>
                      <a:pt x="172" y="534"/>
                    </a:lnTo>
                    <a:lnTo>
                      <a:pt x="230" y="538"/>
                    </a:lnTo>
                    <a:lnTo>
                      <a:pt x="237" y="523"/>
                    </a:lnTo>
                    <a:lnTo>
                      <a:pt x="266" y="520"/>
                    </a:lnTo>
                    <a:lnTo>
                      <a:pt x="266" y="491"/>
                    </a:lnTo>
                    <a:lnTo>
                      <a:pt x="307" y="491"/>
                    </a:lnTo>
                    <a:lnTo>
                      <a:pt x="310" y="469"/>
                    </a:lnTo>
                    <a:lnTo>
                      <a:pt x="332" y="448"/>
                    </a:lnTo>
                    <a:lnTo>
                      <a:pt x="336" y="416"/>
                    </a:lnTo>
                    <a:lnTo>
                      <a:pt x="353" y="398"/>
                    </a:lnTo>
                    <a:lnTo>
                      <a:pt x="350" y="355"/>
                    </a:lnTo>
                    <a:lnTo>
                      <a:pt x="364" y="337"/>
                    </a:lnTo>
                    <a:lnTo>
                      <a:pt x="375" y="308"/>
                    </a:lnTo>
                    <a:lnTo>
                      <a:pt x="382" y="287"/>
                    </a:lnTo>
                    <a:lnTo>
                      <a:pt x="411" y="279"/>
                    </a:lnTo>
                    <a:lnTo>
                      <a:pt x="422" y="301"/>
                    </a:lnTo>
                    <a:lnTo>
                      <a:pt x="457" y="236"/>
                    </a:lnTo>
                    <a:lnTo>
                      <a:pt x="490" y="233"/>
                    </a:lnTo>
                    <a:lnTo>
                      <a:pt x="497" y="211"/>
                    </a:lnTo>
                    <a:lnTo>
                      <a:pt x="486" y="190"/>
                    </a:lnTo>
                    <a:lnTo>
                      <a:pt x="529" y="179"/>
                    </a:lnTo>
                    <a:lnTo>
                      <a:pt x="518" y="147"/>
                    </a:lnTo>
                    <a:lnTo>
                      <a:pt x="518" y="111"/>
                    </a:lnTo>
                    <a:lnTo>
                      <a:pt x="533" y="107"/>
                    </a:lnTo>
                    <a:lnTo>
                      <a:pt x="526" y="89"/>
                    </a:lnTo>
                    <a:lnTo>
                      <a:pt x="472" y="100"/>
                    </a:lnTo>
                    <a:lnTo>
                      <a:pt x="436" y="93"/>
                    </a:lnTo>
                    <a:lnTo>
                      <a:pt x="436" y="122"/>
                    </a:lnTo>
                    <a:lnTo>
                      <a:pt x="379" y="157"/>
                    </a:lnTo>
                    <a:lnTo>
                      <a:pt x="364" y="71"/>
                    </a:lnTo>
                    <a:lnTo>
                      <a:pt x="233" y="89"/>
                    </a:lnTo>
                    <a:lnTo>
                      <a:pt x="205"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3006000" y="3154680"/>
                <a:ext cx="599040" cy="358920"/>
              </a:xfrm>
              <a:custGeom>
                <a:avLst/>
                <a:gdLst/>
                <a:ahLst/>
                <a:rect l="l" t="t" r="r" b="b"/>
                <a:pathLst>
                  <a:path w="969" h="519">
                    <a:moveTo>
                      <a:pt x="969" y="200"/>
                    </a:moveTo>
                    <a:lnTo>
                      <a:pt x="969" y="265"/>
                    </a:lnTo>
                    <a:lnTo>
                      <a:pt x="951" y="268"/>
                    </a:lnTo>
                    <a:lnTo>
                      <a:pt x="940" y="286"/>
                    </a:lnTo>
                    <a:lnTo>
                      <a:pt x="918" y="272"/>
                    </a:lnTo>
                    <a:lnTo>
                      <a:pt x="911" y="297"/>
                    </a:lnTo>
                    <a:lnTo>
                      <a:pt x="897" y="294"/>
                    </a:lnTo>
                    <a:lnTo>
                      <a:pt x="893" y="329"/>
                    </a:lnTo>
                    <a:lnTo>
                      <a:pt x="879" y="351"/>
                    </a:lnTo>
                    <a:lnTo>
                      <a:pt x="865" y="347"/>
                    </a:lnTo>
                    <a:lnTo>
                      <a:pt x="865" y="365"/>
                    </a:lnTo>
                    <a:lnTo>
                      <a:pt x="836" y="362"/>
                    </a:lnTo>
                    <a:lnTo>
                      <a:pt x="832" y="394"/>
                    </a:lnTo>
                    <a:lnTo>
                      <a:pt x="811" y="394"/>
                    </a:lnTo>
                    <a:lnTo>
                      <a:pt x="811" y="408"/>
                    </a:lnTo>
                    <a:lnTo>
                      <a:pt x="614" y="437"/>
                    </a:lnTo>
                    <a:lnTo>
                      <a:pt x="427" y="455"/>
                    </a:lnTo>
                    <a:lnTo>
                      <a:pt x="291" y="455"/>
                    </a:lnTo>
                    <a:lnTo>
                      <a:pt x="266" y="484"/>
                    </a:lnTo>
                    <a:lnTo>
                      <a:pt x="244" y="480"/>
                    </a:lnTo>
                    <a:lnTo>
                      <a:pt x="226" y="466"/>
                    </a:lnTo>
                    <a:lnTo>
                      <a:pt x="208" y="469"/>
                    </a:lnTo>
                    <a:lnTo>
                      <a:pt x="173" y="494"/>
                    </a:lnTo>
                    <a:lnTo>
                      <a:pt x="126" y="519"/>
                    </a:lnTo>
                    <a:lnTo>
                      <a:pt x="79" y="516"/>
                    </a:lnTo>
                    <a:lnTo>
                      <a:pt x="0" y="519"/>
                    </a:lnTo>
                    <a:lnTo>
                      <a:pt x="47" y="484"/>
                    </a:lnTo>
                    <a:lnTo>
                      <a:pt x="43" y="423"/>
                    </a:lnTo>
                    <a:lnTo>
                      <a:pt x="65" y="398"/>
                    </a:lnTo>
                    <a:lnTo>
                      <a:pt x="147" y="412"/>
                    </a:lnTo>
                    <a:lnTo>
                      <a:pt x="140" y="394"/>
                    </a:lnTo>
                    <a:lnTo>
                      <a:pt x="115" y="365"/>
                    </a:lnTo>
                    <a:lnTo>
                      <a:pt x="147" y="337"/>
                    </a:lnTo>
                    <a:lnTo>
                      <a:pt x="173" y="329"/>
                    </a:lnTo>
                    <a:lnTo>
                      <a:pt x="187" y="279"/>
                    </a:lnTo>
                    <a:lnTo>
                      <a:pt x="234" y="272"/>
                    </a:lnTo>
                    <a:lnTo>
                      <a:pt x="255" y="240"/>
                    </a:lnTo>
                    <a:lnTo>
                      <a:pt x="277" y="240"/>
                    </a:lnTo>
                    <a:lnTo>
                      <a:pt x="294" y="258"/>
                    </a:lnTo>
                    <a:lnTo>
                      <a:pt x="363" y="254"/>
                    </a:lnTo>
                    <a:lnTo>
                      <a:pt x="384" y="204"/>
                    </a:lnTo>
                    <a:lnTo>
                      <a:pt x="402" y="204"/>
                    </a:lnTo>
                    <a:lnTo>
                      <a:pt x="413" y="222"/>
                    </a:lnTo>
                    <a:lnTo>
                      <a:pt x="445" y="222"/>
                    </a:lnTo>
                    <a:lnTo>
                      <a:pt x="452" y="182"/>
                    </a:lnTo>
                    <a:lnTo>
                      <a:pt x="477" y="168"/>
                    </a:lnTo>
                    <a:lnTo>
                      <a:pt x="481" y="125"/>
                    </a:lnTo>
                    <a:lnTo>
                      <a:pt x="510" y="118"/>
                    </a:lnTo>
                    <a:lnTo>
                      <a:pt x="513" y="82"/>
                    </a:lnTo>
                    <a:lnTo>
                      <a:pt x="553" y="89"/>
                    </a:lnTo>
                    <a:lnTo>
                      <a:pt x="585" y="43"/>
                    </a:lnTo>
                    <a:lnTo>
                      <a:pt x="585" y="3"/>
                    </a:lnTo>
                    <a:lnTo>
                      <a:pt x="628" y="0"/>
                    </a:lnTo>
                    <a:lnTo>
                      <a:pt x="635" y="35"/>
                    </a:lnTo>
                    <a:lnTo>
                      <a:pt x="692" y="50"/>
                    </a:lnTo>
                    <a:lnTo>
                      <a:pt x="743" y="68"/>
                    </a:lnTo>
                    <a:lnTo>
                      <a:pt x="793" y="50"/>
                    </a:lnTo>
                    <a:lnTo>
                      <a:pt x="814" y="14"/>
                    </a:lnTo>
                    <a:lnTo>
                      <a:pt x="836" y="14"/>
                    </a:lnTo>
                    <a:lnTo>
                      <a:pt x="854" y="35"/>
                    </a:lnTo>
                    <a:lnTo>
                      <a:pt x="857" y="60"/>
                    </a:lnTo>
                    <a:lnTo>
                      <a:pt x="882" y="60"/>
                    </a:lnTo>
                    <a:lnTo>
                      <a:pt x="879" y="100"/>
                    </a:lnTo>
                    <a:lnTo>
                      <a:pt x="904" y="179"/>
                    </a:lnTo>
                    <a:lnTo>
                      <a:pt x="943" y="190"/>
                    </a:lnTo>
                    <a:lnTo>
                      <a:pt x="969" y="20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a:off x="4223880" y="2212560"/>
                <a:ext cx="153000" cy="323640"/>
              </a:xfrm>
              <a:custGeom>
                <a:avLst/>
                <a:gdLst/>
                <a:ahLst/>
                <a:rect l="l" t="t" r="r" b="b"/>
                <a:pathLst>
                  <a:path w="248" h="473">
                    <a:moveTo>
                      <a:pt x="40" y="54"/>
                    </a:moveTo>
                    <a:lnTo>
                      <a:pt x="29" y="29"/>
                    </a:lnTo>
                    <a:lnTo>
                      <a:pt x="40" y="7"/>
                    </a:lnTo>
                    <a:lnTo>
                      <a:pt x="68" y="0"/>
                    </a:lnTo>
                    <a:lnTo>
                      <a:pt x="97" y="14"/>
                    </a:lnTo>
                    <a:lnTo>
                      <a:pt x="140" y="151"/>
                    </a:lnTo>
                    <a:lnTo>
                      <a:pt x="154" y="165"/>
                    </a:lnTo>
                    <a:lnTo>
                      <a:pt x="158" y="212"/>
                    </a:lnTo>
                    <a:lnTo>
                      <a:pt x="165" y="230"/>
                    </a:lnTo>
                    <a:lnTo>
                      <a:pt x="183" y="247"/>
                    </a:lnTo>
                    <a:lnTo>
                      <a:pt x="180" y="312"/>
                    </a:lnTo>
                    <a:lnTo>
                      <a:pt x="205" y="337"/>
                    </a:lnTo>
                    <a:lnTo>
                      <a:pt x="212" y="359"/>
                    </a:lnTo>
                    <a:lnTo>
                      <a:pt x="244" y="359"/>
                    </a:lnTo>
                    <a:lnTo>
                      <a:pt x="248" y="373"/>
                    </a:lnTo>
                    <a:lnTo>
                      <a:pt x="226" y="398"/>
                    </a:lnTo>
                    <a:lnTo>
                      <a:pt x="215" y="420"/>
                    </a:lnTo>
                    <a:lnTo>
                      <a:pt x="187" y="420"/>
                    </a:lnTo>
                    <a:lnTo>
                      <a:pt x="180" y="452"/>
                    </a:lnTo>
                    <a:lnTo>
                      <a:pt x="158" y="452"/>
                    </a:lnTo>
                    <a:lnTo>
                      <a:pt x="47" y="473"/>
                    </a:lnTo>
                    <a:lnTo>
                      <a:pt x="18" y="416"/>
                    </a:lnTo>
                    <a:lnTo>
                      <a:pt x="33" y="351"/>
                    </a:lnTo>
                    <a:lnTo>
                      <a:pt x="0" y="319"/>
                    </a:lnTo>
                    <a:lnTo>
                      <a:pt x="33" y="280"/>
                    </a:lnTo>
                    <a:lnTo>
                      <a:pt x="29" y="251"/>
                    </a:lnTo>
                    <a:lnTo>
                      <a:pt x="15" y="226"/>
                    </a:lnTo>
                    <a:lnTo>
                      <a:pt x="25" y="204"/>
                    </a:lnTo>
                    <a:lnTo>
                      <a:pt x="58" y="194"/>
                    </a:lnTo>
                    <a:lnTo>
                      <a:pt x="58" y="172"/>
                    </a:lnTo>
                    <a:lnTo>
                      <a:pt x="72" y="151"/>
                    </a:lnTo>
                    <a:lnTo>
                      <a:pt x="47" y="136"/>
                    </a:lnTo>
                    <a:lnTo>
                      <a:pt x="47" y="115"/>
                    </a:lnTo>
                    <a:lnTo>
                      <a:pt x="54" y="86"/>
                    </a:lnTo>
                    <a:lnTo>
                      <a:pt x="40" y="54"/>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3701520" y="2286000"/>
                <a:ext cx="526320" cy="728640"/>
              </a:xfrm>
              <a:custGeom>
                <a:avLst/>
                <a:gdLst/>
                <a:ahLst/>
                <a:rect l="l" t="t" r="r" b="b"/>
                <a:pathLst>
                  <a:path w="849" h="1061">
                    <a:moveTo>
                      <a:pt x="685" y="0"/>
                    </a:moveTo>
                    <a:lnTo>
                      <a:pt x="652" y="18"/>
                    </a:lnTo>
                    <a:lnTo>
                      <a:pt x="577" y="14"/>
                    </a:lnTo>
                    <a:lnTo>
                      <a:pt x="523" y="39"/>
                    </a:lnTo>
                    <a:lnTo>
                      <a:pt x="455" y="75"/>
                    </a:lnTo>
                    <a:lnTo>
                      <a:pt x="426" y="107"/>
                    </a:lnTo>
                    <a:lnTo>
                      <a:pt x="426" y="150"/>
                    </a:lnTo>
                    <a:lnTo>
                      <a:pt x="387" y="175"/>
                    </a:lnTo>
                    <a:lnTo>
                      <a:pt x="362" y="204"/>
                    </a:lnTo>
                    <a:lnTo>
                      <a:pt x="362" y="218"/>
                    </a:lnTo>
                    <a:lnTo>
                      <a:pt x="383" y="243"/>
                    </a:lnTo>
                    <a:lnTo>
                      <a:pt x="387" y="254"/>
                    </a:lnTo>
                    <a:lnTo>
                      <a:pt x="376" y="276"/>
                    </a:lnTo>
                    <a:lnTo>
                      <a:pt x="383" y="294"/>
                    </a:lnTo>
                    <a:lnTo>
                      <a:pt x="391" y="315"/>
                    </a:lnTo>
                    <a:lnTo>
                      <a:pt x="383" y="333"/>
                    </a:lnTo>
                    <a:lnTo>
                      <a:pt x="358" y="337"/>
                    </a:lnTo>
                    <a:lnTo>
                      <a:pt x="322" y="387"/>
                    </a:lnTo>
                    <a:lnTo>
                      <a:pt x="279" y="398"/>
                    </a:lnTo>
                    <a:lnTo>
                      <a:pt x="179" y="398"/>
                    </a:lnTo>
                    <a:lnTo>
                      <a:pt x="175" y="412"/>
                    </a:lnTo>
                    <a:lnTo>
                      <a:pt x="79" y="412"/>
                    </a:lnTo>
                    <a:lnTo>
                      <a:pt x="57" y="434"/>
                    </a:lnTo>
                    <a:lnTo>
                      <a:pt x="53" y="469"/>
                    </a:lnTo>
                    <a:lnTo>
                      <a:pt x="71" y="491"/>
                    </a:lnTo>
                    <a:lnTo>
                      <a:pt x="93" y="520"/>
                    </a:lnTo>
                    <a:lnTo>
                      <a:pt x="86" y="548"/>
                    </a:lnTo>
                    <a:lnTo>
                      <a:pt x="39" y="591"/>
                    </a:lnTo>
                    <a:lnTo>
                      <a:pt x="0" y="627"/>
                    </a:lnTo>
                    <a:lnTo>
                      <a:pt x="18" y="652"/>
                    </a:lnTo>
                    <a:lnTo>
                      <a:pt x="7" y="677"/>
                    </a:lnTo>
                    <a:lnTo>
                      <a:pt x="165" y="652"/>
                    </a:lnTo>
                    <a:lnTo>
                      <a:pt x="570" y="559"/>
                    </a:lnTo>
                    <a:lnTo>
                      <a:pt x="577" y="577"/>
                    </a:lnTo>
                    <a:lnTo>
                      <a:pt x="609" y="588"/>
                    </a:lnTo>
                    <a:lnTo>
                      <a:pt x="613" y="631"/>
                    </a:lnTo>
                    <a:lnTo>
                      <a:pt x="649" y="634"/>
                    </a:lnTo>
                    <a:lnTo>
                      <a:pt x="659" y="652"/>
                    </a:lnTo>
                    <a:lnTo>
                      <a:pt x="645" y="674"/>
                    </a:lnTo>
                    <a:lnTo>
                      <a:pt x="642" y="706"/>
                    </a:lnTo>
                    <a:lnTo>
                      <a:pt x="627" y="728"/>
                    </a:lnTo>
                    <a:lnTo>
                      <a:pt x="638" y="753"/>
                    </a:lnTo>
                    <a:lnTo>
                      <a:pt x="620" y="763"/>
                    </a:lnTo>
                    <a:lnTo>
                      <a:pt x="638" y="803"/>
                    </a:lnTo>
                    <a:lnTo>
                      <a:pt x="634" y="832"/>
                    </a:lnTo>
                    <a:lnTo>
                      <a:pt x="681" y="835"/>
                    </a:lnTo>
                    <a:lnTo>
                      <a:pt x="692" y="864"/>
                    </a:lnTo>
                    <a:lnTo>
                      <a:pt x="670" y="910"/>
                    </a:lnTo>
                    <a:lnTo>
                      <a:pt x="624" y="943"/>
                    </a:lnTo>
                    <a:lnTo>
                      <a:pt x="627" y="968"/>
                    </a:lnTo>
                    <a:lnTo>
                      <a:pt x="638" y="982"/>
                    </a:lnTo>
                    <a:lnTo>
                      <a:pt x="649" y="1014"/>
                    </a:lnTo>
                    <a:lnTo>
                      <a:pt x="674" y="1011"/>
                    </a:lnTo>
                    <a:lnTo>
                      <a:pt x="699" y="1018"/>
                    </a:lnTo>
                    <a:lnTo>
                      <a:pt x="717" y="1029"/>
                    </a:lnTo>
                    <a:lnTo>
                      <a:pt x="742" y="1061"/>
                    </a:lnTo>
                    <a:lnTo>
                      <a:pt x="760" y="1043"/>
                    </a:lnTo>
                    <a:lnTo>
                      <a:pt x="756" y="1018"/>
                    </a:lnTo>
                    <a:lnTo>
                      <a:pt x="785" y="993"/>
                    </a:lnTo>
                    <a:lnTo>
                      <a:pt x="803" y="964"/>
                    </a:lnTo>
                    <a:lnTo>
                      <a:pt x="799" y="896"/>
                    </a:lnTo>
                    <a:lnTo>
                      <a:pt x="814" y="875"/>
                    </a:lnTo>
                    <a:lnTo>
                      <a:pt x="810" y="799"/>
                    </a:lnTo>
                    <a:lnTo>
                      <a:pt x="799" y="785"/>
                    </a:lnTo>
                    <a:lnTo>
                      <a:pt x="781" y="781"/>
                    </a:lnTo>
                    <a:lnTo>
                      <a:pt x="771" y="781"/>
                    </a:lnTo>
                    <a:lnTo>
                      <a:pt x="774" y="760"/>
                    </a:lnTo>
                    <a:lnTo>
                      <a:pt x="785" y="728"/>
                    </a:lnTo>
                    <a:lnTo>
                      <a:pt x="799" y="749"/>
                    </a:lnTo>
                    <a:lnTo>
                      <a:pt x="803" y="763"/>
                    </a:lnTo>
                    <a:lnTo>
                      <a:pt x="849" y="742"/>
                    </a:lnTo>
                    <a:lnTo>
                      <a:pt x="849" y="713"/>
                    </a:lnTo>
                    <a:lnTo>
                      <a:pt x="842" y="695"/>
                    </a:lnTo>
                    <a:lnTo>
                      <a:pt x="839" y="681"/>
                    </a:lnTo>
                    <a:lnTo>
                      <a:pt x="821" y="677"/>
                    </a:lnTo>
                    <a:lnTo>
                      <a:pt x="803" y="663"/>
                    </a:lnTo>
                    <a:lnTo>
                      <a:pt x="835" y="645"/>
                    </a:lnTo>
                    <a:lnTo>
                      <a:pt x="806" y="620"/>
                    </a:lnTo>
                    <a:lnTo>
                      <a:pt x="803" y="591"/>
                    </a:lnTo>
                    <a:lnTo>
                      <a:pt x="792" y="512"/>
                    </a:lnTo>
                    <a:lnTo>
                      <a:pt x="792" y="505"/>
                    </a:lnTo>
                    <a:lnTo>
                      <a:pt x="767" y="487"/>
                    </a:lnTo>
                    <a:lnTo>
                      <a:pt x="789" y="401"/>
                    </a:lnTo>
                    <a:lnTo>
                      <a:pt x="781" y="376"/>
                    </a:lnTo>
                    <a:lnTo>
                      <a:pt x="771" y="347"/>
                    </a:lnTo>
                    <a:lnTo>
                      <a:pt x="774" y="322"/>
                    </a:lnTo>
                    <a:lnTo>
                      <a:pt x="753" y="251"/>
                    </a:lnTo>
                    <a:lnTo>
                      <a:pt x="717" y="251"/>
                    </a:lnTo>
                    <a:lnTo>
                      <a:pt x="728" y="215"/>
                    </a:lnTo>
                    <a:lnTo>
                      <a:pt x="728" y="186"/>
                    </a:lnTo>
                    <a:lnTo>
                      <a:pt x="702" y="161"/>
                    </a:lnTo>
                    <a:lnTo>
                      <a:pt x="717" y="136"/>
                    </a:lnTo>
                    <a:lnTo>
                      <a:pt x="706" y="100"/>
                    </a:lnTo>
                    <a:lnTo>
                      <a:pt x="685" y="71"/>
                    </a:lnTo>
                    <a:lnTo>
                      <a:pt x="685"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4127040" y="2250360"/>
                <a:ext cx="140760" cy="307440"/>
              </a:xfrm>
              <a:custGeom>
                <a:avLst/>
                <a:gdLst/>
                <a:ahLst/>
                <a:rect l="l" t="t" r="r" b="b"/>
                <a:pathLst>
                  <a:path w="229" h="445">
                    <a:moveTo>
                      <a:pt x="0" y="51"/>
                    </a:moveTo>
                    <a:lnTo>
                      <a:pt x="136" y="22"/>
                    </a:lnTo>
                    <a:lnTo>
                      <a:pt x="200" y="0"/>
                    </a:lnTo>
                    <a:lnTo>
                      <a:pt x="211" y="33"/>
                    </a:lnTo>
                    <a:lnTo>
                      <a:pt x="207" y="61"/>
                    </a:lnTo>
                    <a:lnTo>
                      <a:pt x="211" y="83"/>
                    </a:lnTo>
                    <a:lnTo>
                      <a:pt x="229" y="97"/>
                    </a:lnTo>
                    <a:lnTo>
                      <a:pt x="218" y="108"/>
                    </a:lnTo>
                    <a:lnTo>
                      <a:pt x="218" y="140"/>
                    </a:lnTo>
                    <a:lnTo>
                      <a:pt x="197" y="144"/>
                    </a:lnTo>
                    <a:lnTo>
                      <a:pt x="182" y="151"/>
                    </a:lnTo>
                    <a:lnTo>
                      <a:pt x="175" y="173"/>
                    </a:lnTo>
                    <a:lnTo>
                      <a:pt x="190" y="198"/>
                    </a:lnTo>
                    <a:lnTo>
                      <a:pt x="190" y="223"/>
                    </a:lnTo>
                    <a:lnTo>
                      <a:pt x="168" y="241"/>
                    </a:lnTo>
                    <a:lnTo>
                      <a:pt x="161" y="262"/>
                    </a:lnTo>
                    <a:lnTo>
                      <a:pt x="193" y="302"/>
                    </a:lnTo>
                    <a:lnTo>
                      <a:pt x="175" y="363"/>
                    </a:lnTo>
                    <a:lnTo>
                      <a:pt x="204" y="420"/>
                    </a:lnTo>
                    <a:lnTo>
                      <a:pt x="157" y="438"/>
                    </a:lnTo>
                    <a:lnTo>
                      <a:pt x="100" y="445"/>
                    </a:lnTo>
                    <a:lnTo>
                      <a:pt x="82" y="388"/>
                    </a:lnTo>
                    <a:lnTo>
                      <a:pt x="86" y="366"/>
                    </a:lnTo>
                    <a:lnTo>
                      <a:pt x="68" y="298"/>
                    </a:lnTo>
                    <a:lnTo>
                      <a:pt x="28" y="302"/>
                    </a:lnTo>
                    <a:lnTo>
                      <a:pt x="43" y="273"/>
                    </a:lnTo>
                    <a:lnTo>
                      <a:pt x="43" y="230"/>
                    </a:lnTo>
                    <a:lnTo>
                      <a:pt x="17" y="216"/>
                    </a:lnTo>
                    <a:lnTo>
                      <a:pt x="32" y="183"/>
                    </a:lnTo>
                    <a:lnTo>
                      <a:pt x="21" y="147"/>
                    </a:lnTo>
                    <a:lnTo>
                      <a:pt x="0" y="130"/>
                    </a:lnTo>
                    <a:lnTo>
                      <a:pt x="0" y="51"/>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2678400" y="2291400"/>
                <a:ext cx="435600" cy="518760"/>
              </a:xfrm>
              <a:custGeom>
                <a:avLst/>
                <a:gdLst/>
                <a:ahLst/>
                <a:rect l="l" t="t" r="r" b="b"/>
                <a:pathLst>
                  <a:path w="703" h="756">
                    <a:moveTo>
                      <a:pt x="657" y="742"/>
                    </a:moveTo>
                    <a:lnTo>
                      <a:pt x="657" y="706"/>
                    </a:lnTo>
                    <a:lnTo>
                      <a:pt x="646" y="670"/>
                    </a:lnTo>
                    <a:lnTo>
                      <a:pt x="639" y="617"/>
                    </a:lnTo>
                    <a:lnTo>
                      <a:pt x="642" y="581"/>
                    </a:lnTo>
                    <a:lnTo>
                      <a:pt x="649" y="556"/>
                    </a:lnTo>
                    <a:lnTo>
                      <a:pt x="660" y="534"/>
                    </a:lnTo>
                    <a:lnTo>
                      <a:pt x="649" y="509"/>
                    </a:lnTo>
                    <a:lnTo>
                      <a:pt x="639" y="495"/>
                    </a:lnTo>
                    <a:lnTo>
                      <a:pt x="646" y="473"/>
                    </a:lnTo>
                    <a:lnTo>
                      <a:pt x="660" y="466"/>
                    </a:lnTo>
                    <a:lnTo>
                      <a:pt x="660" y="369"/>
                    </a:lnTo>
                    <a:lnTo>
                      <a:pt x="674" y="348"/>
                    </a:lnTo>
                    <a:lnTo>
                      <a:pt x="703" y="319"/>
                    </a:lnTo>
                    <a:lnTo>
                      <a:pt x="700" y="287"/>
                    </a:lnTo>
                    <a:lnTo>
                      <a:pt x="689" y="276"/>
                    </a:lnTo>
                    <a:lnTo>
                      <a:pt x="671" y="283"/>
                    </a:lnTo>
                    <a:lnTo>
                      <a:pt x="664" y="323"/>
                    </a:lnTo>
                    <a:lnTo>
                      <a:pt x="646" y="337"/>
                    </a:lnTo>
                    <a:lnTo>
                      <a:pt x="631" y="348"/>
                    </a:lnTo>
                    <a:lnTo>
                      <a:pt x="628" y="369"/>
                    </a:lnTo>
                    <a:lnTo>
                      <a:pt x="606" y="387"/>
                    </a:lnTo>
                    <a:lnTo>
                      <a:pt x="578" y="391"/>
                    </a:lnTo>
                    <a:lnTo>
                      <a:pt x="592" y="355"/>
                    </a:lnTo>
                    <a:lnTo>
                      <a:pt x="617" y="323"/>
                    </a:lnTo>
                    <a:lnTo>
                      <a:pt x="639" y="294"/>
                    </a:lnTo>
                    <a:lnTo>
                      <a:pt x="646" y="269"/>
                    </a:lnTo>
                    <a:lnTo>
                      <a:pt x="596" y="262"/>
                    </a:lnTo>
                    <a:lnTo>
                      <a:pt x="614" y="201"/>
                    </a:lnTo>
                    <a:lnTo>
                      <a:pt x="563" y="183"/>
                    </a:lnTo>
                    <a:lnTo>
                      <a:pt x="545" y="168"/>
                    </a:lnTo>
                    <a:lnTo>
                      <a:pt x="520" y="161"/>
                    </a:lnTo>
                    <a:lnTo>
                      <a:pt x="510" y="143"/>
                    </a:lnTo>
                    <a:lnTo>
                      <a:pt x="474" y="158"/>
                    </a:lnTo>
                    <a:lnTo>
                      <a:pt x="452" y="136"/>
                    </a:lnTo>
                    <a:lnTo>
                      <a:pt x="402" y="111"/>
                    </a:lnTo>
                    <a:lnTo>
                      <a:pt x="377" y="132"/>
                    </a:lnTo>
                    <a:lnTo>
                      <a:pt x="359" y="136"/>
                    </a:lnTo>
                    <a:lnTo>
                      <a:pt x="345" y="125"/>
                    </a:lnTo>
                    <a:lnTo>
                      <a:pt x="302" y="97"/>
                    </a:lnTo>
                    <a:lnTo>
                      <a:pt x="294" y="86"/>
                    </a:lnTo>
                    <a:lnTo>
                      <a:pt x="298" y="61"/>
                    </a:lnTo>
                    <a:lnTo>
                      <a:pt x="266" y="68"/>
                    </a:lnTo>
                    <a:lnTo>
                      <a:pt x="251" y="54"/>
                    </a:lnTo>
                    <a:lnTo>
                      <a:pt x="226" y="18"/>
                    </a:lnTo>
                    <a:lnTo>
                      <a:pt x="219" y="0"/>
                    </a:lnTo>
                    <a:lnTo>
                      <a:pt x="198" y="7"/>
                    </a:lnTo>
                    <a:lnTo>
                      <a:pt x="151" y="46"/>
                    </a:lnTo>
                    <a:lnTo>
                      <a:pt x="115" y="64"/>
                    </a:lnTo>
                    <a:lnTo>
                      <a:pt x="83" y="68"/>
                    </a:lnTo>
                    <a:lnTo>
                      <a:pt x="54" y="86"/>
                    </a:lnTo>
                    <a:lnTo>
                      <a:pt x="47" y="118"/>
                    </a:lnTo>
                    <a:lnTo>
                      <a:pt x="54" y="161"/>
                    </a:lnTo>
                    <a:lnTo>
                      <a:pt x="4" y="226"/>
                    </a:lnTo>
                    <a:lnTo>
                      <a:pt x="0" y="258"/>
                    </a:lnTo>
                    <a:lnTo>
                      <a:pt x="15" y="265"/>
                    </a:lnTo>
                    <a:lnTo>
                      <a:pt x="4" y="387"/>
                    </a:lnTo>
                    <a:lnTo>
                      <a:pt x="104" y="444"/>
                    </a:lnTo>
                    <a:lnTo>
                      <a:pt x="140" y="473"/>
                    </a:lnTo>
                    <a:lnTo>
                      <a:pt x="144" y="509"/>
                    </a:lnTo>
                    <a:lnTo>
                      <a:pt x="190" y="505"/>
                    </a:lnTo>
                    <a:lnTo>
                      <a:pt x="205" y="577"/>
                    </a:lnTo>
                    <a:lnTo>
                      <a:pt x="230" y="595"/>
                    </a:lnTo>
                    <a:lnTo>
                      <a:pt x="230" y="620"/>
                    </a:lnTo>
                    <a:lnTo>
                      <a:pt x="216" y="681"/>
                    </a:lnTo>
                    <a:lnTo>
                      <a:pt x="237" y="713"/>
                    </a:lnTo>
                    <a:lnTo>
                      <a:pt x="251" y="739"/>
                    </a:lnTo>
                    <a:lnTo>
                      <a:pt x="309" y="742"/>
                    </a:lnTo>
                    <a:lnTo>
                      <a:pt x="312" y="756"/>
                    </a:lnTo>
                    <a:lnTo>
                      <a:pt x="657" y="74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2495520" y="1526760"/>
                <a:ext cx="1568520" cy="1291680"/>
              </a:xfrm>
              <a:custGeom>
                <a:avLst/>
                <a:gdLst/>
                <a:ahLst/>
                <a:rect l="l" t="t" r="r" b="b"/>
                <a:pathLst>
                  <a:path w="2528" h="1879">
                    <a:moveTo>
                      <a:pt x="320" y="0"/>
                    </a:moveTo>
                    <a:lnTo>
                      <a:pt x="54" y="208"/>
                    </a:lnTo>
                    <a:lnTo>
                      <a:pt x="0" y="721"/>
                    </a:lnTo>
                    <a:lnTo>
                      <a:pt x="40" y="717"/>
                    </a:lnTo>
                    <a:lnTo>
                      <a:pt x="40" y="746"/>
                    </a:lnTo>
                    <a:lnTo>
                      <a:pt x="51" y="757"/>
                    </a:lnTo>
                    <a:lnTo>
                      <a:pt x="43" y="796"/>
                    </a:lnTo>
                    <a:lnTo>
                      <a:pt x="61" y="811"/>
                    </a:lnTo>
                    <a:lnTo>
                      <a:pt x="69" y="846"/>
                    </a:lnTo>
                    <a:lnTo>
                      <a:pt x="137" y="857"/>
                    </a:lnTo>
                    <a:lnTo>
                      <a:pt x="158" y="886"/>
                    </a:lnTo>
                    <a:lnTo>
                      <a:pt x="183" y="879"/>
                    </a:lnTo>
                    <a:lnTo>
                      <a:pt x="201" y="846"/>
                    </a:lnTo>
                    <a:lnTo>
                      <a:pt x="298" y="857"/>
                    </a:lnTo>
                    <a:lnTo>
                      <a:pt x="298" y="897"/>
                    </a:lnTo>
                    <a:lnTo>
                      <a:pt x="320" y="900"/>
                    </a:lnTo>
                    <a:lnTo>
                      <a:pt x="323" y="886"/>
                    </a:lnTo>
                    <a:lnTo>
                      <a:pt x="355" y="886"/>
                    </a:lnTo>
                    <a:lnTo>
                      <a:pt x="395" y="936"/>
                    </a:lnTo>
                    <a:lnTo>
                      <a:pt x="445" y="936"/>
                    </a:lnTo>
                    <a:lnTo>
                      <a:pt x="488" y="936"/>
                    </a:lnTo>
                    <a:lnTo>
                      <a:pt x="477" y="904"/>
                    </a:lnTo>
                    <a:lnTo>
                      <a:pt x="506" y="889"/>
                    </a:lnTo>
                    <a:lnTo>
                      <a:pt x="527" y="911"/>
                    </a:lnTo>
                    <a:lnTo>
                      <a:pt x="578" y="911"/>
                    </a:lnTo>
                    <a:lnTo>
                      <a:pt x="639" y="936"/>
                    </a:lnTo>
                    <a:lnTo>
                      <a:pt x="707" y="889"/>
                    </a:lnTo>
                    <a:lnTo>
                      <a:pt x="692" y="846"/>
                    </a:lnTo>
                    <a:lnTo>
                      <a:pt x="750" y="843"/>
                    </a:lnTo>
                    <a:lnTo>
                      <a:pt x="750" y="807"/>
                    </a:lnTo>
                    <a:lnTo>
                      <a:pt x="761" y="800"/>
                    </a:lnTo>
                    <a:lnTo>
                      <a:pt x="796" y="814"/>
                    </a:lnTo>
                    <a:lnTo>
                      <a:pt x="800" y="796"/>
                    </a:lnTo>
                    <a:lnTo>
                      <a:pt x="786" y="753"/>
                    </a:lnTo>
                    <a:lnTo>
                      <a:pt x="804" y="753"/>
                    </a:lnTo>
                    <a:lnTo>
                      <a:pt x="832" y="768"/>
                    </a:lnTo>
                    <a:lnTo>
                      <a:pt x="893" y="778"/>
                    </a:lnTo>
                    <a:lnTo>
                      <a:pt x="925" y="768"/>
                    </a:lnTo>
                    <a:lnTo>
                      <a:pt x="943" y="757"/>
                    </a:lnTo>
                    <a:lnTo>
                      <a:pt x="1019" y="775"/>
                    </a:lnTo>
                    <a:lnTo>
                      <a:pt x="1029" y="825"/>
                    </a:lnTo>
                    <a:lnTo>
                      <a:pt x="1058" y="861"/>
                    </a:lnTo>
                    <a:lnTo>
                      <a:pt x="1058" y="893"/>
                    </a:lnTo>
                    <a:lnTo>
                      <a:pt x="1151" y="893"/>
                    </a:lnTo>
                    <a:lnTo>
                      <a:pt x="1166" y="875"/>
                    </a:lnTo>
                    <a:lnTo>
                      <a:pt x="1194" y="879"/>
                    </a:lnTo>
                    <a:lnTo>
                      <a:pt x="1198" y="915"/>
                    </a:lnTo>
                    <a:lnTo>
                      <a:pt x="1191" y="936"/>
                    </a:lnTo>
                    <a:lnTo>
                      <a:pt x="1212" y="961"/>
                    </a:lnTo>
                    <a:lnTo>
                      <a:pt x="1227" y="983"/>
                    </a:lnTo>
                    <a:lnTo>
                      <a:pt x="1245" y="983"/>
                    </a:lnTo>
                    <a:lnTo>
                      <a:pt x="1252" y="993"/>
                    </a:lnTo>
                    <a:lnTo>
                      <a:pt x="1234" y="1015"/>
                    </a:lnTo>
                    <a:lnTo>
                      <a:pt x="1230" y="1054"/>
                    </a:lnTo>
                    <a:lnTo>
                      <a:pt x="1259" y="1044"/>
                    </a:lnTo>
                    <a:lnTo>
                      <a:pt x="1266" y="1062"/>
                    </a:lnTo>
                    <a:lnTo>
                      <a:pt x="1252" y="1072"/>
                    </a:lnTo>
                    <a:lnTo>
                      <a:pt x="1252" y="1094"/>
                    </a:lnTo>
                    <a:lnTo>
                      <a:pt x="1266" y="1097"/>
                    </a:lnTo>
                    <a:lnTo>
                      <a:pt x="1273" y="1119"/>
                    </a:lnTo>
                    <a:lnTo>
                      <a:pt x="1424" y="1133"/>
                    </a:lnTo>
                    <a:lnTo>
                      <a:pt x="1506" y="1123"/>
                    </a:lnTo>
                    <a:lnTo>
                      <a:pt x="1513" y="1141"/>
                    </a:lnTo>
                    <a:lnTo>
                      <a:pt x="1553" y="1141"/>
                    </a:lnTo>
                    <a:lnTo>
                      <a:pt x="1571" y="1158"/>
                    </a:lnTo>
                    <a:lnTo>
                      <a:pt x="1610" y="1126"/>
                    </a:lnTo>
                    <a:lnTo>
                      <a:pt x="1628" y="1148"/>
                    </a:lnTo>
                    <a:lnTo>
                      <a:pt x="1675" y="1151"/>
                    </a:lnTo>
                    <a:lnTo>
                      <a:pt x="1682" y="1166"/>
                    </a:lnTo>
                    <a:lnTo>
                      <a:pt x="1703" y="1155"/>
                    </a:lnTo>
                    <a:lnTo>
                      <a:pt x="1725" y="1148"/>
                    </a:lnTo>
                    <a:lnTo>
                      <a:pt x="1764" y="1198"/>
                    </a:lnTo>
                    <a:lnTo>
                      <a:pt x="1761" y="1216"/>
                    </a:lnTo>
                    <a:lnTo>
                      <a:pt x="1786" y="1216"/>
                    </a:lnTo>
                    <a:lnTo>
                      <a:pt x="1782" y="1248"/>
                    </a:lnTo>
                    <a:lnTo>
                      <a:pt x="1818" y="1244"/>
                    </a:lnTo>
                    <a:lnTo>
                      <a:pt x="1822" y="1273"/>
                    </a:lnTo>
                    <a:lnTo>
                      <a:pt x="1865" y="1305"/>
                    </a:lnTo>
                    <a:lnTo>
                      <a:pt x="1879" y="1331"/>
                    </a:lnTo>
                    <a:lnTo>
                      <a:pt x="1858" y="1338"/>
                    </a:lnTo>
                    <a:lnTo>
                      <a:pt x="1822" y="1327"/>
                    </a:lnTo>
                    <a:lnTo>
                      <a:pt x="1847" y="1348"/>
                    </a:lnTo>
                    <a:lnTo>
                      <a:pt x="1840" y="1377"/>
                    </a:lnTo>
                    <a:lnTo>
                      <a:pt x="1822" y="1388"/>
                    </a:lnTo>
                    <a:lnTo>
                      <a:pt x="1800" y="1370"/>
                    </a:lnTo>
                    <a:lnTo>
                      <a:pt x="1775" y="1363"/>
                    </a:lnTo>
                    <a:lnTo>
                      <a:pt x="1764" y="1366"/>
                    </a:lnTo>
                    <a:lnTo>
                      <a:pt x="1750" y="1388"/>
                    </a:lnTo>
                    <a:lnTo>
                      <a:pt x="1718" y="1359"/>
                    </a:lnTo>
                    <a:lnTo>
                      <a:pt x="1729" y="1341"/>
                    </a:lnTo>
                    <a:lnTo>
                      <a:pt x="1721" y="1327"/>
                    </a:lnTo>
                    <a:lnTo>
                      <a:pt x="1693" y="1334"/>
                    </a:lnTo>
                    <a:lnTo>
                      <a:pt x="1686" y="1323"/>
                    </a:lnTo>
                    <a:lnTo>
                      <a:pt x="1682" y="1305"/>
                    </a:lnTo>
                    <a:lnTo>
                      <a:pt x="1668" y="1295"/>
                    </a:lnTo>
                    <a:lnTo>
                      <a:pt x="1625" y="1302"/>
                    </a:lnTo>
                    <a:lnTo>
                      <a:pt x="1639" y="1327"/>
                    </a:lnTo>
                    <a:lnTo>
                      <a:pt x="1664" y="1345"/>
                    </a:lnTo>
                    <a:lnTo>
                      <a:pt x="1689" y="1348"/>
                    </a:lnTo>
                    <a:lnTo>
                      <a:pt x="1689" y="1392"/>
                    </a:lnTo>
                    <a:lnTo>
                      <a:pt x="1678" y="1417"/>
                    </a:lnTo>
                    <a:lnTo>
                      <a:pt x="1675" y="1452"/>
                    </a:lnTo>
                    <a:lnTo>
                      <a:pt x="1657" y="1467"/>
                    </a:lnTo>
                    <a:lnTo>
                      <a:pt x="1664" y="1521"/>
                    </a:lnTo>
                    <a:lnTo>
                      <a:pt x="1689" y="1539"/>
                    </a:lnTo>
                    <a:lnTo>
                      <a:pt x="1675" y="1549"/>
                    </a:lnTo>
                    <a:lnTo>
                      <a:pt x="1675" y="1610"/>
                    </a:lnTo>
                    <a:lnTo>
                      <a:pt x="1657" y="1632"/>
                    </a:lnTo>
                    <a:lnTo>
                      <a:pt x="1664" y="1657"/>
                    </a:lnTo>
                    <a:lnTo>
                      <a:pt x="1614" y="1671"/>
                    </a:lnTo>
                    <a:lnTo>
                      <a:pt x="1564" y="1811"/>
                    </a:lnTo>
                    <a:lnTo>
                      <a:pt x="1531" y="1811"/>
                    </a:lnTo>
                    <a:lnTo>
                      <a:pt x="1553" y="1854"/>
                    </a:lnTo>
                    <a:lnTo>
                      <a:pt x="1567" y="1879"/>
                    </a:lnTo>
                    <a:lnTo>
                      <a:pt x="1574" y="1843"/>
                    </a:lnTo>
                    <a:lnTo>
                      <a:pt x="1639" y="1861"/>
                    </a:lnTo>
                    <a:lnTo>
                      <a:pt x="1635" y="1833"/>
                    </a:lnTo>
                    <a:lnTo>
                      <a:pt x="1657" y="1836"/>
                    </a:lnTo>
                    <a:lnTo>
                      <a:pt x="1678" y="1800"/>
                    </a:lnTo>
                    <a:lnTo>
                      <a:pt x="1671" y="1779"/>
                    </a:lnTo>
                    <a:lnTo>
                      <a:pt x="1707" y="1772"/>
                    </a:lnTo>
                    <a:lnTo>
                      <a:pt x="1732" y="1718"/>
                    </a:lnTo>
                    <a:lnTo>
                      <a:pt x="1786" y="1721"/>
                    </a:lnTo>
                    <a:lnTo>
                      <a:pt x="1829" y="1714"/>
                    </a:lnTo>
                    <a:lnTo>
                      <a:pt x="1876" y="1711"/>
                    </a:lnTo>
                    <a:lnTo>
                      <a:pt x="1883" y="1675"/>
                    </a:lnTo>
                    <a:lnTo>
                      <a:pt x="1908" y="1657"/>
                    </a:lnTo>
                    <a:lnTo>
                      <a:pt x="1944" y="1639"/>
                    </a:lnTo>
                    <a:lnTo>
                      <a:pt x="1958" y="1625"/>
                    </a:lnTo>
                    <a:lnTo>
                      <a:pt x="1980" y="1639"/>
                    </a:lnTo>
                    <a:lnTo>
                      <a:pt x="2012" y="1603"/>
                    </a:lnTo>
                    <a:lnTo>
                      <a:pt x="2001" y="1585"/>
                    </a:lnTo>
                    <a:lnTo>
                      <a:pt x="1972" y="1582"/>
                    </a:lnTo>
                    <a:lnTo>
                      <a:pt x="1947" y="1585"/>
                    </a:lnTo>
                    <a:lnTo>
                      <a:pt x="1933" y="1600"/>
                    </a:lnTo>
                    <a:lnTo>
                      <a:pt x="1904" y="1596"/>
                    </a:lnTo>
                    <a:lnTo>
                      <a:pt x="1919" y="1574"/>
                    </a:lnTo>
                    <a:lnTo>
                      <a:pt x="1922" y="1521"/>
                    </a:lnTo>
                    <a:lnTo>
                      <a:pt x="1944" y="1513"/>
                    </a:lnTo>
                    <a:lnTo>
                      <a:pt x="1976" y="1463"/>
                    </a:lnTo>
                    <a:lnTo>
                      <a:pt x="2012" y="1460"/>
                    </a:lnTo>
                    <a:lnTo>
                      <a:pt x="2048" y="1435"/>
                    </a:lnTo>
                    <a:lnTo>
                      <a:pt x="2094" y="1427"/>
                    </a:lnTo>
                    <a:lnTo>
                      <a:pt x="2109" y="1406"/>
                    </a:lnTo>
                    <a:lnTo>
                      <a:pt x="2145" y="1406"/>
                    </a:lnTo>
                    <a:lnTo>
                      <a:pt x="2162" y="1377"/>
                    </a:lnTo>
                    <a:lnTo>
                      <a:pt x="2177" y="1377"/>
                    </a:lnTo>
                    <a:lnTo>
                      <a:pt x="2173" y="1406"/>
                    </a:lnTo>
                    <a:lnTo>
                      <a:pt x="2231" y="1402"/>
                    </a:lnTo>
                    <a:lnTo>
                      <a:pt x="2231" y="1388"/>
                    </a:lnTo>
                    <a:lnTo>
                      <a:pt x="2220" y="1374"/>
                    </a:lnTo>
                    <a:lnTo>
                      <a:pt x="2248" y="1352"/>
                    </a:lnTo>
                    <a:lnTo>
                      <a:pt x="2284" y="1331"/>
                    </a:lnTo>
                    <a:lnTo>
                      <a:pt x="2309" y="1327"/>
                    </a:lnTo>
                    <a:lnTo>
                      <a:pt x="2306" y="1302"/>
                    </a:lnTo>
                    <a:lnTo>
                      <a:pt x="2338" y="1273"/>
                    </a:lnTo>
                    <a:lnTo>
                      <a:pt x="2370" y="1255"/>
                    </a:lnTo>
                    <a:lnTo>
                      <a:pt x="2370" y="1201"/>
                    </a:lnTo>
                    <a:lnTo>
                      <a:pt x="2403" y="1176"/>
                    </a:lnTo>
                    <a:lnTo>
                      <a:pt x="2467" y="1141"/>
                    </a:lnTo>
                    <a:lnTo>
                      <a:pt x="2528" y="1119"/>
                    </a:lnTo>
                    <a:lnTo>
                      <a:pt x="2471" y="1108"/>
                    </a:lnTo>
                    <a:lnTo>
                      <a:pt x="2428" y="1105"/>
                    </a:lnTo>
                    <a:lnTo>
                      <a:pt x="2395" y="1083"/>
                    </a:lnTo>
                    <a:lnTo>
                      <a:pt x="2399" y="1058"/>
                    </a:lnTo>
                    <a:lnTo>
                      <a:pt x="2403" y="1040"/>
                    </a:lnTo>
                    <a:lnTo>
                      <a:pt x="2374" y="1033"/>
                    </a:lnTo>
                    <a:lnTo>
                      <a:pt x="2360" y="1044"/>
                    </a:lnTo>
                    <a:lnTo>
                      <a:pt x="2324" y="1062"/>
                    </a:lnTo>
                    <a:lnTo>
                      <a:pt x="2266" y="1040"/>
                    </a:lnTo>
                    <a:lnTo>
                      <a:pt x="2263" y="1015"/>
                    </a:lnTo>
                    <a:lnTo>
                      <a:pt x="2263" y="990"/>
                    </a:lnTo>
                    <a:lnTo>
                      <a:pt x="2252" y="976"/>
                    </a:lnTo>
                    <a:lnTo>
                      <a:pt x="2180" y="990"/>
                    </a:lnTo>
                    <a:lnTo>
                      <a:pt x="2177" y="936"/>
                    </a:lnTo>
                    <a:lnTo>
                      <a:pt x="2137" y="936"/>
                    </a:lnTo>
                    <a:lnTo>
                      <a:pt x="2091" y="904"/>
                    </a:lnTo>
                    <a:lnTo>
                      <a:pt x="2055" y="915"/>
                    </a:lnTo>
                    <a:lnTo>
                      <a:pt x="2033" y="936"/>
                    </a:lnTo>
                    <a:lnTo>
                      <a:pt x="1983" y="936"/>
                    </a:lnTo>
                    <a:lnTo>
                      <a:pt x="1969" y="897"/>
                    </a:lnTo>
                    <a:lnTo>
                      <a:pt x="1976" y="850"/>
                    </a:lnTo>
                    <a:lnTo>
                      <a:pt x="1865" y="811"/>
                    </a:lnTo>
                    <a:lnTo>
                      <a:pt x="1843" y="782"/>
                    </a:lnTo>
                    <a:lnTo>
                      <a:pt x="1707" y="710"/>
                    </a:lnTo>
                    <a:lnTo>
                      <a:pt x="1700" y="4"/>
                    </a:lnTo>
                    <a:lnTo>
                      <a:pt x="320"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1850760" y="2045520"/>
                <a:ext cx="560520" cy="383400"/>
              </a:xfrm>
              <a:custGeom>
                <a:avLst/>
                <a:gdLst/>
                <a:ahLst/>
                <a:rect l="l" t="t" r="r" b="b"/>
                <a:pathLst>
                  <a:path w="903" h="556">
                    <a:moveTo>
                      <a:pt x="43" y="0"/>
                    </a:moveTo>
                    <a:lnTo>
                      <a:pt x="452" y="21"/>
                    </a:lnTo>
                    <a:lnTo>
                      <a:pt x="825" y="28"/>
                    </a:lnTo>
                    <a:lnTo>
                      <a:pt x="828" y="57"/>
                    </a:lnTo>
                    <a:lnTo>
                      <a:pt x="846" y="79"/>
                    </a:lnTo>
                    <a:lnTo>
                      <a:pt x="846" y="89"/>
                    </a:lnTo>
                    <a:lnTo>
                      <a:pt x="817" y="107"/>
                    </a:lnTo>
                    <a:lnTo>
                      <a:pt x="842" y="140"/>
                    </a:lnTo>
                    <a:lnTo>
                      <a:pt x="832" y="172"/>
                    </a:lnTo>
                    <a:lnTo>
                      <a:pt x="839" y="193"/>
                    </a:lnTo>
                    <a:lnTo>
                      <a:pt x="860" y="269"/>
                    </a:lnTo>
                    <a:lnTo>
                      <a:pt x="871" y="287"/>
                    </a:lnTo>
                    <a:lnTo>
                      <a:pt x="878" y="319"/>
                    </a:lnTo>
                    <a:lnTo>
                      <a:pt x="868" y="323"/>
                    </a:lnTo>
                    <a:lnTo>
                      <a:pt x="857" y="351"/>
                    </a:lnTo>
                    <a:lnTo>
                      <a:pt x="875" y="373"/>
                    </a:lnTo>
                    <a:lnTo>
                      <a:pt x="875" y="405"/>
                    </a:lnTo>
                    <a:lnTo>
                      <a:pt x="864" y="416"/>
                    </a:lnTo>
                    <a:lnTo>
                      <a:pt x="875" y="430"/>
                    </a:lnTo>
                    <a:lnTo>
                      <a:pt x="860" y="448"/>
                    </a:lnTo>
                    <a:lnTo>
                      <a:pt x="868" y="466"/>
                    </a:lnTo>
                    <a:lnTo>
                      <a:pt x="893" y="491"/>
                    </a:lnTo>
                    <a:lnTo>
                      <a:pt x="903" y="552"/>
                    </a:lnTo>
                    <a:lnTo>
                      <a:pt x="624" y="556"/>
                    </a:lnTo>
                    <a:lnTo>
                      <a:pt x="384" y="548"/>
                    </a:lnTo>
                    <a:lnTo>
                      <a:pt x="107" y="538"/>
                    </a:lnTo>
                    <a:lnTo>
                      <a:pt x="0" y="527"/>
                    </a:lnTo>
                    <a:lnTo>
                      <a:pt x="4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a:off x="2814840" y="2802960"/>
                <a:ext cx="339480" cy="641520"/>
              </a:xfrm>
              <a:custGeom>
                <a:avLst/>
                <a:gdLst/>
                <a:ahLst/>
                <a:rect l="l" t="t" r="r" b="b"/>
                <a:pathLst>
                  <a:path w="549" h="932">
                    <a:moveTo>
                      <a:pt x="93" y="10"/>
                    </a:moveTo>
                    <a:lnTo>
                      <a:pt x="90" y="39"/>
                    </a:lnTo>
                    <a:lnTo>
                      <a:pt x="111" y="46"/>
                    </a:lnTo>
                    <a:lnTo>
                      <a:pt x="115" y="68"/>
                    </a:lnTo>
                    <a:lnTo>
                      <a:pt x="129" y="82"/>
                    </a:lnTo>
                    <a:lnTo>
                      <a:pt x="147" y="89"/>
                    </a:lnTo>
                    <a:lnTo>
                      <a:pt x="140" y="175"/>
                    </a:lnTo>
                    <a:lnTo>
                      <a:pt x="36" y="222"/>
                    </a:lnTo>
                    <a:lnTo>
                      <a:pt x="50" y="272"/>
                    </a:lnTo>
                    <a:lnTo>
                      <a:pt x="54" y="290"/>
                    </a:lnTo>
                    <a:lnTo>
                      <a:pt x="14" y="344"/>
                    </a:lnTo>
                    <a:lnTo>
                      <a:pt x="11" y="383"/>
                    </a:lnTo>
                    <a:lnTo>
                      <a:pt x="0" y="398"/>
                    </a:lnTo>
                    <a:lnTo>
                      <a:pt x="18" y="484"/>
                    </a:lnTo>
                    <a:lnTo>
                      <a:pt x="36" y="523"/>
                    </a:lnTo>
                    <a:lnTo>
                      <a:pt x="97" y="552"/>
                    </a:lnTo>
                    <a:lnTo>
                      <a:pt x="111" y="620"/>
                    </a:lnTo>
                    <a:lnTo>
                      <a:pt x="147" y="631"/>
                    </a:lnTo>
                    <a:lnTo>
                      <a:pt x="165" y="624"/>
                    </a:lnTo>
                    <a:lnTo>
                      <a:pt x="190" y="660"/>
                    </a:lnTo>
                    <a:lnTo>
                      <a:pt x="172" y="735"/>
                    </a:lnTo>
                    <a:lnTo>
                      <a:pt x="204" y="749"/>
                    </a:lnTo>
                    <a:lnTo>
                      <a:pt x="244" y="774"/>
                    </a:lnTo>
                    <a:lnTo>
                      <a:pt x="233" y="810"/>
                    </a:lnTo>
                    <a:lnTo>
                      <a:pt x="287" y="821"/>
                    </a:lnTo>
                    <a:lnTo>
                      <a:pt x="294" y="875"/>
                    </a:lnTo>
                    <a:lnTo>
                      <a:pt x="301" y="914"/>
                    </a:lnTo>
                    <a:lnTo>
                      <a:pt x="326" y="932"/>
                    </a:lnTo>
                    <a:lnTo>
                      <a:pt x="359" y="932"/>
                    </a:lnTo>
                    <a:lnTo>
                      <a:pt x="373" y="907"/>
                    </a:lnTo>
                    <a:lnTo>
                      <a:pt x="459" y="925"/>
                    </a:lnTo>
                    <a:lnTo>
                      <a:pt x="455" y="903"/>
                    </a:lnTo>
                    <a:lnTo>
                      <a:pt x="427" y="885"/>
                    </a:lnTo>
                    <a:lnTo>
                      <a:pt x="430" y="875"/>
                    </a:lnTo>
                    <a:lnTo>
                      <a:pt x="459" y="850"/>
                    </a:lnTo>
                    <a:lnTo>
                      <a:pt x="484" y="846"/>
                    </a:lnTo>
                    <a:lnTo>
                      <a:pt x="484" y="821"/>
                    </a:lnTo>
                    <a:lnTo>
                      <a:pt x="495" y="792"/>
                    </a:lnTo>
                    <a:lnTo>
                      <a:pt x="470" y="789"/>
                    </a:lnTo>
                    <a:lnTo>
                      <a:pt x="477" y="760"/>
                    </a:lnTo>
                    <a:lnTo>
                      <a:pt x="495" y="731"/>
                    </a:lnTo>
                    <a:lnTo>
                      <a:pt x="484" y="699"/>
                    </a:lnTo>
                    <a:lnTo>
                      <a:pt x="531" y="652"/>
                    </a:lnTo>
                    <a:lnTo>
                      <a:pt x="531" y="631"/>
                    </a:lnTo>
                    <a:lnTo>
                      <a:pt x="549" y="620"/>
                    </a:lnTo>
                    <a:lnTo>
                      <a:pt x="524" y="613"/>
                    </a:lnTo>
                    <a:lnTo>
                      <a:pt x="531" y="548"/>
                    </a:lnTo>
                    <a:lnTo>
                      <a:pt x="513" y="548"/>
                    </a:lnTo>
                    <a:lnTo>
                      <a:pt x="513" y="520"/>
                    </a:lnTo>
                    <a:lnTo>
                      <a:pt x="527" y="477"/>
                    </a:lnTo>
                    <a:lnTo>
                      <a:pt x="513" y="294"/>
                    </a:lnTo>
                    <a:lnTo>
                      <a:pt x="488" y="114"/>
                    </a:lnTo>
                    <a:lnTo>
                      <a:pt x="477" y="86"/>
                    </a:lnTo>
                    <a:lnTo>
                      <a:pt x="481" y="64"/>
                    </a:lnTo>
                    <a:lnTo>
                      <a:pt x="459" y="43"/>
                    </a:lnTo>
                    <a:lnTo>
                      <a:pt x="438" y="39"/>
                    </a:lnTo>
                    <a:lnTo>
                      <a:pt x="434" y="0"/>
                    </a:lnTo>
                    <a:lnTo>
                      <a:pt x="93" y="1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a:off x="2476800" y="3042360"/>
                <a:ext cx="558000" cy="534600"/>
              </a:xfrm>
              <a:custGeom>
                <a:avLst/>
                <a:gdLst/>
                <a:ahLst/>
                <a:rect l="l" t="t" r="r" b="b"/>
                <a:pathLst>
                  <a:path w="900" h="778">
                    <a:moveTo>
                      <a:pt x="516" y="0"/>
                    </a:moveTo>
                    <a:lnTo>
                      <a:pt x="542" y="39"/>
                    </a:lnTo>
                    <a:lnTo>
                      <a:pt x="556" y="100"/>
                    </a:lnTo>
                    <a:lnTo>
                      <a:pt x="570" y="143"/>
                    </a:lnTo>
                    <a:lnTo>
                      <a:pt x="585" y="172"/>
                    </a:lnTo>
                    <a:lnTo>
                      <a:pt x="642" y="204"/>
                    </a:lnTo>
                    <a:lnTo>
                      <a:pt x="646" y="229"/>
                    </a:lnTo>
                    <a:lnTo>
                      <a:pt x="663" y="276"/>
                    </a:lnTo>
                    <a:lnTo>
                      <a:pt x="692" y="283"/>
                    </a:lnTo>
                    <a:lnTo>
                      <a:pt x="710" y="283"/>
                    </a:lnTo>
                    <a:lnTo>
                      <a:pt x="739" y="308"/>
                    </a:lnTo>
                    <a:lnTo>
                      <a:pt x="717" y="390"/>
                    </a:lnTo>
                    <a:lnTo>
                      <a:pt x="760" y="405"/>
                    </a:lnTo>
                    <a:lnTo>
                      <a:pt x="789" y="433"/>
                    </a:lnTo>
                    <a:lnTo>
                      <a:pt x="778" y="466"/>
                    </a:lnTo>
                    <a:lnTo>
                      <a:pt x="825" y="473"/>
                    </a:lnTo>
                    <a:lnTo>
                      <a:pt x="839" y="505"/>
                    </a:lnTo>
                    <a:lnTo>
                      <a:pt x="843" y="559"/>
                    </a:lnTo>
                    <a:lnTo>
                      <a:pt x="868" y="588"/>
                    </a:lnTo>
                    <a:lnTo>
                      <a:pt x="886" y="588"/>
                    </a:lnTo>
                    <a:lnTo>
                      <a:pt x="900" y="598"/>
                    </a:lnTo>
                    <a:lnTo>
                      <a:pt x="900" y="652"/>
                    </a:lnTo>
                    <a:lnTo>
                      <a:pt x="861" y="692"/>
                    </a:lnTo>
                    <a:lnTo>
                      <a:pt x="850" y="699"/>
                    </a:lnTo>
                    <a:lnTo>
                      <a:pt x="846" y="756"/>
                    </a:lnTo>
                    <a:lnTo>
                      <a:pt x="839" y="774"/>
                    </a:lnTo>
                    <a:lnTo>
                      <a:pt x="800" y="778"/>
                    </a:lnTo>
                    <a:lnTo>
                      <a:pt x="749" y="763"/>
                    </a:lnTo>
                    <a:lnTo>
                      <a:pt x="767" y="728"/>
                    </a:lnTo>
                    <a:lnTo>
                      <a:pt x="782" y="706"/>
                    </a:lnTo>
                    <a:lnTo>
                      <a:pt x="775" y="692"/>
                    </a:lnTo>
                    <a:lnTo>
                      <a:pt x="352" y="713"/>
                    </a:lnTo>
                    <a:lnTo>
                      <a:pt x="161" y="720"/>
                    </a:lnTo>
                    <a:lnTo>
                      <a:pt x="154" y="448"/>
                    </a:lnTo>
                    <a:lnTo>
                      <a:pt x="147" y="279"/>
                    </a:lnTo>
                    <a:lnTo>
                      <a:pt x="115" y="251"/>
                    </a:lnTo>
                    <a:lnTo>
                      <a:pt x="111" y="215"/>
                    </a:lnTo>
                    <a:lnTo>
                      <a:pt x="90" y="204"/>
                    </a:lnTo>
                    <a:lnTo>
                      <a:pt x="90" y="175"/>
                    </a:lnTo>
                    <a:lnTo>
                      <a:pt x="115" y="172"/>
                    </a:lnTo>
                    <a:lnTo>
                      <a:pt x="115" y="147"/>
                    </a:lnTo>
                    <a:lnTo>
                      <a:pt x="83" y="121"/>
                    </a:lnTo>
                    <a:lnTo>
                      <a:pt x="43" y="118"/>
                    </a:lnTo>
                    <a:lnTo>
                      <a:pt x="43" y="82"/>
                    </a:lnTo>
                    <a:lnTo>
                      <a:pt x="47" y="57"/>
                    </a:lnTo>
                    <a:lnTo>
                      <a:pt x="25" y="39"/>
                    </a:lnTo>
                    <a:lnTo>
                      <a:pt x="0" y="35"/>
                    </a:lnTo>
                    <a:lnTo>
                      <a:pt x="0" y="10"/>
                    </a:lnTo>
                    <a:lnTo>
                      <a:pt x="516"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950040" y="1527840"/>
                <a:ext cx="677520" cy="484200"/>
              </a:xfrm>
              <a:custGeom>
                <a:avLst/>
                <a:gdLst/>
                <a:ahLst/>
                <a:rect l="l" t="t" r="r" b="b"/>
                <a:pathLst>
                  <a:path w="1094" h="703">
                    <a:moveTo>
                      <a:pt x="1094" y="4"/>
                    </a:moveTo>
                    <a:lnTo>
                      <a:pt x="0" y="0"/>
                    </a:lnTo>
                    <a:lnTo>
                      <a:pt x="97" y="82"/>
                    </a:lnTo>
                    <a:lnTo>
                      <a:pt x="240" y="179"/>
                    </a:lnTo>
                    <a:lnTo>
                      <a:pt x="240" y="190"/>
                    </a:lnTo>
                    <a:lnTo>
                      <a:pt x="348" y="337"/>
                    </a:lnTo>
                    <a:lnTo>
                      <a:pt x="344" y="366"/>
                    </a:lnTo>
                    <a:lnTo>
                      <a:pt x="373" y="409"/>
                    </a:lnTo>
                    <a:lnTo>
                      <a:pt x="420" y="441"/>
                    </a:lnTo>
                    <a:lnTo>
                      <a:pt x="420" y="473"/>
                    </a:lnTo>
                    <a:lnTo>
                      <a:pt x="395" y="524"/>
                    </a:lnTo>
                    <a:lnTo>
                      <a:pt x="384" y="538"/>
                    </a:lnTo>
                    <a:lnTo>
                      <a:pt x="398" y="570"/>
                    </a:lnTo>
                    <a:lnTo>
                      <a:pt x="438" y="588"/>
                    </a:lnTo>
                    <a:lnTo>
                      <a:pt x="459" y="631"/>
                    </a:lnTo>
                    <a:lnTo>
                      <a:pt x="717" y="674"/>
                    </a:lnTo>
                    <a:lnTo>
                      <a:pt x="965" y="703"/>
                    </a:lnTo>
                    <a:lnTo>
                      <a:pt x="1094" y="4"/>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1027440" y="1920600"/>
                <a:ext cx="847440" cy="597240"/>
              </a:xfrm>
              <a:custGeom>
                <a:avLst/>
                <a:gdLst/>
                <a:ahLst/>
                <a:rect l="l" t="t" r="r" b="b"/>
                <a:pathLst>
                  <a:path w="908" h="569">
                    <a:moveTo>
                      <a:pt x="19" y="0"/>
                    </a:moveTo>
                    <a:lnTo>
                      <a:pt x="405" y="65"/>
                    </a:lnTo>
                    <a:lnTo>
                      <a:pt x="908" y="120"/>
                    </a:lnTo>
                    <a:lnTo>
                      <a:pt x="870" y="569"/>
                    </a:lnTo>
                    <a:lnTo>
                      <a:pt x="339" y="507"/>
                    </a:lnTo>
                    <a:lnTo>
                      <a:pt x="330" y="564"/>
                    </a:lnTo>
                    <a:lnTo>
                      <a:pt x="284" y="539"/>
                    </a:lnTo>
                    <a:lnTo>
                      <a:pt x="224" y="551"/>
                    </a:lnTo>
                    <a:lnTo>
                      <a:pt x="186" y="548"/>
                    </a:lnTo>
                    <a:lnTo>
                      <a:pt x="179" y="556"/>
                    </a:lnTo>
                    <a:lnTo>
                      <a:pt x="170" y="548"/>
                    </a:lnTo>
                    <a:lnTo>
                      <a:pt x="160" y="511"/>
                    </a:lnTo>
                    <a:lnTo>
                      <a:pt x="136" y="509"/>
                    </a:lnTo>
                    <a:lnTo>
                      <a:pt x="129" y="504"/>
                    </a:lnTo>
                    <a:lnTo>
                      <a:pt x="129" y="478"/>
                    </a:lnTo>
                    <a:lnTo>
                      <a:pt x="126" y="471"/>
                    </a:lnTo>
                    <a:lnTo>
                      <a:pt x="129" y="450"/>
                    </a:lnTo>
                    <a:lnTo>
                      <a:pt x="117" y="436"/>
                    </a:lnTo>
                    <a:lnTo>
                      <a:pt x="115" y="410"/>
                    </a:lnTo>
                    <a:lnTo>
                      <a:pt x="100" y="401"/>
                    </a:lnTo>
                    <a:lnTo>
                      <a:pt x="72" y="427"/>
                    </a:lnTo>
                    <a:lnTo>
                      <a:pt x="64" y="417"/>
                    </a:lnTo>
                    <a:lnTo>
                      <a:pt x="74" y="377"/>
                    </a:lnTo>
                    <a:lnTo>
                      <a:pt x="91" y="365"/>
                    </a:lnTo>
                    <a:lnTo>
                      <a:pt x="76" y="340"/>
                    </a:lnTo>
                    <a:lnTo>
                      <a:pt x="103" y="314"/>
                    </a:lnTo>
                    <a:lnTo>
                      <a:pt x="88" y="291"/>
                    </a:lnTo>
                    <a:lnTo>
                      <a:pt x="76" y="291"/>
                    </a:lnTo>
                    <a:lnTo>
                      <a:pt x="41" y="206"/>
                    </a:lnTo>
                    <a:lnTo>
                      <a:pt x="15" y="197"/>
                    </a:lnTo>
                    <a:lnTo>
                      <a:pt x="22" y="161"/>
                    </a:lnTo>
                    <a:lnTo>
                      <a:pt x="0" y="129"/>
                    </a:lnTo>
                    <a:lnTo>
                      <a:pt x="19"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1533240" y="3529800"/>
                <a:ext cx="1161720" cy="1270800"/>
              </a:xfrm>
              <a:custGeom>
                <a:avLst/>
                <a:gdLst/>
                <a:ahLst/>
                <a:rect l="l" t="t" r="r" b="b"/>
                <a:pathLst>
                  <a:path w="1874" h="1851">
                    <a:moveTo>
                      <a:pt x="11" y="732"/>
                    </a:moveTo>
                    <a:lnTo>
                      <a:pt x="0" y="760"/>
                    </a:lnTo>
                    <a:lnTo>
                      <a:pt x="22" y="771"/>
                    </a:lnTo>
                    <a:lnTo>
                      <a:pt x="50" y="804"/>
                    </a:lnTo>
                    <a:lnTo>
                      <a:pt x="54" y="843"/>
                    </a:lnTo>
                    <a:lnTo>
                      <a:pt x="86" y="850"/>
                    </a:lnTo>
                    <a:lnTo>
                      <a:pt x="108" y="875"/>
                    </a:lnTo>
                    <a:lnTo>
                      <a:pt x="126" y="908"/>
                    </a:lnTo>
                    <a:lnTo>
                      <a:pt x="147" y="915"/>
                    </a:lnTo>
                    <a:lnTo>
                      <a:pt x="183" y="972"/>
                    </a:lnTo>
                    <a:lnTo>
                      <a:pt x="233" y="976"/>
                    </a:lnTo>
                    <a:lnTo>
                      <a:pt x="226" y="1001"/>
                    </a:lnTo>
                    <a:lnTo>
                      <a:pt x="244" y="1058"/>
                    </a:lnTo>
                    <a:lnTo>
                      <a:pt x="248" y="1137"/>
                    </a:lnTo>
                    <a:lnTo>
                      <a:pt x="273" y="1162"/>
                    </a:lnTo>
                    <a:lnTo>
                      <a:pt x="287" y="1184"/>
                    </a:lnTo>
                    <a:lnTo>
                      <a:pt x="301" y="1191"/>
                    </a:lnTo>
                    <a:lnTo>
                      <a:pt x="351" y="1241"/>
                    </a:lnTo>
                    <a:lnTo>
                      <a:pt x="373" y="1252"/>
                    </a:lnTo>
                    <a:lnTo>
                      <a:pt x="387" y="1255"/>
                    </a:lnTo>
                    <a:lnTo>
                      <a:pt x="402" y="1277"/>
                    </a:lnTo>
                    <a:lnTo>
                      <a:pt x="477" y="1298"/>
                    </a:lnTo>
                    <a:lnTo>
                      <a:pt x="506" y="1263"/>
                    </a:lnTo>
                    <a:lnTo>
                      <a:pt x="524" y="1245"/>
                    </a:lnTo>
                    <a:lnTo>
                      <a:pt x="513" y="1194"/>
                    </a:lnTo>
                    <a:lnTo>
                      <a:pt x="527" y="1176"/>
                    </a:lnTo>
                    <a:lnTo>
                      <a:pt x="570" y="1173"/>
                    </a:lnTo>
                    <a:lnTo>
                      <a:pt x="581" y="1159"/>
                    </a:lnTo>
                    <a:lnTo>
                      <a:pt x="588" y="1141"/>
                    </a:lnTo>
                    <a:lnTo>
                      <a:pt x="606" y="1144"/>
                    </a:lnTo>
                    <a:lnTo>
                      <a:pt x="610" y="1162"/>
                    </a:lnTo>
                    <a:lnTo>
                      <a:pt x="656" y="1166"/>
                    </a:lnTo>
                    <a:lnTo>
                      <a:pt x="732" y="1176"/>
                    </a:lnTo>
                    <a:lnTo>
                      <a:pt x="760" y="1205"/>
                    </a:lnTo>
                    <a:lnTo>
                      <a:pt x="818" y="1280"/>
                    </a:lnTo>
                    <a:lnTo>
                      <a:pt x="846" y="1334"/>
                    </a:lnTo>
                    <a:lnTo>
                      <a:pt x="850" y="1363"/>
                    </a:lnTo>
                    <a:lnTo>
                      <a:pt x="925" y="1481"/>
                    </a:lnTo>
                    <a:lnTo>
                      <a:pt x="938" y="1517"/>
                    </a:lnTo>
                    <a:lnTo>
                      <a:pt x="995" y="1557"/>
                    </a:lnTo>
                    <a:lnTo>
                      <a:pt x="999" y="1603"/>
                    </a:lnTo>
                    <a:lnTo>
                      <a:pt x="1013" y="1635"/>
                    </a:lnTo>
                    <a:lnTo>
                      <a:pt x="1024" y="1696"/>
                    </a:lnTo>
                    <a:lnTo>
                      <a:pt x="1049" y="1707"/>
                    </a:lnTo>
                    <a:lnTo>
                      <a:pt x="1052" y="1732"/>
                    </a:lnTo>
                    <a:lnTo>
                      <a:pt x="1052" y="1779"/>
                    </a:lnTo>
                    <a:lnTo>
                      <a:pt x="1070" y="1779"/>
                    </a:lnTo>
                    <a:lnTo>
                      <a:pt x="1099" y="1768"/>
                    </a:lnTo>
                    <a:lnTo>
                      <a:pt x="1135" y="1808"/>
                    </a:lnTo>
                    <a:lnTo>
                      <a:pt x="1167" y="1808"/>
                    </a:lnTo>
                    <a:lnTo>
                      <a:pt x="1199" y="1829"/>
                    </a:lnTo>
                    <a:lnTo>
                      <a:pt x="1242" y="1836"/>
                    </a:lnTo>
                    <a:lnTo>
                      <a:pt x="1275" y="1826"/>
                    </a:lnTo>
                    <a:lnTo>
                      <a:pt x="1303" y="1851"/>
                    </a:lnTo>
                    <a:lnTo>
                      <a:pt x="1336" y="1851"/>
                    </a:lnTo>
                    <a:lnTo>
                      <a:pt x="1350" y="1836"/>
                    </a:lnTo>
                    <a:lnTo>
                      <a:pt x="1368" y="1833"/>
                    </a:lnTo>
                    <a:lnTo>
                      <a:pt x="1389" y="1797"/>
                    </a:lnTo>
                    <a:lnTo>
                      <a:pt x="1350" y="1804"/>
                    </a:lnTo>
                    <a:lnTo>
                      <a:pt x="1329" y="1761"/>
                    </a:lnTo>
                    <a:lnTo>
                      <a:pt x="1321" y="1750"/>
                    </a:lnTo>
                    <a:lnTo>
                      <a:pt x="1318" y="1686"/>
                    </a:lnTo>
                    <a:lnTo>
                      <a:pt x="1303" y="1661"/>
                    </a:lnTo>
                    <a:lnTo>
                      <a:pt x="1321" y="1628"/>
                    </a:lnTo>
                    <a:lnTo>
                      <a:pt x="1321" y="1592"/>
                    </a:lnTo>
                    <a:lnTo>
                      <a:pt x="1339" y="1567"/>
                    </a:lnTo>
                    <a:lnTo>
                      <a:pt x="1336" y="1535"/>
                    </a:lnTo>
                    <a:lnTo>
                      <a:pt x="1332" y="1514"/>
                    </a:lnTo>
                    <a:lnTo>
                      <a:pt x="1354" y="1503"/>
                    </a:lnTo>
                    <a:lnTo>
                      <a:pt x="1364" y="1471"/>
                    </a:lnTo>
                    <a:lnTo>
                      <a:pt x="1389" y="1467"/>
                    </a:lnTo>
                    <a:lnTo>
                      <a:pt x="1418" y="1449"/>
                    </a:lnTo>
                    <a:lnTo>
                      <a:pt x="1425" y="1428"/>
                    </a:lnTo>
                    <a:lnTo>
                      <a:pt x="1450" y="1435"/>
                    </a:lnTo>
                    <a:lnTo>
                      <a:pt x="1468" y="1417"/>
                    </a:lnTo>
                    <a:lnTo>
                      <a:pt x="1461" y="1384"/>
                    </a:lnTo>
                    <a:lnTo>
                      <a:pt x="1483" y="1395"/>
                    </a:lnTo>
                    <a:lnTo>
                      <a:pt x="1540" y="1395"/>
                    </a:lnTo>
                    <a:lnTo>
                      <a:pt x="1597" y="1359"/>
                    </a:lnTo>
                    <a:lnTo>
                      <a:pt x="1626" y="1327"/>
                    </a:lnTo>
                    <a:lnTo>
                      <a:pt x="1658" y="1313"/>
                    </a:lnTo>
                    <a:lnTo>
                      <a:pt x="1687" y="1280"/>
                    </a:lnTo>
                    <a:lnTo>
                      <a:pt x="1716" y="1270"/>
                    </a:lnTo>
                    <a:lnTo>
                      <a:pt x="1705" y="1230"/>
                    </a:lnTo>
                    <a:lnTo>
                      <a:pt x="1676" y="1202"/>
                    </a:lnTo>
                    <a:lnTo>
                      <a:pt x="1676" y="1162"/>
                    </a:lnTo>
                    <a:lnTo>
                      <a:pt x="1709" y="1187"/>
                    </a:lnTo>
                    <a:lnTo>
                      <a:pt x="1730" y="1230"/>
                    </a:lnTo>
                    <a:lnTo>
                      <a:pt x="1795" y="1230"/>
                    </a:lnTo>
                    <a:lnTo>
                      <a:pt x="1823" y="1187"/>
                    </a:lnTo>
                    <a:lnTo>
                      <a:pt x="1827" y="1166"/>
                    </a:lnTo>
                    <a:lnTo>
                      <a:pt x="1848" y="1141"/>
                    </a:lnTo>
                    <a:lnTo>
                      <a:pt x="1856" y="1119"/>
                    </a:lnTo>
                    <a:lnTo>
                      <a:pt x="1845" y="1094"/>
                    </a:lnTo>
                    <a:lnTo>
                      <a:pt x="1848" y="1080"/>
                    </a:lnTo>
                    <a:lnTo>
                      <a:pt x="1859" y="1069"/>
                    </a:lnTo>
                    <a:lnTo>
                      <a:pt x="1856" y="1022"/>
                    </a:lnTo>
                    <a:lnTo>
                      <a:pt x="1870" y="990"/>
                    </a:lnTo>
                    <a:lnTo>
                      <a:pt x="1874" y="933"/>
                    </a:lnTo>
                    <a:lnTo>
                      <a:pt x="1859" y="911"/>
                    </a:lnTo>
                    <a:lnTo>
                      <a:pt x="1834" y="861"/>
                    </a:lnTo>
                    <a:lnTo>
                      <a:pt x="1830" y="821"/>
                    </a:lnTo>
                    <a:lnTo>
                      <a:pt x="1791" y="793"/>
                    </a:lnTo>
                    <a:lnTo>
                      <a:pt x="1780" y="524"/>
                    </a:lnTo>
                    <a:lnTo>
                      <a:pt x="1719" y="520"/>
                    </a:lnTo>
                    <a:lnTo>
                      <a:pt x="1705" y="492"/>
                    </a:lnTo>
                    <a:lnTo>
                      <a:pt x="1680" y="502"/>
                    </a:lnTo>
                    <a:lnTo>
                      <a:pt x="1655" y="459"/>
                    </a:lnTo>
                    <a:lnTo>
                      <a:pt x="1637" y="456"/>
                    </a:lnTo>
                    <a:lnTo>
                      <a:pt x="1601" y="488"/>
                    </a:lnTo>
                    <a:lnTo>
                      <a:pt x="1572" y="463"/>
                    </a:lnTo>
                    <a:lnTo>
                      <a:pt x="1547" y="459"/>
                    </a:lnTo>
                    <a:lnTo>
                      <a:pt x="1511" y="488"/>
                    </a:lnTo>
                    <a:lnTo>
                      <a:pt x="1465" y="481"/>
                    </a:lnTo>
                    <a:lnTo>
                      <a:pt x="1429" y="466"/>
                    </a:lnTo>
                    <a:lnTo>
                      <a:pt x="1393" y="470"/>
                    </a:lnTo>
                    <a:lnTo>
                      <a:pt x="1368" y="495"/>
                    </a:lnTo>
                    <a:lnTo>
                      <a:pt x="1325" y="463"/>
                    </a:lnTo>
                    <a:lnTo>
                      <a:pt x="1264" y="470"/>
                    </a:lnTo>
                    <a:lnTo>
                      <a:pt x="1232" y="445"/>
                    </a:lnTo>
                    <a:lnTo>
                      <a:pt x="1214" y="413"/>
                    </a:lnTo>
                    <a:lnTo>
                      <a:pt x="1178" y="402"/>
                    </a:lnTo>
                    <a:lnTo>
                      <a:pt x="1156" y="420"/>
                    </a:lnTo>
                    <a:lnTo>
                      <a:pt x="1088" y="420"/>
                    </a:lnTo>
                    <a:lnTo>
                      <a:pt x="1078" y="398"/>
                    </a:lnTo>
                    <a:lnTo>
                      <a:pt x="1067" y="373"/>
                    </a:lnTo>
                    <a:lnTo>
                      <a:pt x="1052" y="359"/>
                    </a:lnTo>
                    <a:lnTo>
                      <a:pt x="1002" y="380"/>
                    </a:lnTo>
                    <a:lnTo>
                      <a:pt x="981" y="370"/>
                    </a:lnTo>
                    <a:lnTo>
                      <a:pt x="966" y="305"/>
                    </a:lnTo>
                    <a:lnTo>
                      <a:pt x="952" y="172"/>
                    </a:lnTo>
                    <a:lnTo>
                      <a:pt x="938" y="29"/>
                    </a:lnTo>
                    <a:lnTo>
                      <a:pt x="552" y="0"/>
                    </a:lnTo>
                    <a:lnTo>
                      <a:pt x="506" y="757"/>
                    </a:lnTo>
                    <a:lnTo>
                      <a:pt x="11" y="732"/>
                    </a:lnTo>
                    <a:close/>
                  </a:path>
                </a:pathLst>
              </a:custGeom>
              <a:solidFill>
                <a:srgbClr val="00f008"/>
              </a:solidFill>
              <a:ln w="1260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1314720" y="3401640"/>
                <a:ext cx="578520" cy="680400"/>
              </a:xfrm>
              <a:custGeom>
                <a:avLst/>
                <a:gdLst/>
                <a:ahLst/>
                <a:rect l="l" t="t" r="r" b="b"/>
                <a:pathLst>
                  <a:path w="910" h="968">
                    <a:moveTo>
                      <a:pt x="910" y="79"/>
                    </a:moveTo>
                    <a:lnTo>
                      <a:pt x="907" y="265"/>
                    </a:lnTo>
                    <a:lnTo>
                      <a:pt x="885" y="656"/>
                    </a:lnTo>
                    <a:lnTo>
                      <a:pt x="871" y="918"/>
                    </a:lnTo>
                    <a:lnTo>
                      <a:pt x="373" y="896"/>
                    </a:lnTo>
                    <a:lnTo>
                      <a:pt x="358" y="921"/>
                    </a:lnTo>
                    <a:lnTo>
                      <a:pt x="136" y="907"/>
                    </a:lnTo>
                    <a:lnTo>
                      <a:pt x="118" y="968"/>
                    </a:lnTo>
                    <a:lnTo>
                      <a:pt x="0" y="950"/>
                    </a:lnTo>
                    <a:lnTo>
                      <a:pt x="100" y="0"/>
                    </a:lnTo>
                    <a:lnTo>
                      <a:pt x="279" y="21"/>
                    </a:lnTo>
                    <a:lnTo>
                      <a:pt x="530" y="50"/>
                    </a:lnTo>
                    <a:lnTo>
                      <a:pt x="781" y="75"/>
                    </a:lnTo>
                    <a:lnTo>
                      <a:pt x="910" y="79"/>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429120" y="1806120"/>
                <a:ext cx="566280" cy="461880"/>
              </a:xfrm>
              <a:custGeom>
                <a:avLst/>
                <a:gdLst/>
                <a:ahLst/>
                <a:rect l="l" t="t" r="r" b="b"/>
                <a:pathLst>
                  <a:path w="914" h="675">
                    <a:moveTo>
                      <a:pt x="810" y="675"/>
                    </a:moveTo>
                    <a:lnTo>
                      <a:pt x="692" y="642"/>
                    </a:lnTo>
                    <a:lnTo>
                      <a:pt x="613" y="624"/>
                    </a:lnTo>
                    <a:lnTo>
                      <a:pt x="552" y="632"/>
                    </a:lnTo>
                    <a:lnTo>
                      <a:pt x="520" y="617"/>
                    </a:lnTo>
                    <a:lnTo>
                      <a:pt x="480" y="617"/>
                    </a:lnTo>
                    <a:lnTo>
                      <a:pt x="423" y="628"/>
                    </a:lnTo>
                    <a:lnTo>
                      <a:pt x="366" y="610"/>
                    </a:lnTo>
                    <a:lnTo>
                      <a:pt x="298" y="610"/>
                    </a:lnTo>
                    <a:lnTo>
                      <a:pt x="247" y="596"/>
                    </a:lnTo>
                    <a:lnTo>
                      <a:pt x="161" y="585"/>
                    </a:lnTo>
                    <a:lnTo>
                      <a:pt x="122" y="538"/>
                    </a:lnTo>
                    <a:lnTo>
                      <a:pt x="125" y="481"/>
                    </a:lnTo>
                    <a:lnTo>
                      <a:pt x="100" y="463"/>
                    </a:lnTo>
                    <a:lnTo>
                      <a:pt x="72" y="456"/>
                    </a:lnTo>
                    <a:lnTo>
                      <a:pt x="54" y="427"/>
                    </a:lnTo>
                    <a:lnTo>
                      <a:pt x="11" y="420"/>
                    </a:lnTo>
                    <a:lnTo>
                      <a:pt x="0" y="398"/>
                    </a:lnTo>
                    <a:lnTo>
                      <a:pt x="4" y="370"/>
                    </a:lnTo>
                    <a:lnTo>
                      <a:pt x="25" y="363"/>
                    </a:lnTo>
                    <a:lnTo>
                      <a:pt x="36" y="345"/>
                    </a:lnTo>
                    <a:lnTo>
                      <a:pt x="18" y="294"/>
                    </a:lnTo>
                    <a:lnTo>
                      <a:pt x="22" y="201"/>
                    </a:lnTo>
                    <a:lnTo>
                      <a:pt x="29" y="162"/>
                    </a:lnTo>
                    <a:lnTo>
                      <a:pt x="4" y="104"/>
                    </a:lnTo>
                    <a:lnTo>
                      <a:pt x="4" y="65"/>
                    </a:lnTo>
                    <a:lnTo>
                      <a:pt x="25" y="47"/>
                    </a:lnTo>
                    <a:lnTo>
                      <a:pt x="50" y="54"/>
                    </a:lnTo>
                    <a:lnTo>
                      <a:pt x="82" y="83"/>
                    </a:lnTo>
                    <a:lnTo>
                      <a:pt x="129" y="104"/>
                    </a:lnTo>
                    <a:lnTo>
                      <a:pt x="183" y="112"/>
                    </a:lnTo>
                    <a:lnTo>
                      <a:pt x="208" y="115"/>
                    </a:lnTo>
                    <a:lnTo>
                      <a:pt x="240" y="165"/>
                    </a:lnTo>
                    <a:lnTo>
                      <a:pt x="226" y="183"/>
                    </a:lnTo>
                    <a:lnTo>
                      <a:pt x="222" y="194"/>
                    </a:lnTo>
                    <a:lnTo>
                      <a:pt x="233" y="216"/>
                    </a:lnTo>
                    <a:lnTo>
                      <a:pt x="240" y="223"/>
                    </a:lnTo>
                    <a:lnTo>
                      <a:pt x="204" y="294"/>
                    </a:lnTo>
                    <a:lnTo>
                      <a:pt x="219" y="294"/>
                    </a:lnTo>
                    <a:lnTo>
                      <a:pt x="269" y="294"/>
                    </a:lnTo>
                    <a:lnTo>
                      <a:pt x="262" y="212"/>
                    </a:lnTo>
                    <a:lnTo>
                      <a:pt x="298" y="205"/>
                    </a:lnTo>
                    <a:lnTo>
                      <a:pt x="301" y="180"/>
                    </a:lnTo>
                    <a:lnTo>
                      <a:pt x="287" y="169"/>
                    </a:lnTo>
                    <a:lnTo>
                      <a:pt x="247" y="162"/>
                    </a:lnTo>
                    <a:lnTo>
                      <a:pt x="247" y="144"/>
                    </a:lnTo>
                    <a:lnTo>
                      <a:pt x="294" y="76"/>
                    </a:lnTo>
                    <a:lnTo>
                      <a:pt x="262" y="22"/>
                    </a:lnTo>
                    <a:lnTo>
                      <a:pt x="280" y="0"/>
                    </a:lnTo>
                    <a:lnTo>
                      <a:pt x="914" y="158"/>
                    </a:lnTo>
                    <a:lnTo>
                      <a:pt x="810" y="675"/>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2114640" y="1526760"/>
                <a:ext cx="580320" cy="536400"/>
              </a:xfrm>
              <a:custGeom>
                <a:avLst/>
                <a:gdLst/>
                <a:ahLst/>
                <a:rect l="l" t="t" r="r" b="b"/>
                <a:pathLst>
                  <a:path w="936" h="782">
                    <a:moveTo>
                      <a:pt x="43" y="0"/>
                    </a:moveTo>
                    <a:lnTo>
                      <a:pt x="14" y="545"/>
                    </a:lnTo>
                    <a:lnTo>
                      <a:pt x="0" y="778"/>
                    </a:lnTo>
                    <a:lnTo>
                      <a:pt x="226" y="782"/>
                    </a:lnTo>
                    <a:lnTo>
                      <a:pt x="609" y="775"/>
                    </a:lnTo>
                    <a:lnTo>
                      <a:pt x="663" y="208"/>
                    </a:lnTo>
                    <a:lnTo>
                      <a:pt x="936" y="0"/>
                    </a:lnTo>
                    <a:lnTo>
                      <a:pt x="43"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280800" y="2095200"/>
                <a:ext cx="680400" cy="624600"/>
              </a:xfrm>
              <a:custGeom>
                <a:avLst/>
                <a:gdLst/>
                <a:ahLst/>
                <a:rect l="l" t="t" r="r" b="b"/>
                <a:pathLst>
                  <a:path w="1097" h="907">
                    <a:moveTo>
                      <a:pt x="932" y="907"/>
                    </a:moveTo>
                    <a:lnTo>
                      <a:pt x="979" y="627"/>
                    </a:lnTo>
                    <a:lnTo>
                      <a:pt x="975" y="580"/>
                    </a:lnTo>
                    <a:lnTo>
                      <a:pt x="993" y="555"/>
                    </a:lnTo>
                    <a:lnTo>
                      <a:pt x="993" y="530"/>
                    </a:lnTo>
                    <a:lnTo>
                      <a:pt x="964" y="509"/>
                    </a:lnTo>
                    <a:lnTo>
                      <a:pt x="964" y="491"/>
                    </a:lnTo>
                    <a:lnTo>
                      <a:pt x="986" y="476"/>
                    </a:lnTo>
                    <a:lnTo>
                      <a:pt x="1004" y="459"/>
                    </a:lnTo>
                    <a:lnTo>
                      <a:pt x="1029" y="451"/>
                    </a:lnTo>
                    <a:lnTo>
                      <a:pt x="1036" y="412"/>
                    </a:lnTo>
                    <a:lnTo>
                      <a:pt x="1054" y="387"/>
                    </a:lnTo>
                    <a:lnTo>
                      <a:pt x="1072" y="369"/>
                    </a:lnTo>
                    <a:lnTo>
                      <a:pt x="1097" y="337"/>
                    </a:lnTo>
                    <a:lnTo>
                      <a:pt x="1090" y="301"/>
                    </a:lnTo>
                    <a:lnTo>
                      <a:pt x="1054" y="251"/>
                    </a:lnTo>
                    <a:lnTo>
                      <a:pt x="853" y="200"/>
                    </a:lnTo>
                    <a:lnTo>
                      <a:pt x="792" y="208"/>
                    </a:lnTo>
                    <a:lnTo>
                      <a:pt x="753" y="193"/>
                    </a:lnTo>
                    <a:lnTo>
                      <a:pt x="703" y="193"/>
                    </a:lnTo>
                    <a:lnTo>
                      <a:pt x="652" y="208"/>
                    </a:lnTo>
                    <a:lnTo>
                      <a:pt x="595" y="179"/>
                    </a:lnTo>
                    <a:lnTo>
                      <a:pt x="530" y="186"/>
                    </a:lnTo>
                    <a:lnTo>
                      <a:pt x="455" y="164"/>
                    </a:lnTo>
                    <a:lnTo>
                      <a:pt x="409" y="161"/>
                    </a:lnTo>
                    <a:lnTo>
                      <a:pt x="358" y="111"/>
                    </a:lnTo>
                    <a:lnTo>
                      <a:pt x="362" y="57"/>
                    </a:lnTo>
                    <a:lnTo>
                      <a:pt x="333" y="35"/>
                    </a:lnTo>
                    <a:lnTo>
                      <a:pt x="312" y="32"/>
                    </a:lnTo>
                    <a:lnTo>
                      <a:pt x="294" y="7"/>
                    </a:lnTo>
                    <a:lnTo>
                      <a:pt x="254" y="0"/>
                    </a:lnTo>
                    <a:lnTo>
                      <a:pt x="240" y="28"/>
                    </a:lnTo>
                    <a:lnTo>
                      <a:pt x="222" y="89"/>
                    </a:lnTo>
                    <a:lnTo>
                      <a:pt x="218" y="150"/>
                    </a:lnTo>
                    <a:lnTo>
                      <a:pt x="193" y="179"/>
                    </a:lnTo>
                    <a:lnTo>
                      <a:pt x="190" y="236"/>
                    </a:lnTo>
                    <a:lnTo>
                      <a:pt x="79" y="448"/>
                    </a:lnTo>
                    <a:lnTo>
                      <a:pt x="57" y="516"/>
                    </a:lnTo>
                    <a:lnTo>
                      <a:pt x="25" y="541"/>
                    </a:lnTo>
                    <a:lnTo>
                      <a:pt x="14" y="566"/>
                    </a:lnTo>
                    <a:lnTo>
                      <a:pt x="18" y="595"/>
                    </a:lnTo>
                    <a:lnTo>
                      <a:pt x="14" y="613"/>
                    </a:lnTo>
                    <a:lnTo>
                      <a:pt x="0" y="634"/>
                    </a:lnTo>
                    <a:lnTo>
                      <a:pt x="3" y="649"/>
                    </a:lnTo>
                    <a:lnTo>
                      <a:pt x="14" y="674"/>
                    </a:lnTo>
                    <a:lnTo>
                      <a:pt x="25" y="681"/>
                    </a:lnTo>
                    <a:lnTo>
                      <a:pt x="28" y="688"/>
                    </a:lnTo>
                    <a:lnTo>
                      <a:pt x="932" y="907"/>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3226320" y="4080960"/>
                <a:ext cx="772920" cy="650880"/>
              </a:xfrm>
              <a:custGeom>
                <a:avLst/>
                <a:gdLst/>
                <a:ahLst/>
                <a:rect l="l" t="t" r="r" b="b"/>
                <a:pathLst>
                  <a:path w="1248" h="947">
                    <a:moveTo>
                      <a:pt x="54" y="190"/>
                    </a:moveTo>
                    <a:lnTo>
                      <a:pt x="76" y="194"/>
                    </a:lnTo>
                    <a:lnTo>
                      <a:pt x="83" y="176"/>
                    </a:lnTo>
                    <a:lnTo>
                      <a:pt x="104" y="204"/>
                    </a:lnTo>
                    <a:lnTo>
                      <a:pt x="122" y="176"/>
                    </a:lnTo>
                    <a:lnTo>
                      <a:pt x="133" y="161"/>
                    </a:lnTo>
                    <a:lnTo>
                      <a:pt x="162" y="176"/>
                    </a:lnTo>
                    <a:lnTo>
                      <a:pt x="173" y="168"/>
                    </a:lnTo>
                    <a:lnTo>
                      <a:pt x="173" y="150"/>
                    </a:lnTo>
                    <a:lnTo>
                      <a:pt x="187" y="154"/>
                    </a:lnTo>
                    <a:lnTo>
                      <a:pt x="198" y="194"/>
                    </a:lnTo>
                    <a:lnTo>
                      <a:pt x="266" y="201"/>
                    </a:lnTo>
                    <a:lnTo>
                      <a:pt x="302" y="179"/>
                    </a:lnTo>
                    <a:lnTo>
                      <a:pt x="323" y="194"/>
                    </a:lnTo>
                    <a:lnTo>
                      <a:pt x="320" y="237"/>
                    </a:lnTo>
                    <a:lnTo>
                      <a:pt x="348" y="240"/>
                    </a:lnTo>
                    <a:lnTo>
                      <a:pt x="366" y="283"/>
                    </a:lnTo>
                    <a:lnTo>
                      <a:pt x="395" y="283"/>
                    </a:lnTo>
                    <a:lnTo>
                      <a:pt x="416" y="258"/>
                    </a:lnTo>
                    <a:lnTo>
                      <a:pt x="438" y="251"/>
                    </a:lnTo>
                    <a:lnTo>
                      <a:pt x="470" y="254"/>
                    </a:lnTo>
                    <a:lnTo>
                      <a:pt x="495" y="237"/>
                    </a:lnTo>
                    <a:lnTo>
                      <a:pt x="499" y="204"/>
                    </a:lnTo>
                    <a:lnTo>
                      <a:pt x="513" y="179"/>
                    </a:lnTo>
                    <a:lnTo>
                      <a:pt x="538" y="172"/>
                    </a:lnTo>
                    <a:lnTo>
                      <a:pt x="578" y="179"/>
                    </a:lnTo>
                    <a:lnTo>
                      <a:pt x="606" y="204"/>
                    </a:lnTo>
                    <a:lnTo>
                      <a:pt x="606" y="233"/>
                    </a:lnTo>
                    <a:lnTo>
                      <a:pt x="642" y="240"/>
                    </a:lnTo>
                    <a:lnTo>
                      <a:pt x="696" y="269"/>
                    </a:lnTo>
                    <a:lnTo>
                      <a:pt x="700" y="305"/>
                    </a:lnTo>
                    <a:lnTo>
                      <a:pt x="750" y="315"/>
                    </a:lnTo>
                    <a:lnTo>
                      <a:pt x="778" y="351"/>
                    </a:lnTo>
                    <a:lnTo>
                      <a:pt x="786" y="405"/>
                    </a:lnTo>
                    <a:lnTo>
                      <a:pt x="775" y="412"/>
                    </a:lnTo>
                    <a:lnTo>
                      <a:pt x="761" y="423"/>
                    </a:lnTo>
                    <a:lnTo>
                      <a:pt x="761" y="452"/>
                    </a:lnTo>
                    <a:lnTo>
                      <a:pt x="778" y="484"/>
                    </a:lnTo>
                    <a:lnTo>
                      <a:pt x="778" y="513"/>
                    </a:lnTo>
                    <a:lnTo>
                      <a:pt x="789" y="549"/>
                    </a:lnTo>
                    <a:lnTo>
                      <a:pt x="814" y="523"/>
                    </a:lnTo>
                    <a:lnTo>
                      <a:pt x="843" y="513"/>
                    </a:lnTo>
                    <a:lnTo>
                      <a:pt x="807" y="584"/>
                    </a:lnTo>
                    <a:lnTo>
                      <a:pt x="821" y="610"/>
                    </a:lnTo>
                    <a:lnTo>
                      <a:pt x="836" y="624"/>
                    </a:lnTo>
                    <a:lnTo>
                      <a:pt x="861" y="663"/>
                    </a:lnTo>
                    <a:lnTo>
                      <a:pt x="900" y="678"/>
                    </a:lnTo>
                    <a:lnTo>
                      <a:pt x="904" y="656"/>
                    </a:lnTo>
                    <a:lnTo>
                      <a:pt x="925" y="663"/>
                    </a:lnTo>
                    <a:lnTo>
                      <a:pt x="915" y="699"/>
                    </a:lnTo>
                    <a:lnTo>
                      <a:pt x="911" y="735"/>
                    </a:lnTo>
                    <a:lnTo>
                      <a:pt x="940" y="746"/>
                    </a:lnTo>
                    <a:lnTo>
                      <a:pt x="969" y="782"/>
                    </a:lnTo>
                    <a:lnTo>
                      <a:pt x="965" y="814"/>
                    </a:lnTo>
                    <a:lnTo>
                      <a:pt x="979" y="825"/>
                    </a:lnTo>
                    <a:lnTo>
                      <a:pt x="1037" y="825"/>
                    </a:lnTo>
                    <a:lnTo>
                      <a:pt x="1058" y="843"/>
                    </a:lnTo>
                    <a:lnTo>
                      <a:pt x="1055" y="861"/>
                    </a:lnTo>
                    <a:lnTo>
                      <a:pt x="1083" y="857"/>
                    </a:lnTo>
                    <a:lnTo>
                      <a:pt x="1083" y="886"/>
                    </a:lnTo>
                    <a:lnTo>
                      <a:pt x="1105" y="914"/>
                    </a:lnTo>
                    <a:lnTo>
                      <a:pt x="1098" y="943"/>
                    </a:lnTo>
                    <a:lnTo>
                      <a:pt x="1137" y="947"/>
                    </a:lnTo>
                    <a:lnTo>
                      <a:pt x="1155" y="929"/>
                    </a:lnTo>
                    <a:lnTo>
                      <a:pt x="1219" y="932"/>
                    </a:lnTo>
                    <a:lnTo>
                      <a:pt x="1248" y="904"/>
                    </a:lnTo>
                    <a:lnTo>
                      <a:pt x="1227" y="843"/>
                    </a:lnTo>
                    <a:lnTo>
                      <a:pt x="1245" y="828"/>
                    </a:lnTo>
                    <a:lnTo>
                      <a:pt x="1241" y="660"/>
                    </a:lnTo>
                    <a:lnTo>
                      <a:pt x="1234" y="627"/>
                    </a:lnTo>
                    <a:lnTo>
                      <a:pt x="1180" y="559"/>
                    </a:lnTo>
                    <a:lnTo>
                      <a:pt x="1169" y="534"/>
                    </a:lnTo>
                    <a:lnTo>
                      <a:pt x="1155" y="498"/>
                    </a:lnTo>
                    <a:lnTo>
                      <a:pt x="1105" y="419"/>
                    </a:lnTo>
                    <a:lnTo>
                      <a:pt x="1090" y="355"/>
                    </a:lnTo>
                    <a:lnTo>
                      <a:pt x="1080" y="326"/>
                    </a:lnTo>
                    <a:lnTo>
                      <a:pt x="1058" y="319"/>
                    </a:lnTo>
                    <a:lnTo>
                      <a:pt x="1033" y="258"/>
                    </a:lnTo>
                    <a:lnTo>
                      <a:pt x="994" y="204"/>
                    </a:lnTo>
                    <a:lnTo>
                      <a:pt x="951" y="147"/>
                    </a:lnTo>
                    <a:lnTo>
                      <a:pt x="929" y="97"/>
                    </a:lnTo>
                    <a:lnTo>
                      <a:pt x="897" y="93"/>
                    </a:lnTo>
                    <a:lnTo>
                      <a:pt x="918" y="64"/>
                    </a:lnTo>
                    <a:lnTo>
                      <a:pt x="897" y="21"/>
                    </a:lnTo>
                    <a:lnTo>
                      <a:pt x="865" y="14"/>
                    </a:lnTo>
                    <a:lnTo>
                      <a:pt x="839" y="0"/>
                    </a:lnTo>
                    <a:lnTo>
                      <a:pt x="814" y="32"/>
                    </a:lnTo>
                    <a:lnTo>
                      <a:pt x="832" y="57"/>
                    </a:lnTo>
                    <a:lnTo>
                      <a:pt x="832" y="93"/>
                    </a:lnTo>
                    <a:lnTo>
                      <a:pt x="789" y="61"/>
                    </a:lnTo>
                    <a:lnTo>
                      <a:pt x="606" y="68"/>
                    </a:lnTo>
                    <a:lnTo>
                      <a:pt x="398" y="75"/>
                    </a:lnTo>
                    <a:lnTo>
                      <a:pt x="377" y="29"/>
                    </a:lnTo>
                    <a:lnTo>
                      <a:pt x="147" y="61"/>
                    </a:lnTo>
                    <a:lnTo>
                      <a:pt x="43" y="75"/>
                    </a:lnTo>
                    <a:lnTo>
                      <a:pt x="11" y="86"/>
                    </a:lnTo>
                    <a:lnTo>
                      <a:pt x="0" y="111"/>
                    </a:lnTo>
                    <a:lnTo>
                      <a:pt x="22" y="133"/>
                    </a:lnTo>
                    <a:lnTo>
                      <a:pt x="58" y="133"/>
                    </a:lnTo>
                    <a:lnTo>
                      <a:pt x="36" y="154"/>
                    </a:lnTo>
                    <a:lnTo>
                      <a:pt x="54" y="19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1547280" y="1523880"/>
                <a:ext cx="599040" cy="534240"/>
              </a:xfrm>
              <a:custGeom>
                <a:avLst/>
                <a:gdLst/>
                <a:ahLst/>
                <a:rect l="l" t="t" r="r" b="b"/>
                <a:pathLst>
                  <a:path w="964" h="778">
                    <a:moveTo>
                      <a:pt x="964" y="0"/>
                    </a:moveTo>
                    <a:lnTo>
                      <a:pt x="129" y="3"/>
                    </a:lnTo>
                    <a:lnTo>
                      <a:pt x="0" y="702"/>
                    </a:lnTo>
                    <a:lnTo>
                      <a:pt x="186" y="720"/>
                    </a:lnTo>
                    <a:lnTo>
                      <a:pt x="527" y="756"/>
                    </a:lnTo>
                    <a:lnTo>
                      <a:pt x="925" y="778"/>
                    </a:lnTo>
                    <a:lnTo>
                      <a:pt x="96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501120" y="1527840"/>
                <a:ext cx="732600" cy="434880"/>
              </a:xfrm>
              <a:custGeom>
                <a:avLst/>
                <a:gdLst/>
                <a:ahLst/>
                <a:rect l="l" t="t" r="r" b="b"/>
                <a:pathLst>
                  <a:path w="1185" h="631">
                    <a:moveTo>
                      <a:pt x="4" y="0"/>
                    </a:moveTo>
                    <a:lnTo>
                      <a:pt x="7" y="18"/>
                    </a:lnTo>
                    <a:lnTo>
                      <a:pt x="0" y="43"/>
                    </a:lnTo>
                    <a:lnTo>
                      <a:pt x="0" y="75"/>
                    </a:lnTo>
                    <a:lnTo>
                      <a:pt x="29" y="111"/>
                    </a:lnTo>
                    <a:lnTo>
                      <a:pt x="54" y="133"/>
                    </a:lnTo>
                    <a:lnTo>
                      <a:pt x="54" y="176"/>
                    </a:lnTo>
                    <a:lnTo>
                      <a:pt x="36" y="233"/>
                    </a:lnTo>
                    <a:lnTo>
                      <a:pt x="32" y="262"/>
                    </a:lnTo>
                    <a:lnTo>
                      <a:pt x="54" y="273"/>
                    </a:lnTo>
                    <a:lnTo>
                      <a:pt x="83" y="265"/>
                    </a:lnTo>
                    <a:lnTo>
                      <a:pt x="83" y="298"/>
                    </a:lnTo>
                    <a:lnTo>
                      <a:pt x="83" y="312"/>
                    </a:lnTo>
                    <a:lnTo>
                      <a:pt x="111" y="312"/>
                    </a:lnTo>
                    <a:lnTo>
                      <a:pt x="129" y="330"/>
                    </a:lnTo>
                    <a:lnTo>
                      <a:pt x="111" y="351"/>
                    </a:lnTo>
                    <a:lnTo>
                      <a:pt x="90" y="394"/>
                    </a:lnTo>
                    <a:lnTo>
                      <a:pt x="75" y="416"/>
                    </a:lnTo>
                    <a:lnTo>
                      <a:pt x="90" y="427"/>
                    </a:lnTo>
                    <a:lnTo>
                      <a:pt x="133" y="405"/>
                    </a:lnTo>
                    <a:lnTo>
                      <a:pt x="161" y="387"/>
                    </a:lnTo>
                    <a:lnTo>
                      <a:pt x="172" y="380"/>
                    </a:lnTo>
                    <a:lnTo>
                      <a:pt x="161" y="412"/>
                    </a:lnTo>
                    <a:lnTo>
                      <a:pt x="611" y="520"/>
                    </a:lnTo>
                    <a:lnTo>
                      <a:pt x="801" y="570"/>
                    </a:lnTo>
                    <a:lnTo>
                      <a:pt x="902" y="581"/>
                    </a:lnTo>
                    <a:lnTo>
                      <a:pt x="1185" y="631"/>
                    </a:lnTo>
                    <a:lnTo>
                      <a:pt x="1167" y="584"/>
                    </a:lnTo>
                    <a:lnTo>
                      <a:pt x="1128" y="574"/>
                    </a:lnTo>
                    <a:lnTo>
                      <a:pt x="1110" y="538"/>
                    </a:lnTo>
                    <a:lnTo>
                      <a:pt x="1146" y="466"/>
                    </a:lnTo>
                    <a:lnTo>
                      <a:pt x="1142" y="437"/>
                    </a:lnTo>
                    <a:lnTo>
                      <a:pt x="1103" y="412"/>
                    </a:lnTo>
                    <a:lnTo>
                      <a:pt x="1067" y="362"/>
                    </a:lnTo>
                    <a:lnTo>
                      <a:pt x="1078" y="337"/>
                    </a:lnTo>
                    <a:lnTo>
                      <a:pt x="963" y="179"/>
                    </a:lnTo>
                    <a:lnTo>
                      <a:pt x="823" y="82"/>
                    </a:lnTo>
                    <a:lnTo>
                      <a:pt x="726" y="0"/>
                    </a:lnTo>
                    <a:lnTo>
                      <a:pt x="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860400" y="1913400"/>
                <a:ext cx="474840" cy="887400"/>
              </a:xfrm>
              <a:custGeom>
                <a:avLst/>
                <a:gdLst/>
                <a:ahLst/>
                <a:rect l="l" t="t" r="r" b="b"/>
                <a:pathLst>
                  <a:path w="767" h="1291">
                    <a:moveTo>
                      <a:pt x="222" y="0"/>
                    </a:moveTo>
                    <a:lnTo>
                      <a:pt x="319" y="14"/>
                    </a:lnTo>
                    <a:lnTo>
                      <a:pt x="287" y="212"/>
                    </a:lnTo>
                    <a:lnTo>
                      <a:pt x="298" y="233"/>
                    </a:lnTo>
                    <a:lnTo>
                      <a:pt x="319" y="251"/>
                    </a:lnTo>
                    <a:lnTo>
                      <a:pt x="319" y="269"/>
                    </a:lnTo>
                    <a:lnTo>
                      <a:pt x="308" y="298"/>
                    </a:lnTo>
                    <a:lnTo>
                      <a:pt x="308" y="312"/>
                    </a:lnTo>
                    <a:lnTo>
                      <a:pt x="351" y="326"/>
                    </a:lnTo>
                    <a:lnTo>
                      <a:pt x="362" y="362"/>
                    </a:lnTo>
                    <a:lnTo>
                      <a:pt x="405" y="459"/>
                    </a:lnTo>
                    <a:lnTo>
                      <a:pt x="430" y="459"/>
                    </a:lnTo>
                    <a:lnTo>
                      <a:pt x="445" y="495"/>
                    </a:lnTo>
                    <a:lnTo>
                      <a:pt x="412" y="527"/>
                    </a:lnTo>
                    <a:lnTo>
                      <a:pt x="416" y="549"/>
                    </a:lnTo>
                    <a:lnTo>
                      <a:pt x="430" y="574"/>
                    </a:lnTo>
                    <a:lnTo>
                      <a:pt x="427" y="578"/>
                    </a:lnTo>
                    <a:lnTo>
                      <a:pt x="405" y="588"/>
                    </a:lnTo>
                    <a:lnTo>
                      <a:pt x="398" y="621"/>
                    </a:lnTo>
                    <a:lnTo>
                      <a:pt x="391" y="653"/>
                    </a:lnTo>
                    <a:lnTo>
                      <a:pt x="402" y="664"/>
                    </a:lnTo>
                    <a:lnTo>
                      <a:pt x="430" y="638"/>
                    </a:lnTo>
                    <a:lnTo>
                      <a:pt x="441" y="631"/>
                    </a:lnTo>
                    <a:lnTo>
                      <a:pt x="470" y="638"/>
                    </a:lnTo>
                    <a:lnTo>
                      <a:pt x="470" y="678"/>
                    </a:lnTo>
                    <a:lnTo>
                      <a:pt x="484" y="699"/>
                    </a:lnTo>
                    <a:lnTo>
                      <a:pt x="488" y="782"/>
                    </a:lnTo>
                    <a:lnTo>
                      <a:pt x="506" y="793"/>
                    </a:lnTo>
                    <a:lnTo>
                      <a:pt x="534" y="796"/>
                    </a:lnTo>
                    <a:lnTo>
                      <a:pt x="541" y="843"/>
                    </a:lnTo>
                    <a:lnTo>
                      <a:pt x="559" y="861"/>
                    </a:lnTo>
                    <a:lnTo>
                      <a:pt x="570" y="854"/>
                    </a:lnTo>
                    <a:lnTo>
                      <a:pt x="638" y="854"/>
                    </a:lnTo>
                    <a:lnTo>
                      <a:pt x="721" y="839"/>
                    </a:lnTo>
                    <a:lnTo>
                      <a:pt x="767" y="882"/>
                    </a:lnTo>
                    <a:lnTo>
                      <a:pt x="717" y="1291"/>
                    </a:lnTo>
                    <a:lnTo>
                      <a:pt x="0" y="1176"/>
                    </a:lnTo>
                    <a:lnTo>
                      <a:pt x="47" y="886"/>
                    </a:lnTo>
                    <a:lnTo>
                      <a:pt x="39" y="850"/>
                    </a:lnTo>
                    <a:lnTo>
                      <a:pt x="65" y="811"/>
                    </a:lnTo>
                    <a:lnTo>
                      <a:pt x="32" y="771"/>
                    </a:lnTo>
                    <a:lnTo>
                      <a:pt x="36" y="757"/>
                    </a:lnTo>
                    <a:lnTo>
                      <a:pt x="68" y="725"/>
                    </a:lnTo>
                    <a:lnTo>
                      <a:pt x="97" y="717"/>
                    </a:lnTo>
                    <a:lnTo>
                      <a:pt x="104" y="678"/>
                    </a:lnTo>
                    <a:lnTo>
                      <a:pt x="161" y="603"/>
                    </a:lnTo>
                    <a:lnTo>
                      <a:pt x="154" y="556"/>
                    </a:lnTo>
                    <a:lnTo>
                      <a:pt x="118" y="513"/>
                    </a:lnTo>
                    <a:lnTo>
                      <a:pt x="222"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543240" y="2660040"/>
                <a:ext cx="533520" cy="894600"/>
              </a:xfrm>
              <a:custGeom>
                <a:avLst/>
                <a:gdLst/>
                <a:ahLst/>
                <a:rect l="l" t="t" r="r" b="b"/>
                <a:pathLst>
                  <a:path w="839" h="1301">
                    <a:moveTo>
                      <a:pt x="129" y="0"/>
                    </a:moveTo>
                    <a:lnTo>
                      <a:pt x="437" y="68"/>
                    </a:lnTo>
                    <a:lnTo>
                      <a:pt x="502" y="86"/>
                    </a:lnTo>
                    <a:lnTo>
                      <a:pt x="839" y="143"/>
                    </a:lnTo>
                    <a:lnTo>
                      <a:pt x="674" y="1140"/>
                    </a:lnTo>
                    <a:lnTo>
                      <a:pt x="667" y="1151"/>
                    </a:lnTo>
                    <a:lnTo>
                      <a:pt x="656" y="1151"/>
                    </a:lnTo>
                    <a:lnTo>
                      <a:pt x="638" y="1136"/>
                    </a:lnTo>
                    <a:lnTo>
                      <a:pt x="617" y="1122"/>
                    </a:lnTo>
                    <a:lnTo>
                      <a:pt x="595" y="1129"/>
                    </a:lnTo>
                    <a:lnTo>
                      <a:pt x="574" y="1140"/>
                    </a:lnTo>
                    <a:lnTo>
                      <a:pt x="584" y="1169"/>
                    </a:lnTo>
                    <a:lnTo>
                      <a:pt x="588" y="1194"/>
                    </a:lnTo>
                    <a:lnTo>
                      <a:pt x="577" y="1197"/>
                    </a:lnTo>
                    <a:lnTo>
                      <a:pt x="577" y="1230"/>
                    </a:lnTo>
                    <a:lnTo>
                      <a:pt x="588" y="1269"/>
                    </a:lnTo>
                    <a:lnTo>
                      <a:pt x="577" y="1298"/>
                    </a:lnTo>
                    <a:lnTo>
                      <a:pt x="570" y="1301"/>
                    </a:lnTo>
                    <a:lnTo>
                      <a:pt x="0" y="498"/>
                    </a:lnTo>
                    <a:lnTo>
                      <a:pt x="129"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228600" y="2564640"/>
                <a:ext cx="716760" cy="1266480"/>
              </a:xfrm>
              <a:custGeom>
                <a:avLst/>
                <a:gdLst/>
                <a:ahLst/>
                <a:rect l="l" t="t" r="r" b="b"/>
                <a:pathLst>
                  <a:path w="1108" h="1811">
                    <a:moveTo>
                      <a:pt x="93" y="0"/>
                    </a:moveTo>
                    <a:lnTo>
                      <a:pt x="83" y="21"/>
                    </a:lnTo>
                    <a:lnTo>
                      <a:pt x="76" y="25"/>
                    </a:lnTo>
                    <a:lnTo>
                      <a:pt x="68" y="50"/>
                    </a:lnTo>
                    <a:lnTo>
                      <a:pt x="86" y="79"/>
                    </a:lnTo>
                    <a:lnTo>
                      <a:pt x="76" y="100"/>
                    </a:lnTo>
                    <a:lnTo>
                      <a:pt x="72" y="129"/>
                    </a:lnTo>
                    <a:lnTo>
                      <a:pt x="54" y="139"/>
                    </a:lnTo>
                    <a:lnTo>
                      <a:pt x="50" y="183"/>
                    </a:lnTo>
                    <a:lnTo>
                      <a:pt x="43" y="204"/>
                    </a:lnTo>
                    <a:lnTo>
                      <a:pt x="15" y="208"/>
                    </a:lnTo>
                    <a:lnTo>
                      <a:pt x="0" y="215"/>
                    </a:lnTo>
                    <a:lnTo>
                      <a:pt x="0" y="258"/>
                    </a:lnTo>
                    <a:lnTo>
                      <a:pt x="0" y="276"/>
                    </a:lnTo>
                    <a:lnTo>
                      <a:pt x="15" y="304"/>
                    </a:lnTo>
                    <a:lnTo>
                      <a:pt x="33" y="376"/>
                    </a:lnTo>
                    <a:lnTo>
                      <a:pt x="47" y="405"/>
                    </a:lnTo>
                    <a:lnTo>
                      <a:pt x="29" y="437"/>
                    </a:lnTo>
                    <a:lnTo>
                      <a:pt x="18" y="462"/>
                    </a:lnTo>
                    <a:lnTo>
                      <a:pt x="11" y="509"/>
                    </a:lnTo>
                    <a:lnTo>
                      <a:pt x="15" y="555"/>
                    </a:lnTo>
                    <a:lnTo>
                      <a:pt x="29" y="573"/>
                    </a:lnTo>
                    <a:lnTo>
                      <a:pt x="61" y="602"/>
                    </a:lnTo>
                    <a:lnTo>
                      <a:pt x="83" y="645"/>
                    </a:lnTo>
                    <a:lnTo>
                      <a:pt x="86" y="692"/>
                    </a:lnTo>
                    <a:lnTo>
                      <a:pt x="83" y="699"/>
                    </a:lnTo>
                    <a:lnTo>
                      <a:pt x="104" y="756"/>
                    </a:lnTo>
                    <a:lnTo>
                      <a:pt x="111" y="799"/>
                    </a:lnTo>
                    <a:lnTo>
                      <a:pt x="101" y="817"/>
                    </a:lnTo>
                    <a:lnTo>
                      <a:pt x="111" y="828"/>
                    </a:lnTo>
                    <a:lnTo>
                      <a:pt x="122" y="867"/>
                    </a:lnTo>
                    <a:lnTo>
                      <a:pt x="154" y="893"/>
                    </a:lnTo>
                    <a:lnTo>
                      <a:pt x="162" y="918"/>
                    </a:lnTo>
                    <a:lnTo>
                      <a:pt x="147" y="968"/>
                    </a:lnTo>
                    <a:lnTo>
                      <a:pt x="129" y="982"/>
                    </a:lnTo>
                    <a:lnTo>
                      <a:pt x="136" y="1018"/>
                    </a:lnTo>
                    <a:lnTo>
                      <a:pt x="162" y="1036"/>
                    </a:lnTo>
                    <a:lnTo>
                      <a:pt x="176" y="1043"/>
                    </a:lnTo>
                    <a:lnTo>
                      <a:pt x="190" y="1108"/>
                    </a:lnTo>
                    <a:lnTo>
                      <a:pt x="197" y="1151"/>
                    </a:lnTo>
                    <a:lnTo>
                      <a:pt x="208" y="1165"/>
                    </a:lnTo>
                    <a:lnTo>
                      <a:pt x="244" y="1172"/>
                    </a:lnTo>
                    <a:lnTo>
                      <a:pt x="237" y="1205"/>
                    </a:lnTo>
                    <a:lnTo>
                      <a:pt x="233" y="1222"/>
                    </a:lnTo>
                    <a:lnTo>
                      <a:pt x="258" y="1251"/>
                    </a:lnTo>
                    <a:lnTo>
                      <a:pt x="262" y="1273"/>
                    </a:lnTo>
                    <a:lnTo>
                      <a:pt x="240" y="1287"/>
                    </a:lnTo>
                    <a:lnTo>
                      <a:pt x="233" y="1298"/>
                    </a:lnTo>
                    <a:lnTo>
                      <a:pt x="240" y="1326"/>
                    </a:lnTo>
                    <a:lnTo>
                      <a:pt x="244" y="1380"/>
                    </a:lnTo>
                    <a:lnTo>
                      <a:pt x="280" y="1380"/>
                    </a:lnTo>
                    <a:lnTo>
                      <a:pt x="330" y="1391"/>
                    </a:lnTo>
                    <a:lnTo>
                      <a:pt x="387" y="1405"/>
                    </a:lnTo>
                    <a:lnTo>
                      <a:pt x="405" y="1416"/>
                    </a:lnTo>
                    <a:lnTo>
                      <a:pt x="434" y="1466"/>
                    </a:lnTo>
                    <a:lnTo>
                      <a:pt x="481" y="1466"/>
                    </a:lnTo>
                    <a:lnTo>
                      <a:pt x="484" y="1491"/>
                    </a:lnTo>
                    <a:lnTo>
                      <a:pt x="502" y="1524"/>
                    </a:lnTo>
                    <a:lnTo>
                      <a:pt x="517" y="1545"/>
                    </a:lnTo>
                    <a:lnTo>
                      <a:pt x="552" y="1577"/>
                    </a:lnTo>
                    <a:lnTo>
                      <a:pt x="588" y="1603"/>
                    </a:lnTo>
                    <a:lnTo>
                      <a:pt x="628" y="1667"/>
                    </a:lnTo>
                    <a:lnTo>
                      <a:pt x="635" y="1714"/>
                    </a:lnTo>
                    <a:lnTo>
                      <a:pt x="649" y="1717"/>
                    </a:lnTo>
                    <a:lnTo>
                      <a:pt x="646" y="1778"/>
                    </a:lnTo>
                    <a:lnTo>
                      <a:pt x="1008" y="1811"/>
                    </a:lnTo>
                    <a:lnTo>
                      <a:pt x="1008" y="1721"/>
                    </a:lnTo>
                    <a:lnTo>
                      <a:pt x="1047" y="1660"/>
                    </a:lnTo>
                    <a:lnTo>
                      <a:pt x="1054" y="1606"/>
                    </a:lnTo>
                    <a:lnTo>
                      <a:pt x="1072" y="1610"/>
                    </a:lnTo>
                    <a:lnTo>
                      <a:pt x="1108" y="1560"/>
                    </a:lnTo>
                    <a:lnTo>
                      <a:pt x="1079" y="1517"/>
                    </a:lnTo>
                    <a:lnTo>
                      <a:pt x="1083" y="1499"/>
                    </a:lnTo>
                    <a:lnTo>
                      <a:pt x="1058" y="1463"/>
                    </a:lnTo>
                    <a:lnTo>
                      <a:pt x="1065" y="1441"/>
                    </a:lnTo>
                    <a:lnTo>
                      <a:pt x="491" y="620"/>
                    </a:lnTo>
                    <a:lnTo>
                      <a:pt x="621" y="129"/>
                    </a:lnTo>
                    <a:lnTo>
                      <a:pt x="9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3460680" y="3315600"/>
                <a:ext cx="710280" cy="354600"/>
              </a:xfrm>
              <a:custGeom>
                <a:avLst/>
                <a:gdLst/>
                <a:ahLst/>
                <a:rect l="l" t="t" r="r" b="b"/>
                <a:pathLst>
                  <a:path w="1144" h="516">
                    <a:moveTo>
                      <a:pt x="323" y="132"/>
                    </a:moveTo>
                    <a:lnTo>
                      <a:pt x="320" y="190"/>
                    </a:lnTo>
                    <a:lnTo>
                      <a:pt x="287" y="190"/>
                    </a:lnTo>
                    <a:lnTo>
                      <a:pt x="294" y="236"/>
                    </a:lnTo>
                    <a:lnTo>
                      <a:pt x="259" y="236"/>
                    </a:lnTo>
                    <a:lnTo>
                      <a:pt x="244" y="251"/>
                    </a:lnTo>
                    <a:lnTo>
                      <a:pt x="216" y="265"/>
                    </a:lnTo>
                    <a:lnTo>
                      <a:pt x="194" y="265"/>
                    </a:lnTo>
                    <a:lnTo>
                      <a:pt x="183" y="304"/>
                    </a:lnTo>
                    <a:lnTo>
                      <a:pt x="133" y="312"/>
                    </a:lnTo>
                    <a:lnTo>
                      <a:pt x="126" y="337"/>
                    </a:lnTo>
                    <a:lnTo>
                      <a:pt x="94" y="355"/>
                    </a:lnTo>
                    <a:lnTo>
                      <a:pt x="69" y="369"/>
                    </a:lnTo>
                    <a:lnTo>
                      <a:pt x="36" y="376"/>
                    </a:lnTo>
                    <a:lnTo>
                      <a:pt x="33" y="387"/>
                    </a:lnTo>
                    <a:lnTo>
                      <a:pt x="44" y="405"/>
                    </a:lnTo>
                    <a:lnTo>
                      <a:pt x="8" y="437"/>
                    </a:lnTo>
                    <a:lnTo>
                      <a:pt x="0" y="462"/>
                    </a:lnTo>
                    <a:lnTo>
                      <a:pt x="76" y="455"/>
                    </a:lnTo>
                    <a:lnTo>
                      <a:pt x="147" y="444"/>
                    </a:lnTo>
                    <a:lnTo>
                      <a:pt x="169" y="444"/>
                    </a:lnTo>
                    <a:lnTo>
                      <a:pt x="201" y="451"/>
                    </a:lnTo>
                    <a:lnTo>
                      <a:pt x="251" y="383"/>
                    </a:lnTo>
                    <a:lnTo>
                      <a:pt x="327" y="387"/>
                    </a:lnTo>
                    <a:lnTo>
                      <a:pt x="348" y="369"/>
                    </a:lnTo>
                    <a:lnTo>
                      <a:pt x="477" y="369"/>
                    </a:lnTo>
                    <a:lnTo>
                      <a:pt x="499" y="398"/>
                    </a:lnTo>
                    <a:lnTo>
                      <a:pt x="657" y="398"/>
                    </a:lnTo>
                    <a:lnTo>
                      <a:pt x="825" y="516"/>
                    </a:lnTo>
                    <a:lnTo>
                      <a:pt x="829" y="505"/>
                    </a:lnTo>
                    <a:lnTo>
                      <a:pt x="839" y="505"/>
                    </a:lnTo>
                    <a:lnTo>
                      <a:pt x="847" y="516"/>
                    </a:lnTo>
                    <a:lnTo>
                      <a:pt x="908" y="512"/>
                    </a:lnTo>
                    <a:lnTo>
                      <a:pt x="918" y="484"/>
                    </a:lnTo>
                    <a:lnTo>
                      <a:pt x="922" y="423"/>
                    </a:lnTo>
                    <a:lnTo>
                      <a:pt x="958" y="390"/>
                    </a:lnTo>
                    <a:lnTo>
                      <a:pt x="979" y="369"/>
                    </a:lnTo>
                    <a:lnTo>
                      <a:pt x="986" y="351"/>
                    </a:lnTo>
                    <a:lnTo>
                      <a:pt x="1001" y="355"/>
                    </a:lnTo>
                    <a:lnTo>
                      <a:pt x="1030" y="326"/>
                    </a:lnTo>
                    <a:lnTo>
                      <a:pt x="1083" y="315"/>
                    </a:lnTo>
                    <a:lnTo>
                      <a:pt x="1087" y="290"/>
                    </a:lnTo>
                    <a:lnTo>
                      <a:pt x="1123" y="261"/>
                    </a:lnTo>
                    <a:lnTo>
                      <a:pt x="1047" y="265"/>
                    </a:lnTo>
                    <a:lnTo>
                      <a:pt x="1051" y="247"/>
                    </a:lnTo>
                    <a:lnTo>
                      <a:pt x="1040" y="211"/>
                    </a:lnTo>
                    <a:lnTo>
                      <a:pt x="1069" y="208"/>
                    </a:lnTo>
                    <a:lnTo>
                      <a:pt x="1101" y="190"/>
                    </a:lnTo>
                    <a:lnTo>
                      <a:pt x="1123" y="190"/>
                    </a:lnTo>
                    <a:lnTo>
                      <a:pt x="1130" y="157"/>
                    </a:lnTo>
                    <a:lnTo>
                      <a:pt x="1144" y="143"/>
                    </a:lnTo>
                    <a:lnTo>
                      <a:pt x="1137" y="89"/>
                    </a:lnTo>
                    <a:lnTo>
                      <a:pt x="1119" y="104"/>
                    </a:lnTo>
                    <a:lnTo>
                      <a:pt x="1026" y="114"/>
                    </a:lnTo>
                    <a:lnTo>
                      <a:pt x="1012" y="104"/>
                    </a:lnTo>
                    <a:lnTo>
                      <a:pt x="1065" y="57"/>
                    </a:lnTo>
                    <a:lnTo>
                      <a:pt x="1087" y="61"/>
                    </a:lnTo>
                    <a:lnTo>
                      <a:pt x="1116" y="68"/>
                    </a:lnTo>
                    <a:lnTo>
                      <a:pt x="1137" y="57"/>
                    </a:lnTo>
                    <a:lnTo>
                      <a:pt x="1098" y="0"/>
                    </a:lnTo>
                    <a:lnTo>
                      <a:pt x="954" y="35"/>
                    </a:lnTo>
                    <a:lnTo>
                      <a:pt x="592" y="96"/>
                    </a:lnTo>
                    <a:lnTo>
                      <a:pt x="323" y="13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3550320" y="3568320"/>
                <a:ext cx="419760" cy="356040"/>
              </a:xfrm>
              <a:custGeom>
                <a:avLst/>
                <a:gdLst/>
                <a:ahLst/>
                <a:rect l="l" t="t" r="r" b="b"/>
                <a:pathLst>
                  <a:path w="678" h="516">
                    <a:moveTo>
                      <a:pt x="21" y="75"/>
                    </a:moveTo>
                    <a:lnTo>
                      <a:pt x="57" y="79"/>
                    </a:lnTo>
                    <a:lnTo>
                      <a:pt x="107" y="11"/>
                    </a:lnTo>
                    <a:lnTo>
                      <a:pt x="147" y="14"/>
                    </a:lnTo>
                    <a:lnTo>
                      <a:pt x="183" y="18"/>
                    </a:lnTo>
                    <a:lnTo>
                      <a:pt x="204" y="0"/>
                    </a:lnTo>
                    <a:lnTo>
                      <a:pt x="333" y="0"/>
                    </a:lnTo>
                    <a:lnTo>
                      <a:pt x="348" y="29"/>
                    </a:lnTo>
                    <a:lnTo>
                      <a:pt x="513" y="29"/>
                    </a:lnTo>
                    <a:lnTo>
                      <a:pt x="678" y="143"/>
                    </a:lnTo>
                    <a:lnTo>
                      <a:pt x="670" y="169"/>
                    </a:lnTo>
                    <a:lnTo>
                      <a:pt x="609" y="255"/>
                    </a:lnTo>
                    <a:lnTo>
                      <a:pt x="606" y="305"/>
                    </a:lnTo>
                    <a:lnTo>
                      <a:pt x="574" y="301"/>
                    </a:lnTo>
                    <a:lnTo>
                      <a:pt x="577" y="341"/>
                    </a:lnTo>
                    <a:lnTo>
                      <a:pt x="566" y="351"/>
                    </a:lnTo>
                    <a:lnTo>
                      <a:pt x="534" y="355"/>
                    </a:lnTo>
                    <a:lnTo>
                      <a:pt x="527" y="384"/>
                    </a:lnTo>
                    <a:lnTo>
                      <a:pt x="516" y="409"/>
                    </a:lnTo>
                    <a:lnTo>
                      <a:pt x="484" y="412"/>
                    </a:lnTo>
                    <a:lnTo>
                      <a:pt x="470" y="423"/>
                    </a:lnTo>
                    <a:lnTo>
                      <a:pt x="448" y="423"/>
                    </a:lnTo>
                    <a:lnTo>
                      <a:pt x="434" y="441"/>
                    </a:lnTo>
                    <a:lnTo>
                      <a:pt x="441" y="484"/>
                    </a:lnTo>
                    <a:lnTo>
                      <a:pt x="430" y="502"/>
                    </a:lnTo>
                    <a:lnTo>
                      <a:pt x="416" y="516"/>
                    </a:lnTo>
                    <a:lnTo>
                      <a:pt x="384" y="491"/>
                    </a:lnTo>
                    <a:lnTo>
                      <a:pt x="366" y="448"/>
                    </a:lnTo>
                    <a:lnTo>
                      <a:pt x="344" y="448"/>
                    </a:lnTo>
                    <a:lnTo>
                      <a:pt x="337" y="409"/>
                    </a:lnTo>
                    <a:lnTo>
                      <a:pt x="323" y="394"/>
                    </a:lnTo>
                    <a:lnTo>
                      <a:pt x="305" y="369"/>
                    </a:lnTo>
                    <a:lnTo>
                      <a:pt x="283" y="369"/>
                    </a:lnTo>
                    <a:lnTo>
                      <a:pt x="276" y="362"/>
                    </a:lnTo>
                    <a:lnTo>
                      <a:pt x="254" y="366"/>
                    </a:lnTo>
                    <a:lnTo>
                      <a:pt x="240" y="351"/>
                    </a:lnTo>
                    <a:lnTo>
                      <a:pt x="244" y="333"/>
                    </a:lnTo>
                    <a:lnTo>
                      <a:pt x="222" y="308"/>
                    </a:lnTo>
                    <a:lnTo>
                      <a:pt x="197" y="301"/>
                    </a:lnTo>
                    <a:lnTo>
                      <a:pt x="197" y="276"/>
                    </a:lnTo>
                    <a:lnTo>
                      <a:pt x="165" y="251"/>
                    </a:lnTo>
                    <a:lnTo>
                      <a:pt x="147" y="251"/>
                    </a:lnTo>
                    <a:lnTo>
                      <a:pt x="143" y="229"/>
                    </a:lnTo>
                    <a:lnTo>
                      <a:pt x="115" y="219"/>
                    </a:lnTo>
                    <a:lnTo>
                      <a:pt x="93" y="197"/>
                    </a:lnTo>
                    <a:lnTo>
                      <a:pt x="68" y="158"/>
                    </a:lnTo>
                    <a:lnTo>
                      <a:pt x="54" y="151"/>
                    </a:lnTo>
                    <a:lnTo>
                      <a:pt x="18" y="143"/>
                    </a:lnTo>
                    <a:lnTo>
                      <a:pt x="0" y="122"/>
                    </a:lnTo>
                    <a:lnTo>
                      <a:pt x="7" y="108"/>
                    </a:lnTo>
                    <a:lnTo>
                      <a:pt x="21" y="75"/>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3357720" y="3618000"/>
                <a:ext cx="449640" cy="525960"/>
              </a:xfrm>
              <a:custGeom>
                <a:avLst/>
                <a:gdLst/>
                <a:ahLst/>
                <a:rect l="l" t="t" r="r" b="b"/>
                <a:pathLst>
                  <a:path w="720" h="764">
                    <a:moveTo>
                      <a:pt x="0" y="43"/>
                    </a:moveTo>
                    <a:lnTo>
                      <a:pt x="157" y="21"/>
                    </a:lnTo>
                    <a:lnTo>
                      <a:pt x="319" y="0"/>
                    </a:lnTo>
                    <a:lnTo>
                      <a:pt x="308" y="43"/>
                    </a:lnTo>
                    <a:lnTo>
                      <a:pt x="322" y="75"/>
                    </a:lnTo>
                    <a:lnTo>
                      <a:pt x="376" y="82"/>
                    </a:lnTo>
                    <a:lnTo>
                      <a:pt x="405" y="132"/>
                    </a:lnTo>
                    <a:lnTo>
                      <a:pt x="448" y="154"/>
                    </a:lnTo>
                    <a:lnTo>
                      <a:pt x="451" y="175"/>
                    </a:lnTo>
                    <a:lnTo>
                      <a:pt x="473" y="179"/>
                    </a:lnTo>
                    <a:lnTo>
                      <a:pt x="498" y="197"/>
                    </a:lnTo>
                    <a:lnTo>
                      <a:pt x="498" y="226"/>
                    </a:lnTo>
                    <a:lnTo>
                      <a:pt x="545" y="247"/>
                    </a:lnTo>
                    <a:lnTo>
                      <a:pt x="548" y="279"/>
                    </a:lnTo>
                    <a:lnTo>
                      <a:pt x="552" y="294"/>
                    </a:lnTo>
                    <a:lnTo>
                      <a:pt x="588" y="290"/>
                    </a:lnTo>
                    <a:lnTo>
                      <a:pt x="620" y="301"/>
                    </a:lnTo>
                    <a:lnTo>
                      <a:pt x="638" y="340"/>
                    </a:lnTo>
                    <a:lnTo>
                      <a:pt x="649" y="376"/>
                    </a:lnTo>
                    <a:lnTo>
                      <a:pt x="681" y="380"/>
                    </a:lnTo>
                    <a:lnTo>
                      <a:pt x="688" y="423"/>
                    </a:lnTo>
                    <a:lnTo>
                      <a:pt x="720" y="444"/>
                    </a:lnTo>
                    <a:lnTo>
                      <a:pt x="720" y="487"/>
                    </a:lnTo>
                    <a:lnTo>
                      <a:pt x="692" y="491"/>
                    </a:lnTo>
                    <a:lnTo>
                      <a:pt x="695" y="509"/>
                    </a:lnTo>
                    <a:lnTo>
                      <a:pt x="681" y="523"/>
                    </a:lnTo>
                    <a:lnTo>
                      <a:pt x="695" y="545"/>
                    </a:lnTo>
                    <a:lnTo>
                      <a:pt x="702" y="573"/>
                    </a:lnTo>
                    <a:lnTo>
                      <a:pt x="681" y="584"/>
                    </a:lnTo>
                    <a:lnTo>
                      <a:pt x="677" y="631"/>
                    </a:lnTo>
                    <a:lnTo>
                      <a:pt x="666" y="634"/>
                    </a:lnTo>
                    <a:lnTo>
                      <a:pt x="681" y="652"/>
                    </a:lnTo>
                    <a:lnTo>
                      <a:pt x="677" y="699"/>
                    </a:lnTo>
                    <a:lnTo>
                      <a:pt x="649" y="692"/>
                    </a:lnTo>
                    <a:lnTo>
                      <a:pt x="634" y="677"/>
                    </a:lnTo>
                    <a:lnTo>
                      <a:pt x="613" y="681"/>
                    </a:lnTo>
                    <a:lnTo>
                      <a:pt x="602" y="699"/>
                    </a:lnTo>
                    <a:lnTo>
                      <a:pt x="605" y="724"/>
                    </a:lnTo>
                    <a:lnTo>
                      <a:pt x="616" y="731"/>
                    </a:lnTo>
                    <a:lnTo>
                      <a:pt x="616" y="764"/>
                    </a:lnTo>
                    <a:lnTo>
                      <a:pt x="595" y="760"/>
                    </a:lnTo>
                    <a:lnTo>
                      <a:pt x="577" y="738"/>
                    </a:lnTo>
                    <a:lnTo>
                      <a:pt x="415" y="742"/>
                    </a:lnTo>
                    <a:lnTo>
                      <a:pt x="186" y="749"/>
                    </a:lnTo>
                    <a:lnTo>
                      <a:pt x="161" y="703"/>
                    </a:lnTo>
                    <a:lnTo>
                      <a:pt x="161" y="688"/>
                    </a:lnTo>
                    <a:lnTo>
                      <a:pt x="150" y="674"/>
                    </a:lnTo>
                    <a:lnTo>
                      <a:pt x="129" y="677"/>
                    </a:lnTo>
                    <a:lnTo>
                      <a:pt x="136" y="656"/>
                    </a:lnTo>
                    <a:lnTo>
                      <a:pt x="150" y="581"/>
                    </a:lnTo>
                    <a:lnTo>
                      <a:pt x="136" y="573"/>
                    </a:lnTo>
                    <a:lnTo>
                      <a:pt x="139" y="530"/>
                    </a:lnTo>
                    <a:lnTo>
                      <a:pt x="164" y="495"/>
                    </a:lnTo>
                    <a:lnTo>
                      <a:pt x="143" y="487"/>
                    </a:lnTo>
                    <a:lnTo>
                      <a:pt x="129" y="469"/>
                    </a:lnTo>
                    <a:lnTo>
                      <a:pt x="107" y="462"/>
                    </a:lnTo>
                    <a:lnTo>
                      <a:pt x="104" y="441"/>
                    </a:lnTo>
                    <a:lnTo>
                      <a:pt x="125" y="419"/>
                    </a:lnTo>
                    <a:lnTo>
                      <a:pt x="121" y="409"/>
                    </a:lnTo>
                    <a:lnTo>
                      <a:pt x="104" y="394"/>
                    </a:lnTo>
                    <a:lnTo>
                      <a:pt x="64" y="247"/>
                    </a:lnTo>
                    <a:lnTo>
                      <a:pt x="0" y="43"/>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3138480" y="3648600"/>
                <a:ext cx="321840" cy="599400"/>
              </a:xfrm>
              <a:custGeom>
                <a:avLst/>
                <a:gdLst/>
                <a:ahLst/>
                <a:rect l="l" t="t" r="r" b="b"/>
                <a:pathLst>
                  <a:path w="519" h="871">
                    <a:moveTo>
                      <a:pt x="0" y="43"/>
                    </a:moveTo>
                    <a:lnTo>
                      <a:pt x="161" y="28"/>
                    </a:lnTo>
                    <a:lnTo>
                      <a:pt x="358" y="0"/>
                    </a:lnTo>
                    <a:lnTo>
                      <a:pt x="459" y="351"/>
                    </a:lnTo>
                    <a:lnTo>
                      <a:pt x="476" y="366"/>
                    </a:lnTo>
                    <a:lnTo>
                      <a:pt x="455" y="401"/>
                    </a:lnTo>
                    <a:lnTo>
                      <a:pt x="462" y="419"/>
                    </a:lnTo>
                    <a:lnTo>
                      <a:pt x="484" y="430"/>
                    </a:lnTo>
                    <a:lnTo>
                      <a:pt x="519" y="452"/>
                    </a:lnTo>
                    <a:lnTo>
                      <a:pt x="491" y="480"/>
                    </a:lnTo>
                    <a:lnTo>
                      <a:pt x="491" y="527"/>
                    </a:lnTo>
                    <a:lnTo>
                      <a:pt x="509" y="541"/>
                    </a:lnTo>
                    <a:lnTo>
                      <a:pt x="484" y="631"/>
                    </a:lnTo>
                    <a:lnTo>
                      <a:pt x="512" y="631"/>
                    </a:lnTo>
                    <a:lnTo>
                      <a:pt x="519" y="663"/>
                    </a:lnTo>
                    <a:lnTo>
                      <a:pt x="233" y="703"/>
                    </a:lnTo>
                    <a:lnTo>
                      <a:pt x="172" y="706"/>
                    </a:lnTo>
                    <a:lnTo>
                      <a:pt x="143" y="724"/>
                    </a:lnTo>
                    <a:lnTo>
                      <a:pt x="139" y="738"/>
                    </a:lnTo>
                    <a:lnTo>
                      <a:pt x="150" y="760"/>
                    </a:lnTo>
                    <a:lnTo>
                      <a:pt x="197" y="767"/>
                    </a:lnTo>
                    <a:lnTo>
                      <a:pt x="179" y="785"/>
                    </a:lnTo>
                    <a:lnTo>
                      <a:pt x="197" y="828"/>
                    </a:lnTo>
                    <a:lnTo>
                      <a:pt x="186" y="839"/>
                    </a:lnTo>
                    <a:lnTo>
                      <a:pt x="168" y="871"/>
                    </a:lnTo>
                    <a:lnTo>
                      <a:pt x="154" y="868"/>
                    </a:lnTo>
                    <a:lnTo>
                      <a:pt x="122" y="832"/>
                    </a:lnTo>
                    <a:lnTo>
                      <a:pt x="111" y="814"/>
                    </a:lnTo>
                    <a:lnTo>
                      <a:pt x="93" y="810"/>
                    </a:lnTo>
                    <a:lnTo>
                      <a:pt x="82" y="860"/>
                    </a:lnTo>
                    <a:lnTo>
                      <a:pt x="46" y="857"/>
                    </a:lnTo>
                    <a:lnTo>
                      <a:pt x="21" y="638"/>
                    </a:lnTo>
                    <a:lnTo>
                      <a:pt x="7" y="312"/>
                    </a:lnTo>
                    <a:lnTo>
                      <a:pt x="0" y="43"/>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1815120" y="2742120"/>
                <a:ext cx="723960" cy="387360"/>
              </a:xfrm>
              <a:custGeom>
                <a:avLst/>
                <a:gdLst/>
                <a:ahLst/>
                <a:rect l="l" t="t" r="r" b="b"/>
                <a:pathLst>
                  <a:path w="761" h="424">
                    <a:moveTo>
                      <a:pt x="14" y="0"/>
                    </a:moveTo>
                    <a:lnTo>
                      <a:pt x="482" y="12"/>
                    </a:lnTo>
                    <a:lnTo>
                      <a:pt x="502" y="41"/>
                    </a:lnTo>
                    <a:lnTo>
                      <a:pt x="533" y="47"/>
                    </a:lnTo>
                    <a:lnTo>
                      <a:pt x="561" y="23"/>
                    </a:lnTo>
                    <a:lnTo>
                      <a:pt x="578" y="47"/>
                    </a:lnTo>
                    <a:lnTo>
                      <a:pt x="595" y="35"/>
                    </a:lnTo>
                    <a:lnTo>
                      <a:pt x="604" y="41"/>
                    </a:lnTo>
                    <a:lnTo>
                      <a:pt x="621" y="70"/>
                    </a:lnTo>
                    <a:lnTo>
                      <a:pt x="649" y="82"/>
                    </a:lnTo>
                    <a:lnTo>
                      <a:pt x="656" y="78"/>
                    </a:lnTo>
                    <a:lnTo>
                      <a:pt x="673" y="78"/>
                    </a:lnTo>
                    <a:lnTo>
                      <a:pt x="680" y="122"/>
                    </a:lnTo>
                    <a:lnTo>
                      <a:pt x="695" y="137"/>
                    </a:lnTo>
                    <a:lnTo>
                      <a:pt x="698" y="177"/>
                    </a:lnTo>
                    <a:lnTo>
                      <a:pt x="707" y="183"/>
                    </a:lnTo>
                    <a:lnTo>
                      <a:pt x="709" y="223"/>
                    </a:lnTo>
                    <a:lnTo>
                      <a:pt x="717" y="230"/>
                    </a:lnTo>
                    <a:lnTo>
                      <a:pt x="719" y="290"/>
                    </a:lnTo>
                    <a:lnTo>
                      <a:pt x="729" y="296"/>
                    </a:lnTo>
                    <a:lnTo>
                      <a:pt x="732" y="357"/>
                    </a:lnTo>
                    <a:lnTo>
                      <a:pt x="746" y="363"/>
                    </a:lnTo>
                    <a:lnTo>
                      <a:pt x="761" y="378"/>
                    </a:lnTo>
                    <a:lnTo>
                      <a:pt x="758" y="424"/>
                    </a:lnTo>
                    <a:lnTo>
                      <a:pt x="153" y="418"/>
                    </a:lnTo>
                    <a:lnTo>
                      <a:pt x="151" y="373"/>
                    </a:lnTo>
                    <a:lnTo>
                      <a:pt x="153" y="287"/>
                    </a:lnTo>
                    <a:lnTo>
                      <a:pt x="0" y="270"/>
                    </a:lnTo>
                    <a:lnTo>
                      <a:pt x="1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1380240" y="2940480"/>
                <a:ext cx="589680" cy="528120"/>
              </a:xfrm>
              <a:custGeom>
                <a:avLst/>
                <a:gdLst/>
                <a:ahLst/>
                <a:rect l="l" t="t" r="r" b="b"/>
                <a:pathLst>
                  <a:path w="950" h="767">
                    <a:moveTo>
                      <a:pt x="71" y="0"/>
                    </a:moveTo>
                    <a:lnTo>
                      <a:pt x="581" y="60"/>
                    </a:lnTo>
                    <a:lnTo>
                      <a:pt x="763" y="82"/>
                    </a:lnTo>
                    <a:lnTo>
                      <a:pt x="950" y="89"/>
                    </a:lnTo>
                    <a:lnTo>
                      <a:pt x="943" y="767"/>
                    </a:lnTo>
                    <a:lnTo>
                      <a:pt x="520" y="742"/>
                    </a:lnTo>
                    <a:lnTo>
                      <a:pt x="287" y="717"/>
                    </a:lnTo>
                    <a:lnTo>
                      <a:pt x="0" y="684"/>
                    </a:lnTo>
                    <a:lnTo>
                      <a:pt x="71"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1966320" y="3120120"/>
                <a:ext cx="616680" cy="375120"/>
              </a:xfrm>
              <a:custGeom>
                <a:avLst/>
                <a:gdLst/>
                <a:ahLst/>
                <a:rect l="l" t="t" r="r" b="b"/>
                <a:pathLst>
                  <a:path w="996" h="523">
                    <a:moveTo>
                      <a:pt x="7" y="0"/>
                    </a:moveTo>
                    <a:lnTo>
                      <a:pt x="871" y="0"/>
                    </a:lnTo>
                    <a:lnTo>
                      <a:pt x="921" y="7"/>
                    </a:lnTo>
                    <a:lnTo>
                      <a:pt x="939" y="21"/>
                    </a:lnTo>
                    <a:lnTo>
                      <a:pt x="953" y="36"/>
                    </a:lnTo>
                    <a:lnTo>
                      <a:pt x="950" y="61"/>
                    </a:lnTo>
                    <a:lnTo>
                      <a:pt x="932" y="61"/>
                    </a:lnTo>
                    <a:lnTo>
                      <a:pt x="925" y="75"/>
                    </a:lnTo>
                    <a:lnTo>
                      <a:pt x="928" y="86"/>
                    </a:lnTo>
                    <a:lnTo>
                      <a:pt x="953" y="97"/>
                    </a:lnTo>
                    <a:lnTo>
                      <a:pt x="957" y="115"/>
                    </a:lnTo>
                    <a:lnTo>
                      <a:pt x="953" y="133"/>
                    </a:lnTo>
                    <a:lnTo>
                      <a:pt x="979" y="154"/>
                    </a:lnTo>
                    <a:lnTo>
                      <a:pt x="986" y="176"/>
                    </a:lnTo>
                    <a:lnTo>
                      <a:pt x="996" y="523"/>
                    </a:lnTo>
                    <a:lnTo>
                      <a:pt x="315" y="516"/>
                    </a:lnTo>
                    <a:lnTo>
                      <a:pt x="0" y="502"/>
                    </a:lnTo>
                    <a:lnTo>
                      <a:pt x="7"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2572920" y="3518280"/>
                <a:ext cx="449640" cy="426240"/>
              </a:xfrm>
              <a:custGeom>
                <a:avLst/>
                <a:gdLst/>
                <a:ahLst/>
                <a:rect l="l" t="t" r="r" b="b"/>
                <a:pathLst>
                  <a:path w="503" h="465">
                    <a:moveTo>
                      <a:pt x="0" y="19"/>
                    </a:moveTo>
                    <a:lnTo>
                      <a:pt x="16" y="89"/>
                    </a:lnTo>
                    <a:lnTo>
                      <a:pt x="21" y="328"/>
                    </a:lnTo>
                    <a:lnTo>
                      <a:pt x="21" y="377"/>
                    </a:lnTo>
                    <a:lnTo>
                      <a:pt x="32" y="402"/>
                    </a:lnTo>
                    <a:lnTo>
                      <a:pt x="77" y="395"/>
                    </a:lnTo>
                    <a:lnTo>
                      <a:pt x="79" y="465"/>
                    </a:lnTo>
                    <a:lnTo>
                      <a:pt x="379" y="455"/>
                    </a:lnTo>
                    <a:lnTo>
                      <a:pt x="384" y="438"/>
                    </a:lnTo>
                    <a:lnTo>
                      <a:pt x="381" y="417"/>
                    </a:lnTo>
                    <a:lnTo>
                      <a:pt x="392" y="411"/>
                    </a:lnTo>
                    <a:lnTo>
                      <a:pt x="384" y="387"/>
                    </a:lnTo>
                    <a:lnTo>
                      <a:pt x="373" y="379"/>
                    </a:lnTo>
                    <a:lnTo>
                      <a:pt x="373" y="371"/>
                    </a:lnTo>
                    <a:lnTo>
                      <a:pt x="397" y="358"/>
                    </a:lnTo>
                    <a:lnTo>
                      <a:pt x="389" y="341"/>
                    </a:lnTo>
                    <a:lnTo>
                      <a:pt x="392" y="323"/>
                    </a:lnTo>
                    <a:lnTo>
                      <a:pt x="379" y="296"/>
                    </a:lnTo>
                    <a:lnTo>
                      <a:pt x="403" y="290"/>
                    </a:lnTo>
                    <a:lnTo>
                      <a:pt x="418" y="266"/>
                    </a:lnTo>
                    <a:lnTo>
                      <a:pt x="429" y="269"/>
                    </a:lnTo>
                    <a:lnTo>
                      <a:pt x="429" y="228"/>
                    </a:lnTo>
                    <a:lnTo>
                      <a:pt x="450" y="199"/>
                    </a:lnTo>
                    <a:lnTo>
                      <a:pt x="466" y="196"/>
                    </a:lnTo>
                    <a:lnTo>
                      <a:pt x="474" y="188"/>
                    </a:lnTo>
                    <a:lnTo>
                      <a:pt x="469" y="172"/>
                    </a:lnTo>
                    <a:lnTo>
                      <a:pt x="479" y="164"/>
                    </a:lnTo>
                    <a:lnTo>
                      <a:pt x="461" y="148"/>
                    </a:lnTo>
                    <a:lnTo>
                      <a:pt x="466" y="131"/>
                    </a:lnTo>
                    <a:lnTo>
                      <a:pt x="476" y="116"/>
                    </a:lnTo>
                    <a:lnTo>
                      <a:pt x="487" y="113"/>
                    </a:lnTo>
                    <a:lnTo>
                      <a:pt x="487" y="97"/>
                    </a:lnTo>
                    <a:lnTo>
                      <a:pt x="495" y="97"/>
                    </a:lnTo>
                    <a:lnTo>
                      <a:pt x="493" y="80"/>
                    </a:lnTo>
                    <a:lnTo>
                      <a:pt x="503" y="78"/>
                    </a:lnTo>
                    <a:lnTo>
                      <a:pt x="503" y="59"/>
                    </a:lnTo>
                    <a:lnTo>
                      <a:pt x="471" y="62"/>
                    </a:lnTo>
                    <a:lnTo>
                      <a:pt x="434" y="51"/>
                    </a:lnTo>
                    <a:lnTo>
                      <a:pt x="448" y="24"/>
                    </a:lnTo>
                    <a:lnTo>
                      <a:pt x="461" y="5"/>
                    </a:lnTo>
                    <a:lnTo>
                      <a:pt x="448" y="0"/>
                    </a:lnTo>
                    <a:lnTo>
                      <a:pt x="0" y="19"/>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2861280" y="2212560"/>
                <a:ext cx="407520" cy="262440"/>
              </a:xfrm>
              <a:custGeom>
                <a:avLst/>
                <a:gdLst/>
                <a:ahLst/>
                <a:rect l="l" t="t" r="r" b="b"/>
                <a:pathLst>
                  <a:path w="657" h="384">
                    <a:moveTo>
                      <a:pt x="628" y="136"/>
                    </a:moveTo>
                    <a:lnTo>
                      <a:pt x="657" y="169"/>
                    </a:lnTo>
                    <a:lnTo>
                      <a:pt x="649" y="194"/>
                    </a:lnTo>
                    <a:lnTo>
                      <a:pt x="621" y="201"/>
                    </a:lnTo>
                    <a:lnTo>
                      <a:pt x="571" y="215"/>
                    </a:lnTo>
                    <a:lnTo>
                      <a:pt x="542" y="258"/>
                    </a:lnTo>
                    <a:lnTo>
                      <a:pt x="488" y="258"/>
                    </a:lnTo>
                    <a:lnTo>
                      <a:pt x="467" y="298"/>
                    </a:lnTo>
                    <a:lnTo>
                      <a:pt x="388" y="301"/>
                    </a:lnTo>
                    <a:lnTo>
                      <a:pt x="355" y="384"/>
                    </a:lnTo>
                    <a:lnTo>
                      <a:pt x="302" y="373"/>
                    </a:lnTo>
                    <a:lnTo>
                      <a:pt x="312" y="316"/>
                    </a:lnTo>
                    <a:lnTo>
                      <a:pt x="269" y="301"/>
                    </a:lnTo>
                    <a:lnTo>
                      <a:pt x="259" y="280"/>
                    </a:lnTo>
                    <a:lnTo>
                      <a:pt x="226" y="276"/>
                    </a:lnTo>
                    <a:lnTo>
                      <a:pt x="212" y="255"/>
                    </a:lnTo>
                    <a:lnTo>
                      <a:pt x="176" y="269"/>
                    </a:lnTo>
                    <a:lnTo>
                      <a:pt x="151" y="247"/>
                    </a:lnTo>
                    <a:lnTo>
                      <a:pt x="104" y="226"/>
                    </a:lnTo>
                    <a:lnTo>
                      <a:pt x="76" y="255"/>
                    </a:lnTo>
                    <a:lnTo>
                      <a:pt x="47" y="244"/>
                    </a:lnTo>
                    <a:lnTo>
                      <a:pt x="0" y="204"/>
                    </a:lnTo>
                    <a:lnTo>
                      <a:pt x="11" y="172"/>
                    </a:lnTo>
                    <a:lnTo>
                      <a:pt x="18" y="147"/>
                    </a:lnTo>
                    <a:lnTo>
                      <a:pt x="54" y="129"/>
                    </a:lnTo>
                    <a:lnTo>
                      <a:pt x="94" y="129"/>
                    </a:lnTo>
                    <a:lnTo>
                      <a:pt x="190" y="54"/>
                    </a:lnTo>
                    <a:lnTo>
                      <a:pt x="219" y="4"/>
                    </a:lnTo>
                    <a:lnTo>
                      <a:pt x="312" y="0"/>
                    </a:lnTo>
                    <a:lnTo>
                      <a:pt x="269" y="11"/>
                    </a:lnTo>
                    <a:lnTo>
                      <a:pt x="226" y="65"/>
                    </a:lnTo>
                    <a:lnTo>
                      <a:pt x="201" y="65"/>
                    </a:lnTo>
                    <a:lnTo>
                      <a:pt x="205" y="104"/>
                    </a:lnTo>
                    <a:lnTo>
                      <a:pt x="291" y="111"/>
                    </a:lnTo>
                    <a:lnTo>
                      <a:pt x="327" y="158"/>
                    </a:lnTo>
                    <a:lnTo>
                      <a:pt x="413" y="151"/>
                    </a:lnTo>
                    <a:lnTo>
                      <a:pt x="449" y="129"/>
                    </a:lnTo>
                    <a:lnTo>
                      <a:pt x="499" y="111"/>
                    </a:lnTo>
                    <a:lnTo>
                      <a:pt x="560" y="115"/>
                    </a:lnTo>
                    <a:lnTo>
                      <a:pt x="603" y="83"/>
                    </a:lnTo>
                    <a:lnTo>
                      <a:pt x="610" y="115"/>
                    </a:lnTo>
                    <a:lnTo>
                      <a:pt x="606" y="129"/>
                    </a:lnTo>
                    <a:lnTo>
                      <a:pt x="628" y="136"/>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3501720" y="3027600"/>
                <a:ext cx="639360" cy="406440"/>
              </a:xfrm>
              <a:custGeom>
                <a:avLst/>
                <a:gdLst/>
                <a:ahLst/>
                <a:rect l="l" t="t" r="r" b="b"/>
                <a:pathLst>
                  <a:path w="1033" h="592">
                    <a:moveTo>
                      <a:pt x="0" y="592"/>
                    </a:moveTo>
                    <a:lnTo>
                      <a:pt x="7" y="574"/>
                    </a:lnTo>
                    <a:lnTo>
                      <a:pt x="25" y="577"/>
                    </a:lnTo>
                    <a:lnTo>
                      <a:pt x="29" y="549"/>
                    </a:lnTo>
                    <a:lnTo>
                      <a:pt x="61" y="559"/>
                    </a:lnTo>
                    <a:lnTo>
                      <a:pt x="61" y="538"/>
                    </a:lnTo>
                    <a:lnTo>
                      <a:pt x="93" y="520"/>
                    </a:lnTo>
                    <a:lnTo>
                      <a:pt x="93" y="484"/>
                    </a:lnTo>
                    <a:lnTo>
                      <a:pt x="118" y="466"/>
                    </a:lnTo>
                    <a:lnTo>
                      <a:pt x="133" y="470"/>
                    </a:lnTo>
                    <a:lnTo>
                      <a:pt x="147" y="459"/>
                    </a:lnTo>
                    <a:lnTo>
                      <a:pt x="165" y="455"/>
                    </a:lnTo>
                    <a:lnTo>
                      <a:pt x="169" y="416"/>
                    </a:lnTo>
                    <a:lnTo>
                      <a:pt x="204" y="434"/>
                    </a:lnTo>
                    <a:lnTo>
                      <a:pt x="212" y="459"/>
                    </a:lnTo>
                    <a:lnTo>
                      <a:pt x="255" y="448"/>
                    </a:lnTo>
                    <a:lnTo>
                      <a:pt x="255" y="434"/>
                    </a:lnTo>
                    <a:lnTo>
                      <a:pt x="280" y="434"/>
                    </a:lnTo>
                    <a:lnTo>
                      <a:pt x="316" y="438"/>
                    </a:lnTo>
                    <a:lnTo>
                      <a:pt x="316" y="423"/>
                    </a:lnTo>
                    <a:lnTo>
                      <a:pt x="341" y="420"/>
                    </a:lnTo>
                    <a:lnTo>
                      <a:pt x="351" y="391"/>
                    </a:lnTo>
                    <a:lnTo>
                      <a:pt x="391" y="395"/>
                    </a:lnTo>
                    <a:lnTo>
                      <a:pt x="394" y="359"/>
                    </a:lnTo>
                    <a:lnTo>
                      <a:pt x="409" y="344"/>
                    </a:lnTo>
                    <a:lnTo>
                      <a:pt x="420" y="308"/>
                    </a:lnTo>
                    <a:lnTo>
                      <a:pt x="437" y="287"/>
                    </a:lnTo>
                    <a:lnTo>
                      <a:pt x="430" y="251"/>
                    </a:lnTo>
                    <a:lnTo>
                      <a:pt x="452" y="226"/>
                    </a:lnTo>
                    <a:lnTo>
                      <a:pt x="463" y="187"/>
                    </a:lnTo>
                    <a:lnTo>
                      <a:pt x="495" y="187"/>
                    </a:lnTo>
                    <a:lnTo>
                      <a:pt x="506" y="201"/>
                    </a:lnTo>
                    <a:lnTo>
                      <a:pt x="538" y="140"/>
                    </a:lnTo>
                    <a:lnTo>
                      <a:pt x="577" y="136"/>
                    </a:lnTo>
                    <a:lnTo>
                      <a:pt x="584" y="111"/>
                    </a:lnTo>
                    <a:lnTo>
                      <a:pt x="574" y="90"/>
                    </a:lnTo>
                    <a:lnTo>
                      <a:pt x="610" y="83"/>
                    </a:lnTo>
                    <a:lnTo>
                      <a:pt x="602" y="43"/>
                    </a:lnTo>
                    <a:lnTo>
                      <a:pt x="599" y="7"/>
                    </a:lnTo>
                    <a:lnTo>
                      <a:pt x="645" y="39"/>
                    </a:lnTo>
                    <a:lnTo>
                      <a:pt x="688" y="32"/>
                    </a:lnTo>
                    <a:lnTo>
                      <a:pt x="696" y="4"/>
                    </a:lnTo>
                    <a:lnTo>
                      <a:pt x="721" y="0"/>
                    </a:lnTo>
                    <a:lnTo>
                      <a:pt x="728" y="32"/>
                    </a:lnTo>
                    <a:lnTo>
                      <a:pt x="800" y="39"/>
                    </a:lnTo>
                    <a:lnTo>
                      <a:pt x="803" y="68"/>
                    </a:lnTo>
                    <a:lnTo>
                      <a:pt x="774" y="86"/>
                    </a:lnTo>
                    <a:lnTo>
                      <a:pt x="785" y="161"/>
                    </a:lnTo>
                    <a:lnTo>
                      <a:pt x="839" y="161"/>
                    </a:lnTo>
                    <a:lnTo>
                      <a:pt x="861" y="183"/>
                    </a:lnTo>
                    <a:lnTo>
                      <a:pt x="889" y="201"/>
                    </a:lnTo>
                    <a:lnTo>
                      <a:pt x="921" y="194"/>
                    </a:lnTo>
                    <a:lnTo>
                      <a:pt x="936" y="219"/>
                    </a:lnTo>
                    <a:lnTo>
                      <a:pt x="921" y="237"/>
                    </a:lnTo>
                    <a:lnTo>
                      <a:pt x="925" y="280"/>
                    </a:lnTo>
                    <a:lnTo>
                      <a:pt x="921" y="308"/>
                    </a:lnTo>
                    <a:lnTo>
                      <a:pt x="936" y="341"/>
                    </a:lnTo>
                    <a:lnTo>
                      <a:pt x="936" y="366"/>
                    </a:lnTo>
                    <a:lnTo>
                      <a:pt x="997" y="366"/>
                    </a:lnTo>
                    <a:lnTo>
                      <a:pt x="1033" y="423"/>
                    </a:lnTo>
                    <a:lnTo>
                      <a:pt x="889" y="455"/>
                    </a:lnTo>
                    <a:lnTo>
                      <a:pt x="681" y="495"/>
                    </a:lnTo>
                    <a:lnTo>
                      <a:pt x="416" y="531"/>
                    </a:lnTo>
                    <a:lnTo>
                      <a:pt x="0" y="592"/>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1829160" y="2403720"/>
                <a:ext cx="614160" cy="417960"/>
              </a:xfrm>
              <a:custGeom>
                <a:avLst/>
                <a:gdLst/>
                <a:ahLst/>
                <a:rect l="l" t="t" r="r" b="b"/>
                <a:pathLst>
                  <a:path w="644" h="457">
                    <a:moveTo>
                      <a:pt x="18" y="0"/>
                    </a:moveTo>
                    <a:lnTo>
                      <a:pt x="164" y="11"/>
                    </a:lnTo>
                    <a:lnTo>
                      <a:pt x="367" y="19"/>
                    </a:lnTo>
                    <a:lnTo>
                      <a:pt x="535" y="16"/>
                    </a:lnTo>
                    <a:lnTo>
                      <a:pt x="605" y="16"/>
                    </a:lnTo>
                    <a:lnTo>
                      <a:pt x="603" y="43"/>
                    </a:lnTo>
                    <a:lnTo>
                      <a:pt x="596" y="48"/>
                    </a:lnTo>
                    <a:lnTo>
                      <a:pt x="588" y="53"/>
                    </a:lnTo>
                    <a:lnTo>
                      <a:pt x="586" y="72"/>
                    </a:lnTo>
                    <a:lnTo>
                      <a:pt x="600" y="99"/>
                    </a:lnTo>
                    <a:lnTo>
                      <a:pt x="612" y="107"/>
                    </a:lnTo>
                    <a:lnTo>
                      <a:pt x="610" y="123"/>
                    </a:lnTo>
                    <a:lnTo>
                      <a:pt x="614" y="134"/>
                    </a:lnTo>
                    <a:lnTo>
                      <a:pt x="614" y="309"/>
                    </a:lnTo>
                    <a:lnTo>
                      <a:pt x="619" y="333"/>
                    </a:lnTo>
                    <a:lnTo>
                      <a:pt x="610" y="338"/>
                    </a:lnTo>
                    <a:lnTo>
                      <a:pt x="607" y="347"/>
                    </a:lnTo>
                    <a:lnTo>
                      <a:pt x="644" y="349"/>
                    </a:lnTo>
                    <a:lnTo>
                      <a:pt x="638" y="413"/>
                    </a:lnTo>
                    <a:lnTo>
                      <a:pt x="640" y="437"/>
                    </a:lnTo>
                    <a:lnTo>
                      <a:pt x="634" y="449"/>
                    </a:lnTo>
                    <a:lnTo>
                      <a:pt x="634" y="447"/>
                    </a:lnTo>
                    <a:lnTo>
                      <a:pt x="605" y="457"/>
                    </a:lnTo>
                    <a:lnTo>
                      <a:pt x="591" y="457"/>
                    </a:lnTo>
                    <a:lnTo>
                      <a:pt x="572" y="441"/>
                    </a:lnTo>
                    <a:lnTo>
                      <a:pt x="560" y="419"/>
                    </a:lnTo>
                    <a:lnTo>
                      <a:pt x="554" y="416"/>
                    </a:lnTo>
                    <a:lnTo>
                      <a:pt x="535" y="428"/>
                    </a:lnTo>
                    <a:lnTo>
                      <a:pt x="521" y="406"/>
                    </a:lnTo>
                    <a:lnTo>
                      <a:pt x="493" y="425"/>
                    </a:lnTo>
                    <a:lnTo>
                      <a:pt x="476" y="425"/>
                    </a:lnTo>
                    <a:lnTo>
                      <a:pt x="465" y="419"/>
                    </a:lnTo>
                    <a:lnTo>
                      <a:pt x="448" y="395"/>
                    </a:lnTo>
                    <a:lnTo>
                      <a:pt x="0" y="384"/>
                    </a:lnTo>
                    <a:lnTo>
                      <a:pt x="18"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1887840" y="3466800"/>
                <a:ext cx="701640" cy="406080"/>
              </a:xfrm>
              <a:custGeom>
                <a:avLst/>
                <a:gdLst/>
                <a:ahLst/>
                <a:rect l="l" t="t" r="r" b="b"/>
                <a:pathLst>
                  <a:path w="786" h="443">
                    <a:moveTo>
                      <a:pt x="4" y="0"/>
                    </a:moveTo>
                    <a:lnTo>
                      <a:pt x="275" y="27"/>
                    </a:lnTo>
                    <a:lnTo>
                      <a:pt x="766" y="30"/>
                    </a:lnTo>
                    <a:lnTo>
                      <a:pt x="772" y="88"/>
                    </a:lnTo>
                    <a:lnTo>
                      <a:pt x="784" y="156"/>
                    </a:lnTo>
                    <a:lnTo>
                      <a:pt x="786" y="438"/>
                    </a:lnTo>
                    <a:lnTo>
                      <a:pt x="759" y="441"/>
                    </a:lnTo>
                    <a:lnTo>
                      <a:pt x="754" y="427"/>
                    </a:lnTo>
                    <a:lnTo>
                      <a:pt x="744" y="416"/>
                    </a:lnTo>
                    <a:lnTo>
                      <a:pt x="729" y="414"/>
                    </a:lnTo>
                    <a:lnTo>
                      <a:pt x="720" y="421"/>
                    </a:lnTo>
                    <a:lnTo>
                      <a:pt x="708" y="435"/>
                    </a:lnTo>
                    <a:lnTo>
                      <a:pt x="690" y="421"/>
                    </a:lnTo>
                    <a:lnTo>
                      <a:pt x="676" y="419"/>
                    </a:lnTo>
                    <a:lnTo>
                      <a:pt x="652" y="435"/>
                    </a:lnTo>
                    <a:lnTo>
                      <a:pt x="620" y="435"/>
                    </a:lnTo>
                    <a:lnTo>
                      <a:pt x="595" y="424"/>
                    </a:lnTo>
                    <a:lnTo>
                      <a:pt x="569" y="427"/>
                    </a:lnTo>
                    <a:lnTo>
                      <a:pt x="554" y="443"/>
                    </a:lnTo>
                    <a:lnTo>
                      <a:pt x="547" y="443"/>
                    </a:lnTo>
                    <a:lnTo>
                      <a:pt x="527" y="421"/>
                    </a:lnTo>
                    <a:lnTo>
                      <a:pt x="498" y="421"/>
                    </a:lnTo>
                    <a:lnTo>
                      <a:pt x="478" y="421"/>
                    </a:lnTo>
                    <a:lnTo>
                      <a:pt x="464" y="411"/>
                    </a:lnTo>
                    <a:lnTo>
                      <a:pt x="452" y="384"/>
                    </a:lnTo>
                    <a:lnTo>
                      <a:pt x="432" y="379"/>
                    </a:lnTo>
                    <a:lnTo>
                      <a:pt x="420" y="379"/>
                    </a:lnTo>
                    <a:lnTo>
                      <a:pt x="408" y="389"/>
                    </a:lnTo>
                    <a:lnTo>
                      <a:pt x="367" y="387"/>
                    </a:lnTo>
                    <a:lnTo>
                      <a:pt x="353" y="379"/>
                    </a:lnTo>
                    <a:lnTo>
                      <a:pt x="348" y="355"/>
                    </a:lnTo>
                    <a:lnTo>
                      <a:pt x="338" y="343"/>
                    </a:lnTo>
                    <a:lnTo>
                      <a:pt x="331" y="346"/>
                    </a:lnTo>
                    <a:lnTo>
                      <a:pt x="309" y="357"/>
                    </a:lnTo>
                    <a:lnTo>
                      <a:pt x="297" y="357"/>
                    </a:lnTo>
                    <a:lnTo>
                      <a:pt x="289" y="355"/>
                    </a:lnTo>
                    <a:lnTo>
                      <a:pt x="287" y="343"/>
                    </a:lnTo>
                    <a:lnTo>
                      <a:pt x="282" y="328"/>
                    </a:lnTo>
                    <a:lnTo>
                      <a:pt x="280" y="317"/>
                    </a:lnTo>
                    <a:lnTo>
                      <a:pt x="275" y="287"/>
                    </a:lnTo>
                    <a:lnTo>
                      <a:pt x="263" y="94"/>
                    </a:lnTo>
                    <a:lnTo>
                      <a:pt x="0" y="72"/>
                    </a:lnTo>
                    <a:lnTo>
                      <a:pt x="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835920" y="3335400"/>
                <a:ext cx="535680" cy="724680"/>
              </a:xfrm>
              <a:custGeom>
                <a:avLst/>
                <a:gdLst/>
                <a:ahLst/>
                <a:rect l="l" t="t" r="r" b="b"/>
                <a:pathLst>
                  <a:path w="574" h="690">
                    <a:moveTo>
                      <a:pt x="145" y="0"/>
                    </a:moveTo>
                    <a:lnTo>
                      <a:pt x="118" y="111"/>
                    </a:lnTo>
                    <a:lnTo>
                      <a:pt x="114" y="112"/>
                    </a:lnTo>
                    <a:lnTo>
                      <a:pt x="109" y="96"/>
                    </a:lnTo>
                    <a:lnTo>
                      <a:pt x="90" y="94"/>
                    </a:lnTo>
                    <a:lnTo>
                      <a:pt x="69" y="99"/>
                    </a:lnTo>
                    <a:lnTo>
                      <a:pt x="62" y="108"/>
                    </a:lnTo>
                    <a:lnTo>
                      <a:pt x="64" y="120"/>
                    </a:lnTo>
                    <a:lnTo>
                      <a:pt x="69" y="127"/>
                    </a:lnTo>
                    <a:lnTo>
                      <a:pt x="69" y="136"/>
                    </a:lnTo>
                    <a:lnTo>
                      <a:pt x="60" y="139"/>
                    </a:lnTo>
                    <a:lnTo>
                      <a:pt x="62" y="143"/>
                    </a:lnTo>
                    <a:lnTo>
                      <a:pt x="69" y="146"/>
                    </a:lnTo>
                    <a:lnTo>
                      <a:pt x="64" y="152"/>
                    </a:lnTo>
                    <a:lnTo>
                      <a:pt x="62" y="158"/>
                    </a:lnTo>
                    <a:lnTo>
                      <a:pt x="66" y="171"/>
                    </a:lnTo>
                    <a:lnTo>
                      <a:pt x="72" y="183"/>
                    </a:lnTo>
                    <a:lnTo>
                      <a:pt x="64" y="207"/>
                    </a:lnTo>
                    <a:lnTo>
                      <a:pt x="60" y="226"/>
                    </a:lnTo>
                    <a:lnTo>
                      <a:pt x="55" y="232"/>
                    </a:lnTo>
                    <a:lnTo>
                      <a:pt x="69" y="256"/>
                    </a:lnTo>
                    <a:lnTo>
                      <a:pt x="72" y="270"/>
                    </a:lnTo>
                    <a:lnTo>
                      <a:pt x="88" y="296"/>
                    </a:lnTo>
                    <a:lnTo>
                      <a:pt x="86" y="303"/>
                    </a:lnTo>
                    <a:lnTo>
                      <a:pt x="78" y="310"/>
                    </a:lnTo>
                    <a:lnTo>
                      <a:pt x="64" y="328"/>
                    </a:lnTo>
                    <a:lnTo>
                      <a:pt x="52" y="324"/>
                    </a:lnTo>
                    <a:lnTo>
                      <a:pt x="50" y="340"/>
                    </a:lnTo>
                    <a:lnTo>
                      <a:pt x="48" y="362"/>
                    </a:lnTo>
                    <a:lnTo>
                      <a:pt x="24" y="390"/>
                    </a:lnTo>
                    <a:lnTo>
                      <a:pt x="19" y="402"/>
                    </a:lnTo>
                    <a:lnTo>
                      <a:pt x="24" y="439"/>
                    </a:lnTo>
                    <a:lnTo>
                      <a:pt x="24" y="458"/>
                    </a:lnTo>
                    <a:lnTo>
                      <a:pt x="15" y="464"/>
                    </a:lnTo>
                    <a:lnTo>
                      <a:pt x="9" y="470"/>
                    </a:lnTo>
                    <a:lnTo>
                      <a:pt x="0" y="472"/>
                    </a:lnTo>
                    <a:lnTo>
                      <a:pt x="3" y="481"/>
                    </a:lnTo>
                    <a:lnTo>
                      <a:pt x="322" y="673"/>
                    </a:lnTo>
                    <a:lnTo>
                      <a:pt x="508" y="690"/>
                    </a:lnTo>
                    <a:lnTo>
                      <a:pt x="574" y="68"/>
                    </a:lnTo>
                    <a:lnTo>
                      <a:pt x="145"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2353680" y="2020320"/>
                <a:ext cx="532800" cy="702720"/>
              </a:xfrm>
              <a:custGeom>
                <a:avLst/>
                <a:gdLst/>
                <a:ahLst/>
                <a:rect l="l" t="t" r="r" b="b"/>
                <a:pathLst>
                  <a:path w="862" h="1022">
                    <a:moveTo>
                      <a:pt x="7" y="61"/>
                    </a:moveTo>
                    <a:lnTo>
                      <a:pt x="230" y="57"/>
                    </a:lnTo>
                    <a:lnTo>
                      <a:pt x="237" y="0"/>
                    </a:lnTo>
                    <a:lnTo>
                      <a:pt x="276" y="0"/>
                    </a:lnTo>
                    <a:lnTo>
                      <a:pt x="280" y="75"/>
                    </a:lnTo>
                    <a:lnTo>
                      <a:pt x="298" y="97"/>
                    </a:lnTo>
                    <a:lnTo>
                      <a:pt x="305" y="122"/>
                    </a:lnTo>
                    <a:lnTo>
                      <a:pt x="337" y="133"/>
                    </a:lnTo>
                    <a:lnTo>
                      <a:pt x="369" y="136"/>
                    </a:lnTo>
                    <a:lnTo>
                      <a:pt x="402" y="165"/>
                    </a:lnTo>
                    <a:lnTo>
                      <a:pt x="420" y="158"/>
                    </a:lnTo>
                    <a:lnTo>
                      <a:pt x="436" y="129"/>
                    </a:lnTo>
                    <a:lnTo>
                      <a:pt x="525" y="136"/>
                    </a:lnTo>
                    <a:lnTo>
                      <a:pt x="533" y="172"/>
                    </a:lnTo>
                    <a:lnTo>
                      <a:pt x="547" y="179"/>
                    </a:lnTo>
                    <a:lnTo>
                      <a:pt x="561" y="168"/>
                    </a:lnTo>
                    <a:lnTo>
                      <a:pt x="586" y="168"/>
                    </a:lnTo>
                    <a:lnTo>
                      <a:pt x="629" y="212"/>
                    </a:lnTo>
                    <a:lnTo>
                      <a:pt x="715" y="208"/>
                    </a:lnTo>
                    <a:lnTo>
                      <a:pt x="715" y="186"/>
                    </a:lnTo>
                    <a:lnTo>
                      <a:pt x="737" y="168"/>
                    </a:lnTo>
                    <a:lnTo>
                      <a:pt x="758" y="197"/>
                    </a:lnTo>
                    <a:lnTo>
                      <a:pt x="816" y="194"/>
                    </a:lnTo>
                    <a:lnTo>
                      <a:pt x="862" y="212"/>
                    </a:lnTo>
                    <a:lnTo>
                      <a:pt x="787" y="265"/>
                    </a:lnTo>
                    <a:lnTo>
                      <a:pt x="701" y="326"/>
                    </a:lnTo>
                    <a:lnTo>
                      <a:pt x="637" y="416"/>
                    </a:lnTo>
                    <a:lnTo>
                      <a:pt x="615" y="455"/>
                    </a:lnTo>
                    <a:lnTo>
                      <a:pt x="579" y="477"/>
                    </a:lnTo>
                    <a:lnTo>
                      <a:pt x="572" y="513"/>
                    </a:lnTo>
                    <a:lnTo>
                      <a:pt x="586" y="552"/>
                    </a:lnTo>
                    <a:lnTo>
                      <a:pt x="558" y="584"/>
                    </a:lnTo>
                    <a:lnTo>
                      <a:pt x="529" y="624"/>
                    </a:lnTo>
                    <a:lnTo>
                      <a:pt x="529" y="649"/>
                    </a:lnTo>
                    <a:lnTo>
                      <a:pt x="536" y="653"/>
                    </a:lnTo>
                    <a:lnTo>
                      <a:pt x="533" y="785"/>
                    </a:lnTo>
                    <a:lnTo>
                      <a:pt x="640" y="843"/>
                    </a:lnTo>
                    <a:lnTo>
                      <a:pt x="665" y="871"/>
                    </a:lnTo>
                    <a:lnTo>
                      <a:pt x="669" y="896"/>
                    </a:lnTo>
                    <a:lnTo>
                      <a:pt x="719" y="900"/>
                    </a:lnTo>
                    <a:lnTo>
                      <a:pt x="737" y="975"/>
                    </a:lnTo>
                    <a:lnTo>
                      <a:pt x="758" y="993"/>
                    </a:lnTo>
                    <a:lnTo>
                      <a:pt x="751" y="1004"/>
                    </a:lnTo>
                    <a:lnTo>
                      <a:pt x="497" y="1004"/>
                    </a:lnTo>
                    <a:lnTo>
                      <a:pt x="248" y="1011"/>
                    </a:lnTo>
                    <a:lnTo>
                      <a:pt x="101" y="1022"/>
                    </a:lnTo>
                    <a:lnTo>
                      <a:pt x="101" y="993"/>
                    </a:lnTo>
                    <a:lnTo>
                      <a:pt x="101" y="721"/>
                    </a:lnTo>
                    <a:lnTo>
                      <a:pt x="58" y="667"/>
                    </a:lnTo>
                    <a:lnTo>
                      <a:pt x="65" y="635"/>
                    </a:lnTo>
                    <a:lnTo>
                      <a:pt x="86" y="610"/>
                    </a:lnTo>
                    <a:lnTo>
                      <a:pt x="86" y="527"/>
                    </a:lnTo>
                    <a:lnTo>
                      <a:pt x="43" y="491"/>
                    </a:lnTo>
                    <a:lnTo>
                      <a:pt x="50" y="477"/>
                    </a:lnTo>
                    <a:lnTo>
                      <a:pt x="61" y="466"/>
                    </a:lnTo>
                    <a:lnTo>
                      <a:pt x="43" y="448"/>
                    </a:lnTo>
                    <a:lnTo>
                      <a:pt x="54" y="430"/>
                    </a:lnTo>
                    <a:lnTo>
                      <a:pt x="58" y="405"/>
                    </a:lnTo>
                    <a:lnTo>
                      <a:pt x="36" y="387"/>
                    </a:lnTo>
                    <a:lnTo>
                      <a:pt x="50" y="359"/>
                    </a:lnTo>
                    <a:lnTo>
                      <a:pt x="65" y="344"/>
                    </a:lnTo>
                    <a:lnTo>
                      <a:pt x="43" y="305"/>
                    </a:lnTo>
                    <a:lnTo>
                      <a:pt x="18" y="212"/>
                    </a:lnTo>
                    <a:lnTo>
                      <a:pt x="25" y="176"/>
                    </a:lnTo>
                    <a:lnTo>
                      <a:pt x="0" y="147"/>
                    </a:lnTo>
                    <a:lnTo>
                      <a:pt x="32" y="122"/>
                    </a:lnTo>
                    <a:lnTo>
                      <a:pt x="14" y="93"/>
                    </a:lnTo>
                    <a:lnTo>
                      <a:pt x="7" y="61"/>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2894040" y="3679920"/>
                <a:ext cx="294480" cy="583920"/>
              </a:xfrm>
              <a:custGeom>
                <a:avLst/>
                <a:gdLst/>
                <a:ahLst/>
                <a:rect l="l" t="t" r="r" b="b"/>
                <a:pathLst>
                  <a:path w="477" h="850">
                    <a:moveTo>
                      <a:pt x="169" y="18"/>
                    </a:moveTo>
                    <a:lnTo>
                      <a:pt x="162" y="32"/>
                    </a:lnTo>
                    <a:lnTo>
                      <a:pt x="147" y="28"/>
                    </a:lnTo>
                    <a:lnTo>
                      <a:pt x="108" y="64"/>
                    </a:lnTo>
                    <a:lnTo>
                      <a:pt x="108" y="129"/>
                    </a:lnTo>
                    <a:lnTo>
                      <a:pt x="93" y="118"/>
                    </a:lnTo>
                    <a:lnTo>
                      <a:pt x="68" y="150"/>
                    </a:lnTo>
                    <a:lnTo>
                      <a:pt x="43" y="158"/>
                    </a:lnTo>
                    <a:lnTo>
                      <a:pt x="47" y="186"/>
                    </a:lnTo>
                    <a:lnTo>
                      <a:pt x="54" y="211"/>
                    </a:lnTo>
                    <a:lnTo>
                      <a:pt x="65" y="240"/>
                    </a:lnTo>
                    <a:lnTo>
                      <a:pt x="36" y="258"/>
                    </a:lnTo>
                    <a:lnTo>
                      <a:pt x="54" y="315"/>
                    </a:lnTo>
                    <a:lnTo>
                      <a:pt x="43" y="326"/>
                    </a:lnTo>
                    <a:lnTo>
                      <a:pt x="43" y="369"/>
                    </a:lnTo>
                    <a:lnTo>
                      <a:pt x="72" y="391"/>
                    </a:lnTo>
                    <a:lnTo>
                      <a:pt x="75" y="416"/>
                    </a:lnTo>
                    <a:lnTo>
                      <a:pt x="61" y="434"/>
                    </a:lnTo>
                    <a:lnTo>
                      <a:pt x="75" y="448"/>
                    </a:lnTo>
                    <a:lnTo>
                      <a:pt x="93" y="495"/>
                    </a:lnTo>
                    <a:lnTo>
                      <a:pt x="75" y="513"/>
                    </a:lnTo>
                    <a:lnTo>
                      <a:pt x="61" y="566"/>
                    </a:lnTo>
                    <a:lnTo>
                      <a:pt x="32" y="591"/>
                    </a:lnTo>
                    <a:lnTo>
                      <a:pt x="32" y="634"/>
                    </a:lnTo>
                    <a:lnTo>
                      <a:pt x="0" y="685"/>
                    </a:lnTo>
                    <a:lnTo>
                      <a:pt x="36" y="728"/>
                    </a:lnTo>
                    <a:lnTo>
                      <a:pt x="126" y="724"/>
                    </a:lnTo>
                    <a:lnTo>
                      <a:pt x="237" y="710"/>
                    </a:lnTo>
                    <a:lnTo>
                      <a:pt x="283" y="713"/>
                    </a:lnTo>
                    <a:lnTo>
                      <a:pt x="273" y="749"/>
                    </a:lnTo>
                    <a:lnTo>
                      <a:pt x="330" y="850"/>
                    </a:lnTo>
                    <a:lnTo>
                      <a:pt x="391" y="807"/>
                    </a:lnTo>
                    <a:lnTo>
                      <a:pt x="477" y="810"/>
                    </a:lnTo>
                    <a:lnTo>
                      <a:pt x="456" y="516"/>
                    </a:lnTo>
                    <a:lnTo>
                      <a:pt x="434" y="0"/>
                    </a:lnTo>
                    <a:lnTo>
                      <a:pt x="169" y="18"/>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2635560" y="3937320"/>
                <a:ext cx="548640" cy="484200"/>
              </a:xfrm>
              <a:custGeom>
                <a:avLst/>
                <a:gdLst/>
                <a:ahLst/>
                <a:rect l="l" t="t" r="r" b="b"/>
                <a:pathLst>
                  <a:path w="796" h="685">
                    <a:moveTo>
                      <a:pt x="0" y="18"/>
                    </a:moveTo>
                    <a:lnTo>
                      <a:pt x="155" y="10"/>
                    </a:lnTo>
                    <a:lnTo>
                      <a:pt x="402" y="0"/>
                    </a:lnTo>
                    <a:lnTo>
                      <a:pt x="434" y="14"/>
                    </a:lnTo>
                    <a:lnTo>
                      <a:pt x="441" y="39"/>
                    </a:lnTo>
                    <a:lnTo>
                      <a:pt x="427" y="54"/>
                    </a:lnTo>
                    <a:lnTo>
                      <a:pt x="445" y="86"/>
                    </a:lnTo>
                    <a:lnTo>
                      <a:pt x="459" y="118"/>
                    </a:lnTo>
                    <a:lnTo>
                      <a:pt x="438" y="143"/>
                    </a:lnTo>
                    <a:lnTo>
                      <a:pt x="434" y="168"/>
                    </a:lnTo>
                    <a:lnTo>
                      <a:pt x="427" y="186"/>
                    </a:lnTo>
                    <a:lnTo>
                      <a:pt x="398" y="211"/>
                    </a:lnTo>
                    <a:lnTo>
                      <a:pt x="395" y="261"/>
                    </a:lnTo>
                    <a:lnTo>
                      <a:pt x="366" y="308"/>
                    </a:lnTo>
                    <a:lnTo>
                      <a:pt x="398" y="351"/>
                    </a:lnTo>
                    <a:lnTo>
                      <a:pt x="639" y="333"/>
                    </a:lnTo>
                    <a:lnTo>
                      <a:pt x="635" y="376"/>
                    </a:lnTo>
                    <a:lnTo>
                      <a:pt x="692" y="473"/>
                    </a:lnTo>
                    <a:lnTo>
                      <a:pt x="707" y="466"/>
                    </a:lnTo>
                    <a:lnTo>
                      <a:pt x="732" y="509"/>
                    </a:lnTo>
                    <a:lnTo>
                      <a:pt x="696" y="545"/>
                    </a:lnTo>
                    <a:lnTo>
                      <a:pt x="721" y="573"/>
                    </a:lnTo>
                    <a:lnTo>
                      <a:pt x="757" y="577"/>
                    </a:lnTo>
                    <a:lnTo>
                      <a:pt x="764" y="613"/>
                    </a:lnTo>
                    <a:lnTo>
                      <a:pt x="796" y="638"/>
                    </a:lnTo>
                    <a:lnTo>
                      <a:pt x="786" y="656"/>
                    </a:lnTo>
                    <a:lnTo>
                      <a:pt x="732" y="685"/>
                    </a:lnTo>
                    <a:lnTo>
                      <a:pt x="700" y="638"/>
                    </a:lnTo>
                    <a:lnTo>
                      <a:pt x="675" y="620"/>
                    </a:lnTo>
                    <a:lnTo>
                      <a:pt x="624" y="670"/>
                    </a:lnTo>
                    <a:lnTo>
                      <a:pt x="571" y="642"/>
                    </a:lnTo>
                    <a:lnTo>
                      <a:pt x="549" y="649"/>
                    </a:lnTo>
                    <a:lnTo>
                      <a:pt x="538" y="681"/>
                    </a:lnTo>
                    <a:lnTo>
                      <a:pt x="474" y="652"/>
                    </a:lnTo>
                    <a:lnTo>
                      <a:pt x="359" y="606"/>
                    </a:lnTo>
                    <a:lnTo>
                      <a:pt x="330" y="599"/>
                    </a:lnTo>
                    <a:lnTo>
                      <a:pt x="305" y="617"/>
                    </a:lnTo>
                    <a:lnTo>
                      <a:pt x="262" y="599"/>
                    </a:lnTo>
                    <a:lnTo>
                      <a:pt x="219" y="584"/>
                    </a:lnTo>
                    <a:lnTo>
                      <a:pt x="180" y="584"/>
                    </a:lnTo>
                    <a:lnTo>
                      <a:pt x="126" y="559"/>
                    </a:lnTo>
                    <a:lnTo>
                      <a:pt x="104" y="573"/>
                    </a:lnTo>
                    <a:lnTo>
                      <a:pt x="40" y="573"/>
                    </a:lnTo>
                    <a:lnTo>
                      <a:pt x="65" y="541"/>
                    </a:lnTo>
                    <a:lnTo>
                      <a:pt x="69" y="513"/>
                    </a:lnTo>
                    <a:lnTo>
                      <a:pt x="65" y="487"/>
                    </a:lnTo>
                    <a:lnTo>
                      <a:pt x="72" y="462"/>
                    </a:lnTo>
                    <a:lnTo>
                      <a:pt x="72" y="423"/>
                    </a:lnTo>
                    <a:lnTo>
                      <a:pt x="83" y="387"/>
                    </a:lnTo>
                    <a:lnTo>
                      <a:pt x="90" y="326"/>
                    </a:lnTo>
                    <a:lnTo>
                      <a:pt x="72" y="308"/>
                    </a:lnTo>
                    <a:lnTo>
                      <a:pt x="61" y="276"/>
                    </a:lnTo>
                    <a:lnTo>
                      <a:pt x="51" y="254"/>
                    </a:lnTo>
                    <a:lnTo>
                      <a:pt x="47" y="222"/>
                    </a:lnTo>
                    <a:lnTo>
                      <a:pt x="33" y="211"/>
                    </a:lnTo>
                    <a:lnTo>
                      <a:pt x="4" y="190"/>
                    </a:lnTo>
                    <a:lnTo>
                      <a:pt x="0" y="18"/>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91" name=""/>
            <p:cNvGrpSpPr/>
            <p:nvPr/>
          </p:nvGrpSpPr>
          <p:grpSpPr>
            <a:xfrm>
              <a:off x="894960" y="2005920"/>
              <a:ext cx="3085920" cy="2672640"/>
              <a:chOff x="894960" y="2005920"/>
              <a:chExt cx="3085920" cy="2672640"/>
            </a:xfrm>
          </p:grpSpPr>
          <p:grpSp>
            <p:nvGrpSpPr>
              <p:cNvPr id="92" name=""/>
              <p:cNvGrpSpPr/>
              <p:nvPr/>
            </p:nvGrpSpPr>
            <p:grpSpPr>
              <a:xfrm>
                <a:off x="1784160" y="2185920"/>
                <a:ext cx="1275840" cy="2107080"/>
                <a:chOff x="1784160" y="2185920"/>
                <a:chExt cx="1275840" cy="2107080"/>
              </a:xfrm>
            </p:grpSpPr>
            <p:grpSp>
              <p:nvGrpSpPr>
                <p:cNvPr id="93" name=""/>
                <p:cNvGrpSpPr/>
                <p:nvPr/>
              </p:nvGrpSpPr>
              <p:grpSpPr>
                <a:xfrm>
                  <a:off x="1784160" y="2185920"/>
                  <a:ext cx="1240200" cy="2107080"/>
                  <a:chOff x="1784160" y="2185920"/>
                  <a:chExt cx="1240200" cy="2107080"/>
                </a:xfrm>
              </p:grpSpPr>
              <p:grpSp>
                <p:nvGrpSpPr>
                  <p:cNvPr id="94" name=""/>
                  <p:cNvGrpSpPr/>
                  <p:nvPr/>
                </p:nvGrpSpPr>
                <p:grpSpPr>
                  <a:xfrm>
                    <a:off x="2264400" y="2496600"/>
                    <a:ext cx="759960" cy="554400"/>
                    <a:chOff x="2264400" y="2496600"/>
                    <a:chExt cx="759960" cy="554400"/>
                  </a:xfrm>
                </p:grpSpPr>
                <p:sp>
                  <p:nvSpPr>
                    <p:cNvPr id="95" name=""/>
                    <p:cNvSpPr/>
                    <p:nvPr/>
                  </p:nvSpPr>
                  <p:spPr>
                    <a:xfrm flipV="1">
                      <a:off x="2404800" y="2914560"/>
                      <a:ext cx="194040" cy="1364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flipV="1">
                      <a:off x="2585160" y="2859120"/>
                      <a:ext cx="165240" cy="65520"/>
                    </a:xfrm>
                    <a:prstGeom prst="line">
                      <a:avLst/>
                    </a:prstGeom>
                    <a:ln w="38160">
                      <a:solidFill>
                        <a:srgbClr val="0000ff"/>
                      </a:solidFill>
                      <a:miter/>
                    </a:ln>
                  </p:spPr>
                  <p:style>
                    <a:lnRef idx="0"/>
                    <a:fillRef idx="0"/>
                    <a:effectRef idx="0"/>
                    <a:fontRef idx="minor"/>
                  </p:style>
                  <p:txBody>
                    <a:bodyPr lIns="90000" rIns="90000" tIns="18720" bIns="18720" anchor="ctr">
                      <a:noAutofit/>
                    </a:bodyPr>
                    <a:p>
                      <a:endParaRPr b="0" lang="en-US" sz="2400" strike="noStrike" u="none">
                        <a:solidFill>
                          <a:srgbClr val="000000"/>
                        </a:solidFill>
                        <a:effectLst/>
                        <a:uFillTx/>
                        <a:latin typeface="Times New Roman"/>
                      </a:endParaRPr>
                    </a:p>
                  </p:txBody>
                </p:sp>
                <p:sp>
                  <p:nvSpPr>
                    <p:cNvPr id="97" name=""/>
                    <p:cNvSpPr/>
                    <p:nvPr/>
                  </p:nvSpPr>
                  <p:spPr>
                    <a:xfrm flipV="1">
                      <a:off x="2745720" y="2734200"/>
                      <a:ext cx="278640" cy="12636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2398320" y="2865600"/>
                      <a:ext cx="19800" cy="176400"/>
                    </a:xfrm>
                    <a:custGeom>
                      <a:avLst/>
                      <a:gdLst/>
                      <a:ahLst/>
                      <a:rect l="l" t="t" r="r" b="b"/>
                      <a:pathLst>
                        <a:path w="21" h="174">
                          <a:moveTo>
                            <a:pt x="21" y="174"/>
                          </a:moveTo>
                          <a:cubicBezTo>
                            <a:pt x="20" y="161"/>
                            <a:pt x="17" y="68"/>
                            <a:pt x="15" y="48"/>
                          </a:cubicBezTo>
                          <a:cubicBezTo>
                            <a:pt x="14" y="36"/>
                            <a:pt x="7" y="20"/>
                            <a:pt x="3" y="9"/>
                          </a:cubicBezTo>
                          <a:cubicBezTo>
                            <a:pt x="2" y="6"/>
                            <a:pt x="0" y="0"/>
                            <a:pt x="0"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flipV="1">
                      <a:off x="2394720" y="2562840"/>
                      <a:ext cx="265320" cy="31212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2264400" y="2496600"/>
                      <a:ext cx="211320" cy="283680"/>
                    </a:xfrm>
                    <a:custGeom>
                      <a:avLst/>
                      <a:gdLst/>
                      <a:ahLst/>
                      <a:rect l="l" t="t" r="r" b="b"/>
                      <a:pathLst>
                        <a:path w="231" h="279">
                          <a:moveTo>
                            <a:pt x="0" y="0"/>
                          </a:moveTo>
                          <a:cubicBezTo>
                            <a:pt x="22" y="15"/>
                            <a:pt x="24" y="59"/>
                            <a:pt x="30" y="84"/>
                          </a:cubicBezTo>
                          <a:cubicBezTo>
                            <a:pt x="30" y="84"/>
                            <a:pt x="35" y="104"/>
                            <a:pt x="36" y="105"/>
                          </a:cubicBezTo>
                          <a:cubicBezTo>
                            <a:pt x="41" y="110"/>
                            <a:pt x="54" y="117"/>
                            <a:pt x="54" y="117"/>
                          </a:cubicBezTo>
                          <a:cubicBezTo>
                            <a:pt x="65" y="133"/>
                            <a:pt x="73" y="152"/>
                            <a:pt x="78" y="171"/>
                          </a:cubicBezTo>
                          <a:cubicBezTo>
                            <a:pt x="80" y="180"/>
                            <a:pt x="83" y="200"/>
                            <a:pt x="87" y="207"/>
                          </a:cubicBezTo>
                          <a:cubicBezTo>
                            <a:pt x="90" y="212"/>
                            <a:pt x="100" y="214"/>
                            <a:pt x="105" y="216"/>
                          </a:cubicBezTo>
                          <a:cubicBezTo>
                            <a:pt x="121" y="240"/>
                            <a:pt x="165" y="255"/>
                            <a:pt x="192" y="264"/>
                          </a:cubicBezTo>
                          <a:cubicBezTo>
                            <a:pt x="205" y="268"/>
                            <a:pt x="217" y="279"/>
                            <a:pt x="231" y="279"/>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2421000" y="2544840"/>
                      <a:ext cx="218520" cy="92520"/>
                    </a:xfrm>
                    <a:custGeom>
                      <a:avLst/>
                      <a:gdLst/>
                      <a:ahLst/>
                      <a:rect l="l" t="t" r="r" b="b"/>
                      <a:pathLst>
                        <a:path w="240" h="91">
                          <a:moveTo>
                            <a:pt x="0" y="90"/>
                          </a:moveTo>
                          <a:cubicBezTo>
                            <a:pt x="31" y="86"/>
                            <a:pt x="17" y="91"/>
                            <a:pt x="42" y="75"/>
                          </a:cubicBezTo>
                          <a:cubicBezTo>
                            <a:pt x="48" y="71"/>
                            <a:pt x="60" y="63"/>
                            <a:pt x="60" y="63"/>
                          </a:cubicBezTo>
                          <a:cubicBezTo>
                            <a:pt x="70" y="48"/>
                            <a:pt x="80" y="33"/>
                            <a:pt x="90" y="18"/>
                          </a:cubicBezTo>
                          <a:cubicBezTo>
                            <a:pt x="94" y="12"/>
                            <a:pt x="102" y="0"/>
                            <a:pt x="102" y="0"/>
                          </a:cubicBezTo>
                          <a:cubicBezTo>
                            <a:pt x="136" y="9"/>
                            <a:pt x="170" y="21"/>
                            <a:pt x="204" y="30"/>
                          </a:cubicBezTo>
                          <a:cubicBezTo>
                            <a:pt x="216" y="33"/>
                            <a:pt x="228" y="39"/>
                            <a:pt x="240" y="39"/>
                          </a:cubicBezTo>
                        </a:path>
                      </a:pathLst>
                    </a:custGeom>
                    <a:noFill/>
                    <a:ln w="38160">
                      <a:solidFill>
                        <a:srgbClr val="0000ff"/>
                      </a:solidFill>
                      <a:round/>
                    </a:ln>
                  </p:spPr>
                  <p:style>
                    <a:lnRef idx="0"/>
                    <a:fillRef idx="0"/>
                    <a:effectRef idx="0"/>
                    <a:fontRef idx="minor"/>
                  </p:style>
                  <p:txBody>
                    <a:bodyPr wrap="none" lIns="90000" rIns="90000" anchor="ctr">
                      <a:noAutofit/>
                    </a:bodyPr>
                    <a:p>
                      <a:endParaRPr b="0" lang="en-US" sz="2400" strike="noStrike" u="none">
                        <a:solidFill>
                          <a:srgbClr val="000000"/>
                        </a:solidFill>
                        <a:effectLst/>
                        <a:uFillTx/>
                        <a:latin typeface="Times New Roman"/>
                      </a:endParaRPr>
                    </a:p>
                  </p:txBody>
                </p:sp>
                <p:sp>
                  <p:nvSpPr>
                    <p:cNvPr id="102" name=""/>
                    <p:cNvSpPr/>
                    <p:nvPr/>
                  </p:nvSpPr>
                  <p:spPr>
                    <a:xfrm flipV="1">
                      <a:off x="2639880" y="2679480"/>
                      <a:ext cx="202680" cy="5040"/>
                    </a:xfrm>
                    <a:prstGeom prst="line">
                      <a:avLst/>
                    </a:prstGeom>
                    <a:ln w="38160">
                      <a:solidFill>
                        <a:srgbClr val="0000ff"/>
                      </a:solidFill>
                      <a:miter/>
                    </a:ln>
                  </p:spPr>
                  <p:style>
                    <a:lnRef idx="0"/>
                    <a:fillRef idx="0"/>
                    <a:effectRef idx="0"/>
                    <a:fontRef idx="minor"/>
                  </p:style>
                  <p:txBody>
                    <a:bodyPr lIns="90000" rIns="90000" tIns="-41760" bIns="-41760" anchor="ctr">
                      <a:noAutofit/>
                    </a:bodyPr>
                    <a:p>
                      <a:endParaRPr b="0" lang="en-US" sz="2400" strike="noStrike" u="none">
                        <a:solidFill>
                          <a:srgbClr val="000000"/>
                        </a:solidFill>
                        <a:effectLst/>
                        <a:uFillTx/>
                        <a:latin typeface="Times New Roman"/>
                      </a:endParaRPr>
                    </a:p>
                  </p:txBody>
                </p:sp>
                <p:sp>
                  <p:nvSpPr>
                    <p:cNvPr id="103" name=""/>
                    <p:cNvSpPr/>
                    <p:nvPr/>
                  </p:nvSpPr>
                  <p:spPr>
                    <a:xfrm>
                      <a:off x="2595240" y="2780280"/>
                      <a:ext cx="30240" cy="134280"/>
                    </a:xfrm>
                    <a:custGeom>
                      <a:avLst/>
                      <a:gdLst/>
                      <a:ahLst/>
                      <a:rect l="l" t="t" r="r" b="b"/>
                      <a:pathLst>
                        <a:path w="34" h="132">
                          <a:moveTo>
                            <a:pt x="13" y="132"/>
                          </a:moveTo>
                          <a:cubicBezTo>
                            <a:pt x="9" y="126"/>
                            <a:pt x="0" y="121"/>
                            <a:pt x="1" y="114"/>
                          </a:cubicBezTo>
                          <a:cubicBezTo>
                            <a:pt x="2" y="104"/>
                            <a:pt x="4" y="69"/>
                            <a:pt x="13" y="60"/>
                          </a:cubicBezTo>
                          <a:cubicBezTo>
                            <a:pt x="22" y="51"/>
                            <a:pt x="27" y="45"/>
                            <a:pt x="31" y="33"/>
                          </a:cubicBezTo>
                          <a:cubicBezTo>
                            <a:pt x="32" y="22"/>
                            <a:pt x="34" y="0"/>
                            <a:pt x="34"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flipH="1">
                      <a:off x="2626560" y="2566800"/>
                      <a:ext cx="29160" cy="22500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105" name=""/>
                  <p:cNvGrpSpPr/>
                  <p:nvPr/>
                </p:nvGrpSpPr>
                <p:grpSpPr>
                  <a:xfrm>
                    <a:off x="1784160" y="2185920"/>
                    <a:ext cx="1053360" cy="2107080"/>
                    <a:chOff x="1784160" y="2185920"/>
                    <a:chExt cx="1053360" cy="2107080"/>
                  </a:xfrm>
                </p:grpSpPr>
                <p:sp>
                  <p:nvSpPr>
                    <p:cNvPr id="106" name=""/>
                    <p:cNvSpPr/>
                    <p:nvPr/>
                  </p:nvSpPr>
                  <p:spPr>
                    <a:xfrm flipH="1">
                      <a:off x="1792800" y="3925800"/>
                      <a:ext cx="70560" cy="62280"/>
                    </a:xfrm>
                    <a:prstGeom prst="line">
                      <a:avLst/>
                    </a:prstGeom>
                    <a:ln w="38160">
                      <a:solidFill>
                        <a:srgbClr val="0000ff"/>
                      </a:solidFill>
                      <a:miter/>
                    </a:ln>
                  </p:spPr>
                  <p:style>
                    <a:lnRef idx="0"/>
                    <a:fillRef idx="0"/>
                    <a:effectRef idx="0"/>
                    <a:fontRef idx="minor"/>
                  </p:style>
                  <p:txBody>
                    <a:bodyPr lIns="90000" rIns="90000" tIns="15480" bIns="15480" anchor="ctr">
                      <a:noAutofit/>
                    </a:bodyPr>
                    <a:p>
                      <a:endParaRPr b="0" lang="en-US" sz="2400" strike="noStrike" u="none">
                        <a:solidFill>
                          <a:srgbClr val="000000"/>
                        </a:solidFill>
                        <a:effectLst/>
                        <a:uFillTx/>
                        <a:latin typeface="Times New Roman"/>
                      </a:endParaRPr>
                    </a:p>
                  </p:txBody>
                </p:sp>
                <p:sp>
                  <p:nvSpPr>
                    <p:cNvPr id="107" name=""/>
                    <p:cNvSpPr/>
                    <p:nvPr/>
                  </p:nvSpPr>
                  <p:spPr>
                    <a:xfrm>
                      <a:off x="1804680" y="3978000"/>
                      <a:ext cx="73800" cy="107640"/>
                    </a:xfrm>
                    <a:custGeom>
                      <a:avLst/>
                      <a:gdLst/>
                      <a:ahLst/>
                      <a:rect l="l" t="t" r="r" b="b"/>
                      <a:pathLst>
                        <a:path w="81" h="106">
                          <a:moveTo>
                            <a:pt x="0" y="106"/>
                          </a:moveTo>
                          <a:cubicBezTo>
                            <a:pt x="12" y="88"/>
                            <a:pt x="24" y="67"/>
                            <a:pt x="42" y="55"/>
                          </a:cubicBezTo>
                          <a:cubicBezTo>
                            <a:pt x="52" y="40"/>
                            <a:pt x="62" y="25"/>
                            <a:pt x="72" y="10"/>
                          </a:cubicBezTo>
                          <a:cubicBezTo>
                            <a:pt x="79" y="0"/>
                            <a:pt x="74" y="1"/>
                            <a:pt x="81" y="1"/>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08" name=""/>
                    <p:cNvGrpSpPr/>
                    <p:nvPr/>
                  </p:nvGrpSpPr>
                  <p:grpSpPr>
                    <a:xfrm>
                      <a:off x="1784160" y="2185920"/>
                      <a:ext cx="1053360" cy="2107080"/>
                      <a:chOff x="1784160" y="2185920"/>
                      <a:chExt cx="1053360" cy="2107080"/>
                    </a:xfrm>
                  </p:grpSpPr>
                  <p:sp>
                    <p:nvSpPr>
                      <p:cNvPr id="109" name=""/>
                      <p:cNvSpPr/>
                      <p:nvPr/>
                    </p:nvSpPr>
                    <p:spPr>
                      <a:xfrm>
                        <a:off x="1853640" y="3930480"/>
                        <a:ext cx="162360" cy="2912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2010600" y="4210920"/>
                        <a:ext cx="0" cy="82080"/>
                      </a:xfrm>
                      <a:prstGeom prst="line">
                        <a:avLst/>
                      </a:prstGeom>
                      <a:ln w="38160">
                        <a:solidFill>
                          <a:srgbClr val="0000ff"/>
                        </a:solidFill>
                        <a:miter/>
                      </a:ln>
                    </p:spPr>
                    <p:style>
                      <a:lnRef idx="0"/>
                      <a:fillRef idx="0"/>
                      <a:effectRef idx="0"/>
                      <a:fontRef idx="minor"/>
                    </p:style>
                    <p:txBody>
                      <a:bodyPr lIns="90000" rIns="90000" tIns="35280" bIns="35280" anchor="ctr">
                        <a:noAutofit/>
                      </a:bodyPr>
                      <a:p>
                        <a:endParaRPr b="0" lang="en-US" sz="2400" strike="noStrike" u="none">
                          <a:solidFill>
                            <a:srgbClr val="000000"/>
                          </a:solidFill>
                          <a:effectLst/>
                          <a:uFillTx/>
                          <a:latin typeface="Times New Roman"/>
                        </a:endParaRPr>
                      </a:p>
                    </p:txBody>
                  </p:sp>
                  <p:grpSp>
                    <p:nvGrpSpPr>
                      <p:cNvPr id="111" name=""/>
                      <p:cNvGrpSpPr/>
                      <p:nvPr/>
                    </p:nvGrpSpPr>
                    <p:grpSpPr>
                      <a:xfrm>
                        <a:off x="1784160" y="2185920"/>
                        <a:ext cx="1053360" cy="2101680"/>
                        <a:chOff x="1784160" y="2185920"/>
                        <a:chExt cx="1053360" cy="2101680"/>
                      </a:xfrm>
                    </p:grpSpPr>
                    <p:sp>
                      <p:nvSpPr>
                        <p:cNvPr id="112" name=""/>
                        <p:cNvSpPr/>
                        <p:nvPr/>
                      </p:nvSpPr>
                      <p:spPr>
                        <a:xfrm>
                          <a:off x="1784160" y="3979080"/>
                          <a:ext cx="79200" cy="308520"/>
                        </a:xfrm>
                        <a:custGeom>
                          <a:avLst/>
                          <a:gdLst/>
                          <a:ahLst/>
                          <a:rect l="l" t="t" r="r" b="b"/>
                          <a:pathLst>
                            <a:path w="86" h="279">
                              <a:moveTo>
                                <a:pt x="13" y="0"/>
                              </a:moveTo>
                              <a:cubicBezTo>
                                <a:pt x="21" y="12"/>
                                <a:pt x="22" y="22"/>
                                <a:pt x="25" y="36"/>
                              </a:cubicBezTo>
                              <a:cubicBezTo>
                                <a:pt x="22" y="77"/>
                                <a:pt x="0" y="187"/>
                                <a:pt x="43" y="201"/>
                              </a:cubicBezTo>
                              <a:cubicBezTo>
                                <a:pt x="50" y="211"/>
                                <a:pt x="59" y="215"/>
                                <a:pt x="67" y="225"/>
                              </a:cubicBezTo>
                              <a:cubicBezTo>
                                <a:pt x="74" y="233"/>
                                <a:pt x="76" y="243"/>
                                <a:pt x="82" y="252"/>
                              </a:cubicBezTo>
                              <a:cubicBezTo>
                                <a:pt x="86" y="269"/>
                                <a:pt x="85" y="260"/>
                                <a:pt x="85" y="279"/>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1848240" y="4097880"/>
                          <a:ext cx="96120" cy="137160"/>
                        </a:xfrm>
                        <a:custGeom>
                          <a:avLst/>
                          <a:gdLst/>
                          <a:ahLst/>
                          <a:rect l="l" t="t" r="r" b="b"/>
                          <a:pathLst>
                            <a:path w="105" h="135">
                              <a:moveTo>
                                <a:pt x="0" y="135"/>
                              </a:moveTo>
                              <a:cubicBezTo>
                                <a:pt x="6" y="126"/>
                                <a:pt x="9" y="117"/>
                                <a:pt x="15" y="108"/>
                              </a:cubicBezTo>
                              <a:cubicBezTo>
                                <a:pt x="25" y="93"/>
                                <a:pt x="53" y="85"/>
                                <a:pt x="69" y="78"/>
                              </a:cubicBezTo>
                              <a:cubicBezTo>
                                <a:pt x="78" y="74"/>
                                <a:pt x="87" y="72"/>
                                <a:pt x="96" y="69"/>
                              </a:cubicBezTo>
                              <a:cubicBezTo>
                                <a:pt x="99" y="68"/>
                                <a:pt x="105" y="66"/>
                                <a:pt x="105" y="66"/>
                              </a:cubicBezTo>
                              <a:cubicBezTo>
                                <a:pt x="97" y="42"/>
                                <a:pt x="105" y="24"/>
                                <a:pt x="105"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14" name=""/>
                        <p:cNvGrpSpPr/>
                        <p:nvPr/>
                      </p:nvGrpSpPr>
                      <p:grpSpPr>
                        <a:xfrm>
                          <a:off x="1877760" y="2185920"/>
                          <a:ext cx="959760" cy="1785600"/>
                          <a:chOff x="1877760" y="2185920"/>
                          <a:chExt cx="959760" cy="1785600"/>
                        </a:xfrm>
                      </p:grpSpPr>
                      <p:grpSp>
                        <p:nvGrpSpPr>
                          <p:cNvPr id="115" name=""/>
                          <p:cNvGrpSpPr/>
                          <p:nvPr/>
                        </p:nvGrpSpPr>
                        <p:grpSpPr>
                          <a:xfrm>
                            <a:off x="1877760" y="3043080"/>
                            <a:ext cx="536760" cy="928440"/>
                            <a:chOff x="1877760" y="3043080"/>
                            <a:chExt cx="536760" cy="928440"/>
                          </a:xfrm>
                        </p:grpSpPr>
                        <p:sp>
                          <p:nvSpPr>
                            <p:cNvPr id="116" name=""/>
                            <p:cNvSpPr/>
                            <p:nvPr/>
                          </p:nvSpPr>
                          <p:spPr>
                            <a:xfrm flipV="1">
                              <a:off x="1877760" y="3584520"/>
                              <a:ext cx="177840" cy="38700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1978920" y="3652920"/>
                              <a:ext cx="7560" cy="78840"/>
                            </a:xfrm>
                            <a:prstGeom prst="line">
                              <a:avLst/>
                            </a:prstGeom>
                            <a:ln w="38160">
                              <a:solidFill>
                                <a:srgbClr val="0000ff"/>
                              </a:solidFill>
                              <a:miter/>
                            </a:ln>
                          </p:spPr>
                          <p:style>
                            <a:lnRef idx="0"/>
                            <a:fillRef idx="0"/>
                            <a:effectRef idx="0"/>
                            <a:fontRef idx="minor"/>
                          </p:style>
                          <p:txBody>
                            <a:bodyPr lIns="90000" rIns="90000" tIns="32040" bIns="32040" anchor="ctr">
                              <a:noAutofit/>
                            </a:bodyPr>
                            <a:p>
                              <a:endParaRPr b="0" lang="en-US" sz="2400" strike="noStrike" u="none">
                                <a:solidFill>
                                  <a:srgbClr val="000000"/>
                                </a:solidFill>
                                <a:effectLst/>
                                <a:uFillTx/>
                                <a:latin typeface="Times New Roman"/>
                              </a:endParaRPr>
                            </a:p>
                          </p:txBody>
                        </p:sp>
                        <p:sp>
                          <p:nvSpPr>
                            <p:cNvPr id="118" name=""/>
                            <p:cNvSpPr/>
                            <p:nvPr/>
                          </p:nvSpPr>
                          <p:spPr>
                            <a:xfrm flipV="1">
                              <a:off x="1974960" y="3570120"/>
                              <a:ext cx="96480" cy="88920"/>
                            </a:xfrm>
                            <a:prstGeom prst="line">
                              <a:avLst/>
                            </a:prstGeom>
                            <a:ln w="38160">
                              <a:solidFill>
                                <a:srgbClr val="0000ff"/>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19" name=""/>
                            <p:cNvSpPr/>
                            <p:nvPr/>
                          </p:nvSpPr>
                          <p:spPr>
                            <a:xfrm flipV="1">
                              <a:off x="2061720" y="3368880"/>
                              <a:ext cx="122760" cy="2102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flipV="1">
                              <a:off x="2176560" y="3251880"/>
                              <a:ext cx="107280" cy="1256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flipV="1">
                              <a:off x="2280960" y="3043080"/>
                              <a:ext cx="133560" cy="21600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flipV="1">
                              <a:off x="1948320" y="3444840"/>
                              <a:ext cx="194760" cy="30960"/>
                            </a:xfrm>
                            <a:prstGeom prst="line">
                              <a:avLst/>
                            </a:prstGeom>
                            <a:ln w="38160">
                              <a:solidFill>
                                <a:srgbClr val="0000ff"/>
                              </a:solidFill>
                              <a:miter/>
                            </a:ln>
                          </p:spPr>
                          <p:style>
                            <a:lnRef idx="0"/>
                            <a:fillRef idx="0"/>
                            <a:effectRef idx="0"/>
                            <a:fontRef idx="minor"/>
                          </p:style>
                          <p:txBody>
                            <a:bodyPr lIns="90000" rIns="90000" tIns="-15840" bIns="-15840" anchor="ctr">
                              <a:noAutofit/>
                            </a:bodyPr>
                            <a:p>
                              <a:endParaRPr b="0" lang="en-US" sz="2400" strike="noStrike" u="none">
                                <a:solidFill>
                                  <a:srgbClr val="000000"/>
                                </a:solidFill>
                                <a:effectLst/>
                                <a:uFillTx/>
                                <a:latin typeface="Times New Roman"/>
                              </a:endParaRPr>
                            </a:p>
                          </p:txBody>
                        </p:sp>
                        <p:sp>
                          <p:nvSpPr>
                            <p:cNvPr id="123" name=""/>
                            <p:cNvSpPr/>
                            <p:nvPr/>
                          </p:nvSpPr>
                          <p:spPr>
                            <a:xfrm>
                              <a:off x="2034000" y="3640680"/>
                              <a:ext cx="185760" cy="82440"/>
                            </a:xfrm>
                            <a:custGeom>
                              <a:avLst/>
                              <a:gdLst/>
                              <a:ahLst/>
                              <a:rect l="l" t="t" r="r" b="b"/>
                              <a:pathLst>
                                <a:path w="204" h="81">
                                  <a:moveTo>
                                    <a:pt x="204" y="81"/>
                                  </a:moveTo>
                                  <a:cubicBezTo>
                                    <a:pt x="163" y="73"/>
                                    <a:pt x="98" y="58"/>
                                    <a:pt x="60" y="42"/>
                                  </a:cubicBezTo>
                                  <a:cubicBezTo>
                                    <a:pt x="44" y="35"/>
                                    <a:pt x="11" y="0"/>
                                    <a:pt x="0" y="0"/>
                                  </a:cubicBezTo>
                                </a:path>
                              </a:pathLst>
                            </a:custGeom>
                            <a:noFill/>
                            <a:ln w="38160">
                              <a:solidFill>
                                <a:srgbClr val="0000ff"/>
                              </a:solidFill>
                              <a:round/>
                            </a:ln>
                          </p:spPr>
                          <p:style>
                            <a:lnRef idx="0"/>
                            <a:fillRef idx="0"/>
                            <a:effectRef idx="0"/>
                            <a:fontRef idx="minor"/>
                          </p:style>
                          <p:txBody>
                            <a:bodyPr wrap="none" lIns="90000" rIns="90000" tIns="35640" bIns="35640" anchor="ctr">
                              <a:noAutofit/>
                            </a:bodyPr>
                            <a:p>
                              <a:endParaRPr b="0" lang="en-US" sz="2400" strike="noStrike" u="none">
                                <a:solidFill>
                                  <a:srgbClr val="000000"/>
                                </a:solidFill>
                                <a:effectLst/>
                                <a:uFillTx/>
                                <a:latin typeface="Times New Roman"/>
                              </a:endParaRPr>
                            </a:p>
                          </p:txBody>
                        </p:sp>
                        <p:sp>
                          <p:nvSpPr>
                            <p:cNvPr id="124" name=""/>
                            <p:cNvSpPr/>
                            <p:nvPr/>
                          </p:nvSpPr>
                          <p:spPr>
                            <a:xfrm>
                              <a:off x="2083320" y="3546000"/>
                              <a:ext cx="147240" cy="48960"/>
                            </a:xfrm>
                            <a:custGeom>
                              <a:avLst/>
                              <a:gdLst/>
                              <a:ahLst/>
                              <a:rect l="l" t="t" r="r" b="b"/>
                              <a:pathLst>
                                <a:path w="162" h="48">
                                  <a:moveTo>
                                    <a:pt x="0" y="0"/>
                                  </a:moveTo>
                                  <a:cubicBezTo>
                                    <a:pt x="32" y="32"/>
                                    <a:pt x="120" y="48"/>
                                    <a:pt x="162" y="48"/>
                                  </a:cubicBezTo>
                                </a:path>
                              </a:pathLst>
                            </a:custGeom>
                            <a:noFill/>
                            <a:ln w="38160">
                              <a:solidFill>
                                <a:srgbClr val="0000ff"/>
                              </a:solidFill>
                              <a:round/>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125" name=""/>
                            <p:cNvSpPr/>
                            <p:nvPr/>
                          </p:nvSpPr>
                          <p:spPr>
                            <a:xfrm>
                              <a:off x="1995480" y="3368880"/>
                              <a:ext cx="185760" cy="100080"/>
                            </a:xfrm>
                            <a:custGeom>
                              <a:avLst/>
                              <a:gdLst/>
                              <a:ahLst/>
                              <a:rect l="l" t="t" r="r" b="b"/>
                              <a:pathLst>
                                <a:path w="204" h="99">
                                  <a:moveTo>
                                    <a:pt x="0" y="99"/>
                                  </a:moveTo>
                                  <a:cubicBezTo>
                                    <a:pt x="5" y="91"/>
                                    <a:pt x="11" y="81"/>
                                    <a:pt x="15" y="72"/>
                                  </a:cubicBezTo>
                                  <a:cubicBezTo>
                                    <a:pt x="18" y="66"/>
                                    <a:pt x="19" y="60"/>
                                    <a:pt x="21" y="54"/>
                                  </a:cubicBezTo>
                                  <a:cubicBezTo>
                                    <a:pt x="22" y="51"/>
                                    <a:pt x="24" y="45"/>
                                    <a:pt x="24" y="45"/>
                                  </a:cubicBezTo>
                                  <a:cubicBezTo>
                                    <a:pt x="23" y="42"/>
                                    <a:pt x="19" y="38"/>
                                    <a:pt x="21" y="36"/>
                                  </a:cubicBezTo>
                                  <a:cubicBezTo>
                                    <a:pt x="32" y="25"/>
                                    <a:pt x="130" y="21"/>
                                    <a:pt x="132" y="21"/>
                                  </a:cubicBezTo>
                                  <a:cubicBezTo>
                                    <a:pt x="153" y="14"/>
                                    <a:pt x="181" y="0"/>
                                    <a:pt x="204"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26" name=""/>
                          <p:cNvGrpSpPr/>
                          <p:nvPr/>
                        </p:nvGrpSpPr>
                        <p:grpSpPr>
                          <a:xfrm>
                            <a:off x="2424240" y="2185920"/>
                            <a:ext cx="413280" cy="427680"/>
                            <a:chOff x="2424240" y="2185920"/>
                            <a:chExt cx="413280" cy="427680"/>
                          </a:xfrm>
                        </p:grpSpPr>
                        <p:sp>
                          <p:nvSpPr>
                            <p:cNvPr id="127" name=""/>
                            <p:cNvSpPr/>
                            <p:nvPr/>
                          </p:nvSpPr>
                          <p:spPr>
                            <a:xfrm>
                              <a:off x="2638080" y="2221920"/>
                              <a:ext cx="78840" cy="55800"/>
                            </a:xfrm>
                            <a:custGeom>
                              <a:avLst/>
                              <a:gdLst/>
                              <a:ahLst/>
                              <a:rect l="l" t="t" r="r" b="b"/>
                              <a:pathLst>
                                <a:path w="87" h="55">
                                  <a:moveTo>
                                    <a:pt x="0" y="55"/>
                                  </a:moveTo>
                                  <a:cubicBezTo>
                                    <a:pt x="3" y="53"/>
                                    <a:pt x="30" y="28"/>
                                    <a:pt x="30" y="28"/>
                                  </a:cubicBezTo>
                                  <a:cubicBezTo>
                                    <a:pt x="46" y="21"/>
                                    <a:pt x="63" y="20"/>
                                    <a:pt x="78" y="10"/>
                                  </a:cubicBezTo>
                                  <a:cubicBezTo>
                                    <a:pt x="85" y="0"/>
                                    <a:pt x="80" y="1"/>
                                    <a:pt x="87" y="1"/>
                                  </a:cubicBezTo>
                                </a:path>
                              </a:pathLst>
                            </a:custGeom>
                            <a:noFill/>
                            <a:ln w="38160">
                              <a:solidFill>
                                <a:srgbClr val="0000ff"/>
                              </a:solidFill>
                              <a:round/>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Times New Roman"/>
                              </a:endParaRPr>
                            </a:p>
                          </p:txBody>
                        </p:sp>
                        <p:sp>
                          <p:nvSpPr>
                            <p:cNvPr id="128" name=""/>
                            <p:cNvSpPr/>
                            <p:nvPr/>
                          </p:nvSpPr>
                          <p:spPr>
                            <a:xfrm flipV="1">
                              <a:off x="2682720" y="2185920"/>
                              <a:ext cx="96840" cy="15516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2642760" y="2325240"/>
                              <a:ext cx="194760" cy="288360"/>
                            </a:xfrm>
                            <a:custGeom>
                              <a:avLst/>
                              <a:gdLst/>
                              <a:ahLst/>
                              <a:rect l="l" t="t" r="r" b="b"/>
                              <a:pathLst>
                                <a:path w="213" h="270">
                                  <a:moveTo>
                                    <a:pt x="48" y="0"/>
                                  </a:moveTo>
                                  <a:cubicBezTo>
                                    <a:pt x="42" y="19"/>
                                    <a:pt x="22" y="34"/>
                                    <a:pt x="15" y="54"/>
                                  </a:cubicBezTo>
                                  <a:cubicBezTo>
                                    <a:pt x="7" y="77"/>
                                    <a:pt x="3" y="96"/>
                                    <a:pt x="0" y="120"/>
                                  </a:cubicBezTo>
                                  <a:cubicBezTo>
                                    <a:pt x="0" y="121"/>
                                    <a:pt x="4" y="214"/>
                                    <a:pt x="15" y="225"/>
                                  </a:cubicBezTo>
                                  <a:cubicBezTo>
                                    <a:pt x="28" y="238"/>
                                    <a:pt x="45" y="241"/>
                                    <a:pt x="63" y="246"/>
                                  </a:cubicBezTo>
                                  <a:cubicBezTo>
                                    <a:pt x="112" y="260"/>
                                    <a:pt x="162" y="270"/>
                                    <a:pt x="213" y="27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2424240" y="2391120"/>
                              <a:ext cx="136800" cy="115200"/>
                            </a:xfrm>
                            <a:custGeom>
                              <a:avLst/>
                              <a:gdLst/>
                              <a:ahLst/>
                              <a:rect l="l" t="t" r="r" b="b"/>
                              <a:pathLst>
                                <a:path w="150" h="114">
                                  <a:moveTo>
                                    <a:pt x="15" y="114"/>
                                  </a:moveTo>
                                  <a:cubicBezTo>
                                    <a:pt x="8" y="93"/>
                                    <a:pt x="14" y="100"/>
                                    <a:pt x="0" y="90"/>
                                  </a:cubicBezTo>
                                  <a:cubicBezTo>
                                    <a:pt x="1" y="86"/>
                                    <a:pt x="0" y="81"/>
                                    <a:pt x="3" y="78"/>
                                  </a:cubicBezTo>
                                  <a:cubicBezTo>
                                    <a:pt x="5" y="76"/>
                                    <a:pt x="10" y="78"/>
                                    <a:pt x="12" y="75"/>
                                  </a:cubicBezTo>
                                  <a:cubicBezTo>
                                    <a:pt x="15" y="71"/>
                                    <a:pt x="20" y="48"/>
                                    <a:pt x="21" y="48"/>
                                  </a:cubicBezTo>
                                  <a:cubicBezTo>
                                    <a:pt x="35" y="43"/>
                                    <a:pt x="73" y="31"/>
                                    <a:pt x="84" y="24"/>
                                  </a:cubicBezTo>
                                  <a:cubicBezTo>
                                    <a:pt x="103" y="11"/>
                                    <a:pt x="126" y="0"/>
                                    <a:pt x="150"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2558160" y="2357280"/>
                              <a:ext cx="87480" cy="99720"/>
                            </a:xfrm>
                            <a:custGeom>
                              <a:avLst/>
                              <a:gdLst/>
                              <a:ahLst/>
                              <a:rect l="l" t="t" r="r" b="b"/>
                              <a:pathLst>
                                <a:path w="96" h="98">
                                  <a:moveTo>
                                    <a:pt x="0" y="0"/>
                                  </a:moveTo>
                                  <a:cubicBezTo>
                                    <a:pt x="4" y="14"/>
                                    <a:pt x="7" y="27"/>
                                    <a:pt x="15" y="39"/>
                                  </a:cubicBezTo>
                                  <a:cubicBezTo>
                                    <a:pt x="22" y="98"/>
                                    <a:pt x="41" y="87"/>
                                    <a:pt x="96" y="87"/>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2519280" y="2439720"/>
                              <a:ext cx="63720" cy="30960"/>
                            </a:xfrm>
                            <a:custGeom>
                              <a:avLst/>
                              <a:gdLst/>
                              <a:ahLst/>
                              <a:rect l="l" t="t" r="r" b="b"/>
                              <a:pathLst>
                                <a:path w="69" h="31">
                                  <a:moveTo>
                                    <a:pt x="0" y="27"/>
                                  </a:moveTo>
                                  <a:cubicBezTo>
                                    <a:pt x="14" y="26"/>
                                    <a:pt x="32" y="31"/>
                                    <a:pt x="42" y="21"/>
                                  </a:cubicBezTo>
                                  <a:cubicBezTo>
                                    <a:pt x="57" y="6"/>
                                    <a:pt x="49" y="0"/>
                                    <a:pt x="69" y="0"/>
                                  </a:cubicBezTo>
                                </a:path>
                              </a:pathLst>
                            </a:custGeom>
                            <a:noFill/>
                            <a:ln w="38160">
                              <a:solidFill>
                                <a:srgbClr val="0000ff"/>
                              </a:solidFill>
                              <a:round/>
                            </a:ln>
                          </p:spPr>
                          <p:style>
                            <a:lnRef idx="0"/>
                            <a:fillRef idx="0"/>
                            <a:effectRef idx="0"/>
                            <a:fontRef idx="minor"/>
                          </p:style>
                          <p:txBody>
                            <a:bodyPr wrap="none" lIns="90000" rIns="90000" tIns="-15840" bIns="-15840" anchor="ctr">
                              <a:noAutofit/>
                            </a:bodyPr>
                            <a:p>
                              <a:endParaRPr b="0" lang="en-US" sz="2400" strike="noStrike" u="none">
                                <a:solidFill>
                                  <a:srgbClr val="000000"/>
                                </a:solidFill>
                                <a:effectLst/>
                                <a:uFillTx/>
                                <a:latin typeface="Times New Roman"/>
                              </a:endParaRPr>
                            </a:p>
                          </p:txBody>
                        </p:sp>
                        <p:sp>
                          <p:nvSpPr>
                            <p:cNvPr id="133" name=""/>
                            <p:cNvSpPr/>
                            <p:nvPr/>
                          </p:nvSpPr>
                          <p:spPr>
                            <a:xfrm>
                              <a:off x="2673360" y="2216160"/>
                              <a:ext cx="71280" cy="113400"/>
                            </a:xfrm>
                            <a:custGeom>
                              <a:avLst/>
                              <a:gdLst/>
                              <a:ahLst/>
                              <a:rect l="l" t="t" r="r" b="b"/>
                              <a:pathLst>
                                <a:path w="78" h="111">
                                  <a:moveTo>
                                    <a:pt x="0" y="0"/>
                                  </a:moveTo>
                                  <a:cubicBezTo>
                                    <a:pt x="8" y="12"/>
                                    <a:pt x="13" y="24"/>
                                    <a:pt x="21" y="36"/>
                                  </a:cubicBezTo>
                                  <a:cubicBezTo>
                                    <a:pt x="22" y="44"/>
                                    <a:pt x="22" y="77"/>
                                    <a:pt x="30" y="87"/>
                                  </a:cubicBezTo>
                                  <a:cubicBezTo>
                                    <a:pt x="35" y="94"/>
                                    <a:pt x="60" y="104"/>
                                    <a:pt x="66" y="108"/>
                                  </a:cubicBezTo>
                                  <a:cubicBezTo>
                                    <a:pt x="69" y="110"/>
                                    <a:pt x="78" y="111"/>
                                    <a:pt x="78" y="111"/>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grpSp>
                </p:grpSp>
              </p:grpSp>
            </p:grpSp>
            <p:sp>
              <p:nvSpPr>
                <p:cNvPr id="134" name=""/>
                <p:cNvSpPr/>
                <p:nvPr/>
              </p:nvSpPr>
              <p:spPr>
                <a:xfrm flipV="1">
                  <a:off x="2740320" y="2301120"/>
                  <a:ext cx="319680" cy="28440"/>
                </a:xfrm>
                <a:prstGeom prst="line">
                  <a:avLst/>
                </a:prstGeom>
                <a:ln w="38160">
                  <a:solidFill>
                    <a:srgbClr val="0000ff"/>
                  </a:solidFill>
                  <a:miter/>
                </a:ln>
              </p:spPr>
              <p:style>
                <a:lnRef idx="0"/>
                <a:fillRef idx="0"/>
                <a:effectRef idx="0"/>
                <a:fontRef idx="minor"/>
              </p:style>
              <p:txBody>
                <a:bodyPr lIns="90000" rIns="90000" tIns="-18360" bIns="-18360" anchor="ctr">
                  <a:noAutofit/>
                </a:bodyPr>
                <a:p>
                  <a:endParaRPr b="0" lang="en-US" sz="2400" strike="noStrike" u="none">
                    <a:solidFill>
                      <a:srgbClr val="000000"/>
                    </a:solidFill>
                    <a:effectLst/>
                    <a:uFillTx/>
                    <a:latin typeface="Times New Roman"/>
                  </a:endParaRPr>
                </a:p>
              </p:txBody>
            </p:sp>
            <p:sp>
              <p:nvSpPr>
                <p:cNvPr id="135" name=""/>
                <p:cNvSpPr/>
                <p:nvPr/>
              </p:nvSpPr>
              <p:spPr>
                <a:xfrm>
                  <a:off x="2801160" y="2325240"/>
                  <a:ext cx="73080" cy="12348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2649240" y="2445120"/>
                  <a:ext cx="134640" cy="66600"/>
                </a:xfrm>
                <a:custGeom>
                  <a:avLst/>
                  <a:gdLst/>
                  <a:ahLst/>
                  <a:rect l="l" t="t" r="r" b="b"/>
                  <a:pathLst>
                    <a:path w="147" h="66">
                      <a:moveTo>
                        <a:pt x="0" y="66"/>
                      </a:moveTo>
                      <a:cubicBezTo>
                        <a:pt x="13" y="58"/>
                        <a:pt x="19" y="45"/>
                        <a:pt x="27" y="33"/>
                      </a:cubicBezTo>
                      <a:cubicBezTo>
                        <a:pt x="28" y="32"/>
                        <a:pt x="93" y="18"/>
                        <a:pt x="93" y="18"/>
                      </a:cubicBezTo>
                      <a:cubicBezTo>
                        <a:pt x="105" y="14"/>
                        <a:pt x="117" y="10"/>
                        <a:pt x="129" y="6"/>
                      </a:cubicBezTo>
                      <a:cubicBezTo>
                        <a:pt x="135" y="4"/>
                        <a:pt x="147" y="0"/>
                        <a:pt x="147" y="0"/>
                      </a:cubicBezTo>
                    </a:path>
                  </a:pathLst>
                </a:custGeom>
                <a:noFill/>
                <a:ln w="38160">
                  <a:solidFill>
                    <a:srgbClr val="0000ff"/>
                  </a:solidFill>
                  <a:round/>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Times New Roman"/>
                  </a:endParaRPr>
                </a:p>
              </p:txBody>
            </p:sp>
          </p:grpSp>
          <p:grpSp>
            <p:nvGrpSpPr>
              <p:cNvPr id="137" name=""/>
              <p:cNvGrpSpPr/>
              <p:nvPr/>
            </p:nvGrpSpPr>
            <p:grpSpPr>
              <a:xfrm>
                <a:off x="1628280" y="2005920"/>
                <a:ext cx="1470240" cy="955080"/>
                <a:chOff x="1628280" y="2005920"/>
                <a:chExt cx="1470240" cy="955080"/>
              </a:xfrm>
            </p:grpSpPr>
            <p:sp>
              <p:nvSpPr>
                <p:cNvPr id="138" name=""/>
                <p:cNvSpPr/>
                <p:nvPr/>
              </p:nvSpPr>
              <p:spPr>
                <a:xfrm>
                  <a:off x="2554920" y="2697840"/>
                  <a:ext cx="84600" cy="33480"/>
                </a:xfrm>
                <a:prstGeom prst="line">
                  <a:avLst/>
                </a:prstGeom>
                <a:ln w="38160">
                  <a:solidFill>
                    <a:srgbClr val="000000"/>
                  </a:solidFill>
                  <a:miter/>
                </a:ln>
              </p:spPr>
              <p:style>
                <a:lnRef idx="0"/>
                <a:fillRef idx="0"/>
                <a:effectRef idx="0"/>
                <a:fontRef idx="minor"/>
              </p:style>
              <p:txBody>
                <a:bodyPr lIns="90000" rIns="90000" tIns="-13320" bIns="-13320" anchor="ctr">
                  <a:noAutofit/>
                </a:bodyPr>
                <a:p>
                  <a:endParaRPr b="0" lang="en-US" sz="2400" strike="noStrike" u="none">
                    <a:solidFill>
                      <a:srgbClr val="000000"/>
                    </a:solidFill>
                    <a:effectLst/>
                    <a:uFillTx/>
                    <a:latin typeface="Times New Roman"/>
                  </a:endParaRPr>
                </a:p>
              </p:txBody>
            </p:sp>
            <p:sp>
              <p:nvSpPr>
                <p:cNvPr id="139" name=""/>
                <p:cNvSpPr/>
                <p:nvPr/>
              </p:nvSpPr>
              <p:spPr>
                <a:xfrm>
                  <a:off x="2705760" y="2865600"/>
                  <a:ext cx="73800" cy="84960"/>
                </a:xfrm>
                <a:prstGeom prst="line">
                  <a:avLst/>
                </a:prstGeom>
                <a:ln w="38160">
                  <a:solidFill>
                    <a:srgbClr val="000000"/>
                  </a:solidFill>
                  <a:miter/>
                </a:ln>
              </p:spPr>
              <p:style>
                <a:lnRef idx="0"/>
                <a:fillRef idx="0"/>
                <a:effectRef idx="0"/>
                <a:fontRef idx="minor"/>
              </p:style>
              <p:txBody>
                <a:bodyPr lIns="90000" rIns="90000" tIns="38160" bIns="38160" anchor="ctr">
                  <a:noAutofit/>
                </a:bodyPr>
                <a:p>
                  <a:endParaRPr b="0" lang="en-US" sz="2400" strike="noStrike" u="none">
                    <a:solidFill>
                      <a:srgbClr val="000000"/>
                    </a:solidFill>
                    <a:effectLst/>
                    <a:uFillTx/>
                    <a:latin typeface="Times New Roman"/>
                  </a:endParaRPr>
                </a:p>
              </p:txBody>
            </p:sp>
            <p:grpSp>
              <p:nvGrpSpPr>
                <p:cNvPr id="140" name=""/>
                <p:cNvGrpSpPr/>
                <p:nvPr/>
              </p:nvGrpSpPr>
              <p:grpSpPr>
                <a:xfrm>
                  <a:off x="1628280" y="2005920"/>
                  <a:ext cx="1470240" cy="955080"/>
                  <a:chOff x="1628280" y="2005920"/>
                  <a:chExt cx="1470240" cy="955080"/>
                </a:xfrm>
              </p:grpSpPr>
              <p:sp>
                <p:nvSpPr>
                  <p:cNvPr id="141" name=""/>
                  <p:cNvSpPr/>
                  <p:nvPr/>
                </p:nvSpPr>
                <p:spPr>
                  <a:xfrm>
                    <a:off x="1628280" y="2005920"/>
                    <a:ext cx="236880" cy="16452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1847160" y="2154960"/>
                    <a:ext cx="208080" cy="20772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2048040" y="2358360"/>
                    <a:ext cx="224640" cy="12600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2252520" y="2468520"/>
                    <a:ext cx="313560" cy="23184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2637000" y="2724840"/>
                    <a:ext cx="71640" cy="14400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2771280" y="2884680"/>
                    <a:ext cx="327240" cy="76320"/>
                  </a:xfrm>
                  <a:custGeom>
                    <a:avLst/>
                    <a:gdLst/>
                    <a:ahLst/>
                    <a:rect l="l" t="t" r="r" b="b"/>
                    <a:pathLst>
                      <a:path w="351" h="73">
                        <a:moveTo>
                          <a:pt x="0" y="61"/>
                        </a:moveTo>
                        <a:cubicBezTo>
                          <a:pt x="33" y="58"/>
                          <a:pt x="62" y="50"/>
                          <a:pt x="94" y="47"/>
                        </a:cubicBezTo>
                        <a:cubicBezTo>
                          <a:pt x="160" y="30"/>
                          <a:pt x="232" y="65"/>
                          <a:pt x="298" y="73"/>
                        </a:cubicBezTo>
                        <a:cubicBezTo>
                          <a:pt x="337" y="67"/>
                          <a:pt x="333" y="38"/>
                          <a:pt x="351" y="0"/>
                        </a:cubicBezTo>
                      </a:path>
                    </a:pathLst>
                  </a:custGeom>
                  <a:noFill/>
                  <a:ln w="38160">
                    <a:solidFill>
                      <a:srgbClr val="000000"/>
                    </a:solidFill>
                    <a:round/>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grpSp>
          </p:grpSp>
          <p:grpSp>
            <p:nvGrpSpPr>
              <p:cNvPr id="147" name=""/>
              <p:cNvGrpSpPr/>
              <p:nvPr/>
            </p:nvGrpSpPr>
            <p:grpSpPr>
              <a:xfrm>
                <a:off x="894960" y="3373200"/>
                <a:ext cx="1267200" cy="872280"/>
                <a:chOff x="894960" y="3373200"/>
                <a:chExt cx="1267200" cy="872280"/>
              </a:xfrm>
            </p:grpSpPr>
            <p:sp>
              <p:nvSpPr>
                <p:cNvPr id="148" name=""/>
                <p:cNvSpPr/>
                <p:nvPr/>
              </p:nvSpPr>
              <p:spPr>
                <a:xfrm>
                  <a:off x="1721160" y="3827160"/>
                  <a:ext cx="134280" cy="41832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49" name=""/>
                <p:cNvGrpSpPr/>
                <p:nvPr/>
              </p:nvGrpSpPr>
              <p:grpSpPr>
                <a:xfrm>
                  <a:off x="894960" y="3373200"/>
                  <a:ext cx="1267200" cy="465480"/>
                  <a:chOff x="894960" y="3373200"/>
                  <a:chExt cx="1267200" cy="465480"/>
                </a:xfrm>
              </p:grpSpPr>
              <p:sp>
                <p:nvSpPr>
                  <p:cNvPr id="150" name=""/>
                  <p:cNvSpPr/>
                  <p:nvPr/>
                </p:nvSpPr>
                <p:spPr>
                  <a:xfrm>
                    <a:off x="894960" y="3522240"/>
                    <a:ext cx="838080" cy="316440"/>
                  </a:xfrm>
                  <a:custGeom>
                    <a:avLst/>
                    <a:gdLst/>
                    <a:ahLst/>
                    <a:rect l="l" t="t" r="r" b="b"/>
                    <a:pathLst>
                      <a:path w="916" h="312">
                        <a:moveTo>
                          <a:pt x="19" y="72"/>
                        </a:moveTo>
                        <a:cubicBezTo>
                          <a:pt x="17" y="70"/>
                          <a:pt x="4" y="59"/>
                          <a:pt x="4" y="54"/>
                        </a:cubicBezTo>
                        <a:cubicBezTo>
                          <a:pt x="0" y="2"/>
                          <a:pt x="41" y="14"/>
                          <a:pt x="82" y="12"/>
                        </a:cubicBezTo>
                        <a:cubicBezTo>
                          <a:pt x="103" y="5"/>
                          <a:pt x="95" y="10"/>
                          <a:pt x="109" y="0"/>
                        </a:cubicBezTo>
                        <a:cubicBezTo>
                          <a:pt x="141" y="2"/>
                          <a:pt x="170" y="7"/>
                          <a:pt x="202" y="12"/>
                        </a:cubicBezTo>
                        <a:cubicBezTo>
                          <a:pt x="216" y="14"/>
                          <a:pt x="230" y="16"/>
                          <a:pt x="244" y="18"/>
                        </a:cubicBezTo>
                        <a:cubicBezTo>
                          <a:pt x="251" y="19"/>
                          <a:pt x="265" y="21"/>
                          <a:pt x="265" y="21"/>
                        </a:cubicBezTo>
                        <a:cubicBezTo>
                          <a:pt x="311" y="36"/>
                          <a:pt x="424" y="25"/>
                          <a:pt x="448" y="24"/>
                        </a:cubicBezTo>
                        <a:cubicBezTo>
                          <a:pt x="489" y="26"/>
                          <a:pt x="514" y="24"/>
                          <a:pt x="550" y="36"/>
                        </a:cubicBezTo>
                        <a:cubicBezTo>
                          <a:pt x="554" y="37"/>
                          <a:pt x="579" y="45"/>
                          <a:pt x="580" y="45"/>
                        </a:cubicBezTo>
                        <a:cubicBezTo>
                          <a:pt x="587" y="47"/>
                          <a:pt x="598" y="57"/>
                          <a:pt x="598" y="57"/>
                        </a:cubicBezTo>
                        <a:cubicBezTo>
                          <a:pt x="604" y="74"/>
                          <a:pt x="629" y="96"/>
                          <a:pt x="646" y="102"/>
                        </a:cubicBezTo>
                        <a:cubicBezTo>
                          <a:pt x="660" y="116"/>
                          <a:pt x="651" y="109"/>
                          <a:pt x="673" y="123"/>
                        </a:cubicBezTo>
                        <a:cubicBezTo>
                          <a:pt x="679" y="127"/>
                          <a:pt x="691" y="135"/>
                          <a:pt x="691" y="135"/>
                        </a:cubicBezTo>
                        <a:cubicBezTo>
                          <a:pt x="698" y="145"/>
                          <a:pt x="705" y="152"/>
                          <a:pt x="715" y="159"/>
                        </a:cubicBezTo>
                        <a:cubicBezTo>
                          <a:pt x="725" y="174"/>
                          <a:pt x="742" y="185"/>
                          <a:pt x="757" y="195"/>
                        </a:cubicBezTo>
                        <a:cubicBezTo>
                          <a:pt x="763" y="199"/>
                          <a:pt x="775" y="207"/>
                          <a:pt x="775" y="207"/>
                        </a:cubicBezTo>
                        <a:cubicBezTo>
                          <a:pt x="783" y="219"/>
                          <a:pt x="795" y="222"/>
                          <a:pt x="808" y="231"/>
                        </a:cubicBezTo>
                        <a:cubicBezTo>
                          <a:pt x="832" y="247"/>
                          <a:pt x="856" y="260"/>
                          <a:pt x="880" y="276"/>
                        </a:cubicBezTo>
                        <a:cubicBezTo>
                          <a:pt x="885" y="284"/>
                          <a:pt x="894" y="294"/>
                          <a:pt x="901" y="300"/>
                        </a:cubicBezTo>
                        <a:cubicBezTo>
                          <a:pt x="916" y="312"/>
                          <a:pt x="906" y="294"/>
                          <a:pt x="913" y="309"/>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1384920" y="3373200"/>
                    <a:ext cx="67680" cy="180360"/>
                  </a:xfrm>
                  <a:custGeom>
                    <a:avLst/>
                    <a:gdLst/>
                    <a:ahLst/>
                    <a:rect l="l" t="t" r="r" b="b"/>
                    <a:pathLst>
                      <a:path w="75" h="177">
                        <a:moveTo>
                          <a:pt x="0" y="177"/>
                        </a:moveTo>
                        <a:cubicBezTo>
                          <a:pt x="7" y="167"/>
                          <a:pt x="9" y="159"/>
                          <a:pt x="18" y="150"/>
                        </a:cubicBezTo>
                        <a:cubicBezTo>
                          <a:pt x="34" y="101"/>
                          <a:pt x="75" y="55"/>
                          <a:pt x="75" y="0"/>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2020320" y="3506760"/>
                    <a:ext cx="141840" cy="175680"/>
                  </a:xfrm>
                  <a:custGeom>
                    <a:avLst/>
                    <a:gdLst/>
                    <a:ahLst/>
                    <a:rect l="l" t="t" r="r" b="b"/>
                    <a:pathLst>
                      <a:path w="154" h="174">
                        <a:moveTo>
                          <a:pt x="19" y="0"/>
                        </a:moveTo>
                        <a:cubicBezTo>
                          <a:pt x="27" y="42"/>
                          <a:pt x="0" y="113"/>
                          <a:pt x="25" y="144"/>
                        </a:cubicBezTo>
                        <a:cubicBezTo>
                          <a:pt x="29" y="150"/>
                          <a:pt x="55" y="153"/>
                          <a:pt x="64" y="156"/>
                        </a:cubicBezTo>
                        <a:cubicBezTo>
                          <a:pt x="105" y="168"/>
                          <a:pt x="104" y="174"/>
                          <a:pt x="154" y="174"/>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1943640" y="3601080"/>
                    <a:ext cx="138960" cy="123480"/>
                  </a:xfrm>
                  <a:custGeom>
                    <a:avLst/>
                    <a:gdLst/>
                    <a:ahLst/>
                    <a:rect l="l" t="t" r="r" b="b"/>
                    <a:pathLst>
                      <a:path w="153" h="120">
                        <a:moveTo>
                          <a:pt x="0" y="0"/>
                        </a:moveTo>
                        <a:cubicBezTo>
                          <a:pt x="40" y="2"/>
                          <a:pt x="46" y="2"/>
                          <a:pt x="75" y="9"/>
                        </a:cubicBezTo>
                        <a:cubicBezTo>
                          <a:pt x="81" y="27"/>
                          <a:pt x="91" y="42"/>
                          <a:pt x="102" y="57"/>
                        </a:cubicBezTo>
                        <a:cubicBezTo>
                          <a:pt x="109" y="78"/>
                          <a:pt x="119" y="86"/>
                          <a:pt x="135" y="102"/>
                        </a:cubicBezTo>
                        <a:cubicBezTo>
                          <a:pt x="138" y="105"/>
                          <a:pt x="153" y="117"/>
                          <a:pt x="153" y="120"/>
                        </a:cubicBezTo>
                      </a:path>
                    </a:pathLst>
                  </a:custGeom>
                  <a:noFill/>
                  <a:ln w="38160">
                    <a:solidFill>
                      <a:srgbClr val="ff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54" name=""/>
                  <p:cNvSpPr/>
                  <p:nvPr/>
                </p:nvSpPr>
                <p:spPr>
                  <a:xfrm>
                    <a:off x="1721160" y="3651480"/>
                    <a:ext cx="316440" cy="181080"/>
                  </a:xfrm>
                  <a:custGeom>
                    <a:avLst/>
                    <a:gdLst/>
                    <a:ahLst/>
                    <a:rect l="l" t="t" r="r" b="b"/>
                    <a:pathLst>
                      <a:path w="327" h="169">
                        <a:moveTo>
                          <a:pt x="0" y="169"/>
                        </a:moveTo>
                        <a:lnTo>
                          <a:pt x="327" y="0"/>
                        </a:lnTo>
                      </a:path>
                    </a:pathLst>
                  </a:custGeom>
                  <a:solidFill>
                    <a:srgbClr val="ff0000">
                      <a:alpha val="50000"/>
                    </a:srgbClr>
                  </a:solidFill>
                  <a:ln w="38160">
                    <a:solidFill>
                      <a:srgbClr val="ff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grpSp>
          </p:grpSp>
          <p:grpSp>
            <p:nvGrpSpPr>
              <p:cNvPr id="155" name=""/>
              <p:cNvGrpSpPr/>
              <p:nvPr/>
            </p:nvGrpSpPr>
            <p:grpSpPr>
              <a:xfrm>
                <a:off x="2264040" y="4096800"/>
                <a:ext cx="1716840" cy="581760"/>
                <a:chOff x="2264040" y="4096800"/>
                <a:chExt cx="1716840" cy="581760"/>
              </a:xfrm>
            </p:grpSpPr>
            <p:grpSp>
              <p:nvGrpSpPr>
                <p:cNvPr id="156" name=""/>
                <p:cNvGrpSpPr/>
                <p:nvPr/>
              </p:nvGrpSpPr>
              <p:grpSpPr>
                <a:xfrm>
                  <a:off x="2264040" y="4096800"/>
                  <a:ext cx="1716840" cy="581760"/>
                  <a:chOff x="2264040" y="4096800"/>
                  <a:chExt cx="1716840" cy="581760"/>
                </a:xfrm>
              </p:grpSpPr>
              <p:sp>
                <p:nvSpPr>
                  <p:cNvPr id="157" name=""/>
                  <p:cNvSpPr/>
                  <p:nvPr/>
                </p:nvSpPr>
                <p:spPr>
                  <a:xfrm>
                    <a:off x="3803760" y="4449960"/>
                    <a:ext cx="65160" cy="191880"/>
                  </a:xfrm>
                  <a:custGeom>
                    <a:avLst/>
                    <a:gdLst/>
                    <a:ahLst/>
                    <a:rect l="l" t="t" r="r" b="b"/>
                    <a:pathLst>
                      <a:path w="54" h="201">
                        <a:moveTo>
                          <a:pt x="0" y="0"/>
                        </a:moveTo>
                        <a:cubicBezTo>
                          <a:pt x="14" y="10"/>
                          <a:pt x="16" y="26"/>
                          <a:pt x="21" y="42"/>
                        </a:cubicBezTo>
                        <a:cubicBezTo>
                          <a:pt x="25" y="55"/>
                          <a:pt x="26" y="72"/>
                          <a:pt x="30" y="84"/>
                        </a:cubicBezTo>
                        <a:cubicBezTo>
                          <a:pt x="36" y="103"/>
                          <a:pt x="43" y="122"/>
                          <a:pt x="48" y="141"/>
                        </a:cubicBezTo>
                        <a:cubicBezTo>
                          <a:pt x="50" y="161"/>
                          <a:pt x="54" y="181"/>
                          <a:pt x="54" y="201"/>
                        </a:cubicBezTo>
                      </a:path>
                    </a:pathLst>
                  </a:custGeom>
                  <a:noFill/>
                  <a:ln w="38160">
                    <a:solidFill>
                      <a:srgbClr val="ff9900"/>
                    </a:solidFill>
                    <a:round/>
                  </a:ln>
                </p:spPr>
                <p:style>
                  <a:lnRef idx="0"/>
                  <a:fillRef idx="0"/>
                  <a:effectRef idx="0"/>
                  <a:fontRef idx="minor"/>
                </p:style>
                <p:txBody>
                  <a:bodyPr anchor="t">
                    <a:spAutoFit/>
                  </a:bodyPr>
                  <a:p>
                    <a:endParaRPr b="0" lang="en-US" sz="2400" strike="noStrike" u="none">
                      <a:solidFill>
                        <a:srgbClr val="000000"/>
                      </a:solidFill>
                      <a:effectLst/>
                      <a:uFillTx/>
                      <a:latin typeface="Times New Roman"/>
                    </a:endParaRPr>
                  </a:p>
                </p:txBody>
              </p:sp>
              <p:grpSp>
                <p:nvGrpSpPr>
                  <p:cNvPr id="158" name=""/>
                  <p:cNvGrpSpPr/>
                  <p:nvPr/>
                </p:nvGrpSpPr>
                <p:grpSpPr>
                  <a:xfrm>
                    <a:off x="2264040" y="4096800"/>
                    <a:ext cx="1716840" cy="581760"/>
                    <a:chOff x="2264040" y="4096800"/>
                    <a:chExt cx="1716840" cy="581760"/>
                  </a:xfrm>
                </p:grpSpPr>
                <p:sp>
                  <p:nvSpPr>
                    <p:cNvPr id="159" name=""/>
                    <p:cNvSpPr/>
                    <p:nvPr/>
                  </p:nvSpPr>
                  <p:spPr>
                    <a:xfrm>
                      <a:off x="3731400" y="4236840"/>
                      <a:ext cx="74160" cy="24120"/>
                    </a:xfrm>
                    <a:custGeom>
                      <a:avLst/>
                      <a:gdLst/>
                      <a:ahLst/>
                      <a:rect l="l" t="t" r="r" b="b"/>
                      <a:pathLst>
                        <a:path w="81" h="24">
                          <a:moveTo>
                            <a:pt x="0" y="0"/>
                          </a:moveTo>
                          <a:cubicBezTo>
                            <a:pt x="12" y="4"/>
                            <a:pt x="16" y="13"/>
                            <a:pt x="27" y="18"/>
                          </a:cubicBezTo>
                          <a:cubicBezTo>
                            <a:pt x="33" y="21"/>
                            <a:pt x="45" y="24"/>
                            <a:pt x="45" y="24"/>
                          </a:cubicBezTo>
                          <a:cubicBezTo>
                            <a:pt x="48" y="22"/>
                            <a:pt x="51" y="20"/>
                            <a:pt x="54" y="18"/>
                          </a:cubicBezTo>
                          <a:cubicBezTo>
                            <a:pt x="57" y="17"/>
                            <a:pt x="60" y="17"/>
                            <a:pt x="63" y="15"/>
                          </a:cubicBezTo>
                          <a:cubicBezTo>
                            <a:pt x="69" y="11"/>
                            <a:pt x="81" y="3"/>
                            <a:pt x="81" y="3"/>
                          </a:cubicBezTo>
                        </a:path>
                      </a:pathLst>
                    </a:custGeom>
                    <a:noFill/>
                    <a:ln w="38160">
                      <a:solidFill>
                        <a:srgbClr val="ff9900"/>
                      </a:solidFill>
                      <a:round/>
                    </a:ln>
                  </p:spPr>
                  <p:style>
                    <a:lnRef idx="0"/>
                    <a:fillRef idx="0"/>
                    <a:effectRef idx="0"/>
                    <a:fontRef idx="minor"/>
                  </p:style>
                  <p:txBody>
                    <a:bodyPr wrap="none" lIns="90000" rIns="90000" tIns="-22680" bIns="-22680" anchor="ctr">
                      <a:noAutofit/>
                    </a:bodyPr>
                    <a:p>
                      <a:endParaRPr b="0" lang="en-US" sz="2400" strike="noStrike" u="none">
                        <a:solidFill>
                          <a:srgbClr val="000000"/>
                        </a:solidFill>
                        <a:effectLst/>
                        <a:uFillTx/>
                        <a:latin typeface="Times New Roman"/>
                      </a:endParaRPr>
                    </a:p>
                  </p:txBody>
                </p:sp>
                <p:sp>
                  <p:nvSpPr>
                    <p:cNvPr id="160" name=""/>
                    <p:cNvSpPr/>
                    <p:nvPr/>
                  </p:nvSpPr>
                  <p:spPr>
                    <a:xfrm>
                      <a:off x="3701520" y="4160520"/>
                      <a:ext cx="0" cy="109440"/>
                    </a:xfrm>
                    <a:prstGeom prst="line">
                      <a:avLst/>
                    </a:prstGeom>
                    <a:ln w="381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3709800" y="4105800"/>
                      <a:ext cx="65520" cy="182520"/>
                    </a:xfrm>
                    <a:custGeom>
                      <a:avLst/>
                      <a:gdLst/>
                      <a:ahLst/>
                      <a:rect l="l" t="t" r="r" b="b"/>
                      <a:pathLst>
                        <a:path w="72" h="180">
                          <a:moveTo>
                            <a:pt x="72" y="0"/>
                          </a:moveTo>
                          <a:cubicBezTo>
                            <a:pt x="47" y="38"/>
                            <a:pt x="38" y="84"/>
                            <a:pt x="24" y="126"/>
                          </a:cubicBezTo>
                          <a:cubicBezTo>
                            <a:pt x="23" y="135"/>
                            <a:pt x="18" y="180"/>
                            <a:pt x="0" y="180"/>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3835800" y="4264200"/>
                      <a:ext cx="32760" cy="42480"/>
                    </a:xfrm>
                    <a:custGeom>
                      <a:avLst/>
                      <a:gdLst/>
                      <a:ahLst/>
                      <a:rect l="l" t="t" r="r" b="b"/>
                      <a:pathLst>
                        <a:path w="36" h="42">
                          <a:moveTo>
                            <a:pt x="36" y="0"/>
                          </a:moveTo>
                          <a:cubicBezTo>
                            <a:pt x="26" y="15"/>
                            <a:pt x="26" y="23"/>
                            <a:pt x="24" y="42"/>
                          </a:cubicBezTo>
                          <a:cubicBezTo>
                            <a:pt x="5" y="36"/>
                            <a:pt x="0" y="36"/>
                            <a:pt x="9" y="36"/>
                          </a:cubicBezTo>
                        </a:path>
                      </a:pathLst>
                    </a:custGeom>
                    <a:noFill/>
                    <a:ln w="38160">
                      <a:solidFill>
                        <a:srgbClr val="ff9900"/>
                      </a:solidFill>
                      <a:round/>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imes New Roman"/>
                      </a:endParaRPr>
                    </a:p>
                  </p:txBody>
                </p:sp>
                <p:sp>
                  <p:nvSpPr>
                    <p:cNvPr id="163" name=""/>
                    <p:cNvSpPr/>
                    <p:nvPr/>
                  </p:nvSpPr>
                  <p:spPr>
                    <a:xfrm>
                      <a:off x="3896280" y="4328280"/>
                      <a:ext cx="10800" cy="36360"/>
                    </a:xfrm>
                    <a:custGeom>
                      <a:avLst/>
                      <a:gdLst/>
                      <a:ahLst/>
                      <a:rect l="l" t="t" r="r" b="b"/>
                      <a:pathLst>
                        <a:path w="12" h="36">
                          <a:moveTo>
                            <a:pt x="0" y="0"/>
                          </a:moveTo>
                          <a:cubicBezTo>
                            <a:pt x="9" y="14"/>
                            <a:pt x="5" y="5"/>
                            <a:pt x="9" y="24"/>
                          </a:cubicBezTo>
                          <a:cubicBezTo>
                            <a:pt x="10" y="28"/>
                            <a:pt x="12" y="36"/>
                            <a:pt x="12" y="36"/>
                          </a:cubicBezTo>
                        </a:path>
                      </a:pathLst>
                    </a:custGeom>
                    <a:noFill/>
                    <a:ln w="38160">
                      <a:solidFill>
                        <a:srgbClr val="ff9900"/>
                      </a:solidFill>
                      <a:round/>
                    </a:ln>
                  </p:spPr>
                  <p:style>
                    <a:lnRef idx="0"/>
                    <a:fillRef idx="0"/>
                    <a:effectRef idx="0"/>
                    <a:fontRef idx="minor"/>
                  </p:style>
                  <p:txBody>
                    <a:bodyPr wrap="none" lIns="90000" rIns="90000" tIns="-10440" bIns="-10440" anchor="ctr">
                      <a:noAutofit/>
                    </a:bodyPr>
                    <a:p>
                      <a:endParaRPr b="0" lang="en-US" sz="2400" strike="noStrike" u="none">
                        <a:solidFill>
                          <a:srgbClr val="000000"/>
                        </a:solidFill>
                        <a:effectLst/>
                        <a:uFillTx/>
                        <a:latin typeface="Times New Roman"/>
                      </a:endParaRPr>
                    </a:p>
                  </p:txBody>
                </p:sp>
                <p:sp>
                  <p:nvSpPr>
                    <p:cNvPr id="164" name=""/>
                    <p:cNvSpPr/>
                    <p:nvPr/>
                  </p:nvSpPr>
                  <p:spPr>
                    <a:xfrm>
                      <a:off x="2264040" y="4096800"/>
                      <a:ext cx="1648800" cy="581760"/>
                    </a:xfrm>
                    <a:custGeom>
                      <a:avLst/>
                      <a:gdLst/>
                      <a:ahLst/>
                      <a:rect l="l" t="t" r="r" b="b"/>
                      <a:pathLst>
                        <a:path w="1803" h="573">
                          <a:moveTo>
                            <a:pt x="0" y="573"/>
                          </a:moveTo>
                          <a:cubicBezTo>
                            <a:pt x="8" y="548"/>
                            <a:pt x="23" y="523"/>
                            <a:pt x="30" y="498"/>
                          </a:cubicBezTo>
                          <a:cubicBezTo>
                            <a:pt x="41" y="459"/>
                            <a:pt x="49" y="415"/>
                            <a:pt x="72" y="381"/>
                          </a:cubicBezTo>
                          <a:cubicBezTo>
                            <a:pt x="85" y="362"/>
                            <a:pt x="101" y="346"/>
                            <a:pt x="114" y="327"/>
                          </a:cubicBezTo>
                          <a:cubicBezTo>
                            <a:pt x="118" y="321"/>
                            <a:pt x="132" y="315"/>
                            <a:pt x="132" y="315"/>
                          </a:cubicBezTo>
                          <a:cubicBezTo>
                            <a:pt x="140" y="304"/>
                            <a:pt x="146" y="306"/>
                            <a:pt x="156" y="297"/>
                          </a:cubicBezTo>
                          <a:cubicBezTo>
                            <a:pt x="181" y="276"/>
                            <a:pt x="204" y="271"/>
                            <a:pt x="234" y="261"/>
                          </a:cubicBezTo>
                          <a:cubicBezTo>
                            <a:pt x="244" y="246"/>
                            <a:pt x="249" y="238"/>
                            <a:pt x="264" y="228"/>
                          </a:cubicBezTo>
                          <a:cubicBezTo>
                            <a:pt x="285" y="197"/>
                            <a:pt x="327" y="185"/>
                            <a:pt x="360" y="174"/>
                          </a:cubicBezTo>
                          <a:cubicBezTo>
                            <a:pt x="394" y="163"/>
                            <a:pt x="419" y="150"/>
                            <a:pt x="456" y="147"/>
                          </a:cubicBezTo>
                          <a:cubicBezTo>
                            <a:pt x="472" y="142"/>
                            <a:pt x="505" y="122"/>
                            <a:pt x="519" y="120"/>
                          </a:cubicBezTo>
                          <a:cubicBezTo>
                            <a:pt x="534" y="118"/>
                            <a:pt x="549" y="118"/>
                            <a:pt x="564" y="117"/>
                          </a:cubicBezTo>
                          <a:cubicBezTo>
                            <a:pt x="592" y="110"/>
                            <a:pt x="599" y="110"/>
                            <a:pt x="636" y="108"/>
                          </a:cubicBezTo>
                          <a:cubicBezTo>
                            <a:pt x="677" y="94"/>
                            <a:pt x="716" y="75"/>
                            <a:pt x="759" y="66"/>
                          </a:cubicBezTo>
                          <a:cubicBezTo>
                            <a:pt x="789" y="60"/>
                            <a:pt x="819" y="57"/>
                            <a:pt x="849" y="48"/>
                          </a:cubicBezTo>
                          <a:cubicBezTo>
                            <a:pt x="902" y="32"/>
                            <a:pt x="954" y="11"/>
                            <a:pt x="1008" y="0"/>
                          </a:cubicBezTo>
                          <a:cubicBezTo>
                            <a:pt x="1045" y="5"/>
                            <a:pt x="1071" y="26"/>
                            <a:pt x="1107" y="33"/>
                          </a:cubicBezTo>
                          <a:cubicBezTo>
                            <a:pt x="1161" y="43"/>
                            <a:pt x="1210" y="46"/>
                            <a:pt x="1266" y="48"/>
                          </a:cubicBezTo>
                          <a:cubicBezTo>
                            <a:pt x="1288" y="55"/>
                            <a:pt x="1313" y="50"/>
                            <a:pt x="1335" y="57"/>
                          </a:cubicBezTo>
                          <a:cubicBezTo>
                            <a:pt x="1362" y="53"/>
                            <a:pt x="1349" y="56"/>
                            <a:pt x="1374" y="48"/>
                          </a:cubicBezTo>
                          <a:cubicBezTo>
                            <a:pt x="1380" y="46"/>
                            <a:pt x="1392" y="42"/>
                            <a:pt x="1392" y="42"/>
                          </a:cubicBezTo>
                          <a:cubicBezTo>
                            <a:pt x="1419" y="45"/>
                            <a:pt x="1441" y="51"/>
                            <a:pt x="1467" y="60"/>
                          </a:cubicBezTo>
                          <a:cubicBezTo>
                            <a:pt x="1510" y="74"/>
                            <a:pt x="1557" y="62"/>
                            <a:pt x="1602" y="63"/>
                          </a:cubicBezTo>
                          <a:cubicBezTo>
                            <a:pt x="1621" y="67"/>
                            <a:pt x="1627" y="69"/>
                            <a:pt x="1644" y="81"/>
                          </a:cubicBezTo>
                          <a:cubicBezTo>
                            <a:pt x="1647" y="83"/>
                            <a:pt x="1653" y="87"/>
                            <a:pt x="1653" y="87"/>
                          </a:cubicBezTo>
                          <a:cubicBezTo>
                            <a:pt x="1655" y="90"/>
                            <a:pt x="1656" y="93"/>
                            <a:pt x="1659" y="96"/>
                          </a:cubicBezTo>
                          <a:cubicBezTo>
                            <a:pt x="1662" y="99"/>
                            <a:pt x="1666" y="99"/>
                            <a:pt x="1668" y="102"/>
                          </a:cubicBezTo>
                          <a:cubicBezTo>
                            <a:pt x="1673" y="109"/>
                            <a:pt x="1676" y="121"/>
                            <a:pt x="1680" y="129"/>
                          </a:cubicBezTo>
                          <a:cubicBezTo>
                            <a:pt x="1684" y="135"/>
                            <a:pt x="1690" y="140"/>
                            <a:pt x="1692" y="147"/>
                          </a:cubicBezTo>
                          <a:cubicBezTo>
                            <a:pt x="1697" y="163"/>
                            <a:pt x="1702" y="180"/>
                            <a:pt x="1716" y="189"/>
                          </a:cubicBezTo>
                          <a:cubicBezTo>
                            <a:pt x="1721" y="203"/>
                            <a:pt x="1733" y="212"/>
                            <a:pt x="1737" y="225"/>
                          </a:cubicBezTo>
                          <a:cubicBezTo>
                            <a:pt x="1739" y="231"/>
                            <a:pt x="1744" y="256"/>
                            <a:pt x="1752" y="261"/>
                          </a:cubicBezTo>
                          <a:cubicBezTo>
                            <a:pt x="1766" y="270"/>
                            <a:pt x="1787" y="273"/>
                            <a:pt x="1803" y="273"/>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3698640" y="4273560"/>
                      <a:ext cx="71280" cy="194760"/>
                    </a:xfrm>
                    <a:custGeom>
                      <a:avLst/>
                      <a:gdLst/>
                      <a:ahLst/>
                      <a:rect l="l" t="t" r="r" b="b"/>
                      <a:pathLst>
                        <a:path w="78" h="192">
                          <a:moveTo>
                            <a:pt x="0" y="0"/>
                          </a:moveTo>
                          <a:cubicBezTo>
                            <a:pt x="14" y="21"/>
                            <a:pt x="5" y="16"/>
                            <a:pt x="21" y="21"/>
                          </a:cubicBezTo>
                          <a:cubicBezTo>
                            <a:pt x="24" y="31"/>
                            <a:pt x="36" y="48"/>
                            <a:pt x="36" y="48"/>
                          </a:cubicBezTo>
                          <a:cubicBezTo>
                            <a:pt x="34" y="69"/>
                            <a:pt x="23" y="92"/>
                            <a:pt x="45" y="99"/>
                          </a:cubicBezTo>
                          <a:cubicBezTo>
                            <a:pt x="53" y="111"/>
                            <a:pt x="63" y="118"/>
                            <a:pt x="69" y="132"/>
                          </a:cubicBezTo>
                          <a:cubicBezTo>
                            <a:pt x="72" y="138"/>
                            <a:pt x="73" y="144"/>
                            <a:pt x="75" y="150"/>
                          </a:cubicBezTo>
                          <a:cubicBezTo>
                            <a:pt x="76" y="153"/>
                            <a:pt x="78" y="159"/>
                            <a:pt x="78" y="159"/>
                          </a:cubicBezTo>
                          <a:cubicBezTo>
                            <a:pt x="74" y="176"/>
                            <a:pt x="64" y="178"/>
                            <a:pt x="57" y="192"/>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3767040" y="4447080"/>
                      <a:ext cx="54720" cy="5760"/>
                    </a:xfrm>
                    <a:custGeom>
                      <a:avLst/>
                      <a:gdLst/>
                      <a:ahLst/>
                      <a:rect l="l" t="t" r="r" b="b"/>
                      <a:pathLst>
                        <a:path w="60" h="6">
                          <a:moveTo>
                            <a:pt x="0" y="0"/>
                          </a:moveTo>
                          <a:cubicBezTo>
                            <a:pt x="22" y="5"/>
                            <a:pt x="36" y="6"/>
                            <a:pt x="60" y="6"/>
                          </a:cubicBezTo>
                        </a:path>
                      </a:pathLst>
                    </a:custGeom>
                    <a:noFill/>
                    <a:ln w="38160">
                      <a:solidFill>
                        <a:srgbClr val="ff9900"/>
                      </a:solidFill>
                      <a:round/>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Times New Roman"/>
                      </a:endParaRPr>
                    </a:p>
                  </p:txBody>
                </p:sp>
                <p:sp>
                  <p:nvSpPr>
                    <p:cNvPr id="167" name=""/>
                    <p:cNvSpPr/>
                    <p:nvPr/>
                  </p:nvSpPr>
                  <p:spPr>
                    <a:xfrm>
                      <a:off x="3706920" y="4361760"/>
                      <a:ext cx="156240" cy="50760"/>
                    </a:xfrm>
                    <a:custGeom>
                      <a:avLst/>
                      <a:gdLst/>
                      <a:ahLst/>
                      <a:rect l="l" t="t" r="r" b="b"/>
                      <a:pathLst>
                        <a:path w="171" h="50">
                          <a:moveTo>
                            <a:pt x="0" y="30"/>
                          </a:moveTo>
                          <a:cubicBezTo>
                            <a:pt x="59" y="50"/>
                            <a:pt x="114" y="0"/>
                            <a:pt x="171" y="0"/>
                          </a:cubicBezTo>
                        </a:path>
                      </a:pathLst>
                    </a:custGeom>
                    <a:noFill/>
                    <a:ln w="38160">
                      <a:solidFill>
                        <a:srgbClr val="ff9900"/>
                      </a:solidFill>
                      <a:round/>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168" name=""/>
                    <p:cNvSpPr/>
                    <p:nvPr/>
                  </p:nvSpPr>
                  <p:spPr>
                    <a:xfrm>
                      <a:off x="3860640" y="4343400"/>
                      <a:ext cx="46440" cy="5760"/>
                    </a:xfrm>
                    <a:custGeom>
                      <a:avLst/>
                      <a:gdLst/>
                      <a:ahLst/>
                      <a:rect l="l" t="t" r="r" b="b"/>
                      <a:pathLst>
                        <a:path w="51" h="6">
                          <a:moveTo>
                            <a:pt x="0" y="0"/>
                          </a:moveTo>
                          <a:cubicBezTo>
                            <a:pt x="21" y="5"/>
                            <a:pt x="27" y="6"/>
                            <a:pt x="51" y="6"/>
                          </a:cubicBezTo>
                        </a:path>
                      </a:pathLst>
                    </a:custGeom>
                    <a:noFill/>
                    <a:ln w="38160">
                      <a:solidFill>
                        <a:srgbClr val="ff9900"/>
                      </a:solidFill>
                      <a:round/>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Times New Roman"/>
                      </a:endParaRPr>
                    </a:p>
                  </p:txBody>
                </p:sp>
                <p:sp>
                  <p:nvSpPr>
                    <p:cNvPr id="169" name=""/>
                    <p:cNvSpPr/>
                    <p:nvPr/>
                  </p:nvSpPr>
                  <p:spPr>
                    <a:xfrm>
                      <a:off x="3907080" y="4361760"/>
                      <a:ext cx="73800" cy="204120"/>
                    </a:xfrm>
                    <a:custGeom>
                      <a:avLst/>
                      <a:gdLst/>
                      <a:ahLst/>
                      <a:rect l="l" t="t" r="r" b="b"/>
                      <a:pathLst>
                        <a:path w="81" h="201">
                          <a:moveTo>
                            <a:pt x="81" y="201"/>
                          </a:moveTo>
                          <a:cubicBezTo>
                            <a:pt x="80" y="185"/>
                            <a:pt x="80" y="169"/>
                            <a:pt x="78" y="153"/>
                          </a:cubicBezTo>
                          <a:cubicBezTo>
                            <a:pt x="76" y="134"/>
                            <a:pt x="41" y="86"/>
                            <a:pt x="27" y="72"/>
                          </a:cubicBezTo>
                          <a:cubicBezTo>
                            <a:pt x="20" y="51"/>
                            <a:pt x="19" y="28"/>
                            <a:pt x="3" y="12"/>
                          </a:cubicBezTo>
                          <a:cubicBezTo>
                            <a:pt x="0" y="2"/>
                            <a:pt x="0" y="6"/>
                            <a:pt x="0" y="0"/>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3781080" y="4383000"/>
                      <a:ext cx="35640" cy="66960"/>
                    </a:xfrm>
                    <a:custGeom>
                      <a:avLst/>
                      <a:gdLst/>
                      <a:ahLst/>
                      <a:rect l="l" t="t" r="r" b="b"/>
                      <a:pathLst>
                        <a:path w="39" h="66">
                          <a:moveTo>
                            <a:pt x="0" y="66"/>
                          </a:moveTo>
                          <a:cubicBezTo>
                            <a:pt x="11" y="50"/>
                            <a:pt x="24" y="43"/>
                            <a:pt x="39" y="33"/>
                          </a:cubicBezTo>
                          <a:cubicBezTo>
                            <a:pt x="36" y="22"/>
                            <a:pt x="35" y="8"/>
                            <a:pt x="27" y="0"/>
                          </a:cubicBezTo>
                        </a:path>
                      </a:pathLst>
                    </a:custGeom>
                    <a:noFill/>
                    <a:ln w="38160">
                      <a:solidFill>
                        <a:srgbClr val="ff9900"/>
                      </a:solidFill>
                      <a:round/>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imes New Roman"/>
                      </a:endParaRPr>
                    </a:p>
                  </p:txBody>
                </p:sp>
                <p:sp>
                  <p:nvSpPr>
                    <p:cNvPr id="171" name=""/>
                    <p:cNvSpPr/>
                    <p:nvPr/>
                  </p:nvSpPr>
                  <p:spPr>
                    <a:xfrm>
                      <a:off x="3813840" y="4416480"/>
                      <a:ext cx="49320" cy="33480"/>
                    </a:xfrm>
                    <a:custGeom>
                      <a:avLst/>
                      <a:gdLst/>
                      <a:ahLst/>
                      <a:rect l="l" t="t" r="r" b="b"/>
                      <a:pathLst>
                        <a:path w="54" h="33">
                          <a:moveTo>
                            <a:pt x="54" y="33"/>
                          </a:moveTo>
                          <a:cubicBezTo>
                            <a:pt x="39" y="11"/>
                            <a:pt x="27" y="0"/>
                            <a:pt x="0" y="0"/>
                          </a:cubicBezTo>
                        </a:path>
                      </a:pathLst>
                    </a:custGeom>
                    <a:noFill/>
                    <a:ln w="38160">
                      <a:solidFill>
                        <a:srgbClr val="ff9900"/>
                      </a:solidFill>
                      <a:round/>
                    </a:ln>
                  </p:spPr>
                  <p:style>
                    <a:lnRef idx="0"/>
                    <a:fillRef idx="0"/>
                    <a:effectRef idx="0"/>
                    <a:fontRef idx="minor"/>
                  </p:style>
                  <p:txBody>
                    <a:bodyPr wrap="none" lIns="90000" rIns="90000" tIns="-13320" bIns="-13320" anchor="ctr">
                      <a:noAutofit/>
                    </a:bodyPr>
                    <a:p>
                      <a:endParaRPr b="0" lang="en-US" sz="2400" strike="noStrike" u="none">
                        <a:solidFill>
                          <a:srgbClr val="000000"/>
                        </a:solidFill>
                        <a:effectLst/>
                        <a:uFillTx/>
                        <a:latin typeface="Times New Roman"/>
                      </a:endParaRPr>
                    </a:p>
                  </p:txBody>
                </p:sp>
              </p:grpSp>
            </p:grpSp>
            <p:grpSp>
              <p:nvGrpSpPr>
                <p:cNvPr id="172" name=""/>
                <p:cNvGrpSpPr/>
                <p:nvPr/>
              </p:nvGrpSpPr>
              <p:grpSpPr>
                <a:xfrm>
                  <a:off x="2543400" y="4096800"/>
                  <a:ext cx="652680" cy="291240"/>
                  <a:chOff x="2543400" y="4096800"/>
                  <a:chExt cx="652680" cy="291240"/>
                </a:xfrm>
              </p:grpSpPr>
              <p:sp>
                <p:nvSpPr>
                  <p:cNvPr id="173" name=""/>
                  <p:cNvSpPr/>
                  <p:nvPr/>
                </p:nvSpPr>
                <p:spPr>
                  <a:xfrm>
                    <a:off x="2543400" y="4296960"/>
                    <a:ext cx="117720" cy="45360"/>
                  </a:xfrm>
                  <a:custGeom>
                    <a:avLst/>
                    <a:gdLst/>
                    <a:ahLst/>
                    <a:rect l="l" t="t" r="r" b="b"/>
                    <a:pathLst>
                      <a:path w="129" h="45">
                        <a:moveTo>
                          <a:pt x="0" y="0"/>
                        </a:moveTo>
                        <a:lnTo>
                          <a:pt x="75" y="30"/>
                        </a:lnTo>
                        <a:cubicBezTo>
                          <a:pt x="75" y="30"/>
                          <a:pt x="102" y="39"/>
                          <a:pt x="102" y="39"/>
                        </a:cubicBezTo>
                        <a:cubicBezTo>
                          <a:pt x="108" y="41"/>
                          <a:pt x="114" y="41"/>
                          <a:pt x="120" y="42"/>
                        </a:cubicBezTo>
                        <a:cubicBezTo>
                          <a:pt x="123" y="43"/>
                          <a:pt x="129" y="45"/>
                          <a:pt x="129" y="45"/>
                        </a:cubicBezTo>
                      </a:path>
                    </a:pathLst>
                  </a:custGeom>
                  <a:noFill/>
                  <a:ln w="38160">
                    <a:solidFill>
                      <a:srgbClr val="ff9900"/>
                    </a:solidFill>
                    <a:round/>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Times New Roman"/>
                    </a:endParaRPr>
                  </a:p>
                </p:txBody>
              </p:sp>
              <p:sp>
                <p:nvSpPr>
                  <p:cNvPr id="174" name=""/>
                  <p:cNvSpPr/>
                  <p:nvPr/>
                </p:nvSpPr>
                <p:spPr>
                  <a:xfrm>
                    <a:off x="2628360" y="4339440"/>
                    <a:ext cx="24480" cy="48600"/>
                  </a:xfrm>
                  <a:custGeom>
                    <a:avLst/>
                    <a:gdLst/>
                    <a:ahLst/>
                    <a:rect l="l" t="t" r="r" b="b"/>
                    <a:pathLst>
                      <a:path w="27" h="48">
                        <a:moveTo>
                          <a:pt x="0" y="0"/>
                        </a:moveTo>
                        <a:cubicBezTo>
                          <a:pt x="10" y="15"/>
                          <a:pt x="10" y="39"/>
                          <a:pt x="27" y="48"/>
                        </a:cubicBezTo>
                      </a:path>
                    </a:pathLst>
                  </a:custGeom>
                  <a:noFill/>
                  <a:ln w="38160">
                    <a:solidFill>
                      <a:srgbClr val="ff9900"/>
                    </a:solidFill>
                    <a:round/>
                  </a:ln>
                </p:spPr>
                <p:style>
                  <a:lnRef idx="0"/>
                  <a:fillRef idx="0"/>
                  <a:effectRef idx="0"/>
                  <a:fontRef idx="minor"/>
                </p:style>
                <p:txBody>
                  <a:bodyPr wrap="none" lIns="90000" rIns="90000" tIns="1800" bIns="1800" anchor="ctr">
                    <a:noAutofit/>
                  </a:bodyPr>
                  <a:p>
                    <a:endParaRPr b="0" lang="en-US" sz="2400" strike="noStrike" u="none">
                      <a:solidFill>
                        <a:srgbClr val="000000"/>
                      </a:solidFill>
                      <a:effectLst/>
                      <a:uFillTx/>
                      <a:latin typeface="Times New Roman"/>
                    </a:endParaRPr>
                  </a:p>
                </p:txBody>
              </p:sp>
              <p:sp>
                <p:nvSpPr>
                  <p:cNvPr id="175" name=""/>
                  <p:cNvSpPr/>
                  <p:nvPr/>
                </p:nvSpPr>
                <p:spPr>
                  <a:xfrm>
                    <a:off x="2803680" y="4212360"/>
                    <a:ext cx="16200" cy="79200"/>
                  </a:xfrm>
                  <a:custGeom>
                    <a:avLst/>
                    <a:gdLst/>
                    <a:ahLst/>
                    <a:rect l="l" t="t" r="r" b="b"/>
                    <a:pathLst>
                      <a:path w="18" h="78">
                        <a:moveTo>
                          <a:pt x="18" y="0"/>
                        </a:moveTo>
                        <a:cubicBezTo>
                          <a:pt x="15" y="26"/>
                          <a:pt x="0" y="52"/>
                          <a:pt x="0" y="78"/>
                        </a:cubicBezTo>
                      </a:path>
                    </a:pathLst>
                  </a:custGeom>
                  <a:noFill/>
                  <a:ln w="38160">
                    <a:solidFill>
                      <a:srgbClr val="ff9900"/>
                    </a:solidFill>
                    <a:round/>
                  </a:ln>
                </p:spPr>
                <p:style>
                  <a:lnRef idx="0"/>
                  <a:fillRef idx="0"/>
                  <a:effectRef idx="0"/>
                  <a:fontRef idx="minor"/>
                </p:style>
                <p:txBody>
                  <a:bodyPr wrap="none" lIns="90000" rIns="90000" tIns="32400" bIns="32400" anchor="ctr">
                    <a:noAutofit/>
                  </a:bodyPr>
                  <a:p>
                    <a:endParaRPr b="0" lang="en-US" sz="2400" strike="noStrike" u="none">
                      <a:solidFill>
                        <a:srgbClr val="000000"/>
                      </a:solidFill>
                      <a:effectLst/>
                      <a:uFillTx/>
                      <a:latin typeface="Times New Roman"/>
                    </a:endParaRPr>
                  </a:p>
                </p:txBody>
              </p:sp>
              <p:sp>
                <p:nvSpPr>
                  <p:cNvPr id="176" name=""/>
                  <p:cNvSpPr/>
                  <p:nvPr/>
                </p:nvSpPr>
                <p:spPr>
                  <a:xfrm>
                    <a:off x="2877840" y="4197240"/>
                    <a:ext cx="79560" cy="88200"/>
                  </a:xfrm>
                  <a:custGeom>
                    <a:avLst/>
                    <a:gdLst/>
                    <a:ahLst/>
                    <a:rect l="l" t="t" r="r" b="b"/>
                    <a:pathLst>
                      <a:path w="87" h="87">
                        <a:moveTo>
                          <a:pt x="0" y="0"/>
                        </a:moveTo>
                        <a:cubicBezTo>
                          <a:pt x="9" y="28"/>
                          <a:pt x="20" y="50"/>
                          <a:pt x="51" y="60"/>
                        </a:cubicBezTo>
                        <a:cubicBezTo>
                          <a:pt x="65" y="74"/>
                          <a:pt x="56" y="67"/>
                          <a:pt x="78" y="81"/>
                        </a:cubicBezTo>
                        <a:cubicBezTo>
                          <a:pt x="81" y="83"/>
                          <a:pt x="87" y="87"/>
                          <a:pt x="87" y="87"/>
                        </a:cubicBezTo>
                      </a:path>
                    </a:pathLst>
                  </a:custGeom>
                  <a:noFill/>
                  <a:ln w="38160">
                    <a:solidFill>
                      <a:srgbClr val="ff9900"/>
                    </a:solidFill>
                    <a:round/>
                  </a:ln>
                </p:spPr>
                <p:style>
                  <a:lnRef idx="0"/>
                  <a:fillRef idx="0"/>
                  <a:effectRef idx="0"/>
                  <a:fontRef idx="minor"/>
                </p:style>
                <p:txBody>
                  <a:bodyPr wrap="none" lIns="90000" rIns="90000" tIns="41400" bIns="41400" anchor="ctr">
                    <a:noAutofit/>
                  </a:bodyPr>
                  <a:p>
                    <a:endParaRPr b="0" lang="en-US" sz="2400" strike="noStrike" u="none">
                      <a:solidFill>
                        <a:srgbClr val="000000"/>
                      </a:solidFill>
                      <a:effectLst/>
                      <a:uFillTx/>
                      <a:latin typeface="Times New Roman"/>
                    </a:endParaRPr>
                  </a:p>
                </p:txBody>
              </p:sp>
              <p:sp>
                <p:nvSpPr>
                  <p:cNvPr id="177" name=""/>
                  <p:cNvSpPr/>
                  <p:nvPr/>
                </p:nvSpPr>
                <p:spPr>
                  <a:xfrm>
                    <a:off x="3196080" y="4096800"/>
                    <a:ext cx="0" cy="91440"/>
                  </a:xfrm>
                  <a:prstGeom prst="line">
                    <a:avLst/>
                  </a:prstGeom>
                  <a:ln w="38160">
                    <a:solidFill>
                      <a:srgbClr val="ff9900"/>
                    </a:solidFill>
                    <a:miter/>
                  </a:ln>
                </p:spPr>
                <p:style>
                  <a:lnRef idx="0"/>
                  <a:fillRef idx="0"/>
                  <a:effectRef idx="0"/>
                  <a:fontRef idx="minor"/>
                </p:style>
                <p:txBody>
                  <a:bodyPr lIns="90000" rIns="90000" tIns="44640" bIns="44640" anchor="ctr">
                    <a:noAutofit/>
                  </a:bodyPr>
                  <a:p>
                    <a:endParaRPr b="0" lang="en-US" sz="2400" strike="noStrike" u="none">
                      <a:solidFill>
                        <a:srgbClr val="000000"/>
                      </a:solidFill>
                      <a:effectLst/>
                      <a:uFillTx/>
                      <a:latin typeface="Times New Roman"/>
                    </a:endParaRPr>
                  </a:p>
                </p:txBody>
              </p:sp>
            </p:grpSp>
          </p:grpSp>
        </p:grpSp>
      </p:grpSp>
      <p:sp>
        <p:nvSpPr>
          <p:cNvPr id="178" name=""/>
          <p:cNvSpPr/>
          <p:nvPr/>
        </p:nvSpPr>
        <p:spPr>
          <a:xfrm>
            <a:off x="152280" y="2982960"/>
            <a:ext cx="1905120" cy="293760"/>
          </a:xfrm>
          <a:prstGeom prst="rect">
            <a:avLst/>
          </a:prstGeom>
          <a:solidFill>
            <a:srgbClr val="fc0128"/>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Transwestern (100%)</a:t>
            </a:r>
            <a:endParaRPr b="0" lang="en-US" sz="1400" strike="noStrike" u="none">
              <a:solidFill>
                <a:srgbClr val="000000"/>
              </a:solidFill>
              <a:effectLst/>
              <a:uFillTx/>
              <a:latin typeface="Times New Roman"/>
            </a:endParaRPr>
          </a:p>
        </p:txBody>
      </p:sp>
      <p:sp>
        <p:nvSpPr>
          <p:cNvPr id="179" name=""/>
          <p:cNvSpPr/>
          <p:nvPr/>
        </p:nvSpPr>
        <p:spPr>
          <a:xfrm>
            <a:off x="2590920" y="2362320"/>
            <a:ext cx="2133360" cy="30456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Northern Natural </a:t>
            </a:r>
            <a:r>
              <a:rPr b="1" lang="en-US" sz="1200" strike="noStrike" u="none">
                <a:solidFill>
                  <a:srgbClr val="ffffff"/>
                </a:solidFill>
                <a:effectLst/>
                <a:uFillTx/>
                <a:latin typeface="Arial"/>
              </a:rPr>
              <a:t>(100%)</a:t>
            </a:r>
            <a:endParaRPr b="0" lang="en-US" sz="1200" strike="noStrike" u="none">
              <a:solidFill>
                <a:srgbClr val="000000"/>
              </a:solidFill>
              <a:effectLst/>
              <a:uFillTx/>
              <a:latin typeface="Times New Roman"/>
            </a:endParaRPr>
          </a:p>
        </p:txBody>
      </p:sp>
      <p:sp>
        <p:nvSpPr>
          <p:cNvPr id="180" name=""/>
          <p:cNvSpPr/>
          <p:nvPr/>
        </p:nvSpPr>
        <p:spPr>
          <a:xfrm>
            <a:off x="2971800" y="3657600"/>
            <a:ext cx="1600200" cy="304920"/>
          </a:xfrm>
          <a:prstGeom prst="rect">
            <a:avLst/>
          </a:prstGeom>
          <a:solidFill>
            <a:srgbClr val="ff99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Florida Gas  </a:t>
            </a:r>
            <a:r>
              <a:rPr b="1"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181" name=""/>
          <p:cNvSpPr/>
          <p:nvPr/>
        </p:nvSpPr>
        <p:spPr>
          <a:xfrm>
            <a:off x="152280" y="1828800"/>
            <a:ext cx="2819520" cy="27144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Northern Border Partners </a:t>
            </a:r>
            <a:r>
              <a:rPr b="1" lang="en-US" sz="1200" strike="noStrike" u="none">
                <a:solidFill>
                  <a:srgbClr val="ffffff"/>
                </a:solidFill>
                <a:effectLst/>
                <a:uFillTx/>
                <a:latin typeface="Arial"/>
              </a:rPr>
              <a:t>(11%)</a:t>
            </a:r>
            <a:endParaRPr b="0" lang="en-US" sz="1200" strike="noStrike" u="none">
              <a:solidFill>
                <a:srgbClr val="000000"/>
              </a:solidFill>
              <a:effectLst/>
              <a:uFillTx/>
              <a:latin typeface="Times New Roman"/>
            </a:endParaRPr>
          </a:p>
        </p:txBody>
      </p:sp>
      <p:sp>
        <p:nvSpPr>
          <p:cNvPr id="182" name=""/>
          <p:cNvSpPr/>
          <p:nvPr/>
        </p:nvSpPr>
        <p:spPr>
          <a:xfrm>
            <a:off x="5181480" y="1460520"/>
            <a:ext cx="4876920" cy="3927600"/>
          </a:xfrm>
          <a:prstGeom prst="rect">
            <a:avLst/>
          </a:prstGeom>
          <a:noFill/>
          <a:ln w="0">
            <a:noFill/>
          </a:ln>
        </p:spPr>
        <p:style>
          <a:lnRef idx="0"/>
          <a:fillRef idx="0"/>
          <a:effectRef idx="0"/>
          <a:fontRef idx="minor"/>
        </p:style>
        <p:txBody>
          <a:bodyPr lIns="90000" rIns="90000" tIns="46800" bIns="46800" anchor="t">
            <a:spAutoFit/>
          </a:bodyPr>
          <a:p>
            <a:pPr marL="290520" indent="-290520">
              <a:lnSpc>
                <a:spcPct val="100000"/>
              </a:lnSpc>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Steady Earnings Growth </a:t>
            </a:r>
            <a:endParaRPr b="0" lang="en-US" sz="1800" strike="noStrike" u="none">
              <a:solidFill>
                <a:srgbClr val="000000"/>
              </a:solidFill>
              <a:effectLst/>
              <a:uFillTx/>
              <a:latin typeface="Times New Roman"/>
            </a:endParaRPr>
          </a:p>
          <a:p>
            <a:pPr marL="290520" indent="-290520">
              <a:lnSpc>
                <a:spcPct val="10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Predictable Net Cash Contribution to Enron</a:t>
            </a:r>
            <a:endParaRPr b="0" lang="en-US" sz="1800" strike="noStrike" u="none">
              <a:solidFill>
                <a:srgbClr val="000000"/>
              </a:solidFill>
              <a:effectLst/>
              <a:uFillTx/>
              <a:latin typeface="Times New Roman"/>
            </a:endParaRPr>
          </a:p>
          <a:p>
            <a:pPr marL="290520" indent="-290520">
              <a:lnSpc>
                <a:spcPct val="100000"/>
              </a:lnSpc>
              <a:spcBef>
                <a:spcPts val="1125"/>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Rate Case Certainty</a:t>
            </a:r>
            <a:endParaRPr b="0" lang="en-US" sz="1800" strike="noStrike" u="none">
              <a:solidFill>
                <a:srgbClr val="000000"/>
              </a:solidFill>
              <a:effectLst/>
              <a:uFillTx/>
              <a:latin typeface="Times New Roman"/>
            </a:endParaRPr>
          </a:p>
          <a:p>
            <a:pPr marL="290520" indent="-290520">
              <a:lnSpc>
                <a:spcPct val="10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Near Term Expansions in High Growth Markets</a:t>
            </a:r>
            <a:endParaRPr b="0" lang="en-US" sz="1800" strike="noStrike" u="none">
              <a:solidFill>
                <a:srgbClr val="000000"/>
              </a:solidFill>
              <a:effectLst/>
              <a:uFillTx/>
              <a:latin typeface="Times New Roman"/>
            </a:endParaRPr>
          </a:p>
          <a:p>
            <a:pPr lvl="1" marL="6350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Florida Expanding to 2.1 Bcf/d by 2002</a:t>
            </a:r>
            <a:endParaRPr b="0" lang="en-US" sz="1400" strike="noStrike" u="none">
              <a:solidFill>
                <a:srgbClr val="000000"/>
              </a:solidFill>
              <a:effectLst/>
              <a:uFillTx/>
              <a:latin typeface="Times New Roman"/>
            </a:endParaRPr>
          </a:p>
          <a:p>
            <a:pPr lvl="1" marL="6350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Transwestern Expanding Capacity to California and Arizona</a:t>
            </a:r>
            <a:endParaRPr b="0" lang="en-US" sz="1400" strike="noStrike" u="none">
              <a:solidFill>
                <a:srgbClr val="000000"/>
              </a:solidFill>
              <a:effectLst/>
              <a:uFillTx/>
              <a:latin typeface="Times New Roman"/>
            </a:endParaRPr>
          </a:p>
          <a:p>
            <a:pPr lvl="1" marL="6350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Northern Natural Bolstered by Increased      Gas-Fired Plant Demand</a:t>
            </a:r>
            <a:endParaRPr b="0" lang="en-US" sz="1400" strike="noStrike" u="none">
              <a:solidFill>
                <a:srgbClr val="000000"/>
              </a:solidFill>
              <a:effectLst/>
              <a:uFillTx/>
              <a:latin typeface="Times New Roman"/>
            </a:endParaRPr>
          </a:p>
          <a:p>
            <a:pPr marL="290520" indent="-290520">
              <a:lnSpc>
                <a:spcPct val="10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Significant Future Growth Opportunities Serving New Gas-Fired Generation</a:t>
            </a:r>
            <a:endParaRPr b="0" lang="en-US" sz="18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970779A4-F056-4074-9345-E9C88C82EE5C}"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3" name=""/>
          <p:cNvSpPr txBox="1"/>
          <p:nvPr/>
        </p:nvSpPr>
        <p:spPr>
          <a:xfrm>
            <a:off x="7914960" y="6629400"/>
            <a:ext cx="2143080" cy="457200"/>
          </a:xfrm>
          <a:prstGeom prst="rect">
            <a:avLst/>
          </a:prstGeom>
          <a:noFill/>
          <a:ln w="0">
            <a:noFill/>
          </a:ln>
        </p:spPr>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Quarter_DRAFT 10-04  -</a:t>
            </a:r>
            <a:fld id="{81B5FD1E-FE85-4308-AF9D-65FCD1537ECD}"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84" name=""/>
          <p:cNvSpPr txBox="1"/>
          <p:nvPr/>
        </p:nvSpPr>
        <p:spPr>
          <a:xfrm>
            <a:off x="3514320" y="6248520"/>
            <a:ext cx="3257640" cy="457200"/>
          </a:xfrm>
          <a:prstGeom prst="rect">
            <a:avLst/>
          </a:prstGeom>
          <a:noFill/>
          <a:ln w="0">
            <a:noFill/>
          </a:ln>
        </p:spPr>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185" name=""/>
          <p:cNvSpPr txBox="1"/>
          <p:nvPr/>
        </p:nvSpPr>
        <p:spPr>
          <a:xfrm>
            <a:off x="771120" y="6248520"/>
            <a:ext cx="2143080" cy="4572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186" name=""/>
          <p:cNvGraphicFramePr/>
          <p:nvPr/>
        </p:nvGraphicFramePr>
        <p:xfrm>
          <a:off x="5257800" y="1523880"/>
          <a:ext cx="4762440" cy="4575240"/>
        </p:xfrm>
        <a:graphic>
          <a:graphicData uri="http://schemas.openxmlformats.org/presentationml/2006/ole">
            <p:oleObj r:id="rId1" spid="">
              <p:embed/>
              <p:pic>
                <p:nvPicPr>
                  <p:cNvPr id="187" name="" descr=""/>
                  <p:cNvPicPr/>
                  <p:nvPr/>
                </p:nvPicPr>
                <p:blipFill>
                  <a:blip r:embed="rId2"/>
                  <a:stretch/>
                </p:blipFill>
                <p:spPr>
                  <a:xfrm>
                    <a:off x="5257800" y="1523880"/>
                    <a:ext cx="4762440" cy="4575240"/>
                  </a:xfrm>
                  <a:prstGeom prst="rect">
                    <a:avLst/>
                  </a:prstGeom>
                  <a:noFill/>
                  <a:ln w="0">
                    <a:noFill/>
                  </a:ln>
                </p:spPr>
              </p:pic>
            </p:oleObj>
          </a:graphicData>
        </a:graphic>
      </p:graphicFrame>
      <p:sp>
        <p:nvSpPr>
          <p:cNvPr id="188" name="PlaceHolder 1"/>
          <p:cNvSpPr>
            <a:spLocks noGrp="1"/>
          </p:cNvSpPr>
          <p:nvPr>
            <p:ph/>
          </p:nvPr>
        </p:nvSpPr>
        <p:spPr>
          <a:xfrm>
            <a:off x="93600" y="3562200"/>
            <a:ext cx="4935600" cy="3143520"/>
          </a:xfrm>
          <a:prstGeom prst="rect">
            <a:avLst/>
          </a:prstGeom>
          <a:noFill/>
          <a:ln w="0">
            <a:noFill/>
          </a:ln>
        </p:spPr>
        <p:txBody>
          <a:bodyPr lIns="90000" rIns="90000" tIns="46800" bIns="46800" anchor="t">
            <a:normAutofit/>
          </a:bodyPr>
          <a:p>
            <a:pPr marL="289080" indent="-289080">
              <a:spcBef>
                <a:spcPts val="49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Major Pipeline Expansions Underway</a:t>
            </a: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289080">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Demand-Driven Expansion Opportunities</a:t>
            </a:r>
            <a:endParaRPr b="1" lang="en-US" sz="1600" strike="noStrike" u="none">
              <a:solidFill>
                <a:srgbClr val="000000"/>
              </a:solidFill>
              <a:effectLst/>
              <a:uFillTx/>
              <a:latin typeface="Arial"/>
            </a:endParaRPr>
          </a:p>
          <a:p>
            <a:pPr lvl="1" marL="581040" indent="-177840">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Over 15,000 MW of New Generation Proposed in Florida Through 2003</a:t>
            </a:r>
            <a:endParaRPr b="1" lang="en-US" sz="1400" strike="noStrike" u="none">
              <a:solidFill>
                <a:srgbClr val="000000"/>
              </a:solidFill>
              <a:effectLst/>
              <a:uFillTx/>
              <a:latin typeface="Arial"/>
            </a:endParaRPr>
          </a:p>
          <a:p>
            <a:pPr marL="289080" indent="-289080">
              <a:spcBef>
                <a:spcPts val="499"/>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Evaluating Supply Connections to Proposed LNG Facilities</a:t>
            </a: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189" name=""/>
          <p:cNvSpPr/>
          <p:nvPr/>
        </p:nvSpPr>
        <p:spPr>
          <a:xfrm>
            <a:off x="293760" y="4354560"/>
            <a:ext cx="45831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r" pos="1376280"/>
                <a:tab algn="r" pos="2170080"/>
                <a:tab algn="r" pos="2857680"/>
                <a:tab algn="l" pos="331956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Phase V</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428</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$460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April 2002</a:t>
            </a:r>
            <a:endParaRPr b="0" lang="en-US" sz="1200" strike="noStrike" u="none">
              <a:solidFill>
                <a:srgbClr val="000000"/>
              </a:solidFill>
              <a:effectLst/>
              <a:uFillTx/>
              <a:latin typeface="Times New Roman"/>
            </a:endParaRPr>
          </a:p>
          <a:p>
            <a:pPr>
              <a:lnSpc>
                <a:spcPct val="100000"/>
              </a:lnSpc>
              <a:tabLst>
                <a:tab algn="l" pos="0"/>
                <a:tab algn="r" pos="1376280"/>
                <a:tab algn="r" pos="2170080"/>
                <a:tab algn="r" pos="2857680"/>
                <a:tab algn="l" pos="331956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Phase VI</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70-120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$30-120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TBD</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Late 2003</a:t>
            </a:r>
            <a:endParaRPr b="0" lang="en-US" sz="1200" strike="noStrike" u="none">
              <a:solidFill>
                <a:srgbClr val="000000"/>
              </a:solidFill>
              <a:effectLst/>
              <a:uFillTx/>
              <a:latin typeface="Times New Roman"/>
            </a:endParaRPr>
          </a:p>
        </p:txBody>
      </p:sp>
      <p:sp>
        <p:nvSpPr>
          <p:cNvPr id="190" name=""/>
          <p:cNvSpPr/>
          <p:nvPr/>
        </p:nvSpPr>
        <p:spPr>
          <a:xfrm>
            <a:off x="5361120" y="1004760"/>
            <a:ext cx="4620960" cy="7340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Capacity</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(Bcf/d)</a:t>
            </a:r>
            <a:endParaRPr b="0" lang="en-US" sz="1800" strike="noStrike" u="none">
              <a:solidFill>
                <a:srgbClr val="000000"/>
              </a:solidFill>
              <a:effectLst/>
              <a:uFillTx/>
              <a:latin typeface="Times New Roman"/>
            </a:endParaRPr>
          </a:p>
        </p:txBody>
      </p:sp>
      <p:sp>
        <p:nvSpPr>
          <p:cNvPr id="191" name=""/>
          <p:cNvSpPr/>
          <p:nvPr/>
        </p:nvSpPr>
        <p:spPr>
          <a:xfrm>
            <a:off x="5524560" y="4848120"/>
            <a:ext cx="42372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a:t>
            </a:r>
            <a:endParaRPr b="0" lang="en-US" sz="1000" strike="noStrike" u="none">
              <a:solidFill>
                <a:srgbClr val="000000"/>
              </a:solidFill>
              <a:effectLst/>
              <a:uFillTx/>
              <a:latin typeface="Times New Roman"/>
            </a:endParaRPr>
          </a:p>
        </p:txBody>
      </p:sp>
      <p:sp>
        <p:nvSpPr>
          <p:cNvPr id="192" name=""/>
          <p:cNvSpPr/>
          <p:nvPr/>
        </p:nvSpPr>
        <p:spPr>
          <a:xfrm>
            <a:off x="6172200" y="4851360"/>
            <a:ext cx="38880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II</a:t>
            </a:r>
            <a:endParaRPr b="0" lang="en-US" sz="1000" strike="noStrike" u="none">
              <a:solidFill>
                <a:srgbClr val="000000"/>
              </a:solidFill>
              <a:effectLst/>
              <a:uFillTx/>
              <a:latin typeface="Times New Roman"/>
            </a:endParaRPr>
          </a:p>
        </p:txBody>
      </p:sp>
      <p:sp>
        <p:nvSpPr>
          <p:cNvPr id="193" name=""/>
          <p:cNvSpPr/>
          <p:nvPr/>
        </p:nvSpPr>
        <p:spPr>
          <a:xfrm>
            <a:off x="6781680" y="4838760"/>
            <a:ext cx="46692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III</a:t>
            </a:r>
            <a:endParaRPr b="0" lang="en-US" sz="1000" strike="noStrike" u="none">
              <a:solidFill>
                <a:srgbClr val="000000"/>
              </a:solidFill>
              <a:effectLst/>
              <a:uFillTx/>
              <a:latin typeface="Times New Roman"/>
            </a:endParaRPr>
          </a:p>
        </p:txBody>
      </p:sp>
      <p:sp>
        <p:nvSpPr>
          <p:cNvPr id="194" name=""/>
          <p:cNvSpPr/>
          <p:nvPr/>
        </p:nvSpPr>
        <p:spPr>
          <a:xfrm>
            <a:off x="7416720" y="4848120"/>
            <a:ext cx="45108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IV</a:t>
            </a:r>
            <a:endParaRPr b="0" lang="en-US" sz="1000" strike="noStrike" u="none">
              <a:solidFill>
                <a:srgbClr val="000000"/>
              </a:solidFill>
              <a:effectLst/>
              <a:uFillTx/>
              <a:latin typeface="Times New Roman"/>
            </a:endParaRPr>
          </a:p>
        </p:txBody>
      </p:sp>
      <p:sp>
        <p:nvSpPr>
          <p:cNvPr id="195" name=""/>
          <p:cNvSpPr/>
          <p:nvPr/>
        </p:nvSpPr>
        <p:spPr>
          <a:xfrm>
            <a:off x="8064360" y="4848120"/>
            <a:ext cx="43200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V</a:t>
            </a:r>
            <a:endParaRPr b="0" lang="en-US" sz="1000" strike="noStrike" u="none">
              <a:solidFill>
                <a:srgbClr val="000000"/>
              </a:solidFill>
              <a:effectLst/>
              <a:uFillTx/>
              <a:latin typeface="Times New Roman"/>
            </a:endParaRPr>
          </a:p>
        </p:txBody>
      </p:sp>
      <p:sp>
        <p:nvSpPr>
          <p:cNvPr id="196" name=""/>
          <p:cNvSpPr/>
          <p:nvPr/>
        </p:nvSpPr>
        <p:spPr>
          <a:xfrm>
            <a:off x="8712360" y="4848120"/>
            <a:ext cx="42696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VI</a:t>
            </a:r>
            <a:endParaRPr b="0" lang="en-US" sz="1000" strike="noStrike" u="none">
              <a:solidFill>
                <a:srgbClr val="000000"/>
              </a:solidFill>
              <a:effectLst/>
              <a:uFillTx/>
              <a:latin typeface="Times New Roman"/>
            </a:endParaRPr>
          </a:p>
        </p:txBody>
      </p:sp>
      <p:sp>
        <p:nvSpPr>
          <p:cNvPr id="197" name=""/>
          <p:cNvSpPr/>
          <p:nvPr/>
        </p:nvSpPr>
        <p:spPr>
          <a:xfrm>
            <a:off x="2040480" y="4056120"/>
            <a:ext cx="555840" cy="275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Cost</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(Millions)</a:t>
            </a:r>
            <a:endParaRPr b="0" lang="en-US" sz="1000" strike="noStrike" u="none">
              <a:solidFill>
                <a:srgbClr val="000000"/>
              </a:solidFill>
              <a:effectLst/>
              <a:uFillTx/>
              <a:latin typeface="Times New Roman"/>
            </a:endParaRPr>
          </a:p>
        </p:txBody>
      </p:sp>
      <p:sp>
        <p:nvSpPr>
          <p:cNvPr id="198" name=""/>
          <p:cNvSpPr/>
          <p:nvPr/>
        </p:nvSpPr>
        <p:spPr>
          <a:xfrm>
            <a:off x="2604960" y="4056120"/>
            <a:ext cx="1067040" cy="275400"/>
          </a:xfrm>
          <a:prstGeom prst="rect">
            <a:avLst/>
          </a:prstGeom>
          <a:noFill/>
          <a:ln w="0">
            <a:noFill/>
          </a:ln>
        </p:spPr>
        <p:style>
          <a:lnRef idx="0"/>
          <a:fillRef idx="0"/>
          <a:effectRef idx="0"/>
          <a:fontRef idx="minor"/>
        </p:style>
        <p:txBody>
          <a:bodyPr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Contract Term</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(Years)</a:t>
            </a:r>
            <a:endParaRPr b="0" lang="en-US" sz="1000" strike="noStrike" u="none">
              <a:solidFill>
                <a:srgbClr val="000000"/>
              </a:solidFill>
              <a:effectLst/>
              <a:uFillTx/>
              <a:latin typeface="Times New Roman"/>
            </a:endParaRPr>
          </a:p>
        </p:txBody>
      </p:sp>
      <p:sp>
        <p:nvSpPr>
          <p:cNvPr id="199" name=""/>
          <p:cNvSpPr/>
          <p:nvPr/>
        </p:nvSpPr>
        <p:spPr>
          <a:xfrm>
            <a:off x="3772440" y="4056120"/>
            <a:ext cx="605520" cy="275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Expected</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In-Service</a:t>
            </a:r>
            <a:endParaRPr b="0" lang="en-US" sz="1000" strike="noStrike" u="none">
              <a:solidFill>
                <a:srgbClr val="000000"/>
              </a:solidFill>
              <a:effectLst/>
              <a:uFillTx/>
              <a:latin typeface="Times New Roman"/>
            </a:endParaRPr>
          </a:p>
        </p:txBody>
      </p:sp>
      <p:sp>
        <p:nvSpPr>
          <p:cNvPr id="200" name=""/>
          <p:cNvSpPr/>
          <p:nvPr/>
        </p:nvSpPr>
        <p:spPr>
          <a:xfrm>
            <a:off x="1301400" y="4056120"/>
            <a:ext cx="528120" cy="275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Capacity</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(MMcf/d)</a:t>
            </a:r>
            <a:endParaRPr b="0" lang="en-US" sz="1000" strike="noStrike" u="none">
              <a:solidFill>
                <a:srgbClr val="000000"/>
              </a:solidFill>
              <a:effectLst/>
              <a:uFillTx/>
              <a:latin typeface="Times New Roman"/>
            </a:endParaRPr>
          </a:p>
        </p:txBody>
      </p:sp>
      <p:grpSp>
        <p:nvGrpSpPr>
          <p:cNvPr id="201" name=""/>
          <p:cNvGrpSpPr/>
          <p:nvPr/>
        </p:nvGrpSpPr>
        <p:grpSpPr>
          <a:xfrm>
            <a:off x="307800" y="914400"/>
            <a:ext cx="4163400" cy="2646360"/>
            <a:chOff x="307800" y="914400"/>
            <a:chExt cx="4163400" cy="2646360"/>
          </a:xfrm>
        </p:grpSpPr>
        <p:sp>
          <p:nvSpPr>
            <p:cNvPr id="202" name=""/>
            <p:cNvSpPr/>
            <p:nvPr/>
          </p:nvSpPr>
          <p:spPr>
            <a:xfrm>
              <a:off x="307800" y="914400"/>
              <a:ext cx="4132080" cy="2646360"/>
            </a:xfrm>
            <a:custGeom>
              <a:avLst/>
              <a:gdLst/>
              <a:ahLst/>
              <a:rect l="l" t="t" r="r" b="b"/>
              <a:pathLst>
                <a:path w="697" h="529">
                  <a:moveTo>
                    <a:pt x="30" y="106"/>
                  </a:moveTo>
                  <a:lnTo>
                    <a:pt x="42" y="108"/>
                  </a:lnTo>
                  <a:lnTo>
                    <a:pt x="46" y="98"/>
                  </a:lnTo>
                  <a:lnTo>
                    <a:pt x="58" y="114"/>
                  </a:lnTo>
                  <a:lnTo>
                    <a:pt x="68" y="98"/>
                  </a:lnTo>
                  <a:lnTo>
                    <a:pt x="74" y="90"/>
                  </a:lnTo>
                  <a:lnTo>
                    <a:pt x="90" y="98"/>
                  </a:lnTo>
                  <a:lnTo>
                    <a:pt x="96" y="94"/>
                  </a:lnTo>
                  <a:lnTo>
                    <a:pt x="96" y="84"/>
                  </a:lnTo>
                  <a:lnTo>
                    <a:pt x="104" y="86"/>
                  </a:lnTo>
                  <a:lnTo>
                    <a:pt x="110" y="108"/>
                  </a:lnTo>
                  <a:lnTo>
                    <a:pt x="148" y="112"/>
                  </a:lnTo>
                  <a:lnTo>
                    <a:pt x="168" y="100"/>
                  </a:lnTo>
                  <a:lnTo>
                    <a:pt x="180" y="108"/>
                  </a:lnTo>
                  <a:lnTo>
                    <a:pt x="178" y="132"/>
                  </a:lnTo>
                  <a:lnTo>
                    <a:pt x="194" y="134"/>
                  </a:lnTo>
                  <a:lnTo>
                    <a:pt x="204" y="158"/>
                  </a:lnTo>
                  <a:lnTo>
                    <a:pt x="220" y="158"/>
                  </a:lnTo>
                  <a:lnTo>
                    <a:pt x="232" y="144"/>
                  </a:lnTo>
                  <a:lnTo>
                    <a:pt x="244" y="140"/>
                  </a:lnTo>
                  <a:lnTo>
                    <a:pt x="262" y="142"/>
                  </a:lnTo>
                  <a:lnTo>
                    <a:pt x="276" y="132"/>
                  </a:lnTo>
                  <a:lnTo>
                    <a:pt x="278" y="114"/>
                  </a:lnTo>
                  <a:lnTo>
                    <a:pt x="286" y="100"/>
                  </a:lnTo>
                  <a:lnTo>
                    <a:pt x="300" y="96"/>
                  </a:lnTo>
                  <a:lnTo>
                    <a:pt x="322" y="100"/>
                  </a:lnTo>
                  <a:lnTo>
                    <a:pt x="338" y="114"/>
                  </a:lnTo>
                  <a:lnTo>
                    <a:pt x="338" y="130"/>
                  </a:lnTo>
                  <a:lnTo>
                    <a:pt x="358" y="134"/>
                  </a:lnTo>
                  <a:lnTo>
                    <a:pt x="388" y="150"/>
                  </a:lnTo>
                  <a:lnTo>
                    <a:pt x="390" y="170"/>
                  </a:lnTo>
                  <a:lnTo>
                    <a:pt x="418" y="176"/>
                  </a:lnTo>
                  <a:lnTo>
                    <a:pt x="434" y="196"/>
                  </a:lnTo>
                  <a:lnTo>
                    <a:pt x="438" y="226"/>
                  </a:lnTo>
                  <a:lnTo>
                    <a:pt x="432" y="230"/>
                  </a:lnTo>
                  <a:lnTo>
                    <a:pt x="424" y="236"/>
                  </a:lnTo>
                  <a:lnTo>
                    <a:pt x="424" y="252"/>
                  </a:lnTo>
                  <a:lnTo>
                    <a:pt x="434" y="270"/>
                  </a:lnTo>
                  <a:lnTo>
                    <a:pt x="434" y="286"/>
                  </a:lnTo>
                  <a:lnTo>
                    <a:pt x="440" y="306"/>
                  </a:lnTo>
                  <a:lnTo>
                    <a:pt x="454" y="292"/>
                  </a:lnTo>
                  <a:lnTo>
                    <a:pt x="470" y="286"/>
                  </a:lnTo>
                  <a:lnTo>
                    <a:pt x="450" y="326"/>
                  </a:lnTo>
                  <a:lnTo>
                    <a:pt x="458" y="340"/>
                  </a:lnTo>
                  <a:lnTo>
                    <a:pt x="466" y="348"/>
                  </a:lnTo>
                  <a:lnTo>
                    <a:pt x="480" y="370"/>
                  </a:lnTo>
                  <a:lnTo>
                    <a:pt x="502" y="378"/>
                  </a:lnTo>
                  <a:lnTo>
                    <a:pt x="504" y="366"/>
                  </a:lnTo>
                  <a:lnTo>
                    <a:pt x="516" y="370"/>
                  </a:lnTo>
                  <a:lnTo>
                    <a:pt x="510" y="390"/>
                  </a:lnTo>
                  <a:lnTo>
                    <a:pt x="508" y="410"/>
                  </a:lnTo>
                  <a:lnTo>
                    <a:pt x="524" y="416"/>
                  </a:lnTo>
                  <a:lnTo>
                    <a:pt x="540" y="436"/>
                  </a:lnTo>
                  <a:lnTo>
                    <a:pt x="538" y="454"/>
                  </a:lnTo>
                  <a:lnTo>
                    <a:pt x="546" y="460"/>
                  </a:lnTo>
                  <a:lnTo>
                    <a:pt x="578" y="460"/>
                  </a:lnTo>
                  <a:lnTo>
                    <a:pt x="590" y="470"/>
                  </a:lnTo>
                  <a:lnTo>
                    <a:pt x="588" y="480"/>
                  </a:lnTo>
                  <a:lnTo>
                    <a:pt x="604" y="478"/>
                  </a:lnTo>
                  <a:lnTo>
                    <a:pt x="604" y="494"/>
                  </a:lnTo>
                  <a:lnTo>
                    <a:pt x="616" y="510"/>
                  </a:lnTo>
                  <a:lnTo>
                    <a:pt x="612" y="526"/>
                  </a:lnTo>
                  <a:lnTo>
                    <a:pt x="634" y="528"/>
                  </a:lnTo>
                  <a:lnTo>
                    <a:pt x="644" y="518"/>
                  </a:lnTo>
                  <a:lnTo>
                    <a:pt x="680" y="520"/>
                  </a:lnTo>
                  <a:lnTo>
                    <a:pt x="696" y="504"/>
                  </a:lnTo>
                  <a:lnTo>
                    <a:pt x="684" y="470"/>
                  </a:lnTo>
                  <a:lnTo>
                    <a:pt x="694" y="462"/>
                  </a:lnTo>
                  <a:lnTo>
                    <a:pt x="692" y="368"/>
                  </a:lnTo>
                  <a:lnTo>
                    <a:pt x="688" y="350"/>
                  </a:lnTo>
                  <a:lnTo>
                    <a:pt x="658" y="312"/>
                  </a:lnTo>
                  <a:lnTo>
                    <a:pt x="652" y="298"/>
                  </a:lnTo>
                  <a:lnTo>
                    <a:pt x="644" y="278"/>
                  </a:lnTo>
                  <a:lnTo>
                    <a:pt x="616" y="234"/>
                  </a:lnTo>
                  <a:lnTo>
                    <a:pt x="608" y="198"/>
                  </a:lnTo>
                  <a:lnTo>
                    <a:pt x="602" y="182"/>
                  </a:lnTo>
                  <a:lnTo>
                    <a:pt x="590" y="178"/>
                  </a:lnTo>
                  <a:lnTo>
                    <a:pt x="576" y="144"/>
                  </a:lnTo>
                  <a:lnTo>
                    <a:pt x="554" y="114"/>
                  </a:lnTo>
                  <a:lnTo>
                    <a:pt x="530" y="82"/>
                  </a:lnTo>
                  <a:lnTo>
                    <a:pt x="518" y="54"/>
                  </a:lnTo>
                  <a:lnTo>
                    <a:pt x="500" y="52"/>
                  </a:lnTo>
                  <a:lnTo>
                    <a:pt x="512" y="36"/>
                  </a:lnTo>
                  <a:lnTo>
                    <a:pt x="500" y="12"/>
                  </a:lnTo>
                  <a:lnTo>
                    <a:pt x="482" y="8"/>
                  </a:lnTo>
                  <a:lnTo>
                    <a:pt x="468" y="0"/>
                  </a:lnTo>
                  <a:lnTo>
                    <a:pt x="454" y="18"/>
                  </a:lnTo>
                  <a:lnTo>
                    <a:pt x="464" y="32"/>
                  </a:lnTo>
                  <a:lnTo>
                    <a:pt x="464" y="52"/>
                  </a:lnTo>
                  <a:lnTo>
                    <a:pt x="440" y="34"/>
                  </a:lnTo>
                  <a:lnTo>
                    <a:pt x="338" y="38"/>
                  </a:lnTo>
                  <a:lnTo>
                    <a:pt x="222" y="42"/>
                  </a:lnTo>
                  <a:lnTo>
                    <a:pt x="210" y="16"/>
                  </a:lnTo>
                  <a:lnTo>
                    <a:pt x="82" y="34"/>
                  </a:lnTo>
                  <a:lnTo>
                    <a:pt x="24" y="42"/>
                  </a:lnTo>
                  <a:lnTo>
                    <a:pt x="6" y="48"/>
                  </a:lnTo>
                  <a:lnTo>
                    <a:pt x="0" y="62"/>
                  </a:lnTo>
                  <a:lnTo>
                    <a:pt x="12" y="74"/>
                  </a:lnTo>
                  <a:lnTo>
                    <a:pt x="32" y="74"/>
                  </a:lnTo>
                  <a:lnTo>
                    <a:pt x="20" y="86"/>
                  </a:lnTo>
                  <a:lnTo>
                    <a:pt x="30" y="106"/>
                  </a:lnTo>
                </a:path>
              </a:pathLst>
            </a:custGeom>
            <a:solidFill>
              <a:srgbClr val="00f008"/>
            </a:solidFill>
            <a:ln cap="rnd" w="12600">
              <a:solidFill>
                <a:srgbClr val="aaaaaa"/>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3" name=""/>
            <p:cNvSpPr/>
            <p:nvPr/>
          </p:nvSpPr>
          <p:spPr>
            <a:xfrm>
              <a:off x="761040" y="1206000"/>
              <a:ext cx="3477240" cy="1770840"/>
            </a:xfrm>
            <a:custGeom>
              <a:avLst/>
              <a:gdLst/>
              <a:ahLst/>
              <a:rect l="l" t="t" r="r" b="b"/>
              <a:pathLst>
                <a:path w="2142" h="1110">
                  <a:moveTo>
                    <a:pt x="0" y="0"/>
                  </a:moveTo>
                  <a:lnTo>
                    <a:pt x="654" y="72"/>
                  </a:lnTo>
                  <a:lnTo>
                    <a:pt x="816" y="24"/>
                  </a:lnTo>
                  <a:lnTo>
                    <a:pt x="1020" y="72"/>
                  </a:lnTo>
                  <a:lnTo>
                    <a:pt x="1080" y="84"/>
                  </a:lnTo>
                  <a:lnTo>
                    <a:pt x="1302" y="90"/>
                  </a:lnTo>
                  <a:lnTo>
                    <a:pt x="1386" y="78"/>
                  </a:lnTo>
                  <a:lnTo>
                    <a:pt x="1524" y="132"/>
                  </a:lnTo>
                  <a:lnTo>
                    <a:pt x="1764" y="534"/>
                  </a:lnTo>
                  <a:lnTo>
                    <a:pt x="1788" y="570"/>
                  </a:lnTo>
                  <a:lnTo>
                    <a:pt x="1842" y="612"/>
                  </a:lnTo>
                  <a:lnTo>
                    <a:pt x="1920" y="630"/>
                  </a:lnTo>
                  <a:lnTo>
                    <a:pt x="1968" y="696"/>
                  </a:lnTo>
                  <a:lnTo>
                    <a:pt x="1998" y="780"/>
                  </a:lnTo>
                  <a:lnTo>
                    <a:pt x="2106" y="936"/>
                  </a:lnTo>
                  <a:lnTo>
                    <a:pt x="2142" y="1110"/>
                  </a:lnTo>
                </a:path>
              </a:pathLst>
            </a:custGeom>
            <a:noFill/>
            <a:ln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4" name=""/>
            <p:cNvSpPr/>
            <p:nvPr/>
          </p:nvSpPr>
          <p:spPr>
            <a:xfrm>
              <a:off x="2870640" y="1363680"/>
              <a:ext cx="598320" cy="1193760"/>
            </a:xfrm>
            <a:custGeom>
              <a:avLst/>
              <a:gdLst/>
              <a:ahLst/>
              <a:rect l="l" t="t" r="r" b="b"/>
              <a:pathLst>
                <a:path w="372" h="750">
                  <a:moveTo>
                    <a:pt x="0" y="0"/>
                  </a:moveTo>
                  <a:lnTo>
                    <a:pt x="18" y="300"/>
                  </a:lnTo>
                  <a:lnTo>
                    <a:pt x="102" y="414"/>
                  </a:lnTo>
                  <a:lnTo>
                    <a:pt x="102" y="534"/>
                  </a:lnTo>
                  <a:lnTo>
                    <a:pt x="174" y="606"/>
                  </a:lnTo>
                  <a:lnTo>
                    <a:pt x="252" y="726"/>
                  </a:lnTo>
                  <a:lnTo>
                    <a:pt x="372" y="750"/>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2959200" y="1143360"/>
              <a:ext cx="277920" cy="754560"/>
            </a:xfrm>
            <a:custGeom>
              <a:avLst/>
              <a:gdLst/>
              <a:ahLst/>
              <a:rect l="l" t="t" r="r" b="b"/>
              <a:pathLst>
                <a:path w="174" h="474">
                  <a:moveTo>
                    <a:pt x="174" y="0"/>
                  </a:moveTo>
                  <a:lnTo>
                    <a:pt x="78" y="234"/>
                  </a:lnTo>
                  <a:lnTo>
                    <a:pt x="54" y="342"/>
                  </a:lnTo>
                  <a:lnTo>
                    <a:pt x="0" y="474"/>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3044520" y="1668960"/>
              <a:ext cx="402840" cy="96120"/>
            </a:xfrm>
            <a:custGeom>
              <a:avLst/>
              <a:gdLst/>
              <a:ahLst/>
              <a:rect l="l" t="t" r="r" b="b"/>
              <a:pathLst>
                <a:path w="252" h="60">
                  <a:moveTo>
                    <a:pt x="0" y="0"/>
                  </a:moveTo>
                  <a:lnTo>
                    <a:pt x="108" y="60"/>
                  </a:lnTo>
                  <a:lnTo>
                    <a:pt x="252" y="6"/>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2928600" y="2080080"/>
              <a:ext cx="970920" cy="208800"/>
            </a:xfrm>
            <a:custGeom>
              <a:avLst/>
              <a:gdLst/>
              <a:ahLst/>
              <a:rect l="l" t="t" r="r" b="b"/>
              <a:pathLst>
                <a:path w="606" h="132">
                  <a:moveTo>
                    <a:pt x="0" y="132"/>
                  </a:moveTo>
                  <a:lnTo>
                    <a:pt x="186" y="132"/>
                  </a:lnTo>
                  <a:lnTo>
                    <a:pt x="402" y="66"/>
                  </a:lnTo>
                  <a:lnTo>
                    <a:pt x="456" y="18"/>
                  </a:lnTo>
                  <a:lnTo>
                    <a:pt x="546" y="30"/>
                  </a:lnTo>
                  <a:lnTo>
                    <a:pt x="606" y="0"/>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flipH="1">
              <a:off x="3613680" y="1785600"/>
              <a:ext cx="74520" cy="23868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3410640" y="2250720"/>
              <a:ext cx="45720" cy="14220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3150000" y="2390760"/>
              <a:ext cx="511560" cy="204840"/>
            </a:xfrm>
            <a:custGeom>
              <a:avLst/>
              <a:gdLst/>
              <a:ahLst/>
              <a:rect l="l" t="t" r="r" b="b"/>
              <a:pathLst>
                <a:path w="318" h="128">
                  <a:moveTo>
                    <a:pt x="0" y="128"/>
                  </a:moveTo>
                  <a:cubicBezTo>
                    <a:pt x="40" y="90"/>
                    <a:pt x="80" y="53"/>
                    <a:pt x="114" y="32"/>
                  </a:cubicBezTo>
                  <a:cubicBezTo>
                    <a:pt x="148" y="11"/>
                    <a:pt x="179" y="4"/>
                    <a:pt x="204" y="2"/>
                  </a:cubicBezTo>
                  <a:cubicBezTo>
                    <a:pt x="229" y="0"/>
                    <a:pt x="245" y="7"/>
                    <a:pt x="264" y="20"/>
                  </a:cubicBezTo>
                  <a:cubicBezTo>
                    <a:pt x="283" y="33"/>
                    <a:pt x="300" y="56"/>
                    <a:pt x="318" y="80"/>
                  </a:cubicBez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4226040" y="2891520"/>
              <a:ext cx="102240" cy="19116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4328280" y="3071880"/>
              <a:ext cx="18000" cy="33768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3175920" y="2586240"/>
              <a:ext cx="51840" cy="37800"/>
            </a:xfrm>
            <a:prstGeom prst="line">
              <a:avLst/>
            </a:prstGeom>
            <a:ln w="38160">
              <a:solidFill>
                <a:srgbClr val="ff99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214" name=""/>
            <p:cNvSpPr/>
            <p:nvPr/>
          </p:nvSpPr>
          <p:spPr>
            <a:xfrm flipV="1">
              <a:off x="3211200" y="2558520"/>
              <a:ext cx="56160" cy="57240"/>
            </a:xfrm>
            <a:prstGeom prst="line">
              <a:avLst/>
            </a:prstGeom>
            <a:ln w="38160">
              <a:solidFill>
                <a:srgbClr val="ff99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15" name=""/>
            <p:cNvSpPr/>
            <p:nvPr/>
          </p:nvSpPr>
          <p:spPr>
            <a:xfrm>
              <a:off x="3145320" y="2336400"/>
              <a:ext cx="0" cy="122040"/>
            </a:xfrm>
            <a:prstGeom prst="line">
              <a:avLst/>
            </a:prstGeom>
            <a:ln w="38160">
              <a:solidFill>
                <a:srgbClr val="ff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3168000" y="2336400"/>
              <a:ext cx="418320" cy="810000"/>
            </a:xfrm>
            <a:custGeom>
              <a:avLst/>
              <a:gdLst/>
              <a:ahLst/>
              <a:rect l="l" t="t" r="r" b="b"/>
              <a:pathLst>
                <a:path w="275" h="513">
                  <a:moveTo>
                    <a:pt x="0" y="0"/>
                  </a:moveTo>
                  <a:lnTo>
                    <a:pt x="48" y="0"/>
                  </a:lnTo>
                  <a:lnTo>
                    <a:pt x="48" y="24"/>
                  </a:lnTo>
                  <a:lnTo>
                    <a:pt x="66" y="24"/>
                  </a:lnTo>
                  <a:lnTo>
                    <a:pt x="66" y="60"/>
                  </a:lnTo>
                  <a:lnTo>
                    <a:pt x="124" y="93"/>
                  </a:lnTo>
                  <a:lnTo>
                    <a:pt x="216" y="252"/>
                  </a:lnTo>
                  <a:lnTo>
                    <a:pt x="252" y="252"/>
                  </a:lnTo>
                  <a:lnTo>
                    <a:pt x="252" y="321"/>
                  </a:lnTo>
                  <a:lnTo>
                    <a:pt x="275" y="360"/>
                  </a:lnTo>
                  <a:lnTo>
                    <a:pt x="275" y="513"/>
                  </a:lnTo>
                </a:path>
              </a:pathLst>
            </a:custGeom>
            <a:noFill/>
            <a:ln w="3816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3185280" y="1446480"/>
              <a:ext cx="60840" cy="59400"/>
            </a:xfrm>
            <a:prstGeom prst="line">
              <a:avLst/>
            </a:prstGeom>
            <a:ln w="38160">
              <a:solidFill>
                <a:srgbClr val="ff9900"/>
              </a:solidFill>
              <a:miter/>
            </a:ln>
          </p:spPr>
          <p:style>
            <a:lnRef idx="0"/>
            <a:fillRef idx="0"/>
            <a:effectRef idx="0"/>
            <a:fontRef idx="minor"/>
          </p:style>
          <p:txBody>
            <a:bodyPr lIns="90000" rIns="90000" tIns="12600" bIns="12600" anchor="t">
              <a:noAutofit/>
            </a:bodyPr>
            <a:p>
              <a:endParaRPr b="0" lang="en-US" sz="2400" strike="noStrike" u="none">
                <a:solidFill>
                  <a:srgbClr val="000000"/>
                </a:solidFill>
                <a:effectLst/>
                <a:uFillTx/>
                <a:latin typeface="Times New Roman"/>
              </a:endParaRPr>
            </a:p>
          </p:txBody>
        </p:sp>
        <p:sp>
          <p:nvSpPr>
            <p:cNvPr id="218" name=""/>
            <p:cNvSpPr/>
            <p:nvPr/>
          </p:nvSpPr>
          <p:spPr>
            <a:xfrm flipV="1">
              <a:off x="3232440" y="1465200"/>
              <a:ext cx="27000" cy="32400"/>
            </a:xfrm>
            <a:prstGeom prst="line">
              <a:avLst/>
            </a:prstGeom>
            <a:ln w="38160">
              <a:solidFill>
                <a:srgbClr val="ff9900"/>
              </a:solidFill>
              <a:miter/>
            </a:ln>
          </p:spPr>
          <p:style>
            <a:lnRef idx="0"/>
            <a:fillRef idx="0"/>
            <a:effectRef idx="0"/>
            <a:fontRef idx="minor"/>
          </p:style>
          <p:txBody>
            <a:bodyPr lIns="90000" rIns="90000" tIns="-14400" bIns="-14400" anchor="t">
              <a:noAutofit/>
            </a:bodyPr>
            <a:p>
              <a:endParaRPr b="0" lang="en-US" sz="2400" strike="noStrike" u="none">
                <a:solidFill>
                  <a:srgbClr val="000000"/>
                </a:solidFill>
                <a:effectLst/>
                <a:uFillTx/>
                <a:latin typeface="Times New Roman"/>
              </a:endParaRPr>
            </a:p>
          </p:txBody>
        </p:sp>
        <p:sp>
          <p:nvSpPr>
            <p:cNvPr id="219" name=""/>
            <p:cNvSpPr/>
            <p:nvPr/>
          </p:nvSpPr>
          <p:spPr>
            <a:xfrm flipH="1">
              <a:off x="3554640" y="2325600"/>
              <a:ext cx="18000" cy="65160"/>
            </a:xfrm>
            <a:prstGeom prst="line">
              <a:avLst/>
            </a:prstGeom>
            <a:ln w="38160">
              <a:solidFill>
                <a:srgbClr val="ff99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220" name=""/>
            <p:cNvSpPr/>
            <p:nvPr/>
          </p:nvSpPr>
          <p:spPr>
            <a:xfrm>
              <a:off x="3384720" y="2138040"/>
              <a:ext cx="128160" cy="85320"/>
            </a:xfrm>
            <a:custGeom>
              <a:avLst/>
              <a:gdLst/>
              <a:ahLst/>
              <a:rect l="l" t="t" r="r" b="b"/>
              <a:pathLst>
                <a:path w="84" h="54">
                  <a:moveTo>
                    <a:pt x="84" y="33"/>
                  </a:moveTo>
                  <a:lnTo>
                    <a:pt x="69" y="0"/>
                  </a:lnTo>
                  <a:lnTo>
                    <a:pt x="0" y="27"/>
                  </a:lnTo>
                  <a:lnTo>
                    <a:pt x="18" y="54"/>
                  </a:lnTo>
                </a:path>
              </a:pathLst>
            </a:custGeom>
            <a:noFill/>
            <a:ln w="38160">
              <a:solidFill>
                <a:srgbClr val="0091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1" name=""/>
            <p:cNvSpPr/>
            <p:nvPr/>
          </p:nvSpPr>
          <p:spPr>
            <a:xfrm>
              <a:off x="3852000" y="2113920"/>
              <a:ext cx="50040" cy="42120"/>
            </a:xfrm>
            <a:prstGeom prst="line">
              <a:avLst/>
            </a:prstGeom>
            <a:ln w="38160">
              <a:solidFill>
                <a:srgbClr val="0091ff"/>
              </a:solidFill>
              <a:miter/>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222" name=""/>
            <p:cNvSpPr/>
            <p:nvPr/>
          </p:nvSpPr>
          <p:spPr>
            <a:xfrm>
              <a:off x="2882880" y="1360800"/>
              <a:ext cx="83520" cy="46080"/>
            </a:xfrm>
            <a:custGeom>
              <a:avLst/>
              <a:gdLst/>
              <a:ahLst/>
              <a:rect l="l" t="t" r="r" b="b"/>
              <a:pathLst>
                <a:path w="54" h="30">
                  <a:moveTo>
                    <a:pt x="0" y="30"/>
                  </a:moveTo>
                  <a:lnTo>
                    <a:pt x="54" y="30"/>
                  </a:lnTo>
                  <a:lnTo>
                    <a:pt x="54" y="0"/>
                  </a:lnTo>
                </a:path>
              </a:pathLst>
            </a:custGeom>
            <a:noFill/>
            <a:ln w="38160">
              <a:solidFill>
                <a:srgbClr val="0091f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23" name=""/>
            <p:cNvSpPr/>
            <p:nvPr/>
          </p:nvSpPr>
          <p:spPr>
            <a:xfrm>
              <a:off x="3353040" y="1725840"/>
              <a:ext cx="120240" cy="135720"/>
            </a:xfrm>
            <a:custGeom>
              <a:avLst/>
              <a:gdLst/>
              <a:ahLst/>
              <a:rect l="l" t="t" r="r" b="b"/>
              <a:pathLst>
                <a:path w="78" h="72">
                  <a:moveTo>
                    <a:pt x="0" y="0"/>
                  </a:moveTo>
                  <a:lnTo>
                    <a:pt x="42" y="72"/>
                  </a:lnTo>
                  <a:lnTo>
                    <a:pt x="78" y="51"/>
                  </a:lnTo>
                </a:path>
              </a:pathLst>
            </a:custGeom>
            <a:noFill/>
            <a:ln w="38160">
              <a:solidFill>
                <a:srgbClr val="0091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 name=""/>
            <p:cNvSpPr/>
            <p:nvPr/>
          </p:nvSpPr>
          <p:spPr>
            <a:xfrm flipV="1">
              <a:off x="3601800" y="1765080"/>
              <a:ext cx="54360" cy="196560"/>
            </a:xfrm>
            <a:prstGeom prst="line">
              <a:avLst/>
            </a:prstGeom>
            <a:ln w="38160">
              <a:solidFill>
                <a:srgbClr val="0091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 name=""/>
            <p:cNvSpPr/>
            <p:nvPr/>
          </p:nvSpPr>
          <p:spPr>
            <a:xfrm>
              <a:off x="1481760" y="1223640"/>
              <a:ext cx="132480" cy="333720"/>
            </a:xfrm>
            <a:custGeom>
              <a:avLst/>
              <a:gdLst/>
              <a:ahLst/>
              <a:rect l="l" t="t" r="r" b="b"/>
              <a:pathLst>
                <a:path w="87" h="210">
                  <a:moveTo>
                    <a:pt x="0" y="0"/>
                  </a:moveTo>
                  <a:lnTo>
                    <a:pt x="87" y="9"/>
                  </a:lnTo>
                  <a:lnTo>
                    <a:pt x="9" y="210"/>
                  </a:lnTo>
                </a:path>
              </a:pathLst>
            </a:custGeom>
            <a:noFill/>
            <a:ln w="38160">
              <a:solidFill>
                <a:srgbClr val="0091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 name=""/>
            <p:cNvSpPr/>
            <p:nvPr/>
          </p:nvSpPr>
          <p:spPr>
            <a:xfrm flipH="1" flipV="1">
              <a:off x="328320" y="1159200"/>
              <a:ext cx="462240" cy="45720"/>
            </a:xfrm>
            <a:prstGeom prst="line">
              <a:avLst/>
            </a:prstGeom>
            <a:ln w="3816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27" name=""/>
            <p:cNvSpPr/>
            <p:nvPr/>
          </p:nvSpPr>
          <p:spPr>
            <a:xfrm>
              <a:off x="3613320" y="3018960"/>
              <a:ext cx="79632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Ft. Myers</a:t>
              </a:r>
              <a:endParaRPr b="0" lang="en-US" sz="1100" strike="noStrike" u="none">
                <a:solidFill>
                  <a:srgbClr val="000000"/>
                </a:solidFill>
                <a:effectLst/>
                <a:uFillTx/>
                <a:latin typeface="Times New Roman"/>
              </a:endParaRPr>
            </a:p>
          </p:txBody>
        </p:sp>
        <p:sp>
          <p:nvSpPr>
            <p:cNvPr id="228" name=""/>
            <p:cNvSpPr/>
            <p:nvPr/>
          </p:nvSpPr>
          <p:spPr>
            <a:xfrm>
              <a:off x="3516480" y="3062520"/>
              <a:ext cx="134280" cy="1072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29" name=""/>
            <p:cNvSpPr/>
            <p:nvPr/>
          </p:nvSpPr>
          <p:spPr>
            <a:xfrm>
              <a:off x="3459960" y="3015000"/>
              <a:ext cx="7920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3432240" y="3077280"/>
              <a:ext cx="195480" cy="93240"/>
            </a:xfrm>
            <a:prstGeom prst="rect">
              <a:avLst/>
            </a:prstGeom>
            <a:solidFill>
              <a:srgbClr val="ffe80f"/>
            </a:solidFill>
            <a:ln w="11160">
              <a:solidFill>
                <a:srgbClr val="000000"/>
              </a:solidFill>
              <a:miter/>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231" name=""/>
            <p:cNvSpPr/>
            <p:nvPr/>
          </p:nvSpPr>
          <p:spPr>
            <a:xfrm>
              <a:off x="3461400" y="3104640"/>
              <a:ext cx="7920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 name=""/>
            <p:cNvSpPr/>
            <p:nvPr/>
          </p:nvSpPr>
          <p:spPr>
            <a:xfrm>
              <a:off x="3434040" y="3166920"/>
              <a:ext cx="195120" cy="93240"/>
            </a:xfrm>
            <a:prstGeom prst="rect">
              <a:avLst/>
            </a:prstGeom>
            <a:solidFill>
              <a:srgbClr val="fc0128"/>
            </a:solidFill>
            <a:ln w="11160">
              <a:solidFill>
                <a:srgbClr val="000000"/>
              </a:solidFill>
              <a:miter/>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233" name=""/>
            <p:cNvSpPr/>
            <p:nvPr/>
          </p:nvSpPr>
          <p:spPr>
            <a:xfrm>
              <a:off x="3513240" y="3015000"/>
              <a:ext cx="7920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 name=""/>
            <p:cNvSpPr/>
            <p:nvPr/>
          </p:nvSpPr>
          <p:spPr>
            <a:xfrm>
              <a:off x="3485880" y="3077280"/>
              <a:ext cx="195120" cy="93240"/>
            </a:xfrm>
            <a:prstGeom prst="rect">
              <a:avLst/>
            </a:prstGeom>
            <a:solidFill>
              <a:srgbClr val="ffe80f"/>
            </a:solidFill>
            <a:ln w="11160">
              <a:solidFill>
                <a:srgbClr val="000000"/>
              </a:solidFill>
              <a:miter/>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235" name=""/>
            <p:cNvSpPr/>
            <p:nvPr/>
          </p:nvSpPr>
          <p:spPr>
            <a:xfrm>
              <a:off x="3522240" y="3083040"/>
              <a:ext cx="79560" cy="972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 name=""/>
            <p:cNvSpPr/>
            <p:nvPr/>
          </p:nvSpPr>
          <p:spPr>
            <a:xfrm>
              <a:off x="3494880" y="3145320"/>
              <a:ext cx="195120" cy="936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7" name=""/>
            <p:cNvGrpSpPr/>
            <p:nvPr/>
          </p:nvGrpSpPr>
          <p:grpSpPr>
            <a:xfrm>
              <a:off x="3339000" y="1668960"/>
              <a:ext cx="195120" cy="155520"/>
              <a:chOff x="3339000" y="1668960"/>
              <a:chExt cx="195120" cy="155520"/>
            </a:xfrm>
          </p:grpSpPr>
          <p:sp>
            <p:nvSpPr>
              <p:cNvPr id="238" name=""/>
              <p:cNvSpPr/>
              <p:nvPr/>
            </p:nvSpPr>
            <p:spPr>
              <a:xfrm>
                <a:off x="3366360" y="166896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 name=""/>
              <p:cNvSpPr/>
              <p:nvPr/>
            </p:nvSpPr>
            <p:spPr>
              <a:xfrm>
                <a:off x="3339000" y="1730520"/>
                <a:ext cx="19512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0" name=""/>
            <p:cNvGrpSpPr/>
            <p:nvPr/>
          </p:nvGrpSpPr>
          <p:grpSpPr>
            <a:xfrm>
              <a:off x="3394080" y="2135880"/>
              <a:ext cx="194760" cy="155520"/>
              <a:chOff x="3394080" y="2135880"/>
              <a:chExt cx="194760" cy="155520"/>
            </a:xfrm>
          </p:grpSpPr>
          <p:sp>
            <p:nvSpPr>
              <p:cNvPr id="241" name=""/>
              <p:cNvSpPr/>
              <p:nvPr/>
            </p:nvSpPr>
            <p:spPr>
              <a:xfrm>
                <a:off x="3421080" y="213588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3394080" y="2197440"/>
                <a:ext cx="19476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3" name=""/>
            <p:cNvGrpSpPr/>
            <p:nvPr/>
          </p:nvGrpSpPr>
          <p:grpSpPr>
            <a:xfrm>
              <a:off x="4221360" y="2594160"/>
              <a:ext cx="194760" cy="155520"/>
              <a:chOff x="4221360" y="2594160"/>
              <a:chExt cx="194760" cy="155520"/>
            </a:xfrm>
          </p:grpSpPr>
          <p:sp>
            <p:nvSpPr>
              <p:cNvPr id="244" name=""/>
              <p:cNvSpPr/>
              <p:nvPr/>
            </p:nvSpPr>
            <p:spPr>
              <a:xfrm>
                <a:off x="4248360" y="259416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 name=""/>
              <p:cNvSpPr/>
              <p:nvPr/>
            </p:nvSpPr>
            <p:spPr>
              <a:xfrm>
                <a:off x="4221360" y="2655720"/>
                <a:ext cx="19476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6" name=""/>
            <p:cNvGrpSpPr/>
            <p:nvPr/>
          </p:nvGrpSpPr>
          <p:grpSpPr>
            <a:xfrm>
              <a:off x="3238560" y="1660680"/>
              <a:ext cx="195120" cy="155520"/>
              <a:chOff x="3238560" y="1660680"/>
              <a:chExt cx="195120" cy="155520"/>
            </a:xfrm>
          </p:grpSpPr>
          <p:sp>
            <p:nvSpPr>
              <p:cNvPr id="247" name=""/>
              <p:cNvSpPr/>
              <p:nvPr/>
            </p:nvSpPr>
            <p:spPr>
              <a:xfrm>
                <a:off x="3265920" y="166068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 name=""/>
              <p:cNvSpPr/>
              <p:nvPr/>
            </p:nvSpPr>
            <p:spPr>
              <a:xfrm>
                <a:off x="3238560" y="1722240"/>
                <a:ext cx="19512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9" name=""/>
            <p:cNvGrpSpPr/>
            <p:nvPr/>
          </p:nvGrpSpPr>
          <p:grpSpPr>
            <a:xfrm>
              <a:off x="3299760" y="1885680"/>
              <a:ext cx="194760" cy="155520"/>
              <a:chOff x="3299760" y="1885680"/>
              <a:chExt cx="194760" cy="155520"/>
            </a:xfrm>
          </p:grpSpPr>
          <p:sp>
            <p:nvSpPr>
              <p:cNvPr id="250" name=""/>
              <p:cNvSpPr/>
              <p:nvPr/>
            </p:nvSpPr>
            <p:spPr>
              <a:xfrm>
                <a:off x="3326760" y="1885680"/>
                <a:ext cx="79560" cy="975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 name=""/>
              <p:cNvSpPr/>
              <p:nvPr/>
            </p:nvSpPr>
            <p:spPr>
              <a:xfrm>
                <a:off x="3299760" y="1947240"/>
                <a:ext cx="194760" cy="939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2" name=""/>
            <p:cNvGrpSpPr/>
            <p:nvPr/>
          </p:nvGrpSpPr>
          <p:grpSpPr>
            <a:xfrm>
              <a:off x="3304080" y="1921320"/>
              <a:ext cx="194760" cy="155520"/>
              <a:chOff x="3304080" y="1921320"/>
              <a:chExt cx="194760" cy="155520"/>
            </a:xfrm>
          </p:grpSpPr>
          <p:sp>
            <p:nvSpPr>
              <p:cNvPr id="253" name=""/>
              <p:cNvSpPr/>
              <p:nvPr/>
            </p:nvSpPr>
            <p:spPr>
              <a:xfrm>
                <a:off x="3331080" y="192132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 name=""/>
              <p:cNvSpPr/>
              <p:nvPr/>
            </p:nvSpPr>
            <p:spPr>
              <a:xfrm>
                <a:off x="3304080" y="1982880"/>
                <a:ext cx="19476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5" name=""/>
            <p:cNvGrpSpPr/>
            <p:nvPr/>
          </p:nvGrpSpPr>
          <p:grpSpPr>
            <a:xfrm>
              <a:off x="3095280" y="2206080"/>
              <a:ext cx="194760" cy="155520"/>
              <a:chOff x="3095280" y="2206080"/>
              <a:chExt cx="194760" cy="155520"/>
            </a:xfrm>
          </p:grpSpPr>
          <p:sp>
            <p:nvSpPr>
              <p:cNvPr id="256" name=""/>
              <p:cNvSpPr/>
              <p:nvPr/>
            </p:nvSpPr>
            <p:spPr>
              <a:xfrm>
                <a:off x="3122280" y="220608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 name=""/>
              <p:cNvSpPr/>
              <p:nvPr/>
            </p:nvSpPr>
            <p:spPr>
              <a:xfrm>
                <a:off x="3095280" y="2267640"/>
                <a:ext cx="19476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8" name=""/>
            <p:cNvGrpSpPr/>
            <p:nvPr/>
          </p:nvGrpSpPr>
          <p:grpSpPr>
            <a:xfrm>
              <a:off x="3084480" y="2238840"/>
              <a:ext cx="194760" cy="155520"/>
              <a:chOff x="3084480" y="2238840"/>
              <a:chExt cx="194760" cy="155520"/>
            </a:xfrm>
          </p:grpSpPr>
          <p:sp>
            <p:nvSpPr>
              <p:cNvPr id="259" name=""/>
              <p:cNvSpPr/>
              <p:nvPr/>
            </p:nvSpPr>
            <p:spPr>
              <a:xfrm>
                <a:off x="3111480" y="223884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 name=""/>
              <p:cNvSpPr/>
              <p:nvPr/>
            </p:nvSpPr>
            <p:spPr>
              <a:xfrm>
                <a:off x="3084480" y="2300400"/>
                <a:ext cx="19476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1" name=""/>
            <p:cNvGrpSpPr/>
            <p:nvPr/>
          </p:nvGrpSpPr>
          <p:grpSpPr>
            <a:xfrm>
              <a:off x="4276440" y="2646000"/>
              <a:ext cx="194760" cy="155520"/>
              <a:chOff x="4276440" y="2646000"/>
              <a:chExt cx="194760" cy="155520"/>
            </a:xfrm>
          </p:grpSpPr>
          <p:sp>
            <p:nvSpPr>
              <p:cNvPr id="262" name=""/>
              <p:cNvSpPr/>
              <p:nvPr/>
            </p:nvSpPr>
            <p:spPr>
              <a:xfrm>
                <a:off x="4303440" y="2646000"/>
                <a:ext cx="79560" cy="975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 name=""/>
              <p:cNvSpPr/>
              <p:nvPr/>
            </p:nvSpPr>
            <p:spPr>
              <a:xfrm>
                <a:off x="4276440" y="2707560"/>
                <a:ext cx="194760" cy="939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4" name=""/>
            <p:cNvGrpSpPr/>
            <p:nvPr/>
          </p:nvGrpSpPr>
          <p:grpSpPr>
            <a:xfrm>
              <a:off x="3949920" y="2176200"/>
              <a:ext cx="195120" cy="155520"/>
              <a:chOff x="3949920" y="2176200"/>
              <a:chExt cx="195120" cy="155520"/>
            </a:xfrm>
          </p:grpSpPr>
          <p:sp>
            <p:nvSpPr>
              <p:cNvPr id="265" name=""/>
              <p:cNvSpPr/>
              <p:nvPr/>
            </p:nvSpPr>
            <p:spPr>
              <a:xfrm>
                <a:off x="3977280" y="217620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a:off x="3949920" y="2237760"/>
                <a:ext cx="19512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7" name=""/>
            <p:cNvGrpSpPr/>
            <p:nvPr/>
          </p:nvGrpSpPr>
          <p:grpSpPr>
            <a:xfrm>
              <a:off x="3667320" y="2181960"/>
              <a:ext cx="195120" cy="155520"/>
              <a:chOff x="3667320" y="2181960"/>
              <a:chExt cx="195120" cy="155520"/>
            </a:xfrm>
          </p:grpSpPr>
          <p:sp>
            <p:nvSpPr>
              <p:cNvPr id="268" name=""/>
              <p:cNvSpPr/>
              <p:nvPr/>
            </p:nvSpPr>
            <p:spPr>
              <a:xfrm>
                <a:off x="3694680" y="218196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 name=""/>
              <p:cNvSpPr/>
              <p:nvPr/>
            </p:nvSpPr>
            <p:spPr>
              <a:xfrm>
                <a:off x="3667320" y="2243520"/>
                <a:ext cx="19512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0" name=""/>
            <p:cNvGrpSpPr/>
            <p:nvPr/>
          </p:nvGrpSpPr>
          <p:grpSpPr>
            <a:xfrm>
              <a:off x="3380400" y="2800440"/>
              <a:ext cx="195120" cy="155880"/>
              <a:chOff x="3380400" y="2800440"/>
              <a:chExt cx="195120" cy="155880"/>
            </a:xfrm>
          </p:grpSpPr>
          <p:sp>
            <p:nvSpPr>
              <p:cNvPr id="271" name=""/>
              <p:cNvSpPr/>
              <p:nvPr/>
            </p:nvSpPr>
            <p:spPr>
              <a:xfrm>
                <a:off x="3407760" y="2800440"/>
                <a:ext cx="79560" cy="9792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 name=""/>
              <p:cNvSpPr/>
              <p:nvPr/>
            </p:nvSpPr>
            <p:spPr>
              <a:xfrm>
                <a:off x="3380400" y="2862000"/>
                <a:ext cx="195120" cy="9432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3" name=""/>
            <p:cNvGrpSpPr/>
            <p:nvPr/>
          </p:nvGrpSpPr>
          <p:grpSpPr>
            <a:xfrm>
              <a:off x="3043080" y="1915560"/>
              <a:ext cx="194760" cy="155520"/>
              <a:chOff x="3043080" y="1915560"/>
              <a:chExt cx="194760" cy="155520"/>
            </a:xfrm>
          </p:grpSpPr>
          <p:sp>
            <p:nvSpPr>
              <p:cNvPr id="274" name=""/>
              <p:cNvSpPr/>
              <p:nvPr/>
            </p:nvSpPr>
            <p:spPr>
              <a:xfrm>
                <a:off x="3070080" y="191556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 name=""/>
              <p:cNvSpPr/>
              <p:nvPr/>
            </p:nvSpPr>
            <p:spPr>
              <a:xfrm>
                <a:off x="3043080" y="1977120"/>
                <a:ext cx="19476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6" name=""/>
            <p:cNvGrpSpPr/>
            <p:nvPr/>
          </p:nvGrpSpPr>
          <p:grpSpPr>
            <a:xfrm>
              <a:off x="983880" y="1391760"/>
              <a:ext cx="194760" cy="155520"/>
              <a:chOff x="983880" y="1391760"/>
              <a:chExt cx="194760" cy="155520"/>
            </a:xfrm>
          </p:grpSpPr>
          <p:sp>
            <p:nvSpPr>
              <p:cNvPr id="277" name=""/>
              <p:cNvSpPr/>
              <p:nvPr/>
            </p:nvSpPr>
            <p:spPr>
              <a:xfrm>
                <a:off x="1010880" y="139176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 name=""/>
              <p:cNvSpPr/>
              <p:nvPr/>
            </p:nvSpPr>
            <p:spPr>
              <a:xfrm>
                <a:off x="983880" y="1453320"/>
                <a:ext cx="19476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9" name=""/>
            <p:cNvGrpSpPr/>
            <p:nvPr/>
          </p:nvGrpSpPr>
          <p:grpSpPr>
            <a:xfrm>
              <a:off x="3290400" y="1386360"/>
              <a:ext cx="195120" cy="155880"/>
              <a:chOff x="3290400" y="1386360"/>
              <a:chExt cx="195120" cy="155880"/>
            </a:xfrm>
          </p:grpSpPr>
          <p:sp>
            <p:nvSpPr>
              <p:cNvPr id="280" name=""/>
              <p:cNvSpPr/>
              <p:nvPr/>
            </p:nvSpPr>
            <p:spPr>
              <a:xfrm>
                <a:off x="3317760" y="1386360"/>
                <a:ext cx="79560" cy="9792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1" name=""/>
              <p:cNvSpPr/>
              <p:nvPr/>
            </p:nvSpPr>
            <p:spPr>
              <a:xfrm>
                <a:off x="3290400" y="1447920"/>
                <a:ext cx="195120" cy="9432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2" name=""/>
          <p:cNvGrpSpPr/>
          <p:nvPr/>
        </p:nvGrpSpPr>
        <p:grpSpPr>
          <a:xfrm>
            <a:off x="3298680" y="1701720"/>
            <a:ext cx="228240" cy="182160"/>
            <a:chOff x="3298680" y="1701720"/>
            <a:chExt cx="228240" cy="182160"/>
          </a:xfrm>
        </p:grpSpPr>
        <p:sp>
          <p:nvSpPr>
            <p:cNvPr id="283" name=""/>
            <p:cNvSpPr/>
            <p:nvPr/>
          </p:nvSpPr>
          <p:spPr>
            <a:xfrm>
              <a:off x="3330360" y="1701720"/>
              <a:ext cx="93240" cy="114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 name=""/>
            <p:cNvSpPr/>
            <p:nvPr/>
          </p:nvSpPr>
          <p:spPr>
            <a:xfrm>
              <a:off x="3298680" y="1773720"/>
              <a:ext cx="228240" cy="1101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5" name=""/>
          <p:cNvSpPr/>
          <p:nvPr/>
        </p:nvSpPr>
        <p:spPr>
          <a:xfrm>
            <a:off x="358560" y="2098800"/>
            <a:ext cx="47664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Pipe</a:t>
            </a:r>
            <a:endParaRPr b="0" lang="en-US" sz="1100" strike="noStrike" u="none">
              <a:solidFill>
                <a:srgbClr val="000000"/>
              </a:solidFill>
              <a:effectLst/>
              <a:uFillTx/>
              <a:latin typeface="Times New Roman"/>
            </a:endParaRPr>
          </a:p>
        </p:txBody>
      </p:sp>
      <p:sp>
        <p:nvSpPr>
          <p:cNvPr id="286" name=""/>
          <p:cNvSpPr/>
          <p:nvPr/>
        </p:nvSpPr>
        <p:spPr>
          <a:xfrm>
            <a:off x="479520" y="2446200"/>
            <a:ext cx="25704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 name=""/>
          <p:cNvSpPr/>
          <p:nvPr/>
        </p:nvSpPr>
        <p:spPr>
          <a:xfrm>
            <a:off x="479520" y="2657520"/>
            <a:ext cx="257040" cy="0"/>
          </a:xfrm>
          <a:prstGeom prst="line">
            <a:avLst/>
          </a:prstGeom>
          <a:ln w="38160">
            <a:solidFill>
              <a:srgbClr val="ff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 name=""/>
          <p:cNvSpPr/>
          <p:nvPr/>
        </p:nvSpPr>
        <p:spPr>
          <a:xfrm>
            <a:off x="479520" y="2903400"/>
            <a:ext cx="257040" cy="0"/>
          </a:xfrm>
          <a:prstGeom prst="line">
            <a:avLst/>
          </a:prstGeom>
          <a:ln w="25560">
            <a:solidFill>
              <a:srgbClr val="0091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 name=""/>
          <p:cNvSpPr/>
          <p:nvPr/>
        </p:nvSpPr>
        <p:spPr>
          <a:xfrm>
            <a:off x="730800" y="2324160"/>
            <a:ext cx="708120" cy="710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Existing</a:t>
            </a:r>
            <a:endParaRPr b="0" lang="en-US" sz="1000" strike="noStrike" u="none">
              <a:solidFill>
                <a:srgbClr val="000000"/>
              </a:solidFill>
              <a:effectLst/>
              <a:uFillTx/>
              <a:latin typeface="Times New Roman"/>
            </a:endParaRPr>
          </a:p>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IV</a:t>
            </a:r>
            <a:endParaRPr b="0" lang="en-US" sz="1000" strike="noStrike" u="none">
              <a:solidFill>
                <a:srgbClr val="000000"/>
              </a:solidFill>
              <a:effectLst/>
              <a:uFillTx/>
              <a:latin typeface="Times New Roman"/>
            </a:endParaRPr>
          </a:p>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V</a:t>
            </a:r>
            <a:endParaRPr b="0" lang="en-US" sz="1000" strike="noStrike" u="none">
              <a:solidFill>
                <a:srgbClr val="000000"/>
              </a:solidFill>
              <a:effectLst/>
              <a:uFillTx/>
              <a:latin typeface="Times New Roman"/>
            </a:endParaRPr>
          </a:p>
        </p:txBody>
      </p:sp>
      <p:grpSp>
        <p:nvGrpSpPr>
          <p:cNvPr id="290" name=""/>
          <p:cNvGrpSpPr/>
          <p:nvPr/>
        </p:nvGrpSpPr>
        <p:grpSpPr>
          <a:xfrm>
            <a:off x="1636560" y="2381400"/>
            <a:ext cx="228240" cy="182160"/>
            <a:chOff x="1636560" y="2381400"/>
            <a:chExt cx="228240" cy="182160"/>
          </a:xfrm>
        </p:grpSpPr>
        <p:sp>
          <p:nvSpPr>
            <p:cNvPr id="291" name=""/>
            <p:cNvSpPr/>
            <p:nvPr/>
          </p:nvSpPr>
          <p:spPr>
            <a:xfrm>
              <a:off x="1668240" y="2381400"/>
              <a:ext cx="93240" cy="114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 name=""/>
            <p:cNvSpPr/>
            <p:nvPr/>
          </p:nvSpPr>
          <p:spPr>
            <a:xfrm>
              <a:off x="1636560" y="2453400"/>
              <a:ext cx="228240" cy="1101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93" name=""/>
          <p:cNvSpPr/>
          <p:nvPr/>
        </p:nvSpPr>
        <p:spPr>
          <a:xfrm>
            <a:off x="1938240" y="2430360"/>
            <a:ext cx="7905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2001</a:t>
            </a:r>
            <a:endParaRPr b="0" lang="en-US" sz="1000" strike="noStrike" u="none">
              <a:solidFill>
                <a:srgbClr val="000000"/>
              </a:solidFill>
              <a:effectLst/>
              <a:uFillTx/>
              <a:latin typeface="Times New Roman"/>
            </a:endParaRPr>
          </a:p>
        </p:txBody>
      </p:sp>
      <p:sp>
        <p:nvSpPr>
          <p:cNvPr id="294" name=""/>
          <p:cNvSpPr/>
          <p:nvPr/>
        </p:nvSpPr>
        <p:spPr>
          <a:xfrm>
            <a:off x="1541160" y="1932120"/>
            <a:ext cx="1061280" cy="429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Third Party</a:t>
            </a: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Power Plants</a:t>
            </a:r>
            <a:endParaRPr b="0" lang="en-US" sz="1100" strike="noStrike" u="none">
              <a:solidFill>
                <a:srgbClr val="000000"/>
              </a:solidFill>
              <a:effectLst/>
              <a:uFillTx/>
              <a:latin typeface="Times New Roman"/>
            </a:endParaRPr>
          </a:p>
        </p:txBody>
      </p:sp>
      <p:grpSp>
        <p:nvGrpSpPr>
          <p:cNvPr id="295" name=""/>
          <p:cNvGrpSpPr/>
          <p:nvPr/>
        </p:nvGrpSpPr>
        <p:grpSpPr>
          <a:xfrm>
            <a:off x="1636560" y="2803680"/>
            <a:ext cx="228240" cy="182160"/>
            <a:chOff x="1636560" y="2803680"/>
            <a:chExt cx="228240" cy="182160"/>
          </a:xfrm>
        </p:grpSpPr>
        <p:sp>
          <p:nvSpPr>
            <p:cNvPr id="296" name=""/>
            <p:cNvSpPr/>
            <p:nvPr/>
          </p:nvSpPr>
          <p:spPr>
            <a:xfrm>
              <a:off x="1668240" y="2803680"/>
              <a:ext cx="93240" cy="11448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 name=""/>
            <p:cNvSpPr/>
            <p:nvPr/>
          </p:nvSpPr>
          <p:spPr>
            <a:xfrm>
              <a:off x="1636560" y="2875680"/>
              <a:ext cx="228240" cy="1101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8" name=""/>
          <p:cNvGrpSpPr/>
          <p:nvPr/>
        </p:nvGrpSpPr>
        <p:grpSpPr>
          <a:xfrm>
            <a:off x="1633680" y="2592360"/>
            <a:ext cx="228240" cy="182160"/>
            <a:chOff x="1633680" y="2592360"/>
            <a:chExt cx="228240" cy="182160"/>
          </a:xfrm>
        </p:grpSpPr>
        <p:sp>
          <p:nvSpPr>
            <p:cNvPr id="299" name=""/>
            <p:cNvSpPr/>
            <p:nvPr/>
          </p:nvSpPr>
          <p:spPr>
            <a:xfrm>
              <a:off x="1665360" y="2592360"/>
              <a:ext cx="93240" cy="1144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 name=""/>
            <p:cNvSpPr/>
            <p:nvPr/>
          </p:nvSpPr>
          <p:spPr>
            <a:xfrm>
              <a:off x="1633680" y="2664360"/>
              <a:ext cx="228240" cy="1101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01" name=""/>
          <p:cNvSpPr/>
          <p:nvPr/>
        </p:nvSpPr>
        <p:spPr>
          <a:xfrm>
            <a:off x="1938240" y="2647800"/>
            <a:ext cx="7905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2002</a:t>
            </a:r>
            <a:endParaRPr b="0" lang="en-US" sz="1000" strike="noStrike" u="none">
              <a:solidFill>
                <a:srgbClr val="000000"/>
              </a:solidFill>
              <a:effectLst/>
              <a:uFillTx/>
              <a:latin typeface="Times New Roman"/>
            </a:endParaRPr>
          </a:p>
        </p:txBody>
      </p:sp>
      <p:sp>
        <p:nvSpPr>
          <p:cNvPr id="302" name=""/>
          <p:cNvSpPr/>
          <p:nvPr/>
        </p:nvSpPr>
        <p:spPr>
          <a:xfrm>
            <a:off x="1947960" y="2860560"/>
            <a:ext cx="7905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2003</a:t>
            </a:r>
            <a:endParaRPr b="0" lang="en-US" sz="1000" strike="noStrike" u="none">
              <a:solidFill>
                <a:srgbClr val="000000"/>
              </a:solidFill>
              <a:effectLst/>
              <a:uFillTx/>
              <a:latin typeface="Times New Roman"/>
            </a:endParaRPr>
          </a:p>
        </p:txBody>
      </p:sp>
      <p:sp>
        <p:nvSpPr>
          <p:cNvPr id="303" name="PlaceHolder 2"/>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Florida Gas Expansion Activity</a:t>
            </a:r>
            <a:endParaRPr b="0" lang="en-US" sz="3200" strike="noStrike" u="none">
              <a:solidFill>
                <a:srgbClr val="000000"/>
              </a:solidFill>
              <a:effectLst/>
              <a:uFillTx/>
              <a:latin typeface="Arial Black"/>
            </a:endParaRPr>
          </a:p>
        </p:txBody>
      </p:sp>
      <p:sp>
        <p:nvSpPr>
          <p:cNvPr id="304" name=""/>
          <p:cNvSpPr/>
          <p:nvPr/>
        </p:nvSpPr>
        <p:spPr>
          <a:xfrm>
            <a:off x="5334120" y="990720"/>
            <a:ext cx="4647960" cy="533376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05" name=""/>
          <p:cNvSpPr/>
          <p:nvPr/>
        </p:nvSpPr>
        <p:spPr>
          <a:xfrm>
            <a:off x="9347040" y="1968480"/>
            <a:ext cx="42732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2.2</a:t>
            </a:r>
            <a:endParaRPr b="0" lang="en-US" sz="1200" strike="noStrike" u="none">
              <a:solidFill>
                <a:srgbClr val="000000"/>
              </a:solidFill>
              <a:effectLst/>
              <a:uFillTx/>
              <a:latin typeface="Times New Roman"/>
            </a:endParaRPr>
          </a:p>
        </p:txBody>
      </p:sp>
      <p:sp>
        <p:nvSpPr>
          <p:cNvPr id="306" name=""/>
          <p:cNvSpPr/>
          <p:nvPr/>
        </p:nvSpPr>
        <p:spPr>
          <a:xfrm>
            <a:off x="8737560" y="196848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p:txBody>
      </p:sp>
      <p:sp>
        <p:nvSpPr>
          <p:cNvPr id="307" name=""/>
          <p:cNvSpPr/>
          <p:nvPr/>
        </p:nvSpPr>
        <p:spPr>
          <a:xfrm>
            <a:off x="8077320" y="214632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0.4</a:t>
            </a:r>
            <a:endParaRPr b="0" lang="en-US" sz="1200" strike="noStrike" u="none">
              <a:solidFill>
                <a:srgbClr val="000000"/>
              </a:solidFill>
              <a:effectLst/>
              <a:uFillTx/>
              <a:latin typeface="Times New Roman"/>
            </a:endParaRPr>
          </a:p>
        </p:txBody>
      </p:sp>
      <p:sp>
        <p:nvSpPr>
          <p:cNvPr id="308" name=""/>
          <p:cNvSpPr/>
          <p:nvPr/>
        </p:nvSpPr>
        <p:spPr>
          <a:xfrm>
            <a:off x="7442280" y="275580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0.3</a:t>
            </a:r>
            <a:endParaRPr b="0" lang="en-US" sz="1200" strike="noStrike" u="none">
              <a:solidFill>
                <a:srgbClr val="000000"/>
              </a:solidFill>
              <a:effectLst/>
              <a:uFillTx/>
              <a:latin typeface="Times New Roman"/>
            </a:endParaRPr>
          </a:p>
        </p:txBody>
      </p:sp>
      <p:sp>
        <p:nvSpPr>
          <p:cNvPr id="309" name=""/>
          <p:cNvSpPr/>
          <p:nvPr/>
        </p:nvSpPr>
        <p:spPr>
          <a:xfrm>
            <a:off x="6794640" y="325116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0.5</a:t>
            </a:r>
            <a:endParaRPr b="0" lang="en-US" sz="1200" strike="noStrike" u="none">
              <a:solidFill>
                <a:srgbClr val="000000"/>
              </a:solidFill>
              <a:effectLst/>
              <a:uFillTx/>
              <a:latin typeface="Times New Roman"/>
            </a:endParaRPr>
          </a:p>
        </p:txBody>
      </p:sp>
      <p:sp>
        <p:nvSpPr>
          <p:cNvPr id="310" name=""/>
          <p:cNvSpPr/>
          <p:nvPr/>
        </p:nvSpPr>
        <p:spPr>
          <a:xfrm>
            <a:off x="6172200" y="402588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p:txBody>
      </p:sp>
      <p:sp>
        <p:nvSpPr>
          <p:cNvPr id="311" name=""/>
          <p:cNvSpPr/>
          <p:nvPr/>
        </p:nvSpPr>
        <p:spPr>
          <a:xfrm>
            <a:off x="5524560" y="417816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0.8</a:t>
            </a:r>
            <a:endParaRPr b="0" lang="en-US" sz="1200" strike="noStrike" u="none">
              <a:solidFill>
                <a:srgbClr val="000000"/>
              </a:solidFill>
              <a:effectLst/>
              <a:uFillTx/>
              <a:latin typeface="Times New Roman"/>
            </a:endParaRPr>
          </a:p>
        </p:txBody>
      </p:sp>
      <p:sp>
        <p:nvSpPr>
          <p:cNvPr id="312" name=""/>
          <p:cNvSpPr/>
          <p:nvPr/>
        </p:nvSpPr>
        <p:spPr>
          <a:xfrm>
            <a:off x="5943600" y="432108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3" name=""/>
          <p:cNvSpPr/>
          <p:nvPr/>
        </p:nvSpPr>
        <p:spPr>
          <a:xfrm>
            <a:off x="6553080" y="417996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 name=""/>
          <p:cNvSpPr/>
          <p:nvPr/>
        </p:nvSpPr>
        <p:spPr>
          <a:xfrm>
            <a:off x="7216920" y="339552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 name=""/>
          <p:cNvSpPr/>
          <p:nvPr/>
        </p:nvSpPr>
        <p:spPr>
          <a:xfrm>
            <a:off x="7859880" y="291780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 name=""/>
          <p:cNvSpPr/>
          <p:nvPr/>
        </p:nvSpPr>
        <p:spPr>
          <a:xfrm>
            <a:off x="8491680" y="229716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7" name=""/>
          <p:cNvSpPr/>
          <p:nvPr/>
        </p:nvSpPr>
        <p:spPr>
          <a:xfrm>
            <a:off x="9132840" y="213516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8"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Transwestern Expansion Activity</a:t>
            </a:r>
            <a:endParaRPr b="0" lang="en-US" sz="3200" strike="noStrike" u="none">
              <a:solidFill>
                <a:srgbClr val="000000"/>
              </a:solidFill>
              <a:effectLst/>
              <a:uFillTx/>
              <a:latin typeface="Arial Black"/>
            </a:endParaRPr>
          </a:p>
        </p:txBody>
      </p:sp>
      <p:sp>
        <p:nvSpPr>
          <p:cNvPr id="319" name=""/>
          <p:cNvSpPr/>
          <p:nvPr/>
        </p:nvSpPr>
        <p:spPr>
          <a:xfrm>
            <a:off x="1665720" y="5718600"/>
            <a:ext cx="6572520" cy="3988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Supply and Demand-Based Expansion Opportunities</a:t>
            </a:r>
            <a:endParaRPr b="0" lang="en-US" sz="2000" strike="noStrike" u="none">
              <a:solidFill>
                <a:srgbClr val="000000"/>
              </a:solidFill>
              <a:effectLst/>
              <a:uFillTx/>
              <a:latin typeface="Times New Roman"/>
            </a:endParaRPr>
          </a:p>
        </p:txBody>
      </p:sp>
      <p:sp>
        <p:nvSpPr>
          <p:cNvPr id="320" name=""/>
          <p:cNvSpPr/>
          <p:nvPr/>
        </p:nvSpPr>
        <p:spPr>
          <a:xfrm>
            <a:off x="228600" y="4206960"/>
            <a:ext cx="2916360" cy="1253880"/>
          </a:xfrm>
          <a:prstGeom prst="rect">
            <a:avLst/>
          </a:prstGeom>
          <a:noFill/>
          <a:ln w="0">
            <a:noFill/>
          </a:ln>
        </p:spPr>
        <p:style>
          <a:lnRef idx="0"/>
          <a:fillRef idx="0"/>
          <a:effectRef idx="0"/>
          <a:fontRef idx="minor"/>
        </p:style>
        <p:txBody>
          <a:bodyPr lIns="182880" rIns="182880" tIns="91440" bIns="91440" anchor="t">
            <a:noAutofit/>
          </a:bodyPr>
          <a:p>
            <a:pPr marL="57240">
              <a:lnSpc>
                <a:spcPct val="100000"/>
              </a:lnSpc>
              <a:spcBef>
                <a:spcPts val="751"/>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Transwestern Pipeline</a:t>
            </a:r>
            <a:endParaRPr b="0" lang="en-US" sz="1200" strike="noStrike" u="none">
              <a:solidFill>
                <a:srgbClr val="000000"/>
              </a:solidFill>
              <a:effectLst/>
              <a:uFillTx/>
              <a:latin typeface="Times New Roman"/>
            </a:endParaRPr>
          </a:p>
          <a:p>
            <a:pPr marL="57240">
              <a:lnSpc>
                <a:spcPct val="100000"/>
              </a:lnSpc>
              <a:spcBef>
                <a:spcPts val="751"/>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Sun Devil</a:t>
            </a:r>
            <a:endParaRPr b="0" lang="en-US" sz="1200" strike="noStrike" u="none">
              <a:solidFill>
                <a:srgbClr val="000000"/>
              </a:solidFill>
              <a:effectLst/>
              <a:uFillTx/>
              <a:latin typeface="Times New Roman"/>
            </a:endParaRPr>
          </a:p>
          <a:p>
            <a:pPr marL="57240">
              <a:lnSpc>
                <a:spcPct val="100000"/>
              </a:lnSpc>
              <a:spcBef>
                <a:spcPts val="751"/>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Red Rock</a:t>
            </a:r>
            <a:endParaRPr b="0" lang="en-US" sz="1200" strike="noStrike" u="none">
              <a:solidFill>
                <a:srgbClr val="000000"/>
              </a:solidFill>
              <a:effectLst/>
              <a:uFillTx/>
              <a:latin typeface="Times New Roman"/>
            </a:endParaRPr>
          </a:p>
        </p:txBody>
      </p:sp>
      <p:sp>
        <p:nvSpPr>
          <p:cNvPr id="321" name=""/>
          <p:cNvSpPr/>
          <p:nvPr/>
        </p:nvSpPr>
        <p:spPr>
          <a:xfrm>
            <a:off x="496800" y="4378320"/>
            <a:ext cx="282600" cy="0"/>
          </a:xfrm>
          <a:prstGeom prst="line">
            <a:avLst/>
          </a:prstGeom>
          <a:ln w="381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322" name=""/>
          <p:cNvSpPr/>
          <p:nvPr/>
        </p:nvSpPr>
        <p:spPr>
          <a:xfrm>
            <a:off x="304920" y="927000"/>
            <a:ext cx="4343400" cy="417852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23" name=""/>
          <p:cNvSpPr/>
          <p:nvPr/>
        </p:nvSpPr>
        <p:spPr>
          <a:xfrm>
            <a:off x="7129440" y="4030560"/>
            <a:ext cx="10944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4" name=""/>
          <p:cNvSpPr/>
          <p:nvPr/>
        </p:nvSpPr>
        <p:spPr>
          <a:xfrm>
            <a:off x="4724280" y="1054080"/>
            <a:ext cx="5410440" cy="4082040"/>
          </a:xfrm>
          <a:prstGeom prst="rect">
            <a:avLst/>
          </a:prstGeom>
          <a:noFill/>
          <a:ln w="0">
            <a:noFill/>
          </a:ln>
        </p:spPr>
        <p:style>
          <a:lnRef idx="0"/>
          <a:fillRef idx="0"/>
          <a:effectRef idx="0"/>
          <a:fontRef idx="minor"/>
        </p:style>
        <p:txBody>
          <a:bodyPr lIns="90000" rIns="90000" tIns="46800" bIns="46800" anchor="t">
            <a:spAutoFit/>
          </a:bodyPr>
          <a:p>
            <a:pPr marL="290520" indent="-290520">
              <a:lnSpc>
                <a:spcPct val="100000"/>
              </a:lnSpc>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Major System Expansions in Process</a:t>
            </a:r>
            <a:endParaRPr b="0" lang="en-US" sz="2100" strike="noStrike" u="none">
              <a:solidFill>
                <a:srgbClr val="000000"/>
              </a:solidFill>
              <a:effectLst/>
              <a:uFillTx/>
              <a:latin typeface="Times New Roman"/>
            </a:endParaRPr>
          </a:p>
          <a:p>
            <a:pPr lvl="1" marL="6350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Red Rock – 150 MMcf/d Expansion          in Growing Arizona Market; Approved    by FERC</a:t>
            </a:r>
            <a:endParaRPr b="0" lang="en-US" sz="1800" strike="noStrike" u="none">
              <a:solidFill>
                <a:srgbClr val="000000"/>
              </a:solidFill>
              <a:effectLst/>
              <a:uFillTx/>
              <a:latin typeface="Times New Roman"/>
            </a:endParaRPr>
          </a:p>
          <a:p>
            <a:pPr lvl="1" marL="635040" indent="-177840">
              <a:lnSpc>
                <a:spcPct val="100000"/>
              </a:lnSpc>
              <a:spcBef>
                <a:spcPts val="56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Sun Devil – 400 Mile Pipeline Extension Connecting San Juan Gas to Market Areas; Will File for FERC Approval by   Year-End</a:t>
            </a:r>
            <a:endParaRPr b="0" lang="en-US" sz="1800" strike="noStrike" u="none">
              <a:solidFill>
                <a:srgbClr val="000000"/>
              </a:solidFill>
              <a:effectLst/>
              <a:uFillTx/>
              <a:latin typeface="Times New Roman"/>
            </a:endParaRPr>
          </a:p>
          <a:p>
            <a:pPr lvl="1" marL="6350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90520" indent="-290520">
              <a:lnSpc>
                <a:spcPct val="100000"/>
              </a:lnSpc>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New Interconnections Completed to Serve Gas-Fired Generation</a:t>
            </a:r>
            <a:endParaRPr b="0" lang="en-US" sz="2100" strike="noStrike" u="none">
              <a:solidFill>
                <a:srgbClr val="000000"/>
              </a:solidFill>
              <a:effectLst/>
              <a:uFillTx/>
              <a:latin typeface="Times New Roman"/>
            </a:endParaRPr>
          </a:p>
          <a:p>
            <a:pPr lvl="1" marL="6350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90520" indent="-290520">
              <a:lnSpc>
                <a:spcPct val="100000"/>
              </a:lnSpc>
              <a:buClr>
                <a:srgbClr val="0000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25" name=""/>
          <p:cNvSpPr/>
          <p:nvPr/>
        </p:nvSpPr>
        <p:spPr>
          <a:xfrm>
            <a:off x="495360" y="4648320"/>
            <a:ext cx="282600" cy="0"/>
          </a:xfrm>
          <a:prstGeom prst="line">
            <a:avLst/>
          </a:prstGeom>
          <a:ln w="38160">
            <a:solidFill>
              <a:srgbClr val="000000"/>
            </a:solidFill>
            <a:prstDash val="sysDot"/>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326" name=""/>
          <p:cNvSpPr/>
          <p:nvPr/>
        </p:nvSpPr>
        <p:spPr>
          <a:xfrm>
            <a:off x="523800" y="4851360"/>
            <a:ext cx="228600" cy="15228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grpSp>
        <p:nvGrpSpPr>
          <p:cNvPr id="327" name=""/>
          <p:cNvGrpSpPr/>
          <p:nvPr/>
        </p:nvGrpSpPr>
        <p:grpSpPr>
          <a:xfrm>
            <a:off x="76320" y="977760"/>
            <a:ext cx="4457160" cy="4038480"/>
            <a:chOff x="76320" y="977760"/>
            <a:chExt cx="4457160" cy="4038480"/>
          </a:xfrm>
        </p:grpSpPr>
        <p:sp>
          <p:nvSpPr>
            <p:cNvPr id="328" name=""/>
            <p:cNvSpPr/>
            <p:nvPr/>
          </p:nvSpPr>
          <p:spPr>
            <a:xfrm>
              <a:off x="480600" y="2115360"/>
              <a:ext cx="1230120" cy="1473120"/>
            </a:xfrm>
            <a:custGeom>
              <a:avLst/>
              <a:gdLst/>
              <a:ahLst/>
              <a:rect l="l" t="t" r="r" b="b"/>
              <a:pathLst>
                <a:path w="3972" h="4642">
                  <a:moveTo>
                    <a:pt x="3397" y="4594"/>
                  </a:moveTo>
                  <a:lnTo>
                    <a:pt x="3972" y="479"/>
                  </a:lnTo>
                  <a:lnTo>
                    <a:pt x="1101" y="0"/>
                  </a:lnTo>
                  <a:lnTo>
                    <a:pt x="1053" y="383"/>
                  </a:lnTo>
                  <a:lnTo>
                    <a:pt x="909" y="719"/>
                  </a:lnTo>
                  <a:lnTo>
                    <a:pt x="861" y="719"/>
                  </a:lnTo>
                  <a:lnTo>
                    <a:pt x="813" y="670"/>
                  </a:lnTo>
                  <a:lnTo>
                    <a:pt x="813" y="622"/>
                  </a:lnTo>
                  <a:lnTo>
                    <a:pt x="766" y="575"/>
                  </a:lnTo>
                  <a:lnTo>
                    <a:pt x="669" y="575"/>
                  </a:lnTo>
                  <a:lnTo>
                    <a:pt x="574" y="575"/>
                  </a:lnTo>
                  <a:lnTo>
                    <a:pt x="526" y="622"/>
                  </a:lnTo>
                  <a:lnTo>
                    <a:pt x="574" y="766"/>
                  </a:lnTo>
                  <a:lnTo>
                    <a:pt x="526" y="1101"/>
                  </a:lnTo>
                  <a:lnTo>
                    <a:pt x="574" y="1149"/>
                  </a:lnTo>
                  <a:lnTo>
                    <a:pt x="526" y="1293"/>
                  </a:lnTo>
                  <a:lnTo>
                    <a:pt x="479" y="1341"/>
                  </a:lnTo>
                  <a:lnTo>
                    <a:pt x="479" y="1388"/>
                  </a:lnTo>
                  <a:lnTo>
                    <a:pt x="479" y="1484"/>
                  </a:lnTo>
                  <a:lnTo>
                    <a:pt x="479" y="1531"/>
                  </a:lnTo>
                  <a:lnTo>
                    <a:pt x="479" y="1580"/>
                  </a:lnTo>
                  <a:lnTo>
                    <a:pt x="526" y="1675"/>
                  </a:lnTo>
                  <a:lnTo>
                    <a:pt x="526" y="1723"/>
                  </a:lnTo>
                  <a:lnTo>
                    <a:pt x="574" y="1771"/>
                  </a:lnTo>
                  <a:lnTo>
                    <a:pt x="574" y="1867"/>
                  </a:lnTo>
                  <a:lnTo>
                    <a:pt x="622" y="1867"/>
                  </a:lnTo>
                  <a:lnTo>
                    <a:pt x="669" y="1915"/>
                  </a:lnTo>
                  <a:lnTo>
                    <a:pt x="669" y="2010"/>
                  </a:lnTo>
                  <a:lnTo>
                    <a:pt x="669" y="2010"/>
                  </a:lnTo>
                  <a:lnTo>
                    <a:pt x="622" y="2010"/>
                  </a:lnTo>
                  <a:lnTo>
                    <a:pt x="574" y="2058"/>
                  </a:lnTo>
                  <a:lnTo>
                    <a:pt x="479" y="2106"/>
                  </a:lnTo>
                  <a:lnTo>
                    <a:pt x="382" y="2202"/>
                  </a:lnTo>
                  <a:lnTo>
                    <a:pt x="335" y="2393"/>
                  </a:lnTo>
                  <a:lnTo>
                    <a:pt x="239" y="2537"/>
                  </a:lnTo>
                  <a:lnTo>
                    <a:pt x="192" y="2537"/>
                  </a:lnTo>
                  <a:lnTo>
                    <a:pt x="192" y="2585"/>
                  </a:lnTo>
                  <a:lnTo>
                    <a:pt x="192" y="2632"/>
                  </a:lnTo>
                  <a:lnTo>
                    <a:pt x="192" y="2680"/>
                  </a:lnTo>
                  <a:lnTo>
                    <a:pt x="144" y="2776"/>
                  </a:lnTo>
                  <a:lnTo>
                    <a:pt x="192" y="2824"/>
                  </a:lnTo>
                  <a:lnTo>
                    <a:pt x="239" y="2872"/>
                  </a:lnTo>
                  <a:lnTo>
                    <a:pt x="287" y="2919"/>
                  </a:lnTo>
                  <a:lnTo>
                    <a:pt x="239" y="2919"/>
                  </a:lnTo>
                  <a:lnTo>
                    <a:pt x="239" y="2967"/>
                  </a:lnTo>
                  <a:lnTo>
                    <a:pt x="192" y="3016"/>
                  </a:lnTo>
                  <a:lnTo>
                    <a:pt x="144" y="3016"/>
                  </a:lnTo>
                  <a:lnTo>
                    <a:pt x="47" y="3016"/>
                  </a:lnTo>
                  <a:lnTo>
                    <a:pt x="0" y="3206"/>
                  </a:lnTo>
                  <a:lnTo>
                    <a:pt x="2154" y="4404"/>
                  </a:lnTo>
                  <a:lnTo>
                    <a:pt x="3397" y="4642"/>
                  </a:lnTo>
                  <a:lnTo>
                    <a:pt x="3397" y="4594"/>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9" name=""/>
            <p:cNvSpPr/>
            <p:nvPr/>
          </p:nvSpPr>
          <p:spPr>
            <a:xfrm>
              <a:off x="822960" y="977760"/>
              <a:ext cx="1018440" cy="1290960"/>
            </a:xfrm>
            <a:custGeom>
              <a:avLst/>
              <a:gdLst/>
              <a:ahLst/>
              <a:rect l="l" t="t" r="r" b="b"/>
              <a:pathLst>
                <a:path w="3302" h="4068">
                  <a:moveTo>
                    <a:pt x="2871" y="4068"/>
                  </a:moveTo>
                  <a:lnTo>
                    <a:pt x="3302" y="1148"/>
                  </a:lnTo>
                  <a:lnTo>
                    <a:pt x="2201" y="958"/>
                  </a:lnTo>
                  <a:lnTo>
                    <a:pt x="2296" y="287"/>
                  </a:lnTo>
                  <a:lnTo>
                    <a:pt x="718" y="0"/>
                  </a:lnTo>
                  <a:lnTo>
                    <a:pt x="0" y="3589"/>
                  </a:lnTo>
                  <a:lnTo>
                    <a:pt x="2871" y="4068"/>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0" name=""/>
            <p:cNvSpPr/>
            <p:nvPr/>
          </p:nvSpPr>
          <p:spPr>
            <a:xfrm>
              <a:off x="1533960" y="2268720"/>
              <a:ext cx="1253880" cy="1336320"/>
            </a:xfrm>
            <a:custGeom>
              <a:avLst/>
              <a:gdLst/>
              <a:ahLst/>
              <a:rect l="l" t="t" r="r" b="b"/>
              <a:pathLst>
                <a:path w="4069" h="4212">
                  <a:moveTo>
                    <a:pt x="575" y="0"/>
                  </a:moveTo>
                  <a:lnTo>
                    <a:pt x="0" y="4115"/>
                  </a:lnTo>
                  <a:lnTo>
                    <a:pt x="0" y="4163"/>
                  </a:lnTo>
                  <a:lnTo>
                    <a:pt x="527" y="4212"/>
                  </a:lnTo>
                  <a:lnTo>
                    <a:pt x="575" y="3876"/>
                  </a:lnTo>
                  <a:lnTo>
                    <a:pt x="1580" y="4020"/>
                  </a:lnTo>
                  <a:lnTo>
                    <a:pt x="1580" y="3972"/>
                  </a:lnTo>
                  <a:lnTo>
                    <a:pt x="1532" y="3925"/>
                  </a:lnTo>
                  <a:lnTo>
                    <a:pt x="1580" y="3876"/>
                  </a:lnTo>
                  <a:lnTo>
                    <a:pt x="1580" y="3876"/>
                  </a:lnTo>
                  <a:lnTo>
                    <a:pt x="1532" y="3876"/>
                  </a:lnTo>
                  <a:lnTo>
                    <a:pt x="1580" y="3828"/>
                  </a:lnTo>
                  <a:lnTo>
                    <a:pt x="3782" y="4068"/>
                  </a:lnTo>
                  <a:lnTo>
                    <a:pt x="4021" y="765"/>
                  </a:lnTo>
                  <a:lnTo>
                    <a:pt x="4069" y="765"/>
                  </a:lnTo>
                  <a:lnTo>
                    <a:pt x="4069" y="383"/>
                  </a:lnTo>
                  <a:lnTo>
                    <a:pt x="575" y="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1" name=""/>
            <p:cNvSpPr/>
            <p:nvPr/>
          </p:nvSpPr>
          <p:spPr>
            <a:xfrm>
              <a:off x="2005200" y="2512440"/>
              <a:ext cx="2528280" cy="2503800"/>
            </a:xfrm>
            <a:custGeom>
              <a:avLst/>
              <a:gdLst/>
              <a:ahLst/>
              <a:rect l="l" t="t" r="r" b="b"/>
              <a:pathLst>
                <a:path w="8184" h="7897">
                  <a:moveTo>
                    <a:pt x="7514" y="2202"/>
                  </a:moveTo>
                  <a:lnTo>
                    <a:pt x="7514" y="2202"/>
                  </a:lnTo>
                  <a:lnTo>
                    <a:pt x="7466" y="2154"/>
                  </a:lnTo>
                  <a:lnTo>
                    <a:pt x="7419" y="2154"/>
                  </a:lnTo>
                  <a:lnTo>
                    <a:pt x="7132" y="2010"/>
                  </a:lnTo>
                  <a:lnTo>
                    <a:pt x="7132" y="2010"/>
                  </a:lnTo>
                  <a:lnTo>
                    <a:pt x="7035" y="2059"/>
                  </a:lnTo>
                  <a:lnTo>
                    <a:pt x="6892" y="2010"/>
                  </a:lnTo>
                  <a:lnTo>
                    <a:pt x="6844" y="2010"/>
                  </a:lnTo>
                  <a:lnTo>
                    <a:pt x="6796" y="2059"/>
                  </a:lnTo>
                  <a:lnTo>
                    <a:pt x="6700" y="2059"/>
                  </a:lnTo>
                  <a:lnTo>
                    <a:pt x="6557" y="2107"/>
                  </a:lnTo>
                  <a:lnTo>
                    <a:pt x="6509" y="2107"/>
                  </a:lnTo>
                  <a:lnTo>
                    <a:pt x="6413" y="2202"/>
                  </a:lnTo>
                  <a:lnTo>
                    <a:pt x="6318" y="2107"/>
                  </a:lnTo>
                  <a:lnTo>
                    <a:pt x="6269" y="2107"/>
                  </a:lnTo>
                  <a:lnTo>
                    <a:pt x="6269" y="2059"/>
                  </a:lnTo>
                  <a:lnTo>
                    <a:pt x="6269" y="2059"/>
                  </a:lnTo>
                  <a:lnTo>
                    <a:pt x="6222" y="2059"/>
                  </a:lnTo>
                  <a:lnTo>
                    <a:pt x="6174" y="2107"/>
                  </a:lnTo>
                  <a:lnTo>
                    <a:pt x="6174" y="2107"/>
                  </a:lnTo>
                  <a:lnTo>
                    <a:pt x="6078" y="2059"/>
                  </a:lnTo>
                  <a:lnTo>
                    <a:pt x="6078" y="2010"/>
                  </a:lnTo>
                  <a:lnTo>
                    <a:pt x="6078" y="2010"/>
                  </a:lnTo>
                  <a:lnTo>
                    <a:pt x="6031" y="2059"/>
                  </a:lnTo>
                  <a:lnTo>
                    <a:pt x="5982" y="2107"/>
                  </a:lnTo>
                  <a:lnTo>
                    <a:pt x="5982" y="2154"/>
                  </a:lnTo>
                  <a:lnTo>
                    <a:pt x="5934" y="2202"/>
                  </a:lnTo>
                  <a:lnTo>
                    <a:pt x="5887" y="2154"/>
                  </a:lnTo>
                  <a:lnTo>
                    <a:pt x="5934" y="2059"/>
                  </a:lnTo>
                  <a:lnTo>
                    <a:pt x="5934" y="2059"/>
                  </a:lnTo>
                  <a:lnTo>
                    <a:pt x="5887" y="2059"/>
                  </a:lnTo>
                  <a:lnTo>
                    <a:pt x="5791" y="2107"/>
                  </a:lnTo>
                  <a:lnTo>
                    <a:pt x="5791" y="2107"/>
                  </a:lnTo>
                  <a:lnTo>
                    <a:pt x="5647" y="1962"/>
                  </a:lnTo>
                  <a:lnTo>
                    <a:pt x="5600" y="2010"/>
                  </a:lnTo>
                  <a:lnTo>
                    <a:pt x="5552" y="2059"/>
                  </a:lnTo>
                  <a:lnTo>
                    <a:pt x="5457" y="2059"/>
                  </a:lnTo>
                  <a:lnTo>
                    <a:pt x="5457" y="1962"/>
                  </a:lnTo>
                  <a:lnTo>
                    <a:pt x="5408" y="1962"/>
                  </a:lnTo>
                  <a:lnTo>
                    <a:pt x="5360" y="1915"/>
                  </a:lnTo>
                  <a:lnTo>
                    <a:pt x="5360" y="1867"/>
                  </a:lnTo>
                  <a:lnTo>
                    <a:pt x="5217" y="1867"/>
                  </a:lnTo>
                  <a:lnTo>
                    <a:pt x="5169" y="1915"/>
                  </a:lnTo>
                  <a:lnTo>
                    <a:pt x="5121" y="1867"/>
                  </a:lnTo>
                  <a:lnTo>
                    <a:pt x="5073" y="1819"/>
                  </a:lnTo>
                  <a:lnTo>
                    <a:pt x="5025" y="1819"/>
                  </a:lnTo>
                  <a:lnTo>
                    <a:pt x="5025" y="1867"/>
                  </a:lnTo>
                  <a:lnTo>
                    <a:pt x="4978" y="1867"/>
                  </a:lnTo>
                  <a:lnTo>
                    <a:pt x="4930" y="1819"/>
                  </a:lnTo>
                  <a:lnTo>
                    <a:pt x="4738" y="1772"/>
                  </a:lnTo>
                  <a:lnTo>
                    <a:pt x="4738" y="1772"/>
                  </a:lnTo>
                  <a:lnTo>
                    <a:pt x="4691" y="1723"/>
                  </a:lnTo>
                  <a:lnTo>
                    <a:pt x="4691" y="1675"/>
                  </a:lnTo>
                  <a:lnTo>
                    <a:pt x="4691" y="1675"/>
                  </a:lnTo>
                  <a:lnTo>
                    <a:pt x="4594" y="1628"/>
                  </a:lnTo>
                  <a:lnTo>
                    <a:pt x="4594" y="1675"/>
                  </a:lnTo>
                  <a:lnTo>
                    <a:pt x="4451" y="1675"/>
                  </a:lnTo>
                  <a:lnTo>
                    <a:pt x="4403" y="1628"/>
                  </a:lnTo>
                  <a:lnTo>
                    <a:pt x="4307" y="1532"/>
                  </a:lnTo>
                  <a:lnTo>
                    <a:pt x="4307" y="1532"/>
                  </a:lnTo>
                  <a:lnTo>
                    <a:pt x="4212" y="1485"/>
                  </a:lnTo>
                  <a:lnTo>
                    <a:pt x="4259" y="97"/>
                  </a:lnTo>
                  <a:lnTo>
                    <a:pt x="2537" y="0"/>
                  </a:lnTo>
                  <a:lnTo>
                    <a:pt x="2489" y="0"/>
                  </a:lnTo>
                  <a:lnTo>
                    <a:pt x="2250" y="3303"/>
                  </a:lnTo>
                  <a:lnTo>
                    <a:pt x="48" y="3063"/>
                  </a:lnTo>
                  <a:lnTo>
                    <a:pt x="0" y="3111"/>
                  </a:lnTo>
                  <a:lnTo>
                    <a:pt x="48" y="3111"/>
                  </a:lnTo>
                  <a:lnTo>
                    <a:pt x="48" y="3111"/>
                  </a:lnTo>
                  <a:lnTo>
                    <a:pt x="0" y="3160"/>
                  </a:lnTo>
                  <a:lnTo>
                    <a:pt x="48" y="3207"/>
                  </a:lnTo>
                  <a:lnTo>
                    <a:pt x="48" y="3255"/>
                  </a:lnTo>
                  <a:lnTo>
                    <a:pt x="192" y="3303"/>
                  </a:lnTo>
                  <a:lnTo>
                    <a:pt x="192" y="3398"/>
                  </a:lnTo>
                  <a:lnTo>
                    <a:pt x="240" y="3494"/>
                  </a:lnTo>
                  <a:lnTo>
                    <a:pt x="383" y="3542"/>
                  </a:lnTo>
                  <a:lnTo>
                    <a:pt x="718" y="3972"/>
                  </a:lnTo>
                  <a:lnTo>
                    <a:pt x="1006" y="4212"/>
                  </a:lnTo>
                  <a:lnTo>
                    <a:pt x="1006" y="4259"/>
                  </a:lnTo>
                  <a:lnTo>
                    <a:pt x="1006" y="4308"/>
                  </a:lnTo>
                  <a:lnTo>
                    <a:pt x="1006" y="4356"/>
                  </a:lnTo>
                  <a:lnTo>
                    <a:pt x="1053" y="4403"/>
                  </a:lnTo>
                  <a:lnTo>
                    <a:pt x="1101" y="4499"/>
                  </a:lnTo>
                  <a:lnTo>
                    <a:pt x="1101" y="4738"/>
                  </a:lnTo>
                  <a:lnTo>
                    <a:pt x="1101" y="4786"/>
                  </a:lnTo>
                  <a:lnTo>
                    <a:pt x="1244" y="4978"/>
                  </a:lnTo>
                  <a:lnTo>
                    <a:pt x="1675" y="5265"/>
                  </a:lnTo>
                  <a:lnTo>
                    <a:pt x="1963" y="5457"/>
                  </a:lnTo>
                  <a:lnTo>
                    <a:pt x="2010" y="5457"/>
                  </a:lnTo>
                  <a:lnTo>
                    <a:pt x="2107" y="5457"/>
                  </a:lnTo>
                  <a:lnTo>
                    <a:pt x="2154" y="5360"/>
                  </a:lnTo>
                  <a:lnTo>
                    <a:pt x="2202" y="5313"/>
                  </a:lnTo>
                  <a:lnTo>
                    <a:pt x="2345" y="5025"/>
                  </a:lnTo>
                  <a:lnTo>
                    <a:pt x="2394" y="4930"/>
                  </a:lnTo>
                  <a:lnTo>
                    <a:pt x="2441" y="4930"/>
                  </a:lnTo>
                  <a:lnTo>
                    <a:pt x="2537" y="4978"/>
                  </a:lnTo>
                  <a:lnTo>
                    <a:pt x="2537" y="4930"/>
                  </a:lnTo>
                  <a:lnTo>
                    <a:pt x="2584" y="4882"/>
                  </a:lnTo>
                  <a:lnTo>
                    <a:pt x="2584" y="4882"/>
                  </a:lnTo>
                  <a:lnTo>
                    <a:pt x="2681" y="4882"/>
                  </a:lnTo>
                  <a:lnTo>
                    <a:pt x="2728" y="4930"/>
                  </a:lnTo>
                  <a:lnTo>
                    <a:pt x="2872" y="4930"/>
                  </a:lnTo>
                  <a:lnTo>
                    <a:pt x="2919" y="4978"/>
                  </a:lnTo>
                  <a:lnTo>
                    <a:pt x="3016" y="4978"/>
                  </a:lnTo>
                  <a:lnTo>
                    <a:pt x="3063" y="4978"/>
                  </a:lnTo>
                  <a:lnTo>
                    <a:pt x="3206" y="5073"/>
                  </a:lnTo>
                  <a:lnTo>
                    <a:pt x="3255" y="5122"/>
                  </a:lnTo>
                  <a:lnTo>
                    <a:pt x="3255" y="5122"/>
                  </a:lnTo>
                  <a:lnTo>
                    <a:pt x="3303" y="5169"/>
                  </a:lnTo>
                  <a:lnTo>
                    <a:pt x="3303" y="5169"/>
                  </a:lnTo>
                  <a:lnTo>
                    <a:pt x="3350" y="5217"/>
                  </a:lnTo>
                  <a:lnTo>
                    <a:pt x="3446" y="5313"/>
                  </a:lnTo>
                  <a:lnTo>
                    <a:pt x="3542" y="5409"/>
                  </a:lnTo>
                  <a:lnTo>
                    <a:pt x="3638" y="5504"/>
                  </a:lnTo>
                  <a:lnTo>
                    <a:pt x="3638" y="5552"/>
                  </a:lnTo>
                  <a:lnTo>
                    <a:pt x="3829" y="6031"/>
                  </a:lnTo>
                  <a:lnTo>
                    <a:pt x="3829" y="6126"/>
                  </a:lnTo>
                  <a:lnTo>
                    <a:pt x="4069" y="6366"/>
                  </a:lnTo>
                  <a:lnTo>
                    <a:pt x="4069" y="6413"/>
                  </a:lnTo>
                  <a:lnTo>
                    <a:pt x="4212" y="6557"/>
                  </a:lnTo>
                  <a:lnTo>
                    <a:pt x="4259" y="6557"/>
                  </a:lnTo>
                  <a:lnTo>
                    <a:pt x="4307" y="6653"/>
                  </a:lnTo>
                  <a:lnTo>
                    <a:pt x="4307" y="6700"/>
                  </a:lnTo>
                  <a:lnTo>
                    <a:pt x="4307" y="6845"/>
                  </a:lnTo>
                  <a:lnTo>
                    <a:pt x="4356" y="6892"/>
                  </a:lnTo>
                  <a:lnTo>
                    <a:pt x="4403" y="7084"/>
                  </a:lnTo>
                  <a:lnTo>
                    <a:pt x="4451" y="7132"/>
                  </a:lnTo>
                  <a:lnTo>
                    <a:pt x="4594" y="7419"/>
                  </a:lnTo>
                  <a:lnTo>
                    <a:pt x="4594" y="7514"/>
                  </a:lnTo>
                  <a:lnTo>
                    <a:pt x="4691" y="7514"/>
                  </a:lnTo>
                  <a:lnTo>
                    <a:pt x="4786" y="7562"/>
                  </a:lnTo>
                  <a:lnTo>
                    <a:pt x="4930" y="7610"/>
                  </a:lnTo>
                  <a:lnTo>
                    <a:pt x="5169" y="7754"/>
                  </a:lnTo>
                  <a:lnTo>
                    <a:pt x="5408" y="7754"/>
                  </a:lnTo>
                  <a:lnTo>
                    <a:pt x="5504" y="7801"/>
                  </a:lnTo>
                  <a:lnTo>
                    <a:pt x="5647" y="7897"/>
                  </a:lnTo>
                  <a:lnTo>
                    <a:pt x="5695" y="7897"/>
                  </a:lnTo>
                  <a:lnTo>
                    <a:pt x="5791" y="7849"/>
                  </a:lnTo>
                  <a:lnTo>
                    <a:pt x="5839" y="7849"/>
                  </a:lnTo>
                  <a:lnTo>
                    <a:pt x="5887" y="7849"/>
                  </a:lnTo>
                  <a:lnTo>
                    <a:pt x="5887" y="7801"/>
                  </a:lnTo>
                  <a:lnTo>
                    <a:pt x="5791" y="7754"/>
                  </a:lnTo>
                  <a:lnTo>
                    <a:pt x="5791" y="7754"/>
                  </a:lnTo>
                  <a:lnTo>
                    <a:pt x="5744" y="7658"/>
                  </a:lnTo>
                  <a:lnTo>
                    <a:pt x="5647" y="7322"/>
                  </a:lnTo>
                  <a:lnTo>
                    <a:pt x="5600" y="7179"/>
                  </a:lnTo>
                  <a:lnTo>
                    <a:pt x="5695" y="6988"/>
                  </a:lnTo>
                  <a:lnTo>
                    <a:pt x="5647" y="6892"/>
                  </a:lnTo>
                  <a:lnTo>
                    <a:pt x="5647" y="6892"/>
                  </a:lnTo>
                  <a:lnTo>
                    <a:pt x="5647" y="6892"/>
                  </a:lnTo>
                  <a:lnTo>
                    <a:pt x="5600" y="6892"/>
                  </a:lnTo>
                  <a:lnTo>
                    <a:pt x="5600" y="6845"/>
                  </a:lnTo>
                  <a:lnTo>
                    <a:pt x="5647" y="6845"/>
                  </a:lnTo>
                  <a:lnTo>
                    <a:pt x="5744" y="6797"/>
                  </a:lnTo>
                  <a:lnTo>
                    <a:pt x="5791" y="6605"/>
                  </a:lnTo>
                  <a:lnTo>
                    <a:pt x="5744" y="6605"/>
                  </a:lnTo>
                  <a:lnTo>
                    <a:pt x="5744" y="6510"/>
                  </a:lnTo>
                  <a:lnTo>
                    <a:pt x="5744" y="6461"/>
                  </a:lnTo>
                  <a:lnTo>
                    <a:pt x="5839" y="6510"/>
                  </a:lnTo>
                  <a:lnTo>
                    <a:pt x="5934" y="6413"/>
                  </a:lnTo>
                  <a:lnTo>
                    <a:pt x="5982" y="6318"/>
                  </a:lnTo>
                  <a:lnTo>
                    <a:pt x="5887" y="6270"/>
                  </a:lnTo>
                  <a:lnTo>
                    <a:pt x="5934" y="6222"/>
                  </a:lnTo>
                  <a:lnTo>
                    <a:pt x="5934" y="6222"/>
                  </a:lnTo>
                  <a:lnTo>
                    <a:pt x="5982" y="6222"/>
                  </a:lnTo>
                  <a:lnTo>
                    <a:pt x="6031" y="6222"/>
                  </a:lnTo>
                  <a:lnTo>
                    <a:pt x="6031" y="6222"/>
                  </a:lnTo>
                  <a:lnTo>
                    <a:pt x="6078" y="6222"/>
                  </a:lnTo>
                  <a:lnTo>
                    <a:pt x="6126" y="6222"/>
                  </a:lnTo>
                  <a:lnTo>
                    <a:pt x="6126" y="6222"/>
                  </a:lnTo>
                  <a:lnTo>
                    <a:pt x="6126" y="6126"/>
                  </a:lnTo>
                  <a:lnTo>
                    <a:pt x="6126" y="6079"/>
                  </a:lnTo>
                  <a:lnTo>
                    <a:pt x="6174" y="6079"/>
                  </a:lnTo>
                  <a:lnTo>
                    <a:pt x="6174" y="6079"/>
                  </a:lnTo>
                  <a:lnTo>
                    <a:pt x="6174" y="6126"/>
                  </a:lnTo>
                  <a:lnTo>
                    <a:pt x="6366" y="6079"/>
                  </a:lnTo>
                  <a:lnTo>
                    <a:pt x="6366" y="6079"/>
                  </a:lnTo>
                  <a:lnTo>
                    <a:pt x="6366" y="6031"/>
                  </a:lnTo>
                  <a:lnTo>
                    <a:pt x="6366" y="6031"/>
                  </a:lnTo>
                  <a:lnTo>
                    <a:pt x="6269" y="5983"/>
                  </a:lnTo>
                  <a:lnTo>
                    <a:pt x="6269" y="5934"/>
                  </a:lnTo>
                  <a:lnTo>
                    <a:pt x="6413" y="5887"/>
                  </a:lnTo>
                  <a:lnTo>
                    <a:pt x="6461" y="5887"/>
                  </a:lnTo>
                  <a:lnTo>
                    <a:pt x="6461" y="5839"/>
                  </a:lnTo>
                  <a:lnTo>
                    <a:pt x="6509" y="5887"/>
                  </a:lnTo>
                  <a:lnTo>
                    <a:pt x="6461" y="5887"/>
                  </a:lnTo>
                  <a:lnTo>
                    <a:pt x="6509" y="5934"/>
                  </a:lnTo>
                  <a:lnTo>
                    <a:pt x="6509" y="5934"/>
                  </a:lnTo>
                  <a:lnTo>
                    <a:pt x="6557" y="5887"/>
                  </a:lnTo>
                  <a:lnTo>
                    <a:pt x="6796" y="5839"/>
                  </a:lnTo>
                  <a:lnTo>
                    <a:pt x="7132" y="5600"/>
                  </a:lnTo>
                  <a:lnTo>
                    <a:pt x="7179" y="5504"/>
                  </a:lnTo>
                  <a:lnTo>
                    <a:pt x="7322" y="5360"/>
                  </a:lnTo>
                  <a:lnTo>
                    <a:pt x="7322" y="5313"/>
                  </a:lnTo>
                  <a:lnTo>
                    <a:pt x="7275" y="5217"/>
                  </a:lnTo>
                  <a:lnTo>
                    <a:pt x="7275" y="5122"/>
                  </a:lnTo>
                  <a:lnTo>
                    <a:pt x="7419" y="5122"/>
                  </a:lnTo>
                  <a:lnTo>
                    <a:pt x="7419" y="5122"/>
                  </a:lnTo>
                  <a:lnTo>
                    <a:pt x="7419" y="5169"/>
                  </a:lnTo>
                  <a:lnTo>
                    <a:pt x="7419" y="5217"/>
                  </a:lnTo>
                  <a:lnTo>
                    <a:pt x="7562" y="5217"/>
                  </a:lnTo>
                  <a:lnTo>
                    <a:pt x="7562" y="5217"/>
                  </a:lnTo>
                  <a:lnTo>
                    <a:pt x="7849" y="5122"/>
                  </a:lnTo>
                  <a:lnTo>
                    <a:pt x="7993" y="5122"/>
                  </a:lnTo>
                  <a:lnTo>
                    <a:pt x="7993" y="5122"/>
                  </a:lnTo>
                  <a:lnTo>
                    <a:pt x="7993" y="5073"/>
                  </a:lnTo>
                  <a:lnTo>
                    <a:pt x="7945" y="5073"/>
                  </a:lnTo>
                  <a:lnTo>
                    <a:pt x="7945" y="5025"/>
                  </a:lnTo>
                  <a:lnTo>
                    <a:pt x="7993" y="4978"/>
                  </a:lnTo>
                  <a:lnTo>
                    <a:pt x="7993" y="4930"/>
                  </a:lnTo>
                  <a:lnTo>
                    <a:pt x="8041" y="4882"/>
                  </a:lnTo>
                  <a:lnTo>
                    <a:pt x="8088" y="4738"/>
                  </a:lnTo>
                  <a:lnTo>
                    <a:pt x="8041" y="4643"/>
                  </a:lnTo>
                  <a:lnTo>
                    <a:pt x="8041" y="4595"/>
                  </a:lnTo>
                  <a:lnTo>
                    <a:pt x="8041" y="4595"/>
                  </a:lnTo>
                  <a:lnTo>
                    <a:pt x="8041" y="4548"/>
                  </a:lnTo>
                  <a:lnTo>
                    <a:pt x="8088" y="4451"/>
                  </a:lnTo>
                  <a:lnTo>
                    <a:pt x="8136" y="4403"/>
                  </a:lnTo>
                  <a:lnTo>
                    <a:pt x="8136" y="4356"/>
                  </a:lnTo>
                  <a:lnTo>
                    <a:pt x="8184" y="4212"/>
                  </a:lnTo>
                  <a:lnTo>
                    <a:pt x="8184" y="4116"/>
                  </a:lnTo>
                  <a:lnTo>
                    <a:pt x="8136" y="4021"/>
                  </a:lnTo>
                  <a:lnTo>
                    <a:pt x="8088" y="3925"/>
                  </a:lnTo>
                  <a:lnTo>
                    <a:pt x="8088" y="3925"/>
                  </a:lnTo>
                  <a:lnTo>
                    <a:pt x="8088" y="3877"/>
                  </a:lnTo>
                  <a:lnTo>
                    <a:pt x="8041" y="3829"/>
                  </a:lnTo>
                  <a:lnTo>
                    <a:pt x="8041" y="3782"/>
                  </a:lnTo>
                  <a:lnTo>
                    <a:pt x="7993" y="3734"/>
                  </a:lnTo>
                  <a:lnTo>
                    <a:pt x="7993" y="3685"/>
                  </a:lnTo>
                  <a:lnTo>
                    <a:pt x="7993" y="3638"/>
                  </a:lnTo>
                  <a:lnTo>
                    <a:pt x="7945" y="3542"/>
                  </a:lnTo>
                  <a:lnTo>
                    <a:pt x="7849" y="3447"/>
                  </a:lnTo>
                  <a:lnTo>
                    <a:pt x="7849" y="3398"/>
                  </a:lnTo>
                  <a:lnTo>
                    <a:pt x="7801" y="2681"/>
                  </a:lnTo>
                  <a:lnTo>
                    <a:pt x="7801" y="2297"/>
                  </a:lnTo>
                  <a:lnTo>
                    <a:pt x="7706" y="2250"/>
                  </a:lnTo>
                  <a:lnTo>
                    <a:pt x="7658" y="2297"/>
                  </a:lnTo>
                  <a:lnTo>
                    <a:pt x="7609" y="2297"/>
                  </a:lnTo>
                  <a:lnTo>
                    <a:pt x="7514" y="2202"/>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2" name=""/>
            <p:cNvSpPr/>
            <p:nvPr/>
          </p:nvSpPr>
          <p:spPr>
            <a:xfrm>
              <a:off x="1711080" y="1343160"/>
              <a:ext cx="1312560" cy="1062000"/>
            </a:xfrm>
            <a:custGeom>
              <a:avLst/>
              <a:gdLst/>
              <a:ahLst/>
              <a:rect l="l" t="t" r="r" b="b"/>
              <a:pathLst>
                <a:path w="4260" h="3350">
                  <a:moveTo>
                    <a:pt x="0" y="2920"/>
                  </a:moveTo>
                  <a:lnTo>
                    <a:pt x="431" y="0"/>
                  </a:lnTo>
                  <a:lnTo>
                    <a:pt x="3159" y="288"/>
                  </a:lnTo>
                  <a:lnTo>
                    <a:pt x="4260" y="384"/>
                  </a:lnTo>
                  <a:lnTo>
                    <a:pt x="4212" y="1101"/>
                  </a:lnTo>
                  <a:lnTo>
                    <a:pt x="4068" y="3350"/>
                  </a:lnTo>
                  <a:lnTo>
                    <a:pt x="3494" y="3303"/>
                  </a:lnTo>
                  <a:lnTo>
                    <a:pt x="0" y="292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3" name=""/>
            <p:cNvSpPr/>
            <p:nvPr/>
          </p:nvSpPr>
          <p:spPr>
            <a:xfrm>
              <a:off x="2951280" y="1692000"/>
              <a:ext cx="1328760" cy="743760"/>
            </a:xfrm>
            <a:custGeom>
              <a:avLst/>
              <a:gdLst/>
              <a:ahLst/>
              <a:rect l="l" t="t" r="r" b="b"/>
              <a:pathLst>
                <a:path w="4308" h="2346">
                  <a:moveTo>
                    <a:pt x="144" y="0"/>
                  </a:moveTo>
                  <a:lnTo>
                    <a:pt x="3877" y="97"/>
                  </a:lnTo>
                  <a:lnTo>
                    <a:pt x="4116" y="287"/>
                  </a:lnTo>
                  <a:lnTo>
                    <a:pt x="4068" y="384"/>
                  </a:lnTo>
                  <a:lnTo>
                    <a:pt x="4021" y="479"/>
                  </a:lnTo>
                  <a:lnTo>
                    <a:pt x="4068" y="527"/>
                  </a:lnTo>
                  <a:lnTo>
                    <a:pt x="4116" y="527"/>
                  </a:lnTo>
                  <a:lnTo>
                    <a:pt x="4164" y="671"/>
                  </a:lnTo>
                  <a:lnTo>
                    <a:pt x="4211" y="718"/>
                  </a:lnTo>
                  <a:lnTo>
                    <a:pt x="4259" y="718"/>
                  </a:lnTo>
                  <a:lnTo>
                    <a:pt x="4308" y="766"/>
                  </a:lnTo>
                  <a:lnTo>
                    <a:pt x="4308" y="2346"/>
                  </a:lnTo>
                  <a:lnTo>
                    <a:pt x="0" y="2249"/>
                  </a:lnTo>
                  <a:lnTo>
                    <a:pt x="144" y="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4" name=""/>
            <p:cNvSpPr/>
            <p:nvPr/>
          </p:nvSpPr>
          <p:spPr>
            <a:xfrm>
              <a:off x="2788200" y="2390400"/>
              <a:ext cx="1551960" cy="820080"/>
            </a:xfrm>
            <a:custGeom>
              <a:avLst/>
              <a:gdLst/>
              <a:ahLst/>
              <a:rect l="l" t="t" r="r" b="b"/>
              <a:pathLst>
                <a:path w="5025" h="2584">
                  <a:moveTo>
                    <a:pt x="4882" y="144"/>
                  </a:moveTo>
                  <a:lnTo>
                    <a:pt x="574" y="47"/>
                  </a:lnTo>
                  <a:lnTo>
                    <a:pt x="0" y="0"/>
                  </a:lnTo>
                  <a:lnTo>
                    <a:pt x="0" y="382"/>
                  </a:lnTo>
                  <a:lnTo>
                    <a:pt x="1722" y="479"/>
                  </a:lnTo>
                  <a:lnTo>
                    <a:pt x="1675" y="1867"/>
                  </a:lnTo>
                  <a:lnTo>
                    <a:pt x="1770" y="1914"/>
                  </a:lnTo>
                  <a:lnTo>
                    <a:pt x="1770" y="1914"/>
                  </a:lnTo>
                  <a:lnTo>
                    <a:pt x="1866" y="2010"/>
                  </a:lnTo>
                  <a:lnTo>
                    <a:pt x="1914" y="2057"/>
                  </a:lnTo>
                  <a:lnTo>
                    <a:pt x="2057" y="2057"/>
                  </a:lnTo>
                  <a:lnTo>
                    <a:pt x="2057" y="2010"/>
                  </a:lnTo>
                  <a:lnTo>
                    <a:pt x="2154" y="2057"/>
                  </a:lnTo>
                  <a:lnTo>
                    <a:pt x="2154" y="2057"/>
                  </a:lnTo>
                  <a:lnTo>
                    <a:pt x="2154" y="2105"/>
                  </a:lnTo>
                  <a:lnTo>
                    <a:pt x="2201" y="2154"/>
                  </a:lnTo>
                  <a:lnTo>
                    <a:pt x="2201" y="2154"/>
                  </a:lnTo>
                  <a:lnTo>
                    <a:pt x="2393" y="2201"/>
                  </a:lnTo>
                  <a:lnTo>
                    <a:pt x="2441" y="2249"/>
                  </a:lnTo>
                  <a:lnTo>
                    <a:pt x="2488" y="2249"/>
                  </a:lnTo>
                  <a:lnTo>
                    <a:pt x="2488" y="2201"/>
                  </a:lnTo>
                  <a:lnTo>
                    <a:pt x="2536" y="2201"/>
                  </a:lnTo>
                  <a:lnTo>
                    <a:pt x="2584" y="2249"/>
                  </a:lnTo>
                  <a:lnTo>
                    <a:pt x="2632" y="2297"/>
                  </a:lnTo>
                  <a:lnTo>
                    <a:pt x="2680" y="2249"/>
                  </a:lnTo>
                  <a:lnTo>
                    <a:pt x="2823" y="2249"/>
                  </a:lnTo>
                  <a:lnTo>
                    <a:pt x="2823" y="2297"/>
                  </a:lnTo>
                  <a:lnTo>
                    <a:pt x="2871" y="2344"/>
                  </a:lnTo>
                  <a:lnTo>
                    <a:pt x="2920" y="2344"/>
                  </a:lnTo>
                  <a:lnTo>
                    <a:pt x="2920" y="2441"/>
                  </a:lnTo>
                  <a:lnTo>
                    <a:pt x="3015" y="2441"/>
                  </a:lnTo>
                  <a:lnTo>
                    <a:pt x="3063" y="2392"/>
                  </a:lnTo>
                  <a:lnTo>
                    <a:pt x="3110" y="2344"/>
                  </a:lnTo>
                  <a:lnTo>
                    <a:pt x="3254" y="2489"/>
                  </a:lnTo>
                  <a:lnTo>
                    <a:pt x="3254" y="2489"/>
                  </a:lnTo>
                  <a:lnTo>
                    <a:pt x="3350" y="2441"/>
                  </a:lnTo>
                  <a:lnTo>
                    <a:pt x="3397" y="2441"/>
                  </a:lnTo>
                  <a:lnTo>
                    <a:pt x="3397" y="2441"/>
                  </a:lnTo>
                  <a:lnTo>
                    <a:pt x="3350" y="2536"/>
                  </a:lnTo>
                  <a:lnTo>
                    <a:pt x="3397" y="2584"/>
                  </a:lnTo>
                  <a:lnTo>
                    <a:pt x="3445" y="2536"/>
                  </a:lnTo>
                  <a:lnTo>
                    <a:pt x="3445" y="2489"/>
                  </a:lnTo>
                  <a:lnTo>
                    <a:pt x="3494" y="2441"/>
                  </a:lnTo>
                  <a:lnTo>
                    <a:pt x="3541" y="2392"/>
                  </a:lnTo>
                  <a:lnTo>
                    <a:pt x="3541" y="2392"/>
                  </a:lnTo>
                  <a:lnTo>
                    <a:pt x="3541" y="2441"/>
                  </a:lnTo>
                  <a:lnTo>
                    <a:pt x="3637" y="2489"/>
                  </a:lnTo>
                  <a:lnTo>
                    <a:pt x="3637" y="2489"/>
                  </a:lnTo>
                  <a:lnTo>
                    <a:pt x="3685" y="2441"/>
                  </a:lnTo>
                  <a:lnTo>
                    <a:pt x="3732" y="2441"/>
                  </a:lnTo>
                  <a:lnTo>
                    <a:pt x="3732" y="2441"/>
                  </a:lnTo>
                  <a:lnTo>
                    <a:pt x="3732" y="2489"/>
                  </a:lnTo>
                  <a:lnTo>
                    <a:pt x="3781" y="2489"/>
                  </a:lnTo>
                  <a:lnTo>
                    <a:pt x="3876" y="2584"/>
                  </a:lnTo>
                  <a:lnTo>
                    <a:pt x="3972" y="2489"/>
                  </a:lnTo>
                  <a:lnTo>
                    <a:pt x="4020" y="2489"/>
                  </a:lnTo>
                  <a:lnTo>
                    <a:pt x="4163" y="2441"/>
                  </a:lnTo>
                  <a:lnTo>
                    <a:pt x="4259" y="2441"/>
                  </a:lnTo>
                  <a:lnTo>
                    <a:pt x="4307" y="2392"/>
                  </a:lnTo>
                  <a:lnTo>
                    <a:pt x="4355" y="2392"/>
                  </a:lnTo>
                  <a:lnTo>
                    <a:pt x="4498" y="2441"/>
                  </a:lnTo>
                  <a:lnTo>
                    <a:pt x="4595" y="2392"/>
                  </a:lnTo>
                  <a:lnTo>
                    <a:pt x="4595" y="2392"/>
                  </a:lnTo>
                  <a:lnTo>
                    <a:pt x="4882" y="2536"/>
                  </a:lnTo>
                  <a:lnTo>
                    <a:pt x="4929" y="2536"/>
                  </a:lnTo>
                  <a:lnTo>
                    <a:pt x="4977" y="2584"/>
                  </a:lnTo>
                  <a:lnTo>
                    <a:pt x="4977" y="2584"/>
                  </a:lnTo>
                  <a:lnTo>
                    <a:pt x="5025" y="1292"/>
                  </a:lnTo>
                  <a:lnTo>
                    <a:pt x="4882" y="479"/>
                  </a:lnTo>
                  <a:lnTo>
                    <a:pt x="4882" y="144"/>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5" name=""/>
            <p:cNvSpPr/>
            <p:nvPr/>
          </p:nvSpPr>
          <p:spPr>
            <a:xfrm>
              <a:off x="1058760" y="1597320"/>
              <a:ext cx="557280" cy="22464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Utah</a:t>
              </a:r>
              <a:endParaRPr b="0" lang="en-US" sz="800" strike="noStrike" u="none">
                <a:solidFill>
                  <a:srgbClr val="000000"/>
                </a:solidFill>
                <a:effectLst/>
                <a:uFillTx/>
                <a:latin typeface="Times New Roman"/>
              </a:endParaRPr>
            </a:p>
          </p:txBody>
        </p:sp>
        <p:sp>
          <p:nvSpPr>
            <p:cNvPr id="336" name=""/>
            <p:cNvSpPr/>
            <p:nvPr/>
          </p:nvSpPr>
          <p:spPr>
            <a:xfrm>
              <a:off x="909720" y="3221280"/>
              <a:ext cx="559440" cy="22284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Arizona</a:t>
              </a:r>
              <a:endParaRPr b="0" lang="en-US" sz="800" strike="noStrike" u="none">
                <a:solidFill>
                  <a:srgbClr val="000000"/>
                </a:solidFill>
                <a:effectLst/>
                <a:uFillTx/>
                <a:latin typeface="Times New Roman"/>
              </a:endParaRPr>
            </a:p>
          </p:txBody>
        </p:sp>
        <p:sp>
          <p:nvSpPr>
            <p:cNvPr id="337" name=""/>
            <p:cNvSpPr/>
            <p:nvPr/>
          </p:nvSpPr>
          <p:spPr>
            <a:xfrm>
              <a:off x="2059560" y="1524600"/>
              <a:ext cx="686160" cy="27252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Colorado</a:t>
              </a:r>
              <a:endParaRPr b="0" lang="en-US" sz="800" strike="noStrike" u="none">
                <a:solidFill>
                  <a:srgbClr val="000000"/>
                </a:solidFill>
                <a:effectLst/>
                <a:uFillTx/>
                <a:latin typeface="Times New Roman"/>
              </a:endParaRPr>
            </a:p>
          </p:txBody>
        </p:sp>
        <p:sp>
          <p:nvSpPr>
            <p:cNvPr id="338" name=""/>
            <p:cNvSpPr/>
            <p:nvPr/>
          </p:nvSpPr>
          <p:spPr>
            <a:xfrm>
              <a:off x="1561680" y="3196440"/>
              <a:ext cx="847800" cy="22464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New Mexico</a:t>
              </a:r>
              <a:endParaRPr b="0" lang="en-US" sz="800" strike="noStrike" u="none">
                <a:solidFill>
                  <a:srgbClr val="000000"/>
                </a:solidFill>
                <a:effectLst/>
                <a:uFillTx/>
                <a:latin typeface="Times New Roman"/>
              </a:endParaRPr>
            </a:p>
          </p:txBody>
        </p:sp>
        <p:sp>
          <p:nvSpPr>
            <p:cNvPr id="339" name=""/>
            <p:cNvSpPr/>
            <p:nvPr/>
          </p:nvSpPr>
          <p:spPr>
            <a:xfrm>
              <a:off x="3136320" y="1936080"/>
              <a:ext cx="849600" cy="22284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Kansas</a:t>
              </a:r>
              <a:endParaRPr b="0" lang="en-US" sz="800" strike="noStrike" u="none">
                <a:solidFill>
                  <a:srgbClr val="000000"/>
                </a:solidFill>
                <a:effectLst/>
                <a:uFillTx/>
                <a:latin typeface="Times New Roman"/>
              </a:endParaRPr>
            </a:p>
          </p:txBody>
        </p:sp>
        <p:sp>
          <p:nvSpPr>
            <p:cNvPr id="340" name=""/>
            <p:cNvSpPr/>
            <p:nvPr/>
          </p:nvSpPr>
          <p:spPr>
            <a:xfrm>
              <a:off x="3450600" y="2836440"/>
              <a:ext cx="845280" cy="22500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Oklahoma</a:t>
              </a:r>
              <a:endParaRPr b="0" lang="en-US" sz="800" strike="noStrike" u="none">
                <a:solidFill>
                  <a:srgbClr val="000000"/>
                </a:solidFill>
                <a:effectLst/>
                <a:uFillTx/>
                <a:latin typeface="Times New Roman"/>
              </a:endParaRPr>
            </a:p>
          </p:txBody>
        </p:sp>
        <p:sp>
          <p:nvSpPr>
            <p:cNvPr id="341" name=""/>
            <p:cNvSpPr/>
            <p:nvPr/>
          </p:nvSpPr>
          <p:spPr>
            <a:xfrm>
              <a:off x="3325320" y="4059720"/>
              <a:ext cx="845280" cy="22500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Texas</a:t>
              </a:r>
              <a:endParaRPr b="0" lang="en-US" sz="800" strike="noStrike" u="none">
                <a:solidFill>
                  <a:srgbClr val="000000"/>
                </a:solidFill>
                <a:effectLst/>
                <a:uFillTx/>
                <a:latin typeface="Times New Roman"/>
              </a:endParaRPr>
            </a:p>
          </p:txBody>
        </p:sp>
        <p:sp>
          <p:nvSpPr>
            <p:cNvPr id="342" name=""/>
            <p:cNvSpPr/>
            <p:nvPr/>
          </p:nvSpPr>
          <p:spPr>
            <a:xfrm>
              <a:off x="1298520" y="1783440"/>
              <a:ext cx="1584000" cy="619200"/>
            </a:xfrm>
            <a:prstGeom prst="ellipse">
              <a:avLst/>
            </a:prstGeom>
            <a:solidFill>
              <a:srgbClr val="99fa9c">
                <a:alpha val="50000"/>
              </a:srgbClr>
            </a:solidFill>
            <a:ln w="9360">
              <a:solidFill>
                <a:srgbClr val="67676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3" name=""/>
            <p:cNvSpPr/>
            <p:nvPr/>
          </p:nvSpPr>
          <p:spPr>
            <a:xfrm>
              <a:off x="1682280" y="1853280"/>
              <a:ext cx="80388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San Juan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Basin</a:t>
              </a:r>
              <a:endParaRPr b="0" lang="en-US" sz="1100" strike="noStrike" u="none">
                <a:solidFill>
                  <a:srgbClr val="000000"/>
                </a:solidFill>
                <a:effectLst/>
                <a:uFillTx/>
                <a:latin typeface="Times New Roman"/>
              </a:endParaRPr>
            </a:p>
          </p:txBody>
        </p:sp>
        <p:sp>
          <p:nvSpPr>
            <p:cNvPr id="344" name=""/>
            <p:cNvSpPr/>
            <p:nvPr/>
          </p:nvSpPr>
          <p:spPr>
            <a:xfrm>
              <a:off x="2711520" y="2243880"/>
              <a:ext cx="1383120" cy="61956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5" name=""/>
            <p:cNvSpPr/>
            <p:nvPr/>
          </p:nvSpPr>
          <p:spPr>
            <a:xfrm>
              <a:off x="3073320" y="2231280"/>
              <a:ext cx="82728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Anadarko</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Basin</a:t>
              </a:r>
              <a:endParaRPr b="0" lang="en-US" sz="1100" strike="noStrike" u="none">
                <a:solidFill>
                  <a:srgbClr val="000000"/>
                </a:solidFill>
                <a:effectLst/>
                <a:uFillTx/>
                <a:latin typeface="Times New Roman"/>
              </a:endParaRPr>
            </a:p>
          </p:txBody>
        </p:sp>
        <p:sp>
          <p:nvSpPr>
            <p:cNvPr id="346" name=""/>
            <p:cNvSpPr/>
            <p:nvPr/>
          </p:nvSpPr>
          <p:spPr>
            <a:xfrm>
              <a:off x="2409480" y="3479400"/>
              <a:ext cx="1379160" cy="621360"/>
            </a:xfrm>
            <a:prstGeom prst="ellipse">
              <a:avLst/>
            </a:prstGeom>
            <a:solidFill>
              <a:srgbClr val="99fa9c">
                <a:alpha val="50000"/>
              </a:srgbClr>
            </a:solidFill>
            <a:ln w="9360">
              <a:solidFill>
                <a:srgbClr val="67676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 name=""/>
            <p:cNvSpPr/>
            <p:nvPr/>
          </p:nvSpPr>
          <p:spPr>
            <a:xfrm>
              <a:off x="2747880" y="3564000"/>
              <a:ext cx="73404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Permian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Basin</a:t>
              </a:r>
              <a:endParaRPr b="0" lang="en-US" sz="1100" strike="noStrike" u="none">
                <a:solidFill>
                  <a:srgbClr val="000000"/>
                </a:solidFill>
                <a:effectLst/>
                <a:uFillTx/>
                <a:latin typeface="Times New Roman"/>
              </a:endParaRPr>
            </a:p>
          </p:txBody>
        </p:sp>
        <p:grpSp>
          <p:nvGrpSpPr>
            <p:cNvPr id="348" name=""/>
            <p:cNvGrpSpPr/>
            <p:nvPr/>
          </p:nvGrpSpPr>
          <p:grpSpPr>
            <a:xfrm>
              <a:off x="619920" y="2245680"/>
              <a:ext cx="2862000" cy="1652400"/>
              <a:chOff x="619920" y="2245680"/>
              <a:chExt cx="2862000" cy="1652400"/>
            </a:xfrm>
          </p:grpSpPr>
          <p:sp>
            <p:nvSpPr>
              <p:cNvPr id="349" name=""/>
              <p:cNvSpPr/>
              <p:nvPr/>
            </p:nvSpPr>
            <p:spPr>
              <a:xfrm>
                <a:off x="619920" y="2532600"/>
                <a:ext cx="1749600" cy="596160"/>
              </a:xfrm>
              <a:custGeom>
                <a:avLst/>
                <a:gdLst/>
                <a:ahLst/>
                <a:rect l="l" t="t" r="r" b="b"/>
                <a:pathLst>
                  <a:path w="943" h="313">
                    <a:moveTo>
                      <a:pt x="65" y="84"/>
                    </a:moveTo>
                    <a:cubicBezTo>
                      <a:pt x="63" y="82"/>
                      <a:pt x="25" y="65"/>
                      <a:pt x="25" y="60"/>
                    </a:cubicBezTo>
                    <a:cubicBezTo>
                      <a:pt x="21" y="7"/>
                      <a:pt x="0" y="10"/>
                      <a:pt x="45" y="8"/>
                    </a:cubicBezTo>
                    <a:cubicBezTo>
                      <a:pt x="68" y="1"/>
                      <a:pt x="74" y="10"/>
                      <a:pt x="89" y="0"/>
                    </a:cubicBezTo>
                    <a:cubicBezTo>
                      <a:pt x="125" y="2"/>
                      <a:pt x="114" y="5"/>
                      <a:pt x="149" y="10"/>
                    </a:cubicBezTo>
                    <a:cubicBezTo>
                      <a:pt x="165" y="12"/>
                      <a:pt x="181" y="14"/>
                      <a:pt x="196" y="16"/>
                    </a:cubicBezTo>
                    <a:cubicBezTo>
                      <a:pt x="204" y="17"/>
                      <a:pt x="220" y="19"/>
                      <a:pt x="220" y="19"/>
                    </a:cubicBezTo>
                    <a:cubicBezTo>
                      <a:pt x="271" y="34"/>
                      <a:pt x="396" y="23"/>
                      <a:pt x="423" y="22"/>
                    </a:cubicBezTo>
                    <a:cubicBezTo>
                      <a:pt x="468" y="24"/>
                      <a:pt x="496" y="22"/>
                      <a:pt x="536" y="34"/>
                    </a:cubicBezTo>
                    <a:cubicBezTo>
                      <a:pt x="541" y="35"/>
                      <a:pt x="568" y="43"/>
                      <a:pt x="570" y="43"/>
                    </a:cubicBezTo>
                    <a:cubicBezTo>
                      <a:pt x="577" y="45"/>
                      <a:pt x="590" y="56"/>
                      <a:pt x="590" y="56"/>
                    </a:cubicBezTo>
                    <a:cubicBezTo>
                      <a:pt x="596" y="73"/>
                      <a:pt x="624" y="95"/>
                      <a:pt x="643" y="101"/>
                    </a:cubicBezTo>
                    <a:cubicBezTo>
                      <a:pt x="658" y="115"/>
                      <a:pt x="648" y="108"/>
                      <a:pt x="673" y="122"/>
                    </a:cubicBezTo>
                    <a:cubicBezTo>
                      <a:pt x="680" y="126"/>
                      <a:pt x="693" y="134"/>
                      <a:pt x="693" y="134"/>
                    </a:cubicBezTo>
                    <a:cubicBezTo>
                      <a:pt x="701" y="144"/>
                      <a:pt x="709" y="151"/>
                      <a:pt x="720" y="159"/>
                    </a:cubicBezTo>
                    <a:cubicBezTo>
                      <a:pt x="731" y="174"/>
                      <a:pt x="750" y="185"/>
                      <a:pt x="766" y="195"/>
                    </a:cubicBezTo>
                    <a:cubicBezTo>
                      <a:pt x="773" y="199"/>
                      <a:pt x="786" y="207"/>
                      <a:pt x="786" y="207"/>
                    </a:cubicBezTo>
                    <a:cubicBezTo>
                      <a:pt x="795" y="219"/>
                      <a:pt x="809" y="222"/>
                      <a:pt x="823" y="231"/>
                    </a:cubicBezTo>
                    <a:cubicBezTo>
                      <a:pt x="850" y="247"/>
                      <a:pt x="876" y="261"/>
                      <a:pt x="903" y="277"/>
                    </a:cubicBezTo>
                    <a:cubicBezTo>
                      <a:pt x="909" y="285"/>
                      <a:pt x="919" y="295"/>
                      <a:pt x="926" y="301"/>
                    </a:cubicBezTo>
                    <a:cubicBezTo>
                      <a:pt x="943" y="313"/>
                      <a:pt x="932" y="295"/>
                      <a:pt x="940" y="31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50" name=""/>
              <p:cNvSpPr/>
              <p:nvPr/>
            </p:nvSpPr>
            <p:spPr>
              <a:xfrm flipV="1">
                <a:off x="2347200" y="2744280"/>
                <a:ext cx="862200" cy="36360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1" name=""/>
              <p:cNvSpPr/>
              <p:nvPr/>
            </p:nvSpPr>
            <p:spPr>
              <a:xfrm>
                <a:off x="2845800" y="2679480"/>
                <a:ext cx="315360" cy="230400"/>
              </a:xfrm>
              <a:custGeom>
                <a:avLst/>
                <a:gdLst/>
                <a:ahLst/>
                <a:rect l="l" t="t" r="r" b="b"/>
                <a:pathLst>
                  <a:path w="153" h="120">
                    <a:moveTo>
                      <a:pt x="0" y="0"/>
                    </a:moveTo>
                    <a:cubicBezTo>
                      <a:pt x="40" y="2"/>
                      <a:pt x="46" y="2"/>
                      <a:pt x="75" y="9"/>
                    </a:cubicBezTo>
                    <a:cubicBezTo>
                      <a:pt x="81" y="27"/>
                      <a:pt x="91" y="42"/>
                      <a:pt x="102" y="57"/>
                    </a:cubicBezTo>
                    <a:cubicBezTo>
                      <a:pt x="109" y="78"/>
                      <a:pt x="119" y="86"/>
                      <a:pt x="135" y="102"/>
                    </a:cubicBezTo>
                    <a:cubicBezTo>
                      <a:pt x="138" y="105"/>
                      <a:pt x="153" y="117"/>
                      <a:pt x="153" y="12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52" name=""/>
              <p:cNvSpPr/>
              <p:nvPr/>
            </p:nvSpPr>
            <p:spPr>
              <a:xfrm>
                <a:off x="3164760" y="2475720"/>
                <a:ext cx="317160" cy="334800"/>
              </a:xfrm>
              <a:custGeom>
                <a:avLst/>
                <a:gdLst/>
                <a:ahLst/>
                <a:rect l="l" t="t" r="r" b="b"/>
                <a:pathLst>
                  <a:path w="154" h="174">
                    <a:moveTo>
                      <a:pt x="19" y="0"/>
                    </a:moveTo>
                    <a:cubicBezTo>
                      <a:pt x="27" y="42"/>
                      <a:pt x="0" y="113"/>
                      <a:pt x="25" y="144"/>
                    </a:cubicBezTo>
                    <a:cubicBezTo>
                      <a:pt x="29" y="150"/>
                      <a:pt x="55" y="153"/>
                      <a:pt x="64" y="156"/>
                    </a:cubicBezTo>
                    <a:cubicBezTo>
                      <a:pt x="105" y="168"/>
                      <a:pt x="104" y="174"/>
                      <a:pt x="154" y="174"/>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53" name=""/>
              <p:cNvSpPr/>
              <p:nvPr/>
            </p:nvSpPr>
            <p:spPr>
              <a:xfrm>
                <a:off x="1584360" y="2245680"/>
                <a:ext cx="153720" cy="340560"/>
              </a:xfrm>
              <a:custGeom>
                <a:avLst/>
                <a:gdLst/>
                <a:ahLst/>
                <a:rect l="l" t="t" r="r" b="b"/>
                <a:pathLst>
                  <a:path w="75" h="177">
                    <a:moveTo>
                      <a:pt x="0" y="177"/>
                    </a:moveTo>
                    <a:cubicBezTo>
                      <a:pt x="7" y="167"/>
                      <a:pt x="9" y="159"/>
                      <a:pt x="18" y="150"/>
                    </a:cubicBezTo>
                    <a:cubicBezTo>
                      <a:pt x="34" y="101"/>
                      <a:pt x="75" y="55"/>
                      <a:pt x="75" y="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54" name=""/>
              <p:cNvSpPr/>
              <p:nvPr/>
            </p:nvSpPr>
            <p:spPr>
              <a:xfrm>
                <a:off x="2345040" y="3106080"/>
                <a:ext cx="302400" cy="79200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55" name=""/>
            <p:cNvSpPr/>
            <p:nvPr/>
          </p:nvSpPr>
          <p:spPr>
            <a:xfrm>
              <a:off x="1544040" y="2539080"/>
              <a:ext cx="88560" cy="88920"/>
            </a:xfrm>
            <a:prstGeom prst="ellipse">
              <a:avLst/>
            </a:prstGeom>
            <a:solidFill>
              <a:srgbClr val="000000"/>
            </a:solidFill>
            <a:ln w="0">
              <a:noFill/>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356" name=""/>
            <p:cNvSpPr/>
            <p:nvPr/>
          </p:nvSpPr>
          <p:spPr>
            <a:xfrm>
              <a:off x="76320" y="3032640"/>
              <a:ext cx="861480" cy="33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7" name=""/>
            <p:cNvSpPr/>
            <p:nvPr/>
          </p:nvSpPr>
          <p:spPr>
            <a:xfrm flipH="1">
              <a:off x="708480" y="2609280"/>
              <a:ext cx="172800" cy="12204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 name=""/>
            <p:cNvSpPr/>
            <p:nvPr/>
          </p:nvSpPr>
          <p:spPr>
            <a:xfrm>
              <a:off x="1111320" y="3035160"/>
              <a:ext cx="58320" cy="59760"/>
            </a:xfrm>
            <a:prstGeom prst="flowChartConnector">
              <a:avLst/>
            </a:prstGeom>
            <a:solidFill>
              <a:srgbClr val="ffe80f"/>
            </a:solidFill>
            <a:ln w="9360">
              <a:solidFill>
                <a:srgbClr val="000000"/>
              </a:solidFill>
              <a:miter/>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imes New Roman"/>
              </a:endParaRPr>
            </a:p>
          </p:txBody>
        </p:sp>
        <p:sp>
          <p:nvSpPr>
            <p:cNvPr id="359" name=""/>
            <p:cNvSpPr/>
            <p:nvPr/>
          </p:nvSpPr>
          <p:spPr>
            <a:xfrm>
              <a:off x="814680" y="3022560"/>
              <a:ext cx="549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Phoenix</a:t>
              </a:r>
              <a:endParaRPr b="0" lang="en-US" sz="800" strike="noStrike" u="none">
                <a:solidFill>
                  <a:srgbClr val="000000"/>
                </a:solidFill>
                <a:effectLst/>
                <a:uFillTx/>
                <a:latin typeface="Times New Roman"/>
              </a:endParaRPr>
            </a:p>
          </p:txBody>
        </p:sp>
        <p:sp>
          <p:nvSpPr>
            <p:cNvPr id="360" name=""/>
            <p:cNvSpPr/>
            <p:nvPr/>
          </p:nvSpPr>
          <p:spPr>
            <a:xfrm>
              <a:off x="1143000" y="2369880"/>
              <a:ext cx="503280" cy="681480"/>
            </a:xfrm>
            <a:custGeom>
              <a:avLst/>
              <a:gdLst/>
              <a:ahLst/>
              <a:rect l="l" t="t" r="r" b="b"/>
              <a:pathLst>
                <a:path w="250" h="330">
                  <a:moveTo>
                    <a:pt x="0" y="330"/>
                  </a:moveTo>
                  <a:cubicBezTo>
                    <a:pt x="3" y="297"/>
                    <a:pt x="14" y="175"/>
                    <a:pt x="18" y="130"/>
                  </a:cubicBezTo>
                  <a:cubicBezTo>
                    <a:pt x="20" y="108"/>
                    <a:pt x="17" y="80"/>
                    <a:pt x="24" y="60"/>
                  </a:cubicBezTo>
                  <a:cubicBezTo>
                    <a:pt x="82" y="50"/>
                    <a:pt x="92" y="50"/>
                    <a:pt x="120" y="50"/>
                  </a:cubicBezTo>
                  <a:cubicBezTo>
                    <a:pt x="156" y="54"/>
                    <a:pt x="202" y="56"/>
                    <a:pt x="218" y="54"/>
                  </a:cubicBezTo>
                  <a:cubicBezTo>
                    <a:pt x="224" y="42"/>
                    <a:pt x="210" y="57"/>
                    <a:pt x="216" y="46"/>
                  </a:cubicBezTo>
                  <a:cubicBezTo>
                    <a:pt x="221" y="37"/>
                    <a:pt x="244" y="8"/>
                    <a:pt x="250" y="0"/>
                  </a:cubicBezTo>
                </a:path>
              </a:pathLst>
            </a:custGeom>
            <a:noFill/>
            <a:ln w="28440">
              <a:solidFill>
                <a:srgbClr val="000000"/>
              </a:solidFill>
              <a:prstDash val="sysDot"/>
              <a:round/>
            </a:ln>
          </p:spPr>
          <p:style>
            <a:lnRef idx="0"/>
            <a:fillRef idx="0"/>
            <a:effectRef idx="0"/>
            <a:fontRef idx="minor"/>
          </p:style>
          <p:txBody>
            <a:bodyPr anchor="t">
              <a:spAutoFit/>
            </a:bodyPr>
            <a:p>
              <a:endParaRPr b="0" lang="en-US" sz="2400" strike="noStrike" u="none">
                <a:solidFill>
                  <a:srgbClr val="000000"/>
                </a:solidFill>
                <a:effectLst/>
                <a:uFillTx/>
                <a:latin typeface="Times New Roman"/>
              </a:endParaRPr>
            </a:p>
          </p:txBody>
        </p:sp>
        <p:sp>
          <p:nvSpPr>
            <p:cNvPr id="361" name=""/>
            <p:cNvSpPr/>
            <p:nvPr/>
          </p:nvSpPr>
          <p:spPr>
            <a:xfrm>
              <a:off x="770400" y="2489760"/>
              <a:ext cx="132840" cy="12348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62" name=""/>
            <p:cNvSpPr/>
            <p:nvPr/>
          </p:nvSpPr>
          <p:spPr>
            <a:xfrm>
              <a:off x="994320" y="2508120"/>
              <a:ext cx="132840" cy="12384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63" name=""/>
            <p:cNvSpPr/>
            <p:nvPr/>
          </p:nvSpPr>
          <p:spPr>
            <a:xfrm>
              <a:off x="1266120" y="2526840"/>
              <a:ext cx="132840" cy="12384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64" name=""/>
            <p:cNvSpPr/>
            <p:nvPr/>
          </p:nvSpPr>
          <p:spPr>
            <a:xfrm>
              <a:off x="1489680" y="2526840"/>
              <a:ext cx="132840" cy="12384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3"/>
          </p:nvPr>
        </p:nvSpPr>
        <p:spPr/>
        <p:txBody>
          <a:bodyPr/>
          <a:p>
            <a:fld id="{3B558A1F-A8C4-4525-84A9-FF3D7120E527}" type="slidenum">
              <a:t>4</a:t>
            </a:fld>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5"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Portland General Electric</a:t>
            </a:r>
            <a:endParaRPr b="0" lang="en-US" sz="3200" strike="noStrike" u="none">
              <a:solidFill>
                <a:srgbClr val="000000"/>
              </a:solidFill>
              <a:effectLst/>
              <a:uFillTx/>
              <a:latin typeface="Arial Black"/>
            </a:endParaRPr>
          </a:p>
        </p:txBody>
      </p:sp>
      <p:sp>
        <p:nvSpPr>
          <p:cNvPr id="366" name="PlaceHolder 2"/>
          <p:cNvSpPr>
            <a:spLocks noGrp="1"/>
          </p:cNvSpPr>
          <p:nvPr>
            <p:ph/>
          </p:nvPr>
        </p:nvSpPr>
        <p:spPr>
          <a:xfrm>
            <a:off x="666360" y="1066320"/>
            <a:ext cx="8782200" cy="4953240"/>
          </a:xfrm>
          <a:prstGeom prst="rect">
            <a:avLst/>
          </a:prstGeom>
          <a:noFill/>
          <a:ln w="0">
            <a:noFill/>
          </a:ln>
        </p:spPr>
        <p:txBody>
          <a:bodyPr lIns="90000" rIns="90000" tIns="46800" bIns="46800" anchor="t">
            <a:normAutofit/>
          </a:bodyPr>
          <a:p>
            <a:pPr marL="457200" indent="-457200">
              <a:lnSpc>
                <a:spcPct val="90000"/>
              </a:lnSpc>
              <a:spcBef>
                <a:spcPts val="601"/>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Long-Term Track Record of Balanced Position</a:t>
            </a:r>
            <a:endParaRPr b="1" lang="en-US" sz="2400" strike="noStrike" u="none">
              <a:solidFill>
                <a:srgbClr val="000000"/>
              </a:solidFill>
              <a:effectLst/>
              <a:uFillTx/>
              <a:latin typeface="Arial"/>
            </a:endParaRPr>
          </a:p>
          <a:p>
            <a:pPr marL="457200" indent="-457200">
              <a:lnSpc>
                <a:spcPct val="90000"/>
              </a:lnSpc>
              <a:spcBef>
                <a:spcPts val="15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Nine-Month Rates Effective 1/01/01</a:t>
            </a:r>
            <a:endParaRPr b="1" lang="en-US" sz="2400" strike="noStrike" u="none">
              <a:solidFill>
                <a:srgbClr val="000000"/>
              </a:solidFill>
              <a:effectLst/>
              <a:uFillTx/>
              <a:latin typeface="Arial"/>
            </a:endParaRPr>
          </a:p>
          <a:p>
            <a:pPr lvl="1" marL="857160" indent="-285480">
              <a:lnSpc>
                <a:spcPct val="9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Anticipated Higher Power Costs</a:t>
            </a:r>
            <a:endParaRPr b="1" lang="en-US" sz="2000" strike="noStrike" u="none">
              <a:solidFill>
                <a:srgbClr val="000000"/>
              </a:solidFill>
              <a:effectLst/>
              <a:uFillTx/>
              <a:latin typeface="Arial"/>
            </a:endParaRPr>
          </a:p>
          <a:p>
            <a:pPr lvl="1" marL="857160" indent="-285480">
              <a:lnSpc>
                <a:spcPct val="9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3Q01 Power Costs Exceeded Cumulative Rate Sharing Capacity</a:t>
            </a:r>
            <a:endParaRPr b="1" lang="en-US" sz="2000" strike="noStrike" u="none">
              <a:solidFill>
                <a:srgbClr val="000000"/>
              </a:solidFill>
              <a:effectLst/>
              <a:uFillTx/>
              <a:latin typeface="Arial"/>
            </a:endParaRPr>
          </a:p>
          <a:p>
            <a:pPr marL="457200" indent="-457200">
              <a:lnSpc>
                <a:spcPct val="90000"/>
              </a:lnSpc>
              <a:spcBef>
                <a:spcPts val="1500"/>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New 15-Month Rates Beginning 10/1/01</a:t>
            </a:r>
            <a:endParaRPr b="1" lang="en-US" sz="2400" strike="noStrike" u="none">
              <a:solidFill>
                <a:srgbClr val="000000"/>
              </a:solidFill>
              <a:effectLst/>
              <a:uFillTx/>
              <a:latin typeface="Arial"/>
            </a:endParaRPr>
          </a:p>
          <a:p>
            <a:pPr lvl="1" marL="857160" indent="-285480">
              <a:lnSpc>
                <a:spcPct val="9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Over 40% Rate Increase to Cover Higher Power Costs</a:t>
            </a:r>
            <a:endParaRPr b="1" lang="en-US" sz="2000" strike="noStrike" u="none">
              <a:solidFill>
                <a:srgbClr val="000000"/>
              </a:solidFill>
              <a:effectLst/>
              <a:uFillTx/>
              <a:latin typeface="Arial"/>
            </a:endParaRPr>
          </a:p>
          <a:p>
            <a:pPr lvl="1" marL="857160" indent="-285480">
              <a:lnSpc>
                <a:spcPct val="9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New Rate Sharing Mechanism Covers Both Increased Power Costs and Changes in Retail Demand </a:t>
            </a:r>
            <a:endParaRPr b="1" lang="en-US" sz="2000" strike="noStrike" u="none">
              <a:solidFill>
                <a:srgbClr val="000000"/>
              </a:solidFill>
              <a:effectLst/>
              <a:uFillTx/>
              <a:latin typeface="Arial"/>
            </a:endParaRPr>
          </a:p>
          <a:p>
            <a:pPr marL="457200" indent="-457200">
              <a:lnSpc>
                <a:spcPct val="90000"/>
              </a:lnSpc>
              <a:spcBef>
                <a:spcPts val="1500"/>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Sale of PGE to Northwest Natural for $1.875 Billion</a:t>
            </a:r>
            <a:endParaRPr b="1" lang="en-US" sz="2400" strike="noStrike" u="none">
              <a:solidFill>
                <a:srgbClr val="000000"/>
              </a:solidFill>
              <a:effectLst/>
              <a:uFillTx/>
              <a:latin typeface="Arial"/>
            </a:endParaRPr>
          </a:p>
          <a:p>
            <a:pPr lvl="1" marL="857160" indent="-285480">
              <a:lnSpc>
                <a:spcPct val="9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Expected Close by 4Q02</a:t>
            </a:r>
            <a:endParaRPr b="1" lang="en-US" sz="2000" strike="noStrike" u="none">
              <a:solidFill>
                <a:srgbClr val="000000"/>
              </a:solidFill>
              <a:effectLst/>
              <a:uFillTx/>
              <a:latin typeface="Arial"/>
            </a:endParaRPr>
          </a:p>
          <a:p>
            <a:pPr lvl="1" marL="857160" indent="-285480">
              <a:lnSpc>
                <a:spcPct val="9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Subject to Customary Regulatory Approval</a:t>
            </a:r>
            <a:endParaRPr b="1"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EFEC4466-5FAF-41D2-AF6B-FBB1764A39F9}"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7"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Global Assets</a:t>
            </a:r>
            <a:endParaRPr b="0" lang="en-US" sz="3200" strike="noStrike" u="none">
              <a:solidFill>
                <a:srgbClr val="000000"/>
              </a:solidFill>
              <a:effectLst/>
              <a:uFillTx/>
              <a:latin typeface="Arial Black"/>
            </a:endParaRPr>
          </a:p>
        </p:txBody>
      </p:sp>
      <p:sp>
        <p:nvSpPr>
          <p:cNvPr id="368" name="PlaceHolder 2"/>
          <p:cNvSpPr>
            <a:spLocks noGrp="1"/>
          </p:cNvSpPr>
          <p:nvPr>
            <p:ph/>
          </p:nvPr>
        </p:nvSpPr>
        <p:spPr>
          <a:xfrm>
            <a:off x="514080" y="1143000"/>
            <a:ext cx="4514760" cy="4952880"/>
          </a:xfrm>
          <a:prstGeom prst="rect">
            <a:avLst/>
          </a:prstGeom>
          <a:noFill/>
          <a:ln w="0">
            <a:noFill/>
          </a:ln>
        </p:spPr>
        <p:txBody>
          <a:bodyPr lIns="90000" rIns="90000" tIns="46800" bIns="46800" anchor="t">
            <a:normAutofit/>
          </a:bodyPr>
          <a:p>
            <a:pPr marL="457200" indent="-457200">
              <a:lnSpc>
                <a:spcPct val="90000"/>
              </a:lnSpc>
              <a:spcBef>
                <a:spcPts val="550"/>
              </a:spcBef>
              <a:buSzPct val="10475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[Stand-Alone Assets Not Integral to Wholesale and Retail Operations]</a:t>
            </a:r>
            <a:endParaRPr b="1" lang="en-US" sz="2200" strike="noStrike" u="none">
              <a:solidFill>
                <a:srgbClr val="000000"/>
              </a:solidFill>
              <a:effectLst/>
              <a:uFillTx/>
              <a:latin typeface="Arial"/>
            </a:endParaRPr>
          </a:p>
          <a:p>
            <a:pPr marL="457200" indent="-45720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457200" indent="-457200">
              <a:lnSpc>
                <a:spcPct val="90000"/>
              </a:lnSpc>
              <a:spcBef>
                <a:spcPts val="550"/>
              </a:spcBef>
              <a:buSzPct val="10475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Largest Assets (Book Value)</a:t>
            </a:r>
            <a:endParaRPr b="1" lang="en-US" sz="2200" strike="noStrike" u="none">
              <a:solidFill>
                <a:srgbClr val="000000"/>
              </a:solidFill>
              <a:effectLst/>
              <a:uFillTx/>
              <a:latin typeface="Arial"/>
            </a:endParaRPr>
          </a:p>
          <a:p>
            <a:pPr lvl="1" marL="857160" indent="-2854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Elektro - $2.0 Billion</a:t>
            </a:r>
            <a:endParaRPr b="1" lang="en-US" sz="2000" strike="noStrike" u="none">
              <a:solidFill>
                <a:srgbClr val="000000"/>
              </a:solidFill>
              <a:effectLst/>
              <a:uFillTx/>
              <a:latin typeface="Arial"/>
            </a:endParaRPr>
          </a:p>
          <a:p>
            <a:pPr lvl="1" marL="857160" indent="-2854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Dabhol - $1.1 Billion</a:t>
            </a:r>
            <a:endParaRPr b="1" lang="en-US" sz="2000" strike="noStrike" u="none">
              <a:solidFill>
                <a:srgbClr val="000000"/>
              </a:solidFill>
              <a:effectLst/>
              <a:uFillTx/>
              <a:latin typeface="Arial"/>
            </a:endParaRPr>
          </a:p>
          <a:p>
            <a:pPr lvl="1" marL="857160" indent="-2854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Cuiaba - $0.5 Billion</a:t>
            </a:r>
            <a:endParaRPr b="1" lang="en-US" sz="2000" strike="noStrike" u="none">
              <a:solidFill>
                <a:srgbClr val="000000"/>
              </a:solidFill>
              <a:effectLst/>
              <a:uFillTx/>
              <a:latin typeface="Arial"/>
            </a:endParaRPr>
          </a:p>
          <a:p>
            <a:pPr marL="457200" indent="-45720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457200" indent="-457200">
              <a:lnSpc>
                <a:spcPct val="90000"/>
              </a:lnSpc>
              <a:spcBef>
                <a:spcPts val="601"/>
              </a:spcBef>
              <a:buSzPct val="10475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Management Focus</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a:p>
            <a:pPr lvl="1" marL="857160" indent="-2854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Sale of Targeted Assets</a:t>
            </a:r>
            <a:endParaRPr b="1" lang="en-US" sz="2000" strike="noStrike" u="none">
              <a:solidFill>
                <a:srgbClr val="000000"/>
              </a:solidFill>
              <a:effectLst/>
              <a:uFillTx/>
              <a:latin typeface="Arial"/>
            </a:endParaRPr>
          </a:p>
          <a:p>
            <a:pPr lvl="1" marL="857160" indent="-2854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Optimize Asset Operations</a:t>
            </a:r>
            <a:endParaRPr b="1" lang="en-US" sz="2000" strike="noStrike" u="none">
              <a:solidFill>
                <a:srgbClr val="000000"/>
              </a:solidFill>
              <a:effectLst/>
              <a:uFillTx/>
              <a:latin typeface="Arial"/>
            </a:endParaRPr>
          </a:p>
          <a:p>
            <a:pPr marL="457200" indent="-457200">
              <a:lnSpc>
                <a:spcPct val="9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900" strike="noStrike" u="none">
              <a:solidFill>
                <a:srgbClr val="000000"/>
              </a:solidFill>
              <a:effectLst/>
              <a:uFillTx/>
              <a:latin typeface="Arial"/>
            </a:endParaRPr>
          </a:p>
          <a:p>
            <a:pPr marL="457200" indent="-457200">
              <a:lnSpc>
                <a:spcPct val="90000"/>
              </a:lnSpc>
              <a:spcBef>
                <a:spcPts val="550"/>
              </a:spcBef>
              <a:buSzPct val="10475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Minimal Income or Cash Impacts of Currency Fluctuations</a:t>
            </a:r>
            <a:endParaRPr b="1" lang="en-US" sz="2200" strike="noStrike" u="none">
              <a:solidFill>
                <a:srgbClr val="000000"/>
              </a:solidFill>
              <a:effectLst/>
              <a:uFillTx/>
              <a:latin typeface="Arial"/>
            </a:endParaRPr>
          </a:p>
          <a:p>
            <a:pPr marL="457200" indent="0">
              <a:lnSpc>
                <a:spcPct val="90000"/>
              </a:lnSpc>
              <a:spcBef>
                <a:spcPts val="27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57200" indent="-457200">
              <a:lnSpc>
                <a:spcPct val="90000"/>
              </a:lnSpc>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
        <p:nvSpPr>
          <p:cNvPr id="369" name=""/>
          <p:cNvSpPr/>
          <p:nvPr/>
        </p:nvSpPr>
        <p:spPr>
          <a:xfrm>
            <a:off x="5181480" y="1143000"/>
            <a:ext cx="4548240" cy="49500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0" name=""/>
          <p:cNvSpPr/>
          <p:nvPr/>
        </p:nvSpPr>
        <p:spPr>
          <a:xfrm>
            <a:off x="5745240" y="1784520"/>
            <a:ext cx="3241080" cy="3241080"/>
          </a:xfrm>
          <a:custGeom>
            <a:avLst/>
            <a:gdLst/>
            <a:ahLst/>
            <a:rect l="l" t="t" r="r" b="b"/>
            <a:pathLst>
              <a:path stroke="0" w="21600" h="21600">
                <a:moveTo>
                  <a:pt x="10768" y="0"/>
                </a:moveTo>
                <a:arcTo wR="10800" hR="10800" stAng="-5410096" swAng="3121364"/>
                <a:lnTo>
                  <a:pt x="10800" y="10800"/>
                </a:lnTo>
                <a:close/>
              </a:path>
              <a:path fill="none" w="21600" h="21600">
                <a:moveTo>
                  <a:pt x="10768" y="0"/>
                </a:moveTo>
                <a:arcTo wR="10800" hR="10800" stAng="-5410096" swAng="3121364"/>
              </a:path>
            </a:pathLst>
          </a:custGeom>
          <a:solidFill>
            <a:srgbClr val="ffe80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1" name=""/>
          <p:cNvSpPr/>
          <p:nvPr/>
        </p:nvSpPr>
        <p:spPr>
          <a:xfrm>
            <a:off x="5744520" y="1786320"/>
            <a:ext cx="3242520" cy="3237840"/>
          </a:xfrm>
          <a:custGeom>
            <a:avLst/>
            <a:gdLst/>
            <a:ahLst/>
            <a:rect l="l" t="t" r="r" b="b"/>
            <a:pathLst>
              <a:path stroke="0" w="21600" h="21600">
                <a:moveTo>
                  <a:pt x="19294" y="4129"/>
                </a:moveTo>
                <a:arcTo wR="10800" hR="10800" stAng="-2288732" swAng="1672266"/>
                <a:lnTo>
                  <a:pt x="10800" y="10800"/>
                </a:lnTo>
                <a:close/>
              </a:path>
              <a:path fill="none" w="21600" h="21600">
                <a:moveTo>
                  <a:pt x="19294" y="4129"/>
                </a:moveTo>
                <a:arcTo wR="10800" hR="10800" stAng="-2288732" swAng="1672266"/>
              </a:path>
            </a:pathLst>
          </a:custGeom>
          <a:solidFill>
            <a:srgbClr val="0091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2" name=""/>
          <p:cNvSpPr/>
          <p:nvPr/>
        </p:nvSpPr>
        <p:spPr>
          <a:xfrm>
            <a:off x="5745240" y="1784880"/>
            <a:ext cx="3241080" cy="3240360"/>
          </a:xfrm>
          <a:custGeom>
            <a:avLst/>
            <a:gdLst/>
            <a:ahLst/>
            <a:rect l="l" t="t" r="r" b="b"/>
            <a:pathLst>
              <a:path stroke="0" w="21600" h="21600">
                <a:moveTo>
                  <a:pt x="21427" y="8874"/>
                </a:moveTo>
                <a:arcTo wR="10800" hR="10800" stAng="-616467" swAng="2954869"/>
                <a:lnTo>
                  <a:pt x="10800" y="10800"/>
                </a:lnTo>
                <a:close/>
              </a:path>
              <a:path fill="none" w="21600" h="21600">
                <a:moveTo>
                  <a:pt x="21427" y="8874"/>
                </a:moveTo>
                <a:arcTo wR="10800" hR="10800" stAng="-616467" swAng="2954869"/>
              </a:path>
            </a:pathLst>
          </a:custGeom>
          <a:solidFill>
            <a:srgbClr val="fc0128"/>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3" name=""/>
          <p:cNvSpPr/>
          <p:nvPr/>
        </p:nvSpPr>
        <p:spPr>
          <a:xfrm>
            <a:off x="5745240" y="1785960"/>
            <a:ext cx="3241440" cy="3239640"/>
          </a:xfrm>
          <a:custGeom>
            <a:avLst/>
            <a:gdLst/>
            <a:ahLst/>
            <a:rect l="l" t="t" r="r" b="b"/>
            <a:pathLst>
              <a:path stroke="0" w="21600" h="21600">
                <a:moveTo>
                  <a:pt x="19196" y="17593"/>
                </a:moveTo>
                <a:arcTo wR="10800" hR="10800" stAng="2338402" swAng="12176763"/>
                <a:lnTo>
                  <a:pt x="10800" y="10800"/>
                </a:lnTo>
                <a:close/>
              </a:path>
              <a:path fill="none" w="21600" h="21600">
                <a:moveTo>
                  <a:pt x="19196" y="17593"/>
                </a:moveTo>
                <a:arcTo wR="10800" hR="10800" stAng="2338402" swAng="12176763"/>
              </a:path>
            </a:pathLst>
          </a:custGeom>
          <a:solidFill>
            <a:srgbClr val="00f008"/>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4" name=""/>
          <p:cNvSpPr/>
          <p:nvPr/>
        </p:nvSpPr>
        <p:spPr>
          <a:xfrm>
            <a:off x="5744160" y="1784520"/>
            <a:ext cx="3243600" cy="3241080"/>
          </a:xfrm>
          <a:custGeom>
            <a:avLst/>
            <a:gdLst/>
            <a:ahLst/>
            <a:rect l="l" t="t" r="r" b="b"/>
            <a:pathLst>
              <a:path stroke="0" w="21600" h="21600">
                <a:moveTo>
                  <a:pt x="5716" y="1271"/>
                </a:moveTo>
                <a:arcTo wR="10800" hR="10800" stAng="-7084835" swAng="1674738"/>
                <a:lnTo>
                  <a:pt x="10800" y="10800"/>
                </a:lnTo>
                <a:close/>
              </a:path>
              <a:path fill="none" w="21600" h="21600">
                <a:moveTo>
                  <a:pt x="5716" y="1271"/>
                </a:moveTo>
                <a:arcTo wR="10800" hR="10800" stAng="-7084835" swAng="1674738"/>
              </a:path>
            </a:pathLst>
          </a:custGeom>
          <a:solidFill>
            <a:srgbClr val="808080"/>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5" name=""/>
          <p:cNvSpPr/>
          <p:nvPr/>
        </p:nvSpPr>
        <p:spPr>
          <a:xfrm>
            <a:off x="7617960" y="2286000"/>
            <a:ext cx="416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India</a:t>
            </a:r>
            <a:endParaRPr b="0" lang="en-US" sz="1400" strike="noStrike" u="none">
              <a:solidFill>
                <a:srgbClr val="000000"/>
              </a:solidFill>
              <a:effectLst/>
              <a:uFillTx/>
              <a:latin typeface="Times New Roman"/>
            </a:endParaRPr>
          </a:p>
        </p:txBody>
      </p:sp>
      <p:sp>
        <p:nvSpPr>
          <p:cNvPr id="376" name=""/>
          <p:cNvSpPr/>
          <p:nvPr/>
        </p:nvSpPr>
        <p:spPr>
          <a:xfrm>
            <a:off x="8180640" y="2819520"/>
            <a:ext cx="3772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Asia</a:t>
            </a:r>
            <a:endParaRPr b="0" lang="en-US" sz="1400" strike="noStrike" u="none">
              <a:solidFill>
                <a:srgbClr val="000000"/>
              </a:solidFill>
              <a:effectLst/>
              <a:uFillTx/>
              <a:latin typeface="Times New Roman"/>
            </a:endParaRPr>
          </a:p>
        </p:txBody>
      </p:sp>
      <p:sp>
        <p:nvSpPr>
          <p:cNvPr id="377" name=""/>
          <p:cNvSpPr/>
          <p:nvPr/>
        </p:nvSpPr>
        <p:spPr>
          <a:xfrm>
            <a:off x="7769520" y="3429000"/>
            <a:ext cx="872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Caribbean</a:t>
            </a:r>
            <a:endParaRPr b="0" lang="en-US" sz="1400" strike="noStrike" u="none">
              <a:solidFill>
                <a:srgbClr val="000000"/>
              </a:solidFill>
              <a:effectLst/>
              <a:uFillTx/>
              <a:latin typeface="Times New Roman"/>
            </a:endParaRPr>
          </a:p>
        </p:txBody>
      </p:sp>
      <p:sp>
        <p:nvSpPr>
          <p:cNvPr id="378" name=""/>
          <p:cNvSpPr/>
          <p:nvPr/>
        </p:nvSpPr>
        <p:spPr>
          <a:xfrm>
            <a:off x="6780240" y="1981080"/>
            <a:ext cx="4762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Other</a:t>
            </a:r>
            <a:endParaRPr b="0" lang="en-US" sz="1400" strike="noStrike" u="none">
              <a:solidFill>
                <a:srgbClr val="000000"/>
              </a:solidFill>
              <a:effectLst/>
              <a:uFillTx/>
              <a:latin typeface="Times New Roman"/>
            </a:endParaRPr>
          </a:p>
        </p:txBody>
      </p:sp>
      <p:sp>
        <p:nvSpPr>
          <p:cNvPr id="379" name=""/>
          <p:cNvSpPr/>
          <p:nvPr/>
        </p:nvSpPr>
        <p:spPr>
          <a:xfrm>
            <a:off x="6016680" y="3641760"/>
            <a:ext cx="12589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South America</a:t>
            </a:r>
            <a:endParaRPr b="0" lang="en-US" sz="1400" strike="noStrike" u="none">
              <a:solidFill>
                <a:srgbClr val="000000"/>
              </a:solidFill>
              <a:effectLst/>
              <a:uFillTx/>
              <a:latin typeface="Times New Roman"/>
            </a:endParaRPr>
          </a:p>
        </p:txBody>
      </p:sp>
      <p:sp>
        <p:nvSpPr>
          <p:cNvPr id="380" name=""/>
          <p:cNvSpPr/>
          <p:nvPr/>
        </p:nvSpPr>
        <p:spPr>
          <a:xfrm>
            <a:off x="6322680" y="5338800"/>
            <a:ext cx="2391480" cy="551160"/>
          </a:xfrm>
          <a:prstGeom prst="rect">
            <a:avLst/>
          </a:prstGeom>
          <a:solidFill>
            <a:srgbClr val="ffe80f"/>
          </a:solidFill>
          <a:ln w="9360">
            <a:solidFill>
              <a:srgbClr val="000000"/>
            </a:solidFill>
            <a:miter/>
          </a:ln>
        </p:spPr>
        <p:style>
          <a:lnRef idx="0"/>
          <a:fillRef idx="0"/>
          <a:effectRef idx="0"/>
          <a:fontRef idx="minor"/>
        </p:style>
        <p:txBody>
          <a:bodyPr wrap="none" lIns="45720" rIns="4572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$6.5 Billion of Assets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As of June 30, 2001</a:t>
            </a:r>
            <a:endParaRPr b="0" lang="en-US" sz="1200" strike="noStrike" u="none">
              <a:solidFill>
                <a:srgbClr val="000000"/>
              </a:solidFill>
              <a:effectLst/>
              <a:uFillTx/>
              <a:latin typeface="Times New Roman"/>
            </a:endParaRPr>
          </a:p>
        </p:txBody>
      </p:sp>
      <p:sp>
        <p:nvSpPr>
          <p:cNvPr id="381" name=""/>
          <p:cNvSpPr/>
          <p:nvPr/>
        </p:nvSpPr>
        <p:spPr>
          <a:xfrm>
            <a:off x="5257800" y="1219320"/>
            <a:ext cx="4343400" cy="398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Asset Mix by Location</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75DCEAB1-D3C4-4A87-9368-91018BB16E7B}"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2"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Asset Sale Plan</a:t>
            </a:r>
            <a:endParaRPr b="0" lang="en-US" sz="3200" strike="noStrike" u="none">
              <a:solidFill>
                <a:srgbClr val="000000"/>
              </a:solidFill>
              <a:effectLst/>
              <a:uFillTx/>
              <a:latin typeface="Arial Black"/>
            </a:endParaRPr>
          </a:p>
        </p:txBody>
      </p:sp>
      <p:sp>
        <p:nvSpPr>
          <p:cNvPr id="383" name="PlaceHolder 2"/>
          <p:cNvSpPr>
            <a:spLocks noGrp="1"/>
          </p:cNvSpPr>
          <p:nvPr>
            <p:ph/>
          </p:nvPr>
        </p:nvSpPr>
        <p:spPr>
          <a:xfrm>
            <a:off x="990360" y="1219320"/>
            <a:ext cx="8553240" cy="4952880"/>
          </a:xfrm>
          <a:prstGeom prst="rect">
            <a:avLst/>
          </a:prstGeom>
          <a:noFill/>
          <a:ln w="0">
            <a:noFill/>
          </a:ln>
        </p:spPr>
        <p:txBody>
          <a:bodyPr lIns="90000" rIns="90000" tIns="46800" bIns="46800" anchor="t">
            <a:normAutofit/>
          </a:bodyPr>
          <a:p>
            <a:pPr marL="457200" indent="-457200">
              <a:lnSpc>
                <a:spcPct val="90000"/>
              </a:lnSpc>
              <a:spcBef>
                <a:spcPts val="601"/>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Targeted Sales Primarily Comprise Selected Stand-Alone Assets Not Integrated into Wholesale and Retail Businesses</a:t>
            </a:r>
            <a:endParaRPr b="1" lang="en-US" sz="2400" strike="noStrike" u="none">
              <a:solidFill>
                <a:srgbClr val="000000"/>
              </a:solidFill>
              <a:effectLst/>
              <a:uFillTx/>
              <a:latin typeface="Arial"/>
            </a:endParaRPr>
          </a:p>
          <a:p>
            <a:pPr marL="457200" indent="-457200">
              <a:lnSpc>
                <a:spcPct val="90000"/>
              </a:lnSpc>
              <a:spcBef>
                <a:spcPts val="15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$4 Billion Book Value of Assets Expected to be Sold by Year-End 2002</a:t>
            </a:r>
            <a:endParaRPr b="1" lang="en-US" sz="2400" strike="noStrike" u="none">
              <a:solidFill>
                <a:srgbClr val="000000"/>
              </a:solidFill>
              <a:effectLst/>
              <a:uFillTx/>
              <a:latin typeface="Arial"/>
            </a:endParaRPr>
          </a:p>
          <a:p>
            <a:pPr lvl="1" marL="857160" indent="-2854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Portland General Electric </a:t>
            </a:r>
            <a:endParaRPr b="1" lang="en-US" sz="2000" strike="noStrike" u="none">
              <a:solidFill>
                <a:srgbClr val="000000"/>
              </a:solidFill>
              <a:effectLst/>
              <a:uFillTx/>
              <a:latin typeface="Arial"/>
            </a:endParaRPr>
          </a:p>
          <a:p>
            <a:pPr lvl="1" marL="857160" indent="-2854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Multiple International Investments</a:t>
            </a:r>
            <a:endParaRPr b="1" lang="en-US" sz="2000" strike="noStrike" u="none">
              <a:solidFill>
                <a:srgbClr val="000000"/>
              </a:solidFill>
              <a:effectLst/>
              <a:uFillTx/>
              <a:latin typeface="Arial"/>
            </a:endParaRPr>
          </a:p>
          <a:p>
            <a:pPr marL="457200" indent="-457200">
              <a:lnSpc>
                <a:spcPct val="90000"/>
              </a:lnSpc>
              <a:spcBef>
                <a:spcPts val="1500"/>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Additional $4 Billion Book Value of Dispositions Targeted Post-2002</a:t>
            </a:r>
            <a:endParaRPr b="1" lang="en-US" sz="2400" strike="noStrike" u="none">
              <a:solidFill>
                <a:srgbClr val="000000"/>
              </a:solidFill>
              <a:effectLst/>
              <a:uFillTx/>
              <a:latin typeface="Arial"/>
            </a:endParaRPr>
          </a:p>
          <a:p>
            <a:pPr lvl="1" marL="857160" indent="-2854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Elektro </a:t>
            </a:r>
            <a:endParaRPr b="1" lang="en-US" sz="2000" strike="noStrike" u="none">
              <a:solidFill>
                <a:srgbClr val="000000"/>
              </a:solidFill>
              <a:effectLst/>
              <a:uFillTx/>
              <a:latin typeface="Arial"/>
            </a:endParaRPr>
          </a:p>
          <a:p>
            <a:pPr lvl="1" marL="857160" indent="-2854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Other International Investments </a:t>
            </a:r>
            <a:endParaRPr b="1" lang="en-US" sz="2000" strike="noStrike" u="none">
              <a:solidFill>
                <a:srgbClr val="000000"/>
              </a:solidFill>
              <a:effectLst/>
              <a:uFillTx/>
              <a:latin typeface="Arial"/>
            </a:endParaRPr>
          </a:p>
          <a:p>
            <a:pPr marL="457200" indent="-457200">
              <a:lnSpc>
                <a:spcPct val="90000"/>
              </a:lnSpc>
              <a:spcBef>
                <a:spcPts val="1500"/>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Gains and Losses to be Separately Reported</a:t>
            </a:r>
            <a:endParaRPr b="1"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18E96795-3125-4B8A-8BB6-4E1463E866B7}" type="slidenum">
              <a:t>7</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29902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2001-03-05T14:45:46Z</dcterms:created>
  <dc:creator>Tammy Porterfield</dc:creator>
  <dc:description/>
  <dc:language>en-US</dc:language>
  <cp:lastModifiedBy>Tammy Porterfield</cp:lastModifiedBy>
  <cp:lastPrinted>2001-01-14T21:47:58Z</cp:lastPrinted>
  <dcterms:modified xsi:type="dcterms:W3CDTF">2001-10-08T16:12:21Z</dcterms:modified>
  <cp:revision>945</cp:revision>
  <dc:subject/>
  <dc:title>Enron Corp. First Quarter Performance</dc:title>
</cp:coreProperties>
</file>