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6D7AB6-A945-4E47-9E49-CACA7CF9937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BEBD812-1A4B-4B24-9390-9C7535D26B0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95200" y="885960"/>
            <a:ext cx="8410680" cy="5676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2440" y="1009800"/>
            <a:ext cx="8191440" cy="5467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961920" y="1312920"/>
            <a:ext cx="0" cy="1773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61920" y="3071880"/>
            <a:ext cx="5086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301760" y="2494080"/>
            <a:ext cx="1317600" cy="5745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374120" y="2263680"/>
            <a:ext cx="1171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Gas Payment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499040" y="2543040"/>
            <a:ext cx="10011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Layered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ECS Fee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Charges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57160" y="2484360"/>
            <a:ext cx="20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684520" y="2484360"/>
            <a:ext cx="3794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144960" y="1963800"/>
            <a:ext cx="1052280" cy="5205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049560" y="1620720"/>
            <a:ext cx="1243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Gas Payment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141720" y="2055960"/>
            <a:ext cx="10605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5,763 Mmbtus / Hphr  @ $2.42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66880" y="1960560"/>
            <a:ext cx="20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77000" y="2374920"/>
            <a:ext cx="465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2,614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05440" y="1860480"/>
            <a:ext cx="465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4,071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246560" y="1960560"/>
            <a:ext cx="3794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697280" y="1449360"/>
            <a:ext cx="1052640" cy="5205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602240" y="1096920"/>
            <a:ext cx="1243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Over- Retention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694400" y="1481040"/>
            <a:ext cx="10602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  is dependent on west flow throughput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57160" y="1446120"/>
            <a:ext cx="20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86360" y="1327320"/>
            <a:ext cx="465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6,250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6200000">
            <a:off x="-7920" y="1833120"/>
            <a:ext cx="1012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Mmbtu/day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171440" y="3130560"/>
            <a:ext cx="3286440" cy="209520"/>
          </a:xfrm>
          <a:prstGeom prst="leftRightArrow">
            <a:avLst>
              <a:gd name="adj1" fmla="val 50000"/>
              <a:gd name="adj2" fmla="val 312259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790280" y="3422520"/>
            <a:ext cx="22266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Risk -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 Locking In Conversion Factor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 Risk -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Committed until 2005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552920" y="3130560"/>
            <a:ext cx="1562040" cy="209520"/>
          </a:xfrm>
          <a:prstGeom prst="leftRightArrow">
            <a:avLst>
              <a:gd name="adj1" fmla="val 50000"/>
              <a:gd name="adj2" fmla="val 148416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207800" y="1293840"/>
            <a:ext cx="262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Values calculated at 100% Load Factor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632480" y="2003400"/>
            <a:ext cx="202716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Budgeted over-retention is 1,200 Mmbtus/day (80% Load)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Maximum over-retention is 2,179 Mmbtus/day (100% Load)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659120" y="3422520"/>
            <a:ext cx="16164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Risk -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 life of deal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 Risk -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 life of deal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" name="" descr=""/>
          <p:cNvPicPr/>
          <p:nvPr/>
        </p:nvPicPr>
        <p:blipFill>
          <a:blip r:embed="rId1"/>
          <a:stretch/>
        </p:blipFill>
        <p:spPr>
          <a:xfrm>
            <a:off x="501480" y="4570560"/>
            <a:ext cx="4902480" cy="144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" name=""/>
          <p:cNvSpPr/>
          <p:nvPr/>
        </p:nvSpPr>
        <p:spPr>
          <a:xfrm>
            <a:off x="763560" y="3524400"/>
            <a:ext cx="1017720" cy="1047600"/>
          </a:xfrm>
          <a:custGeom>
            <a:avLst/>
            <a:gdLst/>
            <a:ahLst/>
            <a:rect l="l" t="t" r="r" b="b"/>
            <a:pathLst>
              <a:path w="641" h="660">
                <a:moveTo>
                  <a:pt x="641" y="0"/>
                </a:moveTo>
                <a:cubicBezTo>
                  <a:pt x="391" y="86"/>
                  <a:pt x="142" y="172"/>
                  <a:pt x="71" y="282"/>
                </a:cubicBezTo>
                <a:cubicBezTo>
                  <a:pt x="0" y="392"/>
                  <a:pt x="191" y="598"/>
                  <a:pt x="215" y="660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" name=""/>
          <p:cNvGrpSpPr/>
          <p:nvPr/>
        </p:nvGrpSpPr>
        <p:grpSpPr>
          <a:xfrm>
            <a:off x="4629240" y="3495600"/>
            <a:ext cx="142920" cy="219240"/>
            <a:chOff x="4629240" y="3495600"/>
            <a:chExt cx="142920" cy="219240"/>
          </a:xfrm>
        </p:grpSpPr>
        <p:sp>
          <p:nvSpPr>
            <p:cNvPr id="36" name=""/>
            <p:cNvSpPr/>
            <p:nvPr/>
          </p:nvSpPr>
          <p:spPr>
            <a:xfrm>
              <a:off x="4629240" y="3505320"/>
              <a:ext cx="0" cy="2095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4629240" y="3495600"/>
              <a:ext cx="1429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4629240" y="3714840"/>
              <a:ext cx="1429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" name=""/>
          <p:cNvSpPr/>
          <p:nvPr/>
        </p:nvSpPr>
        <p:spPr>
          <a:xfrm>
            <a:off x="4143240" y="3610080"/>
            <a:ext cx="1314720" cy="876240"/>
          </a:xfrm>
          <a:custGeom>
            <a:avLst/>
            <a:gdLst/>
            <a:ahLst/>
            <a:rect l="l" t="t" r="r" b="b"/>
            <a:pathLst>
              <a:path w="828" h="552">
                <a:moveTo>
                  <a:pt x="252" y="0"/>
                </a:moveTo>
                <a:cubicBezTo>
                  <a:pt x="126" y="68"/>
                  <a:pt x="0" y="136"/>
                  <a:pt x="96" y="228"/>
                </a:cubicBezTo>
                <a:cubicBezTo>
                  <a:pt x="192" y="320"/>
                  <a:pt x="715" y="502"/>
                  <a:pt x="828" y="552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309680" y="366840"/>
            <a:ext cx="6443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Gallup Project - Identifying the Risks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" name="" descr=""/>
          <p:cNvPicPr/>
          <p:nvPr/>
        </p:nvPicPr>
        <p:blipFill>
          <a:blip r:embed="rId2"/>
          <a:stretch/>
        </p:blipFill>
        <p:spPr>
          <a:xfrm>
            <a:off x="5495760" y="3821040"/>
            <a:ext cx="2856240" cy="2206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"/>
          <p:cNvSpPr/>
          <p:nvPr/>
        </p:nvSpPr>
        <p:spPr>
          <a:xfrm>
            <a:off x="4433760" y="655164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295200" y="885960"/>
            <a:ext cx="8410680" cy="5676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52440" y="1009800"/>
            <a:ext cx="8191440" cy="5467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309680" y="366840"/>
            <a:ext cx="6443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Gallup Project - Hedging the Risks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961920" y="1312920"/>
            <a:ext cx="0" cy="1773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61920" y="3071880"/>
            <a:ext cx="5086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301760" y="2494080"/>
            <a:ext cx="1317600" cy="5745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374120" y="2263680"/>
            <a:ext cx="1171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Gas Payment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499040" y="2543040"/>
            <a:ext cx="10011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Layered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ECS Fee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Charges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57160" y="2484360"/>
            <a:ext cx="20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684520" y="2484360"/>
            <a:ext cx="3794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144960" y="1963800"/>
            <a:ext cx="1052280" cy="5205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049560" y="1620720"/>
            <a:ext cx="1243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Gas Payment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141720" y="2055960"/>
            <a:ext cx="10605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5,763 Mmbtus / Hphr  @ $2.42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66880" y="1960560"/>
            <a:ext cx="20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77000" y="2374920"/>
            <a:ext cx="465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2,614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05440" y="1860480"/>
            <a:ext cx="465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4,071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246560" y="1960560"/>
            <a:ext cx="3794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697280" y="1449360"/>
            <a:ext cx="1052640" cy="5205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602240" y="1096920"/>
            <a:ext cx="1243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Over- Retention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694400" y="1481040"/>
            <a:ext cx="10602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  is dependent on west flow throughput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857160" y="1446120"/>
            <a:ext cx="20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86360" y="1327320"/>
            <a:ext cx="465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6,250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rot="16200000">
            <a:off x="-7920" y="1833120"/>
            <a:ext cx="1012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Mmbtu/day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171440" y="3130560"/>
            <a:ext cx="3286440" cy="209520"/>
          </a:xfrm>
          <a:prstGeom prst="leftRightArrow">
            <a:avLst>
              <a:gd name="adj1" fmla="val 50000"/>
              <a:gd name="adj2" fmla="val 312259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628640" y="3610080"/>
            <a:ext cx="4924440" cy="1522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790280" y="3394080"/>
            <a:ext cx="2226600" cy="41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4480" indent="-114480">
              <a:lnSpc>
                <a:spcPct val="13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Risk -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 Locking In Conversion Factor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3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 Risk -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Committed until 2005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552920" y="3130560"/>
            <a:ext cx="1562040" cy="209520"/>
          </a:xfrm>
          <a:prstGeom prst="leftRightArrow">
            <a:avLst>
              <a:gd name="adj1" fmla="val 50000"/>
              <a:gd name="adj2" fmla="val 148416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207800" y="1293840"/>
            <a:ext cx="262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Values calculated at 100% Load Factor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632480" y="2003400"/>
            <a:ext cx="202716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Budgeted over-retention is 1,200 Mmbtus/day (80% Load)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Maximum over-retention is 2,179 Mmbtus/day (100% Load)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659120" y="3394080"/>
            <a:ext cx="1616400" cy="41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4480" indent="-114480">
              <a:lnSpc>
                <a:spcPct val="13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Risk -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 life of deal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3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 Risk -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 life of deal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946080" y="3533760"/>
            <a:ext cx="739800" cy="1305000"/>
          </a:xfrm>
          <a:custGeom>
            <a:avLst/>
            <a:gdLst/>
            <a:ahLst/>
            <a:rect l="l" t="t" r="r" b="b"/>
            <a:pathLst>
              <a:path w="466" h="822">
                <a:moveTo>
                  <a:pt x="466" y="0"/>
                </a:moveTo>
                <a:cubicBezTo>
                  <a:pt x="255" y="186"/>
                  <a:pt x="44" y="373"/>
                  <a:pt x="22" y="510"/>
                </a:cubicBezTo>
                <a:cubicBezTo>
                  <a:pt x="0" y="647"/>
                  <a:pt x="281" y="771"/>
                  <a:pt x="334" y="822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019160" y="4943520"/>
            <a:ext cx="3314880" cy="11239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952560" y="4867200"/>
            <a:ext cx="3314520" cy="1123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041480" y="4925880"/>
            <a:ext cx="313524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Lock In Price with ECS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gas price TW locks in with ECS will determine the effective gas-for-power conversion rate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Changes in the conversion rate will affect the calculated economics of the Gallup project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917000" y="4592520"/>
            <a:ext cx="1383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 Hedge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116760" y="2800440"/>
            <a:ext cx="465120" cy="736560"/>
          </a:xfrm>
          <a:custGeom>
            <a:avLst/>
            <a:gdLst/>
            <a:ahLst/>
            <a:rect l="l" t="t" r="r" b="b"/>
            <a:pathLst>
              <a:path w="515" h="644">
                <a:moveTo>
                  <a:pt x="17" y="618"/>
                </a:moveTo>
                <a:cubicBezTo>
                  <a:pt x="8" y="631"/>
                  <a:pt x="0" y="644"/>
                  <a:pt x="41" y="576"/>
                </a:cubicBezTo>
                <a:cubicBezTo>
                  <a:pt x="82" y="508"/>
                  <a:pt x="184" y="306"/>
                  <a:pt x="263" y="210"/>
                </a:cubicBezTo>
                <a:cubicBezTo>
                  <a:pt x="342" y="114"/>
                  <a:pt x="478" y="36"/>
                  <a:pt x="515" y="0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686640" y="1523880"/>
            <a:ext cx="1780920" cy="262908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620040" y="1447920"/>
            <a:ext cx="1780920" cy="2628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784560" y="1173240"/>
            <a:ext cx="1453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 Hedges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661080" y="1622520"/>
            <a:ext cx="1706760" cy="22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 into a Swap at TW Index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swap option would be a logical choice to hedge those over-retained volumes that had a high certainty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 a Put Option Exercisable at TW Index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Put Option would give TW the ability to hedge those over-retained volumes that had a lower certainty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734000" y="4943520"/>
            <a:ext cx="3314520" cy="11239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667400" y="4867200"/>
            <a:ext cx="3314520" cy="1123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631840" y="4573440"/>
            <a:ext cx="1383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 Hedge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178160" y="3809880"/>
            <a:ext cx="974880" cy="905040"/>
          </a:xfrm>
          <a:custGeom>
            <a:avLst/>
            <a:gdLst/>
            <a:ahLst/>
            <a:rect l="l" t="t" r="r" b="b"/>
            <a:pathLst>
              <a:path w="614" h="570">
                <a:moveTo>
                  <a:pt x="26" y="0"/>
                </a:moveTo>
                <a:cubicBezTo>
                  <a:pt x="13" y="102"/>
                  <a:pt x="0" y="205"/>
                  <a:pt x="98" y="300"/>
                </a:cubicBezTo>
                <a:cubicBezTo>
                  <a:pt x="196" y="395"/>
                  <a:pt x="527" y="523"/>
                  <a:pt x="614" y="570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746600" y="5002200"/>
            <a:ext cx="313524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 into a Basis Swap (Permian vs. CA Border)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 over-retains on West transport; Under-retains on East transport.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Basis between these two areas generally determines the direction of flow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443480" y="658332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1999-12-02T18:38:08Z</dcterms:created>
  <dc:creator>SDANIELS</dc:creator>
  <dc:description/>
  <dc:language>en-US</dc:language>
  <cp:lastModifiedBy>NT</cp:lastModifiedBy>
  <cp:lastPrinted>1999-12-13T17:23:25Z</cp:lastPrinted>
  <dcterms:modified xsi:type="dcterms:W3CDTF">2000-01-27T15:28:42Z</dcterms:modified>
  <cp:revision>25</cp:revision>
  <dc:subject/>
  <dc:title>No Slide Title</dc:title>
</cp:coreProperties>
</file>