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wmf" ContentType="image/x-wmf"/>
  <Override PartName="/ppt/media/image9.png" ContentType="image/png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/>
  <p:notesSz cx="7037388" cy="918686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5F9534-70AD-44F1-B98C-A8B037AA409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6447B9-E9A5-48E2-95A2-C1245F19F6C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E106332-68BE-45C5-8A8F-CB7871B1F6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6144B55-5382-40D2-AF06-A1DC12E2AA8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4A72B0-F176-4A91-AD11-41BADF5DE9F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38680" y="640080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6232789-5762-41A3-9624-226FC89ED1B6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8140680" y="5759280"/>
            <a:ext cx="743040" cy="74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"/>
          <p:cNvSpPr/>
          <p:nvPr/>
        </p:nvSpPr>
        <p:spPr>
          <a:xfrm>
            <a:off x="138240" y="6375240"/>
            <a:ext cx="1261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1999 BJ-9010292-</a:t>
            </a:r>
            <a:fld id="{188B33B8-4F98-4F75-9FBF-D6CCC2913B90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0" y="6550200"/>
            <a:ext cx="9144000" cy="102960"/>
          </a:xfrm>
          <a:prstGeom prst="rect">
            <a:avLst/>
          </a:prstGeom>
          <a:gradFill rotWithShape="0">
            <a:gsLst>
              <a:gs pos="0">
                <a:srgbClr val="009bff"/>
              </a:gs>
              <a:gs pos="100000">
                <a:srgbClr val="ffff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0" y="200160"/>
            <a:ext cx="9144000" cy="10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9b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1343160" y="4349880"/>
            <a:ext cx="6724440" cy="197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Vince Kaminski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Corp.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Powerful New Ideas 2000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Weather Derivatives: The New Price Protection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Biscayne, April 6, 2000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113040" y="6375240"/>
            <a:ext cx="1261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1999 BJ-9010292-</a:t>
            </a:r>
            <a:fld id="{1561FE1A-EECA-46CE-A224-3ADBCF72F0F2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0" y="6550200"/>
            <a:ext cx="9144000" cy="102960"/>
          </a:xfrm>
          <a:prstGeom prst="rect">
            <a:avLst/>
          </a:prstGeom>
          <a:gradFill rotWithShape="0">
            <a:gsLst>
              <a:gs pos="0">
                <a:srgbClr val="009bff"/>
              </a:gs>
              <a:gs pos="100000">
                <a:srgbClr val="ffff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0" y="200160"/>
            <a:ext cx="9144000" cy="10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9b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" name="" descr=""/>
          <p:cNvPicPr/>
          <p:nvPr/>
        </p:nvPicPr>
        <p:blipFill>
          <a:blip r:embed="rId1"/>
          <a:stretch/>
        </p:blipFill>
        <p:spPr>
          <a:xfrm>
            <a:off x="3724200" y="457200"/>
            <a:ext cx="1924200" cy="1843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" name="weather%20copy" descr=""/>
          <p:cNvPicPr/>
          <p:nvPr/>
        </p:nvPicPr>
        <p:blipFill>
          <a:blip r:embed="rId2"/>
          <a:stretch/>
        </p:blipFill>
        <p:spPr>
          <a:xfrm>
            <a:off x="457200" y="2533680"/>
            <a:ext cx="8077320" cy="1803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DERIVATIVES: TRANSACTION TYPES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52600" y="154296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Types of Contracts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Swaps, Caps, Floors, Collars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Mainly seasonal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Multi-year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Size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 to $500,000/DD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 capped to reduce aggregate exposure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Hundreds of weather stations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Baskets (Multiple cities)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Hybrids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Weather-linked financing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Securitizations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Examples of Transactions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EXAMPLE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Warm Weather Protection for HO Provider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Heating Degree Day Floor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(1999 Heating Season)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JFK Airport (WBAN#94789)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Notional = $5,000/HDD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 = $2,000,000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Strikes set 5% below 30-year average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TIME PERIOD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AVG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STRIKE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PREMIUM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 99 - Feb 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1882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1788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$400,000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 99 - Mar 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2613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2482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$340,000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120" y="456840"/>
            <a:ext cx="8039160" cy="17334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ILLUSTRATION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For an Jan-Mar floor, as HDDs drop below the strike, purchaser is compensated $5,000 per HDD by the floor up to a limit of $2,000,000. If temperatures are low, purchaser will retain the financial benefits of cold weather, paying only the floor premium of $340,000.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66" name=""/>
          <p:cNvGraphicFramePr/>
          <p:nvPr/>
        </p:nvGraphicFramePr>
        <p:xfrm>
          <a:off x="957240" y="2430360"/>
          <a:ext cx="7307280" cy="3810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57240" y="2430360"/>
                    <a:ext cx="7307280" cy="381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8" name=""/>
          <p:cNvSpPr/>
          <p:nvPr/>
        </p:nvSpPr>
        <p:spPr>
          <a:xfrm>
            <a:off x="4167000" y="2765520"/>
            <a:ext cx="40104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floor is “active” where the 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sloped and “inactive” where it is flat.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 flipH="1">
            <a:off x="5391000" y="3352680"/>
            <a:ext cx="895680" cy="876600"/>
          </a:xfrm>
          <a:prstGeom prst="line">
            <a:avLst/>
          </a:prstGeom>
          <a:ln w="12600">
            <a:solidFill>
              <a:srgbClr val="000000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Horizon Offshore Contractors, Inc.</a:t>
            </a:r>
            <a:br>
              <a:rPr sz="3600"/>
            </a:br>
            <a:r>
              <a:rPr b="1" lang="en-US" sz="3600" strike="noStrike" u="none">
                <a:solidFill>
                  <a:srgbClr val="ccccff"/>
                </a:solidFill>
                <a:effectLst/>
                <a:uFillTx/>
                <a:latin typeface="Arial"/>
              </a:rPr>
              <a:t>TROPICAL STORM PROTECTION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1219320" y="1866960"/>
          <a:ext cx="6705360" cy="4408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19320" y="1866960"/>
                    <a:ext cx="6705360" cy="440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73" name=""/>
          <p:cNvGrpSpPr/>
          <p:nvPr/>
        </p:nvGrpSpPr>
        <p:grpSpPr>
          <a:xfrm>
            <a:off x="2838240" y="2506320"/>
            <a:ext cx="3460680" cy="3513240"/>
            <a:chOff x="2838240" y="2506320"/>
            <a:chExt cx="3460680" cy="3513240"/>
          </a:xfrm>
        </p:grpSpPr>
        <p:sp>
          <p:nvSpPr>
            <p:cNvPr id="74" name=""/>
            <p:cNvSpPr/>
            <p:nvPr/>
          </p:nvSpPr>
          <p:spPr>
            <a:xfrm rot="10800000">
              <a:off x="2838240" y="2506320"/>
              <a:ext cx="3460680" cy="3513240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 rot="10800000">
              <a:off x="3362400" y="3038400"/>
              <a:ext cx="2412720" cy="2449080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 rot="10800000">
              <a:off x="3887280" y="3570480"/>
              <a:ext cx="1362600" cy="1384920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120" y="457200"/>
            <a:ext cx="773460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STORMBOARD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78" name=""/>
          <p:cNvSpPr/>
          <p:nvPr/>
        </p:nvSpPr>
        <p:spPr>
          <a:xfrm>
            <a:off x="800280" y="1562040"/>
            <a:ext cx="7257960" cy="480060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39840" indent="-339840">
              <a:lnSpc>
                <a:spcPct val="95000"/>
              </a:lnSpc>
              <a:spcBef>
                <a:spcPts val="201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Unlike tropical storm insurance which requires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proof of loss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</a:t>
            </a: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STORMBOARD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allows companies to cover costs and recapture lost income based solely on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what the weather does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39840" indent="-339840">
              <a:lnSpc>
                <a:spcPct val="95000"/>
              </a:lnSpc>
              <a:spcBef>
                <a:spcPts val="201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STORMBOARD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a financial product with concentric rings around a project’s worksite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9040" indent="-235080">
              <a:lnSpc>
                <a:spcPct val="95000"/>
              </a:lnSpc>
              <a:spcBef>
                <a:spcPts val="2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Storms are monitored by the National Hurricane Center and tracked every six hours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9040" indent="-235080">
              <a:lnSpc>
                <a:spcPct val="95000"/>
              </a:lnSpc>
              <a:spcBef>
                <a:spcPts val="2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Payouts increase as a storm moves closer to the project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9" name=""/>
          <p:cNvGrpSpPr/>
          <p:nvPr/>
        </p:nvGrpSpPr>
        <p:grpSpPr>
          <a:xfrm>
            <a:off x="1104840" y="3505320"/>
            <a:ext cx="2796840" cy="2572920"/>
            <a:chOff x="1104840" y="3505320"/>
            <a:chExt cx="2796840" cy="2572920"/>
          </a:xfrm>
        </p:grpSpPr>
        <p:sp>
          <p:nvSpPr>
            <p:cNvPr id="80" name=""/>
            <p:cNvSpPr/>
            <p:nvPr/>
          </p:nvSpPr>
          <p:spPr>
            <a:xfrm>
              <a:off x="1104840" y="3720240"/>
              <a:ext cx="2638080" cy="2358000"/>
            </a:xfrm>
            <a:prstGeom prst="ellipse">
              <a:avLst/>
            </a:prstGeom>
            <a:solidFill>
              <a:srgbClr val="ffffcc"/>
            </a:solidFill>
            <a:ln w="19080">
              <a:solidFill>
                <a:srgbClr val="000000"/>
              </a:solidFill>
              <a:miter/>
            </a:ln>
            <a:effectLst>
              <a:outerShdw dist="107932" dir="135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1504800" y="4077360"/>
              <a:ext cx="1837800" cy="1643400"/>
            </a:xfrm>
            <a:prstGeom prst="ellipse">
              <a:avLst/>
            </a:prstGeom>
            <a:solidFill>
              <a:srgbClr val="ffffcc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1902960" y="4435200"/>
              <a:ext cx="1039680" cy="928080"/>
            </a:xfrm>
            <a:prstGeom prst="ellipse">
              <a:avLst/>
            </a:prstGeom>
            <a:solidFill>
              <a:srgbClr val="ffffcc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2012040" y="4726080"/>
              <a:ext cx="799920" cy="28548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95.70 Lon 26.00 Lat.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2183400" y="5077800"/>
              <a:ext cx="584280" cy="19080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100%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2183400" y="5435640"/>
              <a:ext cx="478800" cy="21456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75%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2183400" y="5793120"/>
              <a:ext cx="478800" cy="21312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50%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3501720" y="3505320"/>
              <a:ext cx="399960" cy="35748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</a:t>
              </a:r>
              <a:endPara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3501720" y="3577320"/>
              <a:ext cx="80280" cy="357480"/>
            </a:xfrm>
            <a:prstGeom prst="upArrow">
              <a:avLst>
                <a:gd name="adj1" fmla="val 50000"/>
                <a:gd name="adj2" fmla="val 111323"/>
              </a:avLst>
            </a:prstGeom>
            <a:solidFill>
              <a:srgbClr val="ffff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 txBox="1"/>
            <p:nvPr/>
          </p:nvSpPr>
          <p:spPr>
            <a:xfrm rot="5535000">
              <a:off x="2571480" y="4922640"/>
              <a:ext cx="330480" cy="89640"/>
            </a:xfrm>
            <a:prstGeom prst="rect">
              <a:avLst/>
            </a:prstGeom>
          </p:spPr>
          <p:txBody>
            <a:bodyPr wrap="none" fromWordArt="1" lIns="90000" rIns="90000" tIns="43200" bIns="43200" anchor="t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pc="3" strike="noStrike" u="none">
                  <a:ln w="9360">
                    <a:solidFill>
                      <a:srgbClr val="000000"/>
                    </a:solidFill>
                    <a:miter/>
                  </a:ln>
                  <a:solidFill>
                    <a:srgbClr val="ffffcc"/>
                  </a:solidFill>
                  <a:uFillTx/>
                  <a:latin typeface="Arial"/>
                </a:rPr>
                <a:t>500km</a:t>
              </a:r>
              <a:endParaRPr b="0" lang="en-US" sz="1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cc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0" name=""/>
            <p:cNvSpPr txBox="1"/>
            <p:nvPr/>
          </p:nvSpPr>
          <p:spPr>
            <a:xfrm rot="5535000">
              <a:off x="3025080" y="4922640"/>
              <a:ext cx="330480" cy="89640"/>
            </a:xfrm>
            <a:prstGeom prst="rect">
              <a:avLst/>
            </a:prstGeom>
          </p:spPr>
          <p:txBody>
            <a:bodyPr wrap="none" fromWordArt="1" lIns="90000" rIns="90000" tIns="43200" bIns="43200" anchor="t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pc="3" strike="noStrike" u="none">
                  <a:ln w="9360">
                    <a:solidFill>
                      <a:srgbClr val="000000"/>
                    </a:solidFill>
                    <a:miter/>
                  </a:ln>
                  <a:solidFill>
                    <a:srgbClr val="ffffcc"/>
                  </a:solidFill>
                  <a:uFillTx/>
                  <a:latin typeface="Arial"/>
                </a:rPr>
                <a:t>750km</a:t>
              </a:r>
              <a:endParaRPr b="0" lang="en-US" sz="1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cc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1" name=""/>
            <p:cNvSpPr txBox="1"/>
            <p:nvPr/>
          </p:nvSpPr>
          <p:spPr>
            <a:xfrm rot="5535000">
              <a:off x="3403080" y="4922640"/>
              <a:ext cx="330480" cy="89640"/>
            </a:xfrm>
            <a:prstGeom prst="rect">
              <a:avLst/>
            </a:prstGeom>
          </p:spPr>
          <p:txBody>
            <a:bodyPr wrap="none" fromWordArt="1" lIns="90000" rIns="90000" tIns="43200" bIns="43200" anchor="t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pc="3" strike="noStrike" u="none">
                  <a:ln w="9360">
                    <a:solidFill>
                      <a:srgbClr val="000000"/>
                    </a:solidFill>
                    <a:miter/>
                  </a:ln>
                  <a:solidFill>
                    <a:srgbClr val="ffffcc"/>
                  </a:solidFill>
                  <a:uFillTx/>
                  <a:latin typeface="Arial"/>
                </a:rPr>
                <a:t>1000km</a:t>
              </a:r>
              <a:endParaRPr b="0" lang="en-US" sz="1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cc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92" name=""/>
          <p:cNvSpPr/>
          <p:nvPr/>
        </p:nvSpPr>
        <p:spPr>
          <a:xfrm>
            <a:off x="4324320" y="3581280"/>
            <a:ext cx="3629160" cy="23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657440" indent="-1657440"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Typical Structure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 99 - Nov 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Location: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95.70 Longitude     26.00 Latitude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Notional: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$250,000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$1,000,000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STORMBOARD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can be customized to meet the unique dynamics of each project and its risk tolerances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Protection levels can be based on your project’s sensitivity to storm path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Variables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period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Number of risk areas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Size of risk areas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factors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Deductibles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Valuation Paradigms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VALUATION of 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derivatives can be structured as any standard derivative (swap, call option, put option, a collar)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Does it mean that the pricing of weather derivatives should be based on the same principles as option pricing?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prices of weather derivatives quoted by different market makers tend to vary significantly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industry is slowly converging to the common valuation standards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Option Pricing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pricing is based on a watertight theoretical argument: creation of  a replicating portfolio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replicating portfolio removes the market risk for a short instant of time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When the market conditions change, the replicating portfolio has to be rebalanced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cost of creating and rebalancing the portfolio over time, when market conditions change, is the theoretical price of the option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principle, a market maker can write a single option contract, as long as there is a liquid market in the underlying instrument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Outline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Definition of weather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Examples of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Valuation paradigms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Insurance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insurance company provides protection for a large portfolio of similar risks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Premiums charged are based on actuarial principles: assessment of probabilities of occurrence of certain events over time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required premiums are based on expected  loss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insurance company exploits the law of large numbers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insurance premiums are invested and produce a profit resulting from  the time difference between receipt of cash and settlement of losses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approach requires a large portfolio of insured risks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The Law of Large Numbers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…,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identically distributed random variables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=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… + 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…,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are identically distributed random variables with mean EX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i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=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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then with probability 1, S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/n converges to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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laws of large numbers tell us what happens in the long run,  for sufficiently large samples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Black-Scholes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Geometric Brownian Motion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dV =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Vdt +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Vdz                        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dt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infinitesimal time period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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drift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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volatility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dz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Wiener’s variable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dz =</a:t>
            </a:r>
            <a:r>
              <a:rPr b="1" i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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dt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</a:t>
            </a:r>
            <a:r>
              <a:rPr b="1" lang="pl-PL" sz="2000" strike="noStrike" u="none" baseline="30000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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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N(0,1)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Replicating portfolio assumption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Pricing Contingent Claims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fontScale="92500" lnSpcReduction="9999"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value of an contingent claim F, F(V,t) is given by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VV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(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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)VF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rF + d = 0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ffe80f"/>
              </a:buClr>
              <a:buFont typeface="Monotype Sorts" charset="2"/>
              <a:buChar char="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risk-free interest rate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ffe80f"/>
              </a:buClr>
              <a:buFont typeface="Monotype Sorts" charset="2"/>
              <a:buChar char="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dividend rate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99"/>
              </a:spcBef>
              <a:buClr>
                <a:srgbClr val="ffe80f"/>
              </a:buClr>
              <a:buFont typeface="Monotype Sorts" charset="2"/>
              <a:buChar char="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market price of risk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case V is the price of a traded instrument, we have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+ d - r =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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and the equation  simplifies to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VV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(r-d)VF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rF + d = 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we assume further, d = 0, the equation simplifies to the Black - Scholes equation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expression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+ d - r =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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the risk premium (an excess of total return over the risk-free rate) that investors require to hold a given asset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Pricing Contingent Claims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the instrument underlying an option contract is not traded, its market price of risk equals the market price of risk of an equivalent market asset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with price dependent on that variable and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implementation of the Black-Scholes approach depends on the ability to estimate the market price of risk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INDUSTRY CONVENTIONS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industry has embraced actuarial approach to pricing weather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Relatively large differences in prices quoted by different market makers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Differences result from divergence of views regarding the empirical probability distributions of the weather variables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reasons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perceived weather trends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human island phenomenon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changes in measurement techniques used by the weather services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portfolio effects and natural hedges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Debated Issues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Empirical Vs. Fitted distributions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Pros: ability to price the option structures with strike prices outside the range of empirical data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Cons: the distributions of certain variables may be difficult to fit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use of forecasts and additional conditioning information in valuation of weather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 Nino Vs. La Nina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Long-term forecasts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Everybody talks about the weather, but nobody does anything about it.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Charles D. Warner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Hartford Courant, 1890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Definition of 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WHY IS ENRON IN </a:t>
            </a:r>
            <a:br>
              <a:rPr sz="3600"/>
            </a:b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WEATHER BUSINESS?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spcAft>
                <a:spcPts val="499"/>
              </a:spcAft>
              <a:buClr>
                <a:srgbClr val="00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 internal exposures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gas and power trading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Residential gas and power trading (EES &amp; Portland General)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 and Storage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In-house meteorologists provide consolidated forecasts to support gas &amp; power trading activity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499"/>
              </a:spcAft>
              <a:buClr>
                <a:srgbClr val="00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external customer base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spcAft>
                <a:spcPts val="499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Both energy and non-energy businesses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499"/>
              </a:spcAft>
              <a:buClr>
                <a:srgbClr val="00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Complete risk management portfolio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spcAft>
                <a:spcPts val="499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vs. Price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120" y="457200"/>
            <a:ext cx="7753320" cy="7430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EVOLUTION OF THE WEATHER MARKET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pSp>
        <p:nvGrpSpPr>
          <p:cNvPr id="31" name=""/>
          <p:cNvGrpSpPr/>
          <p:nvPr/>
        </p:nvGrpSpPr>
        <p:grpSpPr>
          <a:xfrm>
            <a:off x="361800" y="1447920"/>
            <a:ext cx="8191800" cy="4761360"/>
            <a:chOff x="361800" y="1447920"/>
            <a:chExt cx="8191800" cy="4761360"/>
          </a:xfrm>
        </p:grpSpPr>
        <p:sp>
          <p:nvSpPr>
            <p:cNvPr id="32" name=""/>
            <p:cNvSpPr/>
            <p:nvPr/>
          </p:nvSpPr>
          <p:spPr>
            <a:xfrm>
              <a:off x="361800" y="1447920"/>
              <a:ext cx="8191800" cy="4761360"/>
            </a:xfrm>
            <a:prstGeom prst="rect">
              <a:avLst/>
            </a:prstGeom>
            <a:solidFill>
              <a:srgbClr val="ffffcc"/>
            </a:solidFill>
            <a:ln w="648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501840" y="1651680"/>
              <a:ext cx="1755360" cy="4421160"/>
            </a:xfrm>
            <a:prstGeom prst="rect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00ff99"/>
                </a:gs>
              </a:gsLst>
              <a:lin ang="5400000"/>
            </a:gradFill>
            <a:ln cap="sq" w="1260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515520" y="1719720"/>
              <a:ext cx="16822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Aug 1997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2409840" y="1653120"/>
              <a:ext cx="6009480" cy="64260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weather-indexed commodity transaction (Utility and Enron)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515520" y="2400120"/>
              <a:ext cx="16804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Sep 1997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2409840" y="2454120"/>
              <a:ext cx="6009480" cy="36828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financial transaction  (Enron and Koch)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515520" y="3828600"/>
              <a:ext cx="16822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Aug 1999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2409840" y="3624480"/>
              <a:ext cx="6009480" cy="83772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Aft>
                  <a:spcPts val="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Estimated 1,700 deals completed with a notional value of over $3.8 Billion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Aft>
                  <a:spcPts val="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  </a:t>
              </a: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700+ deals completed by Enron with 43 counterparties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2409840" y="3011040"/>
              <a:ext cx="6009480" cy="336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2160" rIns="92160" tIns="46080" bIns="46080" anchor="t">
              <a:spAutoFit/>
            </a:bodyPr>
            <a:p>
              <a:pPr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international transaction (Scottish Hydro and Enron)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515520" y="3012120"/>
              <a:ext cx="16804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Sep 1998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515520" y="5121000"/>
              <a:ext cx="16822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0099"/>
                  </a:solidFill>
                  <a:effectLst/>
                  <a:uFillTx/>
                  <a:latin typeface="Arial"/>
                </a:rPr>
                <a:t>FUTURE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2409840" y="4657680"/>
              <a:ext cx="6009480" cy="137412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Aft>
                  <a:spcPts val="18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Longer-term deals become standard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Aft>
                  <a:spcPts val="18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Weather futures trade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Aft>
                  <a:spcPts val="18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Weather-linked securities appear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6288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instruments designed  to transfer weather risk to a third party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Hybrid instruments combining features of a derivative contract and an insurance contract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the energy industry, the  weather risk is often associated with volume risk 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or natural gas sales to the end-users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pipeline throughput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and price risk often interact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120" y="1676160"/>
            <a:ext cx="7734600" cy="4476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derivatives can be defined with respect to any environmental variable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temperature (or  its transformation - degree days)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precipitation (inches, events)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storm activity (intensity, frequency)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snowfall (inches, events)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perceived temperature (wind chill, heat index)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event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stream flow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combinations (custom index, multiple trigger)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7448400" y="514440"/>
            <a:ext cx="1444680" cy="4951440"/>
            <a:chOff x="7448400" y="514440"/>
            <a:chExt cx="1444680" cy="4951440"/>
          </a:xfrm>
        </p:grpSpPr>
        <p:sp>
          <p:nvSpPr>
            <p:cNvPr id="49" name=""/>
            <p:cNvSpPr/>
            <p:nvPr/>
          </p:nvSpPr>
          <p:spPr>
            <a:xfrm>
              <a:off x="7826400" y="514440"/>
              <a:ext cx="685800" cy="2530440"/>
            </a:xfrm>
            <a:prstGeom prst="rect">
              <a:avLst/>
            </a:prstGeom>
            <a:solidFill>
              <a:srgbClr val="ff0000"/>
            </a:solidFill>
            <a:ln w="648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800" rIns="9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SPRSDW" descr=""/>
            <p:cNvPicPr/>
            <p:nvPr/>
          </p:nvPicPr>
          <p:blipFill>
            <a:blip r:embed="rId1"/>
            <a:stretch/>
          </p:blipFill>
          <p:spPr>
            <a:xfrm>
              <a:off x="7448400" y="5259600"/>
              <a:ext cx="1444680" cy="206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sp>
          <p:nvSpPr>
            <p:cNvPr id="51" name=""/>
            <p:cNvSpPr/>
            <p:nvPr/>
          </p:nvSpPr>
          <p:spPr>
            <a:xfrm>
              <a:off x="7824960" y="3044880"/>
              <a:ext cx="691920" cy="10731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800" rIns="9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7516800" y="3963960"/>
              <a:ext cx="1308240" cy="1227240"/>
            </a:xfrm>
            <a:prstGeom prst="ellipse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800" rIns="9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3" name="snow1" descr=""/>
            <p:cNvPicPr/>
            <p:nvPr/>
          </p:nvPicPr>
          <p:blipFill>
            <a:blip r:embed="rId2"/>
            <a:stretch/>
          </p:blipFill>
          <p:spPr>
            <a:xfrm>
              <a:off x="7832880" y="1462320"/>
              <a:ext cx="676080" cy="4618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pic>
          <p:nvPicPr>
            <p:cNvPr id="54" name="sun" descr=""/>
            <p:cNvPicPr/>
            <p:nvPr/>
          </p:nvPicPr>
          <p:blipFill>
            <a:blip r:embed="rId3"/>
            <a:stretch/>
          </p:blipFill>
          <p:spPr>
            <a:xfrm>
              <a:off x="7831080" y="995400"/>
              <a:ext cx="677880" cy="473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pic>
          <p:nvPicPr>
            <p:cNvPr id="55" name="Stream" descr=""/>
            <p:cNvPicPr/>
            <p:nvPr/>
          </p:nvPicPr>
          <p:blipFill>
            <a:blip r:embed="rId4"/>
            <a:stretch/>
          </p:blipFill>
          <p:spPr>
            <a:xfrm>
              <a:off x="7839000" y="1924200"/>
              <a:ext cx="673200" cy="7081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pic>
          <p:nvPicPr>
            <p:cNvPr id="56" name="LIGHTING" descr=""/>
            <p:cNvPicPr/>
            <p:nvPr/>
          </p:nvPicPr>
          <p:blipFill>
            <a:blip r:embed="rId5"/>
            <a:srcRect l="0" t="0" r="21120" b="6047"/>
            <a:stretch/>
          </p:blipFill>
          <p:spPr>
            <a:xfrm>
              <a:off x="7835760" y="2625840"/>
              <a:ext cx="673200" cy="584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DEGREE DAYS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Cooling Degree Days (CDDs)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Summer measure of average daily temperature above 65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 (18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Heating Degree Days (HDDs)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Winter measure of average daily temperature below 65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 (18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CDD Example: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the average of the daily high and the daily low temperatures is 25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C, then there are 7 CDDs for that day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determine # of CDDs for a summer season, add CDDs for each day of the period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26141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1998-09-03T15:22:50Z</dcterms:created>
  <dc:creator>Blake Johnson</dc:creator>
  <dc:description/>
  <dc:language>en-US</dc:language>
  <cp:lastModifiedBy>vkamins</cp:lastModifiedBy>
  <cp:lastPrinted>1999-09-21T11:54:26Z</cp:lastPrinted>
  <dcterms:modified xsi:type="dcterms:W3CDTF">2000-03-13T16:21:20Z</dcterms:modified>
  <cp:revision>15331</cp:revision>
  <dc:subject/>
  <dc:title>Defining the Real Options Approach</dc:title>
</cp:coreProperties>
</file>