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6002000" cy="11049000"/>
  <p:notesSz cx="7027863" cy="9313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91E5F1-91CC-48EF-88BA-C1E85F0B4FF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00240" y="982440"/>
            <a:ext cx="13601520" cy="1841400"/>
          </a:xfrm>
          <a:prstGeom prst="rect">
            <a:avLst/>
          </a:prstGeom>
          <a:noFill/>
          <a:ln w="0">
            <a:noFill/>
          </a:ln>
        </p:spPr>
        <p:txBody>
          <a:bodyPr lIns="154440" rIns="154440" tIns="77400" bIns="77400" anchor="ctr">
            <a:noAutofit/>
          </a:bodyPr>
          <a:p>
            <a:pPr indent="0" algn="ctr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7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7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00240" y="3192120"/>
            <a:ext cx="13601520" cy="6629400"/>
          </a:xfrm>
          <a:prstGeom prst="rect">
            <a:avLst/>
          </a:prstGeom>
          <a:noFill/>
          <a:ln w="0">
            <a:noFill/>
          </a:ln>
        </p:spPr>
        <p:txBody>
          <a:bodyPr lIns="154440" rIns="154440" tIns="77400" bIns="77400" anchor="t">
            <a:normAutofit fontScale="92500" lnSpcReduction="9999"/>
          </a:bodyPr>
          <a:p>
            <a:pPr marL="579600" indent="-579600">
              <a:spcBef>
                <a:spcPts val="1349"/>
              </a:spcBef>
              <a:buClr>
                <a:srgbClr val="000000"/>
              </a:buClr>
              <a:buFont typeface="Times New Roman"/>
              <a:buChar char="•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5680" indent="-482400">
              <a:spcBef>
                <a:spcPts val="1349"/>
              </a:spcBef>
              <a:buClr>
                <a:srgbClr val="000000"/>
              </a:buClr>
              <a:buFont typeface="Times New Roman"/>
              <a:buChar char="–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932120" indent="-385920">
              <a:spcBef>
                <a:spcPts val="1349"/>
              </a:spcBef>
              <a:buClr>
                <a:srgbClr val="000000"/>
              </a:buClr>
              <a:buFont typeface="Times New Roman"/>
              <a:buChar char="•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705040" indent="-385560">
              <a:spcBef>
                <a:spcPts val="1349"/>
              </a:spcBef>
              <a:buClr>
                <a:srgbClr val="000000"/>
              </a:buClr>
              <a:buFont typeface="Times New Roman"/>
              <a:buChar char="–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3478320" indent="-387360">
              <a:spcBef>
                <a:spcPts val="1349"/>
              </a:spcBef>
              <a:buClr>
                <a:srgbClr val="000000"/>
              </a:buClr>
              <a:buFont typeface="Times New Roman"/>
              <a:buChar char="»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3478320" indent="-387360">
              <a:spcBef>
                <a:spcPts val="1349"/>
              </a:spcBef>
              <a:buClr>
                <a:srgbClr val="000000"/>
              </a:buClr>
              <a:buFont typeface="Times New Roman"/>
              <a:buChar char="»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3478320" indent="-387360">
              <a:spcBef>
                <a:spcPts val="1349"/>
              </a:spcBef>
              <a:buClr>
                <a:srgbClr val="000000"/>
              </a:buClr>
              <a:buFont typeface="Times New Roman"/>
              <a:buChar char="»"/>
              <a:tabLst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00240" y="10066320"/>
            <a:ext cx="3333600" cy="736560"/>
          </a:xfrm>
          <a:prstGeom prst="rect">
            <a:avLst/>
          </a:prstGeom>
          <a:noFill/>
          <a:ln w="0">
            <a:noFill/>
          </a:ln>
        </p:spPr>
        <p:txBody>
          <a:bodyPr lIns="154440" rIns="154440" tIns="77400" bIns="77400" anchor="t">
            <a:noAutofit/>
          </a:bodyPr>
          <a:lstStyle>
            <a:lvl1pPr indent="0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  <a:def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467320" y="10066320"/>
            <a:ext cx="5067360" cy="736560"/>
          </a:xfrm>
          <a:prstGeom prst="rect">
            <a:avLst/>
          </a:prstGeom>
          <a:noFill/>
          <a:ln w="0">
            <a:noFill/>
          </a:ln>
        </p:spPr>
        <p:txBody>
          <a:bodyPr lIns="154440" rIns="154440" tIns="77400" bIns="77400" anchor="t">
            <a:noAutofit/>
          </a:bodyPr>
          <a:lstStyle>
            <a:lvl1pPr indent="0" algn="ctr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  <a:def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1468160" y="10066320"/>
            <a:ext cx="3333600" cy="736560"/>
          </a:xfrm>
          <a:prstGeom prst="rect">
            <a:avLst/>
          </a:prstGeom>
          <a:noFill/>
          <a:ln w="0">
            <a:noFill/>
          </a:ln>
        </p:spPr>
        <p:txBody>
          <a:bodyPr lIns="154440" rIns="154440" tIns="77400" bIns="77400" anchor="t">
            <a:noAutofit/>
          </a:bodyPr>
          <a:lstStyle>
            <a:lvl1pPr indent="0" algn="r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  <a:def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546200"/>
                <a:tab algn="l" pos="3092400"/>
                <a:tab algn="l" pos="4638600"/>
                <a:tab algn="l" pos="6184800"/>
                <a:tab algn="l" pos="7731000"/>
                <a:tab algn="l" pos="9277200"/>
                <a:tab algn="l" pos="10823400"/>
              </a:tabLst>
            </a:pPr>
            <a:fld id="{01528F84-E386-4687-97EB-D7FD1FB913A9}" type="slidenum"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7200" y="3657600"/>
            <a:ext cx="1295280" cy="597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Party X and Party Y enter into a Transaction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86000" y="1752480"/>
            <a:ext cx="1905120" cy="2107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or circumstance occurs that results in it becoming unlawful (i) for Party X to make or receive a payment or delivery under that Transaction or under Section 6(e) following termination of the Transaction; or (ii) for the Credit Support Provider of Party X to perform its obligations under a Credit Support Document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286000" y="4038480"/>
            <a:ext cx="1905120" cy="3113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of force majeure or act of state occurs preventing Party X from (i) making or receiving, or resulting in it being impossible or impracticable for Party X to make or receive, a payment or delivery under that  Transaction or under Section 6(e) following termination of the Transaction; or (ii) preventing, or resulting in it being impossible or impracticable for, the Credit Support Provider of Party X to perform its obligations under a Credit Support Document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8800" y="7391520"/>
            <a:ext cx="2819520" cy="357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1520" indent="-101520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ability of Party X or its Credit Support Provider to perform in respect of the Transaction is determined as if the relevant obligation were to be performed on the day of the event.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ability of Party X or its Credit Support Provider to perform in respect of a Section 6(e) obligation is considered only on the day on which performance is required.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respect of a potential Force Majeure Event, both parties are under an obligation to use all reasonable efforts to give notice of the event to the other party.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respect of a Force Majeure Event, the event or circumstance must be beyond the control of Party X or its Credit Support Provider and one that Party X or its Credit Support Provider could not, after using all reasonable efforts, overcome.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" name=""/>
          <p:cNvCxnSpPr>
            <a:stCxn id="6" idx="1"/>
            <a:endCxn id="7" idx="1"/>
          </p:cNvCxnSpPr>
          <p:nvPr/>
        </p:nvCxnSpPr>
        <p:spPr>
          <a:xfrm rot="10800000">
            <a:off x="2286000" y="2805840"/>
            <a:ext cx="360" cy="2789640"/>
          </a:xfrm>
          <a:prstGeom prst="bentConnector3">
            <a:avLst>
              <a:gd name="adj1" fmla="val -6430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" name=""/>
          <p:cNvCxnSpPr>
            <a:stCxn id="6" idx="3"/>
            <a:endCxn id="7" idx="3"/>
          </p:cNvCxnSpPr>
          <p:nvPr/>
        </p:nvCxnSpPr>
        <p:spPr>
          <a:xfrm>
            <a:off x="4191120" y="2805840"/>
            <a:ext cx="360" cy="2789640"/>
          </a:xfrm>
          <a:prstGeom prst="bentConnector3">
            <a:avLst>
              <a:gd name="adj1" fmla="val 64400000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1" name=""/>
          <p:cNvCxnSpPr>
            <a:stCxn id="5" idx="3"/>
          </p:cNvCxnSpPr>
          <p:nvPr/>
        </p:nvCxnSpPr>
        <p:spPr>
          <a:xfrm>
            <a:off x="1752480" y="3956040"/>
            <a:ext cx="305280" cy="6840"/>
          </a:xfrm>
          <a:prstGeom prst="bentConnector3">
            <a:avLst>
              <a:gd name="adj1" fmla="val 88075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12" name=""/>
          <p:cNvSpPr/>
          <p:nvPr/>
        </p:nvSpPr>
        <p:spPr>
          <a:xfrm>
            <a:off x="4724280" y="1066680"/>
            <a:ext cx="1371600" cy="12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there is an applicable provision, disruption fallback or remedy specified in the Agreement (including any Confirmation)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724280" y="4876920"/>
            <a:ext cx="1371600" cy="93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there is no applicable provision, disruption fallback or remedy specified in the Agreement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48520" y="2971800"/>
            <a:ext cx="1752480" cy="17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event or circumstance would not also constitute an Event of Default or Termination Event (other than an Illegality or a Force Majeure Event) or if it would constitute an Event of Default under Section 5(a)(i) or Section 5(a)(iii), as appropriate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72200" y="7924680"/>
            <a:ext cx="2286000" cy="11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event or circumstance would also constitute an Event of Default (other than under Section 5(a)(i) or Section 5(a)(iii), as appropriate) or a Termination Event (other than an Illegality or Force Majeure Event)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2133720"/>
            <a:ext cx="106668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Waiting Period of  3 Local Business Days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3200400"/>
            <a:ext cx="1066680" cy="5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Waiting Period of  8 Local Business Days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534520" y="8610480"/>
            <a:ext cx="1447560" cy="1603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event or circumstance will not constitute an Illegality or a Force Majeure Event, but will instead by an Event of Default or Termination Event, as applicable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>
            <a:endCxn id="20" idx="0"/>
          </p:cNvCxnSpPr>
          <p:nvPr/>
        </p:nvCxnSpPr>
        <p:spPr>
          <a:xfrm rot="5400000">
            <a:off x="2324520" y="3466080"/>
            <a:ext cx="4801320" cy="1800"/>
          </a:xfrm>
          <a:prstGeom prst="bentConnector3">
            <a:avLst>
              <a:gd name="adj1" fmla="val 47592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21" name=""/>
          <p:cNvSpPr/>
          <p:nvPr/>
        </p:nvSpPr>
        <p:spPr>
          <a:xfrm>
            <a:off x="4724280" y="58672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724280" y="10666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72200" y="2895480"/>
            <a:ext cx="0" cy="6172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172200" y="906768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72200" y="289548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9720" y="4114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9440" y="10523520"/>
            <a:ext cx="78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ICM:519556.1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077320" y="24382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077320" y="40384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763120" y="1828800"/>
            <a:ext cx="1066680" cy="231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ILLEGALITY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839080" y="3886200"/>
            <a:ext cx="1067040" cy="36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FORCE MAJEURE EVENT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001000" y="4419720"/>
            <a:ext cx="1828800" cy="28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1520" indent="-101520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or delivery obligations under Affected Transactions are deferred until (i) the first Local Business Day following the relevant Waiting Period; or (ii) if earlier, the day when the relevant event ceases to exist.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payments are compensated at current market rates to be agreed.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for loss applies in respect of deferred deliveries.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30" idx="3"/>
            <a:endCxn id="31" idx="3"/>
          </p:cNvCxnSpPr>
          <p:nvPr/>
        </p:nvCxnSpPr>
        <p:spPr>
          <a:xfrm>
            <a:off x="9829800" y="1944360"/>
            <a:ext cx="76680" cy="2126520"/>
          </a:xfrm>
          <a:prstGeom prst="bentConnector3">
            <a:avLst>
              <a:gd name="adj1" fmla="val 403773"/>
            </a:avLst>
          </a:prstGeom>
          <a:ln w="9360">
            <a:solidFill>
              <a:srgbClr val="000000"/>
            </a:solidFill>
            <a:miter/>
          </a:ln>
        </p:spPr>
      </p:cxnSp>
      <p:sp>
        <p:nvSpPr>
          <p:cNvPr id="34" name=""/>
          <p:cNvSpPr/>
          <p:nvPr/>
        </p:nvSpPr>
        <p:spPr>
          <a:xfrm>
            <a:off x="6172200" y="838080"/>
            <a:ext cx="1600200" cy="597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disruption fallback or other provision in the Agreement applies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810880" y="1930320"/>
            <a:ext cx="1295640" cy="14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 party which is entitled to do so designates an Early Termination Date in respect of some, but not all, Affected 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810880" y="3505320"/>
            <a:ext cx="1219320" cy="12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a party which is entitled to do so designates an Early Termination Date in respect of all Affected 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4173200" y="2895480"/>
            <a:ext cx="1066680" cy="644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TERMINATION DATE 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(as designated)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810880" y="1143000"/>
            <a:ext cx="2210040" cy="3657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2725280" y="365040"/>
            <a:ext cx="1143000" cy="1436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other party is entitled to give notice terminating any or all other Affected Transactions on the same Early Termination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4020920" y="32004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439280" y="32767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210680" y="4419720"/>
            <a:ext cx="1828800" cy="357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1520" indent="-101520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pay or deliver due to Illegality or Force Majeure Event does not constitute an Event of Default under Section 5(a)(i).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pay is compensated at Non-default Rate.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Indemnity for loss applies in respect of failed deliveries.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Section 6(e) payments affected by Illegality or Force Majeure Event will be included as Unpaid Amounts in a subsequent close-out of all outstanding Transactions.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2052440" y="5207040"/>
            <a:ext cx="1676160" cy="145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1520" indent="-101520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Party X would not have the right to designate on Early Termination Date if only its Credit Support Provider is affected by the Illegality or Force Majeure Event.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4096880" y="3733920"/>
            <a:ext cx="1676520" cy="128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01520" indent="-101520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01520" indent="-101520">
              <a:spcBef>
                <a:spcPts val="139"/>
              </a:spcBef>
              <a:spcAft>
                <a:spcPts val="13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is at mid-market and on the assumption that any party requesting any quotations is of the highest credit standing.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640480" y="228600"/>
            <a:ext cx="5992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ANNEX 5 - ILLEGALITY AND FORCE MAJEURE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563120" y="1905120"/>
            <a:ext cx="1143000" cy="227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parties have a right to terminate some or all Affected Transactions, unless the Illegality or Force Majeure Event affects a Credit Support Provider only, as discussed in the Notes below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7" name=""/>
          <p:cNvCxnSpPr>
            <a:stCxn id="28" idx="0"/>
            <a:endCxn id="30" idx="1"/>
          </p:cNvCxnSpPr>
          <p:nvPr/>
        </p:nvCxnSpPr>
        <p:spPr>
          <a:xfrm flipV="1">
            <a:off x="8077320" y="1944360"/>
            <a:ext cx="686160" cy="494280"/>
          </a:xfrm>
          <a:prstGeom prst="bentConnector3">
            <a:avLst>
              <a:gd name="adj1" fmla="val 49973"/>
            </a:avLst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2001-06-12T05:38:43Z</dcterms:created>
  <dc:creator>Allen &amp; Overy</dc:creator>
  <dc:description/>
  <dc:language>en-US</dc:language>
  <cp:lastModifiedBy>ejelich</cp:lastModifiedBy>
  <cp:lastPrinted>2001-06-15T09:36:57Z</cp:lastPrinted>
  <dcterms:modified xsi:type="dcterms:W3CDTF">2001-07-06T11:28:12Z</dcterms:modified>
  <cp:revision>15</cp:revision>
  <dc:subject/>
  <dc:title>No Slide Title</dc:title>
</cp:coreProperties>
</file>