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0288588" cy="6858000"/>
  <p:notesSz cx="7034213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118440" y="6562800"/>
            <a:ext cx="11336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8FBDA3-5640-4EE1-9AAA-1F4BDD2F77C5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2ndQTR-06/00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3233880" y="2424240"/>
            <a:ext cx="0" cy="420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1338120" y="2419200"/>
            <a:ext cx="7628040" cy="425520"/>
          </a:xfrm>
          <a:custGeom>
            <a:avLst/>
            <a:gdLst/>
            <a:ahLst/>
            <a:rect l="l" t="t" r="r" b="b"/>
            <a:pathLst>
              <a:path w="4608" h="277">
                <a:moveTo>
                  <a:pt x="0" y="274"/>
                </a:moveTo>
                <a:lnTo>
                  <a:pt x="0" y="0"/>
                </a:lnTo>
                <a:lnTo>
                  <a:pt x="4606" y="0"/>
                </a:lnTo>
                <a:lnTo>
                  <a:pt x="4608" y="277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5033880" y="1474920"/>
            <a:ext cx="0" cy="939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"/>
          <p:cNvSpPr/>
          <p:nvPr/>
        </p:nvSpPr>
        <p:spPr>
          <a:xfrm>
            <a:off x="474840" y="2833560"/>
            <a:ext cx="1644480" cy="130032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"/>
          <p:cNvSpPr/>
          <p:nvPr/>
        </p:nvSpPr>
        <p:spPr>
          <a:xfrm>
            <a:off x="4290840" y="2833560"/>
            <a:ext cx="1644840" cy="130032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"/>
          <p:cNvSpPr/>
          <p:nvPr/>
        </p:nvSpPr>
        <p:spPr>
          <a:xfrm>
            <a:off x="400320" y="3025800"/>
            <a:ext cx="1793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"/>
          <p:cNvSpPr/>
          <p:nvPr/>
        </p:nvSpPr>
        <p:spPr>
          <a:xfrm>
            <a:off x="6199200" y="2843280"/>
            <a:ext cx="1644480" cy="129996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"/>
          <p:cNvSpPr/>
          <p:nvPr/>
        </p:nvSpPr>
        <p:spPr>
          <a:xfrm>
            <a:off x="6340680" y="3164040"/>
            <a:ext cx="1387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"/>
          <p:cNvSpPr/>
          <p:nvPr/>
        </p:nvSpPr>
        <p:spPr>
          <a:xfrm>
            <a:off x="4635360" y="3164040"/>
            <a:ext cx="955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>
            <a:off x="2382840" y="2833560"/>
            <a:ext cx="1644480" cy="130032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Wholesale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1" name="LogoWh" descr=""/>
          <p:cNvPicPr/>
          <p:nvPr/>
        </p:nvPicPr>
        <p:blipFill>
          <a:blip r:embed="rId1"/>
          <a:stretch/>
        </p:blipFill>
        <p:spPr>
          <a:xfrm>
            <a:off x="4114800" y="404640"/>
            <a:ext cx="1851120" cy="185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8107200" y="2843280"/>
            <a:ext cx="1644840" cy="129996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"/>
          <p:cNvSpPr/>
          <p:nvPr/>
        </p:nvSpPr>
        <p:spPr>
          <a:xfrm>
            <a:off x="8280360" y="3300480"/>
            <a:ext cx="1311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 Works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"/>
          <p:cNvSpPr/>
          <p:nvPr/>
        </p:nvSpPr>
        <p:spPr>
          <a:xfrm>
            <a:off x="8156520" y="4200480"/>
            <a:ext cx="21304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Expansion Vehicle 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 New Commodity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Industry Penetration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"/>
          <p:cNvSpPr/>
          <p:nvPr/>
        </p:nvSpPr>
        <p:spPr>
          <a:xfrm>
            <a:off x="8086680" y="4300560"/>
            <a:ext cx="9864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"/>
          <p:cNvSpPr/>
          <p:nvPr/>
        </p:nvSpPr>
        <p:spPr>
          <a:xfrm>
            <a:off x="5033880" y="2424240"/>
            <a:ext cx="0" cy="420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"/>
          <p:cNvSpPr/>
          <p:nvPr/>
        </p:nvSpPr>
        <p:spPr>
          <a:xfrm>
            <a:off x="7080120" y="2424240"/>
            <a:ext cx="0" cy="420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"/>
          <p:cNvSpPr/>
          <p:nvPr/>
        </p:nvSpPr>
        <p:spPr>
          <a:xfrm>
            <a:off x="1252440" y="278640"/>
            <a:ext cx="7790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Recent Net Works Transactions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" name=""/>
          <p:cNvSpPr/>
          <p:nvPr/>
        </p:nvSpPr>
        <p:spPr>
          <a:xfrm>
            <a:off x="706320" y="2170080"/>
            <a:ext cx="4051440" cy="42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Leading Merchant of Base Metals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Significant Customer Overlap with Enron’s Existing Energy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Provides Domain Expertise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Metals Market Receptive to Enron-like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0" name=""/>
          <p:cNvSpPr/>
          <p:nvPr/>
        </p:nvSpPr>
        <p:spPr>
          <a:xfrm>
            <a:off x="546120" y="230184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" name=""/>
          <p:cNvSpPr/>
          <p:nvPr/>
        </p:nvSpPr>
        <p:spPr>
          <a:xfrm>
            <a:off x="546120" y="306396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" name=""/>
          <p:cNvSpPr/>
          <p:nvPr/>
        </p:nvSpPr>
        <p:spPr>
          <a:xfrm>
            <a:off x="557280" y="456732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" name=""/>
          <p:cNvSpPr/>
          <p:nvPr/>
        </p:nvSpPr>
        <p:spPr>
          <a:xfrm>
            <a:off x="557280" y="4108320"/>
            <a:ext cx="137880" cy="13680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4" name=""/>
          <p:cNvSpPr/>
          <p:nvPr/>
        </p:nvSpPr>
        <p:spPr>
          <a:xfrm>
            <a:off x="406440" y="1262160"/>
            <a:ext cx="4354560" cy="4760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5" name=""/>
          <p:cNvSpPr/>
          <p:nvPr/>
        </p:nvSpPr>
        <p:spPr>
          <a:xfrm>
            <a:off x="3417840" y="1374120"/>
            <a:ext cx="7790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Garden State Paper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6" name=""/>
          <p:cNvSpPr/>
          <p:nvPr/>
        </p:nvSpPr>
        <p:spPr>
          <a:xfrm>
            <a:off x="5565600" y="2181240"/>
            <a:ext cx="3865680" cy="42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U.S. Based Newsprint Manufacturer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Compliments Existing Pulp and Paper Business (#1 Derivatives Position)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Provides Access to Physical Product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Enables Deployment of Enron’s eCommerce Business Model (Clickpaper.Com)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" name=""/>
          <p:cNvSpPr/>
          <p:nvPr/>
        </p:nvSpPr>
        <p:spPr>
          <a:xfrm>
            <a:off x="-1433520" y="1429200"/>
            <a:ext cx="7790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MG PLC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" name=""/>
          <p:cNvSpPr/>
          <p:nvPr/>
        </p:nvSpPr>
        <p:spPr>
          <a:xfrm>
            <a:off x="5116680" y="1262160"/>
            <a:ext cx="4354200" cy="4760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9" name=""/>
          <p:cNvSpPr/>
          <p:nvPr/>
        </p:nvSpPr>
        <p:spPr>
          <a:xfrm>
            <a:off x="5394240" y="230184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0" name=""/>
          <p:cNvSpPr/>
          <p:nvPr/>
        </p:nvSpPr>
        <p:spPr>
          <a:xfrm>
            <a:off x="5394240" y="307188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1" name=""/>
          <p:cNvSpPr/>
          <p:nvPr/>
        </p:nvSpPr>
        <p:spPr>
          <a:xfrm>
            <a:off x="5405400" y="412272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2" name=""/>
          <p:cNvSpPr/>
          <p:nvPr/>
        </p:nvSpPr>
        <p:spPr>
          <a:xfrm>
            <a:off x="5405400" y="4906800"/>
            <a:ext cx="138240" cy="13680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"/>
          <p:cNvSpPr/>
          <p:nvPr/>
        </p:nvSpPr>
        <p:spPr>
          <a:xfrm>
            <a:off x="134784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Clickpaper.com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4" name=""/>
          <p:cNvSpPr/>
          <p:nvPr/>
        </p:nvSpPr>
        <p:spPr>
          <a:xfrm>
            <a:off x="3013200" y="4522680"/>
            <a:ext cx="4983120" cy="172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Principal Based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Free of Charge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and Physical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Tailored to Paper Industry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" name=""/>
          <p:cNvSpPr/>
          <p:nvPr/>
        </p:nvSpPr>
        <p:spPr>
          <a:xfrm>
            <a:off x="2913120" y="506412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" name=""/>
          <p:cNvSpPr/>
          <p:nvPr/>
        </p:nvSpPr>
        <p:spPr>
          <a:xfrm>
            <a:off x="2913120" y="544212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" name=""/>
          <p:cNvSpPr/>
          <p:nvPr/>
        </p:nvSpPr>
        <p:spPr>
          <a:xfrm>
            <a:off x="2924280" y="584532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8" name=""/>
          <p:cNvSpPr/>
          <p:nvPr/>
        </p:nvSpPr>
        <p:spPr>
          <a:xfrm>
            <a:off x="2913120" y="465768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239" name="" descr=""/>
          <p:cNvPicPr/>
          <p:nvPr/>
        </p:nvPicPr>
        <p:blipFill>
          <a:blip r:embed="rId1"/>
          <a:srcRect l="1703" t="13443" r="7957" b="4248"/>
          <a:stretch/>
        </p:blipFill>
        <p:spPr>
          <a:xfrm>
            <a:off x="2567160" y="1143000"/>
            <a:ext cx="5240160" cy="32385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</p:pic>
      <p:sp>
        <p:nvSpPr>
          <p:cNvPr id="240" name=""/>
          <p:cNvSpPr/>
          <p:nvPr/>
        </p:nvSpPr>
        <p:spPr>
          <a:xfrm>
            <a:off x="2924280" y="624996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"/>
          <p:cNvSpPr/>
          <p:nvPr/>
        </p:nvSpPr>
        <p:spPr>
          <a:xfrm>
            <a:off x="11811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Networks Funding Plan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2" name=""/>
          <p:cNvSpPr/>
          <p:nvPr/>
        </p:nvSpPr>
        <p:spPr>
          <a:xfrm>
            <a:off x="2075040" y="1843200"/>
            <a:ext cx="7373880" cy="427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Equity Issuance Anticipated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Targeted Investors for Each Vertical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Limited Enron Financial Support Anticipated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Capital Available by Third Quarter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3" name=""/>
          <p:cNvSpPr/>
          <p:nvPr/>
        </p:nvSpPr>
        <p:spPr>
          <a:xfrm>
            <a:off x="1967040" y="197496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4" name=""/>
          <p:cNvSpPr/>
          <p:nvPr/>
        </p:nvSpPr>
        <p:spPr>
          <a:xfrm>
            <a:off x="1967040" y="252108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5" name=""/>
          <p:cNvSpPr/>
          <p:nvPr/>
        </p:nvSpPr>
        <p:spPr>
          <a:xfrm>
            <a:off x="1968480" y="363708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" name=""/>
          <p:cNvSpPr/>
          <p:nvPr/>
        </p:nvSpPr>
        <p:spPr>
          <a:xfrm>
            <a:off x="1968480" y="309096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"/>
          <p:cNvSpPr/>
          <p:nvPr/>
        </p:nvSpPr>
        <p:spPr>
          <a:xfrm>
            <a:off x="4006440" y="276120"/>
            <a:ext cx="2255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Conclusion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8" name=""/>
          <p:cNvSpPr/>
          <p:nvPr/>
        </p:nvSpPr>
        <p:spPr>
          <a:xfrm>
            <a:off x="811080" y="1871640"/>
            <a:ext cx="8993160" cy="31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Market-Leading Positions of Core Businesses Providing Consistent, Sustainable Earnings Growth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Businesses and New Technology Adding to Earnings Power and Valuation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Continuing to Evaluate All Methods to Increase Return on Investment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9" name=""/>
          <p:cNvSpPr/>
          <p:nvPr/>
        </p:nvSpPr>
        <p:spPr>
          <a:xfrm>
            <a:off x="649440" y="2039760"/>
            <a:ext cx="139680" cy="1400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0" name=""/>
          <p:cNvSpPr/>
          <p:nvPr/>
        </p:nvSpPr>
        <p:spPr>
          <a:xfrm>
            <a:off x="649440" y="3151080"/>
            <a:ext cx="13968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1" name=""/>
          <p:cNvSpPr/>
          <p:nvPr/>
        </p:nvSpPr>
        <p:spPr>
          <a:xfrm>
            <a:off x="649440" y="4255920"/>
            <a:ext cx="139680" cy="1400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2640960" y="181800"/>
            <a:ext cx="4986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Current Market Conditions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"/>
          <p:cNvSpPr/>
          <p:nvPr/>
        </p:nvSpPr>
        <p:spPr>
          <a:xfrm>
            <a:off x="1698480" y="1873080"/>
            <a:ext cx="6799320" cy="33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"/>
          <p:cNvSpPr/>
          <p:nvPr/>
        </p:nvSpPr>
        <p:spPr>
          <a:xfrm>
            <a:off x="1487520" y="175896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"/>
          <p:cNvSpPr/>
          <p:nvPr/>
        </p:nvSpPr>
        <p:spPr>
          <a:xfrm>
            <a:off x="1487520" y="274788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"/>
          <p:cNvSpPr/>
          <p:nvPr/>
        </p:nvSpPr>
        <p:spPr>
          <a:xfrm>
            <a:off x="1487520" y="3755880"/>
            <a:ext cx="155520" cy="1558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"/>
          <p:cNvSpPr/>
          <p:nvPr/>
        </p:nvSpPr>
        <p:spPr>
          <a:xfrm>
            <a:off x="1673280" y="1460880"/>
            <a:ext cx="752796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Many Industries Exist That Sell Commodity Products Through Legacy Distribution Channels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Channels Often Consist of Complex Sales Forces and Long Term Relationships with Little Price Transparency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Enormous Inefficiencies Exist in the Pricing of Commodity Products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Internet Provides a Unique Opportunity to Have Immediate and Inexpensive Access to Customers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"/>
          <p:cNvSpPr/>
          <p:nvPr/>
        </p:nvSpPr>
        <p:spPr>
          <a:xfrm>
            <a:off x="1487520" y="477360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741240" y="386640"/>
            <a:ext cx="85075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Net Works - Strategy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"/>
          <p:cNvSpPr/>
          <p:nvPr/>
        </p:nvSpPr>
        <p:spPr>
          <a:xfrm>
            <a:off x="1117440" y="1488960"/>
            <a:ext cx="8353440" cy="42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>
              <a:lnSpc>
                <a:spcPct val="9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Identify Industries with Commodity-like Products Utilizing Legacy Distribution Channels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Leverage Off Enron’s Existing Logistics, Risk Management and Back Office Capabilities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Use Proven Enron e-Commerce Platforms As Accelerators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High-Margin, Structured Products to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Move Quickly and Minimize Effect on Enron’s Balance Sheet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"/>
          <p:cNvSpPr/>
          <p:nvPr/>
        </p:nvSpPr>
        <p:spPr>
          <a:xfrm>
            <a:off x="947880" y="256392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" name=""/>
          <p:cNvSpPr/>
          <p:nvPr/>
        </p:nvSpPr>
        <p:spPr>
          <a:xfrm>
            <a:off x="947880" y="357984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"/>
          <p:cNvSpPr/>
          <p:nvPr/>
        </p:nvSpPr>
        <p:spPr>
          <a:xfrm>
            <a:off x="958680" y="4213080"/>
            <a:ext cx="138240" cy="13680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"/>
          <p:cNvSpPr/>
          <p:nvPr/>
        </p:nvSpPr>
        <p:spPr>
          <a:xfrm>
            <a:off x="958680" y="485928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"/>
          <p:cNvSpPr/>
          <p:nvPr/>
        </p:nvSpPr>
        <p:spPr>
          <a:xfrm>
            <a:off x="960480" y="160812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571680" y="128520"/>
            <a:ext cx="9144000" cy="90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Enron?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"/>
          <p:cNvSpPr/>
          <p:nvPr/>
        </p:nvSpPr>
        <p:spPr>
          <a:xfrm>
            <a:off x="1333440" y="210996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" name=""/>
          <p:cNvSpPr/>
          <p:nvPr/>
        </p:nvSpPr>
        <p:spPr>
          <a:xfrm>
            <a:off x="1457280" y="1855440"/>
            <a:ext cx="7799400" cy="37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 Have Been B2B for Years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 Have a Proven Business Model and Track Record of Transforming Markets (Gas, Power, Broadband, Coal, Etc.)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 Have Strong Skills in Risk Intermediation and Proven Systems to Control Risk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 Have Already Successfully Migrated From an “Old Economy” Company to a “New Economy” Company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"/>
          <p:cNvSpPr/>
          <p:nvPr/>
        </p:nvSpPr>
        <p:spPr>
          <a:xfrm>
            <a:off x="1333440" y="365760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1333440" y="452772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"/>
          <p:cNvSpPr/>
          <p:nvPr/>
        </p:nvSpPr>
        <p:spPr>
          <a:xfrm>
            <a:off x="1333440" y="270360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201840" y="1098720"/>
            <a:ext cx="5114880" cy="3984120"/>
            <a:chOff x="3201840" y="1098720"/>
            <a:chExt cx="5114880" cy="3984120"/>
          </a:xfrm>
        </p:grpSpPr>
        <p:sp>
          <p:nvSpPr>
            <p:cNvPr id="39" name=""/>
            <p:cNvSpPr/>
            <p:nvPr/>
          </p:nvSpPr>
          <p:spPr>
            <a:xfrm>
              <a:off x="3201840" y="109872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906800" y="1098720"/>
              <a:ext cx="170460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611760" y="109872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201840" y="242676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4906800" y="2426760"/>
              <a:ext cx="170460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611760" y="242676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201840" y="375480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906800" y="3754800"/>
              <a:ext cx="170460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611760" y="3754800"/>
              <a:ext cx="1704960" cy="1328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8" name=""/>
          <p:cNvSpPr/>
          <p:nvPr/>
        </p:nvSpPr>
        <p:spPr>
          <a:xfrm>
            <a:off x="1811160" y="1317600"/>
            <a:ext cx="13892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Futures and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Derivative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"/>
          <p:cNvSpPr/>
          <p:nvPr/>
        </p:nvSpPr>
        <p:spPr>
          <a:xfrm>
            <a:off x="856080" y="195120"/>
            <a:ext cx="8819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Business to Business Market Activity Spectrum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>
            <a:off x="3258720" y="5221440"/>
            <a:ext cx="144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"/>
          <p:cNvSpPr/>
          <p:nvPr/>
        </p:nvSpPr>
        <p:spPr>
          <a:xfrm>
            <a:off x="6841440" y="5221440"/>
            <a:ext cx="132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" name=""/>
          <p:cNvSpPr/>
          <p:nvPr/>
        </p:nvSpPr>
        <p:spPr>
          <a:xfrm>
            <a:off x="4435200" y="6157080"/>
            <a:ext cx="2734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Operations 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"/>
          <p:cNvSpPr/>
          <p:nvPr/>
        </p:nvSpPr>
        <p:spPr>
          <a:xfrm>
            <a:off x="5237640" y="5221440"/>
            <a:ext cx="107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" name=""/>
          <p:cNvSpPr/>
          <p:nvPr/>
        </p:nvSpPr>
        <p:spPr>
          <a:xfrm>
            <a:off x="4730760" y="5378400"/>
            <a:ext cx="4478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>
            <a:off x="6400800" y="5378400"/>
            <a:ext cx="4208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" name=""/>
          <p:cNvSpPr/>
          <p:nvPr/>
        </p:nvSpPr>
        <p:spPr>
          <a:xfrm>
            <a:off x="1622520" y="1108080"/>
            <a:ext cx="565200" cy="3989520"/>
          </a:xfrm>
          <a:custGeom>
            <a:avLst/>
            <a:gdLst>
              <a:gd name="textAreaLeft" fmla="*/ 361080 w 565200"/>
              <a:gd name="textAreaRight" fmla="*/ 565560 w 565200"/>
              <a:gd name="textAreaTop" fmla="*/ 104040 h 3989520"/>
              <a:gd name="textAreaBottom" fmla="*/ 3885480 h 39895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190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"/>
          <p:cNvSpPr/>
          <p:nvPr/>
        </p:nvSpPr>
        <p:spPr>
          <a:xfrm>
            <a:off x="316080" y="2803680"/>
            <a:ext cx="1463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Credit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" name=""/>
          <p:cNvSpPr/>
          <p:nvPr/>
        </p:nvSpPr>
        <p:spPr>
          <a:xfrm>
            <a:off x="2217240" y="2754360"/>
            <a:ext cx="9802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Forward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>
            <a:off x="2257920" y="4162320"/>
            <a:ext cx="946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 rot="16200000">
            <a:off x="5483880" y="3294720"/>
            <a:ext cx="565200" cy="5135400"/>
          </a:xfrm>
          <a:custGeom>
            <a:avLst/>
            <a:gdLst>
              <a:gd name="textAreaLeft" fmla="*/ 361080 w 565200"/>
              <a:gd name="textAreaRight" fmla="*/ 565560 w 565200"/>
              <a:gd name="textAreaTop" fmla="*/ 133920 h 5135400"/>
              <a:gd name="textAreaBottom" fmla="*/ 5001480 h 5135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190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7983360" y="1531800"/>
            <a:ext cx="1227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Pure B2B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Exchanges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2459160" y="4282920"/>
            <a:ext cx="1673280" cy="12970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"/>
          <p:cNvSpPr/>
          <p:nvPr/>
        </p:nvSpPr>
        <p:spPr>
          <a:xfrm>
            <a:off x="7691400" y="1614600"/>
            <a:ext cx="318960" cy="252360"/>
          </a:xfrm>
          <a:prstGeom prst="rect">
            <a:avLst/>
          </a:prstGeom>
          <a:solidFill>
            <a:srgbClr val="ffff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" name=""/>
          <p:cNvSpPr/>
          <p:nvPr/>
        </p:nvSpPr>
        <p:spPr>
          <a:xfrm>
            <a:off x="760680" y="290520"/>
            <a:ext cx="8819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Business to Business Market Activity Spectrum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5" name=""/>
          <p:cNvGrpSpPr/>
          <p:nvPr/>
        </p:nvGrpSpPr>
        <p:grpSpPr>
          <a:xfrm>
            <a:off x="2440080" y="1612800"/>
            <a:ext cx="5142960" cy="3984480"/>
            <a:chOff x="2440080" y="1612800"/>
            <a:chExt cx="5142960" cy="3984480"/>
          </a:xfrm>
        </p:grpSpPr>
        <p:sp>
          <p:nvSpPr>
            <p:cNvPr id="66" name=""/>
            <p:cNvSpPr/>
            <p:nvPr/>
          </p:nvSpPr>
          <p:spPr>
            <a:xfrm>
              <a:off x="2440080" y="161280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154400" y="1612800"/>
              <a:ext cx="171396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868720" y="161280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440080" y="294084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4154400" y="2940840"/>
              <a:ext cx="171396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5868720" y="294084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440080" y="426924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4154400" y="4269240"/>
              <a:ext cx="171396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5868720" y="426924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5" name=""/>
          <p:cNvSpPr/>
          <p:nvPr/>
        </p:nvSpPr>
        <p:spPr>
          <a:xfrm>
            <a:off x="1059480" y="1846440"/>
            <a:ext cx="13406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Futures and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Derivative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>
            <a:off x="1402920" y="3282840"/>
            <a:ext cx="9802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Forward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>
            <a:off x="1430640" y="4691160"/>
            <a:ext cx="946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>
            <a:off x="2501640" y="5643720"/>
            <a:ext cx="144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>
            <a:off x="6055920" y="5643720"/>
            <a:ext cx="132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>
            <a:off x="4480560" y="5643720"/>
            <a:ext cx="107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3944880" y="5800680"/>
            <a:ext cx="4478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5614920" y="5800680"/>
            <a:ext cx="4208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7959600" y="1925640"/>
            <a:ext cx="1227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"/>
          <p:cNvSpPr/>
          <p:nvPr/>
        </p:nvSpPr>
        <p:spPr>
          <a:xfrm>
            <a:off x="2473200" y="5351400"/>
            <a:ext cx="1442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" name=""/>
          <p:cNvSpPr/>
          <p:nvPr/>
        </p:nvSpPr>
        <p:spPr>
          <a:xfrm>
            <a:off x="6055920" y="5351400"/>
            <a:ext cx="132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"/>
          <p:cNvSpPr/>
          <p:nvPr/>
        </p:nvSpPr>
        <p:spPr>
          <a:xfrm>
            <a:off x="4437720" y="5351400"/>
            <a:ext cx="107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" name=""/>
          <p:cNvSpPr/>
          <p:nvPr/>
        </p:nvSpPr>
        <p:spPr>
          <a:xfrm>
            <a:off x="3951360" y="5508720"/>
            <a:ext cx="450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" name=""/>
          <p:cNvSpPr/>
          <p:nvPr/>
        </p:nvSpPr>
        <p:spPr>
          <a:xfrm>
            <a:off x="5611680" y="5508720"/>
            <a:ext cx="433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" name=""/>
          <p:cNvSpPr/>
          <p:nvPr/>
        </p:nvSpPr>
        <p:spPr>
          <a:xfrm>
            <a:off x="784440" y="184320"/>
            <a:ext cx="8819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Business to Business Market Activity Spectrum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90" name=""/>
          <p:cNvGrpSpPr/>
          <p:nvPr/>
        </p:nvGrpSpPr>
        <p:grpSpPr>
          <a:xfrm>
            <a:off x="2406600" y="1292400"/>
            <a:ext cx="5143680" cy="3984120"/>
            <a:chOff x="2406600" y="1292400"/>
            <a:chExt cx="5143680" cy="3984120"/>
          </a:xfrm>
        </p:grpSpPr>
        <p:sp>
          <p:nvSpPr>
            <p:cNvPr id="91" name=""/>
            <p:cNvSpPr/>
            <p:nvPr/>
          </p:nvSpPr>
          <p:spPr>
            <a:xfrm>
              <a:off x="2406600" y="129240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121280" y="129240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5835600" y="129240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2406600" y="262044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121280" y="262044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835600" y="262044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406600" y="394848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121280" y="3948480"/>
              <a:ext cx="171432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835600" y="3948480"/>
              <a:ext cx="1714680" cy="132804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00" name=""/>
          <p:cNvSpPr/>
          <p:nvPr/>
        </p:nvSpPr>
        <p:spPr>
          <a:xfrm>
            <a:off x="7969320" y="1203480"/>
            <a:ext cx="1227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Pure B2B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Exchanges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" name=""/>
          <p:cNvSpPr/>
          <p:nvPr/>
        </p:nvSpPr>
        <p:spPr>
          <a:xfrm>
            <a:off x="7677000" y="1285920"/>
            <a:ext cx="319320" cy="252360"/>
          </a:xfrm>
          <a:prstGeom prst="rect">
            <a:avLst/>
          </a:prstGeom>
          <a:solidFill>
            <a:srgbClr val="ffff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" name=""/>
          <p:cNvSpPr/>
          <p:nvPr/>
        </p:nvSpPr>
        <p:spPr>
          <a:xfrm>
            <a:off x="2430360" y="3968640"/>
            <a:ext cx="1673280" cy="12970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3" name=""/>
          <p:cNvGrpSpPr/>
          <p:nvPr/>
        </p:nvGrpSpPr>
        <p:grpSpPr>
          <a:xfrm>
            <a:off x="2405160" y="1280880"/>
            <a:ext cx="5162040" cy="4019400"/>
            <a:chOff x="2405160" y="1280880"/>
            <a:chExt cx="5162040" cy="4019400"/>
          </a:xfrm>
        </p:grpSpPr>
        <p:sp>
          <p:nvSpPr>
            <p:cNvPr id="104" name=""/>
            <p:cNvSpPr/>
            <p:nvPr/>
          </p:nvSpPr>
          <p:spPr>
            <a:xfrm flipV="1">
              <a:off x="2438280" y="1280880"/>
              <a:ext cx="151200" cy="152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5" name=""/>
            <p:cNvSpPr/>
            <p:nvPr/>
          </p:nvSpPr>
          <p:spPr>
            <a:xfrm flipV="1">
              <a:off x="2433240" y="1281240"/>
              <a:ext cx="331560" cy="3333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6" name=""/>
            <p:cNvSpPr/>
            <p:nvPr/>
          </p:nvSpPr>
          <p:spPr>
            <a:xfrm flipV="1">
              <a:off x="2427120" y="1281240"/>
              <a:ext cx="511560" cy="5140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" name=""/>
            <p:cNvSpPr/>
            <p:nvPr/>
          </p:nvSpPr>
          <p:spPr>
            <a:xfrm flipV="1">
              <a:off x="2430360" y="1280880"/>
              <a:ext cx="681840" cy="6858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" name=""/>
            <p:cNvSpPr/>
            <p:nvPr/>
          </p:nvSpPr>
          <p:spPr>
            <a:xfrm flipV="1">
              <a:off x="2405160" y="1281240"/>
              <a:ext cx="880920" cy="885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9" name=""/>
            <p:cNvSpPr/>
            <p:nvPr/>
          </p:nvSpPr>
          <p:spPr>
            <a:xfrm flipV="1">
              <a:off x="2417400" y="1281240"/>
              <a:ext cx="1041840" cy="1047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0" name=""/>
            <p:cNvSpPr/>
            <p:nvPr/>
          </p:nvSpPr>
          <p:spPr>
            <a:xfrm flipV="1">
              <a:off x="2420640" y="1281240"/>
              <a:ext cx="1212480" cy="1218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1" name=""/>
            <p:cNvSpPr/>
            <p:nvPr/>
          </p:nvSpPr>
          <p:spPr>
            <a:xfrm flipV="1">
              <a:off x="2433240" y="1281240"/>
              <a:ext cx="1373400" cy="138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2" name=""/>
            <p:cNvSpPr/>
            <p:nvPr/>
          </p:nvSpPr>
          <p:spPr>
            <a:xfrm flipV="1">
              <a:off x="2436480" y="1281240"/>
              <a:ext cx="1544040" cy="1552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3" name=""/>
            <p:cNvSpPr/>
            <p:nvPr/>
          </p:nvSpPr>
          <p:spPr>
            <a:xfrm flipV="1">
              <a:off x="2422440" y="1281240"/>
              <a:ext cx="1733040" cy="1743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4" name=""/>
            <p:cNvSpPr/>
            <p:nvPr/>
          </p:nvSpPr>
          <p:spPr>
            <a:xfrm flipV="1">
              <a:off x="2425320" y="1281240"/>
              <a:ext cx="1904040" cy="191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5" name=""/>
            <p:cNvSpPr/>
            <p:nvPr/>
          </p:nvSpPr>
          <p:spPr>
            <a:xfrm flipV="1">
              <a:off x="2428560" y="1281240"/>
              <a:ext cx="2074320" cy="20858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6" name=""/>
            <p:cNvSpPr/>
            <p:nvPr/>
          </p:nvSpPr>
          <p:spPr>
            <a:xfrm flipV="1">
              <a:off x="2412720" y="1280880"/>
              <a:ext cx="2263680" cy="2276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7" name=""/>
            <p:cNvSpPr/>
            <p:nvPr/>
          </p:nvSpPr>
          <p:spPr>
            <a:xfrm flipV="1">
              <a:off x="2435040" y="1280880"/>
              <a:ext cx="2415240" cy="24289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8" name=""/>
            <p:cNvSpPr/>
            <p:nvPr/>
          </p:nvSpPr>
          <p:spPr>
            <a:xfrm flipV="1">
              <a:off x="2428560" y="1280880"/>
              <a:ext cx="2595240" cy="26096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19" name=""/>
            <p:cNvSpPr/>
            <p:nvPr/>
          </p:nvSpPr>
          <p:spPr>
            <a:xfrm flipV="1">
              <a:off x="2422440" y="1281240"/>
              <a:ext cx="2774880" cy="27907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0" name=""/>
            <p:cNvSpPr/>
            <p:nvPr/>
          </p:nvSpPr>
          <p:spPr>
            <a:xfrm flipV="1">
              <a:off x="2431800" y="1280880"/>
              <a:ext cx="2939400" cy="2955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1" name=""/>
            <p:cNvSpPr/>
            <p:nvPr/>
          </p:nvSpPr>
          <p:spPr>
            <a:xfrm flipV="1">
              <a:off x="2423880" y="1281240"/>
              <a:ext cx="3122280" cy="31399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2" name=""/>
            <p:cNvSpPr/>
            <p:nvPr/>
          </p:nvSpPr>
          <p:spPr>
            <a:xfrm flipV="1">
              <a:off x="2420640" y="1281240"/>
              <a:ext cx="3299400" cy="3317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" name=""/>
            <p:cNvSpPr/>
            <p:nvPr/>
          </p:nvSpPr>
          <p:spPr>
            <a:xfrm flipV="1">
              <a:off x="2430360" y="1280880"/>
              <a:ext cx="3463560" cy="34830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" name=""/>
            <p:cNvSpPr/>
            <p:nvPr/>
          </p:nvSpPr>
          <p:spPr>
            <a:xfrm flipV="1">
              <a:off x="2420640" y="1281240"/>
              <a:ext cx="3646800" cy="3666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" name=""/>
            <p:cNvSpPr/>
            <p:nvPr/>
          </p:nvSpPr>
          <p:spPr>
            <a:xfrm flipV="1">
              <a:off x="2430360" y="1280880"/>
              <a:ext cx="3810600" cy="3832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6" name=""/>
            <p:cNvSpPr/>
            <p:nvPr/>
          </p:nvSpPr>
          <p:spPr>
            <a:xfrm flipV="1">
              <a:off x="2446200" y="1281240"/>
              <a:ext cx="396864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7" name=""/>
            <p:cNvSpPr/>
            <p:nvPr/>
          </p:nvSpPr>
          <p:spPr>
            <a:xfrm flipV="1">
              <a:off x="2625840" y="1281240"/>
              <a:ext cx="396252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8" name=""/>
            <p:cNvSpPr/>
            <p:nvPr/>
          </p:nvSpPr>
          <p:spPr>
            <a:xfrm flipV="1">
              <a:off x="2799720" y="1281240"/>
              <a:ext cx="396216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9" name=""/>
            <p:cNvSpPr/>
            <p:nvPr/>
          </p:nvSpPr>
          <p:spPr>
            <a:xfrm flipV="1">
              <a:off x="2968560" y="1281240"/>
              <a:ext cx="396864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0" name=""/>
            <p:cNvSpPr/>
            <p:nvPr/>
          </p:nvSpPr>
          <p:spPr>
            <a:xfrm flipV="1">
              <a:off x="3142080" y="1281240"/>
              <a:ext cx="3968640" cy="39909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1" name=""/>
            <p:cNvSpPr/>
            <p:nvPr/>
          </p:nvSpPr>
          <p:spPr>
            <a:xfrm flipV="1">
              <a:off x="3322080" y="1281240"/>
              <a:ext cx="396252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2" name=""/>
            <p:cNvSpPr/>
            <p:nvPr/>
          </p:nvSpPr>
          <p:spPr>
            <a:xfrm flipV="1">
              <a:off x="3495960" y="1281240"/>
              <a:ext cx="3962520" cy="3984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" name=""/>
            <p:cNvSpPr/>
            <p:nvPr/>
          </p:nvSpPr>
          <p:spPr>
            <a:xfrm flipV="1">
              <a:off x="3653640" y="1376280"/>
              <a:ext cx="3883320" cy="3905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" name=""/>
            <p:cNvSpPr/>
            <p:nvPr/>
          </p:nvSpPr>
          <p:spPr>
            <a:xfrm flipV="1">
              <a:off x="3827160" y="1538280"/>
              <a:ext cx="3722400" cy="37432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5" name=""/>
            <p:cNvSpPr/>
            <p:nvPr/>
          </p:nvSpPr>
          <p:spPr>
            <a:xfrm flipV="1">
              <a:off x="4001040" y="1712520"/>
              <a:ext cx="3548880" cy="3568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6" name=""/>
            <p:cNvSpPr/>
            <p:nvPr/>
          </p:nvSpPr>
          <p:spPr>
            <a:xfrm flipV="1">
              <a:off x="4174560" y="1883880"/>
              <a:ext cx="3378240" cy="3397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7" name=""/>
            <p:cNvSpPr/>
            <p:nvPr/>
          </p:nvSpPr>
          <p:spPr>
            <a:xfrm flipV="1">
              <a:off x="4349880" y="2061720"/>
              <a:ext cx="3201480" cy="32194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8" name=""/>
            <p:cNvSpPr/>
            <p:nvPr/>
          </p:nvSpPr>
          <p:spPr>
            <a:xfrm flipV="1">
              <a:off x="4504680" y="2233440"/>
              <a:ext cx="3049920" cy="30668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9" name=""/>
            <p:cNvSpPr/>
            <p:nvPr/>
          </p:nvSpPr>
          <p:spPr>
            <a:xfrm flipV="1">
              <a:off x="4697280" y="2395080"/>
              <a:ext cx="2869920" cy="2886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" name=""/>
            <p:cNvSpPr/>
            <p:nvPr/>
          </p:nvSpPr>
          <p:spPr>
            <a:xfrm flipV="1">
              <a:off x="4861440" y="2576160"/>
              <a:ext cx="2699280" cy="2714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" name=""/>
            <p:cNvSpPr/>
            <p:nvPr/>
          </p:nvSpPr>
          <p:spPr>
            <a:xfrm flipV="1">
              <a:off x="5054040" y="2757240"/>
              <a:ext cx="2500560" cy="25146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" name=""/>
            <p:cNvSpPr/>
            <p:nvPr/>
          </p:nvSpPr>
          <p:spPr>
            <a:xfrm flipV="1">
              <a:off x="5208840" y="2928960"/>
              <a:ext cx="2348640" cy="23623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" name=""/>
            <p:cNvSpPr/>
            <p:nvPr/>
          </p:nvSpPr>
          <p:spPr>
            <a:xfrm flipV="1">
              <a:off x="5393520" y="3099960"/>
              <a:ext cx="2167200" cy="21798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" name=""/>
            <p:cNvSpPr/>
            <p:nvPr/>
          </p:nvSpPr>
          <p:spPr>
            <a:xfrm flipV="1">
              <a:off x="5565600" y="3281400"/>
              <a:ext cx="1989360" cy="20001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" name=""/>
            <p:cNvSpPr/>
            <p:nvPr/>
          </p:nvSpPr>
          <p:spPr>
            <a:xfrm flipV="1">
              <a:off x="5767560" y="3490920"/>
              <a:ext cx="1787040" cy="17971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" name=""/>
            <p:cNvSpPr/>
            <p:nvPr/>
          </p:nvSpPr>
          <p:spPr>
            <a:xfrm flipV="1">
              <a:off x="5969520" y="3693960"/>
              <a:ext cx="1585080" cy="15940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" name=""/>
            <p:cNvSpPr/>
            <p:nvPr/>
          </p:nvSpPr>
          <p:spPr>
            <a:xfrm flipV="1">
              <a:off x="6184440" y="3903480"/>
              <a:ext cx="1370160" cy="137772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8" name=""/>
            <p:cNvSpPr/>
            <p:nvPr/>
          </p:nvSpPr>
          <p:spPr>
            <a:xfrm flipV="1">
              <a:off x="6373800" y="4100040"/>
              <a:ext cx="1180800" cy="118764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9" name=""/>
            <p:cNvSpPr/>
            <p:nvPr/>
          </p:nvSpPr>
          <p:spPr>
            <a:xfrm flipV="1">
              <a:off x="6582240" y="4299120"/>
              <a:ext cx="972360" cy="97776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0" name=""/>
            <p:cNvSpPr/>
            <p:nvPr/>
          </p:nvSpPr>
          <p:spPr>
            <a:xfrm flipV="1">
              <a:off x="6778080" y="4495680"/>
              <a:ext cx="776520" cy="781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1" name=""/>
            <p:cNvSpPr/>
            <p:nvPr/>
          </p:nvSpPr>
          <p:spPr>
            <a:xfrm flipV="1">
              <a:off x="6992640" y="4711680"/>
              <a:ext cx="561960" cy="56520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2" name=""/>
            <p:cNvSpPr/>
            <p:nvPr/>
          </p:nvSpPr>
          <p:spPr>
            <a:xfrm flipV="1">
              <a:off x="7201080" y="4929120"/>
              <a:ext cx="353520" cy="355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53" name=""/>
            <p:cNvSpPr/>
            <p:nvPr/>
          </p:nvSpPr>
          <p:spPr>
            <a:xfrm flipV="1">
              <a:off x="7416000" y="5145120"/>
              <a:ext cx="138600" cy="13968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54" name=""/>
          <p:cNvSpPr/>
          <p:nvPr/>
        </p:nvSpPr>
        <p:spPr>
          <a:xfrm>
            <a:off x="1059480" y="1546200"/>
            <a:ext cx="13406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Futures and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Derivative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" name=""/>
          <p:cNvSpPr/>
          <p:nvPr/>
        </p:nvSpPr>
        <p:spPr>
          <a:xfrm>
            <a:off x="1402920" y="2982960"/>
            <a:ext cx="9802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Forward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" name=""/>
          <p:cNvSpPr/>
          <p:nvPr/>
        </p:nvSpPr>
        <p:spPr>
          <a:xfrm>
            <a:off x="1430640" y="4390920"/>
            <a:ext cx="946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57" name=""/>
          <p:cNvGrpSpPr/>
          <p:nvPr/>
        </p:nvGrpSpPr>
        <p:grpSpPr>
          <a:xfrm>
            <a:off x="7664400" y="1947960"/>
            <a:ext cx="328680" cy="255600"/>
            <a:chOff x="7664400" y="1947960"/>
            <a:chExt cx="328680" cy="255600"/>
          </a:xfrm>
        </p:grpSpPr>
        <p:pic>
          <p:nvPicPr>
            <p:cNvPr id="158" name="" descr=""/>
            <p:cNvPicPr/>
            <p:nvPr/>
          </p:nvPicPr>
          <p:blipFill>
            <a:blip r:embed="rId1"/>
            <a:srcRect l="3030" t="0" r="89212" b="92799"/>
            <a:stretch/>
          </p:blipFill>
          <p:spPr>
            <a:xfrm>
              <a:off x="7664400" y="1947960"/>
              <a:ext cx="328680" cy="252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59" name=""/>
            <p:cNvSpPr/>
            <p:nvPr/>
          </p:nvSpPr>
          <p:spPr>
            <a:xfrm>
              <a:off x="7667640" y="1951200"/>
              <a:ext cx="318960" cy="252360"/>
            </a:xfrm>
            <a:prstGeom prst="rect">
              <a:avLst/>
            </a:prstGeom>
            <a:noFill/>
            <a:ln w="2844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3848040" y="105264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" name=""/>
          <p:cNvSpPr/>
          <p:nvPr/>
        </p:nvSpPr>
        <p:spPr>
          <a:xfrm>
            <a:off x="3718080" y="121140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" name=""/>
          <p:cNvSpPr/>
          <p:nvPr/>
        </p:nvSpPr>
        <p:spPr>
          <a:xfrm>
            <a:off x="3587760" y="137016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" name=""/>
          <p:cNvSpPr/>
          <p:nvPr/>
        </p:nvSpPr>
        <p:spPr>
          <a:xfrm>
            <a:off x="3457440" y="152892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" name=""/>
          <p:cNvSpPr/>
          <p:nvPr/>
        </p:nvSpPr>
        <p:spPr>
          <a:xfrm>
            <a:off x="3327480" y="168588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" name=""/>
          <p:cNvSpPr/>
          <p:nvPr/>
        </p:nvSpPr>
        <p:spPr>
          <a:xfrm>
            <a:off x="3198960" y="184464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" name=""/>
          <p:cNvSpPr/>
          <p:nvPr/>
        </p:nvSpPr>
        <p:spPr>
          <a:xfrm>
            <a:off x="3068640" y="200340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" name=""/>
          <p:cNvSpPr/>
          <p:nvPr/>
        </p:nvSpPr>
        <p:spPr>
          <a:xfrm>
            <a:off x="2938320" y="216216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" name=""/>
          <p:cNvSpPr/>
          <p:nvPr/>
        </p:nvSpPr>
        <p:spPr>
          <a:xfrm>
            <a:off x="2808360" y="232092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" name=""/>
          <p:cNvSpPr/>
          <p:nvPr/>
        </p:nvSpPr>
        <p:spPr>
          <a:xfrm>
            <a:off x="2678040" y="247968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" name=""/>
          <p:cNvSpPr/>
          <p:nvPr/>
        </p:nvSpPr>
        <p:spPr>
          <a:xfrm>
            <a:off x="2548080" y="263844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" name=""/>
          <p:cNvSpPr/>
          <p:nvPr/>
        </p:nvSpPr>
        <p:spPr>
          <a:xfrm>
            <a:off x="2417760" y="2795760"/>
            <a:ext cx="4432320" cy="2763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" name=""/>
          <p:cNvSpPr/>
          <p:nvPr/>
        </p:nvSpPr>
        <p:spPr>
          <a:xfrm>
            <a:off x="4811400" y="2281320"/>
            <a:ext cx="454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" name=""/>
          <p:cNvSpPr/>
          <p:nvPr/>
        </p:nvSpPr>
        <p:spPr>
          <a:xfrm>
            <a:off x="4483080" y="2598840"/>
            <a:ext cx="560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" name=""/>
          <p:cNvSpPr/>
          <p:nvPr/>
        </p:nvSpPr>
        <p:spPr>
          <a:xfrm>
            <a:off x="4189320" y="275580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" name=""/>
          <p:cNvSpPr/>
          <p:nvPr/>
        </p:nvSpPr>
        <p:spPr>
          <a:xfrm>
            <a:off x="4482720" y="2440080"/>
            <a:ext cx="827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" name=""/>
          <p:cNvSpPr/>
          <p:nvPr/>
        </p:nvSpPr>
        <p:spPr>
          <a:xfrm>
            <a:off x="2449800" y="5702400"/>
            <a:ext cx="1290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" name=""/>
          <p:cNvSpPr/>
          <p:nvPr/>
        </p:nvSpPr>
        <p:spPr>
          <a:xfrm>
            <a:off x="5553360" y="5702400"/>
            <a:ext cx="119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" name=""/>
          <p:cNvSpPr/>
          <p:nvPr/>
        </p:nvSpPr>
        <p:spPr>
          <a:xfrm>
            <a:off x="4134960" y="5702400"/>
            <a:ext cx="963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" name=""/>
          <p:cNvSpPr/>
          <p:nvPr/>
        </p:nvSpPr>
        <p:spPr>
          <a:xfrm flipV="1">
            <a:off x="3740040" y="5882760"/>
            <a:ext cx="457200" cy="18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0" name=""/>
          <p:cNvSpPr/>
          <p:nvPr/>
        </p:nvSpPr>
        <p:spPr>
          <a:xfrm>
            <a:off x="879840" y="119160"/>
            <a:ext cx="8819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Business to Business Market Activity Spectrum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1" name=""/>
          <p:cNvSpPr/>
          <p:nvPr/>
        </p:nvSpPr>
        <p:spPr>
          <a:xfrm>
            <a:off x="4741920" y="2112840"/>
            <a:ext cx="96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Pulp &amp; Paper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2" name=""/>
          <p:cNvSpPr/>
          <p:nvPr/>
        </p:nvSpPr>
        <p:spPr>
          <a:xfrm>
            <a:off x="5433120" y="1482840"/>
            <a:ext cx="65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3" name=""/>
          <p:cNvSpPr/>
          <p:nvPr/>
        </p:nvSpPr>
        <p:spPr>
          <a:xfrm>
            <a:off x="5007600" y="1957320"/>
            <a:ext cx="574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Metals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4" name=""/>
          <p:cNvSpPr/>
          <p:nvPr/>
        </p:nvSpPr>
        <p:spPr>
          <a:xfrm>
            <a:off x="5578560" y="133992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Credit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" name=""/>
          <p:cNvSpPr/>
          <p:nvPr/>
        </p:nvSpPr>
        <p:spPr>
          <a:xfrm>
            <a:off x="5528880" y="1173240"/>
            <a:ext cx="960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Data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" name=""/>
          <p:cNvSpPr/>
          <p:nvPr/>
        </p:nvSpPr>
        <p:spPr>
          <a:xfrm>
            <a:off x="5223600" y="1797120"/>
            <a:ext cx="483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Steel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" name=""/>
          <p:cNvSpPr/>
          <p:nvPr/>
        </p:nvSpPr>
        <p:spPr>
          <a:xfrm>
            <a:off x="5779800" y="1004760"/>
            <a:ext cx="735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8" name=""/>
          <p:cNvSpPr/>
          <p:nvPr/>
        </p:nvSpPr>
        <p:spPr>
          <a:xfrm>
            <a:off x="2424240" y="2960640"/>
            <a:ext cx="4417920" cy="276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9" name=""/>
          <p:cNvGrpSpPr/>
          <p:nvPr/>
        </p:nvGrpSpPr>
        <p:grpSpPr>
          <a:xfrm>
            <a:off x="2390760" y="2963880"/>
            <a:ext cx="4443120" cy="2761920"/>
            <a:chOff x="2390760" y="2963880"/>
            <a:chExt cx="4443120" cy="2761920"/>
          </a:xfrm>
        </p:grpSpPr>
        <p:sp>
          <p:nvSpPr>
            <p:cNvPr id="190" name=""/>
            <p:cNvSpPr/>
            <p:nvPr/>
          </p:nvSpPr>
          <p:spPr>
            <a:xfrm>
              <a:off x="2390760" y="2963880"/>
              <a:ext cx="1481040" cy="920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871800" y="2963880"/>
              <a:ext cx="1480680" cy="920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5352840" y="2963880"/>
              <a:ext cx="1481040" cy="920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2390760" y="3884400"/>
              <a:ext cx="1481040" cy="920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3871800" y="3884400"/>
              <a:ext cx="1480680" cy="920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5352840" y="3884400"/>
              <a:ext cx="1481040" cy="920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2390760" y="4805280"/>
              <a:ext cx="1481040" cy="920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3871800" y="4805280"/>
              <a:ext cx="1480680" cy="920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5352840" y="4805280"/>
              <a:ext cx="1481040" cy="920520"/>
            </a:xfrm>
            <a:prstGeom prst="rect">
              <a:avLst/>
            </a:prstGeom>
            <a:noFill/>
            <a:ln w="381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9" name=""/>
          <p:cNvSpPr/>
          <p:nvPr/>
        </p:nvSpPr>
        <p:spPr>
          <a:xfrm>
            <a:off x="5166360" y="1631880"/>
            <a:ext cx="813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Chemicals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0" name=""/>
          <p:cNvSpPr/>
          <p:nvPr/>
        </p:nvSpPr>
        <p:spPr>
          <a:xfrm>
            <a:off x="1200600" y="3057480"/>
            <a:ext cx="12009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Futures and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Derivative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1" name=""/>
          <p:cNvSpPr/>
          <p:nvPr/>
        </p:nvSpPr>
        <p:spPr>
          <a:xfrm>
            <a:off x="1500840" y="4094280"/>
            <a:ext cx="884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Forward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2" name=""/>
          <p:cNvSpPr/>
          <p:nvPr/>
        </p:nvSpPr>
        <p:spPr>
          <a:xfrm>
            <a:off x="1525320" y="5016600"/>
            <a:ext cx="854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3" name=""/>
          <p:cNvSpPr/>
          <p:nvPr/>
        </p:nvSpPr>
        <p:spPr>
          <a:xfrm flipV="1">
            <a:off x="5119560" y="5882760"/>
            <a:ext cx="457200" cy="18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" name=""/>
          <p:cNvGraphicFramePr/>
          <p:nvPr/>
        </p:nvGraphicFramePr>
        <p:xfrm>
          <a:off x="2360520" y="974880"/>
          <a:ext cx="5397480" cy="54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60520" y="974880"/>
                    <a:ext cx="539748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6" name=""/>
          <p:cNvSpPr/>
          <p:nvPr/>
        </p:nvSpPr>
        <p:spPr>
          <a:xfrm>
            <a:off x="12600" y="309600"/>
            <a:ext cx="10287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Size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($Billions)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" name=""/>
          <p:cNvSpPr/>
          <p:nvPr/>
        </p:nvSpPr>
        <p:spPr>
          <a:xfrm>
            <a:off x="6407280" y="3711600"/>
            <a:ext cx="619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" name=""/>
          <p:cNvSpPr/>
          <p:nvPr/>
        </p:nvSpPr>
        <p:spPr>
          <a:xfrm>
            <a:off x="4733280" y="2449440"/>
            <a:ext cx="85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[Other]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" name=""/>
          <p:cNvSpPr/>
          <p:nvPr/>
        </p:nvSpPr>
        <p:spPr>
          <a:xfrm>
            <a:off x="5299560" y="5292720"/>
            <a:ext cx="7891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$140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" name=""/>
          <p:cNvSpPr/>
          <p:nvPr/>
        </p:nvSpPr>
        <p:spPr>
          <a:xfrm>
            <a:off x="6211080" y="4884840"/>
            <a:ext cx="563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$40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" name=""/>
          <p:cNvSpPr/>
          <p:nvPr/>
        </p:nvSpPr>
        <p:spPr>
          <a:xfrm>
            <a:off x="5224320" y="3975120"/>
            <a:ext cx="1247760" cy="1770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" name=""/>
          <p:cNvSpPr/>
          <p:nvPr/>
        </p:nvSpPr>
        <p:spPr>
          <a:xfrm>
            <a:off x="6102720" y="3500280"/>
            <a:ext cx="1216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$____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" name=""/>
          <p:cNvSpPr/>
          <p:nvPr/>
        </p:nvSpPr>
        <p:spPr>
          <a:xfrm>
            <a:off x="8077320" y="1684440"/>
            <a:ext cx="21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 Where Enron Participates Today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4" name=""/>
          <p:cNvSpPr/>
          <p:nvPr/>
        </p:nvSpPr>
        <p:spPr>
          <a:xfrm>
            <a:off x="7721640" y="1706400"/>
            <a:ext cx="349200" cy="3416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5" name=""/>
          <p:cNvSpPr/>
          <p:nvPr/>
        </p:nvSpPr>
        <p:spPr>
          <a:xfrm>
            <a:off x="8077320" y="2133720"/>
            <a:ext cx="216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Future Enron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" name=""/>
          <p:cNvSpPr/>
          <p:nvPr/>
        </p:nvSpPr>
        <p:spPr>
          <a:xfrm>
            <a:off x="7721640" y="2112840"/>
            <a:ext cx="349200" cy="3412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" name=""/>
          <p:cNvSpPr/>
          <p:nvPr/>
        </p:nvSpPr>
        <p:spPr>
          <a:xfrm>
            <a:off x="6536520" y="4268880"/>
            <a:ext cx="631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$___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Michael Darnall</cp:lastModifiedBy>
  <cp:lastPrinted>2000-07-19T12:19:45Z</cp:lastPrinted>
  <dcterms:modified xsi:type="dcterms:W3CDTF">2000-07-19T12:24:44Z</dcterms:modified>
  <cp:revision>1246</cp:revision>
  <dc:subject/>
  <dc:title>No Slide Title</dc:title>
</cp:coreProperties>
</file>