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6.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0058400" cy="77724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17640" y="2053800"/>
            <a:ext cx="730080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1" name="PlaceHolder 2"/>
          <p:cNvSpPr>
            <a:spLocks noGrp="1"/>
          </p:cNvSpPr>
          <p:nvPr>
            <p:ph type="body"/>
          </p:nvPr>
        </p:nvSpPr>
        <p:spPr>
          <a:xfrm>
            <a:off x="1817640" y="2651040"/>
            <a:ext cx="72993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 name="PlaceHolder 3"/>
          <p:cNvSpPr>
            <a:spLocks noGrp="1"/>
          </p:cNvSpPr>
          <p:nvPr>
            <p:ph type="ftr" idx="1"/>
          </p:nvPr>
        </p:nvSpPr>
        <p:spPr>
          <a:xfrm>
            <a:off x="6566040" y="301320"/>
            <a:ext cx="3184560" cy="1220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7521120" y="7170480"/>
            <a:ext cx="2095560" cy="1832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fld id="{43497134-BEA3-4F70-8D57-A0C8CF62FDCD}"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grpSp>
        <p:nvGrpSpPr>
          <p:cNvPr id="4" name="McK Slide Elements"/>
          <p:cNvGrpSpPr/>
          <p:nvPr/>
        </p:nvGrpSpPr>
        <p:grpSpPr>
          <a:xfrm>
            <a:off x="1817640" y="1332000"/>
            <a:ext cx="7321680" cy="5673600"/>
            <a:chOff x="1817640" y="1332000"/>
            <a:chExt cx="7321680" cy="5673600"/>
          </a:xfrm>
        </p:grpSpPr>
        <p:sp>
          <p:nvSpPr>
            <p:cNvPr id="5" name="McK Measure" hidden="1"/>
            <p:cNvSpPr/>
            <p:nvPr/>
          </p:nvSpPr>
          <p:spPr>
            <a:xfrm>
              <a:off x="1817640" y="2300400"/>
              <a:ext cx="73216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Times New Roman"/>
              </a:endParaRPr>
            </a:p>
          </p:txBody>
        </p:sp>
        <p:sp>
          <p:nvSpPr>
            <p:cNvPr id="6" name="McK Footnote" hidden="1"/>
            <p:cNvSpPr/>
            <p:nvPr/>
          </p:nvSpPr>
          <p:spPr>
            <a:xfrm>
              <a:off x="1817640" y="6701760"/>
              <a:ext cx="7315200" cy="3038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spcAft>
                  <a:spcPts val="224"/>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Times New Roman"/>
              </a:endParaRPr>
            </a:p>
          </p:txBody>
        </p:sp>
        <p:sp>
          <p:nvSpPr>
            <p:cNvPr id="7" name="McK Message" hidden="1"/>
            <p:cNvSpPr/>
            <p:nvPr/>
          </p:nvSpPr>
          <p:spPr>
            <a:xfrm>
              <a:off x="1817640" y="1332000"/>
              <a:ext cx="73170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Message</a:t>
              </a:r>
              <a:endParaRPr b="0" lang="en-US" sz="1400" strike="noStrike" u="none">
                <a:solidFill>
                  <a:srgbClr val="000000"/>
                </a:solidFill>
                <a:effectLst/>
                <a:uFillTx/>
                <a:latin typeface="Times New Roman"/>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817640" y="2053800"/>
            <a:ext cx="730080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9" name="PlaceHolder 2"/>
          <p:cNvSpPr>
            <a:spLocks noGrp="1"/>
          </p:cNvSpPr>
          <p:nvPr>
            <p:ph type="body"/>
          </p:nvPr>
        </p:nvSpPr>
        <p:spPr>
          <a:xfrm>
            <a:off x="1817640" y="2651040"/>
            <a:ext cx="72993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10" name="PlaceHolder 3"/>
          <p:cNvSpPr>
            <a:spLocks noGrp="1"/>
          </p:cNvSpPr>
          <p:nvPr>
            <p:ph type="ftr" idx="3"/>
          </p:nvPr>
        </p:nvSpPr>
        <p:spPr>
          <a:xfrm>
            <a:off x="6566040" y="301320"/>
            <a:ext cx="3184560" cy="1220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Times New Roman"/>
            </a:endParaRPr>
          </a:p>
        </p:txBody>
      </p:sp>
      <p:sp>
        <p:nvSpPr>
          <p:cNvPr id="11" name="PlaceHolder 4"/>
          <p:cNvSpPr>
            <a:spLocks noGrp="1"/>
          </p:cNvSpPr>
          <p:nvPr>
            <p:ph type="sldNum" idx="4"/>
          </p:nvPr>
        </p:nvSpPr>
        <p:spPr>
          <a:xfrm>
            <a:off x="7521120" y="7170480"/>
            <a:ext cx="2095560" cy="1832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fld id="{CB33081B-93BC-4444-AF75-6775828E3D15}"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grpSp>
        <p:nvGrpSpPr>
          <p:cNvPr id="12" name="McK Slide Elements"/>
          <p:cNvGrpSpPr/>
          <p:nvPr/>
        </p:nvGrpSpPr>
        <p:grpSpPr>
          <a:xfrm>
            <a:off x="1817640" y="1332000"/>
            <a:ext cx="7321680" cy="5673600"/>
            <a:chOff x="1817640" y="1332000"/>
            <a:chExt cx="7321680" cy="5673600"/>
          </a:xfrm>
        </p:grpSpPr>
        <p:sp>
          <p:nvSpPr>
            <p:cNvPr id="5" name="McK Measure" hidden="1"/>
            <p:cNvSpPr/>
            <p:nvPr/>
          </p:nvSpPr>
          <p:spPr>
            <a:xfrm>
              <a:off x="1817640" y="2300400"/>
              <a:ext cx="73216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Times New Roman"/>
              </a:endParaRPr>
            </a:p>
          </p:txBody>
        </p:sp>
        <p:sp>
          <p:nvSpPr>
            <p:cNvPr id="6" name="McK Footnote" hidden="1"/>
            <p:cNvSpPr/>
            <p:nvPr/>
          </p:nvSpPr>
          <p:spPr>
            <a:xfrm>
              <a:off x="1817640" y="6701760"/>
              <a:ext cx="7315200" cy="3038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spcAft>
                  <a:spcPts val="224"/>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Times New Roman"/>
              </a:endParaRPr>
            </a:p>
          </p:txBody>
        </p:sp>
        <p:sp>
          <p:nvSpPr>
            <p:cNvPr id="7" name="McK Message" hidden="1"/>
            <p:cNvSpPr/>
            <p:nvPr/>
          </p:nvSpPr>
          <p:spPr>
            <a:xfrm>
              <a:off x="1817640" y="1332000"/>
              <a:ext cx="73170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Message</a:t>
              </a:r>
              <a:endParaRPr b="0" lang="en-US" sz="1400" strike="noStrike" u="none">
                <a:solidFill>
                  <a:srgbClr val="000000"/>
                </a:solidFill>
                <a:effectLst/>
                <a:uFillTx/>
                <a:latin typeface="Times New Roman"/>
              </a:endParaRPr>
            </a:p>
          </p:txBody>
        </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3186000" y="3206880"/>
            <a:ext cx="5027760" cy="3650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Click to edit the title text format</a:t>
            </a:r>
            <a:endParaRPr b="0" lang="en-US" sz="2400" strike="noStrike" u="none">
              <a:solidFill>
                <a:srgbClr val="000000"/>
              </a:solidFill>
              <a:effectLst/>
              <a:uFillTx/>
              <a:latin typeface="Arial"/>
            </a:endParaRPr>
          </a:p>
        </p:txBody>
      </p:sp>
      <p:sp>
        <p:nvSpPr>
          <p:cNvPr id="14" name="PlaceHolder 2"/>
          <p:cNvSpPr>
            <a:spLocks noGrp="1"/>
          </p:cNvSpPr>
          <p:nvPr>
            <p:ph type="ftr" idx="5"/>
          </p:nvPr>
        </p:nvSpPr>
        <p:spPr>
          <a:xfrm>
            <a:off x="6567480" y="271440"/>
            <a:ext cx="3200400" cy="12240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Times New Roman"/>
            </a:endParaRPr>
          </a:p>
        </p:txBody>
      </p:sp>
      <p:grpSp>
        <p:nvGrpSpPr>
          <p:cNvPr id="15" name="McK Title Elements"/>
          <p:cNvGrpSpPr/>
          <p:nvPr/>
        </p:nvGrpSpPr>
        <p:grpSpPr>
          <a:xfrm>
            <a:off x="3186000" y="2644920"/>
            <a:ext cx="5027760" cy="4545360"/>
            <a:chOff x="3186000" y="2644920"/>
            <a:chExt cx="5027760" cy="4545360"/>
          </a:xfrm>
        </p:grpSpPr>
        <p:sp>
          <p:nvSpPr>
            <p:cNvPr id="16" name="McK Confidential" hidden="1"/>
            <p:cNvSpPr/>
            <p:nvPr/>
          </p:nvSpPr>
          <p:spPr>
            <a:xfrm>
              <a:off x="3186000" y="26449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Times New Roman"/>
              </a:endParaRPr>
            </a:p>
          </p:txBody>
        </p:sp>
        <p:sp>
          <p:nvSpPr>
            <p:cNvPr id="17" name="McK Disclaimer" hidden="1"/>
            <p:cNvSpPr/>
            <p:nvPr/>
          </p:nvSpPr>
          <p:spPr>
            <a:xfrm>
              <a:off x="3186000" y="6502320"/>
              <a:ext cx="365616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Times New Roman"/>
              </a:endParaRPr>
            </a:p>
          </p:txBody>
        </p:sp>
        <p:sp>
          <p:nvSpPr>
            <p:cNvPr id="18" name="McK Document" hidden="1"/>
            <p:cNvSpPr/>
            <p:nvPr/>
          </p:nvSpPr>
          <p:spPr>
            <a:xfrm>
              <a:off x="31860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Document</a:t>
              </a:r>
              <a:endParaRPr b="0" lang="en-US" sz="1400" strike="noStrike" u="none">
                <a:solidFill>
                  <a:srgbClr val="000000"/>
                </a:solidFill>
                <a:effectLst/>
                <a:uFillTx/>
                <a:latin typeface="Times New Roman"/>
              </a:endParaRPr>
            </a:p>
          </p:txBody>
        </p:sp>
        <p:sp>
          <p:nvSpPr>
            <p:cNvPr id="19" name="McK Date" hidden="1"/>
            <p:cNvSpPr/>
            <p:nvPr/>
          </p:nvSpPr>
          <p:spPr>
            <a:xfrm>
              <a:off x="31860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Date</a:t>
              </a:r>
              <a:endParaRPr b="0" lang="en-US" sz="1400" strike="noStrike" u="none">
                <a:solidFill>
                  <a:srgbClr val="000000"/>
                </a:solidFill>
                <a:effectLst/>
                <a:uFillTx/>
                <a:latin typeface="Times New Roman"/>
              </a:endParaRPr>
            </a:p>
          </p:txBody>
        </p:sp>
      </p:grpSp>
      <p:sp>
        <p:nvSpPr>
          <p:cNvPr id="20" name="PlaceHolder 3"/>
          <p:cNvSpPr>
            <a:spLocks noGrp="1"/>
          </p:cNvSpPr>
          <p:nvPr>
            <p:ph type="body"/>
          </p:nvPr>
        </p:nvSpPr>
        <p:spPr>
          <a:xfrm>
            <a:off x="502920" y="1818720"/>
            <a:ext cx="9052200" cy="450756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11592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23004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35100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35100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35100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McK Confidential"/>
          <p:cNvSpPr/>
          <p:nvPr/>
        </p:nvSpPr>
        <p:spPr>
          <a:xfrm>
            <a:off x="2529000" y="181620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Times New Roman"/>
            </a:endParaRPr>
          </a:p>
        </p:txBody>
      </p:sp>
      <p:sp>
        <p:nvSpPr>
          <p:cNvPr id="22" name="McK Disclaimer"/>
          <p:cNvSpPr/>
          <p:nvPr/>
        </p:nvSpPr>
        <p:spPr>
          <a:xfrm>
            <a:off x="2529000" y="6788160"/>
            <a:ext cx="494640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Arial"/>
              </a:rPr>
              <a:t>This report is solely for the use of the Information Resources Working Group at Enron Public Affairs.  No part of it may be circulated, quoted, or reproduced for distribution outside the organization without prior written approval from the group. This material was used by the Information Resources Working Group during an oral presentation; it is not a complete record of the discussion.</a:t>
            </a:r>
            <a:endParaRPr b="0" lang="en-US" sz="900" strike="noStrike" u="none">
              <a:solidFill>
                <a:srgbClr val="000000"/>
              </a:solidFill>
              <a:effectLst/>
              <a:uFillTx/>
              <a:latin typeface="Times New Roman"/>
            </a:endParaRPr>
          </a:p>
        </p:txBody>
      </p:sp>
      <p:sp>
        <p:nvSpPr>
          <p:cNvPr id="23" name="McK Document"/>
          <p:cNvSpPr/>
          <p:nvPr/>
        </p:nvSpPr>
        <p:spPr>
          <a:xfrm>
            <a:off x="2529000" y="5224320"/>
            <a:ext cx="5027400" cy="21276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1400" strike="noStrike" u="none">
                <a:solidFill>
                  <a:srgbClr val="000000"/>
                </a:solidFill>
                <a:effectLst/>
                <a:uFillTx/>
                <a:latin typeface="Arial"/>
              </a:rPr>
              <a:t>For discussion</a:t>
            </a:r>
            <a:endParaRPr b="0" lang="en-US" sz="1400" strike="noStrike" u="none">
              <a:solidFill>
                <a:srgbClr val="000000"/>
              </a:solidFill>
              <a:effectLst/>
              <a:uFillTx/>
              <a:latin typeface="Times New Roman"/>
            </a:endParaRPr>
          </a:p>
        </p:txBody>
      </p:sp>
      <p:sp>
        <p:nvSpPr>
          <p:cNvPr id="24" name="McK Date"/>
          <p:cNvSpPr/>
          <p:nvPr/>
        </p:nvSpPr>
        <p:spPr>
          <a:xfrm>
            <a:off x="2529000" y="5497560"/>
            <a:ext cx="502740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January 18, 2000</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information resources working group</a:t>
            </a:r>
            <a:endParaRPr b="0" lang="en-US" sz="1400" strike="noStrike" u="none">
              <a:solidFill>
                <a:srgbClr val="000000"/>
              </a:solidFill>
              <a:effectLst/>
              <a:uFillTx/>
              <a:latin typeface="Times New Roman"/>
            </a:endParaRPr>
          </a:p>
        </p:txBody>
      </p:sp>
      <p:sp>
        <p:nvSpPr>
          <p:cNvPr id="25" name="PlaceHolder 1"/>
          <p:cNvSpPr>
            <a:spLocks noGrp="1"/>
          </p:cNvSpPr>
          <p:nvPr>
            <p:ph type="title"/>
          </p:nvPr>
        </p:nvSpPr>
        <p:spPr>
          <a:xfrm>
            <a:off x="2528640" y="2378160"/>
            <a:ext cx="5027400" cy="3650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800" strike="noStrike" u="none">
                <a:solidFill>
                  <a:srgbClr val="000000"/>
                </a:solidFill>
                <a:effectLst/>
                <a:uFillTx/>
                <a:latin typeface="Arial"/>
              </a:rPr>
              <a:t>Knowledge and Information Management </a:t>
            </a:r>
            <a:endParaRPr b="0" lang="en-US" sz="2800" strike="noStrike" u="none">
              <a:solidFill>
                <a:srgbClr val="000000"/>
              </a:solidFill>
              <a:effectLst/>
              <a:uFillTx/>
              <a:latin typeface="Arial"/>
            </a:endParaRPr>
          </a:p>
        </p:txBody>
      </p:sp>
      <p:sp>
        <p:nvSpPr>
          <p:cNvPr id="26" name="PlaceHolder 2"/>
          <p:cNvSpPr>
            <a:spLocks noGrp="1"/>
          </p:cNvSpPr>
          <p:nvPr>
            <p:ph type="subTitle"/>
          </p:nvPr>
        </p:nvSpPr>
        <p:spPr>
          <a:xfrm>
            <a:off x="2528640" y="3363480"/>
            <a:ext cx="5027400" cy="2127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1400" strike="noStrike" u="none">
                <a:solidFill>
                  <a:srgbClr val="000000"/>
                </a:solidFill>
                <a:effectLst/>
                <a:uFillTx/>
                <a:latin typeface="Arial"/>
              </a:rPr>
              <a:t>Kick-Off meeting</a:t>
            </a:r>
            <a:endParaRPr b="0" lang="en-US" sz="1400" strike="noStrike" u="none">
              <a:solidFill>
                <a:srgbClr val="000000"/>
              </a:solidFill>
              <a:effectLst/>
              <a:uFillTx/>
              <a:latin typeface="Arial"/>
            </a:endParaRPr>
          </a:p>
        </p:txBody>
      </p:sp>
      <p:graphicFrame>
        <p:nvGraphicFramePr>
          <p:cNvPr id="27" name=""/>
          <p:cNvGraphicFramePr/>
          <p:nvPr/>
        </p:nvGraphicFramePr>
        <p:xfrm>
          <a:off x="2521080" y="3860640"/>
          <a:ext cx="1141200" cy="1141560"/>
        </p:xfrm>
        <a:graphic>
          <a:graphicData uri="http://schemas.openxmlformats.org/presentationml/2006/ole">
            <p:oleObj r:id="rId1" spid="">
              <p:embed/>
              <p:pic>
                <p:nvPicPr>
                  <p:cNvPr id="28" name="" descr=""/>
                  <p:cNvPicPr/>
                  <p:nvPr/>
                </p:nvPicPr>
                <p:blipFill>
                  <a:blip r:embed="rId2"/>
                  <a:stretch/>
                </p:blipFill>
                <p:spPr>
                  <a:xfrm>
                    <a:off x="2521080" y="3860640"/>
                    <a:ext cx="1141200" cy="1141560"/>
                  </a:xfrm>
                  <a:prstGeom prst="rect">
                    <a:avLst/>
                  </a:prstGeom>
                  <a:noFill/>
                  <a:ln w="0">
                    <a:noFill/>
                  </a:ln>
                </p:spPr>
              </p:pic>
            </p:oleObj>
          </a:graphicData>
        </a:graphic>
      </p:graphicFrame>
      <p:sp>
        <p:nvSpPr>
          <p:cNvPr id="4" name="PlaceHolder 3"/>
          <p:cNvSpPr>
            <a:spLocks noGrp="1"/>
          </p:cNvSpPr>
          <p:nvPr>
            <p:ph type="sldNum" idx="2"/>
          </p:nvPr>
        </p:nvSpPr>
        <p:spPr/>
        <p:txBody>
          <a:bodyPr/>
          <a:p>
            <a:fld id="{EFBC1198-0440-41CD-B811-081649540CB6}"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7" name=""/>
          <p:cNvSpPr/>
          <p:nvPr/>
        </p:nvSpPr>
        <p:spPr>
          <a:xfrm>
            <a:off x="558000" y="2354400"/>
            <a:ext cx="40413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KNOWLEDGE AND INFORMATION - A USEFUL TOOL</a:t>
            </a:r>
            <a:endParaRPr b="0" lang="en-US" sz="1200" strike="noStrike" u="none">
              <a:solidFill>
                <a:srgbClr val="000000"/>
              </a:solidFill>
              <a:effectLst/>
              <a:uFillTx/>
              <a:latin typeface="Times New Roman"/>
            </a:endParaRPr>
          </a:p>
        </p:txBody>
      </p:sp>
      <p:sp>
        <p:nvSpPr>
          <p:cNvPr id="208" name=""/>
          <p:cNvSpPr/>
          <p:nvPr/>
        </p:nvSpPr>
        <p:spPr>
          <a:xfrm>
            <a:off x="616320" y="1224000"/>
            <a:ext cx="10076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User needs</a:t>
            </a:r>
            <a:endParaRPr b="0" lang="en-US" sz="1400" strike="noStrike" u="none">
              <a:solidFill>
                <a:srgbClr val="000000"/>
              </a:solidFill>
              <a:effectLst/>
              <a:uFillTx/>
              <a:latin typeface="Times New Roman"/>
            </a:endParaRPr>
          </a:p>
        </p:txBody>
      </p:sp>
      <p:sp>
        <p:nvSpPr>
          <p:cNvPr id="209" name=""/>
          <p:cNvSpPr/>
          <p:nvPr/>
        </p:nvSpPr>
        <p:spPr>
          <a:xfrm>
            <a:off x="636480" y="3665520"/>
            <a:ext cx="1728720" cy="1280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first step is to conceptualize a tool and design the process that we should follow in order for it to offer an attractive value proposition for the end users</a:t>
            </a:r>
            <a:endParaRPr b="0" lang="en-US" sz="1200" strike="noStrike" u="none">
              <a:solidFill>
                <a:srgbClr val="000000"/>
              </a:solidFill>
              <a:effectLst/>
              <a:uFillTx/>
              <a:latin typeface="Times New Roman"/>
            </a:endParaRPr>
          </a:p>
        </p:txBody>
      </p:sp>
      <p:sp>
        <p:nvSpPr>
          <p:cNvPr id="210" name=""/>
          <p:cNvSpPr/>
          <p:nvPr/>
        </p:nvSpPr>
        <p:spPr>
          <a:xfrm>
            <a:off x="2550960" y="3665520"/>
            <a:ext cx="1662120" cy="14634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We should then implement a system that offers the correct environment for the processes to take place and evolve4 according to the needs of the users</a:t>
            </a:r>
            <a:endParaRPr b="0" lang="en-US" sz="1200" strike="noStrike" u="none">
              <a:solidFill>
                <a:srgbClr val="000000"/>
              </a:solidFill>
              <a:effectLst/>
              <a:uFillTx/>
              <a:latin typeface="Times New Roman"/>
            </a:endParaRPr>
          </a:p>
        </p:txBody>
      </p:sp>
      <p:grpSp>
        <p:nvGrpSpPr>
          <p:cNvPr id="211" name=""/>
          <p:cNvGrpSpPr/>
          <p:nvPr/>
        </p:nvGrpSpPr>
        <p:grpSpPr>
          <a:xfrm>
            <a:off x="585720" y="2744640"/>
            <a:ext cx="1911240" cy="816120"/>
            <a:chOff x="585720" y="2744640"/>
            <a:chExt cx="1911240" cy="816120"/>
          </a:xfrm>
        </p:grpSpPr>
        <p:sp>
          <p:nvSpPr>
            <p:cNvPr id="212" name=""/>
            <p:cNvSpPr/>
            <p:nvPr/>
          </p:nvSpPr>
          <p:spPr>
            <a:xfrm>
              <a:off x="585720" y="2744640"/>
              <a:ext cx="1911240" cy="816120"/>
            </a:xfrm>
            <a:custGeom>
              <a:avLst/>
              <a:gdLst/>
              <a:ahLst/>
              <a:rect l="l" t="t" r="r" b="b"/>
              <a:pathLst>
                <a:path w="1208" h="515">
                  <a:moveTo>
                    <a:pt x="0" y="0"/>
                  </a:moveTo>
                  <a:lnTo>
                    <a:pt x="1115" y="0"/>
                  </a:lnTo>
                  <a:lnTo>
                    <a:pt x="1208" y="258"/>
                  </a:lnTo>
                  <a:lnTo>
                    <a:pt x="1115" y="515"/>
                  </a:lnTo>
                  <a:lnTo>
                    <a:pt x="0" y="515"/>
                  </a:lnTo>
                  <a:lnTo>
                    <a:pt x="0" y="258"/>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213" name=""/>
            <p:cNvSpPr/>
            <p:nvPr/>
          </p:nvSpPr>
          <p:spPr>
            <a:xfrm>
              <a:off x="636120" y="2790360"/>
              <a:ext cx="1713240" cy="702000"/>
            </a:xfrm>
            <a:prstGeom prst="rect">
              <a:avLst/>
            </a:prstGeom>
            <a:noFill/>
            <a:ln w="0">
              <a:noFill/>
            </a:ln>
          </p:spPr>
          <p:style>
            <a:lnRef idx="0"/>
            <a:fillRef idx="0"/>
            <a:effectRef idx="0"/>
            <a:fontRef idx="minor"/>
          </p:style>
          <p:txBody>
            <a:bodyPr lIns="3960" rIns="3960" tIns="0" bIns="0" anchor="ctr">
              <a:norm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Process Design</a:t>
              </a:r>
              <a:endParaRPr b="0" lang="en-US" sz="1200" strike="noStrike" u="none">
                <a:solidFill>
                  <a:srgbClr val="000000"/>
                </a:solidFill>
                <a:effectLst/>
                <a:uFillTx/>
                <a:latin typeface="Times New Roman"/>
              </a:endParaRPr>
            </a:p>
          </p:txBody>
        </p:sp>
      </p:grpSp>
      <p:grpSp>
        <p:nvGrpSpPr>
          <p:cNvPr id="214" name=""/>
          <p:cNvGrpSpPr/>
          <p:nvPr/>
        </p:nvGrpSpPr>
        <p:grpSpPr>
          <a:xfrm>
            <a:off x="2351160" y="2744640"/>
            <a:ext cx="1911240" cy="816120"/>
            <a:chOff x="2351160" y="2744640"/>
            <a:chExt cx="1911240" cy="816120"/>
          </a:xfrm>
        </p:grpSpPr>
        <p:sp>
          <p:nvSpPr>
            <p:cNvPr id="215" name=""/>
            <p:cNvSpPr/>
            <p:nvPr/>
          </p:nvSpPr>
          <p:spPr>
            <a:xfrm>
              <a:off x="2351160" y="2744640"/>
              <a:ext cx="1911240" cy="816120"/>
            </a:xfrm>
            <a:custGeom>
              <a:avLst/>
              <a:gdLst/>
              <a:ahLst/>
              <a:rect l="l" t="t" r="r" b="b"/>
              <a:pathLst>
                <a:path w="1207" h="515">
                  <a:moveTo>
                    <a:pt x="0" y="0"/>
                  </a:moveTo>
                  <a:lnTo>
                    <a:pt x="1114" y="0"/>
                  </a:lnTo>
                  <a:lnTo>
                    <a:pt x="1207" y="258"/>
                  </a:lnTo>
                  <a:lnTo>
                    <a:pt x="1114" y="515"/>
                  </a:lnTo>
                  <a:lnTo>
                    <a:pt x="0" y="515"/>
                  </a:lnTo>
                  <a:lnTo>
                    <a:pt x="93" y="258"/>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216" name=""/>
            <p:cNvSpPr/>
            <p:nvPr/>
          </p:nvSpPr>
          <p:spPr>
            <a:xfrm>
              <a:off x="2548800" y="2790360"/>
              <a:ext cx="1567440" cy="702000"/>
            </a:xfrm>
            <a:prstGeom prst="rect">
              <a:avLst/>
            </a:prstGeom>
            <a:noFill/>
            <a:ln w="0">
              <a:noFill/>
            </a:ln>
          </p:spPr>
          <p:style>
            <a:lnRef idx="0"/>
            <a:fillRef idx="0"/>
            <a:effectRef idx="0"/>
            <a:fontRef idx="minor"/>
          </p:style>
          <p:txBody>
            <a:bodyPr lIns="3960" rIns="3960" tIns="0" bIns="0" anchor="ctr">
              <a:norm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System Implementation</a:t>
              </a:r>
              <a:endParaRPr b="0" lang="en-US" sz="1200" strike="noStrike" u="none">
                <a:solidFill>
                  <a:srgbClr val="000000"/>
                </a:solidFill>
                <a:effectLst/>
                <a:uFillTx/>
                <a:latin typeface="Times New Roman"/>
              </a:endParaRPr>
            </a:p>
          </p:txBody>
        </p:sp>
      </p:grpSp>
      <p:grpSp>
        <p:nvGrpSpPr>
          <p:cNvPr id="217" name=""/>
          <p:cNvGrpSpPr/>
          <p:nvPr/>
        </p:nvGrpSpPr>
        <p:grpSpPr>
          <a:xfrm>
            <a:off x="4114800" y="2744640"/>
            <a:ext cx="1913040" cy="816120"/>
            <a:chOff x="4114800" y="2744640"/>
            <a:chExt cx="1913040" cy="816120"/>
          </a:xfrm>
        </p:grpSpPr>
        <p:sp>
          <p:nvSpPr>
            <p:cNvPr id="218" name=""/>
            <p:cNvSpPr/>
            <p:nvPr/>
          </p:nvSpPr>
          <p:spPr>
            <a:xfrm>
              <a:off x="4114800" y="2744640"/>
              <a:ext cx="1913040" cy="816120"/>
            </a:xfrm>
            <a:custGeom>
              <a:avLst/>
              <a:gdLst/>
              <a:ahLst/>
              <a:rect l="l" t="t" r="r" b="b"/>
              <a:pathLst>
                <a:path w="1208" h="515">
                  <a:moveTo>
                    <a:pt x="0" y="0"/>
                  </a:moveTo>
                  <a:lnTo>
                    <a:pt x="1115" y="0"/>
                  </a:lnTo>
                  <a:lnTo>
                    <a:pt x="1208" y="258"/>
                  </a:lnTo>
                  <a:lnTo>
                    <a:pt x="1115" y="515"/>
                  </a:lnTo>
                  <a:lnTo>
                    <a:pt x="0" y="515"/>
                  </a:lnTo>
                  <a:lnTo>
                    <a:pt x="93" y="258"/>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219" name=""/>
            <p:cNvSpPr/>
            <p:nvPr/>
          </p:nvSpPr>
          <p:spPr>
            <a:xfrm>
              <a:off x="4312440" y="2790360"/>
              <a:ext cx="1569240" cy="702000"/>
            </a:xfrm>
            <a:prstGeom prst="rect">
              <a:avLst/>
            </a:prstGeom>
            <a:noFill/>
            <a:ln w="0">
              <a:noFill/>
            </a:ln>
          </p:spPr>
          <p:style>
            <a:lnRef idx="0"/>
            <a:fillRef idx="0"/>
            <a:effectRef idx="0"/>
            <a:fontRef idx="minor"/>
          </p:style>
          <p:txBody>
            <a:bodyPr lIns="3960" rIns="3960" tIns="0" bIns="0" anchor="ctr">
              <a:norm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Information gathering and access</a:t>
              </a:r>
              <a:endParaRPr b="0" lang="en-US" sz="1200" strike="noStrike" u="none">
                <a:solidFill>
                  <a:srgbClr val="000000"/>
                </a:solidFill>
                <a:effectLst/>
                <a:uFillTx/>
                <a:latin typeface="Times New Roman"/>
              </a:endParaRPr>
            </a:p>
          </p:txBody>
        </p:sp>
      </p:grpSp>
      <p:grpSp>
        <p:nvGrpSpPr>
          <p:cNvPr id="220" name=""/>
          <p:cNvGrpSpPr/>
          <p:nvPr/>
        </p:nvGrpSpPr>
        <p:grpSpPr>
          <a:xfrm>
            <a:off x="5881680" y="2744640"/>
            <a:ext cx="1911240" cy="816120"/>
            <a:chOff x="5881680" y="2744640"/>
            <a:chExt cx="1911240" cy="816120"/>
          </a:xfrm>
        </p:grpSpPr>
        <p:sp>
          <p:nvSpPr>
            <p:cNvPr id="221" name=""/>
            <p:cNvSpPr/>
            <p:nvPr/>
          </p:nvSpPr>
          <p:spPr>
            <a:xfrm>
              <a:off x="5881680" y="2744640"/>
              <a:ext cx="1911240" cy="816120"/>
            </a:xfrm>
            <a:custGeom>
              <a:avLst/>
              <a:gdLst/>
              <a:ahLst/>
              <a:rect l="l" t="t" r="r" b="b"/>
              <a:pathLst>
                <a:path w="1207" h="515">
                  <a:moveTo>
                    <a:pt x="0" y="0"/>
                  </a:moveTo>
                  <a:lnTo>
                    <a:pt x="1114" y="0"/>
                  </a:lnTo>
                  <a:lnTo>
                    <a:pt x="1207" y="258"/>
                  </a:lnTo>
                  <a:lnTo>
                    <a:pt x="1114" y="515"/>
                  </a:lnTo>
                  <a:lnTo>
                    <a:pt x="0" y="515"/>
                  </a:lnTo>
                  <a:lnTo>
                    <a:pt x="93" y="258"/>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222" name=""/>
            <p:cNvSpPr/>
            <p:nvPr/>
          </p:nvSpPr>
          <p:spPr>
            <a:xfrm>
              <a:off x="6079320" y="2790360"/>
              <a:ext cx="1567440" cy="702000"/>
            </a:xfrm>
            <a:prstGeom prst="rect">
              <a:avLst/>
            </a:prstGeom>
            <a:noFill/>
            <a:ln w="0">
              <a:noFill/>
            </a:ln>
          </p:spPr>
          <p:style>
            <a:lnRef idx="0"/>
            <a:fillRef idx="0"/>
            <a:effectRef idx="0"/>
            <a:fontRef idx="minor"/>
          </p:style>
          <p:txBody>
            <a:bodyPr lIns="3960" rIns="3960" tIns="0" bIns="0" anchor="ctr">
              <a:norm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Information analysis</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and knowledge</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codification</a:t>
              </a:r>
              <a:endParaRPr b="0" lang="en-US" sz="1200" strike="noStrike" u="none">
                <a:solidFill>
                  <a:srgbClr val="000000"/>
                </a:solidFill>
                <a:effectLst/>
                <a:uFillTx/>
                <a:latin typeface="Times New Roman"/>
              </a:endParaRPr>
            </a:p>
          </p:txBody>
        </p:sp>
      </p:grpSp>
      <p:sp>
        <p:nvSpPr>
          <p:cNvPr id="223" name=""/>
          <p:cNvSpPr/>
          <p:nvPr/>
        </p:nvSpPr>
        <p:spPr>
          <a:xfrm>
            <a:off x="4314960" y="3665520"/>
            <a:ext cx="1662120" cy="1646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We have to design and implement a decision process that enables us to select the right information for the different user groups and develop the appropriate and secure access mechanisms</a:t>
            </a:r>
            <a:endParaRPr b="0" lang="en-US" sz="1200" strike="noStrike" u="none">
              <a:solidFill>
                <a:srgbClr val="000000"/>
              </a:solidFill>
              <a:effectLst/>
              <a:uFillTx/>
              <a:latin typeface="Times New Roman"/>
            </a:endParaRPr>
          </a:p>
        </p:txBody>
      </p:sp>
      <p:sp>
        <p:nvSpPr>
          <p:cNvPr id="224" name=""/>
          <p:cNvSpPr/>
          <p:nvPr/>
        </p:nvSpPr>
        <p:spPr>
          <a:xfrm>
            <a:off x="6083280" y="3665520"/>
            <a:ext cx="1662120" cy="1280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We have to establish the information analysis needs and the knowledge codification requirements that are attractive and valuable to the users</a:t>
            </a:r>
            <a:endParaRPr b="0" lang="en-US" sz="1200" strike="noStrike" u="none">
              <a:solidFill>
                <a:srgbClr val="000000"/>
              </a:solidFill>
              <a:effectLst/>
              <a:uFillTx/>
              <a:latin typeface="Times New Roman"/>
            </a:endParaRPr>
          </a:p>
        </p:txBody>
      </p:sp>
      <p:sp>
        <p:nvSpPr>
          <p:cNvPr id="225" name=""/>
          <p:cNvSpPr/>
          <p:nvPr/>
        </p:nvSpPr>
        <p:spPr>
          <a:xfrm>
            <a:off x="7924680" y="2476440"/>
            <a:ext cx="1714680" cy="1092240"/>
          </a:xfrm>
          <a:prstGeom prst="ellipse">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Privileged access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creation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mechanism</a:t>
            </a:r>
            <a:endParaRPr b="0" lang="en-US" sz="1400" strike="noStrike" u="none">
              <a:solidFill>
                <a:srgbClr val="000000"/>
              </a:solidFill>
              <a:effectLst/>
              <a:uFillTx/>
              <a:latin typeface="Times New Roman"/>
            </a:endParaRPr>
          </a:p>
        </p:txBody>
      </p:sp>
      <p:sp>
        <p:nvSpPr>
          <p:cNvPr id="226" name=""/>
          <p:cNvSpPr/>
          <p:nvPr/>
        </p:nvSpPr>
        <p:spPr>
          <a:xfrm>
            <a:off x="8039160" y="3678120"/>
            <a:ext cx="1662120" cy="1646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Our objective is to have a tool that will enable us to have a mechanism that will give us privileged access to information and knowledge for further value creation by the users</a:t>
            </a:r>
            <a:endParaRPr b="0" lang="en-US" sz="1200" strike="noStrike" u="none">
              <a:solidFill>
                <a:srgbClr val="000000"/>
              </a:solidFill>
              <a:effectLst/>
              <a:uFillTx/>
              <a:latin typeface="Times New Roman"/>
            </a:endParaRPr>
          </a:p>
        </p:txBody>
      </p:sp>
      <p:sp>
        <p:nvSpPr>
          <p:cNvPr id="227" name=""/>
          <p:cNvSpPr/>
          <p:nvPr/>
        </p:nvSpPr>
        <p:spPr>
          <a:xfrm>
            <a:off x="635760" y="1760400"/>
            <a:ext cx="73310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People throughout our group need to have a tool that helps them create more value in their everyday work</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04C050DA-08D9-40BA-B6B4-8EF3D1713CED}"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8" name=""/>
          <p:cNvSpPr/>
          <p:nvPr/>
        </p:nvSpPr>
        <p:spPr>
          <a:xfrm>
            <a:off x="937080" y="2354400"/>
            <a:ext cx="39567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KNOWLEDGE ENHANCEMENT FOR PRODUCTIVITY</a:t>
            </a:r>
            <a:endParaRPr b="0" lang="en-US" sz="1200" strike="noStrike" u="none">
              <a:solidFill>
                <a:srgbClr val="000000"/>
              </a:solidFill>
              <a:effectLst/>
              <a:uFillTx/>
              <a:latin typeface="Times New Roman"/>
            </a:endParaRPr>
          </a:p>
        </p:txBody>
      </p:sp>
      <p:sp>
        <p:nvSpPr>
          <p:cNvPr id="229" name=""/>
          <p:cNvSpPr/>
          <p:nvPr/>
        </p:nvSpPr>
        <p:spPr>
          <a:xfrm>
            <a:off x="919080" y="1160640"/>
            <a:ext cx="184320" cy="304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0" name=""/>
          <p:cNvSpPr/>
          <p:nvPr/>
        </p:nvSpPr>
        <p:spPr>
          <a:xfrm>
            <a:off x="918360" y="1160640"/>
            <a:ext cx="15429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Value proposition</a:t>
            </a:r>
            <a:endParaRPr b="0" lang="en-US" sz="1400" strike="noStrike" u="none">
              <a:solidFill>
                <a:srgbClr val="000000"/>
              </a:solidFill>
              <a:effectLst/>
              <a:uFillTx/>
              <a:latin typeface="Times New Roman"/>
            </a:endParaRPr>
          </a:p>
        </p:txBody>
      </p:sp>
      <p:sp>
        <p:nvSpPr>
          <p:cNvPr id="231" name=""/>
          <p:cNvSpPr/>
          <p:nvPr/>
        </p:nvSpPr>
        <p:spPr>
          <a:xfrm>
            <a:off x="1930320" y="2946240"/>
            <a:ext cx="1714680" cy="1092240"/>
          </a:xfrm>
          <a:prstGeom prst="ellipse">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Privileged access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creation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mechanism</a:t>
            </a:r>
            <a:endParaRPr b="0" lang="en-US" sz="1400" strike="noStrike" u="none">
              <a:solidFill>
                <a:srgbClr val="000000"/>
              </a:solidFill>
              <a:effectLst/>
              <a:uFillTx/>
              <a:latin typeface="Times New Roman"/>
            </a:endParaRPr>
          </a:p>
        </p:txBody>
      </p:sp>
      <p:sp>
        <p:nvSpPr>
          <p:cNvPr id="232" name=""/>
          <p:cNvSpPr/>
          <p:nvPr/>
        </p:nvSpPr>
        <p:spPr>
          <a:xfrm>
            <a:off x="2044800" y="4148280"/>
            <a:ext cx="1662120" cy="1646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Our objective is to have a tool that will enable us to have a mechanism that will give us privileged access to information and knowledge for further value creation by the users</a:t>
            </a:r>
            <a:endParaRPr b="0" lang="en-US" sz="1200" strike="noStrike" u="none">
              <a:solidFill>
                <a:srgbClr val="000000"/>
              </a:solidFill>
              <a:effectLst/>
              <a:uFillTx/>
              <a:latin typeface="Times New Roman"/>
            </a:endParaRPr>
          </a:p>
        </p:txBody>
      </p:sp>
      <p:sp>
        <p:nvSpPr>
          <p:cNvPr id="233" name=""/>
          <p:cNvSpPr/>
          <p:nvPr/>
        </p:nvSpPr>
        <p:spPr>
          <a:xfrm>
            <a:off x="6346800" y="3440160"/>
            <a:ext cx="343872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Having a proprietary state of the art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information and knowledge management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system will enable users to make more informed and valuable decisions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Having such a tool will also create a cycle by which improved ways of doing thing are going to be an input into the system that will keep it evolving </a:t>
            </a:r>
            <a:endParaRPr b="0" lang="en-US" sz="1200" strike="noStrike" u="none">
              <a:solidFill>
                <a:srgbClr val="000000"/>
              </a:solidFill>
              <a:effectLst/>
              <a:uFillTx/>
              <a:latin typeface="Times New Roman"/>
            </a:endParaRPr>
          </a:p>
        </p:txBody>
      </p:sp>
      <p:sp>
        <p:nvSpPr>
          <p:cNvPr id="234" name=""/>
          <p:cNvSpPr/>
          <p:nvPr/>
        </p:nvSpPr>
        <p:spPr>
          <a:xfrm>
            <a:off x="4127400" y="3251160"/>
            <a:ext cx="1866960" cy="2158920"/>
          </a:xfrm>
          <a:custGeom>
            <a:avLst/>
            <a:gdLst>
              <a:gd name="textAreaLeft" fmla="*/ 249840 w 1866960"/>
              <a:gd name="textAreaRight" fmla="*/ 1617120 w 1866960"/>
              <a:gd name="textAreaTop" fmla="*/ 377640 h 2158920"/>
              <a:gd name="textAreaBottom" fmla="*/ 1565280 h 215892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936720" y="1709640"/>
            <a:ext cx="83073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is well known that information and knowledge increase productivity.  We offer a tool that will make it easier to have access to and create privileged information and knowledge</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548324F5-1E7F-4E80-BF22-80EA48AAA242}"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6" name=""/>
          <p:cNvSpPr/>
          <p:nvPr/>
        </p:nvSpPr>
        <p:spPr>
          <a:xfrm>
            <a:off x="938520" y="1606680"/>
            <a:ext cx="4101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THREE LEVELS OF THE MANAGEMENT SYSTEM</a:t>
            </a:r>
            <a:endParaRPr b="0" lang="en-US" sz="1200" strike="noStrike" u="none">
              <a:solidFill>
                <a:srgbClr val="000000"/>
              </a:solidFill>
              <a:effectLst/>
              <a:uFillTx/>
              <a:latin typeface="Times New Roman"/>
            </a:endParaRPr>
          </a:p>
        </p:txBody>
      </p:sp>
      <p:sp>
        <p:nvSpPr>
          <p:cNvPr id="237" name=""/>
          <p:cNvSpPr/>
          <p:nvPr/>
        </p:nvSpPr>
        <p:spPr>
          <a:xfrm>
            <a:off x="919080" y="1160640"/>
            <a:ext cx="184320" cy="304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8" name=""/>
          <p:cNvSpPr/>
          <p:nvPr/>
        </p:nvSpPr>
        <p:spPr>
          <a:xfrm>
            <a:off x="932400" y="558720"/>
            <a:ext cx="26420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Resource and user segmentation</a:t>
            </a:r>
            <a:endParaRPr b="0" lang="en-US" sz="1400" strike="noStrike" u="none">
              <a:solidFill>
                <a:srgbClr val="000000"/>
              </a:solidFill>
              <a:effectLst/>
              <a:uFillTx/>
              <a:latin typeface="Times New Roman"/>
            </a:endParaRPr>
          </a:p>
        </p:txBody>
      </p:sp>
      <p:sp>
        <p:nvSpPr>
          <p:cNvPr id="239" name=""/>
          <p:cNvSpPr/>
          <p:nvPr/>
        </p:nvSpPr>
        <p:spPr>
          <a:xfrm>
            <a:off x="954360" y="1096920"/>
            <a:ext cx="63388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system will three levels which the users will be able to access according to their needs.</a:t>
            </a:r>
            <a:endParaRPr b="0" lang="en-US" sz="1200" strike="noStrike" u="none">
              <a:solidFill>
                <a:srgbClr val="000000"/>
              </a:solidFill>
              <a:effectLst/>
              <a:uFillTx/>
              <a:latin typeface="Times New Roman"/>
            </a:endParaRPr>
          </a:p>
        </p:txBody>
      </p:sp>
      <p:sp>
        <p:nvSpPr>
          <p:cNvPr id="240" name=""/>
          <p:cNvSpPr/>
          <p:nvPr/>
        </p:nvSpPr>
        <p:spPr>
          <a:xfrm>
            <a:off x="936000" y="2116080"/>
            <a:ext cx="17899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Information resources</a:t>
            </a:r>
            <a:endParaRPr b="0" lang="en-US" sz="1200" strike="noStrike" u="none">
              <a:solidFill>
                <a:srgbClr val="000000"/>
              </a:solidFill>
              <a:effectLst/>
              <a:uFillTx/>
              <a:latin typeface="Times New Roman"/>
            </a:endParaRPr>
          </a:p>
        </p:txBody>
      </p:sp>
      <p:sp>
        <p:nvSpPr>
          <p:cNvPr id="241" name=""/>
          <p:cNvSpPr/>
          <p:nvPr/>
        </p:nvSpPr>
        <p:spPr>
          <a:xfrm>
            <a:off x="937080" y="3681360"/>
            <a:ext cx="16628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Information analysis</a:t>
            </a:r>
            <a:endParaRPr b="0" lang="en-US" sz="1200" strike="noStrike" u="none">
              <a:solidFill>
                <a:srgbClr val="000000"/>
              </a:solidFill>
              <a:effectLst/>
              <a:uFillTx/>
              <a:latin typeface="Times New Roman"/>
            </a:endParaRPr>
          </a:p>
        </p:txBody>
      </p:sp>
      <p:sp>
        <p:nvSpPr>
          <p:cNvPr id="242" name=""/>
          <p:cNvSpPr/>
          <p:nvPr/>
        </p:nvSpPr>
        <p:spPr>
          <a:xfrm>
            <a:off x="936720" y="5430960"/>
            <a:ext cx="19760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Knowledge management</a:t>
            </a:r>
            <a:endParaRPr b="0" lang="en-US" sz="1200" strike="noStrike" u="none">
              <a:solidFill>
                <a:srgbClr val="000000"/>
              </a:solidFill>
              <a:effectLst/>
              <a:uFillTx/>
              <a:latin typeface="Times New Roman"/>
            </a:endParaRPr>
          </a:p>
        </p:txBody>
      </p:sp>
      <p:sp>
        <p:nvSpPr>
          <p:cNvPr id="243" name=""/>
          <p:cNvSpPr/>
          <p:nvPr/>
        </p:nvSpPr>
        <p:spPr>
          <a:xfrm>
            <a:off x="934920" y="2625840"/>
            <a:ext cx="735192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Access to relevant information resources like stock prices, commodity prices, regulation, publications, articles, Reuters, Bloomberg, Enron business news, Who is Who?, etc.</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section would have open access to all personnel.</a:t>
            </a:r>
            <a:endParaRPr b="0" lang="en-US" sz="1200" strike="noStrike" u="none">
              <a:solidFill>
                <a:srgbClr val="000000"/>
              </a:solidFill>
              <a:effectLst/>
              <a:uFillTx/>
              <a:latin typeface="Times New Roman"/>
            </a:endParaRPr>
          </a:p>
        </p:txBody>
      </p:sp>
      <p:sp>
        <p:nvSpPr>
          <p:cNvPr id="244" name=""/>
          <p:cNvSpPr/>
          <p:nvPr/>
        </p:nvSpPr>
        <p:spPr>
          <a:xfrm>
            <a:off x="934920" y="5940360"/>
            <a:ext cx="735192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Access to practice documents, to internal and external expert directory, theme or subject primers (I.e.. A self Study Guide, From Edison to Enron, an Evolution), practice and expert discussions, confidential and proprietary information,etc.</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section would have restricted access by all personnel.</a:t>
            </a:r>
            <a:endParaRPr b="0" lang="en-US" sz="1200" strike="noStrike" u="none">
              <a:solidFill>
                <a:srgbClr val="000000"/>
              </a:solidFill>
              <a:effectLst/>
              <a:uFillTx/>
              <a:latin typeface="Times New Roman"/>
            </a:endParaRPr>
          </a:p>
        </p:txBody>
      </p:sp>
      <p:sp>
        <p:nvSpPr>
          <p:cNvPr id="245" name=""/>
          <p:cNvSpPr/>
          <p:nvPr/>
        </p:nvSpPr>
        <p:spPr>
          <a:xfrm>
            <a:off x="934920" y="4191120"/>
            <a:ext cx="735192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Access to relevant analyses, market trends, price trends, price co-relations, regulatory implications, competitor analysis, industry and market analysis, proprietary position papers, business analysis, strategic implications.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section would have restricted access by all personnel.</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65B0ACB7-DEB8-48F7-B341-377A4F3A740F}"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6" name=""/>
          <p:cNvSpPr/>
          <p:nvPr/>
        </p:nvSpPr>
        <p:spPr>
          <a:xfrm>
            <a:off x="711360" y="2111400"/>
            <a:ext cx="7073640" cy="4724280"/>
          </a:xfrm>
          <a:prstGeom prst="rect">
            <a:avLst/>
          </a:prstGeom>
          <a:solidFill>
            <a:srgbClr val="ffffff"/>
          </a:solidFill>
          <a:ln w="9360">
            <a:solidFill>
              <a:srgbClr val="000000"/>
            </a:solidFill>
            <a:miter/>
          </a:ln>
          <a:effectLst>
            <a:outerShdw dist="107932"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7" name=""/>
          <p:cNvSpPr/>
          <p:nvPr/>
        </p:nvSpPr>
        <p:spPr>
          <a:xfrm>
            <a:off x="620640" y="1811160"/>
            <a:ext cx="5489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IMPORTANCE OF PROPRIETARY KNOWLEDGE AND INFORMATION</a:t>
            </a:r>
            <a:endParaRPr b="0" lang="en-US" sz="1200" strike="noStrike" u="none">
              <a:solidFill>
                <a:srgbClr val="000000"/>
              </a:solidFill>
              <a:effectLst/>
              <a:uFillTx/>
              <a:latin typeface="Times New Roman"/>
            </a:endParaRPr>
          </a:p>
        </p:txBody>
      </p:sp>
      <p:sp>
        <p:nvSpPr>
          <p:cNvPr id="248" name=""/>
          <p:cNvSpPr/>
          <p:nvPr/>
        </p:nvSpPr>
        <p:spPr>
          <a:xfrm>
            <a:off x="919080" y="617400"/>
            <a:ext cx="184320" cy="304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9" name=""/>
          <p:cNvSpPr/>
          <p:nvPr/>
        </p:nvSpPr>
        <p:spPr>
          <a:xfrm>
            <a:off x="612720" y="668160"/>
            <a:ext cx="19389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Competitive advantage</a:t>
            </a:r>
            <a:endParaRPr b="0" lang="en-US" sz="1400" strike="noStrike" u="none">
              <a:solidFill>
                <a:srgbClr val="000000"/>
              </a:solidFill>
              <a:effectLst/>
              <a:uFillTx/>
              <a:latin typeface="Times New Roman"/>
            </a:endParaRPr>
          </a:p>
        </p:txBody>
      </p:sp>
      <p:sp>
        <p:nvSpPr>
          <p:cNvPr id="250" name=""/>
          <p:cNvSpPr/>
          <p:nvPr/>
        </p:nvSpPr>
        <p:spPr>
          <a:xfrm>
            <a:off x="932400" y="2422440"/>
            <a:ext cx="6385680" cy="2015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1" lang="en-US" sz="1400" strike="noStrike" u="none">
                <a:solidFill>
                  <a:srgbClr val="000000"/>
                </a:solidFill>
                <a:effectLst/>
                <a:uFillTx/>
                <a:latin typeface="Arial"/>
              </a:rPr>
              <a:t>Knowledge drives value creation. This is a simple concept that has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become a sacred mantra for the high-growth e-commerce industry and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one of the uncontested foundations for this industry’s evolution.</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How does this concept relate to the capital-intensive, commodity-driven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electric utility sector? We contend that the ability to transition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from a regulated, monopolistic utility to a knowledge-based, dynamic</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competitor will be the key characteristic of industry leaders over the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next few years.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51" name=""/>
          <p:cNvSpPr/>
          <p:nvPr/>
        </p:nvSpPr>
        <p:spPr>
          <a:xfrm>
            <a:off x="965160" y="4489560"/>
            <a:ext cx="6435720" cy="1739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regulatory and economic changes that the power sector is currently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undergoing, and the many qualitative and quantitative repercussions that ensue</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are discussed at length in this report. We believe that among the individual</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responses that each company has made in anticipation of these changes, a small</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number of strategies stand out. These strategies combine the knowledge,</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experience, and foresight with the skill to optimize this knowledge in a competitive</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environment. These companies, which we refer to as “new economy electrics,”</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are poised to emerge as the industry leaders that should capture market share at</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 accelerating pace over the next few years……”</a:t>
            </a:r>
            <a:endParaRPr b="0" lang="en-US" sz="1200" strike="noStrike" u="none">
              <a:solidFill>
                <a:srgbClr val="000000"/>
              </a:solidFill>
              <a:effectLst/>
              <a:uFillTx/>
              <a:latin typeface="Times New Roman"/>
            </a:endParaRPr>
          </a:p>
        </p:txBody>
      </p:sp>
      <p:sp>
        <p:nvSpPr>
          <p:cNvPr id="252" name=""/>
          <p:cNvSpPr/>
          <p:nvPr/>
        </p:nvSpPr>
        <p:spPr>
          <a:xfrm>
            <a:off x="609480" y="1149480"/>
            <a:ext cx="8258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evolution of our business is being driven, to a large extent, by the pending deregulation of the generation segment of the industry. Anticipating and leading change has given us a competitive advantage</a:t>
            </a:r>
            <a:endParaRPr b="0" lang="en-US" sz="1200" strike="noStrike" u="none">
              <a:solidFill>
                <a:srgbClr val="000000"/>
              </a:solidFill>
              <a:effectLst/>
              <a:uFillTx/>
              <a:latin typeface="Times New Roman"/>
            </a:endParaRPr>
          </a:p>
        </p:txBody>
      </p:sp>
      <p:sp>
        <p:nvSpPr>
          <p:cNvPr id="253" name=""/>
          <p:cNvSpPr/>
          <p:nvPr/>
        </p:nvSpPr>
        <p:spPr>
          <a:xfrm>
            <a:off x="947160" y="2160720"/>
            <a:ext cx="1220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Introduction</a:t>
            </a:r>
            <a:endParaRPr b="0" lang="en-US" sz="1400" strike="noStrike" u="none">
              <a:solidFill>
                <a:srgbClr val="000000"/>
              </a:solidFill>
              <a:effectLst/>
              <a:uFillTx/>
              <a:latin typeface="Times New Roman"/>
            </a:endParaRPr>
          </a:p>
        </p:txBody>
      </p:sp>
      <p:sp>
        <p:nvSpPr>
          <p:cNvPr id="254" name=""/>
          <p:cNvSpPr/>
          <p:nvPr/>
        </p:nvSpPr>
        <p:spPr>
          <a:xfrm>
            <a:off x="1026000" y="4192560"/>
            <a:ext cx="6264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Body</a:t>
            </a:r>
            <a:endParaRPr b="0" lang="en-US" sz="1400" strike="noStrike" u="none">
              <a:solidFill>
                <a:srgbClr val="000000"/>
              </a:solidFill>
              <a:effectLst/>
              <a:uFillTx/>
              <a:latin typeface="Times New Roman"/>
            </a:endParaRPr>
          </a:p>
        </p:txBody>
      </p:sp>
      <p:sp>
        <p:nvSpPr>
          <p:cNvPr id="255" name=""/>
          <p:cNvSpPr/>
          <p:nvPr/>
        </p:nvSpPr>
        <p:spPr>
          <a:xfrm>
            <a:off x="2616120" y="6264360"/>
            <a:ext cx="6502320" cy="44424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2660400" y="6338880"/>
            <a:ext cx="64526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Credit Suisse First Boston: The Emergence of the New Economy Electrics</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AE5A94DE-D182-448E-A02C-F1BB2B64267C}"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7" name=""/>
          <p:cNvSpPr/>
          <p:nvPr/>
        </p:nvSpPr>
        <p:spPr>
          <a:xfrm>
            <a:off x="817920" y="2354400"/>
            <a:ext cx="36777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EASY ACCESS TO VALUE- A VIRTUOUS CYCLE</a:t>
            </a:r>
            <a:endParaRPr b="0" lang="en-US" sz="1200" strike="noStrike" u="none">
              <a:solidFill>
                <a:srgbClr val="000000"/>
              </a:solidFill>
              <a:effectLst/>
              <a:uFillTx/>
              <a:latin typeface="Times New Roman"/>
            </a:endParaRPr>
          </a:p>
        </p:txBody>
      </p:sp>
      <p:sp>
        <p:nvSpPr>
          <p:cNvPr id="258" name=""/>
          <p:cNvSpPr/>
          <p:nvPr/>
        </p:nvSpPr>
        <p:spPr>
          <a:xfrm>
            <a:off x="919080" y="1160640"/>
            <a:ext cx="184320" cy="304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9" name=""/>
          <p:cNvSpPr/>
          <p:nvPr/>
        </p:nvSpPr>
        <p:spPr>
          <a:xfrm>
            <a:off x="812880" y="1160640"/>
            <a:ext cx="2998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Distribution strategy and framework</a:t>
            </a:r>
            <a:endParaRPr b="0" lang="en-US" sz="1400" strike="noStrike" u="none">
              <a:solidFill>
                <a:srgbClr val="000000"/>
              </a:solidFill>
              <a:effectLst/>
              <a:uFillTx/>
              <a:latin typeface="Times New Roman"/>
            </a:endParaRPr>
          </a:p>
        </p:txBody>
      </p:sp>
      <p:sp>
        <p:nvSpPr>
          <p:cNvPr id="260" name=""/>
          <p:cNvSpPr/>
          <p:nvPr/>
        </p:nvSpPr>
        <p:spPr>
          <a:xfrm>
            <a:off x="816120" y="1673280"/>
            <a:ext cx="79768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should aim to have a state of the art intranet distribution channel and to create incentives and offer the value in order for the intensive use of this tool.</a:t>
            </a:r>
            <a:endParaRPr b="0" lang="en-US" sz="1200" strike="noStrike" u="none">
              <a:solidFill>
                <a:srgbClr val="000000"/>
              </a:solidFill>
              <a:effectLst/>
              <a:uFillTx/>
              <a:latin typeface="Times New Roman"/>
            </a:endParaRPr>
          </a:p>
        </p:txBody>
      </p:sp>
      <p:sp>
        <p:nvSpPr>
          <p:cNvPr id="261" name=""/>
          <p:cNvSpPr/>
          <p:nvPr/>
        </p:nvSpPr>
        <p:spPr>
          <a:xfrm>
            <a:off x="2457360" y="2925720"/>
            <a:ext cx="2738520" cy="1287360"/>
          </a:xfrm>
          <a:custGeom>
            <a:avLst/>
            <a:gdLst/>
            <a:ahLst/>
            <a:rect l="l" t="t" r="r" b="b"/>
            <a:pathLst>
              <a:path w="1725" h="811">
                <a:moveTo>
                  <a:pt x="0" y="638"/>
                </a:moveTo>
                <a:lnTo>
                  <a:pt x="1047" y="638"/>
                </a:lnTo>
                <a:lnTo>
                  <a:pt x="1214" y="810"/>
                </a:lnTo>
                <a:lnTo>
                  <a:pt x="1241" y="771"/>
                </a:lnTo>
                <a:lnTo>
                  <a:pt x="1271" y="735"/>
                </a:lnTo>
                <a:lnTo>
                  <a:pt x="1303" y="700"/>
                </a:lnTo>
                <a:lnTo>
                  <a:pt x="1338" y="669"/>
                </a:lnTo>
                <a:lnTo>
                  <a:pt x="1372" y="644"/>
                </a:lnTo>
                <a:lnTo>
                  <a:pt x="1408" y="624"/>
                </a:lnTo>
                <a:lnTo>
                  <a:pt x="1447" y="607"/>
                </a:lnTo>
                <a:lnTo>
                  <a:pt x="1486" y="593"/>
                </a:lnTo>
                <a:lnTo>
                  <a:pt x="1527" y="583"/>
                </a:lnTo>
                <a:lnTo>
                  <a:pt x="1551" y="748"/>
                </a:lnTo>
                <a:lnTo>
                  <a:pt x="1724" y="348"/>
                </a:lnTo>
                <a:lnTo>
                  <a:pt x="1464" y="0"/>
                </a:lnTo>
                <a:lnTo>
                  <a:pt x="1465" y="145"/>
                </a:lnTo>
                <a:lnTo>
                  <a:pt x="0" y="145"/>
                </a:lnTo>
                <a:lnTo>
                  <a:pt x="0" y="638"/>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 name=""/>
          <p:cNvSpPr/>
          <p:nvPr/>
        </p:nvSpPr>
        <p:spPr>
          <a:xfrm>
            <a:off x="4997520" y="3139920"/>
            <a:ext cx="1377720" cy="1127160"/>
          </a:xfrm>
          <a:custGeom>
            <a:avLst/>
            <a:gdLst/>
            <a:ahLst/>
            <a:rect l="l" t="t" r="r" b="b"/>
            <a:pathLst>
              <a:path w="868" h="710">
                <a:moveTo>
                  <a:pt x="193" y="708"/>
                </a:moveTo>
                <a:lnTo>
                  <a:pt x="657" y="709"/>
                </a:lnTo>
                <a:lnTo>
                  <a:pt x="731" y="580"/>
                </a:lnTo>
                <a:lnTo>
                  <a:pt x="801" y="451"/>
                </a:lnTo>
                <a:lnTo>
                  <a:pt x="867" y="317"/>
                </a:lnTo>
                <a:lnTo>
                  <a:pt x="728" y="398"/>
                </a:lnTo>
                <a:lnTo>
                  <a:pt x="693" y="348"/>
                </a:lnTo>
                <a:lnTo>
                  <a:pt x="655" y="300"/>
                </a:lnTo>
                <a:lnTo>
                  <a:pt x="613" y="254"/>
                </a:lnTo>
                <a:lnTo>
                  <a:pt x="567" y="212"/>
                </a:lnTo>
                <a:lnTo>
                  <a:pt x="519" y="174"/>
                </a:lnTo>
                <a:lnTo>
                  <a:pt x="468" y="139"/>
                </a:lnTo>
                <a:lnTo>
                  <a:pt x="415" y="107"/>
                </a:lnTo>
                <a:lnTo>
                  <a:pt x="360" y="79"/>
                </a:lnTo>
                <a:lnTo>
                  <a:pt x="303" y="56"/>
                </a:lnTo>
                <a:lnTo>
                  <a:pt x="244" y="36"/>
                </a:lnTo>
                <a:lnTo>
                  <a:pt x="185" y="20"/>
                </a:lnTo>
                <a:lnTo>
                  <a:pt x="124" y="9"/>
                </a:lnTo>
                <a:lnTo>
                  <a:pt x="62" y="2"/>
                </a:lnTo>
                <a:lnTo>
                  <a:pt x="0" y="0"/>
                </a:lnTo>
                <a:lnTo>
                  <a:pt x="165" y="205"/>
                </a:lnTo>
                <a:lnTo>
                  <a:pt x="63" y="444"/>
                </a:lnTo>
                <a:lnTo>
                  <a:pt x="105" y="453"/>
                </a:lnTo>
                <a:lnTo>
                  <a:pt x="146" y="466"/>
                </a:lnTo>
                <a:lnTo>
                  <a:pt x="185" y="483"/>
                </a:lnTo>
                <a:lnTo>
                  <a:pt x="222" y="503"/>
                </a:lnTo>
                <a:lnTo>
                  <a:pt x="257" y="528"/>
                </a:lnTo>
                <a:lnTo>
                  <a:pt x="290" y="555"/>
                </a:lnTo>
                <a:lnTo>
                  <a:pt x="320" y="585"/>
                </a:lnTo>
                <a:lnTo>
                  <a:pt x="349" y="618"/>
                </a:lnTo>
                <a:lnTo>
                  <a:pt x="193" y="708"/>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 name=""/>
          <p:cNvSpPr/>
          <p:nvPr/>
        </p:nvSpPr>
        <p:spPr>
          <a:xfrm>
            <a:off x="5389560" y="3968640"/>
            <a:ext cx="1057320" cy="1355760"/>
          </a:xfrm>
          <a:custGeom>
            <a:avLst/>
            <a:gdLst/>
            <a:ahLst/>
            <a:rect l="l" t="t" r="r" b="b"/>
            <a:pathLst>
              <a:path w="666" h="854">
                <a:moveTo>
                  <a:pt x="206" y="853"/>
                </a:moveTo>
                <a:lnTo>
                  <a:pt x="665" y="844"/>
                </a:lnTo>
                <a:lnTo>
                  <a:pt x="522" y="762"/>
                </a:lnTo>
                <a:lnTo>
                  <a:pt x="550" y="707"/>
                </a:lnTo>
                <a:lnTo>
                  <a:pt x="573" y="651"/>
                </a:lnTo>
                <a:lnTo>
                  <a:pt x="593" y="594"/>
                </a:lnTo>
                <a:lnTo>
                  <a:pt x="606" y="534"/>
                </a:lnTo>
                <a:lnTo>
                  <a:pt x="618" y="474"/>
                </a:lnTo>
                <a:lnTo>
                  <a:pt x="624" y="414"/>
                </a:lnTo>
                <a:lnTo>
                  <a:pt x="626" y="353"/>
                </a:lnTo>
                <a:lnTo>
                  <a:pt x="624" y="292"/>
                </a:lnTo>
                <a:lnTo>
                  <a:pt x="617" y="232"/>
                </a:lnTo>
                <a:lnTo>
                  <a:pt x="606" y="172"/>
                </a:lnTo>
                <a:lnTo>
                  <a:pt x="591" y="113"/>
                </a:lnTo>
                <a:lnTo>
                  <a:pt x="571" y="56"/>
                </a:lnTo>
                <a:lnTo>
                  <a:pt x="548" y="0"/>
                </a:lnTo>
                <a:lnTo>
                  <a:pt x="426" y="219"/>
                </a:lnTo>
                <a:lnTo>
                  <a:pt x="163" y="215"/>
                </a:lnTo>
                <a:lnTo>
                  <a:pt x="174" y="255"/>
                </a:lnTo>
                <a:lnTo>
                  <a:pt x="181" y="297"/>
                </a:lnTo>
                <a:lnTo>
                  <a:pt x="184" y="339"/>
                </a:lnTo>
                <a:lnTo>
                  <a:pt x="183" y="380"/>
                </a:lnTo>
                <a:lnTo>
                  <a:pt x="179" y="422"/>
                </a:lnTo>
                <a:lnTo>
                  <a:pt x="170" y="463"/>
                </a:lnTo>
                <a:lnTo>
                  <a:pt x="159" y="504"/>
                </a:lnTo>
                <a:lnTo>
                  <a:pt x="142" y="542"/>
                </a:lnTo>
                <a:lnTo>
                  <a:pt x="0" y="464"/>
                </a:lnTo>
                <a:lnTo>
                  <a:pt x="206" y="853"/>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 name=""/>
          <p:cNvSpPr/>
          <p:nvPr/>
        </p:nvSpPr>
        <p:spPr>
          <a:xfrm>
            <a:off x="4724280" y="4962600"/>
            <a:ext cx="1386000" cy="1241280"/>
          </a:xfrm>
          <a:custGeom>
            <a:avLst/>
            <a:gdLst/>
            <a:ahLst/>
            <a:rect l="l" t="t" r="r" b="b"/>
            <a:pathLst>
              <a:path w="873" h="782">
                <a:moveTo>
                  <a:pt x="0" y="391"/>
                </a:moveTo>
                <a:lnTo>
                  <a:pt x="219" y="781"/>
                </a:lnTo>
                <a:lnTo>
                  <a:pt x="219" y="602"/>
                </a:lnTo>
                <a:lnTo>
                  <a:pt x="277" y="597"/>
                </a:lnTo>
                <a:lnTo>
                  <a:pt x="336" y="587"/>
                </a:lnTo>
                <a:lnTo>
                  <a:pt x="393" y="574"/>
                </a:lnTo>
                <a:lnTo>
                  <a:pt x="449" y="557"/>
                </a:lnTo>
                <a:lnTo>
                  <a:pt x="504" y="536"/>
                </a:lnTo>
                <a:lnTo>
                  <a:pt x="558" y="512"/>
                </a:lnTo>
                <a:lnTo>
                  <a:pt x="609" y="484"/>
                </a:lnTo>
                <a:lnTo>
                  <a:pt x="660" y="453"/>
                </a:lnTo>
                <a:lnTo>
                  <a:pt x="706" y="417"/>
                </a:lnTo>
                <a:lnTo>
                  <a:pt x="753" y="379"/>
                </a:lnTo>
                <a:lnTo>
                  <a:pt x="795" y="337"/>
                </a:lnTo>
                <a:lnTo>
                  <a:pt x="836" y="292"/>
                </a:lnTo>
                <a:lnTo>
                  <a:pt x="872" y="246"/>
                </a:lnTo>
                <a:lnTo>
                  <a:pt x="608" y="260"/>
                </a:lnTo>
                <a:lnTo>
                  <a:pt x="488" y="27"/>
                </a:lnTo>
                <a:lnTo>
                  <a:pt x="463" y="51"/>
                </a:lnTo>
                <a:lnTo>
                  <a:pt x="436" y="73"/>
                </a:lnTo>
                <a:lnTo>
                  <a:pt x="404" y="95"/>
                </a:lnTo>
                <a:lnTo>
                  <a:pt x="370" y="116"/>
                </a:lnTo>
                <a:lnTo>
                  <a:pt x="333" y="132"/>
                </a:lnTo>
                <a:lnTo>
                  <a:pt x="297" y="146"/>
                </a:lnTo>
                <a:lnTo>
                  <a:pt x="259" y="156"/>
                </a:lnTo>
                <a:lnTo>
                  <a:pt x="219" y="163"/>
                </a:lnTo>
                <a:lnTo>
                  <a:pt x="219" y="0"/>
                </a:lnTo>
                <a:lnTo>
                  <a:pt x="0" y="391"/>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 name=""/>
          <p:cNvSpPr/>
          <p:nvPr/>
        </p:nvSpPr>
        <p:spPr>
          <a:xfrm>
            <a:off x="3552840" y="4808520"/>
            <a:ext cx="1316160" cy="1108080"/>
          </a:xfrm>
          <a:custGeom>
            <a:avLst/>
            <a:gdLst/>
            <a:ahLst/>
            <a:rect l="l" t="t" r="r" b="b"/>
            <a:pathLst>
              <a:path w="829" h="698">
                <a:moveTo>
                  <a:pt x="291" y="0"/>
                </a:moveTo>
                <a:lnTo>
                  <a:pt x="0" y="352"/>
                </a:lnTo>
                <a:lnTo>
                  <a:pt x="162" y="292"/>
                </a:lnTo>
                <a:lnTo>
                  <a:pt x="197" y="344"/>
                </a:lnTo>
                <a:lnTo>
                  <a:pt x="236" y="392"/>
                </a:lnTo>
                <a:lnTo>
                  <a:pt x="277" y="437"/>
                </a:lnTo>
                <a:lnTo>
                  <a:pt x="321" y="479"/>
                </a:lnTo>
                <a:lnTo>
                  <a:pt x="368" y="519"/>
                </a:lnTo>
                <a:lnTo>
                  <a:pt x="418" y="554"/>
                </a:lnTo>
                <a:lnTo>
                  <a:pt x="471" y="587"/>
                </a:lnTo>
                <a:lnTo>
                  <a:pt x="524" y="615"/>
                </a:lnTo>
                <a:lnTo>
                  <a:pt x="582" y="640"/>
                </a:lnTo>
                <a:lnTo>
                  <a:pt x="639" y="660"/>
                </a:lnTo>
                <a:lnTo>
                  <a:pt x="699" y="677"/>
                </a:lnTo>
                <a:lnTo>
                  <a:pt x="758" y="689"/>
                </a:lnTo>
                <a:lnTo>
                  <a:pt x="819" y="697"/>
                </a:lnTo>
                <a:lnTo>
                  <a:pt x="700" y="494"/>
                </a:lnTo>
                <a:lnTo>
                  <a:pt x="828" y="256"/>
                </a:lnTo>
                <a:lnTo>
                  <a:pt x="785" y="247"/>
                </a:lnTo>
                <a:lnTo>
                  <a:pt x="743" y="233"/>
                </a:lnTo>
                <a:lnTo>
                  <a:pt x="702" y="214"/>
                </a:lnTo>
                <a:lnTo>
                  <a:pt x="664" y="192"/>
                </a:lnTo>
                <a:lnTo>
                  <a:pt x="627" y="165"/>
                </a:lnTo>
                <a:lnTo>
                  <a:pt x="595" y="136"/>
                </a:lnTo>
                <a:lnTo>
                  <a:pt x="733" y="84"/>
                </a:lnTo>
                <a:lnTo>
                  <a:pt x="291" y="0"/>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a:off x="3481560" y="3860640"/>
            <a:ext cx="1076040" cy="1235160"/>
          </a:xfrm>
          <a:custGeom>
            <a:avLst/>
            <a:gdLst/>
            <a:ahLst/>
            <a:rect l="l" t="t" r="r" b="b"/>
            <a:pathLst>
              <a:path w="678" h="778">
                <a:moveTo>
                  <a:pt x="447" y="0"/>
                </a:moveTo>
                <a:lnTo>
                  <a:pt x="0" y="1"/>
                </a:lnTo>
                <a:lnTo>
                  <a:pt x="140" y="82"/>
                </a:lnTo>
                <a:lnTo>
                  <a:pt x="120" y="138"/>
                </a:lnTo>
                <a:lnTo>
                  <a:pt x="102" y="195"/>
                </a:lnTo>
                <a:lnTo>
                  <a:pt x="89" y="253"/>
                </a:lnTo>
                <a:lnTo>
                  <a:pt x="79" y="312"/>
                </a:lnTo>
                <a:lnTo>
                  <a:pt x="74" y="372"/>
                </a:lnTo>
                <a:lnTo>
                  <a:pt x="73" y="430"/>
                </a:lnTo>
                <a:lnTo>
                  <a:pt x="75" y="490"/>
                </a:lnTo>
                <a:lnTo>
                  <a:pt x="82" y="549"/>
                </a:lnTo>
                <a:lnTo>
                  <a:pt x="93" y="608"/>
                </a:lnTo>
                <a:lnTo>
                  <a:pt x="107" y="666"/>
                </a:lnTo>
                <a:lnTo>
                  <a:pt x="125" y="722"/>
                </a:lnTo>
                <a:lnTo>
                  <a:pt x="148" y="777"/>
                </a:lnTo>
                <a:lnTo>
                  <a:pt x="323" y="565"/>
                </a:lnTo>
                <a:lnTo>
                  <a:pt x="550" y="602"/>
                </a:lnTo>
                <a:lnTo>
                  <a:pt x="533" y="561"/>
                </a:lnTo>
                <a:lnTo>
                  <a:pt x="522" y="520"/>
                </a:lnTo>
                <a:lnTo>
                  <a:pt x="515" y="477"/>
                </a:lnTo>
                <a:lnTo>
                  <a:pt x="511" y="434"/>
                </a:lnTo>
                <a:lnTo>
                  <a:pt x="511" y="390"/>
                </a:lnTo>
                <a:lnTo>
                  <a:pt x="517" y="347"/>
                </a:lnTo>
                <a:lnTo>
                  <a:pt x="526" y="305"/>
                </a:lnTo>
                <a:lnTo>
                  <a:pt x="677" y="392"/>
                </a:lnTo>
                <a:lnTo>
                  <a:pt x="447" y="0"/>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5319720" y="3560400"/>
            <a:ext cx="574560" cy="36612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Useful </a:t>
            </a:r>
            <a:endParaRPr b="0" lang="en-US" sz="1200" strike="noStrike" u="none">
              <a:solidFill>
                <a:srgbClr val="000000"/>
              </a:solidFill>
              <a:effectLst/>
              <a:uFillTx/>
              <a:latin typeface="Times New Roman"/>
            </a:endParaRPr>
          </a:p>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tool</a:t>
            </a:r>
            <a:endParaRPr b="0" lang="en-US" sz="1200" strike="noStrike" u="none">
              <a:solidFill>
                <a:srgbClr val="000000"/>
              </a:solidFill>
              <a:effectLst/>
              <a:uFillTx/>
              <a:latin typeface="Times New Roman"/>
            </a:endParaRPr>
          </a:p>
        </p:txBody>
      </p:sp>
      <p:sp>
        <p:nvSpPr>
          <p:cNvPr id="268" name=""/>
          <p:cNvSpPr/>
          <p:nvPr/>
        </p:nvSpPr>
        <p:spPr>
          <a:xfrm>
            <a:off x="5694480" y="4436640"/>
            <a:ext cx="677880" cy="54900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Better decisions</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made</a:t>
            </a:r>
            <a:endParaRPr b="0" lang="en-US" sz="1200" strike="noStrike" u="none">
              <a:solidFill>
                <a:srgbClr val="000000"/>
              </a:solidFill>
              <a:effectLst/>
              <a:uFillTx/>
              <a:latin typeface="Times New Roman"/>
            </a:endParaRPr>
          </a:p>
        </p:txBody>
      </p:sp>
      <p:sp>
        <p:nvSpPr>
          <p:cNvPr id="269" name=""/>
          <p:cNvSpPr/>
          <p:nvPr/>
        </p:nvSpPr>
        <p:spPr>
          <a:xfrm>
            <a:off x="5016600" y="5230080"/>
            <a:ext cx="574560" cy="54900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More value added</a:t>
            </a:r>
            <a:endParaRPr b="0" lang="en-US" sz="1200" strike="noStrike" u="none">
              <a:solidFill>
                <a:srgbClr val="000000"/>
              </a:solidFill>
              <a:effectLst/>
              <a:uFillTx/>
              <a:latin typeface="Times New Roman"/>
            </a:endParaRPr>
          </a:p>
        </p:txBody>
      </p:sp>
      <p:sp>
        <p:nvSpPr>
          <p:cNvPr id="270" name=""/>
          <p:cNvSpPr/>
          <p:nvPr/>
        </p:nvSpPr>
        <p:spPr>
          <a:xfrm>
            <a:off x="3862440" y="5076360"/>
            <a:ext cx="969840" cy="36612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Knowledge</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development</a:t>
            </a:r>
            <a:endParaRPr b="0" lang="en-US" sz="1200" strike="noStrike" u="none">
              <a:solidFill>
                <a:srgbClr val="000000"/>
              </a:solidFill>
              <a:effectLst/>
              <a:uFillTx/>
              <a:latin typeface="Times New Roman"/>
            </a:endParaRPr>
          </a:p>
        </p:txBody>
      </p:sp>
      <p:sp>
        <p:nvSpPr>
          <p:cNvPr id="271" name=""/>
          <p:cNvSpPr/>
          <p:nvPr/>
        </p:nvSpPr>
        <p:spPr>
          <a:xfrm>
            <a:off x="3645000" y="4177800"/>
            <a:ext cx="574560" cy="54900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New </a:t>
            </a:r>
            <a:endParaRPr b="0" lang="en-US" sz="1200" strike="noStrike" u="none">
              <a:solidFill>
                <a:srgbClr val="000000"/>
              </a:solidFill>
              <a:effectLst/>
              <a:uFillTx/>
              <a:latin typeface="Times New Roman"/>
            </a:endParaRPr>
          </a:p>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valuable </a:t>
            </a:r>
            <a:endParaRPr b="0" lang="en-US" sz="1200" strike="noStrike" u="none">
              <a:solidFill>
                <a:srgbClr val="000000"/>
              </a:solidFill>
              <a:effectLst/>
              <a:uFillTx/>
              <a:latin typeface="Times New Roman"/>
            </a:endParaRPr>
          </a:p>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input</a:t>
            </a:r>
            <a:endParaRPr b="0" lang="en-US" sz="1200" strike="noStrike" u="none">
              <a:solidFill>
                <a:srgbClr val="000000"/>
              </a:solidFill>
              <a:effectLst/>
              <a:uFillTx/>
              <a:latin typeface="Times New Roman"/>
            </a:endParaRPr>
          </a:p>
        </p:txBody>
      </p:sp>
      <p:sp>
        <p:nvSpPr>
          <p:cNvPr id="272" name=""/>
          <p:cNvSpPr/>
          <p:nvPr/>
        </p:nvSpPr>
        <p:spPr>
          <a:xfrm>
            <a:off x="2576520" y="3323880"/>
            <a:ext cx="2368440" cy="366120"/>
          </a:xfrm>
          <a:prstGeom prst="rect">
            <a:avLst/>
          </a:prstGeom>
          <a:noFill/>
          <a:ln w="0">
            <a:noFill/>
          </a:ln>
        </p:spPr>
        <p:style>
          <a:lnRef idx="0"/>
          <a:fillRef idx="0"/>
          <a:effectRef idx="0"/>
          <a:fontRef idx="minor"/>
        </p:style>
        <p:txBody>
          <a:bodyPr lIns="0" rIns="0" tIns="0" bIns="0" anchor="ctr">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Easy access through state of the </a:t>
            </a:r>
            <a:endParaRPr b="0" lang="en-US" sz="1200" strike="noStrike" u="none">
              <a:solidFill>
                <a:srgbClr val="000000"/>
              </a:solidFill>
              <a:effectLst/>
              <a:uFillTx/>
              <a:latin typeface="Times New Roman"/>
            </a:endParaRPr>
          </a:p>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art technology and design</a:t>
            </a:r>
            <a:endParaRPr b="0" lang="en-US" sz="1200" strike="noStrike" u="none">
              <a:solidFill>
                <a:srgbClr val="000000"/>
              </a:solidFill>
              <a:effectLst/>
              <a:uFillTx/>
              <a:latin typeface="Times New Roman"/>
            </a:endParaRPr>
          </a:p>
        </p:txBody>
      </p:sp>
      <p:sp>
        <p:nvSpPr>
          <p:cNvPr id="273" name=""/>
          <p:cNvSpPr/>
          <p:nvPr/>
        </p:nvSpPr>
        <p:spPr>
          <a:xfrm>
            <a:off x="1681200" y="6026040"/>
            <a:ext cx="183960" cy="304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1A57D372-B88F-4609-8FA0-AA66D8978999}"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4" name=""/>
          <p:cNvSpPr/>
          <p:nvPr/>
        </p:nvSpPr>
        <p:spPr>
          <a:xfrm>
            <a:off x="1071000" y="812880"/>
            <a:ext cx="38127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ORGANIZATIONAL REQUIREMENTS</a:t>
            </a:r>
            <a:endParaRPr b="0" lang="en-US" sz="1600" strike="noStrike" u="none">
              <a:solidFill>
                <a:srgbClr val="000000"/>
              </a:solidFill>
              <a:effectLst/>
              <a:uFillTx/>
              <a:latin typeface="Times New Roman"/>
            </a:endParaRPr>
          </a:p>
        </p:txBody>
      </p:sp>
      <p:sp>
        <p:nvSpPr>
          <p:cNvPr id="275" name=""/>
          <p:cNvSpPr/>
          <p:nvPr/>
        </p:nvSpPr>
        <p:spPr>
          <a:xfrm>
            <a:off x="1069920" y="2252520"/>
            <a:ext cx="1552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CORE FUNCTIONS</a:t>
            </a:r>
            <a:endParaRPr b="0" lang="en-US" sz="1200" strike="noStrike" u="none">
              <a:solidFill>
                <a:srgbClr val="000000"/>
              </a:solidFill>
              <a:effectLst/>
              <a:uFillTx/>
              <a:latin typeface="Times New Roman"/>
            </a:endParaRPr>
          </a:p>
        </p:txBody>
      </p:sp>
      <p:sp>
        <p:nvSpPr>
          <p:cNvPr id="276" name=""/>
          <p:cNvSpPr/>
          <p:nvPr/>
        </p:nvSpPr>
        <p:spPr>
          <a:xfrm>
            <a:off x="1064880" y="1292400"/>
            <a:ext cx="37317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Separate group organized along core functions</a:t>
            </a:r>
            <a:endParaRPr b="0" lang="en-US" sz="1400" strike="noStrike" u="none">
              <a:solidFill>
                <a:srgbClr val="000000"/>
              </a:solidFill>
              <a:effectLst/>
              <a:uFillTx/>
              <a:latin typeface="Times New Roman"/>
            </a:endParaRPr>
          </a:p>
        </p:txBody>
      </p:sp>
      <p:sp>
        <p:nvSpPr>
          <p:cNvPr id="277" name=""/>
          <p:cNvSpPr/>
          <p:nvPr/>
        </p:nvSpPr>
        <p:spPr>
          <a:xfrm>
            <a:off x="1068480" y="1709640"/>
            <a:ext cx="80899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success of this enterprise will depend largely in the quality of the people that will be staffed to accomplish it.  Some of the the tasks will require expertise that is not very common in the business environment.</a:t>
            </a:r>
            <a:endParaRPr b="0" lang="en-US" sz="1200" strike="noStrike" u="none">
              <a:solidFill>
                <a:srgbClr val="000000"/>
              </a:solidFill>
              <a:effectLst/>
              <a:uFillTx/>
              <a:latin typeface="Times New Roman"/>
            </a:endParaRPr>
          </a:p>
        </p:txBody>
      </p:sp>
      <p:sp>
        <p:nvSpPr>
          <p:cNvPr id="278" name=""/>
          <p:cNvSpPr/>
          <p:nvPr/>
        </p:nvSpPr>
        <p:spPr>
          <a:xfrm>
            <a:off x="2336400" y="3195720"/>
            <a:ext cx="5419440" cy="1618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Content gathering and distribution</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Information analysis</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Practice development/knowledge codification</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Management/Quality assurance</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Information Technologies</a:t>
            </a:r>
            <a:endParaRPr b="0" lang="en-US" sz="20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8D8C0477-0958-4592-818D-05B7F5916F7C}"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9" name=""/>
          <p:cNvSpPr/>
          <p:nvPr/>
        </p:nvSpPr>
        <p:spPr>
          <a:xfrm>
            <a:off x="456480" y="812880"/>
            <a:ext cx="273672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PRO FORMA FINANCIALS</a:t>
            </a:r>
            <a:endParaRPr b="0" lang="en-US" sz="16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E9C89020-7F6D-41DB-8914-E26CA763A331}"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0" name=""/>
          <p:cNvSpPr/>
          <p:nvPr/>
        </p:nvSpPr>
        <p:spPr>
          <a:xfrm>
            <a:off x="455760" y="812880"/>
            <a:ext cx="407160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IMPLEMENTATION AND ACTION PLAN</a:t>
            </a:r>
            <a:endParaRPr b="0" lang="en-US" sz="1600" strike="noStrike" u="none">
              <a:solidFill>
                <a:srgbClr val="000000"/>
              </a:solidFill>
              <a:effectLst/>
              <a:uFillTx/>
              <a:latin typeface="Times New Roman"/>
            </a:endParaRPr>
          </a:p>
        </p:txBody>
      </p:sp>
      <p:sp>
        <p:nvSpPr>
          <p:cNvPr id="281" name=""/>
          <p:cNvSpPr/>
          <p:nvPr/>
        </p:nvSpPr>
        <p:spPr>
          <a:xfrm>
            <a:off x="584640" y="2163600"/>
            <a:ext cx="9259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TIME LINE</a:t>
            </a:r>
            <a:endParaRPr b="0" lang="en-US" sz="1200" strike="noStrike" u="none">
              <a:solidFill>
                <a:srgbClr val="000000"/>
              </a:solidFill>
              <a:effectLst/>
              <a:uFillTx/>
              <a:latin typeface="Times New Roman"/>
            </a:endParaRPr>
          </a:p>
        </p:txBody>
      </p:sp>
      <p:sp>
        <p:nvSpPr>
          <p:cNvPr id="282" name=""/>
          <p:cNvSpPr/>
          <p:nvPr/>
        </p:nvSpPr>
        <p:spPr>
          <a:xfrm>
            <a:off x="703440" y="3019320"/>
            <a:ext cx="4105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1171080" y="2743200"/>
            <a:ext cx="2945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Information resources and analysis</a:t>
            </a:r>
            <a:endParaRPr b="0" lang="en-US" sz="1400" strike="noStrike" u="none">
              <a:solidFill>
                <a:srgbClr val="000000"/>
              </a:solidFill>
              <a:effectLst/>
              <a:uFillTx/>
              <a:latin typeface="Times New Roman"/>
            </a:endParaRPr>
          </a:p>
        </p:txBody>
      </p:sp>
      <p:sp>
        <p:nvSpPr>
          <p:cNvPr id="284" name=""/>
          <p:cNvSpPr/>
          <p:nvPr/>
        </p:nvSpPr>
        <p:spPr>
          <a:xfrm>
            <a:off x="2297160" y="3065400"/>
            <a:ext cx="9338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X months</a:t>
            </a:r>
            <a:endParaRPr b="0" lang="en-US" sz="1400" strike="noStrike" u="none">
              <a:solidFill>
                <a:srgbClr val="000000"/>
              </a:solidFill>
              <a:effectLst/>
              <a:uFillTx/>
              <a:latin typeface="Times New Roman"/>
            </a:endParaRPr>
          </a:p>
        </p:txBody>
      </p:sp>
      <p:sp>
        <p:nvSpPr>
          <p:cNvPr id="285" name=""/>
          <p:cNvSpPr/>
          <p:nvPr/>
        </p:nvSpPr>
        <p:spPr>
          <a:xfrm>
            <a:off x="1827360" y="4000680"/>
            <a:ext cx="7372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6" name=""/>
          <p:cNvSpPr/>
          <p:nvPr/>
        </p:nvSpPr>
        <p:spPr>
          <a:xfrm>
            <a:off x="3724560" y="3743280"/>
            <a:ext cx="39175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Practice development/Knowledge management</a:t>
            </a:r>
            <a:endParaRPr b="0" lang="en-US" sz="1400" strike="noStrike" u="none">
              <a:solidFill>
                <a:srgbClr val="000000"/>
              </a:solidFill>
              <a:effectLst/>
              <a:uFillTx/>
              <a:latin typeface="Times New Roman"/>
            </a:endParaRPr>
          </a:p>
        </p:txBody>
      </p:sp>
      <p:sp>
        <p:nvSpPr>
          <p:cNvPr id="287" name=""/>
          <p:cNvSpPr/>
          <p:nvPr/>
        </p:nvSpPr>
        <p:spPr>
          <a:xfrm>
            <a:off x="5379840" y="4052880"/>
            <a:ext cx="9338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X months</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D08D5A5F-AC77-45C0-8700-0DCEF2E38246}"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8" name=""/>
          <p:cNvSpPr/>
          <p:nvPr/>
        </p:nvSpPr>
        <p:spPr>
          <a:xfrm>
            <a:off x="4034160" y="3286080"/>
            <a:ext cx="201528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APPENDIX</a:t>
            </a:r>
            <a:endParaRPr b="0" lang="en-US" sz="28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CEABE009-46DC-4417-9760-5C1D9E521B74}"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9" name=""/>
          <p:cNvSpPr/>
          <p:nvPr/>
        </p:nvSpPr>
        <p:spPr>
          <a:xfrm>
            <a:off x="0" y="0"/>
            <a:ext cx="2081160" cy="777240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44280" y="1204920"/>
            <a:ext cx="1406520" cy="3807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INFORMATION</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RADAR SCREEN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MARKETS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PRESS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WHATS NEW?</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WHO IS WHO?</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ANALYSIS</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MARKET TRENDS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REGULATION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KNOWLEDGE</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NATURAL GAS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ELECTRICITY</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COMMUNICATIONS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PAPER</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WEATHER</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COMMODITIES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FINANCE</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ENVIRONMENT</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ORGANIZATION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STRATEGY</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REGULATION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BUSINESS DEV.</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PRESENTATIONS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HUMAN RESOURCES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ONGOING RESEARCH</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DESCRIPTION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E-CHAT</a:t>
            </a:r>
            <a:endParaRPr b="0" lang="en-US" sz="800" strike="noStrike" u="none">
              <a:solidFill>
                <a:srgbClr val="000000"/>
              </a:solidFill>
              <a:effectLst/>
              <a:uFillTx/>
              <a:latin typeface="Times New Roman"/>
            </a:endParaRPr>
          </a:p>
        </p:txBody>
      </p:sp>
      <p:sp>
        <p:nvSpPr>
          <p:cNvPr id="291" name=""/>
          <p:cNvSpPr/>
          <p:nvPr/>
        </p:nvSpPr>
        <p:spPr>
          <a:xfrm>
            <a:off x="2052720" y="0"/>
            <a:ext cx="8005680" cy="18320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00"/>
                </a:solidFill>
                <a:effectLst/>
                <a:uFillTx/>
                <a:latin typeface="Arial"/>
              </a:rPr>
              <a:t>Enron’s Information and Knowledge Management System</a:t>
            </a:r>
            <a:endParaRPr b="0" lang="en-US" sz="1800" strike="noStrike" u="none">
              <a:solidFill>
                <a:srgbClr val="000000"/>
              </a:solidFill>
              <a:effectLst/>
              <a:uFillTx/>
              <a:latin typeface="Times New Roman"/>
            </a:endParaRPr>
          </a:p>
        </p:txBody>
      </p:sp>
      <p:sp>
        <p:nvSpPr>
          <p:cNvPr id="292" name=""/>
          <p:cNvSpPr/>
          <p:nvPr/>
        </p:nvSpPr>
        <p:spPr>
          <a:xfrm>
            <a:off x="3103560" y="2639880"/>
            <a:ext cx="6286680" cy="28371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Arial"/>
              </a:rPr>
              <a:t>Welcome to Enron’s Information and Knowledge Management System</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Statement of purpose Statement of purpose Statement of purpose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Statement of purpose Statement of purpose Statement of purpose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Statement of purpose Statement of purpose Statement of purpose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Statement of purpose Statement of purpose Statement of purpose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Arial"/>
              </a:rPr>
              <a:t>How this system works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Instructions instructions instructions instructions instructions instructions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instructions instructions instructions instructions instructions instructions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instructions instructions instructions instructions instructions instructions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instructions instructions instructions instructions instructions instructions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instructions instructions instructions instructions instructions instructions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ff"/>
                </a:solidFill>
                <a:effectLst/>
                <a:uFillTx/>
                <a:latin typeface="Arial"/>
              </a:rPr>
              <a:t>Contacts / Help</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graphicFrame>
        <p:nvGraphicFramePr>
          <p:cNvPr id="293" name=""/>
          <p:cNvGraphicFramePr/>
          <p:nvPr/>
        </p:nvGraphicFramePr>
        <p:xfrm>
          <a:off x="1550880" y="331920"/>
          <a:ext cx="1100160" cy="1055520"/>
        </p:xfrm>
        <a:graphic>
          <a:graphicData uri="http://schemas.openxmlformats.org/presentationml/2006/ole">
            <p:oleObj r:id="rId1" spid="">
              <p:embed/>
              <p:pic>
                <p:nvPicPr>
                  <p:cNvPr id="294" name="" descr=""/>
                  <p:cNvPicPr/>
                  <p:nvPr/>
                </p:nvPicPr>
                <p:blipFill>
                  <a:blip r:embed="rId2"/>
                  <a:stretch/>
                </p:blipFill>
                <p:spPr>
                  <a:xfrm>
                    <a:off x="1550880" y="331920"/>
                    <a:ext cx="1100160" cy="1055520"/>
                  </a:xfrm>
                  <a:prstGeom prst="rect">
                    <a:avLst/>
                  </a:prstGeom>
                  <a:solidFill>
                    <a:srgbClr val="ffffcc"/>
                  </a:solidFill>
                  <a:ln w="0">
                    <a:noFill/>
                  </a:ln>
                </p:spPr>
              </p:pic>
            </p:oleObj>
          </a:graphicData>
        </a:graphic>
      </p:graphicFrame>
      <p:sp>
        <p:nvSpPr>
          <p:cNvPr id="295" name=""/>
          <p:cNvSpPr/>
          <p:nvPr/>
        </p:nvSpPr>
        <p:spPr>
          <a:xfrm>
            <a:off x="2050200" y="1647720"/>
            <a:ext cx="76500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00"/>
                </a:solidFill>
                <a:effectLst/>
                <a:uFillTx/>
                <a:latin typeface="Arial"/>
              </a:rPr>
              <a:t>PRACTICES</a:t>
            </a:r>
            <a:endParaRPr b="0" lang="en-US" sz="800" strike="noStrike" u="none">
              <a:solidFill>
                <a:srgbClr val="000000"/>
              </a:solidFill>
              <a:effectLst/>
              <a:uFillTx/>
              <a:latin typeface="Times New Roman"/>
            </a:endParaRPr>
          </a:p>
        </p:txBody>
      </p:sp>
      <p:sp>
        <p:nvSpPr>
          <p:cNvPr id="296" name=""/>
          <p:cNvSpPr/>
          <p:nvPr/>
        </p:nvSpPr>
        <p:spPr>
          <a:xfrm>
            <a:off x="3438360" y="1647720"/>
            <a:ext cx="151956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00"/>
                </a:solidFill>
                <a:effectLst/>
                <a:uFillTx/>
                <a:latin typeface="Arial"/>
              </a:rPr>
              <a:t>KNOWLEDGE RESOURCES</a:t>
            </a:r>
            <a:endParaRPr b="0" lang="en-US" sz="800" strike="noStrike" u="none">
              <a:solidFill>
                <a:srgbClr val="000000"/>
              </a:solidFill>
              <a:effectLst/>
              <a:uFillTx/>
              <a:latin typeface="Times New Roman"/>
            </a:endParaRPr>
          </a:p>
        </p:txBody>
      </p:sp>
      <p:sp>
        <p:nvSpPr>
          <p:cNvPr id="297" name=""/>
          <p:cNvSpPr/>
          <p:nvPr/>
        </p:nvSpPr>
        <p:spPr>
          <a:xfrm>
            <a:off x="5953680" y="1647720"/>
            <a:ext cx="157068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00"/>
                </a:solidFill>
                <a:effectLst/>
                <a:uFillTx/>
                <a:latin typeface="Arial"/>
              </a:rPr>
              <a:t>INFORMATION RESOURCES</a:t>
            </a:r>
            <a:endParaRPr b="0" lang="en-US" sz="800" strike="noStrike" u="none">
              <a:solidFill>
                <a:srgbClr val="000000"/>
              </a:solidFill>
              <a:effectLst/>
              <a:uFillTx/>
              <a:latin typeface="Times New Roman"/>
            </a:endParaRPr>
          </a:p>
        </p:txBody>
      </p:sp>
      <p:sp>
        <p:nvSpPr>
          <p:cNvPr id="298" name=""/>
          <p:cNvSpPr/>
          <p:nvPr/>
        </p:nvSpPr>
        <p:spPr>
          <a:xfrm>
            <a:off x="8548560" y="1647720"/>
            <a:ext cx="83880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00"/>
                </a:solidFill>
                <a:effectLst/>
                <a:uFillTx/>
                <a:latin typeface="Arial"/>
              </a:rPr>
              <a:t>DOCUMENTS</a:t>
            </a:r>
            <a:endParaRPr b="0" lang="en-US" sz="800" strike="noStrike" u="none">
              <a:solidFill>
                <a:srgbClr val="000000"/>
              </a:solidFill>
              <a:effectLst/>
              <a:uFillTx/>
              <a:latin typeface="Times New Roman"/>
            </a:endParaRPr>
          </a:p>
        </p:txBody>
      </p:sp>
      <p:sp>
        <p:nvSpPr>
          <p:cNvPr id="299" name=""/>
          <p:cNvSpPr/>
          <p:nvPr/>
        </p:nvSpPr>
        <p:spPr>
          <a:xfrm>
            <a:off x="9818640" y="0"/>
            <a:ext cx="239760" cy="777240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0" name=""/>
          <p:cNvSpPr/>
          <p:nvPr/>
        </p:nvSpPr>
        <p:spPr>
          <a:xfrm>
            <a:off x="9853560" y="42840"/>
            <a:ext cx="147600" cy="131760"/>
          </a:xfrm>
          <a:prstGeom prst="triangle">
            <a:avLst>
              <a:gd name="adj" fmla="val 50000"/>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301" name=""/>
          <p:cNvSpPr/>
          <p:nvPr/>
        </p:nvSpPr>
        <p:spPr>
          <a:xfrm rot="10800000">
            <a:off x="9867960" y="7597800"/>
            <a:ext cx="147600" cy="131760"/>
          </a:xfrm>
          <a:prstGeom prst="triangle">
            <a:avLst>
              <a:gd name="adj" fmla="val 50000"/>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302" name=""/>
          <p:cNvSpPr/>
          <p:nvPr/>
        </p:nvSpPr>
        <p:spPr>
          <a:xfrm>
            <a:off x="9848880" y="3927600"/>
            <a:ext cx="209520" cy="380880"/>
          </a:xfrm>
          <a:prstGeom prst="rect">
            <a:avLst/>
          </a:prstGeom>
          <a:solidFill>
            <a:srgbClr val="a9a9a9"/>
          </a:solidFill>
          <a:ln w="0">
            <a:noFill/>
          </a:ln>
          <a:effectLst>
            <a:outerShdw dist="17819" dir="2700000" blurRad="0" rotWithShape="0">
              <a:srgbClr val="656565"/>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1817640" y="1339560"/>
            <a:ext cx="729936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000000"/>
                </a:solidFill>
                <a:effectLst/>
                <a:uFillTx/>
                <a:latin typeface="Arial"/>
              </a:rPr>
              <a:t>Table of Contents</a:t>
            </a:r>
            <a:endParaRPr b="1" lang="en-US" sz="2000" strike="noStrike" u="none">
              <a:solidFill>
                <a:srgbClr val="000000"/>
              </a:solidFill>
              <a:effectLst/>
              <a:uFillTx/>
              <a:latin typeface="Arial"/>
            </a:endParaRPr>
          </a:p>
        </p:txBody>
      </p:sp>
      <p:sp>
        <p:nvSpPr>
          <p:cNvPr id="30" name=""/>
          <p:cNvSpPr/>
          <p:nvPr/>
        </p:nvSpPr>
        <p:spPr>
          <a:xfrm>
            <a:off x="3024360" y="1911240"/>
            <a:ext cx="6092640" cy="493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Introduction</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 Executive summary and objectives</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 Description of the needs and of the opportunities</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Alignment with the company strategy</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User needs</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Knowledge and information management system: value proposition</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Resource and user segmentation</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KIMS and competitive advantage</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Distribution strategy and framework</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3. Organizational requirements</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Separate group</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Organized along core functions</a:t>
            </a:r>
            <a:endParaRPr b="0" lang="en-US" sz="1200" strike="noStrike" u="none">
              <a:solidFill>
                <a:srgbClr val="000000"/>
              </a:solidFill>
              <a:effectLst/>
              <a:uFillTx/>
              <a:latin typeface="Times New Roman"/>
            </a:endParaRPr>
          </a:p>
          <a:p>
            <a:pPr lvl="3" marL="3430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Content gathering and distribution</a:t>
            </a:r>
            <a:endParaRPr b="0" lang="en-US" sz="1200" strike="noStrike" u="none">
              <a:solidFill>
                <a:srgbClr val="000000"/>
              </a:solidFill>
              <a:effectLst/>
              <a:uFillTx/>
              <a:latin typeface="Times New Roman"/>
            </a:endParaRPr>
          </a:p>
          <a:p>
            <a:pPr lvl="3" marL="3430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Information analysis</a:t>
            </a:r>
            <a:endParaRPr b="0" lang="en-US" sz="1200" strike="noStrike" u="none">
              <a:solidFill>
                <a:srgbClr val="000000"/>
              </a:solidFill>
              <a:effectLst/>
              <a:uFillTx/>
              <a:latin typeface="Times New Roman"/>
            </a:endParaRPr>
          </a:p>
          <a:p>
            <a:pPr lvl="3" marL="3430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Information technologies</a:t>
            </a:r>
            <a:endParaRPr b="0" lang="en-US" sz="1200" strike="noStrike" u="none">
              <a:solidFill>
                <a:srgbClr val="000000"/>
              </a:solidFill>
              <a:effectLst/>
              <a:uFillTx/>
              <a:latin typeface="Times New Roman"/>
            </a:endParaRPr>
          </a:p>
          <a:p>
            <a:pPr lvl="3" marL="3430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Practice development / knowledge codification</a:t>
            </a:r>
            <a:endParaRPr b="0" lang="en-US" sz="1200" strike="noStrike" u="none">
              <a:solidFill>
                <a:srgbClr val="000000"/>
              </a:solidFill>
              <a:effectLst/>
              <a:uFillTx/>
              <a:latin typeface="Times New Roman"/>
            </a:endParaRPr>
          </a:p>
          <a:p>
            <a:pPr lvl="3" marL="3430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Quality assurance</a:t>
            </a:r>
            <a:endParaRPr b="0" lang="en-US" sz="1200" strike="noStrike" u="none">
              <a:solidFill>
                <a:srgbClr val="000000"/>
              </a:solidFill>
              <a:effectLst/>
              <a:uFillTx/>
              <a:latin typeface="Times New Roman"/>
            </a:endParaRPr>
          </a:p>
          <a:p>
            <a:pPr lvl="3" marL="3430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 Pro forma financials</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 Implementation action plan / time line</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Appendix</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Examples of the system at work</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Key pro forma assumptions</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22C32B9D-BDB8-4B2F-94D2-65228556C571}"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3" name=""/>
          <p:cNvSpPr/>
          <p:nvPr/>
        </p:nvSpPr>
        <p:spPr>
          <a:xfrm>
            <a:off x="7093080" y="3137040"/>
            <a:ext cx="1949400" cy="879480"/>
          </a:xfrm>
          <a:prstGeom prst="rect">
            <a:avLst/>
          </a:prstGeom>
          <a:solidFill>
            <a:srgbClr val="ffffff"/>
          </a:solidFill>
          <a:ln w="9360">
            <a:solidFill>
              <a:srgbClr val="000000"/>
            </a:solidFill>
            <a:miter/>
          </a:ln>
          <a:effectLst>
            <a:outerShdw dist="107932" dir="270000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457560" y="812880"/>
            <a:ext cx="34293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KEY PRO FORMA ASSUMPTIONS</a:t>
            </a:r>
            <a:endParaRPr b="0" lang="en-US" sz="1600" strike="noStrike" u="none">
              <a:solidFill>
                <a:srgbClr val="000000"/>
              </a:solidFill>
              <a:effectLst/>
              <a:uFillTx/>
              <a:latin typeface="Times New Roman"/>
            </a:endParaRPr>
          </a:p>
        </p:txBody>
      </p:sp>
      <p:sp>
        <p:nvSpPr>
          <p:cNvPr id="305" name=""/>
          <p:cNvSpPr/>
          <p:nvPr/>
        </p:nvSpPr>
        <p:spPr>
          <a:xfrm>
            <a:off x="1541160" y="2558880"/>
            <a:ext cx="2621520" cy="2015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How do we evaluate income?</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How  do we evaluate costs?</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How many users?</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What technology?</a:t>
            </a:r>
            <a:endParaRPr b="0" lang="en-US" sz="14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Hardware</a:t>
            </a:r>
            <a:endParaRPr b="0" lang="en-US" sz="14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Software</a:t>
            </a:r>
            <a:endParaRPr b="0" lang="en-US" sz="1400" strike="noStrike" u="none">
              <a:solidFill>
                <a:srgbClr val="000000"/>
              </a:solidFill>
              <a:effectLst/>
              <a:uFillTx/>
              <a:latin typeface="Times New Roman"/>
            </a:endParaRPr>
          </a:p>
        </p:txBody>
      </p:sp>
      <p:sp>
        <p:nvSpPr>
          <p:cNvPr id="306" name=""/>
          <p:cNvSpPr/>
          <p:nvPr/>
        </p:nvSpPr>
        <p:spPr>
          <a:xfrm rot="5400000">
            <a:off x="2992320" y="3457440"/>
            <a:ext cx="3130560" cy="209520"/>
          </a:xfrm>
          <a:prstGeom prst="triangle">
            <a:avLst>
              <a:gd name="adj" fmla="val 50000"/>
            </a:avLst>
          </a:prstGeom>
          <a:solidFill>
            <a:srgbClr val="909090"/>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307" name=""/>
          <p:cNvSpPr/>
          <p:nvPr/>
        </p:nvSpPr>
        <p:spPr>
          <a:xfrm>
            <a:off x="4957920" y="2984400"/>
            <a:ext cx="1400040" cy="11613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Surveys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Shadow pricing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Interviews</a:t>
            </a:r>
            <a:endParaRPr b="0" lang="en-US" sz="1400" strike="noStrike" u="none">
              <a:solidFill>
                <a:srgbClr val="000000"/>
              </a:solidFill>
              <a:effectLst/>
              <a:uFillTx/>
              <a:latin typeface="Times New Roman"/>
            </a:endParaRPr>
          </a:p>
        </p:txBody>
      </p:sp>
      <p:sp>
        <p:nvSpPr>
          <p:cNvPr id="308" name=""/>
          <p:cNvSpPr/>
          <p:nvPr/>
        </p:nvSpPr>
        <p:spPr>
          <a:xfrm rot="5400000">
            <a:off x="5192640" y="3457440"/>
            <a:ext cx="3130560" cy="209520"/>
          </a:xfrm>
          <a:prstGeom prst="triangle">
            <a:avLst>
              <a:gd name="adj" fmla="val 50000"/>
            </a:avLst>
          </a:prstGeom>
          <a:solidFill>
            <a:srgbClr val="909090"/>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309" name=""/>
          <p:cNvSpPr/>
          <p:nvPr/>
        </p:nvSpPr>
        <p:spPr>
          <a:xfrm>
            <a:off x="7157160" y="3417840"/>
            <a:ext cx="18259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Cost benefit analysis</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308AF245-6FE4-40E0-802C-BEC340478632}" type="slidenum">
              <a:t>20</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McK Message"/>
          <p:cNvSpPr/>
          <p:nvPr/>
        </p:nvSpPr>
        <p:spPr>
          <a:xfrm>
            <a:off x="1817640" y="1874880"/>
            <a:ext cx="73170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This document</a:t>
            </a:r>
            <a:endParaRPr b="0" lang="en-US" sz="1400" strike="noStrike" u="none">
              <a:solidFill>
                <a:srgbClr val="000000"/>
              </a:solidFill>
              <a:effectLst/>
              <a:uFillTx/>
              <a:latin typeface="Times New Roman"/>
            </a:endParaRPr>
          </a:p>
        </p:txBody>
      </p:sp>
      <p:sp>
        <p:nvSpPr>
          <p:cNvPr id="32" name=""/>
          <p:cNvSpPr/>
          <p:nvPr/>
        </p:nvSpPr>
        <p:spPr>
          <a:xfrm>
            <a:off x="2036880" y="2349360"/>
            <a:ext cx="6348240" cy="3385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is the first draft of a document that has to be developed in order to explain in detail the purposes and objectives as well as the value proposition of the “Information Resources” working group at the Public Affairs Organization at Enron.  This document will follow the format of a business plan in order to be very clear about the value proposition to the organization.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Within the document, most probably in the appendix, we will describe the different products and services to be offered by the Knowledge and Information Management System as well as their process of creation and delivery.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also want to offer this document as a guide or example for future working teams that have the need to work on business plans or strategy documents.  We will try our best to make this document clear and understandable for it to be accessible to anyone within the company without the need for further explanations.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hope that this document becomes a useful tool for other working groups. Anyone within our group will be more than happy to assist you in working through  your information and knowledge documents in the future.</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E00BA192-28FB-4ECC-A062-2B0E659E0476}"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1123200" y="793800"/>
            <a:ext cx="15476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INTRODUCTION</a:t>
            </a:r>
            <a:endParaRPr b="0" lang="en-US" sz="1400" strike="noStrike" u="none">
              <a:solidFill>
                <a:srgbClr val="000000"/>
              </a:solidFill>
              <a:effectLst/>
              <a:uFillTx/>
              <a:latin typeface="Times New Roman"/>
            </a:endParaRPr>
          </a:p>
        </p:txBody>
      </p:sp>
      <p:sp>
        <p:nvSpPr>
          <p:cNvPr id="34" name=""/>
          <p:cNvSpPr/>
          <p:nvPr/>
        </p:nvSpPr>
        <p:spPr>
          <a:xfrm>
            <a:off x="1425600" y="1709640"/>
            <a:ext cx="7832880" cy="5031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Public Affairs Group at Enron is a reflection of what has happened to all of the corporation.  We have grown because we have been able to innovate and thus create and capture opportunities before anyone else.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Together with the other areas of the company our group has been able to identify business opportunities, invent them or, at the very least, create the regulatory environment for a business to grow.  As we have undertaken business ventures all over the world, we have developed exceptional risk assessment and management tools which have been recognized by the financial markets.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 time goes by we have become more and more sophisticated and specialized in our work.  Ten years ago it would have taken us perhaps one full day to explain the nature and impact of our activities and to identify the most important issues and the options to solve them.  Today it would take us much more than that only to partially make the same analysis of one of the different areas within the public affairs group.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Once the bulk of deregulation has taken place and as the policy makers, regulators and our competitors become more sophisticated, it will be increasingly difficult to become innovative and to capture opportunities. We will only be able to capture opportunities at the margin.  If we were a production facility this is what would be described by economists as the law of diminishing returns.  The only way to avoid this law is by changing the way we do things, by changing our processes and our technology.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Our assets and our products are knowledge and information.  Are we managing them efficiently?  Are we codifying our knowledge and recognizing our experts?  Is the information we need on a day to day basis readily available?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Information Resources Group is designing a system to make information and Enron proprietary knowledge available in order to make each and everyone of us more knowledgeable and productive to enable us to stay at the leading edge in creating and capturing business opportunities.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B45474D4-1D89-41A0-8AB9-B16ED8EC5D06}"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
          <p:cNvSpPr/>
          <p:nvPr/>
        </p:nvSpPr>
        <p:spPr>
          <a:xfrm>
            <a:off x="1109520" y="576360"/>
            <a:ext cx="21621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EXECUTIVE SUMMARY</a:t>
            </a:r>
            <a:endParaRPr b="0" lang="en-US" sz="1400" strike="noStrike" u="none">
              <a:solidFill>
                <a:srgbClr val="000000"/>
              </a:solidFill>
              <a:effectLst/>
              <a:uFillTx/>
              <a:latin typeface="Times New Roman"/>
            </a:endParaRPr>
          </a:p>
        </p:txBody>
      </p:sp>
      <p:sp>
        <p:nvSpPr>
          <p:cNvPr id="36" name=""/>
          <p:cNvSpPr/>
          <p:nvPr/>
        </p:nvSpPr>
        <p:spPr>
          <a:xfrm>
            <a:off x="1566720" y="1038240"/>
            <a:ext cx="7421760" cy="6129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Enron’s business strategy is aimed at increasing the returns on invested capital to rates far beyond those attainable by a pure energy company.  More and more our business focus will be directed to technology.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Technology in its broadest means technical knowledge.  We normally use it to identify applications that help us solve complex problems that are based upon technical knowledge.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Developing technology before our competitors will give us the advantage we need to achieve our goal of higher returns.  In order to be able to develop new technology that includes innovative solutions on time, we need to make the existing information and accumulated knowledge readily available for those trying to find a solution to a new challenge.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Information Resources Working Group at Public Affairs will develop a system to manage information and knowledge.  The system will have three basic products depending on the level to which information is processed or developed.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Level 1.</a:t>
            </a: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Direct from the source information.</a:t>
            </a:r>
            <a:r>
              <a:rPr b="0" lang="en-US" sz="1200" strike="noStrike" u="none">
                <a:solidFill>
                  <a:srgbClr val="000000"/>
                </a:solidFill>
                <a:effectLst/>
                <a:uFillTx/>
                <a:latin typeface="Arial"/>
              </a:rPr>
              <a:t>  This level will include reference to general and published information as well as proprietary information and will direct the user directly to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the source. Examples of this would be commodity prices, economic indices, tickers, current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articles of interest, etc.</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Level 2.  Information Analysis</a:t>
            </a:r>
            <a:r>
              <a:rPr b="0" lang="en-US" sz="1200" strike="noStrike" u="none">
                <a:solidFill>
                  <a:srgbClr val="000000"/>
                </a:solidFill>
                <a:effectLst/>
                <a:uFillTx/>
                <a:latin typeface="Arial"/>
              </a:rPr>
              <a:t>.  This level will offer both standardized analysis on different regulatory, economic and markets trends as well as on demand analysis which will be recorded for future use.  The people in charge of offering this service will also be able to verify the quality of the information and or the quality of documents and analysis presented to them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for revision</a:t>
            </a:r>
            <a:r>
              <a:rPr b="1"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Level 3. Knowledge resources.  </a:t>
            </a:r>
            <a:r>
              <a:rPr b="0" lang="en-US" sz="1200" strike="noStrike" u="none">
                <a:solidFill>
                  <a:srgbClr val="000000"/>
                </a:solidFill>
                <a:effectLst/>
                <a:uFillTx/>
                <a:latin typeface="Arial"/>
              </a:rPr>
              <a:t>At this level the experience of people throughout the area would be recorded in written documents authored by those who who have had a successful experience or by those who have a new idea on how a relevant problem can be generally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solved (framework) This knowledge codification will have to be done by developing “practices” within our area (I.e. Federal regulatory, Media, Tariffs, State Government Affairs, Environment, Market Development, Industry Structure, etc.)</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success of this initiative will reside upon the collective effort of the people in the Public Affairs group which is why we shall design the right incentive to encourage everyone to participate in the development of the system and to use it intensively.</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B25F2236-E3C8-4477-BA5B-BD261CB07EDC}"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1244520" y="2125800"/>
            <a:ext cx="12510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KEY ISSUES</a:t>
            </a:r>
            <a:endParaRPr b="0" lang="en-US" sz="1400" strike="noStrike" u="none">
              <a:solidFill>
                <a:srgbClr val="000000"/>
              </a:solidFill>
              <a:effectLst/>
              <a:uFillTx/>
              <a:latin typeface="Times New Roman"/>
            </a:endParaRPr>
          </a:p>
        </p:txBody>
      </p:sp>
      <p:sp>
        <p:nvSpPr>
          <p:cNvPr id="38" name=""/>
          <p:cNvSpPr/>
          <p:nvPr/>
        </p:nvSpPr>
        <p:spPr>
          <a:xfrm>
            <a:off x="1154160" y="2556000"/>
            <a:ext cx="7273800" cy="3385800"/>
          </a:xfrm>
          <a:prstGeom prst="rect">
            <a:avLst/>
          </a:prstGeom>
          <a:noFill/>
          <a:ln w="0">
            <a:noFill/>
          </a:ln>
        </p:spPr>
        <p:style>
          <a:lnRef idx="0"/>
          <a:fillRef idx="0"/>
          <a:effectRef idx="0"/>
          <a:fontRef idx="minor"/>
        </p:style>
        <p:txBody>
          <a:bodyPr lIns="90000" rIns="90000" tIns="46800" bIns="46800" anchor="t">
            <a:spAutoFit/>
          </a:bodyPr>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Content.  </a:t>
            </a:r>
            <a:r>
              <a:rPr b="0" lang="en-US" sz="1200" strike="noStrike" u="none">
                <a:solidFill>
                  <a:srgbClr val="000000"/>
                </a:solidFill>
                <a:effectLst/>
                <a:uFillTx/>
                <a:latin typeface="Arial"/>
              </a:rPr>
              <a:t>The amount of relevant information available is growing every day.  We must be able to include in our system, links to all relevant information and most importantly to create access to relevant information that is not easily accessible.  We have to perform analysis on information in order to enable decision makers to have a trustworthy source for them to make the most informed decision possible.  We have to be able to codify our knowledge in order to make it accessible to those seeking a solution, in order to save time, avoid duplicity in efforts and make an expert (relatively) that is able to innovate out of anyone who uses the knowledge resources correctly</a:t>
            </a:r>
            <a:r>
              <a:rPr b="1"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knowledge content of the system will result from the input of everyone in the Public Affairs Group which is why a culture has to be created around the system.</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Value proposition. </a:t>
            </a:r>
            <a:r>
              <a:rPr b="0" lang="en-US" sz="1200" strike="noStrike" u="none">
                <a:solidFill>
                  <a:srgbClr val="000000"/>
                </a:solidFill>
                <a:effectLst/>
                <a:uFillTx/>
                <a:latin typeface="Arial"/>
              </a:rPr>
              <a:t>The system will raise the starting level for anyone who wants to make an informed decision or who wants to come up with an innovative solution. The system will save time and increase productivity. The system will become an important intangible asset.</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Distribution/ Access Internet/intranet.  </a:t>
            </a:r>
            <a:r>
              <a:rPr b="0" lang="en-US" sz="1200" strike="noStrike" u="none">
                <a:solidFill>
                  <a:srgbClr val="000000"/>
                </a:solidFill>
                <a:effectLst/>
                <a:uFillTx/>
                <a:latin typeface="Arial"/>
              </a:rPr>
              <a:t>Design a user friendly architecture in order to enable the users to enter the information and knowledge base easily and timely.  It is also crucial that the information  is secure since an important part of it will be strategic, proprietary and confidential.</a:t>
            </a:r>
            <a:endParaRPr b="0" lang="en-US" sz="1200" strike="noStrike" u="none">
              <a:solidFill>
                <a:srgbClr val="000000"/>
              </a:solidFill>
              <a:effectLst/>
              <a:uFillTx/>
              <a:latin typeface="Times New Roman"/>
            </a:endParaRPr>
          </a:p>
        </p:txBody>
      </p:sp>
      <p:sp>
        <p:nvSpPr>
          <p:cNvPr id="39" name=""/>
          <p:cNvSpPr/>
          <p:nvPr/>
        </p:nvSpPr>
        <p:spPr>
          <a:xfrm>
            <a:off x="1176480" y="1401840"/>
            <a:ext cx="74404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key issues in developing the system are related to content, value proposition and access to the system.</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F1130B80-B5AA-446C-88B3-327F2FF119C1}"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p:nvPr/>
        </p:nvSpPr>
        <p:spPr>
          <a:xfrm>
            <a:off x="468360" y="4309920"/>
            <a:ext cx="3502080" cy="1040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1" name=""/>
          <p:cNvSpPr/>
          <p:nvPr/>
        </p:nvSpPr>
        <p:spPr>
          <a:xfrm>
            <a:off x="488880" y="4330800"/>
            <a:ext cx="343872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Higher levels of knowledge and information will give us the intangible capital necessary to gain familiarity advantages over our competitors </a:t>
            </a:r>
            <a:endParaRPr b="0" lang="en-US" sz="1400" strike="noStrike" u="none">
              <a:solidFill>
                <a:srgbClr val="000000"/>
              </a:solidFill>
              <a:effectLst/>
              <a:uFillTx/>
              <a:latin typeface="Times New Roman"/>
            </a:endParaRPr>
          </a:p>
        </p:txBody>
      </p:sp>
      <p:sp>
        <p:nvSpPr>
          <p:cNvPr id="42" name=""/>
          <p:cNvSpPr/>
          <p:nvPr/>
        </p:nvSpPr>
        <p:spPr>
          <a:xfrm>
            <a:off x="453960" y="5608800"/>
            <a:ext cx="3502080" cy="10396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3" name=""/>
          <p:cNvSpPr/>
          <p:nvPr/>
        </p:nvSpPr>
        <p:spPr>
          <a:xfrm>
            <a:off x="453960" y="3011400"/>
            <a:ext cx="3502080" cy="1040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4" name=""/>
          <p:cNvSpPr/>
          <p:nvPr/>
        </p:nvSpPr>
        <p:spPr>
          <a:xfrm>
            <a:off x="6357960" y="3633840"/>
            <a:ext cx="2662200" cy="231300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455400" y="812880"/>
            <a:ext cx="307512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NEEDS AND OPPORTUNITIES</a:t>
            </a:r>
            <a:endParaRPr b="0" lang="en-US" sz="1600" strike="noStrike" u="none">
              <a:solidFill>
                <a:srgbClr val="000000"/>
              </a:solidFill>
              <a:effectLst/>
              <a:uFillTx/>
              <a:latin typeface="Times New Roman"/>
            </a:endParaRPr>
          </a:p>
        </p:txBody>
      </p:sp>
      <p:sp>
        <p:nvSpPr>
          <p:cNvPr id="46" name=""/>
          <p:cNvSpPr/>
          <p:nvPr/>
        </p:nvSpPr>
        <p:spPr>
          <a:xfrm>
            <a:off x="428400" y="2471760"/>
            <a:ext cx="3211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ALIGNMENT WITH COMPANY STRATEGY</a:t>
            </a:r>
            <a:endParaRPr b="0" lang="en-US" sz="1200" strike="noStrike" u="none">
              <a:solidFill>
                <a:srgbClr val="000000"/>
              </a:solidFill>
              <a:effectLst/>
              <a:uFillTx/>
              <a:latin typeface="Times New Roman"/>
            </a:endParaRPr>
          </a:p>
        </p:txBody>
      </p:sp>
      <p:sp>
        <p:nvSpPr>
          <p:cNvPr id="47" name=""/>
          <p:cNvSpPr/>
          <p:nvPr/>
        </p:nvSpPr>
        <p:spPr>
          <a:xfrm>
            <a:off x="453600" y="1292400"/>
            <a:ext cx="15822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Company strategy</a:t>
            </a:r>
            <a:endParaRPr b="0" lang="en-US" sz="1400" strike="noStrike" u="none">
              <a:solidFill>
                <a:srgbClr val="000000"/>
              </a:solidFill>
              <a:effectLst/>
              <a:uFillTx/>
              <a:latin typeface="Times New Roman"/>
            </a:endParaRPr>
          </a:p>
        </p:txBody>
      </p:sp>
      <p:sp>
        <p:nvSpPr>
          <p:cNvPr id="48" name=""/>
          <p:cNvSpPr/>
          <p:nvPr/>
        </p:nvSpPr>
        <p:spPr>
          <a:xfrm>
            <a:off x="453960" y="1724040"/>
            <a:ext cx="88232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Move towards intangible assets that will generate higher returns due to the development of higher value propositions for  the clients and the market.</a:t>
            </a:r>
            <a:endParaRPr b="0" lang="en-US" sz="1200" strike="noStrike" u="none">
              <a:solidFill>
                <a:srgbClr val="000000"/>
              </a:solidFill>
              <a:effectLst/>
              <a:uFillTx/>
              <a:latin typeface="Times New Roman"/>
            </a:endParaRPr>
          </a:p>
        </p:txBody>
      </p:sp>
      <p:sp>
        <p:nvSpPr>
          <p:cNvPr id="49" name=""/>
          <p:cNvSpPr/>
          <p:nvPr/>
        </p:nvSpPr>
        <p:spPr>
          <a:xfrm>
            <a:off x="6546960" y="3911760"/>
            <a:ext cx="2400120" cy="1801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An information and knowledge management tool will create the basis for the development of new  ideas and solutions that will guarantee that Enron's Public Affairs continues to be an industry shaper</a:t>
            </a:r>
            <a:endParaRPr b="0" lang="en-US" sz="1400" strike="noStrike" u="none">
              <a:solidFill>
                <a:srgbClr val="000000"/>
              </a:solidFill>
              <a:effectLst/>
              <a:uFillTx/>
              <a:latin typeface="Times New Roman"/>
            </a:endParaRPr>
          </a:p>
        </p:txBody>
      </p:sp>
      <p:sp>
        <p:nvSpPr>
          <p:cNvPr id="50" name=""/>
          <p:cNvSpPr/>
          <p:nvPr/>
        </p:nvSpPr>
        <p:spPr>
          <a:xfrm>
            <a:off x="4300560" y="3832200"/>
            <a:ext cx="1752480" cy="2003400"/>
          </a:xfrm>
          <a:prstGeom prst="rightArrow">
            <a:avLst>
              <a:gd name="adj1" fmla="val 50000"/>
              <a:gd name="adj2" fmla="val 25000"/>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500040" y="3122640"/>
            <a:ext cx="341784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Unique intangible assets will enable to have structurally - advantaged shaping opportunities</a:t>
            </a:r>
            <a:endParaRPr b="0" lang="en-US" sz="1400" strike="noStrike" u="none">
              <a:solidFill>
                <a:srgbClr val="000000"/>
              </a:solidFill>
              <a:effectLst/>
              <a:uFillTx/>
              <a:latin typeface="Times New Roman"/>
            </a:endParaRPr>
          </a:p>
        </p:txBody>
      </p:sp>
      <p:sp>
        <p:nvSpPr>
          <p:cNvPr id="52" name=""/>
          <p:cNvSpPr/>
          <p:nvPr/>
        </p:nvSpPr>
        <p:spPr>
          <a:xfrm>
            <a:off x="506520" y="5630760"/>
            <a:ext cx="340524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has shaped much of the North American and part of the European markets , nevertheless no one has shaped the global market</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494A9233-555D-4D11-9E8A-AD246AF8E69E}"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938160" y="2200320"/>
            <a:ext cx="27036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POTENTIAL USER GROWTH RATE</a:t>
            </a:r>
            <a:endParaRPr b="0" lang="en-US" sz="1200" strike="noStrike" u="none">
              <a:solidFill>
                <a:srgbClr val="000000"/>
              </a:solidFill>
              <a:effectLst/>
              <a:uFillTx/>
              <a:latin typeface="Times New Roman"/>
            </a:endParaRPr>
          </a:p>
        </p:txBody>
      </p:sp>
      <p:sp>
        <p:nvSpPr>
          <p:cNvPr id="54" name=""/>
          <p:cNvSpPr/>
          <p:nvPr/>
        </p:nvSpPr>
        <p:spPr>
          <a:xfrm>
            <a:off x="919440" y="1160640"/>
            <a:ext cx="10771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market</a:t>
            </a:r>
            <a:endParaRPr b="0" lang="en-US" sz="1400" strike="noStrike" u="none">
              <a:solidFill>
                <a:srgbClr val="000000"/>
              </a:solidFill>
              <a:effectLst/>
              <a:uFillTx/>
              <a:latin typeface="Times New Roman"/>
            </a:endParaRPr>
          </a:p>
        </p:txBody>
      </p:sp>
      <p:sp>
        <p:nvSpPr>
          <p:cNvPr id="55" name=""/>
          <p:cNvSpPr/>
          <p:nvPr/>
        </p:nvSpPr>
        <p:spPr>
          <a:xfrm>
            <a:off x="973080" y="1430280"/>
            <a:ext cx="82663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Public Affairs area at Enron has seen a compounded growth of XX% in the last five years and the tasks and responsibilities have increased for the members of the group</a:t>
            </a:r>
            <a:endParaRPr b="0" lang="en-US" sz="1200" strike="noStrike" u="none">
              <a:solidFill>
                <a:srgbClr val="000000"/>
              </a:solidFill>
              <a:effectLst/>
              <a:uFillTx/>
              <a:latin typeface="Times New Roman"/>
            </a:endParaRPr>
          </a:p>
        </p:txBody>
      </p:sp>
      <p:sp>
        <p:nvSpPr>
          <p:cNvPr id="56" name=""/>
          <p:cNvSpPr/>
          <p:nvPr/>
        </p:nvSpPr>
        <p:spPr>
          <a:xfrm>
            <a:off x="1660680" y="3273480"/>
            <a:ext cx="74520" cy="3360600"/>
          </a:xfrm>
          <a:custGeom>
            <a:avLst/>
            <a:gdLst/>
            <a:ahLst/>
            <a:rect l="l" t="t" r="r" b="b"/>
            <a:pathLst>
              <a:path w="23" h="2117">
                <a:moveTo>
                  <a:pt x="0" y="2117"/>
                </a:moveTo>
                <a:lnTo>
                  <a:pt x="0" y="11"/>
                </a:lnTo>
                <a:lnTo>
                  <a:pt x="23" y="0"/>
                </a:lnTo>
                <a:lnTo>
                  <a:pt x="23" y="2100"/>
                </a:lnTo>
                <a:lnTo>
                  <a:pt x="0" y="2117"/>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1697040" y="3273480"/>
            <a:ext cx="5424480" cy="3333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flipV="1">
            <a:off x="1660680" y="6122880"/>
            <a:ext cx="3956040" cy="7488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59" name=""/>
          <p:cNvSpPr/>
          <p:nvPr/>
        </p:nvSpPr>
        <p:spPr>
          <a:xfrm flipV="1">
            <a:off x="1660680" y="5703120"/>
            <a:ext cx="3941640" cy="7452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0" name=""/>
          <p:cNvSpPr/>
          <p:nvPr/>
        </p:nvSpPr>
        <p:spPr>
          <a:xfrm flipV="1">
            <a:off x="1660680" y="5277600"/>
            <a:ext cx="3941640" cy="8100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61" name=""/>
          <p:cNvSpPr/>
          <p:nvPr/>
        </p:nvSpPr>
        <p:spPr>
          <a:xfrm flipV="1">
            <a:off x="1660680" y="4865040"/>
            <a:ext cx="3957480" cy="7452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2" name=""/>
          <p:cNvSpPr/>
          <p:nvPr/>
        </p:nvSpPr>
        <p:spPr>
          <a:xfrm flipV="1">
            <a:off x="1660680" y="4446000"/>
            <a:ext cx="3943080" cy="7452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3" name=""/>
          <p:cNvSpPr/>
          <p:nvPr/>
        </p:nvSpPr>
        <p:spPr>
          <a:xfrm>
            <a:off x="1660680" y="4102200"/>
            <a:ext cx="3941640" cy="7452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4" name=""/>
          <p:cNvSpPr/>
          <p:nvPr/>
        </p:nvSpPr>
        <p:spPr>
          <a:xfrm>
            <a:off x="1660680" y="3683160"/>
            <a:ext cx="3956040" cy="8892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5" name=""/>
          <p:cNvSpPr/>
          <p:nvPr/>
        </p:nvSpPr>
        <p:spPr>
          <a:xfrm>
            <a:off x="1660680" y="3273480"/>
            <a:ext cx="3941640" cy="7452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6" name=""/>
          <p:cNvSpPr/>
          <p:nvPr/>
        </p:nvSpPr>
        <p:spPr>
          <a:xfrm>
            <a:off x="1697040" y="3273480"/>
            <a:ext cx="3911760" cy="333360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1841400" y="5568840"/>
            <a:ext cx="74880" cy="1065240"/>
          </a:xfrm>
          <a:custGeom>
            <a:avLst/>
            <a:gdLst/>
            <a:ahLst/>
            <a:rect l="l" t="t" r="r" b="b"/>
            <a:pathLst>
              <a:path w="23" h="671">
                <a:moveTo>
                  <a:pt x="0" y="671"/>
                </a:moveTo>
                <a:lnTo>
                  <a:pt x="0" y="11"/>
                </a:lnTo>
                <a:lnTo>
                  <a:pt x="23" y="0"/>
                </a:lnTo>
                <a:lnTo>
                  <a:pt x="23" y="654"/>
                </a:lnTo>
                <a:lnTo>
                  <a:pt x="0" y="671"/>
                </a:lnTo>
                <a:close/>
              </a:path>
            </a:pathLst>
          </a:custGeom>
          <a:solidFill>
            <a:srgbClr val="008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1733400" y="5586480"/>
            <a:ext cx="131760" cy="1047600"/>
          </a:xfrm>
          <a:prstGeom prst="rect">
            <a:avLst/>
          </a:prstGeom>
          <a:solidFill>
            <a:srgbClr val="00ff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1733400" y="5568840"/>
            <a:ext cx="176400" cy="17640"/>
          </a:xfrm>
          <a:custGeom>
            <a:avLst/>
            <a:gdLst/>
            <a:ahLst/>
            <a:rect l="l" t="t" r="r" b="b"/>
            <a:pathLst>
              <a:path w="91" h="11">
                <a:moveTo>
                  <a:pt x="68" y="11"/>
                </a:moveTo>
                <a:lnTo>
                  <a:pt x="91" y="0"/>
                </a:lnTo>
                <a:lnTo>
                  <a:pt x="22" y="0"/>
                </a:lnTo>
                <a:lnTo>
                  <a:pt x="0" y="11"/>
                </a:lnTo>
                <a:lnTo>
                  <a:pt x="68" y="11"/>
                </a:lnTo>
                <a:close/>
              </a:path>
            </a:pathLst>
          </a:custGeom>
          <a:solidFill>
            <a:srgbClr val="00bf0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70" name=""/>
          <p:cNvSpPr/>
          <p:nvPr/>
        </p:nvSpPr>
        <p:spPr>
          <a:xfrm>
            <a:off x="1936800" y="6397560"/>
            <a:ext cx="74520" cy="236520"/>
          </a:xfrm>
          <a:custGeom>
            <a:avLst/>
            <a:gdLst/>
            <a:ahLst/>
            <a:rect l="l" t="t" r="r" b="b"/>
            <a:pathLst>
              <a:path w="23" h="149">
                <a:moveTo>
                  <a:pt x="0" y="149"/>
                </a:moveTo>
                <a:lnTo>
                  <a:pt x="0" y="17"/>
                </a:lnTo>
                <a:lnTo>
                  <a:pt x="23" y="0"/>
                </a:lnTo>
                <a:lnTo>
                  <a:pt x="23" y="132"/>
                </a:lnTo>
                <a:lnTo>
                  <a:pt x="0" y="149"/>
                </a:lnTo>
                <a:close/>
              </a:path>
            </a:pathLst>
          </a:custGeom>
          <a:solidFill>
            <a:srgbClr val="000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1841400" y="6424560"/>
            <a:ext cx="115920" cy="209520"/>
          </a:xfrm>
          <a:prstGeom prst="rect">
            <a:avLst/>
          </a:prstGeom>
          <a:solidFill>
            <a:srgbClr val="0000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1841400" y="6397560"/>
            <a:ext cx="160560" cy="27000"/>
          </a:xfrm>
          <a:custGeom>
            <a:avLst/>
            <a:gdLst/>
            <a:ahLst/>
            <a:rect l="l" t="t" r="r" b="b"/>
            <a:pathLst>
              <a:path w="83" h="17">
                <a:moveTo>
                  <a:pt x="60" y="17"/>
                </a:moveTo>
                <a:lnTo>
                  <a:pt x="83" y="0"/>
                </a:lnTo>
                <a:lnTo>
                  <a:pt x="23" y="0"/>
                </a:lnTo>
                <a:lnTo>
                  <a:pt x="0" y="17"/>
                </a:lnTo>
                <a:lnTo>
                  <a:pt x="60" y="17"/>
                </a:lnTo>
                <a:close/>
              </a:path>
            </a:pathLst>
          </a:custGeom>
          <a:solidFill>
            <a:srgbClr val="0000bf"/>
          </a:solidFill>
          <a:ln w="1260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3" name=""/>
          <p:cNvSpPr/>
          <p:nvPr/>
        </p:nvSpPr>
        <p:spPr>
          <a:xfrm>
            <a:off x="1936800" y="6607080"/>
            <a:ext cx="162000" cy="27000"/>
          </a:xfrm>
          <a:custGeom>
            <a:avLst/>
            <a:gdLst/>
            <a:ahLst/>
            <a:rect l="l" t="t" r="r" b="b"/>
            <a:pathLst>
              <a:path w="84" h="17">
                <a:moveTo>
                  <a:pt x="61" y="17"/>
                </a:moveTo>
                <a:lnTo>
                  <a:pt x="84" y="0"/>
                </a:lnTo>
                <a:lnTo>
                  <a:pt x="23" y="0"/>
                </a:lnTo>
                <a:lnTo>
                  <a:pt x="0" y="17"/>
                </a:lnTo>
                <a:lnTo>
                  <a:pt x="61" y="17"/>
                </a:lnTo>
                <a:close/>
              </a:path>
            </a:pathLst>
          </a:custGeom>
          <a:solidFill>
            <a:srgbClr val="bf4d00"/>
          </a:solidFill>
          <a:ln w="1260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4" name=""/>
          <p:cNvSpPr/>
          <p:nvPr/>
        </p:nvSpPr>
        <p:spPr>
          <a:xfrm>
            <a:off x="2130480" y="6397560"/>
            <a:ext cx="74520" cy="236520"/>
          </a:xfrm>
          <a:custGeom>
            <a:avLst/>
            <a:gdLst/>
            <a:ahLst/>
            <a:rect l="l" t="t" r="r" b="b"/>
            <a:pathLst>
              <a:path w="22" h="149">
                <a:moveTo>
                  <a:pt x="0" y="149"/>
                </a:moveTo>
                <a:lnTo>
                  <a:pt x="0" y="17"/>
                </a:lnTo>
                <a:lnTo>
                  <a:pt x="22" y="0"/>
                </a:lnTo>
                <a:lnTo>
                  <a:pt x="22" y="132"/>
                </a:lnTo>
                <a:lnTo>
                  <a:pt x="0" y="149"/>
                </a:lnTo>
                <a:close/>
              </a:path>
            </a:pathLst>
          </a:custGeom>
          <a:solidFill>
            <a:srgbClr val="400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2033640" y="6424560"/>
            <a:ext cx="117360" cy="209520"/>
          </a:xfrm>
          <a:prstGeom prst="rect">
            <a:avLst/>
          </a:prstGeom>
          <a:solidFill>
            <a:srgbClr val="800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2033640" y="6397560"/>
            <a:ext cx="160200" cy="27000"/>
          </a:xfrm>
          <a:custGeom>
            <a:avLst/>
            <a:gdLst/>
            <a:ahLst/>
            <a:rect l="l" t="t" r="r" b="b"/>
            <a:pathLst>
              <a:path w="83" h="17">
                <a:moveTo>
                  <a:pt x="61" y="17"/>
                </a:moveTo>
                <a:lnTo>
                  <a:pt x="83" y="0"/>
                </a:lnTo>
                <a:lnTo>
                  <a:pt x="23" y="0"/>
                </a:lnTo>
                <a:lnTo>
                  <a:pt x="0" y="17"/>
                </a:lnTo>
                <a:lnTo>
                  <a:pt x="61" y="17"/>
                </a:lnTo>
                <a:close/>
              </a:path>
            </a:pathLst>
          </a:custGeom>
          <a:solidFill>
            <a:srgbClr val="600060"/>
          </a:solidFill>
          <a:ln w="1260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7" name=""/>
          <p:cNvSpPr/>
          <p:nvPr/>
        </p:nvSpPr>
        <p:spPr>
          <a:xfrm>
            <a:off x="2238480" y="6197760"/>
            <a:ext cx="74520" cy="436320"/>
          </a:xfrm>
          <a:custGeom>
            <a:avLst/>
            <a:gdLst/>
            <a:ahLst/>
            <a:rect l="l" t="t" r="r" b="b"/>
            <a:pathLst>
              <a:path w="15" h="275">
                <a:moveTo>
                  <a:pt x="0" y="275"/>
                </a:moveTo>
                <a:lnTo>
                  <a:pt x="0" y="11"/>
                </a:lnTo>
                <a:lnTo>
                  <a:pt x="15" y="0"/>
                </a:lnTo>
                <a:lnTo>
                  <a:pt x="15" y="258"/>
                </a:lnTo>
                <a:lnTo>
                  <a:pt x="0" y="275"/>
                </a:lnTo>
                <a:close/>
              </a:path>
            </a:pathLst>
          </a:custGeom>
          <a:solidFill>
            <a:srgbClr val="80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2130480" y="6215040"/>
            <a:ext cx="131760" cy="419040"/>
          </a:xfrm>
          <a:prstGeom prst="rect">
            <a:avLst/>
          </a:prstGeom>
          <a:solidFill>
            <a:srgbClr val="ff00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2130480" y="6197760"/>
            <a:ext cx="160200" cy="17280"/>
          </a:xfrm>
          <a:custGeom>
            <a:avLst/>
            <a:gdLst/>
            <a:ahLst/>
            <a:rect l="l" t="t" r="r" b="b"/>
            <a:pathLst>
              <a:path w="83" h="11">
                <a:moveTo>
                  <a:pt x="68" y="11"/>
                </a:moveTo>
                <a:lnTo>
                  <a:pt x="83" y="0"/>
                </a:lnTo>
                <a:lnTo>
                  <a:pt x="22" y="0"/>
                </a:lnTo>
                <a:lnTo>
                  <a:pt x="0" y="11"/>
                </a:lnTo>
                <a:lnTo>
                  <a:pt x="68" y="11"/>
                </a:lnTo>
                <a:close/>
              </a:path>
            </a:pathLst>
          </a:custGeom>
          <a:solidFill>
            <a:srgbClr val="bf0000"/>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0" name=""/>
          <p:cNvSpPr/>
          <p:nvPr/>
        </p:nvSpPr>
        <p:spPr>
          <a:xfrm>
            <a:off x="2333520" y="5522760"/>
            <a:ext cx="74880" cy="1111320"/>
          </a:xfrm>
          <a:custGeom>
            <a:avLst/>
            <a:gdLst/>
            <a:ahLst/>
            <a:rect l="l" t="t" r="r" b="b"/>
            <a:pathLst>
              <a:path w="23" h="700">
                <a:moveTo>
                  <a:pt x="0" y="700"/>
                </a:moveTo>
                <a:lnTo>
                  <a:pt x="0" y="12"/>
                </a:lnTo>
                <a:lnTo>
                  <a:pt x="23" y="0"/>
                </a:lnTo>
                <a:lnTo>
                  <a:pt x="23" y="683"/>
                </a:lnTo>
                <a:lnTo>
                  <a:pt x="0" y="700"/>
                </a:lnTo>
                <a:close/>
              </a:path>
            </a:pathLst>
          </a:custGeom>
          <a:solidFill>
            <a:srgbClr val="004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2238480" y="5541840"/>
            <a:ext cx="115920" cy="1092240"/>
          </a:xfrm>
          <a:prstGeom prst="rect">
            <a:avLst/>
          </a:prstGeom>
          <a:solidFill>
            <a:srgbClr val="008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2238480" y="5522760"/>
            <a:ext cx="160200" cy="19080"/>
          </a:xfrm>
          <a:custGeom>
            <a:avLst/>
            <a:gdLst/>
            <a:ahLst/>
            <a:rect l="l" t="t" r="r" b="b"/>
            <a:pathLst>
              <a:path w="83" h="12">
                <a:moveTo>
                  <a:pt x="60" y="12"/>
                </a:moveTo>
                <a:lnTo>
                  <a:pt x="83" y="0"/>
                </a:lnTo>
                <a:lnTo>
                  <a:pt x="15" y="0"/>
                </a:lnTo>
                <a:lnTo>
                  <a:pt x="0" y="12"/>
                </a:lnTo>
                <a:lnTo>
                  <a:pt x="60" y="12"/>
                </a:lnTo>
                <a:close/>
              </a:path>
            </a:pathLst>
          </a:custGeom>
          <a:solidFill>
            <a:srgbClr val="006060"/>
          </a:solid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83" name=""/>
          <p:cNvSpPr/>
          <p:nvPr/>
        </p:nvSpPr>
        <p:spPr>
          <a:xfrm>
            <a:off x="2575080" y="4940280"/>
            <a:ext cx="74520" cy="1693800"/>
          </a:xfrm>
          <a:custGeom>
            <a:avLst/>
            <a:gdLst/>
            <a:ahLst/>
            <a:rect l="l" t="t" r="r" b="b"/>
            <a:pathLst>
              <a:path w="22" h="1067">
                <a:moveTo>
                  <a:pt x="0" y="1067"/>
                </a:moveTo>
                <a:lnTo>
                  <a:pt x="0" y="11"/>
                </a:lnTo>
                <a:lnTo>
                  <a:pt x="22" y="0"/>
                </a:lnTo>
                <a:lnTo>
                  <a:pt x="22" y="1050"/>
                </a:lnTo>
                <a:lnTo>
                  <a:pt x="0" y="1067"/>
                </a:lnTo>
                <a:close/>
              </a:path>
            </a:pathLst>
          </a:custGeom>
          <a:solidFill>
            <a:srgbClr val="008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2478240" y="4957920"/>
            <a:ext cx="117360" cy="1676160"/>
          </a:xfrm>
          <a:prstGeom prst="rect">
            <a:avLst/>
          </a:prstGeom>
          <a:solidFill>
            <a:srgbClr val="00ff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2478240" y="4940280"/>
            <a:ext cx="160200" cy="17640"/>
          </a:xfrm>
          <a:custGeom>
            <a:avLst/>
            <a:gdLst/>
            <a:ahLst/>
            <a:rect l="l" t="t" r="r" b="b"/>
            <a:pathLst>
              <a:path w="83" h="11">
                <a:moveTo>
                  <a:pt x="61" y="11"/>
                </a:moveTo>
                <a:lnTo>
                  <a:pt x="83" y="0"/>
                </a:lnTo>
                <a:lnTo>
                  <a:pt x="23" y="0"/>
                </a:lnTo>
                <a:lnTo>
                  <a:pt x="0" y="11"/>
                </a:lnTo>
                <a:lnTo>
                  <a:pt x="61" y="11"/>
                </a:lnTo>
                <a:close/>
              </a:path>
            </a:pathLst>
          </a:custGeom>
          <a:solidFill>
            <a:srgbClr val="00bf0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6" name=""/>
          <p:cNvSpPr/>
          <p:nvPr/>
        </p:nvSpPr>
        <p:spPr>
          <a:xfrm>
            <a:off x="2682720" y="6197760"/>
            <a:ext cx="74880" cy="436320"/>
          </a:xfrm>
          <a:custGeom>
            <a:avLst/>
            <a:gdLst/>
            <a:ahLst/>
            <a:rect l="l" t="t" r="r" b="b"/>
            <a:pathLst>
              <a:path w="22" h="275">
                <a:moveTo>
                  <a:pt x="0" y="275"/>
                </a:moveTo>
                <a:lnTo>
                  <a:pt x="0" y="11"/>
                </a:lnTo>
                <a:lnTo>
                  <a:pt x="22" y="0"/>
                </a:lnTo>
                <a:lnTo>
                  <a:pt x="22" y="258"/>
                </a:lnTo>
                <a:lnTo>
                  <a:pt x="0" y="275"/>
                </a:lnTo>
                <a:close/>
              </a:path>
            </a:pathLst>
          </a:custGeom>
          <a:solidFill>
            <a:srgbClr val="000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2575080" y="6215040"/>
            <a:ext cx="131760" cy="419040"/>
          </a:xfrm>
          <a:prstGeom prst="rect">
            <a:avLst/>
          </a:prstGeom>
          <a:solidFill>
            <a:srgbClr val="0000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2575080" y="6197760"/>
            <a:ext cx="174600" cy="17280"/>
          </a:xfrm>
          <a:custGeom>
            <a:avLst/>
            <a:gdLst/>
            <a:ahLst/>
            <a:rect l="l" t="t" r="r" b="b"/>
            <a:pathLst>
              <a:path w="90" h="11">
                <a:moveTo>
                  <a:pt x="68" y="11"/>
                </a:moveTo>
                <a:lnTo>
                  <a:pt x="90" y="0"/>
                </a:lnTo>
                <a:lnTo>
                  <a:pt x="22" y="0"/>
                </a:lnTo>
                <a:lnTo>
                  <a:pt x="0" y="11"/>
                </a:lnTo>
                <a:lnTo>
                  <a:pt x="68" y="11"/>
                </a:lnTo>
                <a:close/>
              </a:path>
            </a:pathLst>
          </a:custGeom>
          <a:solidFill>
            <a:srgbClr val="0000bf"/>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9" name=""/>
          <p:cNvSpPr/>
          <p:nvPr/>
        </p:nvSpPr>
        <p:spPr>
          <a:xfrm>
            <a:off x="2682720" y="6607080"/>
            <a:ext cx="160560" cy="27000"/>
          </a:xfrm>
          <a:custGeom>
            <a:avLst/>
            <a:gdLst/>
            <a:ahLst/>
            <a:rect l="l" t="t" r="r" b="b"/>
            <a:pathLst>
              <a:path w="83" h="17">
                <a:moveTo>
                  <a:pt x="60" y="17"/>
                </a:moveTo>
                <a:lnTo>
                  <a:pt x="83" y="0"/>
                </a:lnTo>
                <a:lnTo>
                  <a:pt x="22" y="0"/>
                </a:lnTo>
                <a:lnTo>
                  <a:pt x="0" y="17"/>
                </a:lnTo>
                <a:lnTo>
                  <a:pt x="60" y="17"/>
                </a:lnTo>
                <a:close/>
              </a:path>
            </a:pathLst>
          </a:custGeom>
          <a:solidFill>
            <a:srgbClr val="bf4d00"/>
          </a:solidFill>
          <a:ln w="1260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90" name=""/>
          <p:cNvSpPr/>
          <p:nvPr/>
        </p:nvSpPr>
        <p:spPr>
          <a:xfrm>
            <a:off x="2874960" y="6197760"/>
            <a:ext cx="74520" cy="436320"/>
          </a:xfrm>
          <a:custGeom>
            <a:avLst/>
            <a:gdLst/>
            <a:ahLst/>
            <a:rect l="l" t="t" r="r" b="b"/>
            <a:pathLst>
              <a:path w="22" h="275">
                <a:moveTo>
                  <a:pt x="0" y="275"/>
                </a:moveTo>
                <a:lnTo>
                  <a:pt x="0" y="11"/>
                </a:lnTo>
                <a:lnTo>
                  <a:pt x="22" y="0"/>
                </a:lnTo>
                <a:lnTo>
                  <a:pt x="22" y="258"/>
                </a:lnTo>
                <a:lnTo>
                  <a:pt x="0" y="275"/>
                </a:lnTo>
                <a:close/>
              </a:path>
            </a:pathLst>
          </a:custGeom>
          <a:solidFill>
            <a:srgbClr val="400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2778120" y="6215040"/>
            <a:ext cx="117360" cy="419040"/>
          </a:xfrm>
          <a:prstGeom prst="rect">
            <a:avLst/>
          </a:prstGeom>
          <a:solidFill>
            <a:srgbClr val="800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2778120" y="6197760"/>
            <a:ext cx="160200" cy="17280"/>
          </a:xfrm>
          <a:custGeom>
            <a:avLst/>
            <a:gdLst/>
            <a:ahLst/>
            <a:rect l="l" t="t" r="r" b="b"/>
            <a:pathLst>
              <a:path w="83" h="11">
                <a:moveTo>
                  <a:pt x="61" y="11"/>
                </a:moveTo>
                <a:lnTo>
                  <a:pt x="83" y="0"/>
                </a:lnTo>
                <a:lnTo>
                  <a:pt x="23" y="0"/>
                </a:lnTo>
                <a:lnTo>
                  <a:pt x="0" y="11"/>
                </a:lnTo>
                <a:lnTo>
                  <a:pt x="61" y="11"/>
                </a:lnTo>
                <a:close/>
              </a:path>
            </a:pathLst>
          </a:custGeom>
          <a:solidFill>
            <a:srgbClr val="600060"/>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93" name=""/>
          <p:cNvSpPr/>
          <p:nvPr/>
        </p:nvSpPr>
        <p:spPr>
          <a:xfrm>
            <a:off x="2970360" y="5778360"/>
            <a:ext cx="74520" cy="855720"/>
          </a:xfrm>
          <a:custGeom>
            <a:avLst/>
            <a:gdLst/>
            <a:ahLst/>
            <a:rect l="l" t="t" r="r" b="b"/>
            <a:pathLst>
              <a:path w="23" h="539">
                <a:moveTo>
                  <a:pt x="0" y="539"/>
                </a:moveTo>
                <a:lnTo>
                  <a:pt x="0" y="11"/>
                </a:lnTo>
                <a:lnTo>
                  <a:pt x="23" y="0"/>
                </a:lnTo>
                <a:lnTo>
                  <a:pt x="23" y="522"/>
                </a:lnTo>
                <a:lnTo>
                  <a:pt x="0" y="539"/>
                </a:lnTo>
                <a:close/>
              </a:path>
            </a:pathLst>
          </a:custGeom>
          <a:solidFill>
            <a:srgbClr val="80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2874960" y="5796000"/>
            <a:ext cx="115920" cy="838080"/>
          </a:xfrm>
          <a:prstGeom prst="rect">
            <a:avLst/>
          </a:prstGeom>
          <a:solidFill>
            <a:srgbClr val="ff00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2874960" y="5778360"/>
            <a:ext cx="160200" cy="17640"/>
          </a:xfrm>
          <a:custGeom>
            <a:avLst/>
            <a:gdLst/>
            <a:ahLst/>
            <a:rect l="l" t="t" r="r" b="b"/>
            <a:pathLst>
              <a:path w="83" h="11">
                <a:moveTo>
                  <a:pt x="60" y="11"/>
                </a:moveTo>
                <a:lnTo>
                  <a:pt x="83" y="0"/>
                </a:lnTo>
                <a:lnTo>
                  <a:pt x="22" y="0"/>
                </a:lnTo>
                <a:lnTo>
                  <a:pt x="0" y="11"/>
                </a:lnTo>
                <a:lnTo>
                  <a:pt x="60" y="11"/>
                </a:lnTo>
                <a:close/>
              </a:path>
            </a:pathLst>
          </a:custGeom>
          <a:solidFill>
            <a:srgbClr val="bf000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96" name=""/>
          <p:cNvSpPr/>
          <p:nvPr/>
        </p:nvSpPr>
        <p:spPr>
          <a:xfrm>
            <a:off x="3078000" y="5359320"/>
            <a:ext cx="74880" cy="1274760"/>
          </a:xfrm>
          <a:custGeom>
            <a:avLst/>
            <a:gdLst/>
            <a:ahLst/>
            <a:rect l="l" t="t" r="r" b="b"/>
            <a:pathLst>
              <a:path w="16" h="803">
                <a:moveTo>
                  <a:pt x="0" y="803"/>
                </a:moveTo>
                <a:lnTo>
                  <a:pt x="0" y="11"/>
                </a:lnTo>
                <a:lnTo>
                  <a:pt x="16" y="0"/>
                </a:lnTo>
                <a:lnTo>
                  <a:pt x="16" y="786"/>
                </a:lnTo>
                <a:lnTo>
                  <a:pt x="0" y="803"/>
                </a:lnTo>
                <a:close/>
              </a:path>
            </a:pathLst>
          </a:custGeom>
          <a:solidFill>
            <a:srgbClr val="004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2970360" y="5376960"/>
            <a:ext cx="131760" cy="1257120"/>
          </a:xfrm>
          <a:prstGeom prst="rect">
            <a:avLst/>
          </a:prstGeom>
          <a:solidFill>
            <a:srgbClr val="008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2970360" y="5359320"/>
            <a:ext cx="161640" cy="17640"/>
          </a:xfrm>
          <a:custGeom>
            <a:avLst/>
            <a:gdLst/>
            <a:ahLst/>
            <a:rect l="l" t="t" r="r" b="b"/>
            <a:pathLst>
              <a:path w="84" h="11">
                <a:moveTo>
                  <a:pt x="68" y="11"/>
                </a:moveTo>
                <a:lnTo>
                  <a:pt x="84" y="0"/>
                </a:lnTo>
                <a:lnTo>
                  <a:pt x="23" y="0"/>
                </a:lnTo>
                <a:lnTo>
                  <a:pt x="0" y="11"/>
                </a:lnTo>
                <a:lnTo>
                  <a:pt x="68" y="11"/>
                </a:lnTo>
                <a:close/>
              </a:path>
            </a:pathLst>
          </a:custGeom>
          <a:solidFill>
            <a:srgbClr val="00606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99" name=""/>
          <p:cNvSpPr/>
          <p:nvPr/>
        </p:nvSpPr>
        <p:spPr>
          <a:xfrm>
            <a:off x="3319560" y="4521240"/>
            <a:ext cx="74520" cy="2112840"/>
          </a:xfrm>
          <a:custGeom>
            <a:avLst/>
            <a:gdLst/>
            <a:ahLst/>
            <a:rect l="l" t="t" r="r" b="b"/>
            <a:pathLst>
              <a:path w="22" h="1331">
                <a:moveTo>
                  <a:pt x="0" y="1331"/>
                </a:moveTo>
                <a:lnTo>
                  <a:pt x="0" y="11"/>
                </a:lnTo>
                <a:lnTo>
                  <a:pt x="22" y="0"/>
                </a:lnTo>
                <a:lnTo>
                  <a:pt x="22" y="1314"/>
                </a:lnTo>
                <a:lnTo>
                  <a:pt x="0" y="1331"/>
                </a:lnTo>
                <a:close/>
              </a:path>
            </a:pathLst>
          </a:custGeom>
          <a:solidFill>
            <a:srgbClr val="008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3222720" y="4538520"/>
            <a:ext cx="117360" cy="2095560"/>
          </a:xfrm>
          <a:prstGeom prst="rect">
            <a:avLst/>
          </a:prstGeom>
          <a:solidFill>
            <a:srgbClr val="00ff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3222720" y="4521240"/>
            <a:ext cx="160200" cy="17280"/>
          </a:xfrm>
          <a:custGeom>
            <a:avLst/>
            <a:gdLst/>
            <a:ahLst/>
            <a:rect l="l" t="t" r="r" b="b"/>
            <a:pathLst>
              <a:path w="83" h="11">
                <a:moveTo>
                  <a:pt x="61" y="11"/>
                </a:moveTo>
                <a:lnTo>
                  <a:pt x="83" y="0"/>
                </a:lnTo>
                <a:lnTo>
                  <a:pt x="23" y="0"/>
                </a:lnTo>
                <a:lnTo>
                  <a:pt x="0" y="11"/>
                </a:lnTo>
                <a:lnTo>
                  <a:pt x="61" y="11"/>
                </a:lnTo>
                <a:close/>
              </a:path>
            </a:pathLst>
          </a:custGeom>
          <a:solidFill>
            <a:srgbClr val="00bf00"/>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02" name=""/>
          <p:cNvSpPr/>
          <p:nvPr/>
        </p:nvSpPr>
        <p:spPr>
          <a:xfrm>
            <a:off x="3414600" y="5987880"/>
            <a:ext cx="74880" cy="646200"/>
          </a:xfrm>
          <a:custGeom>
            <a:avLst/>
            <a:gdLst/>
            <a:ahLst/>
            <a:rect l="l" t="t" r="r" b="b"/>
            <a:pathLst>
              <a:path w="23" h="407">
                <a:moveTo>
                  <a:pt x="0" y="407"/>
                </a:moveTo>
                <a:lnTo>
                  <a:pt x="0" y="11"/>
                </a:lnTo>
                <a:lnTo>
                  <a:pt x="23" y="0"/>
                </a:lnTo>
                <a:lnTo>
                  <a:pt x="23" y="390"/>
                </a:lnTo>
                <a:lnTo>
                  <a:pt x="0" y="407"/>
                </a:lnTo>
                <a:close/>
              </a:path>
            </a:pathLst>
          </a:custGeom>
          <a:solidFill>
            <a:srgbClr val="000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3319560" y="6005520"/>
            <a:ext cx="115920" cy="628560"/>
          </a:xfrm>
          <a:prstGeom prst="rect">
            <a:avLst/>
          </a:prstGeom>
          <a:solidFill>
            <a:srgbClr val="0000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3319560" y="5987880"/>
            <a:ext cx="160200" cy="17640"/>
          </a:xfrm>
          <a:custGeom>
            <a:avLst/>
            <a:gdLst/>
            <a:ahLst/>
            <a:rect l="l" t="t" r="r" b="b"/>
            <a:pathLst>
              <a:path w="83" h="11">
                <a:moveTo>
                  <a:pt x="60" y="11"/>
                </a:moveTo>
                <a:lnTo>
                  <a:pt x="83" y="0"/>
                </a:lnTo>
                <a:lnTo>
                  <a:pt x="22" y="0"/>
                </a:lnTo>
                <a:lnTo>
                  <a:pt x="0" y="11"/>
                </a:lnTo>
                <a:lnTo>
                  <a:pt x="60" y="11"/>
                </a:lnTo>
                <a:close/>
              </a:path>
            </a:pathLst>
          </a:custGeom>
          <a:solidFill>
            <a:srgbClr val="0000bf"/>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05" name=""/>
          <p:cNvSpPr/>
          <p:nvPr/>
        </p:nvSpPr>
        <p:spPr>
          <a:xfrm>
            <a:off x="3522600" y="6524640"/>
            <a:ext cx="74520" cy="109440"/>
          </a:xfrm>
          <a:custGeom>
            <a:avLst/>
            <a:gdLst/>
            <a:ahLst/>
            <a:rect l="l" t="t" r="r" b="b"/>
            <a:pathLst>
              <a:path w="23" h="69">
                <a:moveTo>
                  <a:pt x="0" y="69"/>
                </a:moveTo>
                <a:lnTo>
                  <a:pt x="0" y="12"/>
                </a:lnTo>
                <a:lnTo>
                  <a:pt x="23" y="0"/>
                </a:lnTo>
                <a:lnTo>
                  <a:pt x="23" y="52"/>
                </a:lnTo>
                <a:lnTo>
                  <a:pt x="0" y="69"/>
                </a:lnTo>
                <a:close/>
              </a:path>
            </a:pathLst>
          </a:custGeom>
          <a:solidFill>
            <a:srgbClr val="8033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3414600" y="6543720"/>
            <a:ext cx="131760" cy="90360"/>
          </a:xfrm>
          <a:prstGeom prst="rect">
            <a:avLst/>
          </a:prstGeom>
          <a:solidFill>
            <a:srgbClr val="ff6600"/>
          </a:solidFill>
          <a:ln w="1260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07" name=""/>
          <p:cNvSpPr/>
          <p:nvPr/>
        </p:nvSpPr>
        <p:spPr>
          <a:xfrm>
            <a:off x="3414600" y="6524640"/>
            <a:ext cx="176400" cy="19080"/>
          </a:xfrm>
          <a:custGeom>
            <a:avLst/>
            <a:gdLst/>
            <a:ahLst/>
            <a:rect l="l" t="t" r="r" b="b"/>
            <a:pathLst>
              <a:path w="91" h="12">
                <a:moveTo>
                  <a:pt x="68" y="12"/>
                </a:moveTo>
                <a:lnTo>
                  <a:pt x="91" y="0"/>
                </a:lnTo>
                <a:lnTo>
                  <a:pt x="23" y="0"/>
                </a:lnTo>
                <a:lnTo>
                  <a:pt x="0" y="12"/>
                </a:lnTo>
                <a:lnTo>
                  <a:pt x="68" y="12"/>
                </a:lnTo>
                <a:close/>
              </a:path>
            </a:pathLst>
          </a:custGeom>
          <a:solidFill>
            <a:srgbClr val="bf4d00"/>
          </a:solid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08" name=""/>
          <p:cNvSpPr/>
          <p:nvPr/>
        </p:nvSpPr>
        <p:spPr>
          <a:xfrm>
            <a:off x="3619440" y="5987880"/>
            <a:ext cx="74520" cy="646200"/>
          </a:xfrm>
          <a:custGeom>
            <a:avLst/>
            <a:gdLst/>
            <a:ahLst/>
            <a:rect l="l" t="t" r="r" b="b"/>
            <a:pathLst>
              <a:path w="23" h="407">
                <a:moveTo>
                  <a:pt x="0" y="407"/>
                </a:moveTo>
                <a:lnTo>
                  <a:pt x="0" y="11"/>
                </a:lnTo>
                <a:lnTo>
                  <a:pt x="23" y="0"/>
                </a:lnTo>
                <a:lnTo>
                  <a:pt x="23" y="390"/>
                </a:lnTo>
                <a:lnTo>
                  <a:pt x="0" y="407"/>
                </a:lnTo>
                <a:close/>
              </a:path>
            </a:pathLst>
          </a:custGeom>
          <a:solidFill>
            <a:srgbClr val="400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3522600" y="6005520"/>
            <a:ext cx="117360" cy="628560"/>
          </a:xfrm>
          <a:prstGeom prst="rect">
            <a:avLst/>
          </a:prstGeom>
          <a:solidFill>
            <a:srgbClr val="800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3522600" y="5987880"/>
            <a:ext cx="162000" cy="17640"/>
          </a:xfrm>
          <a:custGeom>
            <a:avLst/>
            <a:gdLst/>
            <a:ahLst/>
            <a:rect l="l" t="t" r="r" b="b"/>
            <a:pathLst>
              <a:path w="84" h="11">
                <a:moveTo>
                  <a:pt x="61" y="11"/>
                </a:moveTo>
                <a:lnTo>
                  <a:pt x="84" y="0"/>
                </a:lnTo>
                <a:lnTo>
                  <a:pt x="23" y="0"/>
                </a:lnTo>
                <a:lnTo>
                  <a:pt x="0" y="11"/>
                </a:lnTo>
                <a:lnTo>
                  <a:pt x="61" y="11"/>
                </a:lnTo>
                <a:close/>
              </a:path>
            </a:pathLst>
          </a:custGeom>
          <a:solidFill>
            <a:srgbClr val="60006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11" name=""/>
          <p:cNvSpPr/>
          <p:nvPr/>
        </p:nvSpPr>
        <p:spPr>
          <a:xfrm>
            <a:off x="3716280" y="5359320"/>
            <a:ext cx="74520" cy="1274760"/>
          </a:xfrm>
          <a:custGeom>
            <a:avLst/>
            <a:gdLst/>
            <a:ahLst/>
            <a:rect l="l" t="t" r="r" b="b"/>
            <a:pathLst>
              <a:path w="22" h="803">
                <a:moveTo>
                  <a:pt x="0" y="803"/>
                </a:moveTo>
                <a:lnTo>
                  <a:pt x="0" y="11"/>
                </a:lnTo>
                <a:lnTo>
                  <a:pt x="22" y="0"/>
                </a:lnTo>
                <a:lnTo>
                  <a:pt x="22" y="786"/>
                </a:lnTo>
                <a:lnTo>
                  <a:pt x="0" y="803"/>
                </a:lnTo>
                <a:close/>
              </a:path>
            </a:pathLst>
          </a:custGeom>
          <a:solidFill>
            <a:srgbClr val="80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3619440" y="5376960"/>
            <a:ext cx="117360" cy="1257120"/>
          </a:xfrm>
          <a:prstGeom prst="rect">
            <a:avLst/>
          </a:prstGeom>
          <a:solidFill>
            <a:srgbClr val="ff00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3619440" y="5359320"/>
            <a:ext cx="160560" cy="17640"/>
          </a:xfrm>
          <a:custGeom>
            <a:avLst/>
            <a:gdLst/>
            <a:ahLst/>
            <a:rect l="l" t="t" r="r" b="b"/>
            <a:pathLst>
              <a:path w="83" h="11">
                <a:moveTo>
                  <a:pt x="61" y="11"/>
                </a:moveTo>
                <a:lnTo>
                  <a:pt x="83" y="0"/>
                </a:lnTo>
                <a:lnTo>
                  <a:pt x="23" y="0"/>
                </a:lnTo>
                <a:lnTo>
                  <a:pt x="0" y="11"/>
                </a:lnTo>
                <a:lnTo>
                  <a:pt x="61" y="11"/>
                </a:lnTo>
                <a:close/>
              </a:path>
            </a:pathLst>
          </a:custGeom>
          <a:solidFill>
            <a:srgbClr val="bf000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14" name=""/>
          <p:cNvSpPr/>
          <p:nvPr/>
        </p:nvSpPr>
        <p:spPr>
          <a:xfrm>
            <a:off x="3811680" y="5186520"/>
            <a:ext cx="74520" cy="1447560"/>
          </a:xfrm>
          <a:custGeom>
            <a:avLst/>
            <a:gdLst/>
            <a:ahLst/>
            <a:rect l="l" t="t" r="r" b="b"/>
            <a:pathLst>
              <a:path w="23" h="912">
                <a:moveTo>
                  <a:pt x="0" y="912"/>
                </a:moveTo>
                <a:lnTo>
                  <a:pt x="0" y="17"/>
                </a:lnTo>
                <a:lnTo>
                  <a:pt x="23" y="0"/>
                </a:lnTo>
                <a:lnTo>
                  <a:pt x="23" y="895"/>
                </a:lnTo>
                <a:lnTo>
                  <a:pt x="0" y="912"/>
                </a:lnTo>
                <a:close/>
              </a:path>
            </a:pathLst>
          </a:custGeom>
          <a:solidFill>
            <a:srgbClr val="004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3716280" y="5213520"/>
            <a:ext cx="115920" cy="1420560"/>
          </a:xfrm>
          <a:prstGeom prst="rect">
            <a:avLst/>
          </a:prstGeom>
          <a:solidFill>
            <a:srgbClr val="008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3716280" y="5186520"/>
            <a:ext cx="160560" cy="27000"/>
          </a:xfrm>
          <a:custGeom>
            <a:avLst/>
            <a:gdLst/>
            <a:ahLst/>
            <a:rect l="l" t="t" r="r" b="b"/>
            <a:pathLst>
              <a:path w="83" h="17">
                <a:moveTo>
                  <a:pt x="60" y="17"/>
                </a:moveTo>
                <a:lnTo>
                  <a:pt x="83" y="0"/>
                </a:lnTo>
                <a:lnTo>
                  <a:pt x="22" y="0"/>
                </a:lnTo>
                <a:lnTo>
                  <a:pt x="0" y="17"/>
                </a:lnTo>
                <a:lnTo>
                  <a:pt x="60" y="17"/>
                </a:lnTo>
                <a:close/>
              </a:path>
            </a:pathLst>
          </a:custGeom>
          <a:solidFill>
            <a:srgbClr val="006060"/>
          </a:solidFill>
          <a:ln w="1260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17" name=""/>
          <p:cNvSpPr/>
          <p:nvPr/>
        </p:nvSpPr>
        <p:spPr>
          <a:xfrm>
            <a:off x="4064040" y="4102200"/>
            <a:ext cx="74520" cy="2531880"/>
          </a:xfrm>
          <a:custGeom>
            <a:avLst/>
            <a:gdLst/>
            <a:ahLst/>
            <a:rect l="l" t="t" r="r" b="b"/>
            <a:pathLst>
              <a:path w="23" h="1595">
                <a:moveTo>
                  <a:pt x="0" y="1595"/>
                </a:moveTo>
                <a:lnTo>
                  <a:pt x="0" y="11"/>
                </a:lnTo>
                <a:lnTo>
                  <a:pt x="23" y="0"/>
                </a:lnTo>
                <a:lnTo>
                  <a:pt x="23" y="1578"/>
                </a:lnTo>
                <a:lnTo>
                  <a:pt x="0" y="1595"/>
                </a:lnTo>
                <a:close/>
              </a:path>
            </a:pathLst>
          </a:custGeom>
          <a:solidFill>
            <a:srgbClr val="008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3967200" y="4119480"/>
            <a:ext cx="117360" cy="2514600"/>
          </a:xfrm>
          <a:prstGeom prst="rect">
            <a:avLst/>
          </a:prstGeom>
          <a:solidFill>
            <a:srgbClr val="00ff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3967200" y="4102200"/>
            <a:ext cx="162000" cy="17280"/>
          </a:xfrm>
          <a:custGeom>
            <a:avLst/>
            <a:gdLst/>
            <a:ahLst/>
            <a:rect l="l" t="t" r="r" b="b"/>
            <a:pathLst>
              <a:path w="84" h="11">
                <a:moveTo>
                  <a:pt x="61" y="11"/>
                </a:moveTo>
                <a:lnTo>
                  <a:pt x="84" y="0"/>
                </a:lnTo>
                <a:lnTo>
                  <a:pt x="23" y="0"/>
                </a:lnTo>
                <a:lnTo>
                  <a:pt x="0" y="11"/>
                </a:lnTo>
                <a:lnTo>
                  <a:pt x="61" y="11"/>
                </a:lnTo>
                <a:close/>
              </a:path>
            </a:pathLst>
          </a:custGeom>
          <a:solidFill>
            <a:srgbClr val="00bf00"/>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20" name=""/>
          <p:cNvSpPr/>
          <p:nvPr/>
        </p:nvSpPr>
        <p:spPr>
          <a:xfrm>
            <a:off x="4160880" y="5778360"/>
            <a:ext cx="74520" cy="855720"/>
          </a:xfrm>
          <a:custGeom>
            <a:avLst/>
            <a:gdLst/>
            <a:ahLst/>
            <a:rect l="l" t="t" r="r" b="b"/>
            <a:pathLst>
              <a:path w="22" h="539">
                <a:moveTo>
                  <a:pt x="0" y="539"/>
                </a:moveTo>
                <a:lnTo>
                  <a:pt x="0" y="11"/>
                </a:lnTo>
                <a:lnTo>
                  <a:pt x="22" y="0"/>
                </a:lnTo>
                <a:lnTo>
                  <a:pt x="22" y="522"/>
                </a:lnTo>
                <a:lnTo>
                  <a:pt x="0" y="539"/>
                </a:lnTo>
                <a:close/>
              </a:path>
            </a:pathLst>
          </a:custGeom>
          <a:solidFill>
            <a:srgbClr val="000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4064040" y="5796000"/>
            <a:ext cx="117360" cy="838080"/>
          </a:xfrm>
          <a:prstGeom prst="rect">
            <a:avLst/>
          </a:prstGeom>
          <a:solidFill>
            <a:srgbClr val="0000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4064040" y="5778360"/>
            <a:ext cx="160200" cy="17640"/>
          </a:xfrm>
          <a:custGeom>
            <a:avLst/>
            <a:gdLst/>
            <a:ahLst/>
            <a:rect l="l" t="t" r="r" b="b"/>
            <a:pathLst>
              <a:path w="83" h="11">
                <a:moveTo>
                  <a:pt x="61" y="11"/>
                </a:moveTo>
                <a:lnTo>
                  <a:pt x="83" y="0"/>
                </a:lnTo>
                <a:lnTo>
                  <a:pt x="23" y="0"/>
                </a:lnTo>
                <a:lnTo>
                  <a:pt x="0" y="11"/>
                </a:lnTo>
                <a:lnTo>
                  <a:pt x="61" y="11"/>
                </a:lnTo>
                <a:close/>
              </a:path>
            </a:pathLst>
          </a:custGeom>
          <a:solidFill>
            <a:srgbClr val="0000bf"/>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3" name=""/>
          <p:cNvSpPr/>
          <p:nvPr/>
        </p:nvSpPr>
        <p:spPr>
          <a:xfrm>
            <a:off x="4255920" y="6443640"/>
            <a:ext cx="74880" cy="190440"/>
          </a:xfrm>
          <a:custGeom>
            <a:avLst/>
            <a:gdLst/>
            <a:ahLst/>
            <a:rect l="l" t="t" r="r" b="b"/>
            <a:pathLst>
              <a:path w="23" h="120">
                <a:moveTo>
                  <a:pt x="0" y="120"/>
                </a:moveTo>
                <a:lnTo>
                  <a:pt x="0" y="11"/>
                </a:lnTo>
                <a:lnTo>
                  <a:pt x="23" y="0"/>
                </a:lnTo>
                <a:lnTo>
                  <a:pt x="23" y="103"/>
                </a:lnTo>
                <a:lnTo>
                  <a:pt x="0" y="120"/>
                </a:lnTo>
                <a:close/>
              </a:path>
            </a:pathLst>
          </a:custGeom>
          <a:solidFill>
            <a:srgbClr val="8033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a:off x="4160880" y="6461280"/>
            <a:ext cx="115920" cy="172800"/>
          </a:xfrm>
          <a:prstGeom prst="rect">
            <a:avLst/>
          </a:prstGeom>
          <a:solidFill>
            <a:srgbClr val="ff66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 name=""/>
          <p:cNvSpPr/>
          <p:nvPr/>
        </p:nvSpPr>
        <p:spPr>
          <a:xfrm>
            <a:off x="4160880" y="6443640"/>
            <a:ext cx="160200" cy="17640"/>
          </a:xfrm>
          <a:custGeom>
            <a:avLst/>
            <a:gdLst/>
            <a:ahLst/>
            <a:rect l="l" t="t" r="r" b="b"/>
            <a:pathLst>
              <a:path w="83" h="11">
                <a:moveTo>
                  <a:pt x="60" y="11"/>
                </a:moveTo>
                <a:lnTo>
                  <a:pt x="83" y="0"/>
                </a:lnTo>
                <a:lnTo>
                  <a:pt x="22" y="0"/>
                </a:lnTo>
                <a:lnTo>
                  <a:pt x="0" y="11"/>
                </a:lnTo>
                <a:lnTo>
                  <a:pt x="60" y="11"/>
                </a:lnTo>
                <a:close/>
              </a:path>
            </a:pathLst>
          </a:custGeom>
          <a:solidFill>
            <a:srgbClr val="bf4d0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6" name=""/>
          <p:cNvSpPr/>
          <p:nvPr/>
        </p:nvSpPr>
        <p:spPr>
          <a:xfrm>
            <a:off x="4363920" y="5568840"/>
            <a:ext cx="74880" cy="1065240"/>
          </a:xfrm>
          <a:custGeom>
            <a:avLst/>
            <a:gdLst/>
            <a:ahLst/>
            <a:rect l="l" t="t" r="r" b="b"/>
            <a:pathLst>
              <a:path w="23" h="671">
                <a:moveTo>
                  <a:pt x="0" y="671"/>
                </a:moveTo>
                <a:lnTo>
                  <a:pt x="0" y="11"/>
                </a:lnTo>
                <a:lnTo>
                  <a:pt x="23" y="0"/>
                </a:lnTo>
                <a:lnTo>
                  <a:pt x="23" y="654"/>
                </a:lnTo>
                <a:lnTo>
                  <a:pt x="0" y="671"/>
                </a:lnTo>
                <a:close/>
              </a:path>
            </a:pathLst>
          </a:custGeom>
          <a:solidFill>
            <a:srgbClr val="400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a:off x="4255920" y="5586480"/>
            <a:ext cx="131760" cy="1047600"/>
          </a:xfrm>
          <a:prstGeom prst="rect">
            <a:avLst/>
          </a:prstGeom>
          <a:solidFill>
            <a:srgbClr val="800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4255920" y="5568840"/>
            <a:ext cx="176400" cy="17640"/>
          </a:xfrm>
          <a:custGeom>
            <a:avLst/>
            <a:gdLst/>
            <a:ahLst/>
            <a:rect l="l" t="t" r="r" b="b"/>
            <a:pathLst>
              <a:path w="91" h="11">
                <a:moveTo>
                  <a:pt x="68" y="11"/>
                </a:moveTo>
                <a:lnTo>
                  <a:pt x="91" y="0"/>
                </a:lnTo>
                <a:lnTo>
                  <a:pt x="23" y="0"/>
                </a:lnTo>
                <a:lnTo>
                  <a:pt x="0" y="11"/>
                </a:lnTo>
                <a:lnTo>
                  <a:pt x="68" y="11"/>
                </a:lnTo>
                <a:close/>
              </a:path>
            </a:pathLst>
          </a:custGeom>
          <a:solidFill>
            <a:srgbClr val="60006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9" name=""/>
          <p:cNvSpPr/>
          <p:nvPr/>
        </p:nvSpPr>
        <p:spPr>
          <a:xfrm>
            <a:off x="4460760" y="4940280"/>
            <a:ext cx="74880" cy="1693800"/>
          </a:xfrm>
          <a:custGeom>
            <a:avLst/>
            <a:gdLst/>
            <a:ahLst/>
            <a:rect l="l" t="t" r="r" b="b"/>
            <a:pathLst>
              <a:path w="22" h="1067">
                <a:moveTo>
                  <a:pt x="0" y="1067"/>
                </a:moveTo>
                <a:lnTo>
                  <a:pt x="0" y="11"/>
                </a:lnTo>
                <a:lnTo>
                  <a:pt x="22" y="0"/>
                </a:lnTo>
                <a:lnTo>
                  <a:pt x="22" y="1050"/>
                </a:lnTo>
                <a:lnTo>
                  <a:pt x="0" y="1067"/>
                </a:lnTo>
                <a:close/>
              </a:path>
            </a:pathLst>
          </a:custGeom>
          <a:solidFill>
            <a:srgbClr val="80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4363920" y="4957920"/>
            <a:ext cx="117720" cy="1676160"/>
          </a:xfrm>
          <a:prstGeom prst="rect">
            <a:avLst/>
          </a:prstGeom>
          <a:solidFill>
            <a:srgbClr val="ff00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4363920" y="4940280"/>
            <a:ext cx="160560" cy="17640"/>
          </a:xfrm>
          <a:custGeom>
            <a:avLst/>
            <a:gdLst/>
            <a:ahLst/>
            <a:rect l="l" t="t" r="r" b="b"/>
            <a:pathLst>
              <a:path w="83" h="11">
                <a:moveTo>
                  <a:pt x="61" y="11"/>
                </a:moveTo>
                <a:lnTo>
                  <a:pt x="83" y="0"/>
                </a:lnTo>
                <a:lnTo>
                  <a:pt x="23" y="0"/>
                </a:lnTo>
                <a:lnTo>
                  <a:pt x="0" y="11"/>
                </a:lnTo>
                <a:lnTo>
                  <a:pt x="61" y="11"/>
                </a:lnTo>
                <a:close/>
              </a:path>
            </a:pathLst>
          </a:custGeom>
          <a:solidFill>
            <a:srgbClr val="bf000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2" name=""/>
          <p:cNvSpPr/>
          <p:nvPr/>
        </p:nvSpPr>
        <p:spPr>
          <a:xfrm>
            <a:off x="4556160" y="5067360"/>
            <a:ext cx="74520" cy="1566720"/>
          </a:xfrm>
          <a:custGeom>
            <a:avLst/>
            <a:gdLst/>
            <a:ahLst/>
            <a:rect l="l" t="t" r="r" b="b"/>
            <a:pathLst>
              <a:path w="23" h="987">
                <a:moveTo>
                  <a:pt x="0" y="987"/>
                </a:moveTo>
                <a:lnTo>
                  <a:pt x="0" y="12"/>
                </a:lnTo>
                <a:lnTo>
                  <a:pt x="23" y="0"/>
                </a:lnTo>
                <a:lnTo>
                  <a:pt x="23" y="970"/>
                </a:lnTo>
                <a:lnTo>
                  <a:pt x="0" y="987"/>
                </a:lnTo>
                <a:close/>
              </a:path>
            </a:pathLst>
          </a:custGeom>
          <a:solidFill>
            <a:srgbClr val="004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 name=""/>
          <p:cNvSpPr/>
          <p:nvPr/>
        </p:nvSpPr>
        <p:spPr>
          <a:xfrm>
            <a:off x="4460760" y="5086440"/>
            <a:ext cx="115920" cy="1547640"/>
          </a:xfrm>
          <a:prstGeom prst="rect">
            <a:avLst/>
          </a:prstGeom>
          <a:solidFill>
            <a:srgbClr val="008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4460760" y="5067360"/>
            <a:ext cx="160560" cy="19080"/>
          </a:xfrm>
          <a:custGeom>
            <a:avLst/>
            <a:gdLst/>
            <a:ahLst/>
            <a:rect l="l" t="t" r="r" b="b"/>
            <a:pathLst>
              <a:path w="83" h="12">
                <a:moveTo>
                  <a:pt x="60" y="12"/>
                </a:moveTo>
                <a:lnTo>
                  <a:pt x="83" y="0"/>
                </a:lnTo>
                <a:lnTo>
                  <a:pt x="22" y="0"/>
                </a:lnTo>
                <a:lnTo>
                  <a:pt x="0" y="12"/>
                </a:lnTo>
                <a:lnTo>
                  <a:pt x="60" y="12"/>
                </a:lnTo>
                <a:close/>
              </a:path>
            </a:pathLst>
          </a:custGeom>
          <a:solidFill>
            <a:srgbClr val="006060"/>
          </a:solid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35" name=""/>
          <p:cNvSpPr/>
          <p:nvPr/>
        </p:nvSpPr>
        <p:spPr>
          <a:xfrm>
            <a:off x="4808520" y="3473280"/>
            <a:ext cx="74520" cy="3160800"/>
          </a:xfrm>
          <a:custGeom>
            <a:avLst/>
            <a:gdLst/>
            <a:ahLst/>
            <a:rect l="l" t="t" r="r" b="b"/>
            <a:pathLst>
              <a:path w="23" h="1991">
                <a:moveTo>
                  <a:pt x="0" y="1991"/>
                </a:moveTo>
                <a:lnTo>
                  <a:pt x="0" y="17"/>
                </a:lnTo>
                <a:lnTo>
                  <a:pt x="23" y="0"/>
                </a:lnTo>
                <a:lnTo>
                  <a:pt x="23" y="1974"/>
                </a:lnTo>
                <a:lnTo>
                  <a:pt x="0" y="1991"/>
                </a:lnTo>
                <a:close/>
              </a:path>
            </a:pathLst>
          </a:custGeom>
          <a:solidFill>
            <a:srgbClr val="008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a:off x="4713120" y="3500280"/>
            <a:ext cx="115920" cy="3133800"/>
          </a:xfrm>
          <a:prstGeom prst="rect">
            <a:avLst/>
          </a:prstGeom>
          <a:solidFill>
            <a:srgbClr val="00ff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4713120" y="3473280"/>
            <a:ext cx="160560" cy="27000"/>
          </a:xfrm>
          <a:custGeom>
            <a:avLst/>
            <a:gdLst/>
            <a:ahLst/>
            <a:rect l="l" t="t" r="r" b="b"/>
            <a:pathLst>
              <a:path w="83" h="17">
                <a:moveTo>
                  <a:pt x="60" y="17"/>
                </a:moveTo>
                <a:lnTo>
                  <a:pt x="83" y="0"/>
                </a:lnTo>
                <a:lnTo>
                  <a:pt x="15" y="0"/>
                </a:lnTo>
                <a:lnTo>
                  <a:pt x="0" y="17"/>
                </a:lnTo>
                <a:lnTo>
                  <a:pt x="60" y="17"/>
                </a:lnTo>
                <a:close/>
              </a:path>
            </a:pathLst>
          </a:custGeom>
          <a:solidFill>
            <a:srgbClr val="00bf00"/>
          </a:solidFill>
          <a:ln w="1260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38" name=""/>
          <p:cNvSpPr/>
          <p:nvPr/>
        </p:nvSpPr>
        <p:spPr>
          <a:xfrm>
            <a:off x="4905360" y="5359320"/>
            <a:ext cx="74520" cy="1274760"/>
          </a:xfrm>
          <a:custGeom>
            <a:avLst/>
            <a:gdLst/>
            <a:ahLst/>
            <a:rect l="l" t="t" r="r" b="b"/>
            <a:pathLst>
              <a:path w="22" h="803">
                <a:moveTo>
                  <a:pt x="0" y="803"/>
                </a:moveTo>
                <a:lnTo>
                  <a:pt x="0" y="11"/>
                </a:lnTo>
                <a:lnTo>
                  <a:pt x="22" y="0"/>
                </a:lnTo>
                <a:lnTo>
                  <a:pt x="22" y="786"/>
                </a:lnTo>
                <a:lnTo>
                  <a:pt x="0" y="803"/>
                </a:lnTo>
                <a:close/>
              </a:path>
            </a:pathLst>
          </a:custGeom>
          <a:solidFill>
            <a:srgbClr val="000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a:off x="4808520" y="5376960"/>
            <a:ext cx="117360" cy="1257120"/>
          </a:xfrm>
          <a:prstGeom prst="rect">
            <a:avLst/>
          </a:prstGeom>
          <a:solidFill>
            <a:srgbClr val="0000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4808520" y="5359320"/>
            <a:ext cx="160200" cy="17640"/>
          </a:xfrm>
          <a:custGeom>
            <a:avLst/>
            <a:gdLst/>
            <a:ahLst/>
            <a:rect l="l" t="t" r="r" b="b"/>
            <a:pathLst>
              <a:path w="83" h="11">
                <a:moveTo>
                  <a:pt x="61" y="11"/>
                </a:moveTo>
                <a:lnTo>
                  <a:pt x="83" y="0"/>
                </a:lnTo>
                <a:lnTo>
                  <a:pt x="23" y="0"/>
                </a:lnTo>
                <a:lnTo>
                  <a:pt x="0" y="11"/>
                </a:lnTo>
                <a:lnTo>
                  <a:pt x="61" y="11"/>
                </a:lnTo>
                <a:close/>
              </a:path>
            </a:pathLst>
          </a:custGeom>
          <a:solidFill>
            <a:srgbClr val="0000bf"/>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1" name=""/>
          <p:cNvSpPr/>
          <p:nvPr/>
        </p:nvSpPr>
        <p:spPr>
          <a:xfrm>
            <a:off x="5000760" y="6278400"/>
            <a:ext cx="74520" cy="355680"/>
          </a:xfrm>
          <a:custGeom>
            <a:avLst/>
            <a:gdLst/>
            <a:ahLst/>
            <a:rect l="l" t="t" r="r" b="b"/>
            <a:pathLst>
              <a:path w="23" h="224">
                <a:moveTo>
                  <a:pt x="0" y="224"/>
                </a:moveTo>
                <a:lnTo>
                  <a:pt x="0" y="12"/>
                </a:lnTo>
                <a:lnTo>
                  <a:pt x="23" y="0"/>
                </a:lnTo>
                <a:lnTo>
                  <a:pt x="23" y="207"/>
                </a:lnTo>
                <a:lnTo>
                  <a:pt x="0" y="224"/>
                </a:lnTo>
                <a:close/>
              </a:path>
            </a:pathLst>
          </a:custGeom>
          <a:solidFill>
            <a:srgbClr val="8033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4905360" y="6297480"/>
            <a:ext cx="115920" cy="336600"/>
          </a:xfrm>
          <a:prstGeom prst="rect">
            <a:avLst/>
          </a:prstGeom>
          <a:solidFill>
            <a:srgbClr val="ff66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4905360" y="6278400"/>
            <a:ext cx="160200" cy="19080"/>
          </a:xfrm>
          <a:custGeom>
            <a:avLst/>
            <a:gdLst/>
            <a:ahLst/>
            <a:rect l="l" t="t" r="r" b="b"/>
            <a:pathLst>
              <a:path w="83" h="12">
                <a:moveTo>
                  <a:pt x="60" y="12"/>
                </a:moveTo>
                <a:lnTo>
                  <a:pt x="83" y="0"/>
                </a:lnTo>
                <a:lnTo>
                  <a:pt x="22" y="0"/>
                </a:lnTo>
                <a:lnTo>
                  <a:pt x="0" y="12"/>
                </a:lnTo>
                <a:lnTo>
                  <a:pt x="60" y="12"/>
                </a:lnTo>
                <a:close/>
              </a:path>
            </a:pathLst>
          </a:custGeom>
          <a:solidFill>
            <a:srgbClr val="bf4d00"/>
          </a:solid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44" name=""/>
          <p:cNvSpPr/>
          <p:nvPr/>
        </p:nvSpPr>
        <p:spPr>
          <a:xfrm>
            <a:off x="5097600" y="4730760"/>
            <a:ext cx="74520" cy="1903320"/>
          </a:xfrm>
          <a:custGeom>
            <a:avLst/>
            <a:gdLst/>
            <a:ahLst/>
            <a:rect l="l" t="t" r="r" b="b"/>
            <a:pathLst>
              <a:path w="23" h="1199">
                <a:moveTo>
                  <a:pt x="0" y="1199"/>
                </a:moveTo>
                <a:lnTo>
                  <a:pt x="0" y="11"/>
                </a:lnTo>
                <a:lnTo>
                  <a:pt x="23" y="0"/>
                </a:lnTo>
                <a:lnTo>
                  <a:pt x="23" y="1182"/>
                </a:lnTo>
                <a:lnTo>
                  <a:pt x="0" y="1199"/>
                </a:lnTo>
                <a:close/>
              </a:path>
            </a:pathLst>
          </a:custGeom>
          <a:solidFill>
            <a:srgbClr val="400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5000760" y="4748040"/>
            <a:ext cx="117360" cy="1886040"/>
          </a:xfrm>
          <a:prstGeom prst="rect">
            <a:avLst/>
          </a:prstGeom>
          <a:solidFill>
            <a:srgbClr val="800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5000760" y="4730760"/>
            <a:ext cx="161640" cy="17280"/>
          </a:xfrm>
          <a:custGeom>
            <a:avLst/>
            <a:gdLst/>
            <a:ahLst/>
            <a:rect l="l" t="t" r="r" b="b"/>
            <a:pathLst>
              <a:path w="84" h="11">
                <a:moveTo>
                  <a:pt x="61" y="11"/>
                </a:moveTo>
                <a:lnTo>
                  <a:pt x="84" y="0"/>
                </a:lnTo>
                <a:lnTo>
                  <a:pt x="23" y="0"/>
                </a:lnTo>
                <a:lnTo>
                  <a:pt x="0" y="11"/>
                </a:lnTo>
                <a:lnTo>
                  <a:pt x="61" y="11"/>
                </a:lnTo>
                <a:close/>
              </a:path>
            </a:pathLst>
          </a:custGeom>
          <a:solidFill>
            <a:srgbClr val="600060"/>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47" name=""/>
          <p:cNvSpPr/>
          <p:nvPr/>
        </p:nvSpPr>
        <p:spPr>
          <a:xfrm>
            <a:off x="5205240" y="4521240"/>
            <a:ext cx="74880" cy="2112840"/>
          </a:xfrm>
          <a:custGeom>
            <a:avLst/>
            <a:gdLst/>
            <a:ahLst/>
            <a:rect l="l" t="t" r="r" b="b"/>
            <a:pathLst>
              <a:path w="23" h="1331">
                <a:moveTo>
                  <a:pt x="0" y="1331"/>
                </a:moveTo>
                <a:lnTo>
                  <a:pt x="0" y="11"/>
                </a:lnTo>
                <a:lnTo>
                  <a:pt x="23" y="0"/>
                </a:lnTo>
                <a:lnTo>
                  <a:pt x="23" y="1314"/>
                </a:lnTo>
                <a:lnTo>
                  <a:pt x="0" y="1331"/>
                </a:lnTo>
                <a:close/>
              </a:path>
            </a:pathLst>
          </a:custGeom>
          <a:solidFill>
            <a:srgbClr val="80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5097600" y="4538520"/>
            <a:ext cx="131760" cy="2095560"/>
          </a:xfrm>
          <a:prstGeom prst="rect">
            <a:avLst/>
          </a:prstGeom>
          <a:solidFill>
            <a:srgbClr val="ff00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5097600" y="4521240"/>
            <a:ext cx="176040" cy="17280"/>
          </a:xfrm>
          <a:custGeom>
            <a:avLst/>
            <a:gdLst/>
            <a:ahLst/>
            <a:rect l="l" t="t" r="r" b="b"/>
            <a:pathLst>
              <a:path w="91" h="11">
                <a:moveTo>
                  <a:pt x="68" y="11"/>
                </a:moveTo>
                <a:lnTo>
                  <a:pt x="91" y="0"/>
                </a:lnTo>
                <a:lnTo>
                  <a:pt x="23" y="0"/>
                </a:lnTo>
                <a:lnTo>
                  <a:pt x="0" y="11"/>
                </a:lnTo>
                <a:lnTo>
                  <a:pt x="68" y="11"/>
                </a:lnTo>
                <a:close/>
              </a:path>
            </a:pathLst>
          </a:custGeom>
          <a:solidFill>
            <a:srgbClr val="bf0000"/>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50" name=""/>
          <p:cNvSpPr/>
          <p:nvPr/>
        </p:nvSpPr>
        <p:spPr>
          <a:xfrm>
            <a:off x="5302080" y="4857840"/>
            <a:ext cx="74880" cy="1776240"/>
          </a:xfrm>
          <a:custGeom>
            <a:avLst/>
            <a:gdLst/>
            <a:ahLst/>
            <a:rect l="l" t="t" r="r" b="b"/>
            <a:pathLst>
              <a:path w="22" h="1119">
                <a:moveTo>
                  <a:pt x="0" y="1119"/>
                </a:moveTo>
                <a:lnTo>
                  <a:pt x="0" y="12"/>
                </a:lnTo>
                <a:lnTo>
                  <a:pt x="22" y="0"/>
                </a:lnTo>
                <a:lnTo>
                  <a:pt x="22" y="1102"/>
                </a:lnTo>
                <a:lnTo>
                  <a:pt x="0" y="1119"/>
                </a:lnTo>
                <a:close/>
              </a:path>
            </a:pathLst>
          </a:custGeom>
          <a:solidFill>
            <a:srgbClr val="004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a:off x="5205240" y="4876920"/>
            <a:ext cx="117720" cy="1757160"/>
          </a:xfrm>
          <a:prstGeom prst="rect">
            <a:avLst/>
          </a:prstGeom>
          <a:solidFill>
            <a:srgbClr val="008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5205240" y="4857840"/>
            <a:ext cx="160560" cy="19080"/>
          </a:xfrm>
          <a:custGeom>
            <a:avLst/>
            <a:gdLst/>
            <a:ahLst/>
            <a:rect l="l" t="t" r="r" b="b"/>
            <a:pathLst>
              <a:path w="83" h="12">
                <a:moveTo>
                  <a:pt x="61" y="12"/>
                </a:moveTo>
                <a:lnTo>
                  <a:pt x="83" y="0"/>
                </a:lnTo>
                <a:lnTo>
                  <a:pt x="23" y="0"/>
                </a:lnTo>
                <a:lnTo>
                  <a:pt x="0" y="12"/>
                </a:lnTo>
                <a:lnTo>
                  <a:pt x="61" y="12"/>
                </a:lnTo>
                <a:close/>
              </a:path>
            </a:pathLst>
          </a:custGeom>
          <a:solidFill>
            <a:srgbClr val="006060"/>
          </a:solid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53" name=""/>
          <p:cNvSpPr/>
          <p:nvPr/>
        </p:nvSpPr>
        <p:spPr>
          <a:xfrm flipV="1">
            <a:off x="1660680" y="3276360"/>
            <a:ext cx="1440" cy="33433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flipH="1">
            <a:off x="1588680" y="662004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5" name=""/>
          <p:cNvSpPr/>
          <p:nvPr/>
        </p:nvSpPr>
        <p:spPr>
          <a:xfrm flipH="1">
            <a:off x="1588680" y="6200640"/>
            <a:ext cx="8748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6" name=""/>
          <p:cNvSpPr/>
          <p:nvPr/>
        </p:nvSpPr>
        <p:spPr>
          <a:xfrm flipH="1">
            <a:off x="1588680" y="5781600"/>
            <a:ext cx="8748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7" name=""/>
          <p:cNvSpPr/>
          <p:nvPr/>
        </p:nvSpPr>
        <p:spPr>
          <a:xfrm flipH="1">
            <a:off x="1588680" y="536256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8" name=""/>
          <p:cNvSpPr/>
          <p:nvPr/>
        </p:nvSpPr>
        <p:spPr>
          <a:xfrm flipH="1">
            <a:off x="1588680" y="494352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9" name=""/>
          <p:cNvSpPr/>
          <p:nvPr/>
        </p:nvSpPr>
        <p:spPr>
          <a:xfrm flipH="1">
            <a:off x="1588680" y="452448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0" name=""/>
          <p:cNvSpPr/>
          <p:nvPr/>
        </p:nvSpPr>
        <p:spPr>
          <a:xfrm flipH="1">
            <a:off x="1588680" y="410544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1" name=""/>
          <p:cNvSpPr/>
          <p:nvPr/>
        </p:nvSpPr>
        <p:spPr>
          <a:xfrm flipH="1">
            <a:off x="1588680" y="368784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2" name=""/>
          <p:cNvSpPr/>
          <p:nvPr/>
        </p:nvSpPr>
        <p:spPr>
          <a:xfrm flipH="1">
            <a:off x="1588680" y="327672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3" name=""/>
          <p:cNvSpPr/>
          <p:nvPr/>
        </p:nvSpPr>
        <p:spPr>
          <a:xfrm>
            <a:off x="1383840" y="650700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164" name=""/>
          <p:cNvSpPr/>
          <p:nvPr/>
        </p:nvSpPr>
        <p:spPr>
          <a:xfrm>
            <a:off x="1227960" y="60879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165" name=""/>
          <p:cNvSpPr/>
          <p:nvPr/>
        </p:nvSpPr>
        <p:spPr>
          <a:xfrm>
            <a:off x="1227960" y="566892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p:txBody>
      </p:sp>
      <p:sp>
        <p:nvSpPr>
          <p:cNvPr id="166" name=""/>
          <p:cNvSpPr/>
          <p:nvPr/>
        </p:nvSpPr>
        <p:spPr>
          <a:xfrm>
            <a:off x="1227960" y="52498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167" name=""/>
          <p:cNvSpPr/>
          <p:nvPr/>
        </p:nvSpPr>
        <p:spPr>
          <a:xfrm>
            <a:off x="1227960" y="48308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a:t>
            </a:r>
            <a:endParaRPr b="0" lang="en-US" sz="1200" strike="noStrike" u="none">
              <a:solidFill>
                <a:srgbClr val="000000"/>
              </a:solidFill>
              <a:effectLst/>
              <a:uFillTx/>
              <a:latin typeface="Times New Roman"/>
            </a:endParaRPr>
          </a:p>
        </p:txBody>
      </p:sp>
      <p:sp>
        <p:nvSpPr>
          <p:cNvPr id="168" name=""/>
          <p:cNvSpPr/>
          <p:nvPr/>
        </p:nvSpPr>
        <p:spPr>
          <a:xfrm>
            <a:off x="1227960" y="441180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p:txBody>
      </p:sp>
      <p:sp>
        <p:nvSpPr>
          <p:cNvPr id="169" name=""/>
          <p:cNvSpPr/>
          <p:nvPr/>
        </p:nvSpPr>
        <p:spPr>
          <a:xfrm>
            <a:off x="1227960" y="399240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a:t>
            </a:r>
            <a:endParaRPr b="0" lang="en-US" sz="1200" strike="noStrike" u="none">
              <a:solidFill>
                <a:srgbClr val="000000"/>
              </a:solidFill>
              <a:effectLst/>
              <a:uFillTx/>
              <a:latin typeface="Times New Roman"/>
            </a:endParaRPr>
          </a:p>
        </p:txBody>
      </p:sp>
      <p:sp>
        <p:nvSpPr>
          <p:cNvPr id="170" name=""/>
          <p:cNvSpPr/>
          <p:nvPr/>
        </p:nvSpPr>
        <p:spPr>
          <a:xfrm>
            <a:off x="1227960" y="35733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70</a:t>
            </a:r>
            <a:endParaRPr b="0" lang="en-US" sz="1200" strike="noStrike" u="none">
              <a:solidFill>
                <a:srgbClr val="000000"/>
              </a:solidFill>
              <a:effectLst/>
              <a:uFillTx/>
              <a:latin typeface="Times New Roman"/>
            </a:endParaRPr>
          </a:p>
        </p:txBody>
      </p:sp>
      <p:sp>
        <p:nvSpPr>
          <p:cNvPr id="171" name=""/>
          <p:cNvSpPr/>
          <p:nvPr/>
        </p:nvSpPr>
        <p:spPr>
          <a:xfrm>
            <a:off x="1227960" y="31640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80</a:t>
            </a:r>
            <a:endParaRPr b="0" lang="en-US" sz="1200" strike="noStrike" u="none">
              <a:solidFill>
                <a:srgbClr val="000000"/>
              </a:solidFill>
              <a:effectLst/>
              <a:uFillTx/>
              <a:latin typeface="Times New Roman"/>
            </a:endParaRPr>
          </a:p>
        </p:txBody>
      </p:sp>
      <p:sp>
        <p:nvSpPr>
          <p:cNvPr id="172" name=""/>
          <p:cNvSpPr/>
          <p:nvPr/>
        </p:nvSpPr>
        <p:spPr>
          <a:xfrm>
            <a:off x="1660680" y="6620040"/>
            <a:ext cx="1440" cy="55440"/>
          </a:xfrm>
          <a:prstGeom prst="line">
            <a:avLst/>
          </a:prstGeom>
          <a:ln w="1260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3" name=""/>
          <p:cNvSpPr/>
          <p:nvPr/>
        </p:nvSpPr>
        <p:spPr>
          <a:xfrm>
            <a:off x="2406600" y="6634080"/>
            <a:ext cx="1800" cy="55800"/>
          </a:xfrm>
          <a:prstGeom prst="line">
            <a:avLst/>
          </a:prstGeom>
          <a:ln w="1260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74" name=""/>
          <p:cNvSpPr/>
          <p:nvPr/>
        </p:nvSpPr>
        <p:spPr>
          <a:xfrm>
            <a:off x="3151080" y="6634080"/>
            <a:ext cx="1800" cy="55800"/>
          </a:xfrm>
          <a:prstGeom prst="line">
            <a:avLst/>
          </a:prstGeom>
          <a:ln w="1260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75" name=""/>
          <p:cNvSpPr/>
          <p:nvPr/>
        </p:nvSpPr>
        <p:spPr>
          <a:xfrm>
            <a:off x="3895560" y="6634080"/>
            <a:ext cx="1800" cy="55800"/>
          </a:xfrm>
          <a:prstGeom prst="line">
            <a:avLst/>
          </a:prstGeom>
          <a:ln w="1260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76" name=""/>
          <p:cNvSpPr/>
          <p:nvPr/>
        </p:nvSpPr>
        <p:spPr>
          <a:xfrm>
            <a:off x="5373720" y="6634080"/>
            <a:ext cx="1440" cy="55800"/>
          </a:xfrm>
          <a:prstGeom prst="line">
            <a:avLst/>
          </a:prstGeom>
          <a:ln w="1260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77" name=""/>
          <p:cNvSpPr/>
          <p:nvPr/>
        </p:nvSpPr>
        <p:spPr>
          <a:xfrm>
            <a:off x="1719360" y="67532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1995</a:t>
            </a:r>
            <a:endParaRPr b="0" lang="en-US" sz="1200" strike="noStrike" u="none">
              <a:solidFill>
                <a:srgbClr val="000000"/>
              </a:solidFill>
              <a:effectLst/>
              <a:uFillTx/>
              <a:latin typeface="Times New Roman"/>
            </a:endParaRPr>
          </a:p>
        </p:txBody>
      </p:sp>
      <p:sp>
        <p:nvSpPr>
          <p:cNvPr id="178" name=""/>
          <p:cNvSpPr/>
          <p:nvPr/>
        </p:nvSpPr>
        <p:spPr>
          <a:xfrm>
            <a:off x="2463840" y="67532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1996</a:t>
            </a:r>
            <a:endParaRPr b="0" lang="en-US" sz="1200" strike="noStrike" u="none">
              <a:solidFill>
                <a:srgbClr val="000000"/>
              </a:solidFill>
              <a:effectLst/>
              <a:uFillTx/>
              <a:latin typeface="Times New Roman"/>
            </a:endParaRPr>
          </a:p>
        </p:txBody>
      </p:sp>
      <p:sp>
        <p:nvSpPr>
          <p:cNvPr id="179" name=""/>
          <p:cNvSpPr/>
          <p:nvPr/>
        </p:nvSpPr>
        <p:spPr>
          <a:xfrm>
            <a:off x="3210120" y="67532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1997</a:t>
            </a:r>
            <a:endParaRPr b="0" lang="en-US" sz="1200" strike="noStrike" u="none">
              <a:solidFill>
                <a:srgbClr val="000000"/>
              </a:solidFill>
              <a:effectLst/>
              <a:uFillTx/>
              <a:latin typeface="Times New Roman"/>
            </a:endParaRPr>
          </a:p>
        </p:txBody>
      </p:sp>
      <p:sp>
        <p:nvSpPr>
          <p:cNvPr id="180" name=""/>
          <p:cNvSpPr/>
          <p:nvPr/>
        </p:nvSpPr>
        <p:spPr>
          <a:xfrm>
            <a:off x="3942000" y="67532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1998</a:t>
            </a:r>
            <a:endParaRPr b="0" lang="en-US" sz="1200" strike="noStrike" u="none">
              <a:solidFill>
                <a:srgbClr val="000000"/>
              </a:solidFill>
              <a:effectLst/>
              <a:uFillTx/>
              <a:latin typeface="Times New Roman"/>
            </a:endParaRPr>
          </a:p>
        </p:txBody>
      </p:sp>
      <p:sp>
        <p:nvSpPr>
          <p:cNvPr id="181" name=""/>
          <p:cNvSpPr/>
          <p:nvPr/>
        </p:nvSpPr>
        <p:spPr>
          <a:xfrm>
            <a:off x="4687920" y="67532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1999</a:t>
            </a:r>
            <a:endParaRPr b="0" lang="en-US" sz="1200" strike="noStrike" u="none">
              <a:solidFill>
                <a:srgbClr val="000000"/>
              </a:solidFill>
              <a:effectLst/>
              <a:uFillTx/>
              <a:latin typeface="Times New Roman"/>
            </a:endParaRPr>
          </a:p>
        </p:txBody>
      </p:sp>
      <p:sp>
        <p:nvSpPr>
          <p:cNvPr id="182" name=""/>
          <p:cNvSpPr/>
          <p:nvPr/>
        </p:nvSpPr>
        <p:spPr>
          <a:xfrm>
            <a:off x="6438960" y="3282840"/>
            <a:ext cx="108000" cy="82800"/>
          </a:xfrm>
          <a:prstGeom prst="rect">
            <a:avLst/>
          </a:prstGeom>
          <a:solidFill>
            <a:srgbClr val="00ff00"/>
          </a:solidFill>
          <a:ln w="12600">
            <a:solidFill>
              <a:srgbClr val="000000"/>
            </a:solidFill>
            <a:miter/>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83" name=""/>
          <p:cNvSpPr/>
          <p:nvPr/>
        </p:nvSpPr>
        <p:spPr>
          <a:xfrm>
            <a:off x="6607440" y="3238560"/>
            <a:ext cx="1526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State Government Affairs</a:t>
            </a:r>
            <a:endParaRPr b="0" lang="en-US" sz="1000" strike="noStrike" u="none">
              <a:solidFill>
                <a:srgbClr val="000000"/>
              </a:solidFill>
              <a:effectLst/>
              <a:uFillTx/>
              <a:latin typeface="Times New Roman"/>
            </a:endParaRPr>
          </a:p>
        </p:txBody>
      </p:sp>
      <p:sp>
        <p:nvSpPr>
          <p:cNvPr id="184" name=""/>
          <p:cNvSpPr/>
          <p:nvPr/>
        </p:nvSpPr>
        <p:spPr>
          <a:xfrm>
            <a:off x="6438960" y="3502080"/>
            <a:ext cx="108000" cy="82440"/>
          </a:xfrm>
          <a:prstGeom prst="rect">
            <a:avLst/>
          </a:prstGeom>
          <a:solidFill>
            <a:srgbClr val="0000ff"/>
          </a:solidFill>
          <a:ln w="1260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85" name=""/>
          <p:cNvSpPr/>
          <p:nvPr/>
        </p:nvSpPr>
        <p:spPr>
          <a:xfrm>
            <a:off x="6607440" y="3456000"/>
            <a:ext cx="1582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Federal Regulatory Affairs</a:t>
            </a:r>
            <a:endParaRPr b="0" lang="en-US" sz="1000" strike="noStrike" u="none">
              <a:solidFill>
                <a:srgbClr val="000000"/>
              </a:solidFill>
              <a:effectLst/>
              <a:uFillTx/>
              <a:latin typeface="Times New Roman"/>
            </a:endParaRPr>
          </a:p>
        </p:txBody>
      </p:sp>
      <p:sp>
        <p:nvSpPr>
          <p:cNvPr id="186" name=""/>
          <p:cNvSpPr/>
          <p:nvPr/>
        </p:nvSpPr>
        <p:spPr>
          <a:xfrm>
            <a:off x="6438960" y="3720960"/>
            <a:ext cx="108000" cy="81000"/>
          </a:xfrm>
          <a:prstGeom prst="rect">
            <a:avLst/>
          </a:prstGeom>
          <a:solidFill>
            <a:srgbClr val="ff6600"/>
          </a:solidFill>
          <a:ln w="1260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87" name=""/>
          <p:cNvSpPr/>
          <p:nvPr/>
        </p:nvSpPr>
        <p:spPr>
          <a:xfrm>
            <a:off x="6607080" y="3675240"/>
            <a:ext cx="6825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Risk Group</a:t>
            </a:r>
            <a:endParaRPr b="0" lang="en-US" sz="1000" strike="noStrike" u="none">
              <a:solidFill>
                <a:srgbClr val="000000"/>
              </a:solidFill>
              <a:effectLst/>
              <a:uFillTx/>
              <a:latin typeface="Times New Roman"/>
            </a:endParaRPr>
          </a:p>
        </p:txBody>
      </p:sp>
      <p:sp>
        <p:nvSpPr>
          <p:cNvPr id="188" name=""/>
          <p:cNvSpPr/>
          <p:nvPr/>
        </p:nvSpPr>
        <p:spPr>
          <a:xfrm>
            <a:off x="6438960" y="3938760"/>
            <a:ext cx="108000" cy="82440"/>
          </a:xfrm>
          <a:prstGeom prst="rect">
            <a:avLst/>
          </a:prstGeom>
          <a:solidFill>
            <a:srgbClr val="800080"/>
          </a:solidFill>
          <a:ln w="1260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89" name=""/>
          <p:cNvSpPr/>
          <p:nvPr/>
        </p:nvSpPr>
        <p:spPr>
          <a:xfrm>
            <a:off x="6607440" y="3894120"/>
            <a:ext cx="7736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Media Group</a:t>
            </a:r>
            <a:endParaRPr b="0" lang="en-US" sz="1000" strike="noStrike" u="none">
              <a:solidFill>
                <a:srgbClr val="000000"/>
              </a:solidFill>
              <a:effectLst/>
              <a:uFillTx/>
              <a:latin typeface="Times New Roman"/>
            </a:endParaRPr>
          </a:p>
        </p:txBody>
      </p:sp>
      <p:sp>
        <p:nvSpPr>
          <p:cNvPr id="190" name=""/>
          <p:cNvSpPr/>
          <p:nvPr/>
        </p:nvSpPr>
        <p:spPr>
          <a:xfrm>
            <a:off x="6438960" y="4157640"/>
            <a:ext cx="108000" cy="82440"/>
          </a:xfrm>
          <a:prstGeom prst="rect">
            <a:avLst/>
          </a:prstGeom>
          <a:solidFill>
            <a:srgbClr val="ff0000"/>
          </a:solidFill>
          <a:ln w="1260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91" name=""/>
          <p:cNvSpPr/>
          <p:nvPr/>
        </p:nvSpPr>
        <p:spPr>
          <a:xfrm>
            <a:off x="6607800" y="4111560"/>
            <a:ext cx="1012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Marketing Group</a:t>
            </a:r>
            <a:endParaRPr b="0" lang="en-US" sz="1000" strike="noStrike" u="none">
              <a:solidFill>
                <a:srgbClr val="000000"/>
              </a:solidFill>
              <a:effectLst/>
              <a:uFillTx/>
              <a:latin typeface="Times New Roman"/>
            </a:endParaRPr>
          </a:p>
        </p:txBody>
      </p:sp>
      <p:sp>
        <p:nvSpPr>
          <p:cNvPr id="192" name=""/>
          <p:cNvSpPr/>
          <p:nvPr/>
        </p:nvSpPr>
        <p:spPr>
          <a:xfrm>
            <a:off x="6438960" y="4376880"/>
            <a:ext cx="117360" cy="74520"/>
          </a:xfrm>
          <a:prstGeom prst="rect">
            <a:avLst/>
          </a:prstGeom>
          <a:solidFill>
            <a:srgbClr val="008080"/>
          </a:solidFill>
          <a:ln w="12600">
            <a:solidFill>
              <a:srgbClr val="00000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93" name=""/>
          <p:cNvSpPr/>
          <p:nvPr/>
        </p:nvSpPr>
        <p:spPr>
          <a:xfrm>
            <a:off x="6607080" y="4330800"/>
            <a:ext cx="4086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Others</a:t>
            </a:r>
            <a:endParaRPr b="0" lang="en-US" sz="1000" strike="noStrike" u="none">
              <a:solidFill>
                <a:srgbClr val="000000"/>
              </a:solidFill>
              <a:effectLst/>
              <a:uFillTx/>
              <a:latin typeface="Times New Roman"/>
            </a:endParaRPr>
          </a:p>
        </p:txBody>
      </p:sp>
      <p:sp>
        <p:nvSpPr>
          <p:cNvPr id="194" name=""/>
          <p:cNvSpPr/>
          <p:nvPr/>
        </p:nvSpPr>
        <p:spPr>
          <a:xfrm>
            <a:off x="1666800" y="6638760"/>
            <a:ext cx="3908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5" name=""/>
          <p:cNvSpPr/>
          <p:nvPr/>
        </p:nvSpPr>
        <p:spPr>
          <a:xfrm>
            <a:off x="4654440" y="6643800"/>
            <a:ext cx="1800" cy="55440"/>
          </a:xfrm>
          <a:prstGeom prst="line">
            <a:avLst/>
          </a:prstGeom>
          <a:ln w="1260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96" name=""/>
          <p:cNvSpPr/>
          <p:nvPr/>
        </p:nvSpPr>
        <p:spPr>
          <a:xfrm flipV="1">
            <a:off x="5589720" y="6597360"/>
            <a:ext cx="28440" cy="4284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Times New Roman"/>
            </a:endParaRPr>
          </a:p>
        </p:txBody>
      </p:sp>
      <p:sp>
        <p:nvSpPr>
          <p:cNvPr id="197" name=""/>
          <p:cNvSpPr/>
          <p:nvPr/>
        </p:nvSpPr>
        <p:spPr>
          <a:xfrm>
            <a:off x="6815880" y="2354400"/>
            <a:ext cx="8668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Illustrative</a:t>
            </a:r>
            <a:endParaRPr b="0" lang="en-US" sz="1200" strike="noStrike" u="none">
              <a:solidFill>
                <a:srgbClr val="000000"/>
              </a:solidFill>
              <a:effectLst/>
              <a:uFillTx/>
              <a:latin typeface="Times New Roman"/>
            </a:endParaRPr>
          </a:p>
        </p:txBody>
      </p:sp>
      <p:sp>
        <p:nvSpPr>
          <p:cNvPr id="198" name=""/>
          <p:cNvSpPr/>
          <p:nvPr/>
        </p:nvSpPr>
        <p:spPr>
          <a:xfrm>
            <a:off x="6835680" y="2409840"/>
            <a:ext cx="952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6845400" y="2562120"/>
            <a:ext cx="952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B519E2F7-2A2C-4ECD-A6B2-D53C0F7D6A11}"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
          <p:cNvSpPr/>
          <p:nvPr/>
        </p:nvSpPr>
        <p:spPr>
          <a:xfrm>
            <a:off x="938160" y="2354400"/>
            <a:ext cx="43970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KNOWLEDGE AND INFORMATION - INTANGIBLE ASSETS</a:t>
            </a:r>
            <a:endParaRPr b="0" lang="en-US" sz="1200" strike="noStrike" u="none">
              <a:solidFill>
                <a:srgbClr val="000000"/>
              </a:solidFill>
              <a:effectLst/>
              <a:uFillTx/>
              <a:latin typeface="Times New Roman"/>
            </a:endParaRPr>
          </a:p>
        </p:txBody>
      </p:sp>
      <p:sp>
        <p:nvSpPr>
          <p:cNvPr id="201" name=""/>
          <p:cNvSpPr/>
          <p:nvPr/>
        </p:nvSpPr>
        <p:spPr>
          <a:xfrm>
            <a:off x="915840" y="1160640"/>
            <a:ext cx="27612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Alignment with company strategy</a:t>
            </a:r>
            <a:endParaRPr b="0" lang="en-US" sz="1400" strike="noStrike" u="none">
              <a:solidFill>
                <a:srgbClr val="000000"/>
              </a:solidFill>
              <a:effectLst/>
              <a:uFillTx/>
              <a:latin typeface="Times New Roman"/>
            </a:endParaRPr>
          </a:p>
        </p:txBody>
      </p:sp>
      <p:sp>
        <p:nvSpPr>
          <p:cNvPr id="202" name=""/>
          <p:cNvSpPr/>
          <p:nvPr/>
        </p:nvSpPr>
        <p:spPr>
          <a:xfrm>
            <a:off x="871200" y="2855880"/>
            <a:ext cx="8397000" cy="1801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Loss of competitive advantage due to commoditization of privileged access to labor and capital</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Intangibles are the source of differentiation in the war of customer choice and enable privileged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access</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Intangibles are the basis for world class specialization</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Intangibles are able to generate increasing returns with limited financial risk</a:t>
            </a:r>
            <a:endParaRPr b="0" lang="en-US" sz="1400" strike="noStrike" u="none">
              <a:solidFill>
                <a:srgbClr val="000000"/>
              </a:solidFill>
              <a:effectLst/>
              <a:uFillTx/>
              <a:latin typeface="Times New Roman"/>
            </a:endParaRPr>
          </a:p>
        </p:txBody>
      </p:sp>
      <p:sp>
        <p:nvSpPr>
          <p:cNvPr id="203" name=""/>
          <p:cNvSpPr/>
          <p:nvPr/>
        </p:nvSpPr>
        <p:spPr>
          <a:xfrm>
            <a:off x="936720" y="1535040"/>
            <a:ext cx="7524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Intangibles are the new source of wealth.  Thanks to things like intellectual property, talent, brands and networks companies have increased their market to book ratio from 1.3 in 1990 to 3 in 1998</a:t>
            </a:r>
            <a:endParaRPr b="0" lang="en-US" sz="1200" strike="noStrike" u="none">
              <a:solidFill>
                <a:srgbClr val="000000"/>
              </a:solidFill>
              <a:effectLst/>
              <a:uFillTx/>
              <a:latin typeface="Times New Roman"/>
            </a:endParaRPr>
          </a:p>
        </p:txBody>
      </p:sp>
      <p:sp>
        <p:nvSpPr>
          <p:cNvPr id="204" name=""/>
          <p:cNvSpPr/>
          <p:nvPr/>
        </p:nvSpPr>
        <p:spPr>
          <a:xfrm rot="10800000">
            <a:off x="1160640" y="4917600"/>
            <a:ext cx="7511760" cy="209520"/>
          </a:xfrm>
          <a:prstGeom prst="triangle">
            <a:avLst>
              <a:gd name="adj" fmla="val 50000"/>
            </a:avLst>
          </a:prstGeom>
          <a:solidFill>
            <a:srgbClr val="909090"/>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205" name=""/>
          <p:cNvSpPr/>
          <p:nvPr/>
        </p:nvSpPr>
        <p:spPr>
          <a:xfrm>
            <a:off x="1066680" y="5537160"/>
            <a:ext cx="7747200" cy="889200"/>
          </a:xfrm>
          <a:prstGeom prst="rect">
            <a:avLst/>
          </a:prstGeom>
          <a:solidFill>
            <a:srgbClr val="ffffff"/>
          </a:solidFill>
          <a:ln w="9360">
            <a:solidFill>
              <a:srgbClr val="000000"/>
            </a:solidFill>
            <a:miter/>
          </a:ln>
          <a:effectLst>
            <a:outerShdw dist="107932"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6" name=""/>
          <p:cNvSpPr/>
          <p:nvPr/>
        </p:nvSpPr>
        <p:spPr>
          <a:xfrm>
            <a:off x="1305000" y="5738760"/>
            <a:ext cx="73119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development of knowledge management and information systems will enhance the creation of intangible assets as the basis for privileged access to business opportunities</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645B1E37-55F3-4059-999C-05525AE0DDCD}"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2478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1999-12-27T17:05:29Z</dcterms:created>
  <dc:creator>rcharve</dc:creator>
  <dc:description/>
  <dc:language>en-US</dc:language>
  <cp:lastModifiedBy>rcharve</cp:lastModifiedBy>
  <cp:lastPrinted>2000-01-11T15:51:00Z</cp:lastPrinted>
  <dcterms:modified xsi:type="dcterms:W3CDTF">2000-01-14T19:06:10Z</dcterms:modified>
  <cp:revision>21</cp:revision>
  <dc:subject/>
  <dc:title>Knowledge and Information Management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lyPaperSize">
    <vt:bool>1</vt:bool>
  </property>
  <property fmtid="{D5CDD505-2E9C-101B-9397-08002B2CF9AE}" pid="3" name="McKinsey Margins">
    <vt:bool>1</vt:bool>
  </property>
  <property fmtid="{D5CDD505-2E9C-101B-9397-08002B2CF9AE}" pid="4" name="Use 12-pt Templates">
    <vt:bool>1</vt:bool>
  </property>
</Properties>
</file>