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_rels/presentation.xml.rels" ContentType="application/vnd.openxmlformats-package.relationships+xml"/>
  <Override PartName="/ppt/media/image13.wmf" ContentType="image/x-wmf"/>
  <Override PartName="/ppt/media/image4.wmf" ContentType="image/x-wmf"/>
  <Override PartName="/ppt/media/image9.wmf" ContentType="image/x-wmf"/>
  <Override PartName="/ppt/media/image18.wmf" ContentType="image/x-wmf"/>
  <Override PartName="/ppt/media/image12.wmf" ContentType="image/x-wmf"/>
  <Override PartName="/ppt/media/image3.wmf" ContentType="image/x-wmf"/>
  <Override PartName="/ppt/media/image19.png" ContentType="image/png"/>
  <Override PartName="/ppt/media/image1.png" ContentType="image/png"/>
  <Override PartName="/ppt/media/image14.wmf" ContentType="image/x-wmf"/>
  <Override PartName="/ppt/media/image5.wmf" ContentType="image/x-wmf"/>
  <Override PartName="/ppt/media/image15.wmf" ContentType="image/x-wmf"/>
  <Override PartName="/ppt/media/image6.wmf" ContentType="image/x-wmf"/>
  <Override PartName="/ppt/media/image10.wmf" ContentType="image/x-wmf"/>
  <Override PartName="/ppt/media/image16.wmf" ContentType="image/x-wmf"/>
  <Override PartName="/ppt/media/image7.wmf" ContentType="image/x-wmf"/>
  <Override PartName="/ppt/media/image11.wmf" ContentType="image/x-wmf"/>
  <Override PartName="/ppt/media/image2.wmf" ContentType="image/x-wmf"/>
  <Override PartName="/ppt/media/image17.wmf" ContentType="image/x-wmf"/>
  <Override PartName="/ppt/media/image8.wmf" ContentType="image/x-wmf"/>
  <Override PartName="/ppt/embeddings/oleObject1.xlsx" ContentType="application/vnd.openxmlformats-officedocument.spreadsheetml.sheet"/>
  <Override PartName="/ppt/embeddings/oleObject2.xlsx" ContentType="application/vnd.openxmlformats-officedocument.spreadsheetml.sheet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/>
  <p:notesSz cx="6858000" cy="919797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7512EC7-7815-4DAD-8FBA-FD049E06700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6A554FA-308B-4945-8D8A-1E1116473CBC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31EDA34-E5E3-4EF3-8DA5-104E0957CA14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image" Target="../media/image11.wmf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2.wmf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4.wmf"/><Relationship Id="rId3" Type="http://schemas.openxmlformats.org/officeDocument/2006/relationships/package" Target="../embeddings/oleObject2.xlsx"/><Relationship Id="rId4" Type="http://schemas.openxmlformats.org/officeDocument/2006/relationships/image" Target="../media/image15.wmf"/><Relationship Id="rId5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6.wmf"/><Relationship Id="rId3" Type="http://schemas.openxmlformats.org/officeDocument/2006/relationships/package" Target="../embeddings/oleObject2.xlsx"/><Relationship Id="rId4" Type="http://schemas.openxmlformats.org/officeDocument/2006/relationships/image" Target="../media/image17.wmf"/><Relationship Id="rId5" Type="http://schemas.openxmlformats.org/officeDocument/2006/relationships/image" Target="../media/image18.wmf"/><Relationship Id="rId6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4.wmf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5.wmf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package" Target="../embeddings/oleObject1.xlsx"/><Relationship Id="rId3" Type="http://schemas.openxmlformats.org/officeDocument/2006/relationships/image" Target="../media/image7.wmf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>
            <a:off x="762120" y="609480"/>
            <a:ext cx="7619760" cy="5715000"/>
          </a:xfrm>
          <a:prstGeom prst="rect">
            <a:avLst/>
          </a:prstGeom>
          <a:solidFill>
            <a:srgbClr val="c0c0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" name="" descr=""/>
          <p:cNvPicPr/>
          <p:nvPr/>
        </p:nvPicPr>
        <p:blipFill>
          <a:blip r:embed="rId1"/>
          <a:stretch/>
        </p:blipFill>
        <p:spPr>
          <a:xfrm>
            <a:off x="1581120" y="1371600"/>
            <a:ext cx="5981760" cy="4186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" name=""/>
          <p:cNvSpPr/>
          <p:nvPr/>
        </p:nvSpPr>
        <p:spPr>
          <a:xfrm>
            <a:off x="2230560" y="1905120"/>
            <a:ext cx="4684680" cy="13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Proposed Hubbard Compressor Station Contract Restructure with ECS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"/>
          <p:cNvSpPr/>
          <p:nvPr/>
        </p:nvSpPr>
        <p:spPr>
          <a:xfrm>
            <a:off x="3859200" y="4572000"/>
            <a:ext cx="1425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May 2000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"/>
          <p:cNvSpPr/>
          <p:nvPr/>
        </p:nvSpPr>
        <p:spPr>
          <a:xfrm>
            <a:off x="0" y="380880"/>
            <a:ext cx="9144000" cy="609840"/>
          </a:xfrm>
          <a:prstGeom prst="rect">
            <a:avLst/>
          </a:prstGeom>
          <a:solidFill>
            <a:srgbClr val="c0c0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>
            <a:off x="4278960" y="438120"/>
            <a:ext cx="4691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Potential for Further Decline - Detail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152280" y="438120"/>
            <a:ext cx="2940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Rationale for Revision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304920" y="1295280"/>
            <a:ext cx="8381880" cy="5029200"/>
          </a:xfrm>
          <a:prstGeom prst="rect">
            <a:avLst/>
          </a:prstGeom>
          <a:solidFill>
            <a:srgbClr val="c0c0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380880" y="1371600"/>
            <a:ext cx="78487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5080" indent="-235080"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Deliveries at these points are not highly correlated with ambient temperature.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6" name="" descr=""/>
          <p:cNvPicPr/>
          <p:nvPr/>
        </p:nvPicPr>
        <p:blipFill>
          <a:blip r:embed="rId1"/>
          <a:stretch/>
        </p:blipFill>
        <p:spPr>
          <a:xfrm>
            <a:off x="380880" y="1828800"/>
            <a:ext cx="6705720" cy="44197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sp>
        <p:nvSpPr>
          <p:cNvPr id="67" name=""/>
          <p:cNvSpPr/>
          <p:nvPr/>
        </p:nvSpPr>
        <p:spPr>
          <a:xfrm>
            <a:off x="1755360" y="2971800"/>
            <a:ext cx="13024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Linear Trendline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8" name="" descr=""/>
          <p:cNvPicPr/>
          <p:nvPr/>
        </p:nvPicPr>
        <p:blipFill>
          <a:blip r:embed="rId2"/>
          <a:stretch/>
        </p:blipFill>
        <p:spPr>
          <a:xfrm>
            <a:off x="7132680" y="1981080"/>
            <a:ext cx="1554120" cy="1895760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69" name=""/>
          <p:cNvGrpSpPr/>
          <p:nvPr/>
        </p:nvGrpSpPr>
        <p:grpSpPr>
          <a:xfrm>
            <a:off x="7238880" y="5943600"/>
            <a:ext cx="990720" cy="276840"/>
            <a:chOff x="7238880" y="5943600"/>
            <a:chExt cx="990720" cy="276840"/>
          </a:xfrm>
        </p:grpSpPr>
        <p:sp>
          <p:nvSpPr>
            <p:cNvPr id="70" name=""/>
            <p:cNvSpPr/>
            <p:nvPr/>
          </p:nvSpPr>
          <p:spPr>
            <a:xfrm>
              <a:off x="7260120" y="5943600"/>
              <a:ext cx="94680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Source: LFS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" name=""/>
            <p:cNvSpPr/>
            <p:nvPr/>
          </p:nvSpPr>
          <p:spPr>
            <a:xfrm>
              <a:off x="7238880" y="5965920"/>
              <a:ext cx="990720" cy="22860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2" name=""/>
          <p:cNvSpPr/>
          <p:nvPr/>
        </p:nvSpPr>
        <p:spPr>
          <a:xfrm>
            <a:off x="2286000" y="3200400"/>
            <a:ext cx="0" cy="60948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"/>
          <p:cNvSpPr/>
          <p:nvPr/>
        </p:nvSpPr>
        <p:spPr>
          <a:xfrm>
            <a:off x="0" y="380880"/>
            <a:ext cx="9144000" cy="609840"/>
          </a:xfrm>
          <a:prstGeom prst="rect">
            <a:avLst/>
          </a:prstGeom>
          <a:solidFill>
            <a:srgbClr val="c0c0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>
            <a:off x="304920" y="1447920"/>
            <a:ext cx="8381880" cy="4876560"/>
          </a:xfrm>
          <a:prstGeom prst="rect">
            <a:avLst/>
          </a:prstGeom>
          <a:solidFill>
            <a:srgbClr val="c0c0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3669120" y="438120"/>
            <a:ext cx="5301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Effect on Hubbard from Potential Decline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152280" y="438120"/>
            <a:ext cx="2940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Rationale for Revision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7" name=""/>
          <p:cNvGraphicFramePr/>
          <p:nvPr/>
        </p:nvGraphicFramePr>
        <p:xfrm>
          <a:off x="380880" y="2133720"/>
          <a:ext cx="8097840" cy="41446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7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80880" y="2133720"/>
                    <a:ext cx="8097840" cy="4144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9" name=""/>
          <p:cNvSpPr/>
          <p:nvPr/>
        </p:nvSpPr>
        <p:spPr>
          <a:xfrm>
            <a:off x="533520" y="1574640"/>
            <a:ext cx="78483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Based on expected declining volume, Hubbard would run less -- resulting in a 349,332 Mmbtu/year  payment for </a:t>
            </a:r>
            <a:r>
              <a:rPr b="1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unused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take-or-pay gas.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"/>
          <p:cNvSpPr/>
          <p:nvPr/>
        </p:nvSpPr>
        <p:spPr>
          <a:xfrm>
            <a:off x="304920" y="1447920"/>
            <a:ext cx="8381880" cy="4876560"/>
          </a:xfrm>
          <a:prstGeom prst="rect">
            <a:avLst/>
          </a:prstGeom>
          <a:solidFill>
            <a:srgbClr val="c0c0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>
            <a:off x="0" y="380880"/>
            <a:ext cx="9144000" cy="609840"/>
          </a:xfrm>
          <a:prstGeom prst="rect">
            <a:avLst/>
          </a:prstGeom>
          <a:solidFill>
            <a:srgbClr val="c0c0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"/>
          <p:cNvSpPr/>
          <p:nvPr/>
        </p:nvSpPr>
        <p:spPr>
          <a:xfrm>
            <a:off x="7440480" y="438120"/>
            <a:ext cx="1527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Key Points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"/>
          <p:cNvSpPr/>
          <p:nvPr/>
        </p:nvSpPr>
        <p:spPr>
          <a:xfrm>
            <a:off x="363600" y="1600200"/>
            <a:ext cx="30927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Proposed Contract Terms: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"/>
          <p:cNvSpPr/>
          <p:nvPr/>
        </p:nvSpPr>
        <p:spPr>
          <a:xfrm>
            <a:off x="593640" y="2025720"/>
            <a:ext cx="7864560" cy="360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0040" indent="-230040">
              <a:lnSpc>
                <a:spcPct val="200000"/>
              </a:lnSpc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Minimums would be eliminated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lnSpc>
                <a:spcPct val="200000"/>
              </a:lnSpc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Term of 20 years would remain the same, expiring 11/2017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lnSpc>
                <a:spcPct val="200000"/>
              </a:lnSpc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Substitute a new monthly gas conversion schedule based on load factor: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92280" indent="-235080">
              <a:lnSpc>
                <a:spcPct val="120000"/>
              </a:lnSpc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Conversion Factor @ 17,520 Btu/Hphr for 100% load factor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92280" indent="-235080">
              <a:lnSpc>
                <a:spcPct val="120000"/>
              </a:lnSpc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Same methodology as Bisti and Bloomfield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692280" indent="-235080">
              <a:lnSpc>
                <a:spcPct val="120000"/>
              </a:lnSpc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Bisti @ 23,810 Btu/Hphr; Bloomfield @ 19,800 Btu/Hphr; Gallup @ 16,667 Btu/Hphr @ 100% load factor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lnSpc>
                <a:spcPct val="200000"/>
              </a:lnSpc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ECS may take delivery at Ventura, Demarc, Clifton, Carlton, or Trailblazer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"/>
          <p:cNvSpPr/>
          <p:nvPr/>
        </p:nvSpPr>
        <p:spPr>
          <a:xfrm>
            <a:off x="153720" y="438120"/>
            <a:ext cx="2551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Proposed  Revision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"/>
          <p:cNvSpPr/>
          <p:nvPr/>
        </p:nvSpPr>
        <p:spPr>
          <a:xfrm>
            <a:off x="0" y="380880"/>
            <a:ext cx="9144000" cy="609840"/>
          </a:xfrm>
          <a:prstGeom prst="rect">
            <a:avLst/>
          </a:prstGeom>
          <a:solidFill>
            <a:srgbClr val="c0c0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"/>
          <p:cNvSpPr/>
          <p:nvPr/>
        </p:nvSpPr>
        <p:spPr>
          <a:xfrm>
            <a:off x="4394160" y="438120"/>
            <a:ext cx="4574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Quantifying Customer Fuel Savings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"/>
          <p:cNvSpPr/>
          <p:nvPr/>
        </p:nvSpPr>
        <p:spPr>
          <a:xfrm>
            <a:off x="153720" y="438120"/>
            <a:ext cx="2551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Proposed  Revision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1014480" y="1143000"/>
            <a:ext cx="7116840" cy="5181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"/>
          <p:cNvSpPr/>
          <p:nvPr/>
        </p:nvSpPr>
        <p:spPr>
          <a:xfrm>
            <a:off x="0" y="380880"/>
            <a:ext cx="9144000" cy="609840"/>
          </a:xfrm>
          <a:prstGeom prst="rect">
            <a:avLst/>
          </a:prstGeom>
          <a:solidFill>
            <a:srgbClr val="c0c0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"/>
          <p:cNvSpPr/>
          <p:nvPr/>
        </p:nvSpPr>
        <p:spPr>
          <a:xfrm>
            <a:off x="304920" y="1219320"/>
            <a:ext cx="8381880" cy="5105160"/>
          </a:xfrm>
          <a:prstGeom prst="rect">
            <a:avLst/>
          </a:prstGeom>
          <a:solidFill>
            <a:srgbClr val="c0c0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"/>
          <p:cNvSpPr/>
          <p:nvPr/>
        </p:nvSpPr>
        <p:spPr>
          <a:xfrm>
            <a:off x="4952160" y="438120"/>
            <a:ext cx="4016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Comparisons of Fuel Functions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153720" y="438120"/>
            <a:ext cx="2551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Proposed  Revision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94" name=""/>
          <p:cNvGraphicFramePr/>
          <p:nvPr/>
        </p:nvGraphicFramePr>
        <p:xfrm>
          <a:off x="380880" y="1295280"/>
          <a:ext cx="4343400" cy="23623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9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80880" y="1295280"/>
                    <a:ext cx="4343400" cy="2362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6" name=""/>
          <p:cNvGraphicFramePr/>
          <p:nvPr/>
        </p:nvGraphicFramePr>
        <p:xfrm>
          <a:off x="380880" y="3733920"/>
          <a:ext cx="4343400" cy="2517480"/>
        </p:xfrm>
        <a:graphic>
          <a:graphicData uri="http://schemas.openxmlformats.org/presentationml/2006/ole">
            <p:oleObj progId="Excel.Sheet.12" r:id="rId3" spid="">
              <p:embed/>
              <p:pic>
                <p:nvPicPr>
                  <p:cNvPr id="9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80880" y="3733920"/>
                    <a:ext cx="4343400" cy="2517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8" name=""/>
          <p:cNvSpPr/>
          <p:nvPr/>
        </p:nvSpPr>
        <p:spPr>
          <a:xfrm>
            <a:off x="4800600" y="1422360"/>
            <a:ext cx="3657600" cy="180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69920" indent="-169920"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ET&amp;S decreases its fuel payment as declining volumes reduce Hubbard’s monthly load factor.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ET&amp;S reaps the benefit of a lower load factor by operating Hubbard in the far left operating range.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"/>
          <p:cNvSpPr/>
          <p:nvPr/>
        </p:nvSpPr>
        <p:spPr>
          <a:xfrm>
            <a:off x="0" y="380880"/>
            <a:ext cx="9144000" cy="609840"/>
          </a:xfrm>
          <a:prstGeom prst="rect">
            <a:avLst/>
          </a:prstGeom>
          <a:solidFill>
            <a:srgbClr val="c0c0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304920" y="1447920"/>
            <a:ext cx="8381880" cy="4876560"/>
          </a:xfrm>
          <a:prstGeom prst="rect">
            <a:avLst/>
          </a:prstGeom>
          <a:solidFill>
            <a:srgbClr val="c0c0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"/>
          <p:cNvSpPr/>
          <p:nvPr/>
        </p:nvSpPr>
        <p:spPr>
          <a:xfrm>
            <a:off x="153720" y="438120"/>
            <a:ext cx="1670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Background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"/>
          <p:cNvSpPr/>
          <p:nvPr/>
        </p:nvSpPr>
        <p:spPr>
          <a:xfrm>
            <a:off x="6992640" y="438120"/>
            <a:ext cx="1975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Effect on PRA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4952880" y="1701720"/>
            <a:ext cx="3657600" cy="25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69920" indent="-169920"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NNG’s market area fuel rate (sans UAF) historically has been highly volatile.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Worst case payments to ECS under the new contract result in only a projected 4% effect on the market area fuel rate.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Expected fuel rate effect is &lt; (1%).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"/>
          <p:cNvSpPr/>
          <p:nvPr/>
        </p:nvSpPr>
        <p:spPr>
          <a:xfrm>
            <a:off x="2590920" y="4457880"/>
            <a:ext cx="4952880" cy="99036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"/>
          <p:cNvSpPr/>
          <p:nvPr/>
        </p:nvSpPr>
        <p:spPr>
          <a:xfrm>
            <a:off x="5054760" y="4457880"/>
            <a:ext cx="0" cy="9903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06" name=""/>
          <p:cNvGraphicFramePr/>
          <p:nvPr/>
        </p:nvGraphicFramePr>
        <p:xfrm>
          <a:off x="609480" y="4533840"/>
          <a:ext cx="6907320" cy="84780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10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09480" y="4533840"/>
                    <a:ext cx="6907320" cy="8478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08" name=""/>
          <p:cNvGraphicFramePr/>
          <p:nvPr/>
        </p:nvGraphicFramePr>
        <p:xfrm>
          <a:off x="609480" y="5524560"/>
          <a:ext cx="4821480" cy="495360"/>
        </p:xfrm>
        <a:graphic>
          <a:graphicData uri="http://schemas.openxmlformats.org/presentationml/2006/ole">
            <p:oleObj progId="Excel.Sheet.12" r:id="rId3" spid="">
              <p:embed/>
              <p:pic>
                <p:nvPicPr>
                  <p:cNvPr id="109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09480" y="5524560"/>
                    <a:ext cx="4821480" cy="495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110" name="" descr=""/>
          <p:cNvPicPr/>
          <p:nvPr/>
        </p:nvPicPr>
        <p:blipFill>
          <a:blip r:embed="rId5"/>
          <a:stretch/>
        </p:blipFill>
        <p:spPr>
          <a:xfrm>
            <a:off x="457200" y="1752480"/>
            <a:ext cx="4354560" cy="23241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"/>
          <p:cNvSpPr/>
          <p:nvPr/>
        </p:nvSpPr>
        <p:spPr>
          <a:xfrm>
            <a:off x="0" y="380880"/>
            <a:ext cx="9144000" cy="609840"/>
          </a:xfrm>
          <a:prstGeom prst="rect">
            <a:avLst/>
          </a:prstGeom>
          <a:solidFill>
            <a:srgbClr val="c0c0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>
            <a:off x="152280" y="1447920"/>
            <a:ext cx="8763120" cy="4876560"/>
          </a:xfrm>
          <a:prstGeom prst="rect">
            <a:avLst/>
          </a:prstGeom>
          <a:solidFill>
            <a:srgbClr val="c0c0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>
            <a:off x="5994720" y="438120"/>
            <a:ext cx="2973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Effect on PRA - Detail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>
            <a:off x="153720" y="438120"/>
            <a:ext cx="2551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Proposed  Revision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15" name="" descr=""/>
          <p:cNvPicPr/>
          <p:nvPr/>
        </p:nvPicPr>
        <p:blipFill>
          <a:blip r:embed="rId1"/>
          <a:stretch/>
        </p:blipFill>
        <p:spPr>
          <a:xfrm>
            <a:off x="228600" y="2971800"/>
            <a:ext cx="8610480" cy="327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6" name=""/>
          <p:cNvSpPr/>
          <p:nvPr/>
        </p:nvSpPr>
        <p:spPr>
          <a:xfrm>
            <a:off x="304920" y="1600200"/>
            <a:ext cx="8305560" cy="106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69920" indent="-169920"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Proposed contract is expected to reduce Hubbard’s fuel payment by approximately 10%.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If volume declines are less than expected, then the PRA detail would reflect an increase in Hubbard fuel.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"/>
          <p:cNvSpPr/>
          <p:nvPr/>
        </p:nvSpPr>
        <p:spPr>
          <a:xfrm>
            <a:off x="0" y="380880"/>
            <a:ext cx="9144000" cy="609840"/>
          </a:xfrm>
          <a:prstGeom prst="rect">
            <a:avLst/>
          </a:prstGeom>
          <a:solidFill>
            <a:srgbClr val="c0c0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"/>
          <p:cNvSpPr/>
          <p:nvPr/>
        </p:nvSpPr>
        <p:spPr>
          <a:xfrm>
            <a:off x="304920" y="1447920"/>
            <a:ext cx="8381880" cy="4876560"/>
          </a:xfrm>
          <a:prstGeom prst="rect">
            <a:avLst/>
          </a:prstGeom>
          <a:solidFill>
            <a:srgbClr val="c0c0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153720" y="438120"/>
            <a:ext cx="1509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Next Steps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769680" y="2286000"/>
            <a:ext cx="5721480" cy="176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235080" indent="-235080"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Clear Regulatory Issues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Finalize Preferred Revision Structure with ECS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Negotiate Contract Termination Fee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"/>
          <p:cNvSpPr/>
          <p:nvPr/>
        </p:nvSpPr>
        <p:spPr>
          <a:xfrm>
            <a:off x="0" y="380880"/>
            <a:ext cx="9144000" cy="609840"/>
          </a:xfrm>
          <a:prstGeom prst="rect">
            <a:avLst/>
          </a:prstGeom>
          <a:solidFill>
            <a:srgbClr val="c0c0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"/>
          <p:cNvSpPr/>
          <p:nvPr/>
        </p:nvSpPr>
        <p:spPr>
          <a:xfrm>
            <a:off x="152640" y="438120"/>
            <a:ext cx="5064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Proposed Hubbard Contract Restructure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"/>
          <p:cNvSpPr/>
          <p:nvPr/>
        </p:nvSpPr>
        <p:spPr>
          <a:xfrm>
            <a:off x="7703640" y="438120"/>
            <a:ext cx="1264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Contents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"/>
          <p:cNvSpPr/>
          <p:nvPr/>
        </p:nvSpPr>
        <p:spPr>
          <a:xfrm>
            <a:off x="304920" y="1447920"/>
            <a:ext cx="8381880" cy="4876560"/>
          </a:xfrm>
          <a:prstGeom prst="rect">
            <a:avLst/>
          </a:prstGeom>
          <a:solidFill>
            <a:srgbClr val="c0c0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/>
          <p:cNvSpPr/>
          <p:nvPr/>
        </p:nvSpPr>
        <p:spPr>
          <a:xfrm>
            <a:off x="769680" y="1754280"/>
            <a:ext cx="3135960" cy="440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Background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04640" indent="-169560">
              <a:lnSpc>
                <a:spcPct val="120000"/>
              </a:lnSpc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Contract Terms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04640" indent="-169560">
              <a:lnSpc>
                <a:spcPct val="120000"/>
              </a:lnSpc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Payment Function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04640" indent="-169560">
              <a:lnSpc>
                <a:spcPct val="120000"/>
              </a:lnSpc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Usage vs. Payment History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Rationale for Change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04640" indent="-169560">
              <a:lnSpc>
                <a:spcPct val="120000"/>
              </a:lnSpc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Key Points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04640" indent="-169560">
              <a:lnSpc>
                <a:spcPct val="120000"/>
              </a:lnSpc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East Leg Volume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04640" indent="-169560">
              <a:lnSpc>
                <a:spcPct val="120000"/>
              </a:lnSpc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Effect on Hubbard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Proposed Revision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04640" indent="-169560">
              <a:lnSpc>
                <a:spcPct val="120000"/>
              </a:lnSpc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Key Points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04640" indent="-169560">
              <a:lnSpc>
                <a:spcPct val="120000"/>
              </a:lnSpc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Quantifying Customer Benefits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04640" indent="-169560">
              <a:lnSpc>
                <a:spcPct val="120000"/>
              </a:lnSpc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Comparisons of Fuel Functions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04640" indent="-169560">
              <a:lnSpc>
                <a:spcPct val="120000"/>
              </a:lnSpc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Effect on PRA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04640" indent="-169560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Next Steps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"/>
          <p:cNvSpPr/>
          <p:nvPr/>
        </p:nvSpPr>
        <p:spPr>
          <a:xfrm>
            <a:off x="304920" y="1447920"/>
            <a:ext cx="8381880" cy="4876560"/>
          </a:xfrm>
          <a:prstGeom prst="rect">
            <a:avLst/>
          </a:prstGeom>
          <a:solidFill>
            <a:srgbClr val="c0c0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"/>
          <p:cNvSpPr/>
          <p:nvPr/>
        </p:nvSpPr>
        <p:spPr>
          <a:xfrm>
            <a:off x="0" y="380880"/>
            <a:ext cx="9144000" cy="609840"/>
          </a:xfrm>
          <a:prstGeom prst="rect">
            <a:avLst/>
          </a:prstGeom>
          <a:solidFill>
            <a:srgbClr val="c0c0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"/>
          <p:cNvSpPr/>
          <p:nvPr/>
        </p:nvSpPr>
        <p:spPr>
          <a:xfrm>
            <a:off x="153720" y="438120"/>
            <a:ext cx="1670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Background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"/>
          <p:cNvSpPr/>
          <p:nvPr/>
        </p:nvSpPr>
        <p:spPr>
          <a:xfrm>
            <a:off x="7001640" y="438120"/>
            <a:ext cx="1966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Current Terms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"/>
          <p:cNvSpPr/>
          <p:nvPr/>
        </p:nvSpPr>
        <p:spPr>
          <a:xfrm>
            <a:off x="363600" y="1600200"/>
            <a:ext cx="29653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Current Contract Terms: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"/>
          <p:cNvSpPr/>
          <p:nvPr/>
        </p:nvSpPr>
        <p:spPr>
          <a:xfrm>
            <a:off x="596520" y="2025720"/>
            <a:ext cx="7304400" cy="283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230040" indent="-230040">
              <a:lnSpc>
                <a:spcPct val="200000"/>
              </a:lnSpc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Term of 20 years - 1997 to 2017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lnSpc>
                <a:spcPct val="200000"/>
              </a:lnSpc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17 years remaining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lnSpc>
                <a:spcPct val="200000"/>
              </a:lnSpc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Conversion Factor = 10,300 Btu/Hphr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lnSpc>
                <a:spcPct val="200000"/>
              </a:lnSpc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Annual Minimum Payment = 433,454 Mmbtus per year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lnSpc>
                <a:spcPct val="200000"/>
              </a:lnSpc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ECS may take delivery at Ventura, Demarc, Clifton, Carlton, or Trailblazer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"/>
          <p:cNvSpPr/>
          <p:nvPr/>
        </p:nvSpPr>
        <p:spPr>
          <a:xfrm>
            <a:off x="0" y="380880"/>
            <a:ext cx="9144000" cy="609840"/>
          </a:xfrm>
          <a:prstGeom prst="rect">
            <a:avLst/>
          </a:prstGeom>
          <a:solidFill>
            <a:srgbClr val="c0c0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"/>
          <p:cNvSpPr/>
          <p:nvPr/>
        </p:nvSpPr>
        <p:spPr>
          <a:xfrm>
            <a:off x="304920" y="1143000"/>
            <a:ext cx="8381880" cy="5181480"/>
          </a:xfrm>
          <a:prstGeom prst="rect">
            <a:avLst/>
          </a:prstGeom>
          <a:solidFill>
            <a:srgbClr val="c0c0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"/>
          <p:cNvSpPr/>
          <p:nvPr/>
        </p:nvSpPr>
        <p:spPr>
          <a:xfrm>
            <a:off x="4800600" y="1422360"/>
            <a:ext cx="3657600" cy="106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69920" indent="-169920"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Current conversion factor is 10,300 Btu/Hphr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Additionally, contract is subject to the following monthly minimums: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"/>
          <p:cNvSpPr/>
          <p:nvPr/>
        </p:nvSpPr>
        <p:spPr>
          <a:xfrm>
            <a:off x="153720" y="438120"/>
            <a:ext cx="1670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Background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"/>
          <p:cNvSpPr/>
          <p:nvPr/>
        </p:nvSpPr>
        <p:spPr>
          <a:xfrm>
            <a:off x="6561360" y="438120"/>
            <a:ext cx="2407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Payment Function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5" name="" descr=""/>
          <p:cNvPicPr/>
          <p:nvPr/>
        </p:nvPicPr>
        <p:blipFill>
          <a:blip r:embed="rId1"/>
          <a:stretch/>
        </p:blipFill>
        <p:spPr>
          <a:xfrm>
            <a:off x="5029200" y="2590920"/>
            <a:ext cx="2919240" cy="3504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" name="" descr=""/>
          <p:cNvPicPr/>
          <p:nvPr/>
        </p:nvPicPr>
        <p:blipFill>
          <a:blip r:embed="rId2"/>
          <a:stretch/>
        </p:blipFill>
        <p:spPr>
          <a:xfrm>
            <a:off x="380880" y="1219320"/>
            <a:ext cx="4191120" cy="2514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27" name="" descr=""/>
          <p:cNvPicPr/>
          <p:nvPr/>
        </p:nvPicPr>
        <p:blipFill>
          <a:blip r:embed="rId3"/>
          <a:stretch/>
        </p:blipFill>
        <p:spPr>
          <a:xfrm>
            <a:off x="380880" y="3809880"/>
            <a:ext cx="4191120" cy="24386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"/>
          <p:cNvSpPr/>
          <p:nvPr/>
        </p:nvSpPr>
        <p:spPr>
          <a:xfrm>
            <a:off x="0" y="380880"/>
            <a:ext cx="9144000" cy="609840"/>
          </a:xfrm>
          <a:prstGeom prst="rect">
            <a:avLst/>
          </a:prstGeom>
          <a:solidFill>
            <a:srgbClr val="c0c0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"/>
          <p:cNvSpPr/>
          <p:nvPr/>
        </p:nvSpPr>
        <p:spPr>
          <a:xfrm>
            <a:off x="304920" y="1447920"/>
            <a:ext cx="8381880" cy="4876560"/>
          </a:xfrm>
          <a:prstGeom prst="rect">
            <a:avLst/>
          </a:prstGeom>
          <a:solidFill>
            <a:srgbClr val="c0c0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0" name=""/>
          <p:cNvGraphicFramePr/>
          <p:nvPr/>
        </p:nvGraphicFramePr>
        <p:xfrm>
          <a:off x="380880" y="1981080"/>
          <a:ext cx="8097840" cy="41450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3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80880" y="1981080"/>
                    <a:ext cx="8097840" cy="4145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2" name=""/>
          <p:cNvSpPr/>
          <p:nvPr/>
        </p:nvSpPr>
        <p:spPr>
          <a:xfrm>
            <a:off x="370080" y="1574640"/>
            <a:ext cx="80755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On average, NNG annually incurs </a:t>
            </a:r>
            <a:r>
              <a:rPr b="1" lang="en-US" sz="1400" strike="noStrike" u="sng">
                <a:solidFill>
                  <a:srgbClr val="000000"/>
                </a:solidFill>
                <a:effectLst/>
                <a:uFillTx/>
                <a:latin typeface="Times New Roman"/>
              </a:rPr>
              <a:t>unused</a:t>
            </a: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minimum charges of approximately 75,000 Mmbtus per year.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"/>
          <p:cNvSpPr/>
          <p:nvPr/>
        </p:nvSpPr>
        <p:spPr>
          <a:xfrm>
            <a:off x="153720" y="438120"/>
            <a:ext cx="1670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Background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>
            <a:off x="4504320" y="438120"/>
            <a:ext cx="4464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Actual Usage vs. Payments to ECS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"/>
          <p:cNvSpPr/>
          <p:nvPr/>
        </p:nvSpPr>
        <p:spPr>
          <a:xfrm>
            <a:off x="0" y="380880"/>
            <a:ext cx="9144000" cy="609840"/>
          </a:xfrm>
          <a:prstGeom prst="rect">
            <a:avLst/>
          </a:prstGeom>
          <a:solidFill>
            <a:srgbClr val="c0c0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304920" y="1295280"/>
            <a:ext cx="8381880" cy="4876920"/>
          </a:xfrm>
          <a:prstGeom prst="rect">
            <a:avLst/>
          </a:prstGeom>
          <a:solidFill>
            <a:srgbClr val="c0c0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151200" y="438120"/>
            <a:ext cx="40572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Objective/Rationale for Change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7440480" y="438120"/>
            <a:ext cx="1527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Key Points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533520" y="1371600"/>
            <a:ext cx="7315200" cy="443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57200" indent="-339840"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1.  Collect contract restructuring fee of at least $3MM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57200" indent="-339840"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57200" indent="-339840"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2.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Eliminate or reduce monthly minimums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95240" indent="-223560">
              <a:lnSpc>
                <a:spcPct val="100000"/>
              </a:lnSpc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Current minimums are not easily achievable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95240" indent="-223560">
              <a:lnSpc>
                <a:spcPct val="100000"/>
              </a:lnSpc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Missed minimums could become a much larger issue if throughput continues to erode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95240" indent="-2235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57200" indent="-339840"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3.  More closely match cost and revenue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95240" indent="-223560">
              <a:lnSpc>
                <a:spcPct val="100000"/>
              </a:lnSpc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Hubbard fuel goes down if East Leg volumes decrease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95240" indent="-223560">
              <a:lnSpc>
                <a:spcPct val="100000"/>
              </a:lnSpc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Hubbard fuel goes up if East Leg market is robust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95240" indent="-22356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57200" indent="-339840">
              <a:lnSpc>
                <a:spcPct val="15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4.  Limit impact to PRA/limit regulatory risk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"/>
          <p:cNvSpPr/>
          <p:nvPr/>
        </p:nvSpPr>
        <p:spPr>
          <a:xfrm>
            <a:off x="0" y="380880"/>
            <a:ext cx="9144000" cy="609840"/>
          </a:xfrm>
          <a:prstGeom prst="rect">
            <a:avLst/>
          </a:prstGeom>
          <a:solidFill>
            <a:srgbClr val="c0c0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304920" y="1447920"/>
            <a:ext cx="8381880" cy="4876560"/>
          </a:xfrm>
          <a:prstGeom prst="rect">
            <a:avLst/>
          </a:prstGeom>
          <a:solidFill>
            <a:srgbClr val="c0c0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152280" y="438120"/>
            <a:ext cx="2940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Rationale for Revision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4920840" y="438120"/>
            <a:ext cx="4048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Declining East Leg Throughput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>
            <a:off x="685800" y="1676520"/>
            <a:ext cx="7620120" cy="4518000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45" name=""/>
          <p:cNvGraphicFramePr/>
          <p:nvPr/>
        </p:nvGraphicFramePr>
        <p:xfrm>
          <a:off x="1981080" y="4800600"/>
          <a:ext cx="4572000" cy="709560"/>
        </p:xfrm>
        <a:graphic>
          <a:graphicData uri="http://schemas.openxmlformats.org/presentationml/2006/ole">
            <p:oleObj progId="Excel.Sheet.12" r:id="rId2" spid="">
              <p:embed/>
              <p:pic>
                <p:nvPicPr>
                  <p:cNvPr id="46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981080" y="4800600"/>
                    <a:ext cx="4572000" cy="70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7" name=""/>
          <p:cNvSpPr/>
          <p:nvPr/>
        </p:nvSpPr>
        <p:spPr>
          <a:xfrm>
            <a:off x="2060640" y="3809880"/>
            <a:ext cx="2874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Last twelve months average decline = 6%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"/>
          <p:cNvSpPr/>
          <p:nvPr/>
        </p:nvSpPr>
        <p:spPr>
          <a:xfrm>
            <a:off x="0" y="380880"/>
            <a:ext cx="9144000" cy="609840"/>
          </a:xfrm>
          <a:prstGeom prst="rect">
            <a:avLst/>
          </a:prstGeom>
          <a:solidFill>
            <a:srgbClr val="c0c0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304920" y="1447920"/>
            <a:ext cx="8381880" cy="4876560"/>
          </a:xfrm>
          <a:prstGeom prst="rect">
            <a:avLst/>
          </a:prstGeom>
          <a:solidFill>
            <a:srgbClr val="c0c0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"/>
          <p:cNvSpPr/>
          <p:nvPr/>
        </p:nvSpPr>
        <p:spPr>
          <a:xfrm>
            <a:off x="5276520" y="438120"/>
            <a:ext cx="36932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Potential for Further Decline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152280" y="438120"/>
            <a:ext cx="2940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Rationale for Revision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685800" y="1523880"/>
            <a:ext cx="7696080" cy="4673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" name=""/>
          <p:cNvSpPr/>
          <p:nvPr/>
        </p:nvSpPr>
        <p:spPr>
          <a:xfrm>
            <a:off x="1832760" y="4419720"/>
            <a:ext cx="31968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Potential 2002 average monthly decline = 34%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"/>
          <p:cNvSpPr/>
          <p:nvPr/>
        </p:nvSpPr>
        <p:spPr>
          <a:xfrm>
            <a:off x="0" y="380880"/>
            <a:ext cx="9144000" cy="609840"/>
          </a:xfrm>
          <a:prstGeom prst="rect">
            <a:avLst/>
          </a:prstGeom>
          <a:solidFill>
            <a:srgbClr val="c0c0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4278960" y="438120"/>
            <a:ext cx="4691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Potential for Further Decline - Detail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152280" y="438120"/>
            <a:ext cx="2940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Rationale for Revision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304920" y="1295280"/>
            <a:ext cx="8381880" cy="5029200"/>
          </a:xfrm>
          <a:prstGeom prst="rect">
            <a:avLst/>
          </a:prstGeom>
          <a:solidFill>
            <a:srgbClr val="c0c0c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8" name=""/>
          <p:cNvGraphicFramePr/>
          <p:nvPr/>
        </p:nvGraphicFramePr>
        <p:xfrm>
          <a:off x="533520" y="2533680"/>
          <a:ext cx="8116920" cy="249552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5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33520" y="2533680"/>
                    <a:ext cx="8116920" cy="2495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0" name=""/>
          <p:cNvSpPr/>
          <p:nvPr/>
        </p:nvSpPr>
        <p:spPr>
          <a:xfrm>
            <a:off x="457200" y="1523880"/>
            <a:ext cx="784872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5080" indent="-235080"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Declining volumes reflect the impact of increasing market area competition and the resulting shifts in basis differentials.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1522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1999-09-14T18:47:32Z</dcterms:created>
  <dc:creator>Dave Foti</dc:creator>
  <dc:description/>
  <dc:language>en-US</dc:language>
  <cp:lastModifiedBy>NT</cp:lastModifiedBy>
  <cp:lastPrinted>2000-05-11T22:19:49Z</cp:lastPrinted>
  <dcterms:modified xsi:type="dcterms:W3CDTF">2000-05-11T22:22:47Z</dcterms:modified>
  <cp:revision>41</cp:revision>
  <dc:subject/>
  <dc:title>No Slide Title</dc:title>
</cp:coreProperties>
</file>