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295920"/>
            <a:ext cx="7772400" cy="76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EBB5951-055C-40D3-A9FA-2D99F9E26D4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295920"/>
            <a:ext cx="7772400" cy="76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A0C41D1-038D-49B7-97B8-5AA23E6A0D8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295920"/>
            <a:ext cx="7772400" cy="76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6C9EF4F-3063-4477-853F-908E974CBAF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C62DFAE-9864-4CD5-803D-BDCDB744DF8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136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8A72E64-29EB-4044-8BF5-3AC711238A7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" name=""/>
          <p:cNvGrpSpPr/>
          <p:nvPr/>
        </p:nvGrpSpPr>
        <p:grpSpPr>
          <a:xfrm>
            <a:off x="8534520" y="6172200"/>
            <a:ext cx="585720" cy="585720"/>
            <a:chOff x="8534520" y="6172200"/>
            <a:chExt cx="585720" cy="585720"/>
          </a:xfrm>
        </p:grpSpPr>
        <p:sp>
          <p:nvSpPr>
            <p:cNvPr id="6" name=""/>
            <p:cNvSpPr/>
            <p:nvPr/>
          </p:nvSpPr>
          <p:spPr>
            <a:xfrm>
              <a:off x="8778600" y="6386400"/>
              <a:ext cx="341640" cy="371520"/>
            </a:xfrm>
            <a:custGeom>
              <a:avLst/>
              <a:gdLst/>
              <a:ahLst/>
              <a:rect l="l" t="t" r="r" b="b"/>
              <a:pathLst>
                <a:path w="1213" h="1313">
                  <a:moveTo>
                    <a:pt x="389" y="555"/>
                  </a:moveTo>
                  <a:lnTo>
                    <a:pt x="935" y="0"/>
                  </a:lnTo>
                  <a:lnTo>
                    <a:pt x="1212" y="277"/>
                  </a:lnTo>
                  <a:lnTo>
                    <a:pt x="175" y="1312"/>
                  </a:lnTo>
                  <a:lnTo>
                    <a:pt x="110" y="1248"/>
                  </a:lnTo>
                  <a:lnTo>
                    <a:pt x="190" y="1055"/>
                  </a:lnTo>
                  <a:lnTo>
                    <a:pt x="58" y="1198"/>
                  </a:lnTo>
                  <a:lnTo>
                    <a:pt x="0" y="1137"/>
                  </a:lnTo>
                  <a:lnTo>
                    <a:pt x="268" y="865"/>
                  </a:lnTo>
                  <a:lnTo>
                    <a:pt x="336" y="931"/>
                  </a:lnTo>
                  <a:lnTo>
                    <a:pt x="256" y="1102"/>
                  </a:lnTo>
                  <a:lnTo>
                    <a:pt x="1091" y="274"/>
                  </a:lnTo>
                  <a:lnTo>
                    <a:pt x="941" y="125"/>
                  </a:lnTo>
                  <a:lnTo>
                    <a:pt x="444" y="618"/>
                  </a:lnTo>
                  <a:lnTo>
                    <a:pt x="389" y="555"/>
                  </a:lnTo>
                </a:path>
              </a:pathLst>
            </a:custGeom>
            <a:solidFill>
              <a:srgbClr val="eaeae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8590680" y="6446520"/>
              <a:ext cx="128520" cy="126360"/>
            </a:xfrm>
            <a:custGeom>
              <a:avLst/>
              <a:gdLst/>
              <a:ahLst/>
              <a:rect l="l" t="t" r="r" b="b"/>
              <a:pathLst>
                <a:path w="456" h="446">
                  <a:moveTo>
                    <a:pt x="455" y="174"/>
                  </a:moveTo>
                  <a:lnTo>
                    <a:pt x="180" y="445"/>
                  </a:lnTo>
                  <a:lnTo>
                    <a:pt x="119" y="387"/>
                  </a:lnTo>
                  <a:lnTo>
                    <a:pt x="202" y="196"/>
                  </a:lnTo>
                  <a:lnTo>
                    <a:pt x="63" y="341"/>
                  </a:lnTo>
                  <a:lnTo>
                    <a:pt x="0" y="276"/>
                  </a:lnTo>
                  <a:lnTo>
                    <a:pt x="280" y="0"/>
                  </a:lnTo>
                  <a:lnTo>
                    <a:pt x="341" y="63"/>
                  </a:lnTo>
                  <a:lnTo>
                    <a:pt x="258" y="258"/>
                  </a:lnTo>
                  <a:lnTo>
                    <a:pt x="390" y="111"/>
                  </a:lnTo>
                  <a:lnTo>
                    <a:pt x="455" y="174"/>
                  </a:lnTo>
                </a:path>
              </a:pathLst>
            </a:custGeom>
            <a:solidFill>
              <a:srgbClr val="eaeae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8656560" y="6510960"/>
              <a:ext cx="111600" cy="127440"/>
            </a:xfrm>
            <a:custGeom>
              <a:avLst/>
              <a:gdLst/>
              <a:ahLst/>
              <a:rect l="l" t="t" r="r" b="b"/>
              <a:pathLst>
                <a:path w="398" h="451">
                  <a:moveTo>
                    <a:pt x="0" y="268"/>
                  </a:moveTo>
                  <a:lnTo>
                    <a:pt x="269" y="0"/>
                  </a:lnTo>
                  <a:lnTo>
                    <a:pt x="364" y="95"/>
                  </a:lnTo>
                  <a:lnTo>
                    <a:pt x="386" y="125"/>
                  </a:lnTo>
                  <a:lnTo>
                    <a:pt x="393" y="145"/>
                  </a:lnTo>
                  <a:lnTo>
                    <a:pt x="397" y="158"/>
                  </a:lnTo>
                  <a:lnTo>
                    <a:pt x="397" y="175"/>
                  </a:lnTo>
                  <a:lnTo>
                    <a:pt x="395" y="195"/>
                  </a:lnTo>
                  <a:lnTo>
                    <a:pt x="385" y="213"/>
                  </a:lnTo>
                  <a:lnTo>
                    <a:pt x="373" y="226"/>
                  </a:lnTo>
                  <a:lnTo>
                    <a:pt x="359" y="240"/>
                  </a:lnTo>
                  <a:lnTo>
                    <a:pt x="342" y="256"/>
                  </a:lnTo>
                  <a:lnTo>
                    <a:pt x="331" y="263"/>
                  </a:lnTo>
                  <a:lnTo>
                    <a:pt x="318" y="268"/>
                  </a:lnTo>
                  <a:lnTo>
                    <a:pt x="307" y="269"/>
                  </a:lnTo>
                  <a:lnTo>
                    <a:pt x="294" y="267"/>
                  </a:lnTo>
                  <a:lnTo>
                    <a:pt x="276" y="264"/>
                  </a:lnTo>
                  <a:lnTo>
                    <a:pt x="280" y="283"/>
                  </a:lnTo>
                  <a:lnTo>
                    <a:pt x="277" y="298"/>
                  </a:lnTo>
                  <a:lnTo>
                    <a:pt x="271" y="317"/>
                  </a:lnTo>
                  <a:lnTo>
                    <a:pt x="260" y="331"/>
                  </a:lnTo>
                  <a:lnTo>
                    <a:pt x="204" y="389"/>
                  </a:lnTo>
                  <a:lnTo>
                    <a:pt x="189" y="414"/>
                  </a:lnTo>
                  <a:lnTo>
                    <a:pt x="182" y="435"/>
                  </a:lnTo>
                  <a:lnTo>
                    <a:pt x="182" y="450"/>
                  </a:lnTo>
                  <a:lnTo>
                    <a:pt x="167" y="435"/>
                  </a:lnTo>
                  <a:lnTo>
                    <a:pt x="111" y="383"/>
                  </a:lnTo>
                  <a:lnTo>
                    <a:pt x="109" y="375"/>
                  </a:lnTo>
                  <a:lnTo>
                    <a:pt x="113" y="366"/>
                  </a:lnTo>
                  <a:lnTo>
                    <a:pt x="117" y="359"/>
                  </a:lnTo>
                  <a:lnTo>
                    <a:pt x="141" y="331"/>
                  </a:lnTo>
                  <a:lnTo>
                    <a:pt x="180" y="292"/>
                  </a:lnTo>
                  <a:lnTo>
                    <a:pt x="189" y="283"/>
                  </a:lnTo>
                  <a:lnTo>
                    <a:pt x="197" y="272"/>
                  </a:lnTo>
                  <a:lnTo>
                    <a:pt x="199" y="260"/>
                  </a:lnTo>
                  <a:lnTo>
                    <a:pt x="195" y="243"/>
                  </a:lnTo>
                  <a:lnTo>
                    <a:pt x="189" y="232"/>
                  </a:lnTo>
                  <a:lnTo>
                    <a:pt x="180" y="225"/>
                  </a:lnTo>
                  <a:lnTo>
                    <a:pt x="169" y="213"/>
                  </a:lnTo>
                  <a:lnTo>
                    <a:pt x="215" y="165"/>
                  </a:lnTo>
                  <a:lnTo>
                    <a:pt x="237" y="184"/>
                  </a:lnTo>
                  <a:lnTo>
                    <a:pt x="251" y="193"/>
                  </a:lnTo>
                  <a:lnTo>
                    <a:pt x="270" y="195"/>
                  </a:lnTo>
                  <a:lnTo>
                    <a:pt x="291" y="184"/>
                  </a:lnTo>
                  <a:lnTo>
                    <a:pt x="300" y="175"/>
                  </a:lnTo>
                  <a:lnTo>
                    <a:pt x="306" y="169"/>
                  </a:lnTo>
                  <a:lnTo>
                    <a:pt x="311" y="161"/>
                  </a:lnTo>
                  <a:lnTo>
                    <a:pt x="311" y="149"/>
                  </a:lnTo>
                  <a:lnTo>
                    <a:pt x="310" y="135"/>
                  </a:lnTo>
                  <a:lnTo>
                    <a:pt x="301" y="120"/>
                  </a:lnTo>
                  <a:lnTo>
                    <a:pt x="282" y="102"/>
                  </a:lnTo>
                  <a:lnTo>
                    <a:pt x="55" y="325"/>
                  </a:lnTo>
                  <a:lnTo>
                    <a:pt x="0" y="268"/>
                  </a:lnTo>
                </a:path>
              </a:pathLst>
            </a:custGeom>
            <a:solidFill>
              <a:srgbClr val="eaeae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8779320" y="6279840"/>
              <a:ext cx="233280" cy="294480"/>
            </a:xfrm>
            <a:custGeom>
              <a:avLst/>
              <a:gdLst/>
              <a:ahLst/>
              <a:rect l="l" t="t" r="r" b="b"/>
              <a:pathLst>
                <a:path w="828" h="1043">
                  <a:moveTo>
                    <a:pt x="0" y="553"/>
                  </a:moveTo>
                  <a:lnTo>
                    <a:pt x="551" y="0"/>
                  </a:lnTo>
                  <a:lnTo>
                    <a:pt x="827" y="277"/>
                  </a:lnTo>
                  <a:lnTo>
                    <a:pt x="283" y="821"/>
                  </a:lnTo>
                  <a:lnTo>
                    <a:pt x="447" y="986"/>
                  </a:lnTo>
                  <a:lnTo>
                    <a:pt x="391" y="1042"/>
                  </a:lnTo>
                  <a:lnTo>
                    <a:pt x="162" y="813"/>
                  </a:lnTo>
                  <a:lnTo>
                    <a:pt x="702" y="274"/>
                  </a:lnTo>
                  <a:lnTo>
                    <a:pt x="553" y="124"/>
                  </a:lnTo>
                  <a:lnTo>
                    <a:pt x="61" y="616"/>
                  </a:lnTo>
                  <a:lnTo>
                    <a:pt x="0" y="553"/>
                  </a:lnTo>
                </a:path>
              </a:pathLst>
            </a:custGeom>
            <a:solidFill>
              <a:srgbClr val="eaeae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8607960" y="6172200"/>
              <a:ext cx="299520" cy="295560"/>
            </a:xfrm>
            <a:custGeom>
              <a:avLst/>
              <a:gdLst/>
              <a:ahLst/>
              <a:rect l="l" t="t" r="r" b="b"/>
              <a:pathLst>
                <a:path w="1063" h="1045">
                  <a:moveTo>
                    <a:pt x="0" y="781"/>
                  </a:moveTo>
                  <a:lnTo>
                    <a:pt x="780" y="0"/>
                  </a:lnTo>
                  <a:lnTo>
                    <a:pt x="1062" y="284"/>
                  </a:lnTo>
                  <a:lnTo>
                    <a:pt x="517" y="834"/>
                  </a:lnTo>
                  <a:lnTo>
                    <a:pt x="672" y="990"/>
                  </a:lnTo>
                  <a:lnTo>
                    <a:pt x="621" y="1044"/>
                  </a:lnTo>
                  <a:lnTo>
                    <a:pt x="392" y="817"/>
                  </a:lnTo>
                  <a:lnTo>
                    <a:pt x="937" y="279"/>
                  </a:lnTo>
                  <a:lnTo>
                    <a:pt x="780" y="125"/>
                  </a:lnTo>
                  <a:lnTo>
                    <a:pt x="63" y="841"/>
                  </a:lnTo>
                  <a:lnTo>
                    <a:pt x="0" y="781"/>
                  </a:lnTo>
                </a:path>
              </a:pathLst>
            </a:custGeom>
            <a:solidFill>
              <a:srgbClr val="eaeae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8534520" y="6390720"/>
              <a:ext cx="118800" cy="119520"/>
            </a:xfrm>
            <a:custGeom>
              <a:avLst/>
              <a:gdLst/>
              <a:ahLst/>
              <a:rect l="l" t="t" r="r" b="b"/>
              <a:pathLst>
                <a:path w="422" h="423">
                  <a:moveTo>
                    <a:pt x="421" y="153"/>
                  </a:moveTo>
                  <a:lnTo>
                    <a:pt x="267" y="0"/>
                  </a:lnTo>
                  <a:lnTo>
                    <a:pt x="0" y="268"/>
                  </a:lnTo>
                  <a:lnTo>
                    <a:pt x="155" y="422"/>
                  </a:lnTo>
                  <a:lnTo>
                    <a:pt x="209" y="368"/>
                  </a:lnTo>
                  <a:lnTo>
                    <a:pt x="122" y="277"/>
                  </a:lnTo>
                  <a:lnTo>
                    <a:pt x="179" y="219"/>
                  </a:lnTo>
                  <a:lnTo>
                    <a:pt x="264" y="303"/>
                  </a:lnTo>
                  <a:lnTo>
                    <a:pt x="317" y="249"/>
                  </a:lnTo>
                  <a:lnTo>
                    <a:pt x="233" y="164"/>
                  </a:lnTo>
                  <a:lnTo>
                    <a:pt x="283" y="114"/>
                  </a:lnTo>
                  <a:lnTo>
                    <a:pt x="370" y="202"/>
                  </a:lnTo>
                  <a:lnTo>
                    <a:pt x="421" y="153"/>
                  </a:lnTo>
                </a:path>
              </a:pathLst>
            </a:custGeom>
            <a:solidFill>
              <a:srgbClr val="eaeae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8725680" y="6581520"/>
              <a:ext cx="101520" cy="100800"/>
            </a:xfrm>
            <a:custGeom>
              <a:avLst/>
              <a:gdLst/>
              <a:ahLst/>
              <a:rect l="l" t="t" r="r" b="b"/>
              <a:pathLst>
                <a:path w="360" h="357">
                  <a:moveTo>
                    <a:pt x="170" y="227"/>
                  </a:moveTo>
                  <a:lnTo>
                    <a:pt x="268" y="130"/>
                  </a:lnTo>
                  <a:lnTo>
                    <a:pt x="276" y="121"/>
                  </a:lnTo>
                  <a:lnTo>
                    <a:pt x="279" y="112"/>
                  </a:lnTo>
                  <a:lnTo>
                    <a:pt x="279" y="103"/>
                  </a:lnTo>
                  <a:lnTo>
                    <a:pt x="277" y="96"/>
                  </a:lnTo>
                  <a:lnTo>
                    <a:pt x="272" y="89"/>
                  </a:lnTo>
                  <a:lnTo>
                    <a:pt x="264" y="84"/>
                  </a:lnTo>
                  <a:lnTo>
                    <a:pt x="257" y="81"/>
                  </a:lnTo>
                  <a:lnTo>
                    <a:pt x="248" y="81"/>
                  </a:lnTo>
                  <a:lnTo>
                    <a:pt x="240" y="83"/>
                  </a:lnTo>
                  <a:lnTo>
                    <a:pt x="232" y="87"/>
                  </a:lnTo>
                  <a:lnTo>
                    <a:pt x="223" y="94"/>
                  </a:lnTo>
                  <a:lnTo>
                    <a:pt x="94" y="223"/>
                  </a:lnTo>
                  <a:lnTo>
                    <a:pt x="87" y="230"/>
                  </a:lnTo>
                  <a:lnTo>
                    <a:pt x="83" y="236"/>
                  </a:lnTo>
                  <a:lnTo>
                    <a:pt x="78" y="244"/>
                  </a:lnTo>
                  <a:lnTo>
                    <a:pt x="78" y="255"/>
                  </a:lnTo>
                  <a:lnTo>
                    <a:pt x="86" y="270"/>
                  </a:lnTo>
                  <a:lnTo>
                    <a:pt x="97" y="277"/>
                  </a:lnTo>
                  <a:lnTo>
                    <a:pt x="108" y="279"/>
                  </a:lnTo>
                  <a:lnTo>
                    <a:pt x="117" y="278"/>
                  </a:lnTo>
                  <a:lnTo>
                    <a:pt x="126" y="273"/>
                  </a:lnTo>
                  <a:lnTo>
                    <a:pt x="130" y="267"/>
                  </a:lnTo>
                  <a:lnTo>
                    <a:pt x="136" y="263"/>
                  </a:lnTo>
                  <a:lnTo>
                    <a:pt x="170" y="227"/>
                  </a:lnTo>
                  <a:lnTo>
                    <a:pt x="232" y="286"/>
                  </a:lnTo>
                  <a:lnTo>
                    <a:pt x="211" y="309"/>
                  </a:lnTo>
                  <a:lnTo>
                    <a:pt x="185" y="333"/>
                  </a:lnTo>
                  <a:lnTo>
                    <a:pt x="162" y="347"/>
                  </a:lnTo>
                  <a:lnTo>
                    <a:pt x="138" y="354"/>
                  </a:lnTo>
                  <a:lnTo>
                    <a:pt x="117" y="356"/>
                  </a:lnTo>
                  <a:lnTo>
                    <a:pt x="86" y="350"/>
                  </a:lnTo>
                  <a:lnTo>
                    <a:pt x="67" y="343"/>
                  </a:lnTo>
                  <a:lnTo>
                    <a:pt x="55" y="332"/>
                  </a:lnTo>
                  <a:lnTo>
                    <a:pt x="39" y="319"/>
                  </a:lnTo>
                  <a:lnTo>
                    <a:pt x="22" y="298"/>
                  </a:lnTo>
                  <a:lnTo>
                    <a:pt x="11" y="282"/>
                  </a:lnTo>
                  <a:lnTo>
                    <a:pt x="5" y="263"/>
                  </a:lnTo>
                  <a:lnTo>
                    <a:pt x="0" y="245"/>
                  </a:lnTo>
                  <a:lnTo>
                    <a:pt x="0" y="228"/>
                  </a:lnTo>
                  <a:lnTo>
                    <a:pt x="4" y="210"/>
                  </a:lnTo>
                  <a:lnTo>
                    <a:pt x="9" y="193"/>
                  </a:lnTo>
                  <a:lnTo>
                    <a:pt x="26" y="169"/>
                  </a:lnTo>
                  <a:lnTo>
                    <a:pt x="174" y="22"/>
                  </a:lnTo>
                  <a:lnTo>
                    <a:pt x="194" y="9"/>
                  </a:lnTo>
                  <a:lnTo>
                    <a:pt x="212" y="4"/>
                  </a:lnTo>
                  <a:lnTo>
                    <a:pt x="231" y="0"/>
                  </a:lnTo>
                  <a:lnTo>
                    <a:pt x="248" y="0"/>
                  </a:lnTo>
                  <a:lnTo>
                    <a:pt x="263" y="3"/>
                  </a:lnTo>
                  <a:lnTo>
                    <a:pt x="283" y="9"/>
                  </a:lnTo>
                  <a:lnTo>
                    <a:pt x="302" y="22"/>
                  </a:lnTo>
                  <a:lnTo>
                    <a:pt x="314" y="35"/>
                  </a:lnTo>
                  <a:lnTo>
                    <a:pt x="324" y="45"/>
                  </a:lnTo>
                  <a:lnTo>
                    <a:pt x="336" y="56"/>
                  </a:lnTo>
                  <a:lnTo>
                    <a:pt x="344" y="67"/>
                  </a:lnTo>
                  <a:lnTo>
                    <a:pt x="352" y="81"/>
                  </a:lnTo>
                  <a:lnTo>
                    <a:pt x="358" y="97"/>
                  </a:lnTo>
                  <a:lnTo>
                    <a:pt x="359" y="115"/>
                  </a:lnTo>
                  <a:lnTo>
                    <a:pt x="359" y="134"/>
                  </a:lnTo>
                  <a:lnTo>
                    <a:pt x="355" y="151"/>
                  </a:lnTo>
                  <a:lnTo>
                    <a:pt x="347" y="167"/>
                  </a:lnTo>
                  <a:lnTo>
                    <a:pt x="332" y="187"/>
                  </a:lnTo>
                  <a:lnTo>
                    <a:pt x="232" y="286"/>
                  </a:lnTo>
                  <a:lnTo>
                    <a:pt x="170" y="227"/>
                  </a:lnTo>
                </a:path>
              </a:pathLst>
            </a:custGeom>
            <a:solidFill>
              <a:srgbClr val="eaeae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gradFill rotWithShape="0">
          <a:gsLst>
            <a:gs pos="0">
              <a:srgbClr val="0000cc"/>
            </a:gs>
            <a:gs pos="100000">
              <a:srgbClr val="00005e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1219320" y="3127320"/>
            <a:ext cx="6694200" cy="60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E-Commerce:  An Enron View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752480" y="4268880"/>
            <a:ext cx="5715000" cy="91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Mike S. McConnell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Vice Chairman &amp; Chief Operating Officer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Net Works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0" name=""/>
          <p:cNvGrpSpPr/>
          <p:nvPr/>
        </p:nvGrpSpPr>
        <p:grpSpPr>
          <a:xfrm>
            <a:off x="3289320" y="304920"/>
            <a:ext cx="2590200" cy="2580840"/>
            <a:chOff x="3289320" y="304920"/>
            <a:chExt cx="2590200" cy="2580840"/>
          </a:xfrm>
        </p:grpSpPr>
        <p:sp>
          <p:nvSpPr>
            <p:cNvPr id="21" name=""/>
            <p:cNvSpPr/>
            <p:nvPr/>
          </p:nvSpPr>
          <p:spPr>
            <a:xfrm>
              <a:off x="4368600" y="1249200"/>
              <a:ext cx="1510920" cy="1636560"/>
            </a:xfrm>
            <a:custGeom>
              <a:avLst/>
              <a:gdLst/>
              <a:ahLst/>
              <a:rect l="l" t="t" r="r" b="b"/>
              <a:pathLst>
                <a:path w="1213" h="1313">
                  <a:moveTo>
                    <a:pt x="389" y="555"/>
                  </a:moveTo>
                  <a:lnTo>
                    <a:pt x="935" y="0"/>
                  </a:lnTo>
                  <a:lnTo>
                    <a:pt x="1212" y="277"/>
                  </a:lnTo>
                  <a:lnTo>
                    <a:pt x="175" y="1312"/>
                  </a:lnTo>
                  <a:lnTo>
                    <a:pt x="110" y="1248"/>
                  </a:lnTo>
                  <a:lnTo>
                    <a:pt x="190" y="1055"/>
                  </a:lnTo>
                  <a:lnTo>
                    <a:pt x="58" y="1198"/>
                  </a:lnTo>
                  <a:lnTo>
                    <a:pt x="0" y="1137"/>
                  </a:lnTo>
                  <a:lnTo>
                    <a:pt x="268" y="865"/>
                  </a:lnTo>
                  <a:lnTo>
                    <a:pt x="336" y="931"/>
                  </a:lnTo>
                  <a:lnTo>
                    <a:pt x="256" y="1102"/>
                  </a:lnTo>
                  <a:lnTo>
                    <a:pt x="1091" y="274"/>
                  </a:lnTo>
                  <a:lnTo>
                    <a:pt x="941" y="125"/>
                  </a:lnTo>
                  <a:lnTo>
                    <a:pt x="444" y="618"/>
                  </a:lnTo>
                  <a:lnTo>
                    <a:pt x="389" y="555"/>
                  </a:lnTo>
                </a:path>
              </a:pathLst>
            </a:custGeom>
            <a:solidFill>
              <a:srgbClr val="eaeae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3538080" y="1513440"/>
              <a:ext cx="568440" cy="557280"/>
            </a:xfrm>
            <a:custGeom>
              <a:avLst/>
              <a:gdLst/>
              <a:ahLst/>
              <a:rect l="l" t="t" r="r" b="b"/>
              <a:pathLst>
                <a:path w="456" h="446">
                  <a:moveTo>
                    <a:pt x="455" y="174"/>
                  </a:moveTo>
                  <a:lnTo>
                    <a:pt x="180" y="445"/>
                  </a:lnTo>
                  <a:lnTo>
                    <a:pt x="119" y="387"/>
                  </a:lnTo>
                  <a:lnTo>
                    <a:pt x="202" y="196"/>
                  </a:lnTo>
                  <a:lnTo>
                    <a:pt x="63" y="341"/>
                  </a:lnTo>
                  <a:lnTo>
                    <a:pt x="0" y="276"/>
                  </a:lnTo>
                  <a:lnTo>
                    <a:pt x="280" y="0"/>
                  </a:lnTo>
                  <a:lnTo>
                    <a:pt x="341" y="63"/>
                  </a:lnTo>
                  <a:lnTo>
                    <a:pt x="258" y="258"/>
                  </a:lnTo>
                  <a:lnTo>
                    <a:pt x="390" y="111"/>
                  </a:lnTo>
                  <a:lnTo>
                    <a:pt x="455" y="174"/>
                  </a:lnTo>
                </a:path>
              </a:pathLst>
            </a:custGeom>
            <a:solidFill>
              <a:srgbClr val="eaeae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3828960" y="1797840"/>
              <a:ext cx="494280" cy="561960"/>
            </a:xfrm>
            <a:custGeom>
              <a:avLst/>
              <a:gdLst/>
              <a:ahLst/>
              <a:rect l="l" t="t" r="r" b="b"/>
              <a:pathLst>
                <a:path w="398" h="451">
                  <a:moveTo>
                    <a:pt x="0" y="268"/>
                  </a:moveTo>
                  <a:lnTo>
                    <a:pt x="269" y="0"/>
                  </a:lnTo>
                  <a:lnTo>
                    <a:pt x="364" y="95"/>
                  </a:lnTo>
                  <a:lnTo>
                    <a:pt x="386" y="125"/>
                  </a:lnTo>
                  <a:lnTo>
                    <a:pt x="393" y="145"/>
                  </a:lnTo>
                  <a:lnTo>
                    <a:pt x="397" y="158"/>
                  </a:lnTo>
                  <a:lnTo>
                    <a:pt x="397" y="175"/>
                  </a:lnTo>
                  <a:lnTo>
                    <a:pt x="395" y="195"/>
                  </a:lnTo>
                  <a:lnTo>
                    <a:pt x="385" y="213"/>
                  </a:lnTo>
                  <a:lnTo>
                    <a:pt x="373" y="226"/>
                  </a:lnTo>
                  <a:lnTo>
                    <a:pt x="359" y="240"/>
                  </a:lnTo>
                  <a:lnTo>
                    <a:pt x="342" y="256"/>
                  </a:lnTo>
                  <a:lnTo>
                    <a:pt x="331" y="263"/>
                  </a:lnTo>
                  <a:lnTo>
                    <a:pt x="318" y="268"/>
                  </a:lnTo>
                  <a:lnTo>
                    <a:pt x="307" y="269"/>
                  </a:lnTo>
                  <a:lnTo>
                    <a:pt x="294" y="267"/>
                  </a:lnTo>
                  <a:lnTo>
                    <a:pt x="276" y="264"/>
                  </a:lnTo>
                  <a:lnTo>
                    <a:pt x="280" y="283"/>
                  </a:lnTo>
                  <a:lnTo>
                    <a:pt x="277" y="298"/>
                  </a:lnTo>
                  <a:lnTo>
                    <a:pt x="271" y="317"/>
                  </a:lnTo>
                  <a:lnTo>
                    <a:pt x="260" y="331"/>
                  </a:lnTo>
                  <a:lnTo>
                    <a:pt x="204" y="389"/>
                  </a:lnTo>
                  <a:lnTo>
                    <a:pt x="189" y="414"/>
                  </a:lnTo>
                  <a:lnTo>
                    <a:pt x="182" y="435"/>
                  </a:lnTo>
                  <a:lnTo>
                    <a:pt x="182" y="450"/>
                  </a:lnTo>
                  <a:lnTo>
                    <a:pt x="167" y="435"/>
                  </a:lnTo>
                  <a:lnTo>
                    <a:pt x="111" y="383"/>
                  </a:lnTo>
                  <a:lnTo>
                    <a:pt x="109" y="375"/>
                  </a:lnTo>
                  <a:lnTo>
                    <a:pt x="113" y="366"/>
                  </a:lnTo>
                  <a:lnTo>
                    <a:pt x="117" y="359"/>
                  </a:lnTo>
                  <a:lnTo>
                    <a:pt x="141" y="331"/>
                  </a:lnTo>
                  <a:lnTo>
                    <a:pt x="180" y="292"/>
                  </a:lnTo>
                  <a:lnTo>
                    <a:pt x="189" y="283"/>
                  </a:lnTo>
                  <a:lnTo>
                    <a:pt x="197" y="272"/>
                  </a:lnTo>
                  <a:lnTo>
                    <a:pt x="199" y="260"/>
                  </a:lnTo>
                  <a:lnTo>
                    <a:pt x="195" y="243"/>
                  </a:lnTo>
                  <a:lnTo>
                    <a:pt x="189" y="232"/>
                  </a:lnTo>
                  <a:lnTo>
                    <a:pt x="180" y="225"/>
                  </a:lnTo>
                  <a:lnTo>
                    <a:pt x="169" y="213"/>
                  </a:lnTo>
                  <a:lnTo>
                    <a:pt x="215" y="165"/>
                  </a:lnTo>
                  <a:lnTo>
                    <a:pt x="237" y="184"/>
                  </a:lnTo>
                  <a:lnTo>
                    <a:pt x="251" y="193"/>
                  </a:lnTo>
                  <a:lnTo>
                    <a:pt x="270" y="195"/>
                  </a:lnTo>
                  <a:lnTo>
                    <a:pt x="291" y="184"/>
                  </a:lnTo>
                  <a:lnTo>
                    <a:pt x="300" y="175"/>
                  </a:lnTo>
                  <a:lnTo>
                    <a:pt x="306" y="169"/>
                  </a:lnTo>
                  <a:lnTo>
                    <a:pt x="311" y="161"/>
                  </a:lnTo>
                  <a:lnTo>
                    <a:pt x="311" y="149"/>
                  </a:lnTo>
                  <a:lnTo>
                    <a:pt x="310" y="135"/>
                  </a:lnTo>
                  <a:lnTo>
                    <a:pt x="301" y="120"/>
                  </a:lnTo>
                  <a:lnTo>
                    <a:pt x="282" y="102"/>
                  </a:lnTo>
                  <a:lnTo>
                    <a:pt x="55" y="325"/>
                  </a:lnTo>
                  <a:lnTo>
                    <a:pt x="0" y="268"/>
                  </a:lnTo>
                </a:path>
              </a:pathLst>
            </a:custGeom>
            <a:solidFill>
              <a:srgbClr val="eaeae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4372920" y="779040"/>
              <a:ext cx="1032120" cy="1298520"/>
            </a:xfrm>
            <a:custGeom>
              <a:avLst/>
              <a:gdLst/>
              <a:ahLst/>
              <a:rect l="l" t="t" r="r" b="b"/>
              <a:pathLst>
                <a:path w="828" h="1043">
                  <a:moveTo>
                    <a:pt x="0" y="553"/>
                  </a:moveTo>
                  <a:lnTo>
                    <a:pt x="551" y="0"/>
                  </a:lnTo>
                  <a:lnTo>
                    <a:pt x="827" y="277"/>
                  </a:lnTo>
                  <a:lnTo>
                    <a:pt x="283" y="821"/>
                  </a:lnTo>
                  <a:lnTo>
                    <a:pt x="447" y="986"/>
                  </a:lnTo>
                  <a:lnTo>
                    <a:pt x="391" y="1042"/>
                  </a:lnTo>
                  <a:lnTo>
                    <a:pt x="162" y="813"/>
                  </a:lnTo>
                  <a:lnTo>
                    <a:pt x="702" y="274"/>
                  </a:lnTo>
                  <a:lnTo>
                    <a:pt x="553" y="124"/>
                  </a:lnTo>
                  <a:lnTo>
                    <a:pt x="61" y="616"/>
                  </a:lnTo>
                  <a:lnTo>
                    <a:pt x="0" y="553"/>
                  </a:lnTo>
                </a:path>
              </a:pathLst>
            </a:custGeom>
            <a:solidFill>
              <a:srgbClr val="eaeae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3614040" y="304920"/>
              <a:ext cx="1325160" cy="1302480"/>
            </a:xfrm>
            <a:custGeom>
              <a:avLst/>
              <a:gdLst/>
              <a:ahLst/>
              <a:rect l="l" t="t" r="r" b="b"/>
              <a:pathLst>
                <a:path w="1063" h="1045">
                  <a:moveTo>
                    <a:pt x="0" y="781"/>
                  </a:moveTo>
                  <a:lnTo>
                    <a:pt x="780" y="0"/>
                  </a:lnTo>
                  <a:lnTo>
                    <a:pt x="1062" y="284"/>
                  </a:lnTo>
                  <a:lnTo>
                    <a:pt x="517" y="834"/>
                  </a:lnTo>
                  <a:lnTo>
                    <a:pt x="672" y="990"/>
                  </a:lnTo>
                  <a:lnTo>
                    <a:pt x="621" y="1044"/>
                  </a:lnTo>
                  <a:lnTo>
                    <a:pt x="392" y="817"/>
                  </a:lnTo>
                  <a:lnTo>
                    <a:pt x="937" y="279"/>
                  </a:lnTo>
                  <a:lnTo>
                    <a:pt x="780" y="125"/>
                  </a:lnTo>
                  <a:lnTo>
                    <a:pt x="63" y="841"/>
                  </a:lnTo>
                  <a:lnTo>
                    <a:pt x="0" y="781"/>
                  </a:lnTo>
                </a:path>
              </a:pathLst>
            </a:custGeom>
            <a:solidFill>
              <a:srgbClr val="eaeae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3289320" y="1267200"/>
              <a:ext cx="525960" cy="527760"/>
            </a:xfrm>
            <a:custGeom>
              <a:avLst/>
              <a:gdLst/>
              <a:ahLst/>
              <a:rect l="l" t="t" r="r" b="b"/>
              <a:pathLst>
                <a:path w="422" h="423">
                  <a:moveTo>
                    <a:pt x="421" y="153"/>
                  </a:moveTo>
                  <a:lnTo>
                    <a:pt x="267" y="0"/>
                  </a:lnTo>
                  <a:lnTo>
                    <a:pt x="0" y="268"/>
                  </a:lnTo>
                  <a:lnTo>
                    <a:pt x="155" y="422"/>
                  </a:lnTo>
                  <a:lnTo>
                    <a:pt x="209" y="368"/>
                  </a:lnTo>
                  <a:lnTo>
                    <a:pt x="122" y="277"/>
                  </a:lnTo>
                  <a:lnTo>
                    <a:pt x="179" y="219"/>
                  </a:lnTo>
                  <a:lnTo>
                    <a:pt x="264" y="303"/>
                  </a:lnTo>
                  <a:lnTo>
                    <a:pt x="317" y="249"/>
                  </a:lnTo>
                  <a:lnTo>
                    <a:pt x="233" y="164"/>
                  </a:lnTo>
                  <a:lnTo>
                    <a:pt x="283" y="114"/>
                  </a:lnTo>
                  <a:lnTo>
                    <a:pt x="370" y="202"/>
                  </a:lnTo>
                  <a:lnTo>
                    <a:pt x="421" y="153"/>
                  </a:lnTo>
                </a:path>
              </a:pathLst>
            </a:custGeom>
            <a:solidFill>
              <a:srgbClr val="eaeae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4135680" y="2108880"/>
              <a:ext cx="449640" cy="444960"/>
            </a:xfrm>
            <a:custGeom>
              <a:avLst/>
              <a:gdLst/>
              <a:ahLst/>
              <a:rect l="l" t="t" r="r" b="b"/>
              <a:pathLst>
                <a:path w="360" h="357">
                  <a:moveTo>
                    <a:pt x="170" y="227"/>
                  </a:moveTo>
                  <a:lnTo>
                    <a:pt x="268" y="130"/>
                  </a:lnTo>
                  <a:lnTo>
                    <a:pt x="276" y="121"/>
                  </a:lnTo>
                  <a:lnTo>
                    <a:pt x="279" y="112"/>
                  </a:lnTo>
                  <a:lnTo>
                    <a:pt x="279" y="103"/>
                  </a:lnTo>
                  <a:lnTo>
                    <a:pt x="277" y="96"/>
                  </a:lnTo>
                  <a:lnTo>
                    <a:pt x="272" y="89"/>
                  </a:lnTo>
                  <a:lnTo>
                    <a:pt x="264" y="84"/>
                  </a:lnTo>
                  <a:lnTo>
                    <a:pt x="257" y="81"/>
                  </a:lnTo>
                  <a:lnTo>
                    <a:pt x="248" y="81"/>
                  </a:lnTo>
                  <a:lnTo>
                    <a:pt x="240" y="83"/>
                  </a:lnTo>
                  <a:lnTo>
                    <a:pt x="232" y="87"/>
                  </a:lnTo>
                  <a:lnTo>
                    <a:pt x="223" y="94"/>
                  </a:lnTo>
                  <a:lnTo>
                    <a:pt x="94" y="223"/>
                  </a:lnTo>
                  <a:lnTo>
                    <a:pt x="87" y="230"/>
                  </a:lnTo>
                  <a:lnTo>
                    <a:pt x="83" y="236"/>
                  </a:lnTo>
                  <a:lnTo>
                    <a:pt x="78" y="244"/>
                  </a:lnTo>
                  <a:lnTo>
                    <a:pt x="78" y="255"/>
                  </a:lnTo>
                  <a:lnTo>
                    <a:pt x="86" y="270"/>
                  </a:lnTo>
                  <a:lnTo>
                    <a:pt x="97" y="277"/>
                  </a:lnTo>
                  <a:lnTo>
                    <a:pt x="108" y="279"/>
                  </a:lnTo>
                  <a:lnTo>
                    <a:pt x="117" y="278"/>
                  </a:lnTo>
                  <a:lnTo>
                    <a:pt x="126" y="273"/>
                  </a:lnTo>
                  <a:lnTo>
                    <a:pt x="130" y="267"/>
                  </a:lnTo>
                  <a:lnTo>
                    <a:pt x="136" y="263"/>
                  </a:lnTo>
                  <a:lnTo>
                    <a:pt x="170" y="227"/>
                  </a:lnTo>
                  <a:lnTo>
                    <a:pt x="232" y="286"/>
                  </a:lnTo>
                  <a:lnTo>
                    <a:pt x="211" y="309"/>
                  </a:lnTo>
                  <a:lnTo>
                    <a:pt x="185" y="333"/>
                  </a:lnTo>
                  <a:lnTo>
                    <a:pt x="162" y="347"/>
                  </a:lnTo>
                  <a:lnTo>
                    <a:pt x="138" y="354"/>
                  </a:lnTo>
                  <a:lnTo>
                    <a:pt x="117" y="356"/>
                  </a:lnTo>
                  <a:lnTo>
                    <a:pt x="86" y="350"/>
                  </a:lnTo>
                  <a:lnTo>
                    <a:pt x="67" y="343"/>
                  </a:lnTo>
                  <a:lnTo>
                    <a:pt x="55" y="332"/>
                  </a:lnTo>
                  <a:lnTo>
                    <a:pt x="39" y="319"/>
                  </a:lnTo>
                  <a:lnTo>
                    <a:pt x="22" y="298"/>
                  </a:lnTo>
                  <a:lnTo>
                    <a:pt x="11" y="282"/>
                  </a:lnTo>
                  <a:lnTo>
                    <a:pt x="5" y="263"/>
                  </a:lnTo>
                  <a:lnTo>
                    <a:pt x="0" y="245"/>
                  </a:lnTo>
                  <a:lnTo>
                    <a:pt x="0" y="228"/>
                  </a:lnTo>
                  <a:lnTo>
                    <a:pt x="4" y="210"/>
                  </a:lnTo>
                  <a:lnTo>
                    <a:pt x="9" y="193"/>
                  </a:lnTo>
                  <a:lnTo>
                    <a:pt x="26" y="169"/>
                  </a:lnTo>
                  <a:lnTo>
                    <a:pt x="174" y="22"/>
                  </a:lnTo>
                  <a:lnTo>
                    <a:pt x="194" y="9"/>
                  </a:lnTo>
                  <a:lnTo>
                    <a:pt x="212" y="4"/>
                  </a:lnTo>
                  <a:lnTo>
                    <a:pt x="231" y="0"/>
                  </a:lnTo>
                  <a:lnTo>
                    <a:pt x="248" y="0"/>
                  </a:lnTo>
                  <a:lnTo>
                    <a:pt x="263" y="3"/>
                  </a:lnTo>
                  <a:lnTo>
                    <a:pt x="283" y="9"/>
                  </a:lnTo>
                  <a:lnTo>
                    <a:pt x="302" y="22"/>
                  </a:lnTo>
                  <a:lnTo>
                    <a:pt x="314" y="35"/>
                  </a:lnTo>
                  <a:lnTo>
                    <a:pt x="324" y="45"/>
                  </a:lnTo>
                  <a:lnTo>
                    <a:pt x="336" y="56"/>
                  </a:lnTo>
                  <a:lnTo>
                    <a:pt x="344" y="67"/>
                  </a:lnTo>
                  <a:lnTo>
                    <a:pt x="352" y="81"/>
                  </a:lnTo>
                  <a:lnTo>
                    <a:pt x="358" y="97"/>
                  </a:lnTo>
                  <a:lnTo>
                    <a:pt x="359" y="115"/>
                  </a:lnTo>
                  <a:lnTo>
                    <a:pt x="359" y="134"/>
                  </a:lnTo>
                  <a:lnTo>
                    <a:pt x="355" y="151"/>
                  </a:lnTo>
                  <a:lnTo>
                    <a:pt x="347" y="167"/>
                  </a:lnTo>
                  <a:lnTo>
                    <a:pt x="332" y="187"/>
                  </a:lnTo>
                  <a:lnTo>
                    <a:pt x="232" y="286"/>
                  </a:lnTo>
                  <a:lnTo>
                    <a:pt x="170" y="227"/>
                  </a:lnTo>
                </a:path>
              </a:pathLst>
            </a:custGeom>
            <a:solidFill>
              <a:srgbClr val="eaeae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cc"/>
            </a:gs>
            <a:gs pos="100000">
              <a:srgbClr val="00005e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60948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514368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Transaction Costs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9" name=""/>
          <p:cNvGraphicFramePr/>
          <p:nvPr/>
        </p:nvGraphicFramePr>
        <p:xfrm>
          <a:off x="228600" y="895320"/>
          <a:ext cx="10223640" cy="5222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895320"/>
                    <a:ext cx="10223640" cy="5222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1" name=""/>
          <p:cNvSpPr/>
          <p:nvPr/>
        </p:nvSpPr>
        <p:spPr>
          <a:xfrm>
            <a:off x="1523880" y="470520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1523880" y="470520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152280" y="6400800"/>
            <a:ext cx="6608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Source:  Downes, Larry and Chunka Hui,</a:t>
            </a:r>
            <a:r>
              <a:rPr b="0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Unleashing the Killer App., 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Boston:  Harvard Business School Press, 1998, pp.44-45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1677960" y="5538960"/>
            <a:ext cx="968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Branch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2973600" y="5538960"/>
            <a:ext cx="1323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Telephone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4878720" y="5538960"/>
            <a:ext cx="675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ATM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6325920" y="5538960"/>
            <a:ext cx="10191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Internet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3810240" y="1235160"/>
            <a:ext cx="37886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…and Radically Lowered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Transaction Costs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4849200" y="2617920"/>
            <a:ext cx="38016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Average Cost per Transaction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Retail Banking by Channel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5c"/>
            </a:gs>
            <a:gs pos="100000">
              <a:srgbClr val="0000cc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609480" y="132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U.S. eCommerce Growth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228960" y="6400800"/>
            <a:ext cx="2391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Source:  Forrester Research, 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2" name=""/>
          <p:cNvGraphicFramePr/>
          <p:nvPr/>
        </p:nvGraphicFramePr>
        <p:xfrm>
          <a:off x="687240" y="1600200"/>
          <a:ext cx="7778880" cy="4114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7240" y="1600200"/>
                    <a:ext cx="777888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4" name=""/>
          <p:cNvSpPr/>
          <p:nvPr/>
        </p:nvSpPr>
        <p:spPr>
          <a:xfrm>
            <a:off x="4345200" y="5715000"/>
            <a:ext cx="68976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B2B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B2C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5" name=""/>
          <p:cNvGrpSpPr/>
          <p:nvPr/>
        </p:nvGrpSpPr>
        <p:grpSpPr>
          <a:xfrm>
            <a:off x="4084560" y="5819760"/>
            <a:ext cx="182520" cy="457200"/>
            <a:chOff x="4084560" y="5819760"/>
            <a:chExt cx="182520" cy="457200"/>
          </a:xfrm>
        </p:grpSpPr>
        <p:sp>
          <p:nvSpPr>
            <p:cNvPr id="146" name=""/>
            <p:cNvSpPr/>
            <p:nvPr/>
          </p:nvSpPr>
          <p:spPr>
            <a:xfrm>
              <a:off x="4084560" y="5819760"/>
              <a:ext cx="182520" cy="182520"/>
            </a:xfrm>
            <a:prstGeom prst="rect">
              <a:avLst/>
            </a:prstGeom>
            <a:solidFill>
              <a:srgbClr val="00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4084560" y="6094440"/>
              <a:ext cx="182520" cy="182520"/>
            </a:xfrm>
            <a:prstGeom prst="rect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5c"/>
            </a:gs>
            <a:gs pos="100000">
              <a:srgbClr val="0000cc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609480" y="132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000"/>
            </a:b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Worldwide eCommerce Growth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228960" y="6400800"/>
            <a:ext cx="2391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Source:  Forrester Research, 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0" name=""/>
          <p:cNvGraphicFramePr/>
          <p:nvPr/>
        </p:nvGraphicFramePr>
        <p:xfrm>
          <a:off x="914400" y="1600200"/>
          <a:ext cx="7770960" cy="4114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14400" y="1600200"/>
                    <a:ext cx="777096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cc"/>
            </a:gs>
            <a:gs pos="100000">
              <a:srgbClr val="00005e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0" y="759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eBusiness Trends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/>
          </p:nvPr>
        </p:nvSpPr>
        <p:spPr>
          <a:xfrm>
            <a:off x="914040" y="1371600"/>
            <a:ext cx="80010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Internet is a Disintermediary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Internet Cannibalizes Existing Business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7760" indent="-23328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SzPct val="110000"/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Law of Diminishing Returns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Internet Allows for Mass Customization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75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Barriers to Enter Markets are Dramatically Changing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741240" y="1447920"/>
            <a:ext cx="173160" cy="17280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0" bIns="396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741240" y="2209680"/>
            <a:ext cx="173160" cy="17316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960" bIns="39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741240" y="3276720"/>
            <a:ext cx="173160" cy="17280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0" bIns="396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741240" y="3962520"/>
            <a:ext cx="173160" cy="17280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0" bIns="396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cc"/>
            </a:gs>
            <a:gs pos="100000">
              <a:srgbClr val="00005e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0" y="15192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Philosophies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/>
          </p:nvPr>
        </p:nvSpPr>
        <p:spPr>
          <a:xfrm>
            <a:off x="914400" y="135900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Run Technology as a Business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75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Develop and Implement Enron’s Global E-Business Strategy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75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Spending Focused on Achieving Competitive Advantage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Highly Robust and Flexible Infrastructure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65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Develop Several Proprietary Applications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741240" y="1447920"/>
            <a:ext cx="173160" cy="17280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0" bIns="396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741240" y="2133720"/>
            <a:ext cx="173160" cy="17280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0" bIns="396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741240" y="2798640"/>
            <a:ext cx="173160" cy="17316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960" bIns="3996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741240" y="3505320"/>
            <a:ext cx="173160" cy="17280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0" bIns="396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741240" y="4170240"/>
            <a:ext cx="173160" cy="17316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960" bIns="3996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cc"/>
            </a:gs>
            <a:gs pos="100000">
              <a:srgbClr val="00005e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0" y="15192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Philosophies </a:t>
            </a:r>
            <a:r>
              <a:rPr b="1" i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Continued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/>
          </p:nvPr>
        </p:nvSpPr>
        <p:spPr>
          <a:xfrm>
            <a:off x="914040" y="1447920"/>
            <a:ext cx="7924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75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Expansion and Extension of our Existing Business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75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Enabler of Unparalleled Information Dissemination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Incubator of New Ideas and Business Models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Challenge Existing Ideas and Beliefs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741240" y="1503360"/>
            <a:ext cx="173160" cy="17316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960" bIns="3996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741240" y="2133720"/>
            <a:ext cx="173160" cy="17280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0" bIns="396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741240" y="2874960"/>
            <a:ext cx="173160" cy="17316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960" bIns="3996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741240" y="3581280"/>
            <a:ext cx="173160" cy="17316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960" bIns="3996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cc"/>
            </a:gs>
            <a:gs pos="100000">
              <a:srgbClr val="00005e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0" y="15192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Conclusions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/>
          </p:nvPr>
        </p:nvSpPr>
        <p:spPr>
          <a:xfrm>
            <a:off x="762120" y="1447920"/>
            <a:ext cx="8323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Technology is More than Just Support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Must Move Quickly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Must Change the Culture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It is a Matter of Survival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609480" y="1579680"/>
            <a:ext cx="173160" cy="17280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0" bIns="396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588960" y="2286000"/>
            <a:ext cx="173160" cy="17316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960" bIns="3996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588960" y="3027240"/>
            <a:ext cx="173160" cy="17316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960" bIns="3996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588960" y="3733920"/>
            <a:ext cx="173160" cy="17280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0" bIns="396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gradFill rotWithShape="0">
          <a:gsLst>
            <a:gs pos="0">
              <a:srgbClr val="0000cc"/>
            </a:gs>
            <a:gs pos="100000">
              <a:srgbClr val="00005e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"/>
          <p:cNvSpPr/>
          <p:nvPr/>
        </p:nvSpPr>
        <p:spPr>
          <a:xfrm>
            <a:off x="2705040" y="252360"/>
            <a:ext cx="169920" cy="54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8" name=""/>
          <p:cNvGrpSpPr/>
          <p:nvPr/>
        </p:nvGrpSpPr>
        <p:grpSpPr>
          <a:xfrm>
            <a:off x="3124080" y="1994040"/>
            <a:ext cx="3200040" cy="3188520"/>
            <a:chOff x="3124080" y="1994040"/>
            <a:chExt cx="3200040" cy="3188520"/>
          </a:xfrm>
        </p:grpSpPr>
        <p:sp>
          <p:nvSpPr>
            <p:cNvPr id="179" name=""/>
            <p:cNvSpPr/>
            <p:nvPr/>
          </p:nvSpPr>
          <p:spPr>
            <a:xfrm>
              <a:off x="4457520" y="3160440"/>
              <a:ext cx="1866600" cy="2022120"/>
            </a:xfrm>
            <a:custGeom>
              <a:avLst/>
              <a:gdLst/>
              <a:ahLst/>
              <a:rect l="l" t="t" r="r" b="b"/>
              <a:pathLst>
                <a:path w="1213" h="1313">
                  <a:moveTo>
                    <a:pt x="389" y="555"/>
                  </a:moveTo>
                  <a:lnTo>
                    <a:pt x="935" y="0"/>
                  </a:lnTo>
                  <a:lnTo>
                    <a:pt x="1212" y="277"/>
                  </a:lnTo>
                  <a:lnTo>
                    <a:pt x="175" y="1312"/>
                  </a:lnTo>
                  <a:lnTo>
                    <a:pt x="110" y="1248"/>
                  </a:lnTo>
                  <a:lnTo>
                    <a:pt x="190" y="1055"/>
                  </a:lnTo>
                  <a:lnTo>
                    <a:pt x="58" y="1198"/>
                  </a:lnTo>
                  <a:lnTo>
                    <a:pt x="0" y="1137"/>
                  </a:lnTo>
                  <a:lnTo>
                    <a:pt x="268" y="865"/>
                  </a:lnTo>
                  <a:lnTo>
                    <a:pt x="336" y="931"/>
                  </a:lnTo>
                  <a:lnTo>
                    <a:pt x="256" y="1102"/>
                  </a:lnTo>
                  <a:lnTo>
                    <a:pt x="1091" y="274"/>
                  </a:lnTo>
                  <a:lnTo>
                    <a:pt x="941" y="125"/>
                  </a:lnTo>
                  <a:lnTo>
                    <a:pt x="444" y="618"/>
                  </a:lnTo>
                  <a:lnTo>
                    <a:pt x="389" y="555"/>
                  </a:lnTo>
                </a:path>
              </a:pathLst>
            </a:custGeom>
            <a:solidFill>
              <a:srgbClr val="eaeae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3431160" y="3487320"/>
              <a:ext cx="702360" cy="688680"/>
            </a:xfrm>
            <a:custGeom>
              <a:avLst/>
              <a:gdLst/>
              <a:ahLst/>
              <a:rect l="l" t="t" r="r" b="b"/>
              <a:pathLst>
                <a:path w="456" h="446">
                  <a:moveTo>
                    <a:pt x="455" y="174"/>
                  </a:moveTo>
                  <a:lnTo>
                    <a:pt x="180" y="445"/>
                  </a:lnTo>
                  <a:lnTo>
                    <a:pt x="119" y="387"/>
                  </a:lnTo>
                  <a:lnTo>
                    <a:pt x="202" y="196"/>
                  </a:lnTo>
                  <a:lnTo>
                    <a:pt x="63" y="341"/>
                  </a:lnTo>
                  <a:lnTo>
                    <a:pt x="0" y="276"/>
                  </a:lnTo>
                  <a:lnTo>
                    <a:pt x="280" y="0"/>
                  </a:lnTo>
                  <a:lnTo>
                    <a:pt x="341" y="63"/>
                  </a:lnTo>
                  <a:lnTo>
                    <a:pt x="258" y="258"/>
                  </a:lnTo>
                  <a:lnTo>
                    <a:pt x="390" y="111"/>
                  </a:lnTo>
                  <a:lnTo>
                    <a:pt x="455" y="174"/>
                  </a:lnTo>
                </a:path>
              </a:pathLst>
            </a:custGeom>
            <a:solidFill>
              <a:srgbClr val="eaeae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3790800" y="3838680"/>
              <a:ext cx="610920" cy="694080"/>
            </a:xfrm>
            <a:custGeom>
              <a:avLst/>
              <a:gdLst/>
              <a:ahLst/>
              <a:rect l="l" t="t" r="r" b="b"/>
              <a:pathLst>
                <a:path w="398" h="451">
                  <a:moveTo>
                    <a:pt x="0" y="268"/>
                  </a:moveTo>
                  <a:lnTo>
                    <a:pt x="269" y="0"/>
                  </a:lnTo>
                  <a:lnTo>
                    <a:pt x="364" y="95"/>
                  </a:lnTo>
                  <a:lnTo>
                    <a:pt x="386" y="125"/>
                  </a:lnTo>
                  <a:lnTo>
                    <a:pt x="393" y="145"/>
                  </a:lnTo>
                  <a:lnTo>
                    <a:pt x="397" y="158"/>
                  </a:lnTo>
                  <a:lnTo>
                    <a:pt x="397" y="175"/>
                  </a:lnTo>
                  <a:lnTo>
                    <a:pt x="395" y="195"/>
                  </a:lnTo>
                  <a:lnTo>
                    <a:pt x="385" y="213"/>
                  </a:lnTo>
                  <a:lnTo>
                    <a:pt x="373" y="226"/>
                  </a:lnTo>
                  <a:lnTo>
                    <a:pt x="359" y="240"/>
                  </a:lnTo>
                  <a:lnTo>
                    <a:pt x="342" y="256"/>
                  </a:lnTo>
                  <a:lnTo>
                    <a:pt x="331" y="263"/>
                  </a:lnTo>
                  <a:lnTo>
                    <a:pt x="318" y="268"/>
                  </a:lnTo>
                  <a:lnTo>
                    <a:pt x="307" y="269"/>
                  </a:lnTo>
                  <a:lnTo>
                    <a:pt x="294" y="267"/>
                  </a:lnTo>
                  <a:lnTo>
                    <a:pt x="276" y="264"/>
                  </a:lnTo>
                  <a:lnTo>
                    <a:pt x="280" y="283"/>
                  </a:lnTo>
                  <a:lnTo>
                    <a:pt x="277" y="298"/>
                  </a:lnTo>
                  <a:lnTo>
                    <a:pt x="271" y="317"/>
                  </a:lnTo>
                  <a:lnTo>
                    <a:pt x="260" y="331"/>
                  </a:lnTo>
                  <a:lnTo>
                    <a:pt x="204" y="389"/>
                  </a:lnTo>
                  <a:lnTo>
                    <a:pt x="189" y="414"/>
                  </a:lnTo>
                  <a:lnTo>
                    <a:pt x="182" y="435"/>
                  </a:lnTo>
                  <a:lnTo>
                    <a:pt x="182" y="450"/>
                  </a:lnTo>
                  <a:lnTo>
                    <a:pt x="167" y="435"/>
                  </a:lnTo>
                  <a:lnTo>
                    <a:pt x="111" y="383"/>
                  </a:lnTo>
                  <a:lnTo>
                    <a:pt x="109" y="375"/>
                  </a:lnTo>
                  <a:lnTo>
                    <a:pt x="113" y="366"/>
                  </a:lnTo>
                  <a:lnTo>
                    <a:pt x="117" y="359"/>
                  </a:lnTo>
                  <a:lnTo>
                    <a:pt x="141" y="331"/>
                  </a:lnTo>
                  <a:lnTo>
                    <a:pt x="180" y="292"/>
                  </a:lnTo>
                  <a:lnTo>
                    <a:pt x="189" y="283"/>
                  </a:lnTo>
                  <a:lnTo>
                    <a:pt x="197" y="272"/>
                  </a:lnTo>
                  <a:lnTo>
                    <a:pt x="199" y="260"/>
                  </a:lnTo>
                  <a:lnTo>
                    <a:pt x="195" y="243"/>
                  </a:lnTo>
                  <a:lnTo>
                    <a:pt x="189" y="232"/>
                  </a:lnTo>
                  <a:lnTo>
                    <a:pt x="180" y="225"/>
                  </a:lnTo>
                  <a:lnTo>
                    <a:pt x="169" y="213"/>
                  </a:lnTo>
                  <a:lnTo>
                    <a:pt x="215" y="165"/>
                  </a:lnTo>
                  <a:lnTo>
                    <a:pt x="237" y="184"/>
                  </a:lnTo>
                  <a:lnTo>
                    <a:pt x="251" y="193"/>
                  </a:lnTo>
                  <a:lnTo>
                    <a:pt x="270" y="195"/>
                  </a:lnTo>
                  <a:lnTo>
                    <a:pt x="291" y="184"/>
                  </a:lnTo>
                  <a:lnTo>
                    <a:pt x="300" y="175"/>
                  </a:lnTo>
                  <a:lnTo>
                    <a:pt x="306" y="169"/>
                  </a:lnTo>
                  <a:lnTo>
                    <a:pt x="311" y="161"/>
                  </a:lnTo>
                  <a:lnTo>
                    <a:pt x="311" y="149"/>
                  </a:lnTo>
                  <a:lnTo>
                    <a:pt x="310" y="135"/>
                  </a:lnTo>
                  <a:lnTo>
                    <a:pt x="301" y="120"/>
                  </a:lnTo>
                  <a:lnTo>
                    <a:pt x="282" y="102"/>
                  </a:lnTo>
                  <a:lnTo>
                    <a:pt x="55" y="325"/>
                  </a:lnTo>
                  <a:lnTo>
                    <a:pt x="0" y="268"/>
                  </a:lnTo>
                </a:path>
              </a:pathLst>
            </a:custGeom>
            <a:solidFill>
              <a:srgbClr val="eaeae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4462560" y="2579760"/>
              <a:ext cx="1275120" cy="1604520"/>
            </a:xfrm>
            <a:custGeom>
              <a:avLst/>
              <a:gdLst/>
              <a:ahLst/>
              <a:rect l="l" t="t" r="r" b="b"/>
              <a:pathLst>
                <a:path w="828" h="1043">
                  <a:moveTo>
                    <a:pt x="0" y="553"/>
                  </a:moveTo>
                  <a:lnTo>
                    <a:pt x="551" y="0"/>
                  </a:lnTo>
                  <a:lnTo>
                    <a:pt x="827" y="277"/>
                  </a:lnTo>
                  <a:lnTo>
                    <a:pt x="283" y="821"/>
                  </a:lnTo>
                  <a:lnTo>
                    <a:pt x="447" y="986"/>
                  </a:lnTo>
                  <a:lnTo>
                    <a:pt x="391" y="1042"/>
                  </a:lnTo>
                  <a:lnTo>
                    <a:pt x="162" y="813"/>
                  </a:lnTo>
                  <a:lnTo>
                    <a:pt x="702" y="274"/>
                  </a:lnTo>
                  <a:lnTo>
                    <a:pt x="553" y="124"/>
                  </a:lnTo>
                  <a:lnTo>
                    <a:pt x="61" y="616"/>
                  </a:lnTo>
                  <a:lnTo>
                    <a:pt x="0" y="553"/>
                  </a:lnTo>
                </a:path>
              </a:pathLst>
            </a:custGeom>
            <a:solidFill>
              <a:srgbClr val="eaeae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3525480" y="1994040"/>
              <a:ext cx="1636920" cy="1609200"/>
            </a:xfrm>
            <a:custGeom>
              <a:avLst/>
              <a:gdLst/>
              <a:ahLst/>
              <a:rect l="l" t="t" r="r" b="b"/>
              <a:pathLst>
                <a:path w="1063" h="1045">
                  <a:moveTo>
                    <a:pt x="0" y="781"/>
                  </a:moveTo>
                  <a:lnTo>
                    <a:pt x="780" y="0"/>
                  </a:lnTo>
                  <a:lnTo>
                    <a:pt x="1062" y="284"/>
                  </a:lnTo>
                  <a:lnTo>
                    <a:pt x="517" y="834"/>
                  </a:lnTo>
                  <a:lnTo>
                    <a:pt x="672" y="990"/>
                  </a:lnTo>
                  <a:lnTo>
                    <a:pt x="621" y="1044"/>
                  </a:lnTo>
                  <a:lnTo>
                    <a:pt x="392" y="817"/>
                  </a:lnTo>
                  <a:lnTo>
                    <a:pt x="937" y="279"/>
                  </a:lnTo>
                  <a:lnTo>
                    <a:pt x="780" y="125"/>
                  </a:lnTo>
                  <a:lnTo>
                    <a:pt x="63" y="841"/>
                  </a:lnTo>
                  <a:lnTo>
                    <a:pt x="0" y="781"/>
                  </a:lnTo>
                </a:path>
              </a:pathLst>
            </a:custGeom>
            <a:solidFill>
              <a:srgbClr val="eaeae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3124080" y="3183120"/>
              <a:ext cx="649800" cy="652320"/>
            </a:xfrm>
            <a:custGeom>
              <a:avLst/>
              <a:gdLst/>
              <a:ahLst/>
              <a:rect l="l" t="t" r="r" b="b"/>
              <a:pathLst>
                <a:path w="422" h="423">
                  <a:moveTo>
                    <a:pt x="421" y="153"/>
                  </a:moveTo>
                  <a:lnTo>
                    <a:pt x="267" y="0"/>
                  </a:lnTo>
                  <a:lnTo>
                    <a:pt x="0" y="268"/>
                  </a:lnTo>
                  <a:lnTo>
                    <a:pt x="155" y="422"/>
                  </a:lnTo>
                  <a:lnTo>
                    <a:pt x="209" y="368"/>
                  </a:lnTo>
                  <a:lnTo>
                    <a:pt x="122" y="277"/>
                  </a:lnTo>
                  <a:lnTo>
                    <a:pt x="179" y="219"/>
                  </a:lnTo>
                  <a:lnTo>
                    <a:pt x="264" y="303"/>
                  </a:lnTo>
                  <a:lnTo>
                    <a:pt x="317" y="249"/>
                  </a:lnTo>
                  <a:lnTo>
                    <a:pt x="233" y="164"/>
                  </a:lnTo>
                  <a:lnTo>
                    <a:pt x="283" y="114"/>
                  </a:lnTo>
                  <a:lnTo>
                    <a:pt x="370" y="202"/>
                  </a:lnTo>
                  <a:lnTo>
                    <a:pt x="421" y="153"/>
                  </a:lnTo>
                </a:path>
              </a:pathLst>
            </a:custGeom>
            <a:solidFill>
              <a:srgbClr val="eaeae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4169520" y="4223160"/>
              <a:ext cx="555480" cy="550080"/>
            </a:xfrm>
            <a:custGeom>
              <a:avLst/>
              <a:gdLst/>
              <a:ahLst/>
              <a:rect l="l" t="t" r="r" b="b"/>
              <a:pathLst>
                <a:path w="360" h="357">
                  <a:moveTo>
                    <a:pt x="170" y="227"/>
                  </a:moveTo>
                  <a:lnTo>
                    <a:pt x="268" y="130"/>
                  </a:lnTo>
                  <a:lnTo>
                    <a:pt x="276" y="121"/>
                  </a:lnTo>
                  <a:lnTo>
                    <a:pt x="279" y="112"/>
                  </a:lnTo>
                  <a:lnTo>
                    <a:pt x="279" y="103"/>
                  </a:lnTo>
                  <a:lnTo>
                    <a:pt x="277" y="96"/>
                  </a:lnTo>
                  <a:lnTo>
                    <a:pt x="272" y="89"/>
                  </a:lnTo>
                  <a:lnTo>
                    <a:pt x="264" y="84"/>
                  </a:lnTo>
                  <a:lnTo>
                    <a:pt x="257" y="81"/>
                  </a:lnTo>
                  <a:lnTo>
                    <a:pt x="248" y="81"/>
                  </a:lnTo>
                  <a:lnTo>
                    <a:pt x="240" y="83"/>
                  </a:lnTo>
                  <a:lnTo>
                    <a:pt x="232" y="87"/>
                  </a:lnTo>
                  <a:lnTo>
                    <a:pt x="223" y="94"/>
                  </a:lnTo>
                  <a:lnTo>
                    <a:pt x="94" y="223"/>
                  </a:lnTo>
                  <a:lnTo>
                    <a:pt x="87" y="230"/>
                  </a:lnTo>
                  <a:lnTo>
                    <a:pt x="83" y="236"/>
                  </a:lnTo>
                  <a:lnTo>
                    <a:pt x="78" y="244"/>
                  </a:lnTo>
                  <a:lnTo>
                    <a:pt x="78" y="255"/>
                  </a:lnTo>
                  <a:lnTo>
                    <a:pt x="86" y="270"/>
                  </a:lnTo>
                  <a:lnTo>
                    <a:pt x="97" y="277"/>
                  </a:lnTo>
                  <a:lnTo>
                    <a:pt x="108" y="279"/>
                  </a:lnTo>
                  <a:lnTo>
                    <a:pt x="117" y="278"/>
                  </a:lnTo>
                  <a:lnTo>
                    <a:pt x="126" y="273"/>
                  </a:lnTo>
                  <a:lnTo>
                    <a:pt x="130" y="267"/>
                  </a:lnTo>
                  <a:lnTo>
                    <a:pt x="136" y="263"/>
                  </a:lnTo>
                  <a:lnTo>
                    <a:pt x="170" y="227"/>
                  </a:lnTo>
                  <a:lnTo>
                    <a:pt x="232" y="286"/>
                  </a:lnTo>
                  <a:lnTo>
                    <a:pt x="211" y="309"/>
                  </a:lnTo>
                  <a:lnTo>
                    <a:pt x="185" y="333"/>
                  </a:lnTo>
                  <a:lnTo>
                    <a:pt x="162" y="347"/>
                  </a:lnTo>
                  <a:lnTo>
                    <a:pt x="138" y="354"/>
                  </a:lnTo>
                  <a:lnTo>
                    <a:pt x="117" y="356"/>
                  </a:lnTo>
                  <a:lnTo>
                    <a:pt x="86" y="350"/>
                  </a:lnTo>
                  <a:lnTo>
                    <a:pt x="67" y="343"/>
                  </a:lnTo>
                  <a:lnTo>
                    <a:pt x="55" y="332"/>
                  </a:lnTo>
                  <a:lnTo>
                    <a:pt x="39" y="319"/>
                  </a:lnTo>
                  <a:lnTo>
                    <a:pt x="22" y="298"/>
                  </a:lnTo>
                  <a:lnTo>
                    <a:pt x="11" y="282"/>
                  </a:lnTo>
                  <a:lnTo>
                    <a:pt x="5" y="263"/>
                  </a:lnTo>
                  <a:lnTo>
                    <a:pt x="0" y="245"/>
                  </a:lnTo>
                  <a:lnTo>
                    <a:pt x="0" y="228"/>
                  </a:lnTo>
                  <a:lnTo>
                    <a:pt x="4" y="210"/>
                  </a:lnTo>
                  <a:lnTo>
                    <a:pt x="9" y="193"/>
                  </a:lnTo>
                  <a:lnTo>
                    <a:pt x="26" y="169"/>
                  </a:lnTo>
                  <a:lnTo>
                    <a:pt x="174" y="22"/>
                  </a:lnTo>
                  <a:lnTo>
                    <a:pt x="194" y="9"/>
                  </a:lnTo>
                  <a:lnTo>
                    <a:pt x="212" y="4"/>
                  </a:lnTo>
                  <a:lnTo>
                    <a:pt x="231" y="0"/>
                  </a:lnTo>
                  <a:lnTo>
                    <a:pt x="248" y="0"/>
                  </a:lnTo>
                  <a:lnTo>
                    <a:pt x="263" y="3"/>
                  </a:lnTo>
                  <a:lnTo>
                    <a:pt x="283" y="9"/>
                  </a:lnTo>
                  <a:lnTo>
                    <a:pt x="302" y="22"/>
                  </a:lnTo>
                  <a:lnTo>
                    <a:pt x="314" y="35"/>
                  </a:lnTo>
                  <a:lnTo>
                    <a:pt x="324" y="45"/>
                  </a:lnTo>
                  <a:lnTo>
                    <a:pt x="336" y="56"/>
                  </a:lnTo>
                  <a:lnTo>
                    <a:pt x="344" y="67"/>
                  </a:lnTo>
                  <a:lnTo>
                    <a:pt x="352" y="81"/>
                  </a:lnTo>
                  <a:lnTo>
                    <a:pt x="358" y="97"/>
                  </a:lnTo>
                  <a:lnTo>
                    <a:pt x="359" y="115"/>
                  </a:lnTo>
                  <a:lnTo>
                    <a:pt x="359" y="134"/>
                  </a:lnTo>
                  <a:lnTo>
                    <a:pt x="355" y="151"/>
                  </a:lnTo>
                  <a:lnTo>
                    <a:pt x="347" y="167"/>
                  </a:lnTo>
                  <a:lnTo>
                    <a:pt x="332" y="187"/>
                  </a:lnTo>
                  <a:lnTo>
                    <a:pt x="232" y="286"/>
                  </a:lnTo>
                  <a:lnTo>
                    <a:pt x="170" y="227"/>
                  </a:lnTo>
                </a:path>
              </a:pathLst>
            </a:custGeom>
            <a:solidFill>
              <a:srgbClr val="eaeae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cc"/>
            </a:gs>
            <a:gs pos="100000">
              <a:srgbClr val="00005e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"/>
          <p:cNvSpPr/>
          <p:nvPr/>
        </p:nvSpPr>
        <p:spPr>
          <a:xfrm>
            <a:off x="363600" y="368280"/>
            <a:ext cx="8423280" cy="54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Presentation Summary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650960" y="2198520"/>
            <a:ext cx="163440" cy="16380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5280" bIns="35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860480" y="2054160"/>
            <a:ext cx="6127920" cy="222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eBusiness Trends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Philosophies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Conclusions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650960" y="2778120"/>
            <a:ext cx="163440" cy="16344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5280" bIns="35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650960" y="3352680"/>
            <a:ext cx="163440" cy="16380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5280" bIns="35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cc"/>
            </a:gs>
            <a:gs pos="100000">
              <a:srgbClr val="00005e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"/>
          <p:cNvSpPr/>
          <p:nvPr/>
        </p:nvSpPr>
        <p:spPr>
          <a:xfrm>
            <a:off x="1295280" y="1600200"/>
            <a:ext cx="6510600" cy="3753000"/>
          </a:xfrm>
          <a:prstGeom prst="bevel">
            <a:avLst>
              <a:gd name="adj" fmla="val 8333"/>
            </a:avLst>
          </a:prstGeom>
          <a:gradFill rotWithShape="0">
            <a:gsLst>
              <a:gs pos="0">
                <a:srgbClr val="3333cc"/>
              </a:gs>
              <a:gs pos="100000">
                <a:srgbClr val="26269b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143000" y="1981080"/>
            <a:ext cx="6288120" cy="180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2" marL="91440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“It Is Not the Strongest of the Species That Survives, Not the Most Intelligent, but the Most Responsive to Change.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981080" y="4191120"/>
            <a:ext cx="5543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2" marL="914400" algn="r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Charles Darwin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r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Origin of the Species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cc"/>
            </a:gs>
            <a:gs pos="100000">
              <a:srgbClr val="00005e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"/>
          <p:cNvSpPr/>
          <p:nvPr/>
        </p:nvSpPr>
        <p:spPr>
          <a:xfrm>
            <a:off x="2363760" y="380880"/>
            <a:ext cx="43304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Today’s New Economy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104840" y="1528920"/>
            <a:ext cx="7628040" cy="43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25000"/>
              </a:lnSpc>
              <a:spcBef>
                <a:spcPts val="374"/>
              </a:spcBef>
              <a:spcAft>
                <a:spcPts val="374"/>
              </a:spcAft>
              <a:tabLst>
                <a:tab algn="l" pos="0"/>
                <a:tab algn="l" pos="658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 Economy Business Model is Fundamentally Different than Old Economy Model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9160" indent="-291960">
              <a:lnSpc>
                <a:spcPct val="125000"/>
              </a:lnSpc>
              <a:spcBef>
                <a:spcPts val="337"/>
              </a:spcBef>
              <a:spcAft>
                <a:spcPts val="337"/>
              </a:spcAft>
              <a:buClr>
                <a:srgbClr val="ffffff"/>
              </a:buClr>
              <a:buFont typeface="Arial"/>
              <a:buChar char="–"/>
              <a:tabLst>
                <a:tab algn="l" pos="658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Successful Companies are Increasingly Knowledge-Based Businesses (with Increasing Incremental Returns)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9160" indent="-291960">
              <a:lnSpc>
                <a:spcPct val="125000"/>
              </a:lnSpc>
              <a:spcBef>
                <a:spcPts val="337"/>
              </a:spcBef>
              <a:spcAft>
                <a:spcPts val="337"/>
              </a:spcAft>
              <a:buClr>
                <a:srgbClr val="ffffff"/>
              </a:buClr>
              <a:buFont typeface="Arial"/>
              <a:buChar char="–"/>
              <a:tabLst>
                <a:tab algn="l" pos="658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Network-Based Businesses Lead to Market Share Gains and Continued Scale Advantages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374"/>
              </a:spcBef>
              <a:spcAft>
                <a:spcPts val="374"/>
              </a:spcAft>
              <a:tabLst>
                <a:tab algn="l" pos="0"/>
                <a:tab algn="l" pos="658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Technology, Innovation, and Intellectual Capital are Critical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374"/>
              </a:spcBef>
              <a:spcAft>
                <a:spcPts val="374"/>
              </a:spcAft>
              <a:tabLst>
                <a:tab algn="l" pos="0"/>
                <a:tab algn="l" pos="658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Metcalfe’s Law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374"/>
              </a:spcBef>
              <a:spcAft>
                <a:spcPts val="374"/>
              </a:spcAft>
              <a:tabLst>
                <a:tab algn="l" pos="0"/>
                <a:tab algn="l" pos="658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“Winner-Take-All” Outcomes are More Frequent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374"/>
              </a:spcBef>
              <a:spcAft>
                <a:spcPts val="374"/>
              </a:spcAft>
              <a:tabLst>
                <a:tab algn="l" pos="0"/>
                <a:tab algn="l" pos="658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Internet is Changing Everything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914400" y="1676520"/>
            <a:ext cx="173160" cy="17280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0" bIns="396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914400" y="4094280"/>
            <a:ext cx="173160" cy="17280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0" bIns="396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914400" y="4551480"/>
            <a:ext cx="173160" cy="17280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0" bIns="396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914400" y="5486400"/>
            <a:ext cx="173160" cy="17316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960" bIns="39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914400" y="5008680"/>
            <a:ext cx="173160" cy="17280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0" bIns="396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cc"/>
            </a:gs>
            <a:gs pos="100000">
              <a:srgbClr val="00005e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"/>
          <p:cNvSpPr/>
          <p:nvPr/>
        </p:nvSpPr>
        <p:spPr>
          <a:xfrm>
            <a:off x="4595760" y="820800"/>
            <a:ext cx="4289400" cy="512604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7682040" y="3875040"/>
            <a:ext cx="884160" cy="1263600"/>
          </a:xfrm>
          <a:custGeom>
            <a:avLst/>
            <a:gdLst/>
            <a:ahLst/>
            <a:rect l="l" t="t" r="r" b="b"/>
            <a:pathLst>
              <a:path w="626" h="796">
                <a:moveTo>
                  <a:pt x="0" y="796"/>
                </a:moveTo>
                <a:lnTo>
                  <a:pt x="0" y="522"/>
                </a:lnTo>
                <a:lnTo>
                  <a:pt x="14" y="522"/>
                </a:lnTo>
                <a:lnTo>
                  <a:pt x="30" y="502"/>
                </a:lnTo>
                <a:lnTo>
                  <a:pt x="52" y="428"/>
                </a:lnTo>
                <a:lnTo>
                  <a:pt x="86" y="218"/>
                </a:lnTo>
                <a:lnTo>
                  <a:pt x="110" y="120"/>
                </a:lnTo>
                <a:lnTo>
                  <a:pt x="130" y="58"/>
                </a:lnTo>
                <a:lnTo>
                  <a:pt x="140" y="12"/>
                </a:lnTo>
                <a:lnTo>
                  <a:pt x="148" y="0"/>
                </a:lnTo>
                <a:lnTo>
                  <a:pt x="160" y="8"/>
                </a:lnTo>
                <a:lnTo>
                  <a:pt x="174" y="14"/>
                </a:lnTo>
                <a:lnTo>
                  <a:pt x="182" y="32"/>
                </a:lnTo>
                <a:lnTo>
                  <a:pt x="182" y="52"/>
                </a:lnTo>
                <a:lnTo>
                  <a:pt x="216" y="246"/>
                </a:lnTo>
                <a:lnTo>
                  <a:pt x="268" y="558"/>
                </a:lnTo>
                <a:lnTo>
                  <a:pt x="274" y="622"/>
                </a:lnTo>
                <a:lnTo>
                  <a:pt x="292" y="688"/>
                </a:lnTo>
                <a:lnTo>
                  <a:pt x="322" y="732"/>
                </a:lnTo>
                <a:lnTo>
                  <a:pt x="364" y="758"/>
                </a:lnTo>
                <a:lnTo>
                  <a:pt x="432" y="772"/>
                </a:lnTo>
                <a:lnTo>
                  <a:pt x="514" y="776"/>
                </a:lnTo>
                <a:lnTo>
                  <a:pt x="626" y="780"/>
                </a:lnTo>
                <a:lnTo>
                  <a:pt x="626" y="796"/>
                </a:lnTo>
                <a:lnTo>
                  <a:pt x="0" y="796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28600" y="820800"/>
            <a:ext cx="4206960" cy="514044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17600" y="960480"/>
            <a:ext cx="3798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1966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100480" y="960480"/>
            <a:ext cx="3384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281160" y="5641920"/>
            <a:ext cx="379872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 Financial Strategy, William E. Fruhan, Jr. 1979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Based on 1,448 Compustat Companies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680000" y="5707080"/>
            <a:ext cx="37987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CFSB estimate. Based on S&amp;P Industrial Avg.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749160" y="1839960"/>
            <a:ext cx="3351240" cy="3236760"/>
          </a:xfrm>
          <a:custGeom>
            <a:avLst/>
            <a:gdLst/>
            <a:ahLst/>
            <a:rect l="l" t="t" r="r" b="b"/>
            <a:pathLst>
              <a:path w="2375" h="1588">
                <a:moveTo>
                  <a:pt x="0" y="1581"/>
                </a:moveTo>
                <a:lnTo>
                  <a:pt x="347" y="1580"/>
                </a:lnTo>
                <a:lnTo>
                  <a:pt x="379" y="1556"/>
                </a:lnTo>
                <a:lnTo>
                  <a:pt x="415" y="1564"/>
                </a:lnTo>
                <a:lnTo>
                  <a:pt x="431" y="1588"/>
                </a:lnTo>
                <a:lnTo>
                  <a:pt x="491" y="1580"/>
                </a:lnTo>
                <a:lnTo>
                  <a:pt x="555" y="1584"/>
                </a:lnTo>
                <a:lnTo>
                  <a:pt x="571" y="1564"/>
                </a:lnTo>
                <a:lnTo>
                  <a:pt x="599" y="1544"/>
                </a:lnTo>
                <a:lnTo>
                  <a:pt x="635" y="1544"/>
                </a:lnTo>
                <a:lnTo>
                  <a:pt x="675" y="1536"/>
                </a:lnTo>
                <a:lnTo>
                  <a:pt x="695" y="1552"/>
                </a:lnTo>
                <a:lnTo>
                  <a:pt x="715" y="1584"/>
                </a:lnTo>
                <a:lnTo>
                  <a:pt x="743" y="1552"/>
                </a:lnTo>
                <a:lnTo>
                  <a:pt x="755" y="1516"/>
                </a:lnTo>
                <a:lnTo>
                  <a:pt x="775" y="1488"/>
                </a:lnTo>
                <a:lnTo>
                  <a:pt x="811" y="1460"/>
                </a:lnTo>
                <a:lnTo>
                  <a:pt x="835" y="1440"/>
                </a:lnTo>
                <a:lnTo>
                  <a:pt x="859" y="1408"/>
                </a:lnTo>
                <a:lnTo>
                  <a:pt x="879" y="1392"/>
                </a:lnTo>
                <a:lnTo>
                  <a:pt x="903" y="1376"/>
                </a:lnTo>
                <a:lnTo>
                  <a:pt x="907" y="1340"/>
                </a:lnTo>
                <a:lnTo>
                  <a:pt x="915" y="1264"/>
                </a:lnTo>
                <a:lnTo>
                  <a:pt x="931" y="1188"/>
                </a:lnTo>
                <a:lnTo>
                  <a:pt x="931" y="1164"/>
                </a:lnTo>
                <a:lnTo>
                  <a:pt x="951" y="1112"/>
                </a:lnTo>
                <a:lnTo>
                  <a:pt x="971" y="1064"/>
                </a:lnTo>
                <a:lnTo>
                  <a:pt x="975" y="1020"/>
                </a:lnTo>
                <a:lnTo>
                  <a:pt x="995" y="952"/>
                </a:lnTo>
                <a:lnTo>
                  <a:pt x="1011" y="912"/>
                </a:lnTo>
                <a:lnTo>
                  <a:pt x="1011" y="880"/>
                </a:lnTo>
                <a:lnTo>
                  <a:pt x="1027" y="852"/>
                </a:lnTo>
                <a:lnTo>
                  <a:pt x="1051" y="832"/>
                </a:lnTo>
                <a:lnTo>
                  <a:pt x="1055" y="792"/>
                </a:lnTo>
                <a:lnTo>
                  <a:pt x="1075" y="652"/>
                </a:lnTo>
                <a:lnTo>
                  <a:pt x="1091" y="580"/>
                </a:lnTo>
                <a:lnTo>
                  <a:pt x="1107" y="484"/>
                </a:lnTo>
                <a:lnTo>
                  <a:pt x="1107" y="396"/>
                </a:lnTo>
                <a:lnTo>
                  <a:pt x="1127" y="328"/>
                </a:lnTo>
                <a:lnTo>
                  <a:pt x="1135" y="292"/>
                </a:lnTo>
                <a:lnTo>
                  <a:pt x="1135" y="252"/>
                </a:lnTo>
                <a:lnTo>
                  <a:pt x="1147" y="216"/>
                </a:lnTo>
                <a:lnTo>
                  <a:pt x="1179" y="160"/>
                </a:lnTo>
                <a:lnTo>
                  <a:pt x="1179" y="132"/>
                </a:lnTo>
                <a:lnTo>
                  <a:pt x="1207" y="60"/>
                </a:lnTo>
                <a:lnTo>
                  <a:pt x="1227" y="28"/>
                </a:lnTo>
                <a:lnTo>
                  <a:pt x="1251" y="0"/>
                </a:lnTo>
                <a:lnTo>
                  <a:pt x="1267" y="20"/>
                </a:lnTo>
                <a:lnTo>
                  <a:pt x="1267" y="56"/>
                </a:lnTo>
                <a:lnTo>
                  <a:pt x="1267" y="112"/>
                </a:lnTo>
                <a:lnTo>
                  <a:pt x="1283" y="164"/>
                </a:lnTo>
                <a:lnTo>
                  <a:pt x="1271" y="200"/>
                </a:lnTo>
                <a:lnTo>
                  <a:pt x="1279" y="240"/>
                </a:lnTo>
                <a:lnTo>
                  <a:pt x="1295" y="272"/>
                </a:lnTo>
                <a:lnTo>
                  <a:pt x="1295" y="316"/>
                </a:lnTo>
                <a:lnTo>
                  <a:pt x="1299" y="360"/>
                </a:lnTo>
                <a:lnTo>
                  <a:pt x="1323" y="272"/>
                </a:lnTo>
                <a:lnTo>
                  <a:pt x="1323" y="196"/>
                </a:lnTo>
                <a:lnTo>
                  <a:pt x="1327" y="136"/>
                </a:lnTo>
                <a:lnTo>
                  <a:pt x="1343" y="92"/>
                </a:lnTo>
                <a:lnTo>
                  <a:pt x="1343" y="48"/>
                </a:lnTo>
                <a:lnTo>
                  <a:pt x="1371" y="116"/>
                </a:lnTo>
                <a:lnTo>
                  <a:pt x="1359" y="156"/>
                </a:lnTo>
                <a:lnTo>
                  <a:pt x="1363" y="212"/>
                </a:lnTo>
                <a:lnTo>
                  <a:pt x="1379" y="244"/>
                </a:lnTo>
                <a:lnTo>
                  <a:pt x="1379" y="292"/>
                </a:lnTo>
                <a:lnTo>
                  <a:pt x="1395" y="360"/>
                </a:lnTo>
                <a:lnTo>
                  <a:pt x="1419" y="420"/>
                </a:lnTo>
                <a:lnTo>
                  <a:pt x="1431" y="492"/>
                </a:lnTo>
                <a:lnTo>
                  <a:pt x="1443" y="576"/>
                </a:lnTo>
                <a:lnTo>
                  <a:pt x="1455" y="648"/>
                </a:lnTo>
                <a:lnTo>
                  <a:pt x="1471" y="676"/>
                </a:lnTo>
                <a:lnTo>
                  <a:pt x="1499" y="680"/>
                </a:lnTo>
                <a:lnTo>
                  <a:pt x="1515" y="644"/>
                </a:lnTo>
                <a:lnTo>
                  <a:pt x="1523" y="604"/>
                </a:lnTo>
                <a:lnTo>
                  <a:pt x="1535" y="580"/>
                </a:lnTo>
                <a:lnTo>
                  <a:pt x="1555" y="644"/>
                </a:lnTo>
                <a:lnTo>
                  <a:pt x="1567" y="728"/>
                </a:lnTo>
                <a:lnTo>
                  <a:pt x="1559" y="796"/>
                </a:lnTo>
                <a:lnTo>
                  <a:pt x="1575" y="860"/>
                </a:lnTo>
                <a:lnTo>
                  <a:pt x="1579" y="932"/>
                </a:lnTo>
                <a:lnTo>
                  <a:pt x="1587" y="988"/>
                </a:lnTo>
                <a:lnTo>
                  <a:pt x="1615" y="952"/>
                </a:lnTo>
                <a:lnTo>
                  <a:pt x="1643" y="944"/>
                </a:lnTo>
                <a:lnTo>
                  <a:pt x="1643" y="1000"/>
                </a:lnTo>
                <a:lnTo>
                  <a:pt x="1663" y="1064"/>
                </a:lnTo>
                <a:lnTo>
                  <a:pt x="1679" y="1132"/>
                </a:lnTo>
                <a:lnTo>
                  <a:pt x="1695" y="1184"/>
                </a:lnTo>
                <a:lnTo>
                  <a:pt x="1727" y="1212"/>
                </a:lnTo>
                <a:lnTo>
                  <a:pt x="1779" y="1240"/>
                </a:lnTo>
                <a:lnTo>
                  <a:pt x="1807" y="1320"/>
                </a:lnTo>
                <a:lnTo>
                  <a:pt x="1815" y="1376"/>
                </a:lnTo>
                <a:lnTo>
                  <a:pt x="1839" y="1436"/>
                </a:lnTo>
                <a:lnTo>
                  <a:pt x="1875" y="1436"/>
                </a:lnTo>
                <a:lnTo>
                  <a:pt x="1899" y="1472"/>
                </a:lnTo>
                <a:lnTo>
                  <a:pt x="1923" y="1520"/>
                </a:lnTo>
                <a:lnTo>
                  <a:pt x="1967" y="1500"/>
                </a:lnTo>
                <a:lnTo>
                  <a:pt x="1991" y="1484"/>
                </a:lnTo>
                <a:lnTo>
                  <a:pt x="2015" y="1504"/>
                </a:lnTo>
                <a:lnTo>
                  <a:pt x="2039" y="1532"/>
                </a:lnTo>
                <a:lnTo>
                  <a:pt x="2075" y="1532"/>
                </a:lnTo>
                <a:lnTo>
                  <a:pt x="2119" y="1544"/>
                </a:lnTo>
                <a:lnTo>
                  <a:pt x="2143" y="1568"/>
                </a:lnTo>
                <a:lnTo>
                  <a:pt x="2187" y="1576"/>
                </a:lnTo>
                <a:lnTo>
                  <a:pt x="2215" y="1568"/>
                </a:lnTo>
                <a:lnTo>
                  <a:pt x="2227" y="1544"/>
                </a:lnTo>
                <a:lnTo>
                  <a:pt x="2255" y="1528"/>
                </a:lnTo>
                <a:lnTo>
                  <a:pt x="2279" y="1520"/>
                </a:lnTo>
                <a:lnTo>
                  <a:pt x="2303" y="1540"/>
                </a:lnTo>
                <a:lnTo>
                  <a:pt x="2315" y="1568"/>
                </a:lnTo>
                <a:lnTo>
                  <a:pt x="2347" y="1548"/>
                </a:lnTo>
                <a:lnTo>
                  <a:pt x="2375" y="1508"/>
                </a:lnTo>
              </a:path>
            </a:pathLst>
          </a:custGeom>
          <a:noFill/>
          <a:ln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07080" y="1671120"/>
            <a:ext cx="434880" cy="362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2" name=""/>
          <p:cNvGrpSpPr/>
          <p:nvPr/>
        </p:nvGrpSpPr>
        <p:grpSpPr>
          <a:xfrm>
            <a:off x="716040" y="1814400"/>
            <a:ext cx="3468600" cy="3325680"/>
            <a:chOff x="716040" y="1814400"/>
            <a:chExt cx="3468600" cy="3325680"/>
          </a:xfrm>
        </p:grpSpPr>
        <p:sp>
          <p:nvSpPr>
            <p:cNvPr id="53" name=""/>
            <p:cNvSpPr/>
            <p:nvPr/>
          </p:nvSpPr>
          <p:spPr>
            <a:xfrm>
              <a:off x="721440" y="1814400"/>
              <a:ext cx="0" cy="33256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716040" y="5140080"/>
              <a:ext cx="3468600" cy="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5" name=""/>
          <p:cNvSpPr/>
          <p:nvPr/>
        </p:nvSpPr>
        <p:spPr>
          <a:xfrm>
            <a:off x="513720" y="5209200"/>
            <a:ext cx="401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spcBef>
                <a:spcPts val="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-26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081080" y="5209200"/>
            <a:ext cx="316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spcBef>
                <a:spcPts val="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608120" y="520920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spcBef>
                <a:spcPts val="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136600" y="520920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spcBef>
                <a:spcPts val="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621880" y="520920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spcBef>
                <a:spcPts val="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174480" y="520920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spcBef>
                <a:spcPts val="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698280" y="520920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spcBef>
                <a:spcPts val="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5295960" y="2270160"/>
            <a:ext cx="3271680" cy="2849400"/>
          </a:xfrm>
          <a:custGeom>
            <a:avLst/>
            <a:gdLst/>
            <a:ahLst/>
            <a:rect l="l" t="t" r="r" b="b"/>
            <a:pathLst>
              <a:path w="2367" h="1795">
                <a:moveTo>
                  <a:pt x="0" y="1753"/>
                </a:moveTo>
                <a:cubicBezTo>
                  <a:pt x="29" y="1756"/>
                  <a:pt x="122" y="1795"/>
                  <a:pt x="177" y="1774"/>
                </a:cubicBezTo>
                <a:cubicBezTo>
                  <a:pt x="232" y="1753"/>
                  <a:pt x="284" y="1661"/>
                  <a:pt x="332" y="1624"/>
                </a:cubicBezTo>
                <a:cubicBezTo>
                  <a:pt x="380" y="1587"/>
                  <a:pt x="419" y="1584"/>
                  <a:pt x="463" y="1552"/>
                </a:cubicBezTo>
                <a:cubicBezTo>
                  <a:pt x="506" y="1521"/>
                  <a:pt x="557" y="1499"/>
                  <a:pt x="593" y="1432"/>
                </a:cubicBezTo>
                <a:cubicBezTo>
                  <a:pt x="629" y="1366"/>
                  <a:pt x="656" y="1234"/>
                  <a:pt x="680" y="1154"/>
                </a:cubicBezTo>
                <a:cubicBezTo>
                  <a:pt x="704" y="1072"/>
                  <a:pt x="715" y="1005"/>
                  <a:pt x="736" y="946"/>
                </a:cubicBezTo>
                <a:cubicBezTo>
                  <a:pt x="757" y="887"/>
                  <a:pt x="781" y="846"/>
                  <a:pt x="804" y="803"/>
                </a:cubicBezTo>
                <a:cubicBezTo>
                  <a:pt x="827" y="758"/>
                  <a:pt x="849" y="759"/>
                  <a:pt x="873" y="683"/>
                </a:cubicBezTo>
                <a:cubicBezTo>
                  <a:pt x="896" y="605"/>
                  <a:pt x="929" y="430"/>
                  <a:pt x="947" y="339"/>
                </a:cubicBezTo>
                <a:cubicBezTo>
                  <a:pt x="966" y="249"/>
                  <a:pt x="970" y="195"/>
                  <a:pt x="984" y="139"/>
                </a:cubicBezTo>
                <a:cubicBezTo>
                  <a:pt x="999" y="83"/>
                  <a:pt x="1018" y="8"/>
                  <a:pt x="1034" y="4"/>
                </a:cubicBezTo>
                <a:cubicBezTo>
                  <a:pt x="1051" y="0"/>
                  <a:pt x="1064" y="64"/>
                  <a:pt x="1084" y="116"/>
                </a:cubicBezTo>
                <a:cubicBezTo>
                  <a:pt x="1104" y="168"/>
                  <a:pt x="1137" y="265"/>
                  <a:pt x="1152" y="315"/>
                </a:cubicBezTo>
                <a:cubicBezTo>
                  <a:pt x="1168" y="366"/>
                  <a:pt x="1159" y="381"/>
                  <a:pt x="1177" y="419"/>
                </a:cubicBezTo>
                <a:cubicBezTo>
                  <a:pt x="1195" y="457"/>
                  <a:pt x="1233" y="503"/>
                  <a:pt x="1258" y="546"/>
                </a:cubicBezTo>
                <a:cubicBezTo>
                  <a:pt x="1283" y="591"/>
                  <a:pt x="1304" y="624"/>
                  <a:pt x="1326" y="683"/>
                </a:cubicBezTo>
                <a:cubicBezTo>
                  <a:pt x="1348" y="741"/>
                  <a:pt x="1372" y="830"/>
                  <a:pt x="1388" y="898"/>
                </a:cubicBezTo>
                <a:cubicBezTo>
                  <a:pt x="1405" y="965"/>
                  <a:pt x="1414" y="1035"/>
                  <a:pt x="1426" y="1089"/>
                </a:cubicBezTo>
                <a:cubicBezTo>
                  <a:pt x="1437" y="1144"/>
                  <a:pt x="1439" y="1190"/>
                  <a:pt x="1457" y="1225"/>
                </a:cubicBezTo>
                <a:cubicBezTo>
                  <a:pt x="1474" y="1260"/>
                  <a:pt x="1505" y="1277"/>
                  <a:pt x="1531" y="1297"/>
                </a:cubicBezTo>
                <a:cubicBezTo>
                  <a:pt x="1557" y="1317"/>
                  <a:pt x="1590" y="1317"/>
                  <a:pt x="1612" y="1345"/>
                </a:cubicBezTo>
                <a:cubicBezTo>
                  <a:pt x="1634" y="1373"/>
                  <a:pt x="1641" y="1432"/>
                  <a:pt x="1662" y="1465"/>
                </a:cubicBezTo>
                <a:cubicBezTo>
                  <a:pt x="1682" y="1496"/>
                  <a:pt x="1718" y="1540"/>
                  <a:pt x="1736" y="1536"/>
                </a:cubicBezTo>
                <a:cubicBezTo>
                  <a:pt x="1755" y="1532"/>
                  <a:pt x="1761" y="1491"/>
                  <a:pt x="1774" y="1440"/>
                </a:cubicBezTo>
                <a:cubicBezTo>
                  <a:pt x="1786" y="1390"/>
                  <a:pt x="1797" y="1292"/>
                  <a:pt x="1811" y="1233"/>
                </a:cubicBezTo>
                <a:cubicBezTo>
                  <a:pt x="1824" y="1174"/>
                  <a:pt x="1844" y="1125"/>
                  <a:pt x="1854" y="1089"/>
                </a:cubicBezTo>
                <a:cubicBezTo>
                  <a:pt x="1865" y="1054"/>
                  <a:pt x="1863" y="1021"/>
                  <a:pt x="1873" y="1017"/>
                </a:cubicBezTo>
                <a:cubicBezTo>
                  <a:pt x="1883" y="1013"/>
                  <a:pt x="1903" y="1015"/>
                  <a:pt x="1917" y="1065"/>
                </a:cubicBezTo>
                <a:cubicBezTo>
                  <a:pt x="1930" y="1116"/>
                  <a:pt x="1941" y="1244"/>
                  <a:pt x="1954" y="1321"/>
                </a:cubicBezTo>
                <a:cubicBezTo>
                  <a:pt x="1966" y="1398"/>
                  <a:pt x="1979" y="1465"/>
                  <a:pt x="1991" y="1528"/>
                </a:cubicBezTo>
                <a:cubicBezTo>
                  <a:pt x="2004" y="1592"/>
                  <a:pt x="2006" y="1663"/>
                  <a:pt x="2028" y="1704"/>
                </a:cubicBezTo>
                <a:cubicBezTo>
                  <a:pt x="2051" y="1745"/>
                  <a:pt x="2072" y="1761"/>
                  <a:pt x="2128" y="1775"/>
                </a:cubicBezTo>
                <a:cubicBezTo>
                  <a:pt x="2184" y="1788"/>
                  <a:pt x="2317" y="1787"/>
                  <a:pt x="2367" y="1789"/>
                </a:cubicBezTo>
              </a:path>
            </a:pathLst>
          </a:custGeom>
          <a:noFill/>
          <a:ln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907880" y="1676520"/>
            <a:ext cx="350280" cy="364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4" name=""/>
          <p:cNvGrpSpPr/>
          <p:nvPr/>
        </p:nvGrpSpPr>
        <p:grpSpPr>
          <a:xfrm>
            <a:off x="5243400" y="1814400"/>
            <a:ext cx="3470400" cy="3325680"/>
            <a:chOff x="5243400" y="1814400"/>
            <a:chExt cx="3470400" cy="3325680"/>
          </a:xfrm>
        </p:grpSpPr>
        <p:sp>
          <p:nvSpPr>
            <p:cNvPr id="65" name=""/>
            <p:cNvSpPr/>
            <p:nvPr/>
          </p:nvSpPr>
          <p:spPr>
            <a:xfrm>
              <a:off x="5248800" y="1814400"/>
              <a:ext cx="0" cy="33256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5243400" y="5140080"/>
              <a:ext cx="3470400" cy="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7" name=""/>
          <p:cNvSpPr/>
          <p:nvPr/>
        </p:nvSpPr>
        <p:spPr>
          <a:xfrm>
            <a:off x="5076360" y="5209200"/>
            <a:ext cx="401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spcBef>
                <a:spcPts val="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-10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607000" y="520920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spcBef>
                <a:spcPts val="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006960" y="520920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spcBef>
                <a:spcPts val="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426000" y="520920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spcBef>
                <a:spcPts val="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760800" y="520920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spcBef>
                <a:spcPts val="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7192440" y="520920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spcBef>
                <a:spcPts val="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7579800" y="520920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spcBef>
                <a:spcPts val="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7939800" y="520920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spcBef>
                <a:spcPts val="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rot="16200000">
            <a:off x="-114120" y="3340800"/>
            <a:ext cx="951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Frequency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rot="16200000">
            <a:off x="4286160" y="3353400"/>
            <a:ext cx="951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Frequency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66720" y="236520"/>
            <a:ext cx="7800840" cy="54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t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741240"/>
                <a:tab algn="l" pos="1482840"/>
                <a:tab algn="l" pos="2224080"/>
                <a:tab algn="l" pos="2965320"/>
                <a:tab algn="l" pos="3706920"/>
                <a:tab algn="l" pos="4448160"/>
                <a:tab algn="l" pos="5189400"/>
                <a:tab algn="l" pos="5931000"/>
                <a:tab algn="l" pos="6672240"/>
                <a:tab algn="l" pos="7413480"/>
                <a:tab algn="l" pos="8155080"/>
                <a:tab algn="l" pos="8896320"/>
                <a:tab algn="l" pos="9637560"/>
                <a:tab algn="l" pos="1037916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“Winner Takes All”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969200" y="5409000"/>
            <a:ext cx="893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spcBef>
                <a:spcPts val="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ROE (%)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6324840" y="5409000"/>
            <a:ext cx="953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spcBef>
                <a:spcPts val="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ROIC (%)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8401680" y="520920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spcBef>
                <a:spcPts val="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7386120" y="3038040"/>
            <a:ext cx="1014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goal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7773840" y="3417840"/>
            <a:ext cx="266760" cy="339840"/>
          </a:xfrm>
          <a:prstGeom prst="downArrow">
            <a:avLst>
              <a:gd name="adj1" fmla="val 50000"/>
              <a:gd name="adj2" fmla="val 31849"/>
            </a:avLst>
          </a:prstGeom>
          <a:solidFill>
            <a:srgbClr val="ff0000"/>
          </a:solidFill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cc"/>
            </a:gs>
            <a:gs pos="100000">
              <a:srgbClr val="00005e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"/>
          <p:cNvSpPr/>
          <p:nvPr/>
        </p:nvSpPr>
        <p:spPr>
          <a:xfrm>
            <a:off x="762120" y="304920"/>
            <a:ext cx="7665840" cy="75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>
            <a:noAutofit/>
          </a:bodyPr>
          <a:p>
            <a:pPr algn="ctr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tabLst>
                <a:tab algn="l" pos="0"/>
                <a:tab algn="l" pos="741240"/>
                <a:tab algn="l" pos="1482840"/>
                <a:tab algn="l" pos="2224080"/>
                <a:tab algn="l" pos="2965320"/>
                <a:tab algn="l" pos="3706920"/>
                <a:tab algn="l" pos="4448160"/>
                <a:tab algn="l" pos="5189400"/>
                <a:tab algn="l" pos="5931000"/>
                <a:tab algn="l" pos="6672240"/>
                <a:tab algn="l" pos="7413480"/>
                <a:tab algn="l" pos="8155080"/>
                <a:tab algn="l" pos="8896320"/>
                <a:tab algn="l" pos="9637560"/>
                <a:tab algn="l" pos="1037916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Management Strategy:  Tight and Loose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523880" y="5334120"/>
            <a:ext cx="6166080" cy="923760"/>
          </a:xfrm>
          <a:prstGeom prst="bevel">
            <a:avLst>
              <a:gd name="adj" fmla="val 10699"/>
            </a:avLst>
          </a:prstGeom>
          <a:gradFill rotWithShape="0">
            <a:gsLst>
              <a:gs pos="0">
                <a:srgbClr val="ffff00"/>
              </a:gs>
              <a:gs pos="100000">
                <a:srgbClr val="ffff99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Performance should drive protocol,</a:t>
            </a:r>
            <a:br>
              <a:rPr sz="2000"/>
            </a:b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not vice versa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754720" y="1270080"/>
            <a:ext cx="2262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Tight Controls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2743920" y="3375000"/>
            <a:ext cx="2415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Loose Controls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2756880" y="1646280"/>
            <a:ext cx="401400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lvl="1" marL="766800" indent="-309600">
              <a:lnSpc>
                <a:spcPct val="100000"/>
              </a:lnSpc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 accounting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66800" indent="-309600">
              <a:lnSpc>
                <a:spcPct val="100000"/>
              </a:lnSpc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66800" indent="-309600">
              <a:lnSpc>
                <a:spcPct val="100000"/>
              </a:lnSpc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Performance reviews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66800" indent="-309600">
              <a:lnSpc>
                <a:spcPct val="100000"/>
              </a:lnSpc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Legal obligations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2744280" y="3763800"/>
            <a:ext cx="52840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lvl="1" marL="766800" indent="-309600">
              <a:lnSpc>
                <a:spcPct val="100000"/>
              </a:lnSpc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Creativity/new business ideas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66800" indent="-309600">
              <a:lnSpc>
                <a:spcPct val="100000"/>
              </a:lnSpc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Dress code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66800" indent="-309600">
              <a:lnSpc>
                <a:spcPct val="100000"/>
              </a:lnSpc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Time clock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2590920" y="3505320"/>
            <a:ext cx="172800" cy="17280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0" bIns="396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2590920" y="1427040"/>
            <a:ext cx="172800" cy="17316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960" bIns="39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cc"/>
            </a:gs>
            <a:gs pos="100000">
              <a:srgbClr val="00005e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"/>
          <p:cNvSpPr/>
          <p:nvPr/>
        </p:nvSpPr>
        <p:spPr>
          <a:xfrm>
            <a:off x="568440" y="1514520"/>
            <a:ext cx="3049560" cy="1950840"/>
          </a:xfrm>
          <a:prstGeom prst="rightArrow">
            <a:avLst>
              <a:gd name="adj1" fmla="val 50000"/>
              <a:gd name="adj2" fmla="val 39080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20th Century Energy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568440" y="4032360"/>
            <a:ext cx="3049560" cy="1950840"/>
          </a:xfrm>
          <a:prstGeom prst="rightArrow">
            <a:avLst>
              <a:gd name="adj1" fmla="val 50000"/>
              <a:gd name="adj2" fmla="val 39080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21st Century Energy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957480" y="1552680"/>
            <a:ext cx="4862520" cy="1915920"/>
          </a:xfrm>
          <a:prstGeom prst="ellipse">
            <a:avLst/>
          </a:prstGeom>
          <a:gradFill rotWithShape="0">
            <a:gsLst>
              <a:gs pos="0">
                <a:srgbClr val="fefdf7"/>
              </a:gs>
              <a:gs pos="100000">
                <a:srgbClr val="ffe80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957480" y="4017960"/>
            <a:ext cx="4862520" cy="1916280"/>
          </a:xfrm>
          <a:prstGeom prst="ellipse">
            <a:avLst/>
          </a:prstGeom>
          <a:gradFill rotWithShape="0">
            <a:gsLst>
              <a:gs pos="0">
                <a:srgbClr val="fef7f7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4687560" y="1709640"/>
            <a:ext cx="3852000" cy="161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235080" indent="-235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287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Capital-intensive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287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Vertically integrated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287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Geographically dominant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287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price dependent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287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Hierarchical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684680" y="4314960"/>
            <a:ext cx="379620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235080" indent="-235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Intellectual capital intensive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Network integrator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Differentiation dependent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Entrepreneurial culture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Two Energy Models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cc"/>
            </a:gs>
            <a:gs pos="100000">
              <a:srgbClr val="00005e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60948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514368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Industry Trends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9" name=""/>
          <p:cNvGraphicFramePr/>
          <p:nvPr/>
        </p:nvGraphicFramePr>
        <p:xfrm>
          <a:off x="380880" y="1066680"/>
          <a:ext cx="11015640" cy="5508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066680"/>
                    <a:ext cx="11015640" cy="5508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1" name=""/>
          <p:cNvSpPr/>
          <p:nvPr/>
        </p:nvSpPr>
        <p:spPr>
          <a:xfrm>
            <a:off x="1752480" y="480060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1143000" y="5334120"/>
            <a:ext cx="5181480" cy="0"/>
          </a:xfrm>
          <a:prstGeom prst="line">
            <a:avLst/>
          </a:prstGeom>
          <a:ln w="507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752480" y="480060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1524960" y="3508200"/>
            <a:ext cx="1789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Share Gain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3583440" y="3476520"/>
            <a:ext cx="14176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Increase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Sales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5281200" y="914400"/>
            <a:ext cx="2500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Return on Sales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1578600" y="4800600"/>
            <a:ext cx="477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2210760" y="4419720"/>
            <a:ext cx="534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4.8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506760" y="46483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4039560" y="4251240"/>
            <a:ext cx="534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7.4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5106240" y="4648320"/>
            <a:ext cx="534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1.8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5867280" y="1295280"/>
            <a:ext cx="8384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47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75960" y="6553080"/>
            <a:ext cx="2289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Source:  McKinsey &amp; Company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4800600" y="5683320"/>
            <a:ext cx="289548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% Difference by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Economic Measures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cc"/>
            </a:gs>
            <a:gs pos="100000">
              <a:srgbClr val="00005e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514368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Industry Trends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6" name=""/>
          <p:cNvGraphicFramePr/>
          <p:nvPr/>
        </p:nvGraphicFramePr>
        <p:xfrm>
          <a:off x="380880" y="914400"/>
          <a:ext cx="11354040" cy="5448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914400"/>
                    <a:ext cx="11354040" cy="5448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8" name=""/>
          <p:cNvSpPr/>
          <p:nvPr/>
        </p:nvSpPr>
        <p:spPr>
          <a:xfrm>
            <a:off x="1676520" y="472428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1676520" y="472428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7848720" y="5699160"/>
            <a:ext cx="625320" cy="4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‘98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228600" y="6553080"/>
            <a:ext cx="2459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Source:  </a:t>
            </a:r>
            <a:r>
              <a:rPr b="0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 York Times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2/15/99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2485800" y="1311120"/>
            <a:ext cx="52786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Technology has Slashed the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 Price of doing Global Business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4645800" y="2637000"/>
            <a:ext cx="389952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Cost of a 3-Minute Phone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Call From New York to London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6936120" y="5695920"/>
            <a:ext cx="621360" cy="4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‘90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5167800" y="5695920"/>
            <a:ext cx="621360" cy="4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‘70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3413160" y="5699160"/>
            <a:ext cx="625320" cy="4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‘50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1586160" y="5711760"/>
            <a:ext cx="621360" cy="4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‘30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2000-04-12T20:54:41Z</dcterms:created>
  <dc:creator>julie ferrara</dc:creator>
  <dc:description/>
  <dc:language>en-US</dc:language>
  <cp:lastModifiedBy>julie ferrara</cp:lastModifiedBy>
  <cp:lastPrinted>2000-04-25T14:34:37Z</cp:lastPrinted>
  <dcterms:modified xsi:type="dcterms:W3CDTF">2000-06-08T18:16:52Z</dcterms:modified>
  <cp:revision>59</cp:revision>
  <dc:subject/>
  <dc:title>No Slide Title</dc:title>
</cp:coreProperties>
</file>