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_rels/presentation.xml.rels" ContentType="application/vnd.openxmlformats-package.relationships+xml"/>
  <Override PartName="/ppt/media/image12.png" ContentType="image/png"/>
  <Override PartName="/ppt/media/image13.png" ContentType="image/png"/>
  <Override PartName="/ppt/media/image4.png" ContentType="image/png"/>
  <Override PartName="/ppt/media/image9.png" ContentType="image/png"/>
  <Override PartName="/ppt/media/image18.png" ContentType="image/png"/>
  <Override PartName="/ppt/media/image20.png" ContentType="image/png"/>
  <Override PartName="/ppt/media/image8.wmf" ContentType="image/x-wmf"/>
  <Override PartName="/ppt/media/image11.png" ContentType="image/png"/>
  <Override PartName="/ppt/media/image2.png" ContentType="image/png"/>
  <Override PartName="/ppt/media/image22.png" ContentType="image/png"/>
  <Override PartName="/ppt/media/image21.wmf" ContentType="image/x-wmf"/>
  <Override PartName="/ppt/media/image5.wmf" ContentType="image/x-wmf"/>
  <Override PartName="/ppt/media/image19.png" ContentType="image/png"/>
  <Override PartName="/ppt/media/image17.png" ContentType="image/png"/>
  <Override PartName="/ppt/media/image14.png" ContentType="image/png"/>
  <Override PartName="/ppt/media/image6.png" ContentType="image/png"/>
  <Override PartName="/ppt/media/image3.jpeg" ContentType="image/jpeg"/>
  <Override PartName="/ppt/media/image15.png" ContentType="image/png"/>
  <Override PartName="/ppt/media/image10.png" ContentType="image/png"/>
  <Override PartName="/ppt/media/image1.png" ContentType="image/png"/>
  <Override PartName="/ppt/media/image16.png" ContentType="image/png"/>
  <Override PartName="/ppt/media/image7.png" ContentType="image/png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907588" cy="6858000"/>
  <p:notesSz cx="6858000" cy="919797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chart" preserve="1">
  <p:cSld name="Default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body"/>
          </p:nvPr>
        </p:nvSpPr>
        <p:spPr>
          <a:xfrm>
            <a:off x="183960" y="1571400"/>
            <a:ext cx="9482040" cy="4492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284040" indent="-284040">
              <a:spcAft>
                <a:spcPts val="700"/>
              </a:spcAft>
              <a:buClr>
                <a:srgbClr val="ffbf3b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677880" indent="-279360">
              <a:spcAft>
                <a:spcPts val="700"/>
              </a:spcAft>
              <a:buClr>
                <a:srgbClr val="00808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028880" indent="-236880">
              <a:spcAft>
                <a:spcPts val="700"/>
              </a:spcAft>
              <a:buClr>
                <a:srgbClr val="394db3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368360" indent="-225360">
              <a:spcAft>
                <a:spcPts val="700"/>
              </a:spcAft>
              <a:buClr>
                <a:srgbClr val="ff730e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1773360" indent="-236520">
              <a:spcAft>
                <a:spcPts val="700"/>
              </a:spcAft>
              <a:buClr>
                <a:srgbClr val="ffbf3b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1773360" indent="-236520">
              <a:spcAft>
                <a:spcPts val="700"/>
              </a:spcAft>
              <a:buClr>
                <a:srgbClr val="ffff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1773360" indent="-236520">
              <a:spcAft>
                <a:spcPts val="700"/>
              </a:spcAft>
              <a:buClr>
                <a:srgbClr val="ffff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212400" y="210960"/>
            <a:ext cx="9420120" cy="1152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ffbf3b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600" strike="noStrike" u="none">
              <a:solidFill>
                <a:srgbClr val="ffbf3b"/>
              </a:solidFill>
              <a:effectLst/>
              <a:uFillTx/>
              <a:latin typeface="Arial"/>
            </a:endParaRPr>
          </a:p>
        </p:txBody>
      </p:sp>
      <p:sp>
        <p:nvSpPr>
          <p:cNvPr id="2" name=""/>
          <p:cNvSpPr/>
          <p:nvPr/>
        </p:nvSpPr>
        <p:spPr>
          <a:xfrm>
            <a:off x="109440" y="6445080"/>
            <a:ext cx="3662640" cy="23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Energy &amp; Chemicals - Time - Speaker - Slide </a:t>
            </a:r>
            <a:fld id="{D35C35D4-DEF2-400F-A36C-7CCE61BC670A}" type="slidenum">
              <a:rPr b="0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&lt;number&gt;</a:t>
            </a:fld>
            <a:r>
              <a:rPr b="0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of XX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©2000 i2 Technologies, Inc.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3" name="logo" descr=""/>
          <p:cNvPicPr/>
          <p:nvPr/>
        </p:nvPicPr>
        <p:blipFill>
          <a:blip r:embed="rId2"/>
          <a:srcRect l="0" t="83392" r="0" b="0"/>
          <a:stretch/>
        </p:blipFill>
        <p:spPr>
          <a:xfrm>
            <a:off x="212760" y="6176880"/>
            <a:ext cx="2994120" cy="231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" name="ENE_COLORblue" descr=""/>
          <p:cNvPicPr/>
          <p:nvPr/>
        </p:nvPicPr>
        <p:blipFill>
          <a:blip r:embed="rId3"/>
          <a:stretch/>
        </p:blipFill>
        <p:spPr>
          <a:xfrm>
            <a:off x="9201240" y="6267600"/>
            <a:ext cx="585720" cy="58716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body"/>
          </p:nvPr>
        </p:nvSpPr>
        <p:spPr>
          <a:xfrm>
            <a:off x="183960" y="1571400"/>
            <a:ext cx="9482040" cy="4492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284040" indent="-284040">
              <a:spcAft>
                <a:spcPts val="700"/>
              </a:spcAft>
              <a:buClr>
                <a:srgbClr val="ffbf3b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677880" indent="-279360">
              <a:spcAft>
                <a:spcPts val="700"/>
              </a:spcAft>
              <a:buClr>
                <a:srgbClr val="00808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028880" indent="-236880">
              <a:spcAft>
                <a:spcPts val="700"/>
              </a:spcAft>
              <a:buClr>
                <a:srgbClr val="394db3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368360" indent="-225360">
              <a:spcAft>
                <a:spcPts val="700"/>
              </a:spcAft>
              <a:buClr>
                <a:srgbClr val="ff730e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1773360" indent="-236520">
              <a:spcAft>
                <a:spcPts val="700"/>
              </a:spcAft>
              <a:buClr>
                <a:srgbClr val="ffbf3b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1773360" indent="-236520">
              <a:spcAft>
                <a:spcPts val="700"/>
              </a:spcAft>
              <a:buClr>
                <a:srgbClr val="ffff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1773360" indent="-236520">
              <a:spcAft>
                <a:spcPts val="700"/>
              </a:spcAft>
              <a:buClr>
                <a:srgbClr val="ffff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title"/>
          </p:nvPr>
        </p:nvSpPr>
        <p:spPr>
          <a:xfrm>
            <a:off x="212400" y="210960"/>
            <a:ext cx="9420120" cy="1152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ffbf3b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600" strike="noStrike" u="none">
              <a:solidFill>
                <a:srgbClr val="ffbf3b"/>
              </a:solidFill>
              <a:effectLst/>
              <a:uFillTx/>
              <a:latin typeface="Arial"/>
            </a:endParaRPr>
          </a:p>
        </p:txBody>
      </p:sp>
      <p:sp>
        <p:nvSpPr>
          <p:cNvPr id="2" name=""/>
          <p:cNvSpPr/>
          <p:nvPr/>
        </p:nvSpPr>
        <p:spPr>
          <a:xfrm>
            <a:off x="109440" y="6445080"/>
            <a:ext cx="3662640" cy="23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Energy &amp; Chemicals - Time - Speaker - Slide </a:t>
            </a:r>
            <a:fld id="{EC6713E1-DC35-4CD8-8A33-EE28BEFD6549}" type="slidenum">
              <a:rPr b="0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&lt;number&gt;</a:t>
            </a:fld>
            <a:r>
              <a:rPr b="0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of XX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©2000 i2 Technologies, Inc.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7" name="logo" descr=""/>
          <p:cNvPicPr/>
          <p:nvPr/>
        </p:nvPicPr>
        <p:blipFill>
          <a:blip r:embed="rId2"/>
          <a:srcRect l="0" t="83392" r="0" b="0"/>
          <a:stretch/>
        </p:blipFill>
        <p:spPr>
          <a:xfrm>
            <a:off x="212760" y="6176880"/>
            <a:ext cx="2994120" cy="231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" name="ENE_COLORblue" descr=""/>
          <p:cNvPicPr/>
          <p:nvPr/>
        </p:nvPicPr>
        <p:blipFill>
          <a:blip r:embed="rId3"/>
          <a:stretch/>
        </p:blipFill>
        <p:spPr>
          <a:xfrm>
            <a:off x="9201240" y="6267600"/>
            <a:ext cx="585720" cy="58716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body"/>
          </p:nvPr>
        </p:nvSpPr>
        <p:spPr>
          <a:xfrm>
            <a:off x="183960" y="1571400"/>
            <a:ext cx="9482040" cy="4492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284040" indent="-284040">
              <a:spcAft>
                <a:spcPts val="700"/>
              </a:spcAft>
              <a:buClr>
                <a:srgbClr val="ffbf3b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677880" indent="-279360">
              <a:spcAft>
                <a:spcPts val="700"/>
              </a:spcAft>
              <a:buClr>
                <a:srgbClr val="00808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028880" indent="-236880">
              <a:spcAft>
                <a:spcPts val="700"/>
              </a:spcAft>
              <a:buClr>
                <a:srgbClr val="394db3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368360" indent="-225360">
              <a:spcAft>
                <a:spcPts val="700"/>
              </a:spcAft>
              <a:buClr>
                <a:srgbClr val="ff730e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1773360" indent="-236520">
              <a:spcAft>
                <a:spcPts val="700"/>
              </a:spcAft>
              <a:buClr>
                <a:srgbClr val="ffbf3b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1773360" indent="-236520">
              <a:spcAft>
                <a:spcPts val="700"/>
              </a:spcAft>
              <a:buClr>
                <a:srgbClr val="ffff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1773360" indent="-236520">
              <a:spcAft>
                <a:spcPts val="700"/>
              </a:spcAft>
              <a:buClr>
                <a:srgbClr val="ffff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title"/>
          </p:nvPr>
        </p:nvSpPr>
        <p:spPr>
          <a:xfrm>
            <a:off x="212400" y="210960"/>
            <a:ext cx="9420120" cy="1152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ffbf3b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600" strike="noStrike" u="none">
              <a:solidFill>
                <a:srgbClr val="ffbf3b"/>
              </a:solidFill>
              <a:effectLst/>
              <a:uFillTx/>
              <a:latin typeface="Arial"/>
            </a:endParaRPr>
          </a:p>
        </p:txBody>
      </p:sp>
      <p:sp>
        <p:nvSpPr>
          <p:cNvPr id="2" name=""/>
          <p:cNvSpPr/>
          <p:nvPr/>
        </p:nvSpPr>
        <p:spPr>
          <a:xfrm>
            <a:off x="109440" y="6445080"/>
            <a:ext cx="3662640" cy="23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Energy &amp; Chemicals - Time - Speaker - Slide </a:t>
            </a:r>
            <a:fld id="{43D01819-102D-4485-8C77-D9A1FC6266A3}" type="slidenum">
              <a:rPr b="0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&lt;number&gt;</a:t>
            </a:fld>
            <a:r>
              <a:rPr b="0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of XX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©2000 i2 Technologies, Inc.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11" name="logo" descr=""/>
          <p:cNvPicPr/>
          <p:nvPr/>
        </p:nvPicPr>
        <p:blipFill>
          <a:blip r:embed="rId2"/>
          <a:srcRect l="0" t="83392" r="0" b="0"/>
          <a:stretch/>
        </p:blipFill>
        <p:spPr>
          <a:xfrm>
            <a:off x="212760" y="6176880"/>
            <a:ext cx="2994120" cy="231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" name="ENE_COLORblue" descr=""/>
          <p:cNvPicPr/>
          <p:nvPr/>
        </p:nvPicPr>
        <p:blipFill>
          <a:blip r:embed="rId3"/>
          <a:stretch/>
        </p:blipFill>
        <p:spPr>
          <a:xfrm>
            <a:off x="9201240" y="6267600"/>
            <a:ext cx="585720" cy="58716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lanet_energy_back" descr=""/>
          <p:cNvPicPr/>
          <p:nvPr/>
        </p:nvPicPr>
        <p:blipFill>
          <a:blip r:embed="rId2"/>
          <a:stretch/>
        </p:blipFill>
        <p:spPr>
          <a:xfrm>
            <a:off x="0" y="0"/>
            <a:ext cx="990612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279000" y="651960"/>
            <a:ext cx="8420040" cy="11430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2160" rIns="92160" tIns="46080" bIns="4608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" name=""/>
          <p:cNvSpPr/>
          <p:nvPr/>
        </p:nvSpPr>
        <p:spPr>
          <a:xfrm>
            <a:off x="158760" y="6445080"/>
            <a:ext cx="3660840" cy="23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Energy &amp; Chemicals - Time - Speaker - Slide </a:t>
            </a:r>
            <a:fld id="{E4BA486F-C960-44DC-A897-42AFF9BBD4CD}" type="slidenum">
              <a:rPr b="0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&lt;number&gt;</a:t>
            </a:fld>
            <a:r>
              <a:rPr b="0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of XX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©2000 i2 Technologies, Inc.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95360" y="1604520"/>
            <a:ext cx="89161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Aft>
                <a:spcPts val="34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344520" indent="54000" algn="ctr">
              <a:spcAft>
                <a:spcPts val="6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738360" indent="53640" algn="ctr">
              <a:spcAft>
                <a:spcPts val="550"/>
              </a:spcAft>
              <a:buClr>
                <a:srgbClr val="394db3"/>
              </a:buClr>
              <a:buSzPct val="65000"/>
              <a:buFont typeface="Wingdings" charset="2"/>
              <a:buChar char="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089000" indent="54000" algn="ctr">
              <a:spcAft>
                <a:spcPts val="550"/>
              </a:spcAft>
              <a:buClr>
                <a:srgbClr val="ff730e"/>
              </a:buClr>
              <a:buSzPct val="65000"/>
              <a:buFont typeface="Wingdings" charset="2"/>
              <a:buChar char="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1482840" indent="54000" algn="ctr">
              <a:spcAft>
                <a:spcPts val="550"/>
              </a:spcAft>
              <a:buClr>
                <a:srgbClr val="ffbf3b"/>
              </a:buClr>
              <a:buSzPct val="65000"/>
              <a:buFont typeface="Wingdings" charset="2"/>
              <a:buChar char="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1482840" indent="54000">
              <a:spcBef>
                <a:spcPts val="550"/>
              </a:spcBef>
              <a:buClr>
                <a:srgbClr val="ffff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1482840" indent="54000">
              <a:spcBef>
                <a:spcPts val="550"/>
              </a:spcBef>
              <a:buClr>
                <a:srgbClr val="ffff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9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0.png"/><Relationship Id="rId5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1.wmf"/><Relationship Id="rId3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.wmf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7.png"/><Relationship Id="rId3" Type="http://schemas.openxmlformats.org/officeDocument/2006/relationships/image" Target="../media/image8.wmf"/><Relationship Id="rId4" Type="http://schemas.openxmlformats.org/officeDocument/2006/relationships/hyperlink" Target="D:\Enron.exe" TargetMode="External"/><Relationship Id="rId5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279000" y="651960"/>
            <a:ext cx="8420040" cy="11430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2160" rIns="92160" tIns="46080" bIns="4608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Creating a Marketplace for Online Commodities Trading</a:t>
            </a:r>
            <a:r>
              <a:rPr b="1" lang="en-US" sz="3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3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3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3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b="1" lang="en-US" sz="3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subTitle"/>
          </p:nvPr>
        </p:nvSpPr>
        <p:spPr>
          <a:xfrm>
            <a:off x="279360" y="2392200"/>
            <a:ext cx="6972480" cy="10303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Autofit/>
          </a:bodyPr>
          <a:p>
            <a:pPr indent="0">
              <a:spcAft>
                <a:spcPts val="34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Mike McConnell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indent="0">
              <a:spcAft>
                <a:spcPts val="34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Vice Chairman &amp; COO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indent="0">
              <a:spcAft>
                <a:spcPts val="34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Net Works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p:transition spd="med">
    <p:randomBar dir="horz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/>
          </p:nvPr>
        </p:nvSpPr>
        <p:spPr>
          <a:xfrm>
            <a:off x="246240" y="1292400"/>
            <a:ext cx="10386720" cy="41148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 lnSpcReduction="9999"/>
          </a:bodyPr>
          <a:p>
            <a:pPr marL="284040" indent="-284040">
              <a:lnSpc>
                <a:spcPct val="120000"/>
              </a:lnSpc>
              <a:spcAft>
                <a:spcPts val="700"/>
              </a:spcAft>
              <a:buClr>
                <a:srgbClr val="ff3300"/>
              </a:buClr>
              <a:buSzPct val="65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 of charge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84040" indent="-284040">
              <a:lnSpc>
                <a:spcPct val="120000"/>
              </a:lnSpc>
              <a:spcAft>
                <a:spcPts val="499"/>
              </a:spcAft>
              <a:buClr>
                <a:srgbClr val="ff3300"/>
              </a:buClr>
              <a:buSzPct val="65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Real-Time Pricing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Information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84040" indent="-284040">
              <a:lnSpc>
                <a:spcPct val="120000"/>
              </a:lnSpc>
              <a:spcAft>
                <a:spcPts val="499"/>
              </a:spcAft>
              <a:buClr>
                <a:srgbClr val="ff3300"/>
              </a:buClr>
              <a:buSzPct val="65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Access to complementary markets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and product information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84040" indent="-284040">
              <a:lnSpc>
                <a:spcPct val="120000"/>
              </a:lnSpc>
              <a:spcAft>
                <a:spcPts val="499"/>
              </a:spcAft>
              <a:buClr>
                <a:srgbClr val="ff3300"/>
              </a:buClr>
              <a:buSzPct val="65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Simple access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via the Internet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84040" indent="-284040">
              <a:lnSpc>
                <a:spcPct val="120000"/>
              </a:lnSpc>
              <a:spcAft>
                <a:spcPts val="499"/>
              </a:spcAft>
              <a:buClr>
                <a:srgbClr val="ff3300"/>
              </a:buClr>
              <a:buSzPct val="65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Easy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to use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84040" indent="-284040">
              <a:lnSpc>
                <a:spcPct val="120000"/>
              </a:lnSpc>
              <a:spcAft>
                <a:spcPts val="499"/>
              </a:spcAft>
              <a:buClr>
                <a:srgbClr val="ff3300"/>
              </a:buClr>
              <a:buSzPct val="65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Fast and Secure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Execution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84040" indent="-284040">
              <a:lnSpc>
                <a:spcPct val="120000"/>
              </a:lnSpc>
              <a:spcAft>
                <a:spcPts val="700"/>
              </a:spcAft>
              <a:buClr>
                <a:srgbClr val="ff3300"/>
              </a:buClr>
              <a:buSzPct val="65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Enron’s Best Prices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84040" indent="0">
              <a:lnSpc>
                <a:spcPct val="120000"/>
              </a:lnSpc>
              <a:spcAft>
                <a:spcPts val="499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84040" indent="0">
              <a:lnSpc>
                <a:spcPct val="100000"/>
              </a:lnSpc>
              <a:spcAft>
                <a:spcPts val="499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title"/>
          </p:nvPr>
        </p:nvSpPr>
        <p:spPr>
          <a:xfrm>
            <a:off x="651960" y="0"/>
            <a:ext cx="8750520" cy="65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9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Benefits of EnronOnline</a:t>
            </a:r>
            <a:endParaRPr b="1" lang="en-US" sz="3600" strike="noStrike" u="none">
              <a:solidFill>
                <a:srgbClr val="ffbf3b"/>
              </a:solidFill>
              <a:effectLst/>
              <a:uFillTx/>
              <a:latin typeface="Arial"/>
            </a:endParaRPr>
          </a:p>
        </p:txBody>
      </p:sp>
    </p:spTree>
  </p:cSld>
  <p:transition spd="med">
    <p:randomBar dir="horz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"/>
          <p:cNvSpPr/>
          <p:nvPr/>
        </p:nvSpPr>
        <p:spPr>
          <a:xfrm>
            <a:off x="1155600" y="419040"/>
            <a:ext cx="8750520" cy="610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Aft>
                <a:spcPts val="700"/>
              </a:spcAft>
              <a:buClr>
                <a:srgbClr val="ff66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60000"/>
              </a:lnSpc>
              <a:spcAft>
                <a:spcPts val="45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60000"/>
              </a:lnSpc>
              <a:spcAft>
                <a:spcPts val="45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November 1999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Natural Gas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60000"/>
              </a:lnSpc>
              <a:spcAft>
                <a:spcPts val="45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Canadian Natural Gas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60000"/>
              </a:lnSpc>
              <a:spcAft>
                <a:spcPts val="45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December 1999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Coal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60000"/>
              </a:lnSpc>
              <a:spcAft>
                <a:spcPts val="45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Nordic Power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60000"/>
              </a:lnSpc>
              <a:spcAft>
                <a:spcPts val="45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Plastics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60000"/>
              </a:lnSpc>
              <a:spcAft>
                <a:spcPts val="45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Pulp &amp; Paper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60000"/>
              </a:lnSpc>
              <a:spcAft>
                <a:spcPts val="45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Power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60000"/>
              </a:lnSpc>
              <a:spcAft>
                <a:spcPts val="45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January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Continental European Power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60000"/>
              </a:lnSpc>
              <a:spcAft>
                <a:spcPts val="45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Continental European Gas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60000"/>
              </a:lnSpc>
              <a:spcAft>
                <a:spcPts val="45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Emissions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60000"/>
              </a:lnSpc>
              <a:spcAft>
                <a:spcPts val="45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LPG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60000"/>
              </a:lnSpc>
              <a:spcAft>
                <a:spcPts val="45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Oil &amp; Refined Products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60000"/>
              </a:lnSpc>
              <a:spcAft>
                <a:spcPts val="45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Petrochemicals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60000"/>
              </a:lnSpc>
              <a:spcAft>
                <a:spcPts val="45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Gas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60000"/>
              </a:lnSpc>
              <a:spcAft>
                <a:spcPts val="45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Power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60000"/>
              </a:lnSpc>
              <a:spcAft>
                <a:spcPts val="45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Weather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60000"/>
              </a:lnSpc>
              <a:spcAft>
                <a:spcPts val="45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February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EnBank Virtual Storage Auction (UK)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60000"/>
              </a:lnSpc>
              <a:spcAft>
                <a:spcPts val="45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March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Credit Derivatives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60000"/>
              </a:lnSpc>
              <a:spcAft>
                <a:spcPts val="45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Enron Emissions Auctions (US)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60000"/>
              </a:lnSpc>
              <a:spcAft>
                <a:spcPts val="45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Australian Power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60000"/>
              </a:lnSpc>
              <a:spcAft>
                <a:spcPts val="45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May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Bandwidth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60000"/>
              </a:lnSpc>
              <a:spcAft>
                <a:spcPts val="45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Spring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Asian Products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60000"/>
              </a:lnSpc>
              <a:spcAft>
                <a:spcPts val="45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Summer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European Coal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>
            <a:off x="257040" y="81000"/>
            <a:ext cx="990612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2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Enron’s global wholesale transaction business </a:t>
            </a:r>
            <a:br>
              <a:rPr sz="3200"/>
            </a:br>
            <a:r>
              <a:rPr b="1" lang="en-GB" sz="32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32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32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32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32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    ….……..moves online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 rot="18733800">
            <a:off x="-204840" y="3880800"/>
            <a:ext cx="2724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99ff"/>
                </a:solidFill>
                <a:effectLst/>
                <a:uFillTx/>
                <a:latin typeface="Frutiger 45 Light"/>
              </a:rPr>
              <a:t>Clicks &amp; Mortar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transition spd="med">
    <p:randomBar dir="horz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" descr=""/>
          <p:cNvPicPr/>
          <p:nvPr/>
        </p:nvPicPr>
        <p:blipFill>
          <a:blip r:embed="rId1"/>
          <a:srcRect l="0" t="17252" r="23161" b="21376"/>
          <a:stretch/>
        </p:blipFill>
        <p:spPr>
          <a:xfrm>
            <a:off x="0" y="776160"/>
            <a:ext cx="9286920" cy="5475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5" name=""/>
          <p:cNvSpPr/>
          <p:nvPr/>
        </p:nvSpPr>
        <p:spPr>
          <a:xfrm>
            <a:off x="0" y="57240"/>
            <a:ext cx="965844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6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www.EnronOnline.com</a:t>
            </a:r>
            <a:endParaRPr b="0" lang="en-US" sz="36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6" name=""/>
          <p:cNvSpPr/>
          <p:nvPr/>
        </p:nvSpPr>
        <p:spPr>
          <a:xfrm>
            <a:off x="4404600" y="2635920"/>
            <a:ext cx="10490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New</a:t>
            </a:r>
            <a:r>
              <a:rPr b="1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r>
              <a:rPr b="1" lang="en-US" sz="15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User</a:t>
            </a:r>
            <a:endParaRPr b="0" lang="en-US" sz="15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"/>
          <p:cNvSpPr/>
          <p:nvPr/>
        </p:nvSpPr>
        <p:spPr>
          <a:xfrm>
            <a:off x="4381560" y="3088080"/>
            <a:ext cx="1010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*******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transition spd="med">
    <p:randomBar dir="horz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/>
          </p:nvPr>
        </p:nvSpPr>
        <p:spPr>
          <a:xfrm>
            <a:off x="693720" y="947880"/>
            <a:ext cx="9212400" cy="56512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284040" indent="-284040">
              <a:lnSpc>
                <a:spcPct val="120000"/>
              </a:lnSpc>
              <a:spcAft>
                <a:spcPts val="601"/>
              </a:spcAft>
              <a:buClr>
                <a:srgbClr val="ff3300"/>
              </a:buClr>
              <a:buSzPct val="65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Legal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677880" indent="-279360">
              <a:lnSpc>
                <a:spcPct val="120000"/>
              </a:lnSpc>
              <a:spcAft>
                <a:spcPts val="624"/>
              </a:spcAft>
              <a:buClr>
                <a:srgbClr val="ff3300"/>
              </a:buClr>
              <a:buSzPct val="65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27 Firms</a:t>
            </a:r>
            <a:r>
              <a:rPr b="0" lang="en-US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5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84040" indent="-284040">
              <a:lnSpc>
                <a:spcPct val="120000"/>
              </a:lnSpc>
              <a:spcAft>
                <a:spcPts val="601"/>
              </a:spcAft>
              <a:buClr>
                <a:srgbClr val="ff3300"/>
              </a:buClr>
              <a:buSzPct val="65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Tax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677880" indent="-279360">
              <a:lnSpc>
                <a:spcPct val="120000"/>
              </a:lnSpc>
              <a:spcAft>
                <a:spcPts val="524"/>
              </a:spcAft>
              <a:buClr>
                <a:srgbClr val="ff3300"/>
              </a:buClr>
              <a:buSzPct val="65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International </a:t>
            </a:r>
            <a:endParaRPr b="0" lang="en-US" sz="21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677880" indent="-279360">
              <a:lnSpc>
                <a:spcPct val="120000"/>
              </a:lnSpc>
              <a:spcAft>
                <a:spcPts val="524"/>
              </a:spcAft>
              <a:buClr>
                <a:srgbClr val="ff3300"/>
              </a:buClr>
              <a:buSzPct val="65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Interstate</a:t>
            </a:r>
            <a:endParaRPr b="0" lang="en-US" sz="21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84040" indent="-284040">
              <a:lnSpc>
                <a:spcPct val="120000"/>
              </a:lnSpc>
              <a:spcAft>
                <a:spcPts val="601"/>
              </a:spcAft>
              <a:buClr>
                <a:srgbClr val="ff3300"/>
              </a:buClr>
              <a:buSzPct val="65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Credit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84040" indent="-284040">
              <a:lnSpc>
                <a:spcPct val="120000"/>
              </a:lnSpc>
              <a:spcAft>
                <a:spcPts val="601"/>
              </a:spcAft>
              <a:buClr>
                <a:srgbClr val="ff3300"/>
              </a:buClr>
              <a:buSzPct val="65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Back Offices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84040" indent="-284040">
              <a:lnSpc>
                <a:spcPct val="120000"/>
              </a:lnSpc>
              <a:spcAft>
                <a:spcPts val="601"/>
              </a:spcAft>
              <a:buClr>
                <a:srgbClr val="ff3300"/>
              </a:buClr>
              <a:buSzPct val="65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Regulatory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84040" indent="-284040">
              <a:lnSpc>
                <a:spcPct val="120000"/>
              </a:lnSpc>
              <a:spcAft>
                <a:spcPts val="601"/>
              </a:spcAft>
              <a:buClr>
                <a:srgbClr val="ff3300"/>
              </a:buClr>
              <a:buSzPct val="65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Information Technology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84040" indent="-284040">
              <a:lnSpc>
                <a:spcPct val="120000"/>
              </a:lnSpc>
              <a:spcAft>
                <a:spcPts val="601"/>
              </a:spcAft>
              <a:buClr>
                <a:srgbClr val="ff3300"/>
              </a:buClr>
              <a:buSzPct val="65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Traders!!!!!!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84040" indent="0">
              <a:lnSpc>
                <a:spcPct val="100000"/>
              </a:lnSpc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title"/>
          </p:nvPr>
        </p:nvSpPr>
        <p:spPr>
          <a:xfrm>
            <a:off x="651960" y="0"/>
            <a:ext cx="8750520" cy="65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9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Due Diligence</a:t>
            </a:r>
            <a:endParaRPr b="1" lang="en-US" sz="3600" strike="noStrike" u="none">
              <a:solidFill>
                <a:srgbClr val="ffbf3b"/>
              </a:solidFill>
              <a:effectLst/>
              <a:uFillTx/>
              <a:latin typeface="Arial"/>
            </a:endParaRPr>
          </a:p>
        </p:txBody>
      </p:sp>
    </p:spTree>
  </p:cSld>
  <p:transition spd="med">
    <p:randomBar dir="horz"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" descr=""/>
          <p:cNvPicPr/>
          <p:nvPr/>
        </p:nvPicPr>
        <p:blipFill>
          <a:blip r:embed="rId1"/>
          <a:srcRect l="0" t="23091" r="0" b="-6"/>
          <a:stretch/>
        </p:blipFill>
        <p:spPr>
          <a:xfrm>
            <a:off x="577800" y="855720"/>
            <a:ext cx="8528040" cy="523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1" name=""/>
          <p:cNvSpPr/>
          <p:nvPr/>
        </p:nvSpPr>
        <p:spPr>
          <a:xfrm>
            <a:off x="0" y="12600"/>
            <a:ext cx="990612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9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 </a:t>
            </a:r>
            <a:r>
              <a:rPr b="1" lang="en-GB" sz="34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Legal Definition and Product Information</a:t>
            </a:r>
            <a:endParaRPr b="0" lang="en-US" sz="3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122" name="" descr=""/>
          <p:cNvPicPr/>
          <p:nvPr/>
        </p:nvPicPr>
        <p:blipFill>
          <a:blip r:embed="rId2"/>
          <a:stretch/>
        </p:blipFill>
        <p:spPr>
          <a:xfrm>
            <a:off x="2806560" y="1676520"/>
            <a:ext cx="6573960" cy="454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3" name=""/>
          <p:cNvSpPr/>
          <p:nvPr/>
        </p:nvSpPr>
        <p:spPr>
          <a:xfrm rot="16149600">
            <a:off x="2377800" y="1438200"/>
            <a:ext cx="609840" cy="1238040"/>
          </a:xfrm>
          <a:prstGeom prst="uturnArrow">
            <a:avLst/>
          </a:prstGeom>
          <a:solidFill>
            <a:srgbClr val="ff66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124" name="" descr=""/>
          <p:cNvPicPr/>
          <p:nvPr/>
        </p:nvPicPr>
        <p:blipFill>
          <a:blip r:embed="rId3"/>
          <a:stretch/>
        </p:blipFill>
        <p:spPr>
          <a:xfrm>
            <a:off x="2023920" y="595440"/>
            <a:ext cx="5262840" cy="5967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5" name=""/>
          <p:cNvSpPr/>
          <p:nvPr/>
        </p:nvSpPr>
        <p:spPr>
          <a:xfrm rot="16144200">
            <a:off x="7013520" y="4734000"/>
            <a:ext cx="914400" cy="743040"/>
          </a:xfrm>
          <a:custGeom>
            <a:avLst/>
            <a:gdLst>
              <a:gd name="textAreaLeft" fmla="*/ 304920 w 914400"/>
              <a:gd name="textAreaRight" fmla="*/ 783360 w 914400"/>
              <a:gd name="textAreaTop" fmla="*/ 428040 h 743040"/>
              <a:gd name="textAreaBottom" fmla="*/ 636480 h 74304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15540"/>
                </a:moveTo>
                <a:lnTo>
                  <a:pt x="12440" y="15540"/>
                </a:lnTo>
                <a:lnTo>
                  <a:pt x="12440" y="7200"/>
                </a:lnTo>
                <a:lnTo>
                  <a:pt x="9340" y="7200"/>
                </a:lnTo>
                <a:lnTo>
                  <a:pt x="15470" y="0"/>
                </a:lnTo>
                <a:lnTo>
                  <a:pt x="21600" y="7200"/>
                </a:lnTo>
                <a:lnTo>
                  <a:pt x="18500" y="7200"/>
                </a:lnTo>
                <a:lnTo>
                  <a:pt x="185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66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transition spd="med">
    <p:randomBar dir="horz"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"/>
          <p:cNvSpPr/>
          <p:nvPr/>
        </p:nvSpPr>
        <p:spPr>
          <a:xfrm>
            <a:off x="0" y="57240"/>
            <a:ext cx="9906120" cy="76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b="1" lang="en-GB" sz="34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Quotes Page</a:t>
            </a:r>
            <a:endParaRPr b="0" lang="en-US" sz="3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27" name=""/>
          <p:cNvGraphicFramePr/>
          <p:nvPr/>
        </p:nvGraphicFramePr>
        <p:xfrm>
          <a:off x="870120" y="793800"/>
          <a:ext cx="8510400" cy="5375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2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870120" y="793800"/>
                    <a:ext cx="8510400" cy="5375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p:transition spd="med">
    <p:randomBar dir="horz"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" descr=""/>
          <p:cNvPicPr/>
          <p:nvPr/>
        </p:nvPicPr>
        <p:blipFill>
          <a:blip r:embed="rId1"/>
          <a:srcRect l="0" t="16838" r="22788" b="22395"/>
          <a:stretch/>
        </p:blipFill>
        <p:spPr>
          <a:xfrm>
            <a:off x="420840" y="749160"/>
            <a:ext cx="9485280" cy="5321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0" name=""/>
          <p:cNvSpPr/>
          <p:nvPr/>
        </p:nvSpPr>
        <p:spPr>
          <a:xfrm>
            <a:off x="515880" y="2610000"/>
            <a:ext cx="842004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900"/>
            </a:br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31" name=""/>
          <p:cNvGrpSpPr/>
          <p:nvPr/>
        </p:nvGrpSpPr>
        <p:grpSpPr>
          <a:xfrm>
            <a:off x="4757760" y="6040440"/>
            <a:ext cx="1506240" cy="817560"/>
            <a:chOff x="4757760" y="6040440"/>
            <a:chExt cx="1506240" cy="817560"/>
          </a:xfrm>
        </p:grpSpPr>
        <p:sp>
          <p:nvSpPr>
            <p:cNvPr id="132" name=""/>
            <p:cNvSpPr/>
            <p:nvPr/>
          </p:nvSpPr>
          <p:spPr>
            <a:xfrm>
              <a:off x="4867920" y="6064200"/>
              <a:ext cx="189000" cy="921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" name=""/>
            <p:cNvSpPr/>
            <p:nvPr/>
          </p:nvSpPr>
          <p:spPr>
            <a:xfrm>
              <a:off x="4757760" y="6040440"/>
              <a:ext cx="1506240" cy="8175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" name=""/>
            <p:cNvSpPr/>
            <p:nvPr/>
          </p:nvSpPr>
          <p:spPr>
            <a:xfrm>
              <a:off x="4897440" y="6077160"/>
              <a:ext cx="1260000" cy="54108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" name=""/>
            <p:cNvSpPr/>
            <p:nvPr/>
          </p:nvSpPr>
          <p:spPr>
            <a:xfrm>
              <a:off x="4893840" y="6077160"/>
              <a:ext cx="666000" cy="230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" name=""/>
            <p:cNvSpPr/>
            <p:nvPr/>
          </p:nvSpPr>
          <p:spPr>
            <a:xfrm>
              <a:off x="4845600" y="6226200"/>
              <a:ext cx="686880" cy="51768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" name=""/>
            <p:cNvSpPr/>
            <p:nvPr/>
          </p:nvSpPr>
          <p:spPr>
            <a:xfrm>
              <a:off x="4830120" y="6235920"/>
              <a:ext cx="740160" cy="46512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" name=""/>
            <p:cNvSpPr/>
            <p:nvPr/>
          </p:nvSpPr>
          <p:spPr>
            <a:xfrm>
              <a:off x="5157000" y="6112080"/>
              <a:ext cx="433800" cy="21096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" name=""/>
            <p:cNvSpPr/>
            <p:nvPr/>
          </p:nvSpPr>
          <p:spPr>
            <a:xfrm>
              <a:off x="5121000" y="6078600"/>
              <a:ext cx="352800" cy="9540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" name=""/>
            <p:cNvSpPr/>
            <p:nvPr/>
          </p:nvSpPr>
          <p:spPr>
            <a:xfrm>
              <a:off x="4979880" y="6126120"/>
              <a:ext cx="339120" cy="1224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1" name=""/>
            <p:cNvSpPr/>
            <p:nvPr/>
          </p:nvSpPr>
          <p:spPr>
            <a:xfrm>
              <a:off x="5616720" y="6505560"/>
              <a:ext cx="579960" cy="26856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2" name=""/>
            <p:cNvSpPr/>
            <p:nvPr/>
          </p:nvSpPr>
          <p:spPr>
            <a:xfrm>
              <a:off x="5577120" y="6527880"/>
              <a:ext cx="649080" cy="18900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3" name=""/>
            <p:cNvSpPr/>
            <p:nvPr/>
          </p:nvSpPr>
          <p:spPr>
            <a:xfrm>
              <a:off x="4842000" y="6351840"/>
              <a:ext cx="600480" cy="461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4" name=""/>
            <p:cNvSpPr/>
            <p:nvPr/>
          </p:nvSpPr>
          <p:spPr>
            <a:xfrm>
              <a:off x="4878360" y="6380280"/>
              <a:ext cx="426960" cy="30960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5" name=""/>
            <p:cNvSpPr/>
            <p:nvPr/>
          </p:nvSpPr>
          <p:spPr>
            <a:xfrm>
              <a:off x="4908960" y="6086520"/>
              <a:ext cx="79200" cy="3168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6" name=""/>
            <p:cNvSpPr/>
            <p:nvPr/>
          </p:nvSpPr>
          <p:spPr>
            <a:xfrm>
              <a:off x="5005440" y="6129360"/>
              <a:ext cx="303120" cy="1065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" name=""/>
            <p:cNvSpPr/>
            <p:nvPr/>
          </p:nvSpPr>
          <p:spPr>
            <a:xfrm>
              <a:off x="5153760" y="6078600"/>
              <a:ext cx="307800" cy="8244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48" name=""/>
          <p:cNvSpPr/>
          <p:nvPr/>
        </p:nvSpPr>
        <p:spPr>
          <a:xfrm>
            <a:off x="7886880" y="3594240"/>
            <a:ext cx="545760" cy="152280"/>
          </a:xfrm>
          <a:prstGeom prst="rect">
            <a:avLst/>
          </a:prstGeom>
          <a:solidFill>
            <a:srgbClr val="33cc33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9" name=""/>
          <p:cNvSpPr/>
          <p:nvPr/>
        </p:nvSpPr>
        <p:spPr>
          <a:xfrm>
            <a:off x="8472600" y="2616120"/>
            <a:ext cx="544320" cy="152640"/>
          </a:xfrm>
          <a:prstGeom prst="rect">
            <a:avLst/>
          </a:prstGeom>
          <a:solidFill>
            <a:srgbClr val="33cc33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0" name=""/>
          <p:cNvSpPr/>
          <p:nvPr/>
        </p:nvSpPr>
        <p:spPr>
          <a:xfrm>
            <a:off x="8445600" y="3429000"/>
            <a:ext cx="546120" cy="152280"/>
          </a:xfrm>
          <a:prstGeom prst="rect">
            <a:avLst/>
          </a:prstGeom>
          <a:solidFill>
            <a:srgbClr val="ff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1" name=""/>
          <p:cNvSpPr/>
          <p:nvPr/>
        </p:nvSpPr>
        <p:spPr>
          <a:xfrm>
            <a:off x="8458200" y="4381560"/>
            <a:ext cx="546120" cy="152280"/>
          </a:xfrm>
          <a:prstGeom prst="rect">
            <a:avLst/>
          </a:prstGeom>
          <a:solidFill>
            <a:srgbClr val="ff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2" name=""/>
          <p:cNvSpPr/>
          <p:nvPr/>
        </p:nvSpPr>
        <p:spPr>
          <a:xfrm>
            <a:off x="7886880" y="3098880"/>
            <a:ext cx="545760" cy="152280"/>
          </a:xfrm>
          <a:prstGeom prst="rect">
            <a:avLst/>
          </a:prstGeom>
          <a:solidFill>
            <a:srgbClr val="ff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3" name=""/>
          <p:cNvSpPr/>
          <p:nvPr/>
        </p:nvSpPr>
        <p:spPr>
          <a:xfrm>
            <a:off x="3790800" y="1855800"/>
            <a:ext cx="4853160" cy="4265640"/>
          </a:xfrm>
          <a:custGeom>
            <a:avLst/>
            <a:gdLst/>
            <a:ahLst/>
            <a:rect l="l" t="t" r="r" b="b"/>
            <a:pathLst>
              <a:path w="3057" h="2687">
                <a:moveTo>
                  <a:pt x="732" y="2687"/>
                </a:moveTo>
                <a:cubicBezTo>
                  <a:pt x="366" y="2379"/>
                  <a:pt x="0" y="2072"/>
                  <a:pt x="324" y="1663"/>
                </a:cubicBezTo>
                <a:cubicBezTo>
                  <a:pt x="648" y="1254"/>
                  <a:pt x="2295" y="462"/>
                  <a:pt x="2676" y="231"/>
                </a:cubicBezTo>
                <a:cubicBezTo>
                  <a:pt x="3057" y="0"/>
                  <a:pt x="2624" y="272"/>
                  <a:pt x="2612" y="279"/>
                </a:cubicBezTo>
              </a:path>
            </a:pathLst>
          </a:custGeom>
          <a:noFill/>
          <a:ln w="8244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4" name=""/>
          <p:cNvSpPr/>
          <p:nvPr/>
        </p:nvSpPr>
        <p:spPr>
          <a:xfrm rot="3333600">
            <a:off x="7898040" y="1946160"/>
            <a:ext cx="495000" cy="43488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5" name=""/>
          <p:cNvSpPr/>
          <p:nvPr/>
        </p:nvSpPr>
        <p:spPr>
          <a:xfrm>
            <a:off x="2399040" y="88920"/>
            <a:ext cx="5860440" cy="61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4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Click on Bid or Offer Price</a:t>
            </a:r>
            <a:endParaRPr b="0" lang="en-US" sz="3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transition spd="med">
    <p:randomBar dir="horz"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"/>
          <p:cNvSpPr/>
          <p:nvPr/>
        </p:nvSpPr>
        <p:spPr>
          <a:xfrm>
            <a:off x="515880" y="2610000"/>
            <a:ext cx="842004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900"/>
            </a:br>
            <a:endParaRPr b="0" lang="en-US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7" name=""/>
          <p:cNvSpPr/>
          <p:nvPr/>
        </p:nvSpPr>
        <p:spPr>
          <a:xfrm>
            <a:off x="123840" y="2600280"/>
            <a:ext cx="842004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58" name=""/>
          <p:cNvGraphicFramePr/>
          <p:nvPr/>
        </p:nvGraphicFramePr>
        <p:xfrm>
          <a:off x="247680" y="762120"/>
          <a:ext cx="9327960" cy="54100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5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47680" y="762120"/>
                    <a:ext cx="9327960" cy="5410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60" name=""/>
          <p:cNvSpPr/>
          <p:nvPr/>
        </p:nvSpPr>
        <p:spPr>
          <a:xfrm>
            <a:off x="3056760" y="88920"/>
            <a:ext cx="4032000" cy="61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4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Submission Screen</a:t>
            </a:r>
            <a:endParaRPr b="0" lang="en-US" sz="3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transition spd="med">
    <p:randomBar dir="horz"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"/>
          <p:cNvSpPr/>
          <p:nvPr/>
        </p:nvSpPr>
        <p:spPr>
          <a:xfrm>
            <a:off x="1052640" y="2219400"/>
            <a:ext cx="842004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0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 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162" name="" descr=""/>
          <p:cNvPicPr/>
          <p:nvPr/>
        </p:nvPicPr>
        <p:blipFill>
          <a:blip r:embed="rId1"/>
          <a:srcRect l="0" t="22325" r="0" b="3078"/>
          <a:stretch/>
        </p:blipFill>
        <p:spPr>
          <a:xfrm>
            <a:off x="561960" y="808200"/>
            <a:ext cx="8823240" cy="5029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3" name="" descr=""/>
          <p:cNvPicPr/>
          <p:nvPr/>
        </p:nvPicPr>
        <p:blipFill>
          <a:blip r:embed="rId2"/>
          <a:stretch/>
        </p:blipFill>
        <p:spPr>
          <a:xfrm>
            <a:off x="1486080" y="1676520"/>
            <a:ext cx="7346880" cy="329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4" name=""/>
          <p:cNvSpPr/>
          <p:nvPr/>
        </p:nvSpPr>
        <p:spPr>
          <a:xfrm>
            <a:off x="3062160" y="85680"/>
            <a:ext cx="4023000" cy="61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4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Failed Transaction</a:t>
            </a:r>
            <a:endParaRPr b="0" lang="en-US" sz="3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transition spd="med">
    <p:randomBar dir="horz"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"/>
          <p:cNvSpPr/>
          <p:nvPr/>
        </p:nvSpPr>
        <p:spPr>
          <a:xfrm>
            <a:off x="380880" y="66600"/>
            <a:ext cx="9080640" cy="60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4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Successful Transaction</a:t>
            </a:r>
            <a:endParaRPr b="0" lang="en-US" sz="3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166" name="" descr=""/>
          <p:cNvPicPr/>
          <p:nvPr/>
        </p:nvPicPr>
        <p:blipFill>
          <a:blip r:embed="rId1"/>
          <a:srcRect l="576" t="27328" r="2879" b="3607"/>
          <a:stretch/>
        </p:blipFill>
        <p:spPr>
          <a:xfrm>
            <a:off x="279360" y="1041480"/>
            <a:ext cx="9153720" cy="5105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7" name="" descr=""/>
          <p:cNvPicPr/>
          <p:nvPr/>
        </p:nvPicPr>
        <p:blipFill>
          <a:blip r:embed="rId2"/>
          <a:stretch/>
        </p:blipFill>
        <p:spPr>
          <a:xfrm>
            <a:off x="2487600" y="5000760"/>
            <a:ext cx="6829560" cy="496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8" name=""/>
          <p:cNvSpPr/>
          <p:nvPr/>
        </p:nvSpPr>
        <p:spPr>
          <a:xfrm flipH="1">
            <a:off x="6872400" y="4322880"/>
            <a:ext cx="2673360" cy="736560"/>
          </a:xfrm>
          <a:prstGeom prst="line">
            <a:avLst/>
          </a:prstGeom>
          <a:ln w="76320">
            <a:solidFill>
              <a:srgbClr val="0066ff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transition spd="med">
    <p:randomBar dir="horz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56"/>
            </a:gs>
            <a:gs pos="100000">
              <a:srgbClr val="0000cc"/>
            </a:gs>
          </a:gsLst>
          <a:lin ang="135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"/>
          <p:cNvSpPr/>
          <p:nvPr/>
        </p:nvSpPr>
        <p:spPr>
          <a:xfrm>
            <a:off x="1670040" y="1555920"/>
            <a:ext cx="6510240" cy="3752640"/>
          </a:xfrm>
          <a:prstGeom prst="bevel">
            <a:avLst>
              <a:gd name="adj" fmla="val 8333"/>
            </a:avLst>
          </a:prstGeom>
          <a:gradFill rotWithShape="0">
            <a:gsLst>
              <a:gs pos="0">
                <a:srgbClr val="0000cc"/>
              </a:gs>
              <a:gs pos="100000">
                <a:srgbClr val="00007b"/>
              </a:gs>
            </a:gsLst>
            <a:lin ang="81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"/>
          <p:cNvSpPr/>
          <p:nvPr/>
        </p:nvSpPr>
        <p:spPr>
          <a:xfrm>
            <a:off x="1434960" y="2049480"/>
            <a:ext cx="6185160" cy="180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lvl="2" marL="91440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“It Is Not the Strongest of the Species That Survives, Not the Most Intelligent, but the Most Responsive to Change.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”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"/>
          <p:cNvSpPr/>
          <p:nvPr/>
        </p:nvSpPr>
        <p:spPr>
          <a:xfrm>
            <a:off x="4005000" y="4294080"/>
            <a:ext cx="38516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lvl="2" marL="914400" algn="r">
              <a:lnSpc>
                <a:spcPct val="10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Charles Darwin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lvl="2" marL="914400" algn="r">
              <a:lnSpc>
                <a:spcPct val="10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Origin of the Species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transition spd="med">
    <p:randomBar dir="horz"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/>
          </p:nvPr>
        </p:nvSpPr>
        <p:spPr>
          <a:xfrm>
            <a:off x="693720" y="888480"/>
            <a:ext cx="9212400" cy="56516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284040" indent="-284040">
              <a:lnSpc>
                <a:spcPct val="120000"/>
              </a:lnSpc>
              <a:spcAft>
                <a:spcPts val="499"/>
              </a:spcAft>
              <a:buClr>
                <a:srgbClr val="ff6600"/>
              </a:buClr>
              <a:buSzPct val="65000"/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Total Life to Date Transactions &gt; 100,000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84040" indent="-284040">
              <a:lnSpc>
                <a:spcPct val="120000"/>
              </a:lnSpc>
              <a:spcAft>
                <a:spcPts val="499"/>
              </a:spcAft>
              <a:buClr>
                <a:srgbClr val="ff6600"/>
              </a:buClr>
              <a:buSzPct val="65000"/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Currently &gt; 45 % of Enron’s Transactions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84040" indent="-284040">
              <a:lnSpc>
                <a:spcPct val="120000"/>
              </a:lnSpc>
              <a:spcAft>
                <a:spcPts val="499"/>
              </a:spcAft>
              <a:buClr>
                <a:srgbClr val="ff6600"/>
              </a:buClr>
              <a:buSzPct val="65000"/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Average Daily Transactions &gt; 1,400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84040" indent="-284040">
              <a:lnSpc>
                <a:spcPct val="120000"/>
              </a:lnSpc>
              <a:spcAft>
                <a:spcPts val="499"/>
              </a:spcAft>
              <a:buClr>
                <a:srgbClr val="ff6600"/>
              </a:buClr>
              <a:buSzPct val="65000"/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Life to Date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Notional Value of Transactions &gt; $39 billion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84040" indent="-284040">
              <a:lnSpc>
                <a:spcPct val="120000"/>
              </a:lnSpc>
              <a:spcAft>
                <a:spcPts val="499"/>
              </a:spcAft>
              <a:buClr>
                <a:srgbClr val="ff6600"/>
              </a:buClr>
              <a:buSzPct val="65000"/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Daily Notional Value Approximately $700 Million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84040" indent="-284040">
              <a:lnSpc>
                <a:spcPct val="120000"/>
              </a:lnSpc>
              <a:spcAft>
                <a:spcPts val="499"/>
              </a:spcAft>
              <a:buClr>
                <a:srgbClr val="ff6600"/>
              </a:buClr>
              <a:buSzPct val="65000"/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Currently &gt; 33% of Enron’s Notional Volume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84040" indent="-284040">
              <a:lnSpc>
                <a:spcPct val="120000"/>
              </a:lnSpc>
              <a:spcAft>
                <a:spcPts val="499"/>
              </a:spcAft>
              <a:buClr>
                <a:srgbClr val="ff6600"/>
              </a:buClr>
              <a:buSzPct val="65000"/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Products Offered - Approximately 750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84040" indent="-284040">
              <a:lnSpc>
                <a:spcPct val="120000"/>
              </a:lnSpc>
              <a:spcAft>
                <a:spcPts val="499"/>
              </a:spcAft>
              <a:buClr>
                <a:srgbClr val="ff6600"/>
              </a:buClr>
              <a:buSzPct val="65000"/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Currencies Traded in = 13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84040" indent="-284040">
              <a:lnSpc>
                <a:spcPct val="120000"/>
              </a:lnSpc>
              <a:spcAft>
                <a:spcPts val="499"/>
              </a:spcAft>
              <a:buClr>
                <a:srgbClr val="ff6600"/>
              </a:buClr>
              <a:buSzPct val="65000"/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Development Time Approximately 7 Months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84040" indent="-284040">
              <a:lnSpc>
                <a:spcPct val="120000"/>
              </a:lnSpc>
              <a:spcAft>
                <a:spcPts val="499"/>
              </a:spcAft>
              <a:buClr>
                <a:srgbClr val="ff6600"/>
              </a:buClr>
              <a:buSzPct val="65000"/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Announcement Date October 26, 1999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84040" indent="-284040">
              <a:lnSpc>
                <a:spcPct val="120000"/>
              </a:lnSpc>
              <a:spcAft>
                <a:spcPts val="499"/>
              </a:spcAft>
              <a:buClr>
                <a:srgbClr val="ff6600"/>
              </a:buClr>
              <a:buSzPct val="65000"/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Launch Date November 29, 1999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84040" indent="0">
              <a:lnSpc>
                <a:spcPct val="120000"/>
              </a:lnSpc>
              <a:spcAft>
                <a:spcPts val="400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84040" indent="0">
              <a:lnSpc>
                <a:spcPct val="100000"/>
              </a:lnSpc>
              <a:spcAft>
                <a:spcPts val="400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title"/>
          </p:nvPr>
        </p:nvSpPr>
        <p:spPr>
          <a:xfrm>
            <a:off x="651960" y="0"/>
            <a:ext cx="8750520" cy="65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85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4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Statistics</a:t>
            </a:r>
            <a:endParaRPr b="1" lang="en-US" sz="3400" strike="noStrike" u="none">
              <a:solidFill>
                <a:srgbClr val="ffbf3b"/>
              </a:solidFill>
              <a:effectLst/>
              <a:uFillTx/>
              <a:latin typeface="Arial"/>
            </a:endParaRPr>
          </a:p>
        </p:txBody>
      </p:sp>
    </p:spTree>
  </p:cSld>
  <p:transition spd="med">
    <p:randomBar dir="horz"/>
  </p:transition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"/>
          <p:cNvSpPr/>
          <p:nvPr/>
        </p:nvSpPr>
        <p:spPr>
          <a:xfrm>
            <a:off x="0" y="44280"/>
            <a:ext cx="990612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4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Versus Traditional Channels</a:t>
            </a:r>
            <a:br>
              <a:rPr sz="3400"/>
            </a:b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(Currently)</a:t>
            </a:r>
            <a:endParaRPr b="0" lang="en-US" sz="3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72" name=""/>
          <p:cNvGraphicFramePr/>
          <p:nvPr/>
        </p:nvGraphicFramePr>
        <p:xfrm>
          <a:off x="287280" y="2293920"/>
          <a:ext cx="4167360" cy="3473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7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87280" y="2293920"/>
                    <a:ext cx="4167360" cy="3473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4" name=""/>
          <p:cNvGraphicFramePr/>
          <p:nvPr/>
        </p:nvGraphicFramePr>
        <p:xfrm>
          <a:off x="5261040" y="2266920"/>
          <a:ext cx="4230720" cy="35560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7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261040" y="2266920"/>
                    <a:ext cx="4230720" cy="3556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76" name=""/>
          <p:cNvSpPr/>
          <p:nvPr/>
        </p:nvSpPr>
        <p:spPr>
          <a:xfrm>
            <a:off x="1332000" y="1479600"/>
            <a:ext cx="2073240" cy="390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Volume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77" name=""/>
          <p:cNvSpPr/>
          <p:nvPr/>
        </p:nvSpPr>
        <p:spPr>
          <a:xfrm>
            <a:off x="6635880" y="1479600"/>
            <a:ext cx="2084400" cy="390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Transactions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78" name=""/>
          <p:cNvSpPr/>
          <p:nvPr/>
        </p:nvSpPr>
        <p:spPr>
          <a:xfrm>
            <a:off x="779400" y="2381400"/>
            <a:ext cx="251784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33%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79" name=""/>
          <p:cNvSpPr/>
          <p:nvPr/>
        </p:nvSpPr>
        <p:spPr>
          <a:xfrm>
            <a:off x="5640480" y="24112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45%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80" name=""/>
          <p:cNvSpPr/>
          <p:nvPr/>
        </p:nvSpPr>
        <p:spPr>
          <a:xfrm>
            <a:off x="2354400" y="4753080"/>
            <a:ext cx="251748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67%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81" name=""/>
          <p:cNvSpPr/>
          <p:nvPr/>
        </p:nvSpPr>
        <p:spPr>
          <a:xfrm>
            <a:off x="7461360" y="4768920"/>
            <a:ext cx="251784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55%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82" name=""/>
          <p:cNvSpPr/>
          <p:nvPr/>
        </p:nvSpPr>
        <p:spPr>
          <a:xfrm>
            <a:off x="3913200" y="5369040"/>
            <a:ext cx="251784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EnronOnline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83" name=""/>
          <p:cNvSpPr/>
          <p:nvPr/>
        </p:nvSpPr>
        <p:spPr>
          <a:xfrm>
            <a:off x="4829040" y="483696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84" name=""/>
          <p:cNvSpPr/>
          <p:nvPr/>
        </p:nvSpPr>
        <p:spPr>
          <a:xfrm>
            <a:off x="3679920" y="6043680"/>
            <a:ext cx="206280" cy="181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85" name=""/>
          <p:cNvSpPr/>
          <p:nvPr/>
        </p:nvSpPr>
        <p:spPr>
          <a:xfrm>
            <a:off x="3681360" y="5459400"/>
            <a:ext cx="206280" cy="18108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86" name=""/>
          <p:cNvSpPr/>
          <p:nvPr/>
        </p:nvSpPr>
        <p:spPr>
          <a:xfrm>
            <a:off x="3467160" y="4789440"/>
            <a:ext cx="3033720" cy="3333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87" name=""/>
          <p:cNvSpPr/>
          <p:nvPr/>
        </p:nvSpPr>
        <p:spPr>
          <a:xfrm>
            <a:off x="3908520" y="5940360"/>
            <a:ext cx="350820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Traditional Channels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8" name=""/>
          <p:cNvGraphicFramePr/>
          <p:nvPr/>
        </p:nvGraphicFramePr>
        <p:xfrm>
          <a:off x="190440" y="843120"/>
          <a:ext cx="9715680" cy="60148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8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90440" y="843120"/>
                    <a:ext cx="9715680" cy="6014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90" name=""/>
          <p:cNvSpPr/>
          <p:nvPr/>
        </p:nvSpPr>
        <p:spPr>
          <a:xfrm>
            <a:off x="0" y="247680"/>
            <a:ext cx="990612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91" name=""/>
          <p:cNvSpPr/>
          <p:nvPr/>
        </p:nvSpPr>
        <p:spPr>
          <a:xfrm>
            <a:off x="2106000" y="57240"/>
            <a:ext cx="6186240" cy="152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4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Transactions via EnronOnline</a:t>
            </a:r>
            <a:br>
              <a:rPr sz="3400"/>
            </a:b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(Weekly Cumulative)</a:t>
            </a:r>
            <a:br>
              <a:rPr sz="3000"/>
            </a:br>
            <a:endParaRPr b="0" lang="en-US" sz="3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"/>
          <p:cNvSpPr/>
          <p:nvPr/>
        </p:nvSpPr>
        <p:spPr>
          <a:xfrm>
            <a:off x="-1238400" y="1371600"/>
            <a:ext cx="6872400" cy="6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93" name=""/>
          <p:cNvSpPr/>
          <p:nvPr/>
        </p:nvSpPr>
        <p:spPr>
          <a:xfrm>
            <a:off x="3714840" y="2576520"/>
            <a:ext cx="1839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94" name=""/>
          <p:cNvSpPr/>
          <p:nvPr/>
        </p:nvSpPr>
        <p:spPr>
          <a:xfrm>
            <a:off x="1900080" y="5440320"/>
            <a:ext cx="215280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95" name=""/>
          <p:cNvSpPr/>
          <p:nvPr/>
        </p:nvSpPr>
        <p:spPr>
          <a:xfrm>
            <a:off x="1900080" y="3419640"/>
            <a:ext cx="429444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Business (B2B)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96" name=""/>
          <p:cNvSpPr/>
          <p:nvPr/>
        </p:nvSpPr>
        <p:spPr>
          <a:xfrm>
            <a:off x="0" y="0"/>
            <a:ext cx="990612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97" name=""/>
          <p:cNvSpPr/>
          <p:nvPr/>
        </p:nvSpPr>
        <p:spPr>
          <a:xfrm>
            <a:off x="6524640" y="1193760"/>
            <a:ext cx="2212920" cy="5490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ffff00"/>
                </a:solidFill>
                <a:effectLst/>
                <a:uFillTx/>
                <a:latin typeface="Comic Sans MS"/>
              </a:rPr>
              <a:t>Value of Goods*</a:t>
            </a: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(Millions)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98" name=""/>
          <p:cNvSpPr/>
          <p:nvPr/>
        </p:nvSpPr>
        <p:spPr>
          <a:xfrm>
            <a:off x="8081280" y="15652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99" name=""/>
          <p:cNvSpPr/>
          <p:nvPr/>
        </p:nvSpPr>
        <p:spPr>
          <a:xfrm>
            <a:off x="2402280" y="1973160"/>
            <a:ext cx="15026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eBay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Amazon.com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Dell.com 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00" name=""/>
          <p:cNvSpPr/>
          <p:nvPr/>
        </p:nvSpPr>
        <p:spPr>
          <a:xfrm>
            <a:off x="6611760" y="1973160"/>
            <a:ext cx="124020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$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  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2,805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1,640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10,435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01" name=""/>
          <p:cNvSpPr/>
          <p:nvPr/>
        </p:nvSpPr>
        <p:spPr>
          <a:xfrm>
            <a:off x="7268400" y="19731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02" name=""/>
          <p:cNvSpPr/>
          <p:nvPr/>
        </p:nvSpPr>
        <p:spPr>
          <a:xfrm>
            <a:off x="6966720" y="25113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03" name=""/>
          <p:cNvSpPr/>
          <p:nvPr/>
        </p:nvSpPr>
        <p:spPr>
          <a:xfrm>
            <a:off x="2343240" y="3924360"/>
            <a:ext cx="3352680" cy="21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FreeMarkets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Cisco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Intel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Altrade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04" name=""/>
          <p:cNvSpPr/>
          <p:nvPr/>
        </p:nvSpPr>
        <p:spPr>
          <a:xfrm>
            <a:off x="6834240" y="3924360"/>
            <a:ext cx="1008000" cy="64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$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  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2,700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9,500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10,500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12,000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05" name=""/>
          <p:cNvSpPr/>
          <p:nvPr/>
        </p:nvSpPr>
        <p:spPr>
          <a:xfrm>
            <a:off x="7151040" y="46450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06" name=""/>
          <p:cNvSpPr/>
          <p:nvPr/>
        </p:nvSpPr>
        <p:spPr>
          <a:xfrm>
            <a:off x="6873120" y="55738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07" name=""/>
          <p:cNvSpPr/>
          <p:nvPr/>
        </p:nvSpPr>
        <p:spPr>
          <a:xfrm>
            <a:off x="6273720" y="5502240"/>
            <a:ext cx="3181320" cy="128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&gt;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$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40,000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08" name=""/>
          <p:cNvSpPr/>
          <p:nvPr/>
        </p:nvSpPr>
        <p:spPr>
          <a:xfrm>
            <a:off x="1058760" y="5437080"/>
            <a:ext cx="2176560" cy="3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09" name=""/>
          <p:cNvSpPr/>
          <p:nvPr/>
        </p:nvSpPr>
        <p:spPr>
          <a:xfrm>
            <a:off x="1901880" y="1471680"/>
            <a:ext cx="430524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Consumer (B2C)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10" name=""/>
          <p:cNvSpPr/>
          <p:nvPr/>
        </p:nvSpPr>
        <p:spPr>
          <a:xfrm>
            <a:off x="152280" y="2962800"/>
            <a:ext cx="1043280" cy="70380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1999 Data*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11" name=""/>
          <p:cNvSpPr/>
          <p:nvPr/>
        </p:nvSpPr>
        <p:spPr>
          <a:xfrm>
            <a:off x="152280" y="5242320"/>
            <a:ext cx="1084320" cy="70380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2000 Est.**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12" name=""/>
          <p:cNvSpPr/>
          <p:nvPr/>
        </p:nvSpPr>
        <p:spPr>
          <a:xfrm flipH="1">
            <a:off x="1396800" y="1650960"/>
            <a:ext cx="49500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13" name=""/>
          <p:cNvSpPr/>
          <p:nvPr/>
        </p:nvSpPr>
        <p:spPr>
          <a:xfrm flipH="1">
            <a:off x="1396800" y="5130720"/>
            <a:ext cx="53316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14" name=""/>
          <p:cNvSpPr/>
          <p:nvPr/>
        </p:nvSpPr>
        <p:spPr>
          <a:xfrm>
            <a:off x="1384200" y="1650960"/>
            <a:ext cx="0" cy="34797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15" name=""/>
          <p:cNvSpPr/>
          <p:nvPr/>
        </p:nvSpPr>
        <p:spPr>
          <a:xfrm>
            <a:off x="1219320" y="3314880"/>
            <a:ext cx="16488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16" name=""/>
          <p:cNvSpPr/>
          <p:nvPr/>
        </p:nvSpPr>
        <p:spPr>
          <a:xfrm>
            <a:off x="4614840" y="6218280"/>
            <a:ext cx="66391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  Actual 1999 Results:  eBay, Amazon.com, Dell.com, FreeMarkets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 Est. 1999 Annual Results:  Cisco, Intel, Altrade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** Annualized Based on Results to Date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17" name=""/>
          <p:cNvSpPr/>
          <p:nvPr/>
        </p:nvSpPr>
        <p:spPr>
          <a:xfrm>
            <a:off x="1487520" y="88920"/>
            <a:ext cx="6873840" cy="61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4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eCommerce Business Comparison</a:t>
            </a:r>
            <a:endParaRPr b="0" lang="en-US" sz="3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transition spd="med">
    <p:randomBar dir="horz"/>
  </p:transition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"/>
          <p:cNvGrpSpPr/>
          <p:nvPr/>
        </p:nvGrpSpPr>
        <p:grpSpPr>
          <a:xfrm>
            <a:off x="3267000" y="1601640"/>
            <a:ext cx="3501720" cy="3351240"/>
            <a:chOff x="3267000" y="1601640"/>
            <a:chExt cx="3501720" cy="3351240"/>
          </a:xfrm>
        </p:grpSpPr>
        <p:pic>
          <p:nvPicPr>
            <p:cNvPr id="219" name="Logoblk" descr=""/>
            <p:cNvPicPr/>
            <p:nvPr/>
          </p:nvPicPr>
          <p:blipFill>
            <a:blip r:embed="rId1"/>
            <a:stretch/>
          </p:blipFill>
          <p:spPr>
            <a:xfrm>
              <a:off x="3267000" y="1601640"/>
              <a:ext cx="3501720" cy="3351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20" name=""/>
            <p:cNvSpPr/>
            <p:nvPr/>
          </p:nvSpPr>
          <p:spPr>
            <a:xfrm>
              <a:off x="3705840" y="2814480"/>
              <a:ext cx="237600" cy="2253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1" name=""/>
            <p:cNvSpPr/>
            <p:nvPr/>
          </p:nvSpPr>
          <p:spPr>
            <a:xfrm>
              <a:off x="4699080" y="3052800"/>
              <a:ext cx="237960" cy="22680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22" name=""/>
          <p:cNvSpPr/>
          <p:nvPr/>
        </p:nvSpPr>
        <p:spPr>
          <a:xfrm>
            <a:off x="2930400" y="252360"/>
            <a:ext cx="184320" cy="54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"/>
          <p:cNvGrpSpPr/>
          <p:nvPr/>
        </p:nvGrpSpPr>
        <p:grpSpPr>
          <a:xfrm>
            <a:off x="8702640" y="3851280"/>
            <a:ext cx="815400" cy="1426320"/>
            <a:chOff x="8702640" y="3851280"/>
            <a:chExt cx="815400" cy="1426320"/>
          </a:xfrm>
        </p:grpSpPr>
        <p:grpSp>
          <p:nvGrpSpPr>
            <p:cNvPr id="23" name=""/>
            <p:cNvGrpSpPr/>
            <p:nvPr/>
          </p:nvGrpSpPr>
          <p:grpSpPr>
            <a:xfrm>
              <a:off x="8702640" y="4858200"/>
              <a:ext cx="815400" cy="419400"/>
              <a:chOff x="8702640" y="4858200"/>
              <a:chExt cx="815400" cy="419400"/>
            </a:xfrm>
          </p:grpSpPr>
          <p:sp>
            <p:nvSpPr>
              <p:cNvPr id="24" name=""/>
              <p:cNvSpPr/>
              <p:nvPr/>
            </p:nvSpPr>
            <p:spPr>
              <a:xfrm>
                <a:off x="9385920" y="4858200"/>
                <a:ext cx="132120" cy="253080"/>
              </a:xfrm>
              <a:custGeom>
                <a:avLst/>
                <a:gdLst/>
                <a:ahLst/>
                <a:rect l="l" t="t" r="r" b="b"/>
                <a:pathLst>
                  <a:path w="77" h="152">
                    <a:moveTo>
                      <a:pt x="25" y="2"/>
                    </a:moveTo>
                    <a:lnTo>
                      <a:pt x="32" y="0"/>
                    </a:lnTo>
                    <a:lnTo>
                      <a:pt x="46" y="17"/>
                    </a:lnTo>
                    <a:lnTo>
                      <a:pt x="44" y="65"/>
                    </a:lnTo>
                    <a:lnTo>
                      <a:pt x="53" y="65"/>
                    </a:lnTo>
                    <a:lnTo>
                      <a:pt x="55" y="71"/>
                    </a:lnTo>
                    <a:lnTo>
                      <a:pt x="59" y="82"/>
                    </a:lnTo>
                    <a:lnTo>
                      <a:pt x="61" y="88"/>
                    </a:lnTo>
                    <a:lnTo>
                      <a:pt x="68" y="86"/>
                    </a:lnTo>
                    <a:lnTo>
                      <a:pt x="74" y="76"/>
                    </a:lnTo>
                    <a:lnTo>
                      <a:pt x="76" y="82"/>
                    </a:lnTo>
                    <a:lnTo>
                      <a:pt x="72" y="90"/>
                    </a:lnTo>
                    <a:lnTo>
                      <a:pt x="68" y="96"/>
                    </a:lnTo>
                    <a:lnTo>
                      <a:pt x="67" y="109"/>
                    </a:lnTo>
                    <a:lnTo>
                      <a:pt x="57" y="115"/>
                    </a:lnTo>
                    <a:lnTo>
                      <a:pt x="51" y="117"/>
                    </a:lnTo>
                    <a:lnTo>
                      <a:pt x="44" y="124"/>
                    </a:lnTo>
                    <a:lnTo>
                      <a:pt x="42" y="130"/>
                    </a:lnTo>
                    <a:lnTo>
                      <a:pt x="44" y="136"/>
                    </a:lnTo>
                    <a:lnTo>
                      <a:pt x="46" y="143"/>
                    </a:lnTo>
                    <a:lnTo>
                      <a:pt x="36" y="147"/>
                    </a:lnTo>
                    <a:lnTo>
                      <a:pt x="30" y="149"/>
                    </a:lnTo>
                    <a:lnTo>
                      <a:pt x="25" y="151"/>
                    </a:lnTo>
                    <a:lnTo>
                      <a:pt x="21" y="149"/>
                    </a:lnTo>
                    <a:lnTo>
                      <a:pt x="11" y="147"/>
                    </a:lnTo>
                    <a:lnTo>
                      <a:pt x="8" y="143"/>
                    </a:lnTo>
                    <a:lnTo>
                      <a:pt x="11" y="138"/>
                    </a:lnTo>
                    <a:lnTo>
                      <a:pt x="19" y="136"/>
                    </a:lnTo>
                    <a:lnTo>
                      <a:pt x="25" y="126"/>
                    </a:lnTo>
                    <a:lnTo>
                      <a:pt x="25" y="122"/>
                    </a:lnTo>
                    <a:lnTo>
                      <a:pt x="19" y="117"/>
                    </a:lnTo>
                    <a:lnTo>
                      <a:pt x="11" y="111"/>
                    </a:lnTo>
                    <a:lnTo>
                      <a:pt x="6" y="111"/>
                    </a:lnTo>
                    <a:lnTo>
                      <a:pt x="2" y="109"/>
                    </a:lnTo>
                    <a:lnTo>
                      <a:pt x="0" y="103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11" y="96"/>
                    </a:lnTo>
                    <a:lnTo>
                      <a:pt x="19" y="90"/>
                    </a:lnTo>
                    <a:lnTo>
                      <a:pt x="23" y="88"/>
                    </a:lnTo>
                    <a:lnTo>
                      <a:pt x="27" y="65"/>
                    </a:lnTo>
                    <a:lnTo>
                      <a:pt x="23" y="59"/>
                    </a:lnTo>
                    <a:lnTo>
                      <a:pt x="17" y="55"/>
                    </a:lnTo>
                    <a:lnTo>
                      <a:pt x="15" y="42"/>
                    </a:lnTo>
                    <a:lnTo>
                      <a:pt x="17" y="29"/>
                    </a:lnTo>
                    <a:lnTo>
                      <a:pt x="19" y="21"/>
                    </a:lnTo>
                    <a:lnTo>
                      <a:pt x="25" y="2"/>
                    </a:lnTo>
                  </a:path>
                </a:pathLst>
              </a:custGeom>
              <a:solidFill>
                <a:srgbClr val="c2fcc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" name=""/>
              <p:cNvSpPr/>
              <p:nvPr/>
            </p:nvSpPr>
            <p:spPr>
              <a:xfrm>
                <a:off x="9135000" y="5063040"/>
                <a:ext cx="245520" cy="214560"/>
              </a:xfrm>
              <a:custGeom>
                <a:avLst/>
                <a:gdLst/>
                <a:ahLst/>
                <a:rect l="l" t="t" r="r" b="b"/>
                <a:pathLst>
                  <a:path w="143" h="129">
                    <a:moveTo>
                      <a:pt x="100" y="0"/>
                    </a:moveTo>
                    <a:lnTo>
                      <a:pt x="117" y="0"/>
                    </a:lnTo>
                    <a:lnTo>
                      <a:pt x="142" y="34"/>
                    </a:lnTo>
                    <a:lnTo>
                      <a:pt x="115" y="63"/>
                    </a:lnTo>
                    <a:lnTo>
                      <a:pt x="115" y="76"/>
                    </a:lnTo>
                    <a:lnTo>
                      <a:pt x="109" y="80"/>
                    </a:lnTo>
                    <a:lnTo>
                      <a:pt x="94" y="80"/>
                    </a:lnTo>
                    <a:lnTo>
                      <a:pt x="75" y="97"/>
                    </a:lnTo>
                    <a:lnTo>
                      <a:pt x="58" y="113"/>
                    </a:lnTo>
                    <a:lnTo>
                      <a:pt x="46" y="128"/>
                    </a:lnTo>
                    <a:lnTo>
                      <a:pt x="46" y="115"/>
                    </a:lnTo>
                    <a:lnTo>
                      <a:pt x="25" y="118"/>
                    </a:lnTo>
                    <a:lnTo>
                      <a:pt x="15" y="118"/>
                    </a:lnTo>
                    <a:lnTo>
                      <a:pt x="0" y="118"/>
                    </a:lnTo>
                    <a:lnTo>
                      <a:pt x="21" y="97"/>
                    </a:lnTo>
                    <a:lnTo>
                      <a:pt x="29" y="86"/>
                    </a:lnTo>
                    <a:lnTo>
                      <a:pt x="36" y="86"/>
                    </a:lnTo>
                    <a:lnTo>
                      <a:pt x="52" y="69"/>
                    </a:lnTo>
                    <a:lnTo>
                      <a:pt x="58" y="69"/>
                    </a:lnTo>
                    <a:lnTo>
                      <a:pt x="58" y="67"/>
                    </a:lnTo>
                    <a:lnTo>
                      <a:pt x="65" y="61"/>
                    </a:lnTo>
                    <a:lnTo>
                      <a:pt x="75" y="61"/>
                    </a:lnTo>
                    <a:lnTo>
                      <a:pt x="71" y="42"/>
                    </a:lnTo>
                    <a:lnTo>
                      <a:pt x="73" y="42"/>
                    </a:lnTo>
                    <a:lnTo>
                      <a:pt x="83" y="31"/>
                    </a:lnTo>
                    <a:lnTo>
                      <a:pt x="86" y="40"/>
                    </a:lnTo>
                    <a:lnTo>
                      <a:pt x="102" y="25"/>
                    </a:lnTo>
                    <a:lnTo>
                      <a:pt x="100" y="0"/>
                    </a:lnTo>
                  </a:path>
                </a:pathLst>
              </a:custGeom>
              <a:solidFill>
                <a:srgbClr val="c2fcc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" name=""/>
              <p:cNvSpPr/>
              <p:nvPr/>
            </p:nvSpPr>
            <p:spPr>
              <a:xfrm>
                <a:off x="8702640" y="5074560"/>
                <a:ext cx="91080" cy="111600"/>
              </a:xfrm>
              <a:custGeom>
                <a:avLst/>
                <a:gdLst/>
                <a:ahLst/>
                <a:rect l="l" t="t" r="r" b="b"/>
                <a:pathLst>
                  <a:path w="53" h="67">
                    <a:moveTo>
                      <a:pt x="0" y="0"/>
                    </a:moveTo>
                    <a:lnTo>
                      <a:pt x="11" y="0"/>
                    </a:lnTo>
                    <a:lnTo>
                      <a:pt x="24" y="8"/>
                    </a:lnTo>
                    <a:lnTo>
                      <a:pt x="52" y="8"/>
                    </a:lnTo>
                    <a:lnTo>
                      <a:pt x="48" y="19"/>
                    </a:lnTo>
                    <a:lnTo>
                      <a:pt x="52" y="31"/>
                    </a:lnTo>
                    <a:lnTo>
                      <a:pt x="43" y="31"/>
                    </a:lnTo>
                    <a:lnTo>
                      <a:pt x="41" y="33"/>
                    </a:lnTo>
                    <a:lnTo>
                      <a:pt x="35" y="35"/>
                    </a:lnTo>
                    <a:lnTo>
                      <a:pt x="41" y="66"/>
                    </a:lnTo>
                    <a:lnTo>
                      <a:pt x="24" y="64"/>
                    </a:lnTo>
                    <a:lnTo>
                      <a:pt x="9" y="54"/>
                    </a:lnTo>
                    <a:lnTo>
                      <a:pt x="9" y="33"/>
                    </a:lnTo>
                    <a:lnTo>
                      <a:pt x="9" y="25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2fcc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7" name=""/>
            <p:cNvSpPr/>
            <p:nvPr/>
          </p:nvSpPr>
          <p:spPr>
            <a:xfrm>
              <a:off x="8869320" y="3851280"/>
              <a:ext cx="147600" cy="129960"/>
            </a:xfrm>
            <a:custGeom>
              <a:avLst/>
              <a:gdLst/>
              <a:ahLst/>
              <a:rect l="l" t="t" r="r" b="b"/>
              <a:pathLst>
                <a:path w="86" h="78">
                  <a:moveTo>
                    <a:pt x="15" y="29"/>
                  </a:moveTo>
                  <a:lnTo>
                    <a:pt x="0" y="62"/>
                  </a:lnTo>
                  <a:lnTo>
                    <a:pt x="6" y="75"/>
                  </a:lnTo>
                  <a:lnTo>
                    <a:pt x="30" y="77"/>
                  </a:lnTo>
                  <a:lnTo>
                    <a:pt x="51" y="77"/>
                  </a:lnTo>
                  <a:lnTo>
                    <a:pt x="59" y="64"/>
                  </a:lnTo>
                  <a:lnTo>
                    <a:pt x="62" y="51"/>
                  </a:lnTo>
                  <a:lnTo>
                    <a:pt x="85" y="51"/>
                  </a:lnTo>
                  <a:lnTo>
                    <a:pt x="81" y="31"/>
                  </a:lnTo>
                  <a:lnTo>
                    <a:pt x="81" y="11"/>
                  </a:lnTo>
                  <a:lnTo>
                    <a:pt x="59" y="0"/>
                  </a:lnTo>
                  <a:lnTo>
                    <a:pt x="57" y="22"/>
                  </a:lnTo>
                  <a:lnTo>
                    <a:pt x="70" y="35"/>
                  </a:lnTo>
                  <a:lnTo>
                    <a:pt x="49" y="35"/>
                  </a:lnTo>
                  <a:lnTo>
                    <a:pt x="42" y="44"/>
                  </a:lnTo>
                  <a:lnTo>
                    <a:pt x="15" y="29"/>
                  </a:lnTo>
                </a:path>
              </a:pathLst>
            </a:custGeom>
            <a:solidFill>
              <a:srgbClr val="c2fcc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8" name=""/>
          <p:cNvGrpSpPr/>
          <p:nvPr/>
        </p:nvGrpSpPr>
        <p:grpSpPr>
          <a:xfrm>
            <a:off x="7246800" y="1982880"/>
            <a:ext cx="1726920" cy="3041280"/>
            <a:chOff x="7246800" y="1982880"/>
            <a:chExt cx="1726920" cy="3041280"/>
          </a:xfrm>
        </p:grpSpPr>
        <p:grpSp>
          <p:nvGrpSpPr>
            <p:cNvPr id="29" name=""/>
            <p:cNvGrpSpPr/>
            <p:nvPr/>
          </p:nvGrpSpPr>
          <p:grpSpPr>
            <a:xfrm>
              <a:off x="7523280" y="2291040"/>
              <a:ext cx="387000" cy="914400"/>
              <a:chOff x="7523280" y="2291040"/>
              <a:chExt cx="387000" cy="914400"/>
            </a:xfrm>
          </p:grpSpPr>
          <p:sp>
            <p:nvSpPr>
              <p:cNvPr id="30" name=""/>
              <p:cNvSpPr/>
              <p:nvPr/>
            </p:nvSpPr>
            <p:spPr>
              <a:xfrm>
                <a:off x="7523280" y="3110760"/>
                <a:ext cx="91080" cy="94680"/>
              </a:xfrm>
              <a:custGeom>
                <a:avLst/>
                <a:gdLst/>
                <a:ahLst/>
                <a:rect l="l" t="t" r="r" b="b"/>
                <a:pathLst>
                  <a:path w="53" h="57">
                    <a:moveTo>
                      <a:pt x="0" y="43"/>
                    </a:moveTo>
                    <a:lnTo>
                      <a:pt x="9" y="54"/>
                    </a:lnTo>
                    <a:lnTo>
                      <a:pt x="20" y="52"/>
                    </a:lnTo>
                    <a:lnTo>
                      <a:pt x="37" y="56"/>
                    </a:lnTo>
                    <a:lnTo>
                      <a:pt x="50" y="56"/>
                    </a:lnTo>
                    <a:lnTo>
                      <a:pt x="52" y="37"/>
                    </a:lnTo>
                    <a:lnTo>
                      <a:pt x="48" y="24"/>
                    </a:lnTo>
                    <a:lnTo>
                      <a:pt x="39" y="9"/>
                    </a:lnTo>
                    <a:lnTo>
                      <a:pt x="30" y="9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13" y="17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c2fcc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" name=""/>
              <p:cNvSpPr/>
              <p:nvPr/>
            </p:nvSpPr>
            <p:spPr>
              <a:xfrm>
                <a:off x="7767720" y="2947680"/>
                <a:ext cx="89280" cy="119520"/>
              </a:xfrm>
              <a:custGeom>
                <a:avLst/>
                <a:gdLst/>
                <a:ahLst/>
                <a:rect l="l" t="t" r="r" b="b"/>
                <a:pathLst>
                  <a:path w="52" h="72">
                    <a:moveTo>
                      <a:pt x="11" y="0"/>
                    </a:moveTo>
                    <a:lnTo>
                      <a:pt x="34" y="2"/>
                    </a:lnTo>
                    <a:lnTo>
                      <a:pt x="42" y="22"/>
                    </a:lnTo>
                    <a:lnTo>
                      <a:pt x="51" y="32"/>
                    </a:lnTo>
                    <a:lnTo>
                      <a:pt x="43" y="41"/>
                    </a:lnTo>
                    <a:lnTo>
                      <a:pt x="51" y="52"/>
                    </a:lnTo>
                    <a:lnTo>
                      <a:pt x="47" y="65"/>
                    </a:lnTo>
                    <a:lnTo>
                      <a:pt x="40" y="71"/>
                    </a:lnTo>
                    <a:lnTo>
                      <a:pt x="25" y="69"/>
                    </a:lnTo>
                    <a:lnTo>
                      <a:pt x="15" y="69"/>
                    </a:lnTo>
                    <a:lnTo>
                      <a:pt x="9" y="60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0" y="24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2fcc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" name=""/>
              <p:cNvSpPr/>
              <p:nvPr/>
            </p:nvSpPr>
            <p:spPr>
              <a:xfrm>
                <a:off x="7753680" y="2291040"/>
                <a:ext cx="156600" cy="111600"/>
              </a:xfrm>
              <a:custGeom>
                <a:avLst/>
                <a:gdLst/>
                <a:ahLst/>
                <a:rect l="l" t="t" r="r" b="b"/>
                <a:pathLst>
                  <a:path w="91" h="67">
                    <a:moveTo>
                      <a:pt x="13" y="0"/>
                    </a:moveTo>
                    <a:lnTo>
                      <a:pt x="24" y="11"/>
                    </a:lnTo>
                    <a:lnTo>
                      <a:pt x="36" y="9"/>
                    </a:lnTo>
                    <a:lnTo>
                      <a:pt x="53" y="11"/>
                    </a:lnTo>
                    <a:lnTo>
                      <a:pt x="68" y="11"/>
                    </a:lnTo>
                    <a:lnTo>
                      <a:pt x="75" y="17"/>
                    </a:lnTo>
                    <a:lnTo>
                      <a:pt x="84" y="32"/>
                    </a:lnTo>
                    <a:lnTo>
                      <a:pt x="90" y="38"/>
                    </a:lnTo>
                    <a:lnTo>
                      <a:pt x="69" y="43"/>
                    </a:lnTo>
                    <a:lnTo>
                      <a:pt x="64" y="47"/>
                    </a:lnTo>
                    <a:lnTo>
                      <a:pt x="69" y="55"/>
                    </a:lnTo>
                    <a:lnTo>
                      <a:pt x="69" y="64"/>
                    </a:lnTo>
                    <a:lnTo>
                      <a:pt x="49" y="55"/>
                    </a:lnTo>
                    <a:lnTo>
                      <a:pt x="32" y="49"/>
                    </a:lnTo>
                    <a:lnTo>
                      <a:pt x="24" y="51"/>
                    </a:lnTo>
                    <a:lnTo>
                      <a:pt x="24" y="64"/>
                    </a:lnTo>
                    <a:lnTo>
                      <a:pt x="13" y="66"/>
                    </a:lnTo>
                    <a:lnTo>
                      <a:pt x="8" y="55"/>
                    </a:lnTo>
                    <a:lnTo>
                      <a:pt x="6" y="43"/>
                    </a:lnTo>
                    <a:lnTo>
                      <a:pt x="0" y="40"/>
                    </a:lnTo>
                    <a:lnTo>
                      <a:pt x="6" y="28"/>
                    </a:lnTo>
                    <a:lnTo>
                      <a:pt x="15" y="23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2fcc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33" name=""/>
            <p:cNvSpPr/>
            <p:nvPr/>
          </p:nvSpPr>
          <p:spPr>
            <a:xfrm>
              <a:off x="7882920" y="4141080"/>
              <a:ext cx="1090800" cy="883080"/>
            </a:xfrm>
            <a:custGeom>
              <a:avLst/>
              <a:gdLst/>
              <a:ahLst/>
              <a:rect l="l" t="t" r="r" b="b"/>
              <a:pathLst>
                <a:path w="634" h="530">
                  <a:moveTo>
                    <a:pt x="456" y="0"/>
                  </a:moveTo>
                  <a:lnTo>
                    <a:pt x="490" y="0"/>
                  </a:lnTo>
                  <a:lnTo>
                    <a:pt x="490" y="42"/>
                  </a:lnTo>
                  <a:lnTo>
                    <a:pt x="503" y="53"/>
                  </a:lnTo>
                  <a:lnTo>
                    <a:pt x="507" y="59"/>
                  </a:lnTo>
                  <a:lnTo>
                    <a:pt x="514" y="59"/>
                  </a:lnTo>
                  <a:lnTo>
                    <a:pt x="518" y="68"/>
                  </a:lnTo>
                  <a:lnTo>
                    <a:pt x="522" y="110"/>
                  </a:lnTo>
                  <a:lnTo>
                    <a:pt x="541" y="138"/>
                  </a:lnTo>
                  <a:lnTo>
                    <a:pt x="569" y="178"/>
                  </a:lnTo>
                  <a:lnTo>
                    <a:pt x="569" y="185"/>
                  </a:lnTo>
                  <a:lnTo>
                    <a:pt x="599" y="219"/>
                  </a:lnTo>
                  <a:lnTo>
                    <a:pt x="599" y="225"/>
                  </a:lnTo>
                  <a:lnTo>
                    <a:pt x="629" y="253"/>
                  </a:lnTo>
                  <a:lnTo>
                    <a:pt x="633" y="302"/>
                  </a:lnTo>
                  <a:lnTo>
                    <a:pt x="629" y="346"/>
                  </a:lnTo>
                  <a:lnTo>
                    <a:pt x="620" y="368"/>
                  </a:lnTo>
                  <a:lnTo>
                    <a:pt x="609" y="378"/>
                  </a:lnTo>
                  <a:lnTo>
                    <a:pt x="605" y="399"/>
                  </a:lnTo>
                  <a:lnTo>
                    <a:pt x="593" y="419"/>
                  </a:lnTo>
                  <a:lnTo>
                    <a:pt x="584" y="427"/>
                  </a:lnTo>
                  <a:lnTo>
                    <a:pt x="586" y="433"/>
                  </a:lnTo>
                  <a:lnTo>
                    <a:pt x="575" y="446"/>
                  </a:lnTo>
                  <a:lnTo>
                    <a:pt x="569" y="474"/>
                  </a:lnTo>
                  <a:lnTo>
                    <a:pt x="567" y="489"/>
                  </a:lnTo>
                  <a:lnTo>
                    <a:pt x="556" y="495"/>
                  </a:lnTo>
                  <a:lnTo>
                    <a:pt x="554" y="501"/>
                  </a:lnTo>
                  <a:lnTo>
                    <a:pt x="546" y="514"/>
                  </a:lnTo>
                  <a:lnTo>
                    <a:pt x="533" y="516"/>
                  </a:lnTo>
                  <a:lnTo>
                    <a:pt x="524" y="521"/>
                  </a:lnTo>
                  <a:lnTo>
                    <a:pt x="511" y="529"/>
                  </a:lnTo>
                  <a:lnTo>
                    <a:pt x="494" y="512"/>
                  </a:lnTo>
                  <a:lnTo>
                    <a:pt x="475" y="514"/>
                  </a:lnTo>
                  <a:lnTo>
                    <a:pt x="469" y="514"/>
                  </a:lnTo>
                  <a:lnTo>
                    <a:pt x="443" y="518"/>
                  </a:lnTo>
                  <a:lnTo>
                    <a:pt x="426" y="501"/>
                  </a:lnTo>
                  <a:lnTo>
                    <a:pt x="414" y="484"/>
                  </a:lnTo>
                  <a:lnTo>
                    <a:pt x="407" y="487"/>
                  </a:lnTo>
                  <a:lnTo>
                    <a:pt x="399" y="472"/>
                  </a:lnTo>
                  <a:lnTo>
                    <a:pt x="396" y="459"/>
                  </a:lnTo>
                  <a:lnTo>
                    <a:pt x="392" y="455"/>
                  </a:lnTo>
                  <a:lnTo>
                    <a:pt x="392" y="433"/>
                  </a:lnTo>
                  <a:lnTo>
                    <a:pt x="394" y="421"/>
                  </a:lnTo>
                  <a:lnTo>
                    <a:pt x="390" y="412"/>
                  </a:lnTo>
                  <a:lnTo>
                    <a:pt x="375" y="416"/>
                  </a:lnTo>
                  <a:lnTo>
                    <a:pt x="367" y="419"/>
                  </a:lnTo>
                  <a:lnTo>
                    <a:pt x="354" y="419"/>
                  </a:lnTo>
                  <a:lnTo>
                    <a:pt x="349" y="419"/>
                  </a:lnTo>
                  <a:lnTo>
                    <a:pt x="343" y="419"/>
                  </a:lnTo>
                  <a:lnTo>
                    <a:pt x="333" y="406"/>
                  </a:lnTo>
                  <a:lnTo>
                    <a:pt x="324" y="389"/>
                  </a:lnTo>
                  <a:lnTo>
                    <a:pt x="322" y="391"/>
                  </a:lnTo>
                  <a:lnTo>
                    <a:pt x="305" y="391"/>
                  </a:lnTo>
                  <a:lnTo>
                    <a:pt x="303" y="385"/>
                  </a:lnTo>
                  <a:lnTo>
                    <a:pt x="294" y="391"/>
                  </a:lnTo>
                  <a:lnTo>
                    <a:pt x="284" y="389"/>
                  </a:lnTo>
                  <a:lnTo>
                    <a:pt x="269" y="389"/>
                  </a:lnTo>
                  <a:lnTo>
                    <a:pt x="260" y="385"/>
                  </a:lnTo>
                  <a:lnTo>
                    <a:pt x="256" y="391"/>
                  </a:lnTo>
                  <a:lnTo>
                    <a:pt x="241" y="393"/>
                  </a:lnTo>
                  <a:lnTo>
                    <a:pt x="237" y="389"/>
                  </a:lnTo>
                  <a:lnTo>
                    <a:pt x="228" y="399"/>
                  </a:lnTo>
                  <a:lnTo>
                    <a:pt x="217" y="410"/>
                  </a:lnTo>
                  <a:lnTo>
                    <a:pt x="209" y="410"/>
                  </a:lnTo>
                  <a:lnTo>
                    <a:pt x="198" y="423"/>
                  </a:lnTo>
                  <a:lnTo>
                    <a:pt x="181" y="423"/>
                  </a:lnTo>
                  <a:lnTo>
                    <a:pt x="168" y="427"/>
                  </a:lnTo>
                  <a:lnTo>
                    <a:pt x="153" y="433"/>
                  </a:lnTo>
                  <a:lnTo>
                    <a:pt x="145" y="442"/>
                  </a:lnTo>
                  <a:lnTo>
                    <a:pt x="139" y="440"/>
                  </a:lnTo>
                  <a:lnTo>
                    <a:pt x="134" y="448"/>
                  </a:lnTo>
                  <a:lnTo>
                    <a:pt x="126" y="450"/>
                  </a:lnTo>
                  <a:lnTo>
                    <a:pt x="117" y="461"/>
                  </a:lnTo>
                  <a:lnTo>
                    <a:pt x="87" y="461"/>
                  </a:lnTo>
                  <a:lnTo>
                    <a:pt x="73" y="446"/>
                  </a:lnTo>
                  <a:lnTo>
                    <a:pt x="72" y="440"/>
                  </a:lnTo>
                  <a:lnTo>
                    <a:pt x="68" y="446"/>
                  </a:lnTo>
                  <a:lnTo>
                    <a:pt x="62" y="436"/>
                  </a:lnTo>
                  <a:lnTo>
                    <a:pt x="64" y="408"/>
                  </a:lnTo>
                  <a:lnTo>
                    <a:pt x="68" y="391"/>
                  </a:lnTo>
                  <a:lnTo>
                    <a:pt x="62" y="378"/>
                  </a:lnTo>
                  <a:lnTo>
                    <a:pt x="57" y="365"/>
                  </a:lnTo>
                  <a:lnTo>
                    <a:pt x="55" y="351"/>
                  </a:lnTo>
                  <a:lnTo>
                    <a:pt x="45" y="344"/>
                  </a:lnTo>
                  <a:lnTo>
                    <a:pt x="43" y="342"/>
                  </a:lnTo>
                  <a:lnTo>
                    <a:pt x="41" y="336"/>
                  </a:lnTo>
                  <a:lnTo>
                    <a:pt x="28" y="317"/>
                  </a:lnTo>
                  <a:lnTo>
                    <a:pt x="11" y="270"/>
                  </a:lnTo>
                  <a:lnTo>
                    <a:pt x="6" y="238"/>
                  </a:lnTo>
                  <a:lnTo>
                    <a:pt x="6" y="219"/>
                  </a:lnTo>
                  <a:lnTo>
                    <a:pt x="0" y="212"/>
                  </a:lnTo>
                  <a:lnTo>
                    <a:pt x="2" y="195"/>
                  </a:lnTo>
                  <a:lnTo>
                    <a:pt x="8" y="187"/>
                  </a:lnTo>
                  <a:lnTo>
                    <a:pt x="28" y="164"/>
                  </a:lnTo>
                  <a:lnTo>
                    <a:pt x="49" y="166"/>
                  </a:lnTo>
                  <a:lnTo>
                    <a:pt x="53" y="170"/>
                  </a:lnTo>
                  <a:lnTo>
                    <a:pt x="79" y="170"/>
                  </a:lnTo>
                  <a:lnTo>
                    <a:pt x="81" y="164"/>
                  </a:lnTo>
                  <a:lnTo>
                    <a:pt x="87" y="166"/>
                  </a:lnTo>
                  <a:lnTo>
                    <a:pt x="94" y="159"/>
                  </a:lnTo>
                  <a:lnTo>
                    <a:pt x="100" y="161"/>
                  </a:lnTo>
                  <a:lnTo>
                    <a:pt x="106" y="157"/>
                  </a:lnTo>
                  <a:lnTo>
                    <a:pt x="104" y="151"/>
                  </a:lnTo>
                  <a:lnTo>
                    <a:pt x="109" y="136"/>
                  </a:lnTo>
                  <a:lnTo>
                    <a:pt x="117" y="130"/>
                  </a:lnTo>
                  <a:lnTo>
                    <a:pt x="113" y="125"/>
                  </a:lnTo>
                  <a:lnTo>
                    <a:pt x="117" y="121"/>
                  </a:lnTo>
                  <a:lnTo>
                    <a:pt x="113" y="115"/>
                  </a:lnTo>
                  <a:lnTo>
                    <a:pt x="124" y="104"/>
                  </a:lnTo>
                  <a:lnTo>
                    <a:pt x="141" y="102"/>
                  </a:lnTo>
                  <a:lnTo>
                    <a:pt x="158" y="76"/>
                  </a:lnTo>
                  <a:lnTo>
                    <a:pt x="179" y="55"/>
                  </a:lnTo>
                  <a:lnTo>
                    <a:pt x="188" y="53"/>
                  </a:lnTo>
                  <a:lnTo>
                    <a:pt x="194" y="49"/>
                  </a:lnTo>
                  <a:lnTo>
                    <a:pt x="203" y="49"/>
                  </a:lnTo>
                  <a:lnTo>
                    <a:pt x="220" y="66"/>
                  </a:lnTo>
                  <a:lnTo>
                    <a:pt x="226" y="68"/>
                  </a:lnTo>
                  <a:lnTo>
                    <a:pt x="232" y="59"/>
                  </a:lnTo>
                  <a:lnTo>
                    <a:pt x="243" y="49"/>
                  </a:lnTo>
                  <a:lnTo>
                    <a:pt x="251" y="47"/>
                  </a:lnTo>
                  <a:lnTo>
                    <a:pt x="258" y="30"/>
                  </a:lnTo>
                  <a:lnTo>
                    <a:pt x="266" y="28"/>
                  </a:lnTo>
                  <a:lnTo>
                    <a:pt x="275" y="21"/>
                  </a:lnTo>
                  <a:lnTo>
                    <a:pt x="284" y="15"/>
                  </a:lnTo>
                  <a:lnTo>
                    <a:pt x="294" y="15"/>
                  </a:lnTo>
                  <a:lnTo>
                    <a:pt x="301" y="6"/>
                  </a:lnTo>
                  <a:lnTo>
                    <a:pt x="313" y="6"/>
                  </a:lnTo>
                  <a:lnTo>
                    <a:pt x="326" y="6"/>
                  </a:lnTo>
                  <a:lnTo>
                    <a:pt x="343" y="11"/>
                  </a:lnTo>
                  <a:lnTo>
                    <a:pt x="354" y="19"/>
                  </a:lnTo>
                  <a:lnTo>
                    <a:pt x="356" y="25"/>
                  </a:lnTo>
                  <a:lnTo>
                    <a:pt x="358" y="30"/>
                  </a:lnTo>
                  <a:lnTo>
                    <a:pt x="360" y="40"/>
                  </a:lnTo>
                  <a:lnTo>
                    <a:pt x="358" y="45"/>
                  </a:lnTo>
                  <a:lnTo>
                    <a:pt x="358" y="53"/>
                  </a:lnTo>
                  <a:lnTo>
                    <a:pt x="356" y="59"/>
                  </a:lnTo>
                  <a:lnTo>
                    <a:pt x="384" y="83"/>
                  </a:lnTo>
                  <a:lnTo>
                    <a:pt x="394" y="96"/>
                  </a:lnTo>
                  <a:lnTo>
                    <a:pt x="405" y="100"/>
                  </a:lnTo>
                  <a:lnTo>
                    <a:pt x="416" y="106"/>
                  </a:lnTo>
                  <a:lnTo>
                    <a:pt x="424" y="108"/>
                  </a:lnTo>
                  <a:lnTo>
                    <a:pt x="435" y="102"/>
                  </a:lnTo>
                  <a:lnTo>
                    <a:pt x="445" y="83"/>
                  </a:lnTo>
                  <a:lnTo>
                    <a:pt x="448" y="68"/>
                  </a:lnTo>
                  <a:lnTo>
                    <a:pt x="452" y="40"/>
                  </a:lnTo>
                  <a:lnTo>
                    <a:pt x="456" y="28"/>
                  </a:lnTo>
                  <a:lnTo>
                    <a:pt x="456" y="0"/>
                  </a:lnTo>
                </a:path>
              </a:pathLst>
            </a:custGeom>
            <a:solidFill>
              <a:srgbClr val="c2fcc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" name=""/>
            <p:cNvSpPr/>
            <p:nvPr/>
          </p:nvSpPr>
          <p:spPr>
            <a:xfrm>
              <a:off x="7630200" y="3951000"/>
              <a:ext cx="601920" cy="119880"/>
            </a:xfrm>
            <a:custGeom>
              <a:avLst/>
              <a:gdLst/>
              <a:ahLst/>
              <a:rect l="l" t="t" r="r" b="b"/>
              <a:pathLst>
                <a:path w="350" h="72">
                  <a:moveTo>
                    <a:pt x="0" y="0"/>
                  </a:moveTo>
                  <a:lnTo>
                    <a:pt x="26" y="10"/>
                  </a:lnTo>
                  <a:lnTo>
                    <a:pt x="49" y="10"/>
                  </a:lnTo>
                  <a:lnTo>
                    <a:pt x="69" y="10"/>
                  </a:lnTo>
                  <a:lnTo>
                    <a:pt x="84" y="10"/>
                  </a:lnTo>
                  <a:lnTo>
                    <a:pt x="96" y="13"/>
                  </a:lnTo>
                  <a:lnTo>
                    <a:pt x="111" y="19"/>
                  </a:lnTo>
                  <a:lnTo>
                    <a:pt x="118" y="33"/>
                  </a:lnTo>
                  <a:lnTo>
                    <a:pt x="126" y="40"/>
                  </a:lnTo>
                  <a:lnTo>
                    <a:pt x="139" y="38"/>
                  </a:lnTo>
                  <a:lnTo>
                    <a:pt x="154" y="38"/>
                  </a:lnTo>
                  <a:lnTo>
                    <a:pt x="171" y="46"/>
                  </a:lnTo>
                  <a:lnTo>
                    <a:pt x="182" y="50"/>
                  </a:lnTo>
                  <a:lnTo>
                    <a:pt x="190" y="50"/>
                  </a:lnTo>
                  <a:lnTo>
                    <a:pt x="191" y="40"/>
                  </a:lnTo>
                  <a:lnTo>
                    <a:pt x="197" y="33"/>
                  </a:lnTo>
                  <a:lnTo>
                    <a:pt x="220" y="38"/>
                  </a:lnTo>
                  <a:lnTo>
                    <a:pt x="238" y="38"/>
                  </a:lnTo>
                  <a:lnTo>
                    <a:pt x="255" y="38"/>
                  </a:lnTo>
                  <a:lnTo>
                    <a:pt x="268" y="44"/>
                  </a:lnTo>
                  <a:lnTo>
                    <a:pt x="276" y="48"/>
                  </a:lnTo>
                  <a:lnTo>
                    <a:pt x="289" y="46"/>
                  </a:lnTo>
                  <a:lnTo>
                    <a:pt x="298" y="42"/>
                  </a:lnTo>
                  <a:lnTo>
                    <a:pt x="304" y="38"/>
                  </a:lnTo>
                  <a:lnTo>
                    <a:pt x="319" y="38"/>
                  </a:lnTo>
                  <a:lnTo>
                    <a:pt x="328" y="33"/>
                  </a:lnTo>
                  <a:lnTo>
                    <a:pt x="341" y="29"/>
                  </a:lnTo>
                  <a:lnTo>
                    <a:pt x="349" y="29"/>
                  </a:lnTo>
                  <a:lnTo>
                    <a:pt x="347" y="44"/>
                  </a:lnTo>
                  <a:lnTo>
                    <a:pt x="343" y="50"/>
                  </a:lnTo>
                  <a:lnTo>
                    <a:pt x="336" y="56"/>
                  </a:lnTo>
                  <a:lnTo>
                    <a:pt x="328" y="56"/>
                  </a:lnTo>
                  <a:lnTo>
                    <a:pt x="326" y="56"/>
                  </a:lnTo>
                  <a:lnTo>
                    <a:pt x="317" y="58"/>
                  </a:lnTo>
                  <a:lnTo>
                    <a:pt x="310" y="67"/>
                  </a:lnTo>
                  <a:lnTo>
                    <a:pt x="302" y="65"/>
                  </a:lnTo>
                  <a:lnTo>
                    <a:pt x="295" y="61"/>
                  </a:lnTo>
                  <a:lnTo>
                    <a:pt x="287" y="65"/>
                  </a:lnTo>
                  <a:lnTo>
                    <a:pt x="280" y="67"/>
                  </a:lnTo>
                  <a:lnTo>
                    <a:pt x="274" y="67"/>
                  </a:lnTo>
                  <a:lnTo>
                    <a:pt x="268" y="71"/>
                  </a:lnTo>
                  <a:lnTo>
                    <a:pt x="253" y="71"/>
                  </a:lnTo>
                  <a:lnTo>
                    <a:pt x="248" y="65"/>
                  </a:lnTo>
                  <a:lnTo>
                    <a:pt x="240" y="56"/>
                  </a:lnTo>
                  <a:lnTo>
                    <a:pt x="231" y="65"/>
                  </a:lnTo>
                  <a:lnTo>
                    <a:pt x="225" y="71"/>
                  </a:lnTo>
                  <a:lnTo>
                    <a:pt x="218" y="71"/>
                  </a:lnTo>
                  <a:lnTo>
                    <a:pt x="205" y="56"/>
                  </a:lnTo>
                  <a:lnTo>
                    <a:pt x="201" y="58"/>
                  </a:lnTo>
                  <a:lnTo>
                    <a:pt x="193" y="58"/>
                  </a:lnTo>
                  <a:lnTo>
                    <a:pt x="188" y="67"/>
                  </a:lnTo>
                  <a:lnTo>
                    <a:pt x="176" y="65"/>
                  </a:lnTo>
                  <a:lnTo>
                    <a:pt x="165" y="65"/>
                  </a:lnTo>
                  <a:lnTo>
                    <a:pt x="159" y="61"/>
                  </a:lnTo>
                  <a:lnTo>
                    <a:pt x="152" y="56"/>
                  </a:lnTo>
                  <a:lnTo>
                    <a:pt x="141" y="58"/>
                  </a:lnTo>
                  <a:lnTo>
                    <a:pt x="129" y="67"/>
                  </a:lnTo>
                  <a:lnTo>
                    <a:pt x="122" y="65"/>
                  </a:lnTo>
                  <a:lnTo>
                    <a:pt x="111" y="61"/>
                  </a:lnTo>
                  <a:lnTo>
                    <a:pt x="98" y="54"/>
                  </a:lnTo>
                  <a:lnTo>
                    <a:pt x="86" y="54"/>
                  </a:lnTo>
                  <a:lnTo>
                    <a:pt x="64" y="48"/>
                  </a:lnTo>
                  <a:lnTo>
                    <a:pt x="49" y="44"/>
                  </a:lnTo>
                  <a:lnTo>
                    <a:pt x="39" y="42"/>
                  </a:lnTo>
                  <a:lnTo>
                    <a:pt x="24" y="40"/>
                  </a:lnTo>
                  <a:lnTo>
                    <a:pt x="15" y="31"/>
                  </a:lnTo>
                  <a:lnTo>
                    <a:pt x="6" y="29"/>
                  </a:lnTo>
                  <a:lnTo>
                    <a:pt x="2" y="27"/>
                  </a:lnTo>
                  <a:lnTo>
                    <a:pt x="0" y="23"/>
                  </a:lnTo>
                  <a:lnTo>
                    <a:pt x="0" y="0"/>
                  </a:lnTo>
                </a:path>
              </a:pathLst>
            </a:custGeom>
            <a:solidFill>
              <a:srgbClr val="c2fcc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" name=""/>
            <p:cNvSpPr/>
            <p:nvPr/>
          </p:nvSpPr>
          <p:spPr>
            <a:xfrm>
              <a:off x="7960680" y="3716280"/>
              <a:ext cx="271440" cy="231120"/>
            </a:xfrm>
            <a:custGeom>
              <a:avLst/>
              <a:gdLst/>
              <a:ahLst/>
              <a:rect l="l" t="t" r="r" b="b"/>
              <a:pathLst>
                <a:path w="158" h="139">
                  <a:moveTo>
                    <a:pt x="39" y="0"/>
                  </a:moveTo>
                  <a:lnTo>
                    <a:pt x="77" y="2"/>
                  </a:lnTo>
                  <a:lnTo>
                    <a:pt x="112" y="2"/>
                  </a:lnTo>
                  <a:lnTo>
                    <a:pt x="131" y="0"/>
                  </a:lnTo>
                  <a:lnTo>
                    <a:pt x="157" y="13"/>
                  </a:lnTo>
                  <a:lnTo>
                    <a:pt x="140" y="17"/>
                  </a:lnTo>
                  <a:lnTo>
                    <a:pt x="131" y="23"/>
                  </a:lnTo>
                  <a:lnTo>
                    <a:pt x="125" y="28"/>
                  </a:lnTo>
                  <a:lnTo>
                    <a:pt x="121" y="32"/>
                  </a:lnTo>
                  <a:lnTo>
                    <a:pt x="121" y="36"/>
                  </a:lnTo>
                  <a:lnTo>
                    <a:pt x="121" y="42"/>
                  </a:lnTo>
                  <a:lnTo>
                    <a:pt x="110" y="47"/>
                  </a:lnTo>
                  <a:lnTo>
                    <a:pt x="101" y="47"/>
                  </a:lnTo>
                  <a:lnTo>
                    <a:pt x="97" y="49"/>
                  </a:lnTo>
                  <a:lnTo>
                    <a:pt x="88" y="49"/>
                  </a:lnTo>
                  <a:lnTo>
                    <a:pt x="84" y="42"/>
                  </a:lnTo>
                  <a:lnTo>
                    <a:pt x="77" y="34"/>
                  </a:lnTo>
                  <a:lnTo>
                    <a:pt x="69" y="28"/>
                  </a:lnTo>
                  <a:lnTo>
                    <a:pt x="54" y="28"/>
                  </a:lnTo>
                  <a:lnTo>
                    <a:pt x="50" y="28"/>
                  </a:lnTo>
                  <a:lnTo>
                    <a:pt x="47" y="38"/>
                  </a:lnTo>
                  <a:lnTo>
                    <a:pt x="49" y="49"/>
                  </a:lnTo>
                  <a:lnTo>
                    <a:pt x="49" y="55"/>
                  </a:lnTo>
                  <a:lnTo>
                    <a:pt x="50" y="62"/>
                  </a:lnTo>
                  <a:lnTo>
                    <a:pt x="58" y="59"/>
                  </a:lnTo>
                  <a:lnTo>
                    <a:pt x="69" y="53"/>
                  </a:lnTo>
                  <a:lnTo>
                    <a:pt x="77" y="53"/>
                  </a:lnTo>
                  <a:lnTo>
                    <a:pt x="82" y="57"/>
                  </a:lnTo>
                  <a:lnTo>
                    <a:pt x="82" y="62"/>
                  </a:lnTo>
                  <a:lnTo>
                    <a:pt x="79" y="70"/>
                  </a:lnTo>
                  <a:lnTo>
                    <a:pt x="77" y="74"/>
                  </a:lnTo>
                  <a:lnTo>
                    <a:pt x="77" y="79"/>
                  </a:lnTo>
                  <a:lnTo>
                    <a:pt x="75" y="85"/>
                  </a:lnTo>
                  <a:lnTo>
                    <a:pt x="79" y="91"/>
                  </a:lnTo>
                  <a:lnTo>
                    <a:pt x="86" y="100"/>
                  </a:lnTo>
                  <a:lnTo>
                    <a:pt x="88" y="98"/>
                  </a:lnTo>
                  <a:lnTo>
                    <a:pt x="88" y="106"/>
                  </a:lnTo>
                  <a:lnTo>
                    <a:pt x="84" y="113"/>
                  </a:lnTo>
                  <a:lnTo>
                    <a:pt x="80" y="119"/>
                  </a:lnTo>
                  <a:lnTo>
                    <a:pt x="79" y="130"/>
                  </a:lnTo>
                  <a:lnTo>
                    <a:pt x="71" y="134"/>
                  </a:lnTo>
                  <a:lnTo>
                    <a:pt x="65" y="134"/>
                  </a:lnTo>
                  <a:lnTo>
                    <a:pt x="60" y="134"/>
                  </a:lnTo>
                  <a:lnTo>
                    <a:pt x="60" y="125"/>
                  </a:lnTo>
                  <a:lnTo>
                    <a:pt x="58" y="110"/>
                  </a:lnTo>
                  <a:lnTo>
                    <a:pt x="52" y="106"/>
                  </a:lnTo>
                  <a:lnTo>
                    <a:pt x="50" y="100"/>
                  </a:lnTo>
                  <a:lnTo>
                    <a:pt x="52" y="87"/>
                  </a:lnTo>
                  <a:lnTo>
                    <a:pt x="47" y="83"/>
                  </a:lnTo>
                  <a:lnTo>
                    <a:pt x="34" y="87"/>
                  </a:lnTo>
                  <a:lnTo>
                    <a:pt x="28" y="83"/>
                  </a:lnTo>
                  <a:lnTo>
                    <a:pt x="22" y="89"/>
                  </a:lnTo>
                  <a:lnTo>
                    <a:pt x="28" y="93"/>
                  </a:lnTo>
                  <a:lnTo>
                    <a:pt x="37" y="98"/>
                  </a:lnTo>
                  <a:lnTo>
                    <a:pt x="39" y="102"/>
                  </a:lnTo>
                  <a:lnTo>
                    <a:pt x="45" y="110"/>
                  </a:lnTo>
                  <a:lnTo>
                    <a:pt x="45" y="117"/>
                  </a:lnTo>
                  <a:lnTo>
                    <a:pt x="39" y="127"/>
                  </a:lnTo>
                  <a:lnTo>
                    <a:pt x="32" y="136"/>
                  </a:lnTo>
                  <a:lnTo>
                    <a:pt x="28" y="138"/>
                  </a:lnTo>
                  <a:lnTo>
                    <a:pt x="28" y="132"/>
                  </a:lnTo>
                  <a:lnTo>
                    <a:pt x="28" y="125"/>
                  </a:lnTo>
                  <a:lnTo>
                    <a:pt x="30" y="117"/>
                  </a:lnTo>
                  <a:lnTo>
                    <a:pt x="21" y="110"/>
                  </a:lnTo>
                  <a:lnTo>
                    <a:pt x="11" y="104"/>
                  </a:lnTo>
                  <a:lnTo>
                    <a:pt x="9" y="98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9" y="76"/>
                  </a:lnTo>
                  <a:lnTo>
                    <a:pt x="15" y="66"/>
                  </a:lnTo>
                  <a:lnTo>
                    <a:pt x="21" y="55"/>
                  </a:lnTo>
                  <a:lnTo>
                    <a:pt x="22" y="45"/>
                  </a:lnTo>
                  <a:lnTo>
                    <a:pt x="21" y="34"/>
                  </a:lnTo>
                  <a:lnTo>
                    <a:pt x="24" y="30"/>
                  </a:lnTo>
                  <a:lnTo>
                    <a:pt x="28" y="25"/>
                  </a:lnTo>
                  <a:lnTo>
                    <a:pt x="22" y="17"/>
                  </a:lnTo>
                  <a:lnTo>
                    <a:pt x="39" y="0"/>
                  </a:lnTo>
                </a:path>
              </a:pathLst>
            </a:custGeom>
            <a:solidFill>
              <a:srgbClr val="c2fcc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" name=""/>
            <p:cNvSpPr/>
            <p:nvPr/>
          </p:nvSpPr>
          <p:spPr>
            <a:xfrm>
              <a:off x="7671600" y="3614760"/>
              <a:ext cx="306000" cy="316080"/>
            </a:xfrm>
            <a:custGeom>
              <a:avLst/>
              <a:gdLst/>
              <a:ahLst/>
              <a:rect l="l" t="t" r="r" b="b"/>
              <a:pathLst>
                <a:path w="178" h="190">
                  <a:moveTo>
                    <a:pt x="0" y="63"/>
                  </a:moveTo>
                  <a:lnTo>
                    <a:pt x="36" y="34"/>
                  </a:lnTo>
                  <a:lnTo>
                    <a:pt x="55" y="21"/>
                  </a:lnTo>
                  <a:lnTo>
                    <a:pt x="65" y="11"/>
                  </a:lnTo>
                  <a:lnTo>
                    <a:pt x="93" y="0"/>
                  </a:lnTo>
                  <a:lnTo>
                    <a:pt x="108" y="23"/>
                  </a:lnTo>
                  <a:lnTo>
                    <a:pt x="124" y="13"/>
                  </a:lnTo>
                  <a:lnTo>
                    <a:pt x="129" y="6"/>
                  </a:lnTo>
                  <a:lnTo>
                    <a:pt x="143" y="0"/>
                  </a:lnTo>
                  <a:lnTo>
                    <a:pt x="150" y="0"/>
                  </a:lnTo>
                  <a:lnTo>
                    <a:pt x="152" y="8"/>
                  </a:lnTo>
                  <a:lnTo>
                    <a:pt x="152" y="15"/>
                  </a:lnTo>
                  <a:lnTo>
                    <a:pt x="145" y="25"/>
                  </a:lnTo>
                  <a:lnTo>
                    <a:pt x="145" y="32"/>
                  </a:lnTo>
                  <a:lnTo>
                    <a:pt x="166" y="59"/>
                  </a:lnTo>
                  <a:lnTo>
                    <a:pt x="169" y="76"/>
                  </a:lnTo>
                  <a:lnTo>
                    <a:pt x="175" y="76"/>
                  </a:lnTo>
                  <a:lnTo>
                    <a:pt x="177" y="84"/>
                  </a:lnTo>
                  <a:lnTo>
                    <a:pt x="169" y="92"/>
                  </a:lnTo>
                  <a:lnTo>
                    <a:pt x="164" y="88"/>
                  </a:lnTo>
                  <a:lnTo>
                    <a:pt x="150" y="95"/>
                  </a:lnTo>
                  <a:lnTo>
                    <a:pt x="152" y="111"/>
                  </a:lnTo>
                  <a:lnTo>
                    <a:pt x="137" y="122"/>
                  </a:lnTo>
                  <a:lnTo>
                    <a:pt x="137" y="149"/>
                  </a:lnTo>
                  <a:lnTo>
                    <a:pt x="137" y="168"/>
                  </a:lnTo>
                  <a:lnTo>
                    <a:pt x="129" y="176"/>
                  </a:lnTo>
                  <a:lnTo>
                    <a:pt x="124" y="189"/>
                  </a:lnTo>
                  <a:lnTo>
                    <a:pt x="116" y="187"/>
                  </a:lnTo>
                  <a:lnTo>
                    <a:pt x="105" y="181"/>
                  </a:lnTo>
                  <a:lnTo>
                    <a:pt x="95" y="174"/>
                  </a:lnTo>
                  <a:lnTo>
                    <a:pt x="88" y="164"/>
                  </a:lnTo>
                  <a:lnTo>
                    <a:pt x="61" y="166"/>
                  </a:lnTo>
                  <a:lnTo>
                    <a:pt x="38" y="160"/>
                  </a:lnTo>
                  <a:lnTo>
                    <a:pt x="23" y="143"/>
                  </a:lnTo>
                  <a:lnTo>
                    <a:pt x="13" y="130"/>
                  </a:lnTo>
                  <a:lnTo>
                    <a:pt x="6" y="120"/>
                  </a:lnTo>
                  <a:lnTo>
                    <a:pt x="6" y="99"/>
                  </a:lnTo>
                  <a:lnTo>
                    <a:pt x="0" y="63"/>
                  </a:lnTo>
                </a:path>
              </a:pathLst>
            </a:custGeom>
            <a:solidFill>
              <a:srgbClr val="c2fcc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" name=""/>
            <p:cNvSpPr/>
            <p:nvPr/>
          </p:nvSpPr>
          <p:spPr>
            <a:xfrm>
              <a:off x="8314920" y="3792600"/>
              <a:ext cx="578160" cy="298440"/>
            </a:xfrm>
            <a:custGeom>
              <a:avLst/>
              <a:gdLst/>
              <a:ahLst/>
              <a:rect l="l" t="t" r="r" b="b"/>
              <a:pathLst>
                <a:path w="336" h="179">
                  <a:moveTo>
                    <a:pt x="0" y="0"/>
                  </a:moveTo>
                  <a:lnTo>
                    <a:pt x="30" y="2"/>
                  </a:lnTo>
                  <a:lnTo>
                    <a:pt x="55" y="4"/>
                  </a:lnTo>
                  <a:lnTo>
                    <a:pt x="66" y="30"/>
                  </a:lnTo>
                  <a:lnTo>
                    <a:pt x="68" y="38"/>
                  </a:lnTo>
                  <a:lnTo>
                    <a:pt x="72" y="42"/>
                  </a:lnTo>
                  <a:lnTo>
                    <a:pt x="79" y="36"/>
                  </a:lnTo>
                  <a:lnTo>
                    <a:pt x="92" y="36"/>
                  </a:lnTo>
                  <a:lnTo>
                    <a:pt x="100" y="42"/>
                  </a:lnTo>
                  <a:lnTo>
                    <a:pt x="104" y="40"/>
                  </a:lnTo>
                  <a:lnTo>
                    <a:pt x="115" y="30"/>
                  </a:lnTo>
                  <a:lnTo>
                    <a:pt x="117" y="30"/>
                  </a:lnTo>
                  <a:lnTo>
                    <a:pt x="126" y="23"/>
                  </a:lnTo>
                  <a:lnTo>
                    <a:pt x="136" y="23"/>
                  </a:lnTo>
                  <a:lnTo>
                    <a:pt x="166" y="36"/>
                  </a:lnTo>
                  <a:lnTo>
                    <a:pt x="179" y="36"/>
                  </a:lnTo>
                  <a:lnTo>
                    <a:pt x="192" y="47"/>
                  </a:lnTo>
                  <a:lnTo>
                    <a:pt x="205" y="51"/>
                  </a:lnTo>
                  <a:lnTo>
                    <a:pt x="216" y="59"/>
                  </a:lnTo>
                  <a:lnTo>
                    <a:pt x="226" y="61"/>
                  </a:lnTo>
                  <a:lnTo>
                    <a:pt x="250" y="70"/>
                  </a:lnTo>
                  <a:lnTo>
                    <a:pt x="262" y="85"/>
                  </a:lnTo>
                  <a:lnTo>
                    <a:pt x="267" y="93"/>
                  </a:lnTo>
                  <a:lnTo>
                    <a:pt x="265" y="97"/>
                  </a:lnTo>
                  <a:lnTo>
                    <a:pt x="275" y="106"/>
                  </a:lnTo>
                  <a:lnTo>
                    <a:pt x="282" y="108"/>
                  </a:lnTo>
                  <a:lnTo>
                    <a:pt x="286" y="110"/>
                  </a:lnTo>
                  <a:lnTo>
                    <a:pt x="295" y="112"/>
                  </a:lnTo>
                  <a:lnTo>
                    <a:pt x="311" y="125"/>
                  </a:lnTo>
                  <a:lnTo>
                    <a:pt x="311" y="134"/>
                  </a:lnTo>
                  <a:lnTo>
                    <a:pt x="320" y="142"/>
                  </a:lnTo>
                  <a:lnTo>
                    <a:pt x="322" y="146"/>
                  </a:lnTo>
                  <a:lnTo>
                    <a:pt x="335" y="163"/>
                  </a:lnTo>
                  <a:lnTo>
                    <a:pt x="324" y="178"/>
                  </a:lnTo>
                  <a:lnTo>
                    <a:pt x="320" y="178"/>
                  </a:lnTo>
                  <a:lnTo>
                    <a:pt x="309" y="178"/>
                  </a:lnTo>
                  <a:lnTo>
                    <a:pt x="305" y="172"/>
                  </a:lnTo>
                  <a:lnTo>
                    <a:pt x="299" y="172"/>
                  </a:lnTo>
                  <a:lnTo>
                    <a:pt x="294" y="174"/>
                  </a:lnTo>
                  <a:lnTo>
                    <a:pt x="265" y="140"/>
                  </a:lnTo>
                  <a:lnTo>
                    <a:pt x="248" y="142"/>
                  </a:lnTo>
                  <a:lnTo>
                    <a:pt x="231" y="140"/>
                  </a:lnTo>
                  <a:lnTo>
                    <a:pt x="226" y="144"/>
                  </a:lnTo>
                  <a:lnTo>
                    <a:pt x="220" y="150"/>
                  </a:lnTo>
                  <a:lnTo>
                    <a:pt x="218" y="146"/>
                  </a:lnTo>
                  <a:lnTo>
                    <a:pt x="211" y="157"/>
                  </a:lnTo>
                  <a:lnTo>
                    <a:pt x="199" y="172"/>
                  </a:lnTo>
                  <a:lnTo>
                    <a:pt x="190" y="165"/>
                  </a:lnTo>
                  <a:lnTo>
                    <a:pt x="179" y="161"/>
                  </a:lnTo>
                  <a:lnTo>
                    <a:pt x="171" y="161"/>
                  </a:lnTo>
                  <a:lnTo>
                    <a:pt x="160" y="157"/>
                  </a:lnTo>
                  <a:lnTo>
                    <a:pt x="154" y="161"/>
                  </a:lnTo>
                  <a:lnTo>
                    <a:pt x="147" y="140"/>
                  </a:lnTo>
                  <a:lnTo>
                    <a:pt x="134" y="121"/>
                  </a:lnTo>
                  <a:lnTo>
                    <a:pt x="120" y="97"/>
                  </a:lnTo>
                  <a:lnTo>
                    <a:pt x="109" y="85"/>
                  </a:lnTo>
                  <a:lnTo>
                    <a:pt x="100" y="72"/>
                  </a:lnTo>
                  <a:lnTo>
                    <a:pt x="79" y="72"/>
                  </a:lnTo>
                  <a:lnTo>
                    <a:pt x="60" y="78"/>
                  </a:lnTo>
                  <a:lnTo>
                    <a:pt x="51" y="70"/>
                  </a:lnTo>
                  <a:lnTo>
                    <a:pt x="32" y="64"/>
                  </a:lnTo>
                  <a:lnTo>
                    <a:pt x="23" y="57"/>
                  </a:lnTo>
                  <a:lnTo>
                    <a:pt x="23" y="32"/>
                  </a:lnTo>
                  <a:lnTo>
                    <a:pt x="24" y="19"/>
                  </a:lnTo>
                  <a:lnTo>
                    <a:pt x="0" y="0"/>
                  </a:lnTo>
                </a:path>
              </a:pathLst>
            </a:custGeom>
            <a:solidFill>
              <a:srgbClr val="c2fcc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" name=""/>
            <p:cNvSpPr/>
            <p:nvPr/>
          </p:nvSpPr>
          <p:spPr>
            <a:xfrm>
              <a:off x="7246800" y="3582720"/>
              <a:ext cx="347040" cy="391320"/>
            </a:xfrm>
            <a:custGeom>
              <a:avLst/>
              <a:gdLst/>
              <a:ahLst/>
              <a:rect l="l" t="t" r="r" b="b"/>
              <a:pathLst>
                <a:path w="202" h="235">
                  <a:moveTo>
                    <a:pt x="0" y="6"/>
                  </a:moveTo>
                  <a:lnTo>
                    <a:pt x="20" y="0"/>
                  </a:lnTo>
                  <a:lnTo>
                    <a:pt x="45" y="11"/>
                  </a:lnTo>
                  <a:lnTo>
                    <a:pt x="48" y="21"/>
                  </a:lnTo>
                  <a:lnTo>
                    <a:pt x="48" y="25"/>
                  </a:lnTo>
                  <a:lnTo>
                    <a:pt x="54" y="27"/>
                  </a:lnTo>
                  <a:lnTo>
                    <a:pt x="54" y="32"/>
                  </a:lnTo>
                  <a:lnTo>
                    <a:pt x="61" y="34"/>
                  </a:lnTo>
                  <a:lnTo>
                    <a:pt x="61" y="42"/>
                  </a:lnTo>
                  <a:lnTo>
                    <a:pt x="86" y="67"/>
                  </a:lnTo>
                  <a:lnTo>
                    <a:pt x="89" y="67"/>
                  </a:lnTo>
                  <a:lnTo>
                    <a:pt x="93" y="74"/>
                  </a:lnTo>
                  <a:lnTo>
                    <a:pt x="97" y="80"/>
                  </a:lnTo>
                  <a:lnTo>
                    <a:pt x="101" y="80"/>
                  </a:lnTo>
                  <a:lnTo>
                    <a:pt x="117" y="89"/>
                  </a:lnTo>
                  <a:lnTo>
                    <a:pt x="149" y="93"/>
                  </a:lnTo>
                  <a:lnTo>
                    <a:pt x="151" y="122"/>
                  </a:lnTo>
                  <a:lnTo>
                    <a:pt x="158" y="126"/>
                  </a:lnTo>
                  <a:lnTo>
                    <a:pt x="156" y="137"/>
                  </a:lnTo>
                  <a:lnTo>
                    <a:pt x="175" y="152"/>
                  </a:lnTo>
                  <a:lnTo>
                    <a:pt x="192" y="158"/>
                  </a:lnTo>
                  <a:lnTo>
                    <a:pt x="192" y="207"/>
                  </a:lnTo>
                  <a:lnTo>
                    <a:pt x="201" y="226"/>
                  </a:lnTo>
                  <a:lnTo>
                    <a:pt x="195" y="232"/>
                  </a:lnTo>
                  <a:lnTo>
                    <a:pt x="184" y="234"/>
                  </a:lnTo>
                  <a:lnTo>
                    <a:pt x="182" y="217"/>
                  </a:lnTo>
                  <a:lnTo>
                    <a:pt x="164" y="234"/>
                  </a:lnTo>
                  <a:lnTo>
                    <a:pt x="151" y="209"/>
                  </a:lnTo>
                  <a:lnTo>
                    <a:pt x="143" y="192"/>
                  </a:lnTo>
                  <a:lnTo>
                    <a:pt x="121" y="169"/>
                  </a:lnTo>
                  <a:lnTo>
                    <a:pt x="115" y="169"/>
                  </a:lnTo>
                  <a:lnTo>
                    <a:pt x="95" y="156"/>
                  </a:lnTo>
                  <a:lnTo>
                    <a:pt x="91" y="143"/>
                  </a:lnTo>
                  <a:lnTo>
                    <a:pt x="91" y="135"/>
                  </a:lnTo>
                  <a:lnTo>
                    <a:pt x="74" y="101"/>
                  </a:lnTo>
                  <a:lnTo>
                    <a:pt x="67" y="80"/>
                  </a:lnTo>
                  <a:lnTo>
                    <a:pt x="47" y="61"/>
                  </a:lnTo>
                  <a:lnTo>
                    <a:pt x="19" y="32"/>
                  </a:lnTo>
                  <a:lnTo>
                    <a:pt x="0" y="6"/>
                  </a:lnTo>
                </a:path>
              </a:pathLst>
            </a:custGeom>
            <a:solidFill>
              <a:srgbClr val="c2fcc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" name=""/>
            <p:cNvSpPr/>
            <p:nvPr/>
          </p:nvSpPr>
          <p:spPr>
            <a:xfrm>
              <a:off x="7865640" y="3154320"/>
              <a:ext cx="342360" cy="436680"/>
            </a:xfrm>
            <a:custGeom>
              <a:avLst/>
              <a:gdLst/>
              <a:ahLst/>
              <a:rect l="l" t="t" r="r" b="b"/>
              <a:pathLst>
                <a:path w="199" h="262">
                  <a:moveTo>
                    <a:pt x="13" y="0"/>
                  </a:moveTo>
                  <a:lnTo>
                    <a:pt x="30" y="0"/>
                  </a:lnTo>
                  <a:lnTo>
                    <a:pt x="50" y="28"/>
                  </a:lnTo>
                  <a:lnTo>
                    <a:pt x="46" y="53"/>
                  </a:lnTo>
                  <a:lnTo>
                    <a:pt x="57" y="62"/>
                  </a:lnTo>
                  <a:lnTo>
                    <a:pt x="63" y="79"/>
                  </a:lnTo>
                  <a:lnTo>
                    <a:pt x="76" y="88"/>
                  </a:lnTo>
                  <a:lnTo>
                    <a:pt x="91" y="90"/>
                  </a:lnTo>
                  <a:lnTo>
                    <a:pt x="114" y="103"/>
                  </a:lnTo>
                  <a:lnTo>
                    <a:pt x="129" y="118"/>
                  </a:lnTo>
                  <a:lnTo>
                    <a:pt x="133" y="118"/>
                  </a:lnTo>
                  <a:lnTo>
                    <a:pt x="152" y="131"/>
                  </a:lnTo>
                  <a:lnTo>
                    <a:pt x="152" y="163"/>
                  </a:lnTo>
                  <a:lnTo>
                    <a:pt x="158" y="178"/>
                  </a:lnTo>
                  <a:lnTo>
                    <a:pt x="164" y="186"/>
                  </a:lnTo>
                  <a:lnTo>
                    <a:pt x="171" y="195"/>
                  </a:lnTo>
                  <a:lnTo>
                    <a:pt x="179" y="205"/>
                  </a:lnTo>
                  <a:lnTo>
                    <a:pt x="183" y="218"/>
                  </a:lnTo>
                  <a:lnTo>
                    <a:pt x="198" y="229"/>
                  </a:lnTo>
                  <a:lnTo>
                    <a:pt x="196" y="242"/>
                  </a:lnTo>
                  <a:lnTo>
                    <a:pt x="181" y="244"/>
                  </a:lnTo>
                  <a:lnTo>
                    <a:pt x="175" y="233"/>
                  </a:lnTo>
                  <a:lnTo>
                    <a:pt x="164" y="233"/>
                  </a:lnTo>
                  <a:lnTo>
                    <a:pt x="164" y="261"/>
                  </a:lnTo>
                  <a:lnTo>
                    <a:pt x="154" y="261"/>
                  </a:lnTo>
                  <a:lnTo>
                    <a:pt x="143" y="248"/>
                  </a:lnTo>
                  <a:lnTo>
                    <a:pt x="135" y="242"/>
                  </a:lnTo>
                  <a:lnTo>
                    <a:pt x="135" y="227"/>
                  </a:lnTo>
                  <a:lnTo>
                    <a:pt x="118" y="227"/>
                  </a:lnTo>
                  <a:lnTo>
                    <a:pt x="112" y="242"/>
                  </a:lnTo>
                  <a:lnTo>
                    <a:pt x="107" y="227"/>
                  </a:lnTo>
                  <a:lnTo>
                    <a:pt x="105" y="212"/>
                  </a:lnTo>
                  <a:lnTo>
                    <a:pt x="126" y="205"/>
                  </a:lnTo>
                  <a:lnTo>
                    <a:pt x="137" y="210"/>
                  </a:lnTo>
                  <a:lnTo>
                    <a:pt x="139" y="184"/>
                  </a:lnTo>
                  <a:lnTo>
                    <a:pt x="128" y="175"/>
                  </a:lnTo>
                  <a:lnTo>
                    <a:pt x="120" y="154"/>
                  </a:lnTo>
                  <a:lnTo>
                    <a:pt x="114" y="128"/>
                  </a:lnTo>
                  <a:lnTo>
                    <a:pt x="93" y="120"/>
                  </a:lnTo>
                  <a:lnTo>
                    <a:pt x="84" y="109"/>
                  </a:lnTo>
                  <a:lnTo>
                    <a:pt x="67" y="103"/>
                  </a:lnTo>
                  <a:lnTo>
                    <a:pt x="76" y="126"/>
                  </a:lnTo>
                  <a:lnTo>
                    <a:pt x="57" y="137"/>
                  </a:lnTo>
                  <a:lnTo>
                    <a:pt x="46" y="111"/>
                  </a:lnTo>
                  <a:lnTo>
                    <a:pt x="36" y="105"/>
                  </a:lnTo>
                  <a:lnTo>
                    <a:pt x="36" y="90"/>
                  </a:lnTo>
                  <a:lnTo>
                    <a:pt x="23" y="73"/>
                  </a:lnTo>
                  <a:lnTo>
                    <a:pt x="8" y="62"/>
                  </a:lnTo>
                  <a:lnTo>
                    <a:pt x="0" y="51"/>
                  </a:lnTo>
                  <a:lnTo>
                    <a:pt x="4" y="43"/>
                  </a:lnTo>
                  <a:lnTo>
                    <a:pt x="15" y="47"/>
                  </a:lnTo>
                  <a:lnTo>
                    <a:pt x="19" y="36"/>
                  </a:lnTo>
                  <a:lnTo>
                    <a:pt x="15" y="21"/>
                  </a:lnTo>
                  <a:lnTo>
                    <a:pt x="13" y="0"/>
                  </a:lnTo>
                </a:path>
              </a:pathLst>
            </a:custGeom>
            <a:solidFill>
              <a:srgbClr val="c2fcc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" name=""/>
            <p:cNvSpPr/>
            <p:nvPr/>
          </p:nvSpPr>
          <p:spPr>
            <a:xfrm>
              <a:off x="7788600" y="2426040"/>
              <a:ext cx="247680" cy="365040"/>
            </a:xfrm>
            <a:custGeom>
              <a:avLst/>
              <a:gdLst/>
              <a:ahLst/>
              <a:rect l="l" t="t" r="r" b="b"/>
              <a:pathLst>
                <a:path w="144" h="219">
                  <a:moveTo>
                    <a:pt x="30" y="0"/>
                  </a:moveTo>
                  <a:lnTo>
                    <a:pt x="58" y="15"/>
                  </a:lnTo>
                  <a:lnTo>
                    <a:pt x="74" y="28"/>
                  </a:lnTo>
                  <a:lnTo>
                    <a:pt x="85" y="47"/>
                  </a:lnTo>
                  <a:lnTo>
                    <a:pt x="95" y="47"/>
                  </a:lnTo>
                  <a:lnTo>
                    <a:pt x="93" y="59"/>
                  </a:lnTo>
                  <a:lnTo>
                    <a:pt x="104" y="68"/>
                  </a:lnTo>
                  <a:lnTo>
                    <a:pt x="111" y="80"/>
                  </a:lnTo>
                  <a:lnTo>
                    <a:pt x="130" y="106"/>
                  </a:lnTo>
                  <a:lnTo>
                    <a:pt x="143" y="135"/>
                  </a:lnTo>
                  <a:lnTo>
                    <a:pt x="119" y="133"/>
                  </a:lnTo>
                  <a:lnTo>
                    <a:pt x="100" y="129"/>
                  </a:lnTo>
                  <a:lnTo>
                    <a:pt x="113" y="150"/>
                  </a:lnTo>
                  <a:lnTo>
                    <a:pt x="113" y="163"/>
                  </a:lnTo>
                  <a:lnTo>
                    <a:pt x="113" y="176"/>
                  </a:lnTo>
                  <a:lnTo>
                    <a:pt x="106" y="169"/>
                  </a:lnTo>
                  <a:lnTo>
                    <a:pt x="97" y="159"/>
                  </a:lnTo>
                  <a:lnTo>
                    <a:pt x="80" y="146"/>
                  </a:lnTo>
                  <a:lnTo>
                    <a:pt x="71" y="140"/>
                  </a:lnTo>
                  <a:lnTo>
                    <a:pt x="56" y="146"/>
                  </a:lnTo>
                  <a:lnTo>
                    <a:pt x="46" y="150"/>
                  </a:lnTo>
                  <a:lnTo>
                    <a:pt x="52" y="161"/>
                  </a:lnTo>
                  <a:lnTo>
                    <a:pt x="67" y="169"/>
                  </a:lnTo>
                  <a:lnTo>
                    <a:pt x="82" y="178"/>
                  </a:lnTo>
                  <a:lnTo>
                    <a:pt x="87" y="193"/>
                  </a:lnTo>
                  <a:lnTo>
                    <a:pt x="85" y="212"/>
                  </a:lnTo>
                  <a:lnTo>
                    <a:pt x="85" y="218"/>
                  </a:lnTo>
                  <a:lnTo>
                    <a:pt x="80" y="218"/>
                  </a:lnTo>
                  <a:lnTo>
                    <a:pt x="71" y="212"/>
                  </a:lnTo>
                  <a:lnTo>
                    <a:pt x="67" y="210"/>
                  </a:lnTo>
                  <a:lnTo>
                    <a:pt x="61" y="205"/>
                  </a:lnTo>
                  <a:lnTo>
                    <a:pt x="56" y="216"/>
                  </a:lnTo>
                  <a:lnTo>
                    <a:pt x="46" y="218"/>
                  </a:lnTo>
                  <a:lnTo>
                    <a:pt x="39" y="210"/>
                  </a:lnTo>
                  <a:lnTo>
                    <a:pt x="39" y="190"/>
                  </a:lnTo>
                  <a:lnTo>
                    <a:pt x="37" y="180"/>
                  </a:lnTo>
                  <a:lnTo>
                    <a:pt x="28" y="174"/>
                  </a:lnTo>
                  <a:lnTo>
                    <a:pt x="19" y="184"/>
                  </a:lnTo>
                  <a:lnTo>
                    <a:pt x="4" y="184"/>
                  </a:lnTo>
                  <a:lnTo>
                    <a:pt x="0" y="176"/>
                  </a:lnTo>
                  <a:lnTo>
                    <a:pt x="4" y="155"/>
                  </a:lnTo>
                  <a:lnTo>
                    <a:pt x="15" y="142"/>
                  </a:lnTo>
                  <a:lnTo>
                    <a:pt x="13" y="108"/>
                  </a:lnTo>
                  <a:lnTo>
                    <a:pt x="13" y="99"/>
                  </a:lnTo>
                  <a:lnTo>
                    <a:pt x="24" y="97"/>
                  </a:lnTo>
                  <a:lnTo>
                    <a:pt x="33" y="106"/>
                  </a:lnTo>
                  <a:lnTo>
                    <a:pt x="50" y="110"/>
                  </a:lnTo>
                  <a:lnTo>
                    <a:pt x="50" y="95"/>
                  </a:lnTo>
                  <a:lnTo>
                    <a:pt x="43" y="87"/>
                  </a:lnTo>
                  <a:lnTo>
                    <a:pt x="39" y="80"/>
                  </a:lnTo>
                  <a:lnTo>
                    <a:pt x="45" y="80"/>
                  </a:lnTo>
                  <a:lnTo>
                    <a:pt x="48" y="80"/>
                  </a:lnTo>
                  <a:lnTo>
                    <a:pt x="52" y="80"/>
                  </a:lnTo>
                  <a:lnTo>
                    <a:pt x="56" y="80"/>
                  </a:lnTo>
                  <a:lnTo>
                    <a:pt x="61" y="74"/>
                  </a:lnTo>
                  <a:lnTo>
                    <a:pt x="59" y="68"/>
                  </a:lnTo>
                  <a:lnTo>
                    <a:pt x="54" y="53"/>
                  </a:lnTo>
                  <a:lnTo>
                    <a:pt x="43" y="38"/>
                  </a:lnTo>
                  <a:lnTo>
                    <a:pt x="28" y="30"/>
                  </a:lnTo>
                  <a:lnTo>
                    <a:pt x="22" y="21"/>
                  </a:lnTo>
                  <a:lnTo>
                    <a:pt x="30" y="0"/>
                  </a:lnTo>
                </a:path>
              </a:pathLst>
            </a:custGeom>
            <a:solidFill>
              <a:srgbClr val="c2fcc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" name=""/>
            <p:cNvSpPr/>
            <p:nvPr/>
          </p:nvSpPr>
          <p:spPr>
            <a:xfrm>
              <a:off x="7503120" y="1982880"/>
              <a:ext cx="275040" cy="299880"/>
            </a:xfrm>
            <a:custGeom>
              <a:avLst/>
              <a:gdLst/>
              <a:ahLst/>
              <a:rect l="l" t="t" r="r" b="b"/>
              <a:pathLst>
                <a:path w="160" h="180">
                  <a:moveTo>
                    <a:pt x="0" y="0"/>
                  </a:moveTo>
                  <a:lnTo>
                    <a:pt x="15" y="0"/>
                  </a:lnTo>
                  <a:lnTo>
                    <a:pt x="21" y="13"/>
                  </a:lnTo>
                  <a:lnTo>
                    <a:pt x="42" y="32"/>
                  </a:lnTo>
                  <a:lnTo>
                    <a:pt x="51" y="53"/>
                  </a:lnTo>
                  <a:lnTo>
                    <a:pt x="66" y="55"/>
                  </a:lnTo>
                  <a:lnTo>
                    <a:pt x="78" y="59"/>
                  </a:lnTo>
                  <a:lnTo>
                    <a:pt x="87" y="67"/>
                  </a:lnTo>
                  <a:lnTo>
                    <a:pt x="98" y="67"/>
                  </a:lnTo>
                  <a:lnTo>
                    <a:pt x="112" y="80"/>
                  </a:lnTo>
                  <a:lnTo>
                    <a:pt x="123" y="91"/>
                  </a:lnTo>
                  <a:lnTo>
                    <a:pt x="136" y="97"/>
                  </a:lnTo>
                  <a:lnTo>
                    <a:pt x="134" y="103"/>
                  </a:lnTo>
                  <a:lnTo>
                    <a:pt x="127" y="107"/>
                  </a:lnTo>
                  <a:lnTo>
                    <a:pt x="119" y="107"/>
                  </a:lnTo>
                  <a:lnTo>
                    <a:pt x="115" y="114"/>
                  </a:lnTo>
                  <a:lnTo>
                    <a:pt x="131" y="126"/>
                  </a:lnTo>
                  <a:lnTo>
                    <a:pt x="142" y="139"/>
                  </a:lnTo>
                  <a:lnTo>
                    <a:pt x="159" y="152"/>
                  </a:lnTo>
                  <a:lnTo>
                    <a:pt x="148" y="166"/>
                  </a:lnTo>
                  <a:lnTo>
                    <a:pt x="138" y="171"/>
                  </a:lnTo>
                  <a:lnTo>
                    <a:pt x="140" y="179"/>
                  </a:lnTo>
                  <a:lnTo>
                    <a:pt x="123" y="179"/>
                  </a:lnTo>
                  <a:lnTo>
                    <a:pt x="117" y="173"/>
                  </a:lnTo>
                  <a:lnTo>
                    <a:pt x="104" y="156"/>
                  </a:lnTo>
                  <a:lnTo>
                    <a:pt x="95" y="141"/>
                  </a:lnTo>
                  <a:lnTo>
                    <a:pt x="80" y="116"/>
                  </a:lnTo>
                  <a:lnTo>
                    <a:pt x="62" y="97"/>
                  </a:lnTo>
                  <a:lnTo>
                    <a:pt x="44" y="69"/>
                  </a:lnTo>
                  <a:lnTo>
                    <a:pt x="32" y="61"/>
                  </a:lnTo>
                  <a:lnTo>
                    <a:pt x="23" y="55"/>
                  </a:lnTo>
                  <a:lnTo>
                    <a:pt x="19" y="40"/>
                  </a:lnTo>
                  <a:lnTo>
                    <a:pt x="2" y="27"/>
                  </a:lnTo>
                  <a:lnTo>
                    <a:pt x="2" y="19"/>
                  </a:lnTo>
                  <a:lnTo>
                    <a:pt x="0" y="0"/>
                  </a:lnTo>
                </a:path>
              </a:pathLst>
            </a:custGeom>
            <a:solidFill>
              <a:srgbClr val="c2fcc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2" name=""/>
          <p:cNvSpPr/>
          <p:nvPr/>
        </p:nvSpPr>
        <p:spPr>
          <a:xfrm>
            <a:off x="3952800" y="2590920"/>
            <a:ext cx="1976400" cy="2287440"/>
          </a:xfrm>
          <a:custGeom>
            <a:avLst/>
            <a:gdLst/>
            <a:ahLst/>
            <a:rect l="l" t="t" r="r" b="b"/>
            <a:pathLst>
              <a:path w="1150" h="1372">
                <a:moveTo>
                  <a:pt x="859" y="164"/>
                </a:moveTo>
                <a:lnTo>
                  <a:pt x="878" y="221"/>
                </a:lnTo>
                <a:lnTo>
                  <a:pt x="914" y="309"/>
                </a:lnTo>
                <a:lnTo>
                  <a:pt x="985" y="449"/>
                </a:lnTo>
                <a:lnTo>
                  <a:pt x="1011" y="466"/>
                </a:lnTo>
                <a:lnTo>
                  <a:pt x="1028" y="507"/>
                </a:lnTo>
                <a:lnTo>
                  <a:pt x="1085" y="505"/>
                </a:lnTo>
                <a:lnTo>
                  <a:pt x="1123" y="492"/>
                </a:lnTo>
                <a:lnTo>
                  <a:pt x="1149" y="492"/>
                </a:lnTo>
                <a:lnTo>
                  <a:pt x="1147" y="547"/>
                </a:lnTo>
                <a:lnTo>
                  <a:pt x="1138" y="577"/>
                </a:lnTo>
                <a:lnTo>
                  <a:pt x="1034" y="700"/>
                </a:lnTo>
                <a:lnTo>
                  <a:pt x="940" y="828"/>
                </a:lnTo>
                <a:lnTo>
                  <a:pt x="942" y="877"/>
                </a:lnTo>
                <a:lnTo>
                  <a:pt x="968" y="913"/>
                </a:lnTo>
                <a:lnTo>
                  <a:pt x="955" y="941"/>
                </a:lnTo>
                <a:lnTo>
                  <a:pt x="963" y="977"/>
                </a:lnTo>
                <a:lnTo>
                  <a:pt x="955" y="1005"/>
                </a:lnTo>
                <a:lnTo>
                  <a:pt x="932" y="1028"/>
                </a:lnTo>
                <a:lnTo>
                  <a:pt x="914" y="1028"/>
                </a:lnTo>
                <a:lnTo>
                  <a:pt x="882" y="1069"/>
                </a:lnTo>
                <a:lnTo>
                  <a:pt x="853" y="1116"/>
                </a:lnTo>
                <a:lnTo>
                  <a:pt x="859" y="1167"/>
                </a:lnTo>
                <a:lnTo>
                  <a:pt x="831" y="1190"/>
                </a:lnTo>
                <a:lnTo>
                  <a:pt x="804" y="1243"/>
                </a:lnTo>
                <a:lnTo>
                  <a:pt x="774" y="1292"/>
                </a:lnTo>
                <a:lnTo>
                  <a:pt x="757" y="1311"/>
                </a:lnTo>
                <a:lnTo>
                  <a:pt x="742" y="1316"/>
                </a:lnTo>
                <a:lnTo>
                  <a:pt x="716" y="1348"/>
                </a:lnTo>
                <a:lnTo>
                  <a:pt x="672" y="1367"/>
                </a:lnTo>
                <a:lnTo>
                  <a:pt x="618" y="1371"/>
                </a:lnTo>
                <a:lnTo>
                  <a:pt x="588" y="1350"/>
                </a:lnTo>
                <a:lnTo>
                  <a:pt x="584" y="1328"/>
                </a:lnTo>
                <a:lnTo>
                  <a:pt x="578" y="1301"/>
                </a:lnTo>
                <a:lnTo>
                  <a:pt x="558" y="1286"/>
                </a:lnTo>
                <a:lnTo>
                  <a:pt x="541" y="1233"/>
                </a:lnTo>
                <a:lnTo>
                  <a:pt x="535" y="1207"/>
                </a:lnTo>
                <a:lnTo>
                  <a:pt x="533" y="1175"/>
                </a:lnTo>
                <a:lnTo>
                  <a:pt x="524" y="1152"/>
                </a:lnTo>
                <a:lnTo>
                  <a:pt x="522" y="1137"/>
                </a:lnTo>
                <a:lnTo>
                  <a:pt x="505" y="1113"/>
                </a:lnTo>
                <a:lnTo>
                  <a:pt x="486" y="1094"/>
                </a:lnTo>
                <a:lnTo>
                  <a:pt x="473" y="1062"/>
                </a:lnTo>
                <a:lnTo>
                  <a:pt x="463" y="1039"/>
                </a:lnTo>
                <a:lnTo>
                  <a:pt x="467" y="1001"/>
                </a:lnTo>
                <a:lnTo>
                  <a:pt x="495" y="945"/>
                </a:lnTo>
                <a:lnTo>
                  <a:pt x="501" y="883"/>
                </a:lnTo>
                <a:lnTo>
                  <a:pt x="480" y="813"/>
                </a:lnTo>
                <a:lnTo>
                  <a:pt x="450" y="786"/>
                </a:lnTo>
                <a:lnTo>
                  <a:pt x="429" y="747"/>
                </a:lnTo>
                <a:lnTo>
                  <a:pt x="437" y="688"/>
                </a:lnTo>
                <a:lnTo>
                  <a:pt x="422" y="643"/>
                </a:lnTo>
                <a:lnTo>
                  <a:pt x="386" y="639"/>
                </a:lnTo>
                <a:lnTo>
                  <a:pt x="348" y="605"/>
                </a:lnTo>
                <a:lnTo>
                  <a:pt x="301" y="585"/>
                </a:lnTo>
                <a:lnTo>
                  <a:pt x="252" y="615"/>
                </a:lnTo>
                <a:lnTo>
                  <a:pt x="124" y="607"/>
                </a:lnTo>
                <a:lnTo>
                  <a:pt x="55" y="532"/>
                </a:lnTo>
                <a:lnTo>
                  <a:pt x="0" y="432"/>
                </a:lnTo>
                <a:lnTo>
                  <a:pt x="9" y="398"/>
                </a:lnTo>
                <a:lnTo>
                  <a:pt x="34" y="373"/>
                </a:lnTo>
                <a:lnTo>
                  <a:pt x="45" y="302"/>
                </a:lnTo>
                <a:lnTo>
                  <a:pt x="62" y="251"/>
                </a:lnTo>
                <a:lnTo>
                  <a:pt x="111" y="198"/>
                </a:lnTo>
                <a:lnTo>
                  <a:pt x="162" y="175"/>
                </a:lnTo>
                <a:lnTo>
                  <a:pt x="209" y="119"/>
                </a:lnTo>
                <a:lnTo>
                  <a:pt x="220" y="96"/>
                </a:lnTo>
                <a:lnTo>
                  <a:pt x="283" y="36"/>
                </a:lnTo>
                <a:lnTo>
                  <a:pt x="322" y="60"/>
                </a:lnTo>
                <a:lnTo>
                  <a:pt x="350" y="57"/>
                </a:lnTo>
                <a:lnTo>
                  <a:pt x="384" y="26"/>
                </a:lnTo>
                <a:lnTo>
                  <a:pt x="424" y="21"/>
                </a:lnTo>
                <a:lnTo>
                  <a:pt x="450" y="30"/>
                </a:lnTo>
                <a:lnTo>
                  <a:pt x="475" y="4"/>
                </a:lnTo>
                <a:lnTo>
                  <a:pt x="507" y="0"/>
                </a:lnTo>
                <a:lnTo>
                  <a:pt x="514" y="47"/>
                </a:lnTo>
                <a:lnTo>
                  <a:pt x="535" y="81"/>
                </a:lnTo>
                <a:lnTo>
                  <a:pt x="593" y="115"/>
                </a:lnTo>
                <a:lnTo>
                  <a:pt x="642" y="121"/>
                </a:lnTo>
                <a:lnTo>
                  <a:pt x="648" y="83"/>
                </a:lnTo>
                <a:lnTo>
                  <a:pt x="686" y="83"/>
                </a:lnTo>
                <a:lnTo>
                  <a:pt x="731" y="106"/>
                </a:lnTo>
                <a:lnTo>
                  <a:pt x="780" y="119"/>
                </a:lnTo>
                <a:lnTo>
                  <a:pt x="821" y="104"/>
                </a:lnTo>
                <a:lnTo>
                  <a:pt x="859" y="164"/>
                </a:lnTo>
              </a:path>
            </a:pathLst>
          </a:custGeom>
          <a:solidFill>
            <a:srgbClr val="c2fcc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3" name=""/>
          <p:cNvGrpSpPr/>
          <p:nvPr/>
        </p:nvGrpSpPr>
        <p:grpSpPr>
          <a:xfrm>
            <a:off x="4087800" y="1363680"/>
            <a:ext cx="875880" cy="786600"/>
            <a:chOff x="4087800" y="1363680"/>
            <a:chExt cx="875880" cy="786600"/>
          </a:xfrm>
        </p:grpSpPr>
        <p:grpSp>
          <p:nvGrpSpPr>
            <p:cNvPr id="44" name=""/>
            <p:cNvGrpSpPr/>
            <p:nvPr/>
          </p:nvGrpSpPr>
          <p:grpSpPr>
            <a:xfrm>
              <a:off x="4430160" y="1855440"/>
              <a:ext cx="275040" cy="294840"/>
              <a:chOff x="4430160" y="1855440"/>
              <a:chExt cx="275040" cy="294840"/>
            </a:xfrm>
          </p:grpSpPr>
          <p:sp>
            <p:nvSpPr>
              <p:cNvPr id="45" name=""/>
              <p:cNvSpPr/>
              <p:nvPr/>
            </p:nvSpPr>
            <p:spPr>
              <a:xfrm>
                <a:off x="4430160" y="1962360"/>
                <a:ext cx="132480" cy="168120"/>
              </a:xfrm>
              <a:custGeom>
                <a:avLst/>
                <a:gdLst/>
                <a:ahLst/>
                <a:rect l="l" t="t" r="r" b="b"/>
                <a:pathLst>
                  <a:path w="77" h="101">
                    <a:moveTo>
                      <a:pt x="18" y="30"/>
                    </a:moveTo>
                    <a:lnTo>
                      <a:pt x="23" y="20"/>
                    </a:lnTo>
                    <a:lnTo>
                      <a:pt x="37" y="20"/>
                    </a:lnTo>
                    <a:lnTo>
                      <a:pt x="57" y="0"/>
                    </a:lnTo>
                    <a:lnTo>
                      <a:pt x="62" y="13"/>
                    </a:lnTo>
                    <a:lnTo>
                      <a:pt x="72" y="13"/>
                    </a:lnTo>
                    <a:lnTo>
                      <a:pt x="76" y="20"/>
                    </a:lnTo>
                    <a:lnTo>
                      <a:pt x="70" y="30"/>
                    </a:lnTo>
                    <a:lnTo>
                      <a:pt x="62" y="35"/>
                    </a:lnTo>
                    <a:lnTo>
                      <a:pt x="62" y="43"/>
                    </a:lnTo>
                    <a:lnTo>
                      <a:pt x="60" y="48"/>
                    </a:lnTo>
                    <a:lnTo>
                      <a:pt x="58" y="54"/>
                    </a:lnTo>
                    <a:lnTo>
                      <a:pt x="62" y="63"/>
                    </a:lnTo>
                    <a:lnTo>
                      <a:pt x="57" y="72"/>
                    </a:lnTo>
                    <a:lnTo>
                      <a:pt x="51" y="76"/>
                    </a:lnTo>
                    <a:lnTo>
                      <a:pt x="45" y="76"/>
                    </a:lnTo>
                    <a:lnTo>
                      <a:pt x="43" y="78"/>
                    </a:lnTo>
                    <a:lnTo>
                      <a:pt x="41" y="85"/>
                    </a:lnTo>
                    <a:lnTo>
                      <a:pt x="31" y="87"/>
                    </a:lnTo>
                    <a:lnTo>
                      <a:pt x="29" y="85"/>
                    </a:lnTo>
                    <a:lnTo>
                      <a:pt x="21" y="91"/>
                    </a:lnTo>
                    <a:lnTo>
                      <a:pt x="19" y="93"/>
                    </a:lnTo>
                    <a:lnTo>
                      <a:pt x="10" y="100"/>
                    </a:lnTo>
                    <a:lnTo>
                      <a:pt x="6" y="100"/>
                    </a:lnTo>
                    <a:lnTo>
                      <a:pt x="4" y="96"/>
                    </a:lnTo>
                    <a:lnTo>
                      <a:pt x="2" y="85"/>
                    </a:lnTo>
                    <a:lnTo>
                      <a:pt x="0" y="83"/>
                    </a:lnTo>
                    <a:lnTo>
                      <a:pt x="0" y="74"/>
                    </a:lnTo>
                    <a:lnTo>
                      <a:pt x="6" y="70"/>
                    </a:lnTo>
                    <a:lnTo>
                      <a:pt x="12" y="65"/>
                    </a:lnTo>
                    <a:lnTo>
                      <a:pt x="16" y="57"/>
                    </a:lnTo>
                    <a:lnTo>
                      <a:pt x="21" y="57"/>
                    </a:lnTo>
                    <a:lnTo>
                      <a:pt x="25" y="59"/>
                    </a:lnTo>
                    <a:lnTo>
                      <a:pt x="31" y="57"/>
                    </a:lnTo>
                    <a:lnTo>
                      <a:pt x="25" y="54"/>
                    </a:lnTo>
                    <a:lnTo>
                      <a:pt x="18" y="30"/>
                    </a:lnTo>
                  </a:path>
                </a:pathLst>
              </a:custGeom>
              <a:solidFill>
                <a:srgbClr val="c2fcc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" name=""/>
              <p:cNvSpPr/>
              <p:nvPr/>
            </p:nvSpPr>
            <p:spPr>
              <a:xfrm>
                <a:off x="4552200" y="1855440"/>
                <a:ext cx="153000" cy="294840"/>
              </a:xfrm>
              <a:custGeom>
                <a:avLst/>
                <a:gdLst/>
                <a:ahLst/>
                <a:rect l="l" t="t" r="r" b="b"/>
                <a:pathLst>
                  <a:path w="89" h="177">
                    <a:moveTo>
                      <a:pt x="28" y="25"/>
                    </a:moveTo>
                    <a:lnTo>
                      <a:pt x="34" y="19"/>
                    </a:lnTo>
                    <a:lnTo>
                      <a:pt x="51" y="21"/>
                    </a:lnTo>
                    <a:lnTo>
                      <a:pt x="54" y="17"/>
                    </a:lnTo>
                    <a:lnTo>
                      <a:pt x="58" y="11"/>
                    </a:lnTo>
                    <a:lnTo>
                      <a:pt x="62" y="11"/>
                    </a:lnTo>
                    <a:lnTo>
                      <a:pt x="66" y="8"/>
                    </a:lnTo>
                    <a:lnTo>
                      <a:pt x="71" y="4"/>
                    </a:lnTo>
                    <a:lnTo>
                      <a:pt x="79" y="0"/>
                    </a:lnTo>
                    <a:lnTo>
                      <a:pt x="88" y="2"/>
                    </a:lnTo>
                    <a:lnTo>
                      <a:pt x="86" y="11"/>
                    </a:lnTo>
                    <a:lnTo>
                      <a:pt x="82" y="17"/>
                    </a:lnTo>
                    <a:lnTo>
                      <a:pt x="79" y="19"/>
                    </a:lnTo>
                    <a:lnTo>
                      <a:pt x="75" y="21"/>
                    </a:lnTo>
                    <a:lnTo>
                      <a:pt x="64" y="25"/>
                    </a:lnTo>
                    <a:lnTo>
                      <a:pt x="64" y="34"/>
                    </a:lnTo>
                    <a:lnTo>
                      <a:pt x="66" y="38"/>
                    </a:lnTo>
                    <a:lnTo>
                      <a:pt x="77" y="34"/>
                    </a:lnTo>
                    <a:lnTo>
                      <a:pt x="86" y="30"/>
                    </a:lnTo>
                    <a:lnTo>
                      <a:pt x="88" y="34"/>
                    </a:lnTo>
                    <a:lnTo>
                      <a:pt x="88" y="47"/>
                    </a:lnTo>
                    <a:lnTo>
                      <a:pt x="81" y="49"/>
                    </a:lnTo>
                    <a:lnTo>
                      <a:pt x="73" y="49"/>
                    </a:lnTo>
                    <a:lnTo>
                      <a:pt x="67" y="55"/>
                    </a:lnTo>
                    <a:lnTo>
                      <a:pt x="66" y="59"/>
                    </a:lnTo>
                    <a:lnTo>
                      <a:pt x="66" y="66"/>
                    </a:lnTo>
                    <a:lnTo>
                      <a:pt x="71" y="74"/>
                    </a:lnTo>
                    <a:lnTo>
                      <a:pt x="77" y="81"/>
                    </a:lnTo>
                    <a:lnTo>
                      <a:pt x="81" y="87"/>
                    </a:lnTo>
                    <a:lnTo>
                      <a:pt x="82" y="95"/>
                    </a:lnTo>
                    <a:lnTo>
                      <a:pt x="84" y="104"/>
                    </a:lnTo>
                    <a:lnTo>
                      <a:pt x="88" y="115"/>
                    </a:lnTo>
                    <a:lnTo>
                      <a:pt x="88" y="129"/>
                    </a:lnTo>
                    <a:lnTo>
                      <a:pt x="84" y="138"/>
                    </a:lnTo>
                    <a:lnTo>
                      <a:pt x="77" y="144"/>
                    </a:lnTo>
                    <a:lnTo>
                      <a:pt x="75" y="148"/>
                    </a:lnTo>
                    <a:lnTo>
                      <a:pt x="79" y="157"/>
                    </a:lnTo>
                    <a:lnTo>
                      <a:pt x="82" y="165"/>
                    </a:lnTo>
                    <a:lnTo>
                      <a:pt x="71" y="165"/>
                    </a:lnTo>
                    <a:lnTo>
                      <a:pt x="62" y="165"/>
                    </a:lnTo>
                    <a:lnTo>
                      <a:pt x="58" y="163"/>
                    </a:lnTo>
                    <a:lnTo>
                      <a:pt x="51" y="163"/>
                    </a:lnTo>
                    <a:lnTo>
                      <a:pt x="41" y="165"/>
                    </a:lnTo>
                    <a:lnTo>
                      <a:pt x="34" y="170"/>
                    </a:lnTo>
                    <a:lnTo>
                      <a:pt x="28" y="170"/>
                    </a:lnTo>
                    <a:lnTo>
                      <a:pt x="24" y="172"/>
                    </a:lnTo>
                    <a:lnTo>
                      <a:pt x="15" y="176"/>
                    </a:lnTo>
                    <a:lnTo>
                      <a:pt x="13" y="174"/>
                    </a:lnTo>
                    <a:lnTo>
                      <a:pt x="9" y="170"/>
                    </a:lnTo>
                    <a:lnTo>
                      <a:pt x="4" y="168"/>
                    </a:lnTo>
                    <a:lnTo>
                      <a:pt x="0" y="165"/>
                    </a:lnTo>
                    <a:lnTo>
                      <a:pt x="0" y="157"/>
                    </a:lnTo>
                    <a:lnTo>
                      <a:pt x="4" y="146"/>
                    </a:lnTo>
                    <a:lnTo>
                      <a:pt x="9" y="146"/>
                    </a:lnTo>
                    <a:lnTo>
                      <a:pt x="15" y="144"/>
                    </a:lnTo>
                    <a:lnTo>
                      <a:pt x="22" y="144"/>
                    </a:lnTo>
                    <a:lnTo>
                      <a:pt x="22" y="142"/>
                    </a:lnTo>
                    <a:lnTo>
                      <a:pt x="15" y="138"/>
                    </a:lnTo>
                    <a:lnTo>
                      <a:pt x="15" y="131"/>
                    </a:lnTo>
                    <a:lnTo>
                      <a:pt x="15" y="127"/>
                    </a:lnTo>
                    <a:lnTo>
                      <a:pt x="22" y="123"/>
                    </a:lnTo>
                    <a:lnTo>
                      <a:pt x="26" y="121"/>
                    </a:lnTo>
                    <a:lnTo>
                      <a:pt x="30" y="119"/>
                    </a:lnTo>
                    <a:lnTo>
                      <a:pt x="36" y="119"/>
                    </a:lnTo>
                    <a:lnTo>
                      <a:pt x="39" y="117"/>
                    </a:lnTo>
                    <a:lnTo>
                      <a:pt x="41" y="100"/>
                    </a:lnTo>
                    <a:lnTo>
                      <a:pt x="47" y="87"/>
                    </a:lnTo>
                    <a:lnTo>
                      <a:pt x="47" y="81"/>
                    </a:lnTo>
                    <a:lnTo>
                      <a:pt x="34" y="78"/>
                    </a:lnTo>
                    <a:lnTo>
                      <a:pt x="37" y="68"/>
                    </a:lnTo>
                    <a:lnTo>
                      <a:pt x="28" y="61"/>
                    </a:lnTo>
                    <a:lnTo>
                      <a:pt x="19" y="64"/>
                    </a:lnTo>
                    <a:lnTo>
                      <a:pt x="30" y="49"/>
                    </a:lnTo>
                    <a:lnTo>
                      <a:pt x="28" y="25"/>
                    </a:lnTo>
                  </a:path>
                </a:pathLst>
              </a:custGeom>
              <a:solidFill>
                <a:srgbClr val="c2fcc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47" name=""/>
            <p:cNvSpPr/>
            <p:nvPr/>
          </p:nvSpPr>
          <p:spPr>
            <a:xfrm>
              <a:off x="4087800" y="1363680"/>
              <a:ext cx="875880" cy="497160"/>
            </a:xfrm>
            <a:custGeom>
              <a:avLst/>
              <a:gdLst/>
              <a:ahLst/>
              <a:rect l="l" t="t" r="r" b="b"/>
              <a:pathLst>
                <a:path w="509" h="298">
                  <a:moveTo>
                    <a:pt x="0" y="297"/>
                  </a:moveTo>
                  <a:lnTo>
                    <a:pt x="32" y="291"/>
                  </a:lnTo>
                  <a:lnTo>
                    <a:pt x="43" y="278"/>
                  </a:lnTo>
                  <a:lnTo>
                    <a:pt x="51" y="269"/>
                  </a:lnTo>
                  <a:lnTo>
                    <a:pt x="55" y="263"/>
                  </a:lnTo>
                  <a:lnTo>
                    <a:pt x="62" y="263"/>
                  </a:lnTo>
                  <a:lnTo>
                    <a:pt x="70" y="256"/>
                  </a:lnTo>
                  <a:lnTo>
                    <a:pt x="79" y="256"/>
                  </a:lnTo>
                  <a:lnTo>
                    <a:pt x="85" y="256"/>
                  </a:lnTo>
                  <a:lnTo>
                    <a:pt x="92" y="256"/>
                  </a:lnTo>
                  <a:lnTo>
                    <a:pt x="96" y="256"/>
                  </a:lnTo>
                  <a:lnTo>
                    <a:pt x="103" y="248"/>
                  </a:lnTo>
                  <a:lnTo>
                    <a:pt x="107" y="241"/>
                  </a:lnTo>
                  <a:lnTo>
                    <a:pt x="117" y="235"/>
                  </a:lnTo>
                  <a:lnTo>
                    <a:pt x="124" y="233"/>
                  </a:lnTo>
                  <a:lnTo>
                    <a:pt x="130" y="229"/>
                  </a:lnTo>
                  <a:lnTo>
                    <a:pt x="137" y="226"/>
                  </a:lnTo>
                  <a:lnTo>
                    <a:pt x="143" y="222"/>
                  </a:lnTo>
                  <a:lnTo>
                    <a:pt x="151" y="218"/>
                  </a:lnTo>
                  <a:lnTo>
                    <a:pt x="158" y="214"/>
                  </a:lnTo>
                  <a:lnTo>
                    <a:pt x="167" y="207"/>
                  </a:lnTo>
                  <a:lnTo>
                    <a:pt x="177" y="209"/>
                  </a:lnTo>
                  <a:lnTo>
                    <a:pt x="192" y="214"/>
                  </a:lnTo>
                  <a:lnTo>
                    <a:pt x="207" y="214"/>
                  </a:lnTo>
                  <a:lnTo>
                    <a:pt x="224" y="207"/>
                  </a:lnTo>
                  <a:lnTo>
                    <a:pt x="231" y="205"/>
                  </a:lnTo>
                  <a:lnTo>
                    <a:pt x="237" y="192"/>
                  </a:lnTo>
                  <a:lnTo>
                    <a:pt x="245" y="184"/>
                  </a:lnTo>
                  <a:lnTo>
                    <a:pt x="258" y="173"/>
                  </a:lnTo>
                  <a:lnTo>
                    <a:pt x="262" y="167"/>
                  </a:lnTo>
                  <a:lnTo>
                    <a:pt x="262" y="158"/>
                  </a:lnTo>
                  <a:lnTo>
                    <a:pt x="273" y="152"/>
                  </a:lnTo>
                  <a:lnTo>
                    <a:pt x="278" y="145"/>
                  </a:lnTo>
                  <a:lnTo>
                    <a:pt x="282" y="139"/>
                  </a:lnTo>
                  <a:lnTo>
                    <a:pt x="286" y="139"/>
                  </a:lnTo>
                  <a:lnTo>
                    <a:pt x="305" y="126"/>
                  </a:lnTo>
                  <a:lnTo>
                    <a:pt x="305" y="139"/>
                  </a:lnTo>
                  <a:lnTo>
                    <a:pt x="301" y="143"/>
                  </a:lnTo>
                  <a:lnTo>
                    <a:pt x="305" y="150"/>
                  </a:lnTo>
                  <a:lnTo>
                    <a:pt x="318" y="152"/>
                  </a:lnTo>
                  <a:lnTo>
                    <a:pt x="325" y="152"/>
                  </a:lnTo>
                  <a:lnTo>
                    <a:pt x="333" y="145"/>
                  </a:lnTo>
                  <a:lnTo>
                    <a:pt x="339" y="139"/>
                  </a:lnTo>
                  <a:lnTo>
                    <a:pt x="339" y="132"/>
                  </a:lnTo>
                  <a:lnTo>
                    <a:pt x="344" y="126"/>
                  </a:lnTo>
                  <a:lnTo>
                    <a:pt x="344" y="120"/>
                  </a:lnTo>
                  <a:lnTo>
                    <a:pt x="350" y="111"/>
                  </a:lnTo>
                  <a:lnTo>
                    <a:pt x="354" y="107"/>
                  </a:lnTo>
                  <a:lnTo>
                    <a:pt x="363" y="107"/>
                  </a:lnTo>
                  <a:lnTo>
                    <a:pt x="382" y="107"/>
                  </a:lnTo>
                  <a:lnTo>
                    <a:pt x="397" y="98"/>
                  </a:lnTo>
                  <a:lnTo>
                    <a:pt x="410" y="85"/>
                  </a:lnTo>
                  <a:lnTo>
                    <a:pt x="425" y="81"/>
                  </a:lnTo>
                  <a:lnTo>
                    <a:pt x="438" y="71"/>
                  </a:lnTo>
                  <a:lnTo>
                    <a:pt x="448" y="53"/>
                  </a:lnTo>
                  <a:lnTo>
                    <a:pt x="468" y="34"/>
                  </a:lnTo>
                  <a:lnTo>
                    <a:pt x="482" y="26"/>
                  </a:lnTo>
                  <a:lnTo>
                    <a:pt x="495" y="17"/>
                  </a:lnTo>
                  <a:lnTo>
                    <a:pt x="508" y="6"/>
                  </a:lnTo>
                  <a:lnTo>
                    <a:pt x="485" y="0"/>
                  </a:lnTo>
                  <a:lnTo>
                    <a:pt x="463" y="0"/>
                  </a:lnTo>
                  <a:lnTo>
                    <a:pt x="440" y="11"/>
                  </a:lnTo>
                  <a:lnTo>
                    <a:pt x="429" y="17"/>
                  </a:lnTo>
                  <a:lnTo>
                    <a:pt x="410" y="21"/>
                  </a:lnTo>
                  <a:lnTo>
                    <a:pt x="389" y="24"/>
                  </a:lnTo>
                  <a:lnTo>
                    <a:pt x="378" y="28"/>
                  </a:lnTo>
                  <a:lnTo>
                    <a:pt x="354" y="38"/>
                  </a:lnTo>
                  <a:lnTo>
                    <a:pt x="339" y="45"/>
                  </a:lnTo>
                  <a:lnTo>
                    <a:pt x="324" y="51"/>
                  </a:lnTo>
                  <a:lnTo>
                    <a:pt x="305" y="56"/>
                  </a:lnTo>
                  <a:lnTo>
                    <a:pt x="286" y="62"/>
                  </a:lnTo>
                  <a:lnTo>
                    <a:pt x="269" y="71"/>
                  </a:lnTo>
                  <a:lnTo>
                    <a:pt x="256" y="81"/>
                  </a:lnTo>
                  <a:lnTo>
                    <a:pt x="245" y="92"/>
                  </a:lnTo>
                  <a:lnTo>
                    <a:pt x="233" y="100"/>
                  </a:lnTo>
                  <a:lnTo>
                    <a:pt x="224" y="107"/>
                  </a:lnTo>
                  <a:lnTo>
                    <a:pt x="203" y="120"/>
                  </a:lnTo>
                  <a:lnTo>
                    <a:pt x="183" y="132"/>
                  </a:lnTo>
                  <a:lnTo>
                    <a:pt x="158" y="145"/>
                  </a:lnTo>
                  <a:lnTo>
                    <a:pt x="141" y="165"/>
                  </a:lnTo>
                  <a:lnTo>
                    <a:pt x="122" y="179"/>
                  </a:lnTo>
                  <a:lnTo>
                    <a:pt x="105" y="188"/>
                  </a:lnTo>
                  <a:lnTo>
                    <a:pt x="88" y="207"/>
                  </a:lnTo>
                  <a:lnTo>
                    <a:pt x="77" y="220"/>
                  </a:lnTo>
                  <a:lnTo>
                    <a:pt x="62" y="233"/>
                  </a:lnTo>
                  <a:lnTo>
                    <a:pt x="47" y="241"/>
                  </a:lnTo>
                  <a:lnTo>
                    <a:pt x="32" y="250"/>
                  </a:lnTo>
                  <a:lnTo>
                    <a:pt x="0" y="297"/>
                  </a:lnTo>
                </a:path>
              </a:pathLst>
            </a:custGeom>
            <a:solidFill>
              <a:srgbClr val="c2fcc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8" name=""/>
          <p:cNvSpPr/>
          <p:nvPr/>
        </p:nvSpPr>
        <p:spPr>
          <a:xfrm>
            <a:off x="5635800" y="4157640"/>
            <a:ext cx="260280" cy="480960"/>
          </a:xfrm>
          <a:custGeom>
            <a:avLst/>
            <a:gdLst/>
            <a:ahLst/>
            <a:rect l="l" t="t" r="r" b="b"/>
            <a:pathLst>
              <a:path w="151" h="288">
                <a:moveTo>
                  <a:pt x="28" y="89"/>
                </a:moveTo>
                <a:lnTo>
                  <a:pt x="24" y="147"/>
                </a:lnTo>
                <a:lnTo>
                  <a:pt x="11" y="183"/>
                </a:lnTo>
                <a:lnTo>
                  <a:pt x="0" y="217"/>
                </a:lnTo>
                <a:lnTo>
                  <a:pt x="0" y="242"/>
                </a:lnTo>
                <a:lnTo>
                  <a:pt x="4" y="264"/>
                </a:lnTo>
                <a:lnTo>
                  <a:pt x="17" y="283"/>
                </a:lnTo>
                <a:lnTo>
                  <a:pt x="28" y="285"/>
                </a:lnTo>
                <a:lnTo>
                  <a:pt x="38" y="285"/>
                </a:lnTo>
                <a:lnTo>
                  <a:pt x="49" y="287"/>
                </a:lnTo>
                <a:lnTo>
                  <a:pt x="54" y="272"/>
                </a:lnTo>
                <a:lnTo>
                  <a:pt x="60" y="234"/>
                </a:lnTo>
                <a:lnTo>
                  <a:pt x="77" y="208"/>
                </a:lnTo>
                <a:lnTo>
                  <a:pt x="81" y="170"/>
                </a:lnTo>
                <a:lnTo>
                  <a:pt x="88" y="155"/>
                </a:lnTo>
                <a:lnTo>
                  <a:pt x="96" y="145"/>
                </a:lnTo>
                <a:lnTo>
                  <a:pt x="101" y="117"/>
                </a:lnTo>
                <a:lnTo>
                  <a:pt x="113" y="100"/>
                </a:lnTo>
                <a:lnTo>
                  <a:pt x="120" y="87"/>
                </a:lnTo>
                <a:lnTo>
                  <a:pt x="128" y="77"/>
                </a:lnTo>
                <a:lnTo>
                  <a:pt x="128" y="70"/>
                </a:lnTo>
                <a:lnTo>
                  <a:pt x="144" y="55"/>
                </a:lnTo>
                <a:lnTo>
                  <a:pt x="146" y="32"/>
                </a:lnTo>
                <a:lnTo>
                  <a:pt x="150" y="17"/>
                </a:lnTo>
                <a:lnTo>
                  <a:pt x="135" y="11"/>
                </a:lnTo>
                <a:lnTo>
                  <a:pt x="126" y="0"/>
                </a:lnTo>
                <a:lnTo>
                  <a:pt x="113" y="11"/>
                </a:lnTo>
                <a:lnTo>
                  <a:pt x="101" y="36"/>
                </a:lnTo>
                <a:lnTo>
                  <a:pt x="88" y="53"/>
                </a:lnTo>
                <a:lnTo>
                  <a:pt x="77" y="68"/>
                </a:lnTo>
                <a:lnTo>
                  <a:pt x="71" y="68"/>
                </a:lnTo>
                <a:lnTo>
                  <a:pt x="60" y="77"/>
                </a:lnTo>
                <a:lnTo>
                  <a:pt x="54" y="85"/>
                </a:lnTo>
                <a:lnTo>
                  <a:pt x="28" y="89"/>
                </a:lnTo>
              </a:path>
            </a:pathLst>
          </a:custGeom>
          <a:solidFill>
            <a:srgbClr val="c2fcc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>
            <a:off x="4383000" y="1411200"/>
            <a:ext cx="3543480" cy="2273400"/>
          </a:xfrm>
          <a:custGeom>
            <a:avLst/>
            <a:gdLst/>
            <a:ahLst/>
            <a:rect l="l" t="t" r="r" b="b"/>
            <a:pathLst>
              <a:path w="2060" h="1363">
                <a:moveTo>
                  <a:pt x="0" y="612"/>
                </a:moveTo>
                <a:lnTo>
                  <a:pt x="19" y="593"/>
                </a:lnTo>
                <a:lnTo>
                  <a:pt x="30" y="578"/>
                </a:lnTo>
                <a:lnTo>
                  <a:pt x="55" y="578"/>
                </a:lnTo>
                <a:lnTo>
                  <a:pt x="81" y="582"/>
                </a:lnTo>
                <a:lnTo>
                  <a:pt x="100" y="574"/>
                </a:lnTo>
                <a:lnTo>
                  <a:pt x="121" y="572"/>
                </a:lnTo>
                <a:lnTo>
                  <a:pt x="122" y="546"/>
                </a:lnTo>
                <a:lnTo>
                  <a:pt x="134" y="529"/>
                </a:lnTo>
                <a:lnTo>
                  <a:pt x="105" y="510"/>
                </a:lnTo>
                <a:lnTo>
                  <a:pt x="102" y="495"/>
                </a:lnTo>
                <a:lnTo>
                  <a:pt x="104" y="474"/>
                </a:lnTo>
                <a:lnTo>
                  <a:pt x="124" y="474"/>
                </a:lnTo>
                <a:lnTo>
                  <a:pt x="138" y="472"/>
                </a:lnTo>
                <a:lnTo>
                  <a:pt x="139" y="474"/>
                </a:lnTo>
                <a:lnTo>
                  <a:pt x="154" y="461"/>
                </a:lnTo>
                <a:lnTo>
                  <a:pt x="170" y="455"/>
                </a:lnTo>
                <a:lnTo>
                  <a:pt x="175" y="455"/>
                </a:lnTo>
                <a:lnTo>
                  <a:pt x="185" y="442"/>
                </a:lnTo>
                <a:lnTo>
                  <a:pt x="196" y="438"/>
                </a:lnTo>
                <a:lnTo>
                  <a:pt x="207" y="414"/>
                </a:lnTo>
                <a:lnTo>
                  <a:pt x="215" y="421"/>
                </a:lnTo>
                <a:lnTo>
                  <a:pt x="230" y="406"/>
                </a:lnTo>
                <a:lnTo>
                  <a:pt x="232" y="406"/>
                </a:lnTo>
                <a:lnTo>
                  <a:pt x="251" y="389"/>
                </a:lnTo>
                <a:lnTo>
                  <a:pt x="262" y="387"/>
                </a:lnTo>
                <a:lnTo>
                  <a:pt x="277" y="387"/>
                </a:lnTo>
                <a:lnTo>
                  <a:pt x="286" y="387"/>
                </a:lnTo>
                <a:lnTo>
                  <a:pt x="279" y="365"/>
                </a:lnTo>
                <a:lnTo>
                  <a:pt x="275" y="348"/>
                </a:lnTo>
                <a:lnTo>
                  <a:pt x="271" y="312"/>
                </a:lnTo>
                <a:lnTo>
                  <a:pt x="294" y="310"/>
                </a:lnTo>
                <a:lnTo>
                  <a:pt x="305" y="304"/>
                </a:lnTo>
                <a:lnTo>
                  <a:pt x="300" y="319"/>
                </a:lnTo>
                <a:lnTo>
                  <a:pt x="309" y="329"/>
                </a:lnTo>
                <a:lnTo>
                  <a:pt x="318" y="342"/>
                </a:lnTo>
                <a:lnTo>
                  <a:pt x="324" y="351"/>
                </a:lnTo>
                <a:lnTo>
                  <a:pt x="350" y="348"/>
                </a:lnTo>
                <a:lnTo>
                  <a:pt x="373" y="317"/>
                </a:lnTo>
                <a:lnTo>
                  <a:pt x="390" y="302"/>
                </a:lnTo>
                <a:lnTo>
                  <a:pt x="399" y="291"/>
                </a:lnTo>
                <a:lnTo>
                  <a:pt x="411" y="278"/>
                </a:lnTo>
                <a:lnTo>
                  <a:pt x="422" y="261"/>
                </a:lnTo>
                <a:lnTo>
                  <a:pt x="431" y="268"/>
                </a:lnTo>
                <a:lnTo>
                  <a:pt x="431" y="257"/>
                </a:lnTo>
                <a:lnTo>
                  <a:pt x="437" y="251"/>
                </a:lnTo>
                <a:lnTo>
                  <a:pt x="454" y="255"/>
                </a:lnTo>
                <a:lnTo>
                  <a:pt x="482" y="283"/>
                </a:lnTo>
                <a:lnTo>
                  <a:pt x="477" y="206"/>
                </a:lnTo>
                <a:lnTo>
                  <a:pt x="452" y="240"/>
                </a:lnTo>
                <a:lnTo>
                  <a:pt x="433" y="238"/>
                </a:lnTo>
                <a:lnTo>
                  <a:pt x="428" y="217"/>
                </a:lnTo>
                <a:lnTo>
                  <a:pt x="428" y="206"/>
                </a:lnTo>
                <a:lnTo>
                  <a:pt x="422" y="200"/>
                </a:lnTo>
                <a:lnTo>
                  <a:pt x="437" y="183"/>
                </a:lnTo>
                <a:lnTo>
                  <a:pt x="446" y="170"/>
                </a:lnTo>
                <a:lnTo>
                  <a:pt x="456" y="166"/>
                </a:lnTo>
                <a:lnTo>
                  <a:pt x="463" y="164"/>
                </a:lnTo>
                <a:lnTo>
                  <a:pt x="469" y="153"/>
                </a:lnTo>
                <a:lnTo>
                  <a:pt x="477" y="151"/>
                </a:lnTo>
                <a:lnTo>
                  <a:pt x="486" y="151"/>
                </a:lnTo>
                <a:lnTo>
                  <a:pt x="469" y="132"/>
                </a:lnTo>
                <a:lnTo>
                  <a:pt x="452" y="136"/>
                </a:lnTo>
                <a:lnTo>
                  <a:pt x="441" y="136"/>
                </a:lnTo>
                <a:lnTo>
                  <a:pt x="431" y="130"/>
                </a:lnTo>
                <a:lnTo>
                  <a:pt x="431" y="142"/>
                </a:lnTo>
                <a:lnTo>
                  <a:pt x="422" y="155"/>
                </a:lnTo>
                <a:lnTo>
                  <a:pt x="409" y="176"/>
                </a:lnTo>
                <a:lnTo>
                  <a:pt x="396" y="185"/>
                </a:lnTo>
                <a:lnTo>
                  <a:pt x="386" y="185"/>
                </a:lnTo>
                <a:lnTo>
                  <a:pt x="382" y="200"/>
                </a:lnTo>
                <a:lnTo>
                  <a:pt x="382" y="206"/>
                </a:lnTo>
                <a:lnTo>
                  <a:pt x="375" y="212"/>
                </a:lnTo>
                <a:lnTo>
                  <a:pt x="384" y="238"/>
                </a:lnTo>
                <a:lnTo>
                  <a:pt x="390" y="251"/>
                </a:lnTo>
                <a:lnTo>
                  <a:pt x="379" y="270"/>
                </a:lnTo>
                <a:lnTo>
                  <a:pt x="365" y="283"/>
                </a:lnTo>
                <a:lnTo>
                  <a:pt x="362" y="302"/>
                </a:lnTo>
                <a:lnTo>
                  <a:pt x="354" y="317"/>
                </a:lnTo>
                <a:lnTo>
                  <a:pt x="347" y="317"/>
                </a:lnTo>
                <a:lnTo>
                  <a:pt x="335" y="319"/>
                </a:lnTo>
                <a:lnTo>
                  <a:pt x="324" y="325"/>
                </a:lnTo>
                <a:lnTo>
                  <a:pt x="320" y="323"/>
                </a:lnTo>
                <a:lnTo>
                  <a:pt x="320" y="312"/>
                </a:lnTo>
                <a:lnTo>
                  <a:pt x="318" y="295"/>
                </a:lnTo>
                <a:lnTo>
                  <a:pt x="309" y="295"/>
                </a:lnTo>
                <a:lnTo>
                  <a:pt x="303" y="285"/>
                </a:lnTo>
                <a:lnTo>
                  <a:pt x="305" y="270"/>
                </a:lnTo>
                <a:lnTo>
                  <a:pt x="307" y="261"/>
                </a:lnTo>
                <a:lnTo>
                  <a:pt x="305" y="257"/>
                </a:lnTo>
                <a:lnTo>
                  <a:pt x="298" y="261"/>
                </a:lnTo>
                <a:lnTo>
                  <a:pt x="294" y="261"/>
                </a:lnTo>
                <a:lnTo>
                  <a:pt x="288" y="259"/>
                </a:lnTo>
                <a:lnTo>
                  <a:pt x="284" y="257"/>
                </a:lnTo>
                <a:lnTo>
                  <a:pt x="275" y="266"/>
                </a:lnTo>
                <a:lnTo>
                  <a:pt x="266" y="276"/>
                </a:lnTo>
                <a:lnTo>
                  <a:pt x="256" y="287"/>
                </a:lnTo>
                <a:lnTo>
                  <a:pt x="235" y="285"/>
                </a:lnTo>
                <a:lnTo>
                  <a:pt x="222" y="283"/>
                </a:lnTo>
                <a:lnTo>
                  <a:pt x="213" y="272"/>
                </a:lnTo>
                <a:lnTo>
                  <a:pt x="213" y="266"/>
                </a:lnTo>
                <a:lnTo>
                  <a:pt x="219" y="257"/>
                </a:lnTo>
                <a:lnTo>
                  <a:pt x="226" y="251"/>
                </a:lnTo>
                <a:lnTo>
                  <a:pt x="232" y="242"/>
                </a:lnTo>
                <a:lnTo>
                  <a:pt x="219" y="246"/>
                </a:lnTo>
                <a:lnTo>
                  <a:pt x="213" y="236"/>
                </a:lnTo>
                <a:lnTo>
                  <a:pt x="213" y="229"/>
                </a:lnTo>
                <a:lnTo>
                  <a:pt x="232" y="227"/>
                </a:lnTo>
                <a:lnTo>
                  <a:pt x="249" y="225"/>
                </a:lnTo>
                <a:lnTo>
                  <a:pt x="237" y="219"/>
                </a:lnTo>
                <a:lnTo>
                  <a:pt x="220" y="221"/>
                </a:lnTo>
                <a:lnTo>
                  <a:pt x="220" y="208"/>
                </a:lnTo>
                <a:lnTo>
                  <a:pt x="228" y="200"/>
                </a:lnTo>
                <a:lnTo>
                  <a:pt x="245" y="191"/>
                </a:lnTo>
                <a:lnTo>
                  <a:pt x="251" y="183"/>
                </a:lnTo>
                <a:lnTo>
                  <a:pt x="256" y="178"/>
                </a:lnTo>
                <a:lnTo>
                  <a:pt x="269" y="176"/>
                </a:lnTo>
                <a:lnTo>
                  <a:pt x="281" y="178"/>
                </a:lnTo>
                <a:lnTo>
                  <a:pt x="286" y="183"/>
                </a:lnTo>
                <a:lnTo>
                  <a:pt x="296" y="176"/>
                </a:lnTo>
                <a:lnTo>
                  <a:pt x="286" y="174"/>
                </a:lnTo>
                <a:lnTo>
                  <a:pt x="286" y="157"/>
                </a:lnTo>
                <a:lnTo>
                  <a:pt x="311" y="138"/>
                </a:lnTo>
                <a:lnTo>
                  <a:pt x="324" y="125"/>
                </a:lnTo>
                <a:lnTo>
                  <a:pt x="332" y="123"/>
                </a:lnTo>
                <a:lnTo>
                  <a:pt x="330" y="117"/>
                </a:lnTo>
                <a:lnTo>
                  <a:pt x="341" y="104"/>
                </a:lnTo>
                <a:lnTo>
                  <a:pt x="354" y="85"/>
                </a:lnTo>
                <a:lnTo>
                  <a:pt x="369" y="76"/>
                </a:lnTo>
                <a:lnTo>
                  <a:pt x="358" y="68"/>
                </a:lnTo>
                <a:lnTo>
                  <a:pt x="388" y="49"/>
                </a:lnTo>
                <a:lnTo>
                  <a:pt x="401" y="51"/>
                </a:lnTo>
                <a:lnTo>
                  <a:pt x="399" y="40"/>
                </a:lnTo>
                <a:lnTo>
                  <a:pt x="426" y="38"/>
                </a:lnTo>
                <a:lnTo>
                  <a:pt x="475" y="4"/>
                </a:lnTo>
                <a:lnTo>
                  <a:pt x="482" y="0"/>
                </a:lnTo>
                <a:lnTo>
                  <a:pt x="473" y="25"/>
                </a:lnTo>
                <a:lnTo>
                  <a:pt x="484" y="13"/>
                </a:lnTo>
                <a:lnTo>
                  <a:pt x="497" y="8"/>
                </a:lnTo>
                <a:lnTo>
                  <a:pt x="495" y="19"/>
                </a:lnTo>
                <a:lnTo>
                  <a:pt x="533" y="6"/>
                </a:lnTo>
                <a:lnTo>
                  <a:pt x="550" y="17"/>
                </a:lnTo>
                <a:lnTo>
                  <a:pt x="526" y="28"/>
                </a:lnTo>
                <a:lnTo>
                  <a:pt x="535" y="40"/>
                </a:lnTo>
                <a:lnTo>
                  <a:pt x="571" y="38"/>
                </a:lnTo>
                <a:lnTo>
                  <a:pt x="625" y="57"/>
                </a:lnTo>
                <a:lnTo>
                  <a:pt x="622" y="79"/>
                </a:lnTo>
                <a:lnTo>
                  <a:pt x="599" y="98"/>
                </a:lnTo>
                <a:lnTo>
                  <a:pt x="565" y="108"/>
                </a:lnTo>
                <a:lnTo>
                  <a:pt x="559" y="130"/>
                </a:lnTo>
                <a:lnTo>
                  <a:pt x="561" y="151"/>
                </a:lnTo>
                <a:lnTo>
                  <a:pt x="571" y="155"/>
                </a:lnTo>
                <a:lnTo>
                  <a:pt x="573" y="166"/>
                </a:lnTo>
                <a:lnTo>
                  <a:pt x="576" y="170"/>
                </a:lnTo>
                <a:lnTo>
                  <a:pt x="584" y="174"/>
                </a:lnTo>
                <a:lnTo>
                  <a:pt x="586" y="187"/>
                </a:lnTo>
                <a:lnTo>
                  <a:pt x="597" y="202"/>
                </a:lnTo>
                <a:lnTo>
                  <a:pt x="597" y="208"/>
                </a:lnTo>
                <a:lnTo>
                  <a:pt x="608" y="208"/>
                </a:lnTo>
                <a:lnTo>
                  <a:pt x="612" y="212"/>
                </a:lnTo>
                <a:lnTo>
                  <a:pt x="622" y="217"/>
                </a:lnTo>
                <a:lnTo>
                  <a:pt x="627" y="210"/>
                </a:lnTo>
                <a:lnTo>
                  <a:pt x="633" y="200"/>
                </a:lnTo>
                <a:lnTo>
                  <a:pt x="637" y="193"/>
                </a:lnTo>
                <a:lnTo>
                  <a:pt x="646" y="198"/>
                </a:lnTo>
                <a:lnTo>
                  <a:pt x="657" y="183"/>
                </a:lnTo>
                <a:lnTo>
                  <a:pt x="657" y="172"/>
                </a:lnTo>
                <a:lnTo>
                  <a:pt x="661" y="164"/>
                </a:lnTo>
                <a:lnTo>
                  <a:pt x="663" y="157"/>
                </a:lnTo>
                <a:lnTo>
                  <a:pt x="686" y="151"/>
                </a:lnTo>
                <a:lnTo>
                  <a:pt x="705" y="144"/>
                </a:lnTo>
                <a:lnTo>
                  <a:pt x="729" y="136"/>
                </a:lnTo>
                <a:lnTo>
                  <a:pt x="757" y="142"/>
                </a:lnTo>
                <a:lnTo>
                  <a:pt x="786" y="142"/>
                </a:lnTo>
                <a:lnTo>
                  <a:pt x="833" y="142"/>
                </a:lnTo>
                <a:lnTo>
                  <a:pt x="840" y="91"/>
                </a:lnTo>
                <a:lnTo>
                  <a:pt x="867" y="93"/>
                </a:lnTo>
                <a:lnTo>
                  <a:pt x="885" y="132"/>
                </a:lnTo>
                <a:lnTo>
                  <a:pt x="889" y="100"/>
                </a:lnTo>
                <a:lnTo>
                  <a:pt x="976" y="6"/>
                </a:lnTo>
                <a:lnTo>
                  <a:pt x="1010" y="6"/>
                </a:lnTo>
                <a:lnTo>
                  <a:pt x="1040" y="25"/>
                </a:lnTo>
                <a:lnTo>
                  <a:pt x="1079" y="23"/>
                </a:lnTo>
                <a:lnTo>
                  <a:pt x="1132" y="57"/>
                </a:lnTo>
                <a:lnTo>
                  <a:pt x="1192" y="76"/>
                </a:lnTo>
                <a:lnTo>
                  <a:pt x="1236" y="72"/>
                </a:lnTo>
                <a:lnTo>
                  <a:pt x="1292" y="93"/>
                </a:lnTo>
                <a:lnTo>
                  <a:pt x="1339" y="93"/>
                </a:lnTo>
                <a:lnTo>
                  <a:pt x="1362" y="79"/>
                </a:lnTo>
                <a:lnTo>
                  <a:pt x="1415" y="79"/>
                </a:lnTo>
                <a:lnTo>
                  <a:pt x="1443" y="96"/>
                </a:lnTo>
                <a:lnTo>
                  <a:pt x="1515" y="96"/>
                </a:lnTo>
                <a:lnTo>
                  <a:pt x="1575" y="123"/>
                </a:lnTo>
                <a:lnTo>
                  <a:pt x="1682" y="119"/>
                </a:lnTo>
                <a:lnTo>
                  <a:pt x="1857" y="132"/>
                </a:lnTo>
                <a:lnTo>
                  <a:pt x="1942" y="172"/>
                </a:lnTo>
                <a:lnTo>
                  <a:pt x="2014" y="198"/>
                </a:lnTo>
                <a:lnTo>
                  <a:pt x="2059" y="219"/>
                </a:lnTo>
                <a:lnTo>
                  <a:pt x="2046" y="225"/>
                </a:lnTo>
                <a:lnTo>
                  <a:pt x="2014" y="208"/>
                </a:lnTo>
                <a:lnTo>
                  <a:pt x="1940" y="202"/>
                </a:lnTo>
                <a:lnTo>
                  <a:pt x="1961" y="219"/>
                </a:lnTo>
                <a:lnTo>
                  <a:pt x="1993" y="227"/>
                </a:lnTo>
                <a:lnTo>
                  <a:pt x="1984" y="255"/>
                </a:lnTo>
                <a:lnTo>
                  <a:pt x="1950" y="272"/>
                </a:lnTo>
                <a:lnTo>
                  <a:pt x="1938" y="300"/>
                </a:lnTo>
                <a:lnTo>
                  <a:pt x="1984" y="325"/>
                </a:lnTo>
                <a:lnTo>
                  <a:pt x="2016" y="359"/>
                </a:lnTo>
                <a:lnTo>
                  <a:pt x="2033" y="408"/>
                </a:lnTo>
                <a:lnTo>
                  <a:pt x="2012" y="412"/>
                </a:lnTo>
                <a:lnTo>
                  <a:pt x="1967" y="397"/>
                </a:lnTo>
                <a:lnTo>
                  <a:pt x="1920" y="361"/>
                </a:lnTo>
                <a:lnTo>
                  <a:pt x="1901" y="342"/>
                </a:lnTo>
                <a:lnTo>
                  <a:pt x="1889" y="317"/>
                </a:lnTo>
                <a:lnTo>
                  <a:pt x="1878" y="278"/>
                </a:lnTo>
                <a:lnTo>
                  <a:pt x="1859" y="266"/>
                </a:lnTo>
                <a:lnTo>
                  <a:pt x="1842" y="263"/>
                </a:lnTo>
                <a:lnTo>
                  <a:pt x="1827" y="268"/>
                </a:lnTo>
                <a:lnTo>
                  <a:pt x="1844" y="297"/>
                </a:lnTo>
                <a:lnTo>
                  <a:pt x="1799" y="302"/>
                </a:lnTo>
                <a:lnTo>
                  <a:pt x="1778" y="287"/>
                </a:lnTo>
                <a:lnTo>
                  <a:pt x="1739" y="295"/>
                </a:lnTo>
                <a:lnTo>
                  <a:pt x="1709" y="319"/>
                </a:lnTo>
                <a:lnTo>
                  <a:pt x="1709" y="331"/>
                </a:lnTo>
                <a:lnTo>
                  <a:pt x="1720" y="353"/>
                </a:lnTo>
                <a:lnTo>
                  <a:pt x="1767" y="359"/>
                </a:lnTo>
                <a:lnTo>
                  <a:pt x="1805" y="385"/>
                </a:lnTo>
                <a:lnTo>
                  <a:pt x="1869" y="455"/>
                </a:lnTo>
                <a:lnTo>
                  <a:pt x="1895" y="501"/>
                </a:lnTo>
                <a:lnTo>
                  <a:pt x="1899" y="550"/>
                </a:lnTo>
                <a:lnTo>
                  <a:pt x="1893" y="591"/>
                </a:lnTo>
                <a:lnTo>
                  <a:pt x="1878" y="591"/>
                </a:lnTo>
                <a:lnTo>
                  <a:pt x="1861" y="576"/>
                </a:lnTo>
                <a:lnTo>
                  <a:pt x="1837" y="595"/>
                </a:lnTo>
                <a:lnTo>
                  <a:pt x="1812" y="612"/>
                </a:lnTo>
                <a:lnTo>
                  <a:pt x="1808" y="640"/>
                </a:lnTo>
                <a:lnTo>
                  <a:pt x="1835" y="674"/>
                </a:lnTo>
                <a:lnTo>
                  <a:pt x="1818" y="701"/>
                </a:lnTo>
                <a:lnTo>
                  <a:pt x="1812" y="748"/>
                </a:lnTo>
                <a:lnTo>
                  <a:pt x="1844" y="778"/>
                </a:lnTo>
                <a:lnTo>
                  <a:pt x="1880" y="786"/>
                </a:lnTo>
                <a:lnTo>
                  <a:pt x="1918" y="818"/>
                </a:lnTo>
                <a:lnTo>
                  <a:pt x="1950" y="861"/>
                </a:lnTo>
                <a:lnTo>
                  <a:pt x="1952" y="924"/>
                </a:lnTo>
                <a:lnTo>
                  <a:pt x="1940" y="954"/>
                </a:lnTo>
                <a:lnTo>
                  <a:pt x="1906" y="980"/>
                </a:lnTo>
                <a:lnTo>
                  <a:pt x="1865" y="992"/>
                </a:lnTo>
                <a:lnTo>
                  <a:pt x="1839" y="1011"/>
                </a:lnTo>
                <a:lnTo>
                  <a:pt x="1824" y="1001"/>
                </a:lnTo>
                <a:lnTo>
                  <a:pt x="1810" y="1011"/>
                </a:lnTo>
                <a:lnTo>
                  <a:pt x="1807" y="1058"/>
                </a:lnTo>
                <a:lnTo>
                  <a:pt x="1816" y="1086"/>
                </a:lnTo>
                <a:lnTo>
                  <a:pt x="1857" y="1118"/>
                </a:lnTo>
                <a:lnTo>
                  <a:pt x="1874" y="1150"/>
                </a:lnTo>
                <a:lnTo>
                  <a:pt x="1888" y="1167"/>
                </a:lnTo>
                <a:lnTo>
                  <a:pt x="1884" y="1201"/>
                </a:lnTo>
                <a:lnTo>
                  <a:pt x="1857" y="1228"/>
                </a:lnTo>
                <a:lnTo>
                  <a:pt x="1829" y="1228"/>
                </a:lnTo>
                <a:lnTo>
                  <a:pt x="1784" y="1188"/>
                </a:lnTo>
                <a:lnTo>
                  <a:pt x="1752" y="1173"/>
                </a:lnTo>
                <a:lnTo>
                  <a:pt x="1739" y="1164"/>
                </a:lnTo>
                <a:lnTo>
                  <a:pt x="1726" y="1186"/>
                </a:lnTo>
                <a:lnTo>
                  <a:pt x="1729" y="1215"/>
                </a:lnTo>
                <a:lnTo>
                  <a:pt x="1741" y="1239"/>
                </a:lnTo>
                <a:lnTo>
                  <a:pt x="1748" y="1275"/>
                </a:lnTo>
                <a:lnTo>
                  <a:pt x="1776" y="1288"/>
                </a:lnTo>
                <a:lnTo>
                  <a:pt x="1767" y="1307"/>
                </a:lnTo>
                <a:lnTo>
                  <a:pt x="1769" y="1334"/>
                </a:lnTo>
                <a:lnTo>
                  <a:pt x="1778" y="1362"/>
                </a:lnTo>
                <a:lnTo>
                  <a:pt x="1759" y="1360"/>
                </a:lnTo>
                <a:lnTo>
                  <a:pt x="1739" y="1328"/>
                </a:lnTo>
                <a:lnTo>
                  <a:pt x="1741" y="1294"/>
                </a:lnTo>
                <a:lnTo>
                  <a:pt x="1733" y="1283"/>
                </a:lnTo>
                <a:lnTo>
                  <a:pt x="1726" y="1245"/>
                </a:lnTo>
                <a:lnTo>
                  <a:pt x="1716" y="1235"/>
                </a:lnTo>
                <a:lnTo>
                  <a:pt x="1712" y="1181"/>
                </a:lnTo>
                <a:lnTo>
                  <a:pt x="1699" y="1150"/>
                </a:lnTo>
                <a:lnTo>
                  <a:pt x="1677" y="1120"/>
                </a:lnTo>
                <a:lnTo>
                  <a:pt x="1635" y="1103"/>
                </a:lnTo>
                <a:lnTo>
                  <a:pt x="1607" y="1075"/>
                </a:lnTo>
                <a:lnTo>
                  <a:pt x="1596" y="1054"/>
                </a:lnTo>
                <a:lnTo>
                  <a:pt x="1575" y="1031"/>
                </a:lnTo>
                <a:lnTo>
                  <a:pt x="1543" y="977"/>
                </a:lnTo>
                <a:lnTo>
                  <a:pt x="1515" y="982"/>
                </a:lnTo>
                <a:lnTo>
                  <a:pt x="1477" y="1007"/>
                </a:lnTo>
                <a:lnTo>
                  <a:pt x="1460" y="1028"/>
                </a:lnTo>
                <a:lnTo>
                  <a:pt x="1426" y="1069"/>
                </a:lnTo>
                <a:lnTo>
                  <a:pt x="1402" y="1111"/>
                </a:lnTo>
                <a:lnTo>
                  <a:pt x="1392" y="1126"/>
                </a:lnTo>
                <a:lnTo>
                  <a:pt x="1402" y="1175"/>
                </a:lnTo>
                <a:lnTo>
                  <a:pt x="1400" y="1224"/>
                </a:lnTo>
                <a:lnTo>
                  <a:pt x="1370" y="1258"/>
                </a:lnTo>
                <a:lnTo>
                  <a:pt x="1353" y="1260"/>
                </a:lnTo>
                <a:lnTo>
                  <a:pt x="1317" y="1190"/>
                </a:lnTo>
                <a:lnTo>
                  <a:pt x="1289" y="1141"/>
                </a:lnTo>
                <a:lnTo>
                  <a:pt x="1232" y="1048"/>
                </a:lnTo>
                <a:lnTo>
                  <a:pt x="1230" y="1011"/>
                </a:lnTo>
                <a:lnTo>
                  <a:pt x="1217" y="994"/>
                </a:lnTo>
                <a:lnTo>
                  <a:pt x="1208" y="1018"/>
                </a:lnTo>
                <a:lnTo>
                  <a:pt x="1159" y="965"/>
                </a:lnTo>
                <a:lnTo>
                  <a:pt x="1093" y="924"/>
                </a:lnTo>
                <a:lnTo>
                  <a:pt x="1051" y="933"/>
                </a:lnTo>
                <a:lnTo>
                  <a:pt x="991" y="929"/>
                </a:lnTo>
                <a:lnTo>
                  <a:pt x="963" y="899"/>
                </a:lnTo>
                <a:lnTo>
                  <a:pt x="931" y="903"/>
                </a:lnTo>
                <a:lnTo>
                  <a:pt x="885" y="890"/>
                </a:lnTo>
                <a:lnTo>
                  <a:pt x="791" y="790"/>
                </a:lnTo>
                <a:lnTo>
                  <a:pt x="797" y="831"/>
                </a:lnTo>
                <a:lnTo>
                  <a:pt x="825" y="888"/>
                </a:lnTo>
                <a:lnTo>
                  <a:pt x="857" y="929"/>
                </a:lnTo>
                <a:lnTo>
                  <a:pt x="891" y="950"/>
                </a:lnTo>
                <a:lnTo>
                  <a:pt x="929" y="933"/>
                </a:lnTo>
                <a:lnTo>
                  <a:pt x="959" y="933"/>
                </a:lnTo>
                <a:lnTo>
                  <a:pt x="998" y="969"/>
                </a:lnTo>
                <a:lnTo>
                  <a:pt x="1021" y="997"/>
                </a:lnTo>
                <a:lnTo>
                  <a:pt x="1017" y="1014"/>
                </a:lnTo>
                <a:lnTo>
                  <a:pt x="949" y="1092"/>
                </a:lnTo>
                <a:lnTo>
                  <a:pt x="904" y="1122"/>
                </a:lnTo>
                <a:lnTo>
                  <a:pt x="810" y="1160"/>
                </a:lnTo>
                <a:lnTo>
                  <a:pt x="782" y="1173"/>
                </a:lnTo>
                <a:lnTo>
                  <a:pt x="765" y="1160"/>
                </a:lnTo>
                <a:lnTo>
                  <a:pt x="759" y="1145"/>
                </a:lnTo>
                <a:lnTo>
                  <a:pt x="757" y="1122"/>
                </a:lnTo>
                <a:lnTo>
                  <a:pt x="750" y="1099"/>
                </a:lnTo>
                <a:lnTo>
                  <a:pt x="737" y="1079"/>
                </a:lnTo>
                <a:lnTo>
                  <a:pt x="725" y="1062"/>
                </a:lnTo>
                <a:lnTo>
                  <a:pt x="708" y="1039"/>
                </a:lnTo>
                <a:lnTo>
                  <a:pt x="699" y="1024"/>
                </a:lnTo>
                <a:lnTo>
                  <a:pt x="691" y="1005"/>
                </a:lnTo>
                <a:lnTo>
                  <a:pt x="678" y="988"/>
                </a:lnTo>
                <a:lnTo>
                  <a:pt x="657" y="946"/>
                </a:lnTo>
                <a:lnTo>
                  <a:pt x="646" y="929"/>
                </a:lnTo>
                <a:lnTo>
                  <a:pt x="631" y="905"/>
                </a:lnTo>
                <a:lnTo>
                  <a:pt x="607" y="873"/>
                </a:lnTo>
                <a:lnTo>
                  <a:pt x="593" y="854"/>
                </a:lnTo>
                <a:lnTo>
                  <a:pt x="582" y="841"/>
                </a:lnTo>
                <a:lnTo>
                  <a:pt x="569" y="814"/>
                </a:lnTo>
                <a:lnTo>
                  <a:pt x="608" y="788"/>
                </a:lnTo>
                <a:lnTo>
                  <a:pt x="625" y="733"/>
                </a:lnTo>
                <a:lnTo>
                  <a:pt x="588" y="718"/>
                </a:lnTo>
                <a:lnTo>
                  <a:pt x="537" y="727"/>
                </a:lnTo>
                <a:lnTo>
                  <a:pt x="526" y="720"/>
                </a:lnTo>
                <a:lnTo>
                  <a:pt x="520" y="720"/>
                </a:lnTo>
                <a:lnTo>
                  <a:pt x="512" y="720"/>
                </a:lnTo>
                <a:lnTo>
                  <a:pt x="507" y="720"/>
                </a:lnTo>
                <a:lnTo>
                  <a:pt x="505" y="710"/>
                </a:lnTo>
                <a:lnTo>
                  <a:pt x="501" y="701"/>
                </a:lnTo>
                <a:lnTo>
                  <a:pt x="501" y="684"/>
                </a:lnTo>
                <a:lnTo>
                  <a:pt x="492" y="676"/>
                </a:lnTo>
                <a:lnTo>
                  <a:pt x="490" y="665"/>
                </a:lnTo>
                <a:lnTo>
                  <a:pt x="484" y="663"/>
                </a:lnTo>
                <a:lnTo>
                  <a:pt x="478" y="654"/>
                </a:lnTo>
                <a:lnTo>
                  <a:pt x="477" y="646"/>
                </a:lnTo>
                <a:lnTo>
                  <a:pt x="473" y="637"/>
                </a:lnTo>
                <a:lnTo>
                  <a:pt x="469" y="633"/>
                </a:lnTo>
                <a:lnTo>
                  <a:pt x="458" y="633"/>
                </a:lnTo>
                <a:lnTo>
                  <a:pt x="450" y="633"/>
                </a:lnTo>
                <a:lnTo>
                  <a:pt x="446" y="633"/>
                </a:lnTo>
                <a:lnTo>
                  <a:pt x="445" y="644"/>
                </a:lnTo>
                <a:lnTo>
                  <a:pt x="445" y="654"/>
                </a:lnTo>
                <a:lnTo>
                  <a:pt x="445" y="667"/>
                </a:lnTo>
                <a:lnTo>
                  <a:pt x="445" y="680"/>
                </a:lnTo>
                <a:lnTo>
                  <a:pt x="445" y="688"/>
                </a:lnTo>
                <a:lnTo>
                  <a:pt x="435" y="693"/>
                </a:lnTo>
                <a:lnTo>
                  <a:pt x="428" y="701"/>
                </a:lnTo>
                <a:lnTo>
                  <a:pt x="416" y="688"/>
                </a:lnTo>
                <a:lnTo>
                  <a:pt x="409" y="671"/>
                </a:lnTo>
                <a:lnTo>
                  <a:pt x="411" y="652"/>
                </a:lnTo>
                <a:lnTo>
                  <a:pt x="399" y="627"/>
                </a:lnTo>
                <a:lnTo>
                  <a:pt x="394" y="610"/>
                </a:lnTo>
                <a:lnTo>
                  <a:pt x="381" y="599"/>
                </a:lnTo>
                <a:lnTo>
                  <a:pt x="365" y="589"/>
                </a:lnTo>
                <a:lnTo>
                  <a:pt x="358" y="574"/>
                </a:lnTo>
                <a:lnTo>
                  <a:pt x="352" y="563"/>
                </a:lnTo>
                <a:lnTo>
                  <a:pt x="339" y="561"/>
                </a:lnTo>
                <a:lnTo>
                  <a:pt x="335" y="555"/>
                </a:lnTo>
                <a:lnTo>
                  <a:pt x="326" y="555"/>
                </a:lnTo>
                <a:lnTo>
                  <a:pt x="318" y="565"/>
                </a:lnTo>
                <a:lnTo>
                  <a:pt x="311" y="574"/>
                </a:lnTo>
                <a:lnTo>
                  <a:pt x="328" y="584"/>
                </a:lnTo>
                <a:lnTo>
                  <a:pt x="337" y="599"/>
                </a:lnTo>
                <a:lnTo>
                  <a:pt x="354" y="618"/>
                </a:lnTo>
                <a:lnTo>
                  <a:pt x="362" y="627"/>
                </a:lnTo>
                <a:lnTo>
                  <a:pt x="375" y="633"/>
                </a:lnTo>
                <a:lnTo>
                  <a:pt x="384" y="646"/>
                </a:lnTo>
                <a:lnTo>
                  <a:pt x="373" y="661"/>
                </a:lnTo>
                <a:lnTo>
                  <a:pt x="371" y="654"/>
                </a:lnTo>
                <a:lnTo>
                  <a:pt x="371" y="646"/>
                </a:lnTo>
                <a:lnTo>
                  <a:pt x="365" y="665"/>
                </a:lnTo>
                <a:lnTo>
                  <a:pt x="364" y="682"/>
                </a:lnTo>
                <a:lnTo>
                  <a:pt x="352" y="686"/>
                </a:lnTo>
                <a:lnTo>
                  <a:pt x="356" y="665"/>
                </a:lnTo>
                <a:lnTo>
                  <a:pt x="354" y="654"/>
                </a:lnTo>
                <a:lnTo>
                  <a:pt x="341" y="648"/>
                </a:lnTo>
                <a:lnTo>
                  <a:pt x="335" y="644"/>
                </a:lnTo>
                <a:lnTo>
                  <a:pt x="330" y="635"/>
                </a:lnTo>
                <a:lnTo>
                  <a:pt x="318" y="631"/>
                </a:lnTo>
                <a:lnTo>
                  <a:pt x="311" y="625"/>
                </a:lnTo>
                <a:lnTo>
                  <a:pt x="303" y="612"/>
                </a:lnTo>
                <a:lnTo>
                  <a:pt x="294" y="606"/>
                </a:lnTo>
                <a:lnTo>
                  <a:pt x="288" y="593"/>
                </a:lnTo>
                <a:lnTo>
                  <a:pt x="286" y="582"/>
                </a:lnTo>
                <a:lnTo>
                  <a:pt x="279" y="578"/>
                </a:lnTo>
                <a:lnTo>
                  <a:pt x="271" y="572"/>
                </a:lnTo>
                <a:lnTo>
                  <a:pt x="256" y="572"/>
                </a:lnTo>
                <a:lnTo>
                  <a:pt x="243" y="574"/>
                </a:lnTo>
                <a:lnTo>
                  <a:pt x="228" y="572"/>
                </a:lnTo>
                <a:lnTo>
                  <a:pt x="202" y="574"/>
                </a:lnTo>
                <a:lnTo>
                  <a:pt x="183" y="576"/>
                </a:lnTo>
                <a:lnTo>
                  <a:pt x="177" y="580"/>
                </a:lnTo>
                <a:lnTo>
                  <a:pt x="175" y="593"/>
                </a:lnTo>
                <a:lnTo>
                  <a:pt x="175" y="608"/>
                </a:lnTo>
                <a:lnTo>
                  <a:pt x="164" y="623"/>
                </a:lnTo>
                <a:lnTo>
                  <a:pt x="156" y="629"/>
                </a:lnTo>
                <a:lnTo>
                  <a:pt x="153" y="633"/>
                </a:lnTo>
                <a:lnTo>
                  <a:pt x="147" y="644"/>
                </a:lnTo>
                <a:lnTo>
                  <a:pt x="143" y="652"/>
                </a:lnTo>
                <a:lnTo>
                  <a:pt x="149" y="659"/>
                </a:lnTo>
                <a:lnTo>
                  <a:pt x="149" y="671"/>
                </a:lnTo>
                <a:lnTo>
                  <a:pt x="147" y="678"/>
                </a:lnTo>
                <a:lnTo>
                  <a:pt x="143" y="686"/>
                </a:lnTo>
                <a:lnTo>
                  <a:pt x="134" y="701"/>
                </a:lnTo>
                <a:lnTo>
                  <a:pt x="128" y="695"/>
                </a:lnTo>
                <a:lnTo>
                  <a:pt x="122" y="699"/>
                </a:lnTo>
                <a:lnTo>
                  <a:pt x="115" y="705"/>
                </a:lnTo>
                <a:lnTo>
                  <a:pt x="104" y="708"/>
                </a:lnTo>
                <a:lnTo>
                  <a:pt x="92" y="718"/>
                </a:lnTo>
                <a:lnTo>
                  <a:pt x="81" y="720"/>
                </a:lnTo>
                <a:lnTo>
                  <a:pt x="70" y="720"/>
                </a:lnTo>
                <a:lnTo>
                  <a:pt x="58" y="720"/>
                </a:lnTo>
                <a:lnTo>
                  <a:pt x="34" y="727"/>
                </a:lnTo>
                <a:lnTo>
                  <a:pt x="23" y="727"/>
                </a:lnTo>
                <a:lnTo>
                  <a:pt x="17" y="712"/>
                </a:lnTo>
                <a:lnTo>
                  <a:pt x="11" y="693"/>
                </a:lnTo>
                <a:lnTo>
                  <a:pt x="8" y="676"/>
                </a:lnTo>
                <a:lnTo>
                  <a:pt x="6" y="659"/>
                </a:lnTo>
                <a:lnTo>
                  <a:pt x="6" y="637"/>
                </a:lnTo>
                <a:lnTo>
                  <a:pt x="0" y="612"/>
                </a:lnTo>
              </a:path>
            </a:pathLst>
          </a:custGeom>
          <a:solidFill>
            <a:srgbClr val="c2fcc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"/>
          <p:cNvSpPr/>
          <p:nvPr/>
        </p:nvSpPr>
        <p:spPr>
          <a:xfrm>
            <a:off x="250920" y="1546200"/>
            <a:ext cx="2101680" cy="1970280"/>
          </a:xfrm>
          <a:custGeom>
            <a:avLst/>
            <a:gdLst/>
            <a:ahLst/>
            <a:rect l="l" t="t" r="r" b="b"/>
            <a:pathLst>
              <a:path w="1222" h="1182">
                <a:moveTo>
                  <a:pt x="0" y="304"/>
                </a:moveTo>
                <a:lnTo>
                  <a:pt x="58" y="263"/>
                </a:lnTo>
                <a:lnTo>
                  <a:pt x="92" y="246"/>
                </a:lnTo>
                <a:lnTo>
                  <a:pt x="98" y="221"/>
                </a:lnTo>
                <a:lnTo>
                  <a:pt x="71" y="206"/>
                </a:lnTo>
                <a:lnTo>
                  <a:pt x="70" y="176"/>
                </a:lnTo>
                <a:lnTo>
                  <a:pt x="81" y="168"/>
                </a:lnTo>
                <a:lnTo>
                  <a:pt x="79" y="155"/>
                </a:lnTo>
                <a:lnTo>
                  <a:pt x="124" y="151"/>
                </a:lnTo>
                <a:lnTo>
                  <a:pt x="135" y="127"/>
                </a:lnTo>
                <a:lnTo>
                  <a:pt x="137" y="106"/>
                </a:lnTo>
                <a:lnTo>
                  <a:pt x="175" y="100"/>
                </a:lnTo>
                <a:lnTo>
                  <a:pt x="179" y="79"/>
                </a:lnTo>
                <a:lnTo>
                  <a:pt x="143" y="72"/>
                </a:lnTo>
                <a:lnTo>
                  <a:pt x="160" y="57"/>
                </a:lnTo>
                <a:lnTo>
                  <a:pt x="218" y="57"/>
                </a:lnTo>
                <a:lnTo>
                  <a:pt x="235" y="40"/>
                </a:lnTo>
                <a:lnTo>
                  <a:pt x="260" y="38"/>
                </a:lnTo>
                <a:lnTo>
                  <a:pt x="275" y="25"/>
                </a:lnTo>
                <a:lnTo>
                  <a:pt x="293" y="49"/>
                </a:lnTo>
                <a:lnTo>
                  <a:pt x="367" y="45"/>
                </a:lnTo>
                <a:lnTo>
                  <a:pt x="401" y="70"/>
                </a:lnTo>
                <a:lnTo>
                  <a:pt x="510" y="64"/>
                </a:lnTo>
                <a:lnTo>
                  <a:pt x="527" y="51"/>
                </a:lnTo>
                <a:lnTo>
                  <a:pt x="568" y="72"/>
                </a:lnTo>
                <a:lnTo>
                  <a:pt x="611" y="91"/>
                </a:lnTo>
                <a:lnTo>
                  <a:pt x="632" y="83"/>
                </a:lnTo>
                <a:lnTo>
                  <a:pt x="645" y="72"/>
                </a:lnTo>
                <a:lnTo>
                  <a:pt x="681" y="79"/>
                </a:lnTo>
                <a:lnTo>
                  <a:pt x="657" y="64"/>
                </a:lnTo>
                <a:lnTo>
                  <a:pt x="634" y="66"/>
                </a:lnTo>
                <a:lnTo>
                  <a:pt x="600" y="70"/>
                </a:lnTo>
                <a:lnTo>
                  <a:pt x="583" y="49"/>
                </a:lnTo>
                <a:lnTo>
                  <a:pt x="564" y="38"/>
                </a:lnTo>
                <a:lnTo>
                  <a:pt x="564" y="21"/>
                </a:lnTo>
                <a:lnTo>
                  <a:pt x="570" y="2"/>
                </a:lnTo>
                <a:lnTo>
                  <a:pt x="585" y="0"/>
                </a:lnTo>
                <a:lnTo>
                  <a:pt x="606" y="17"/>
                </a:lnTo>
                <a:lnTo>
                  <a:pt x="611" y="8"/>
                </a:lnTo>
                <a:lnTo>
                  <a:pt x="628" y="0"/>
                </a:lnTo>
                <a:lnTo>
                  <a:pt x="649" y="13"/>
                </a:lnTo>
                <a:lnTo>
                  <a:pt x="660" y="2"/>
                </a:lnTo>
                <a:lnTo>
                  <a:pt x="672" y="19"/>
                </a:lnTo>
                <a:lnTo>
                  <a:pt x="674" y="30"/>
                </a:lnTo>
                <a:lnTo>
                  <a:pt x="704" y="45"/>
                </a:lnTo>
                <a:lnTo>
                  <a:pt x="692" y="57"/>
                </a:lnTo>
                <a:lnTo>
                  <a:pt x="692" y="74"/>
                </a:lnTo>
                <a:lnTo>
                  <a:pt x="743" y="79"/>
                </a:lnTo>
                <a:lnTo>
                  <a:pt x="756" y="57"/>
                </a:lnTo>
                <a:lnTo>
                  <a:pt x="747" y="47"/>
                </a:lnTo>
                <a:lnTo>
                  <a:pt x="724" y="49"/>
                </a:lnTo>
                <a:lnTo>
                  <a:pt x="730" y="25"/>
                </a:lnTo>
                <a:lnTo>
                  <a:pt x="775" y="38"/>
                </a:lnTo>
                <a:lnTo>
                  <a:pt x="785" y="55"/>
                </a:lnTo>
                <a:lnTo>
                  <a:pt x="822" y="55"/>
                </a:lnTo>
                <a:lnTo>
                  <a:pt x="856" y="76"/>
                </a:lnTo>
                <a:lnTo>
                  <a:pt x="875" y="72"/>
                </a:lnTo>
                <a:lnTo>
                  <a:pt x="896" y="91"/>
                </a:lnTo>
                <a:lnTo>
                  <a:pt x="875" y="117"/>
                </a:lnTo>
                <a:lnTo>
                  <a:pt x="858" y="98"/>
                </a:lnTo>
                <a:lnTo>
                  <a:pt x="847" y="104"/>
                </a:lnTo>
                <a:lnTo>
                  <a:pt x="832" y="119"/>
                </a:lnTo>
                <a:lnTo>
                  <a:pt x="807" y="132"/>
                </a:lnTo>
                <a:lnTo>
                  <a:pt x="820" y="151"/>
                </a:lnTo>
                <a:lnTo>
                  <a:pt x="798" y="153"/>
                </a:lnTo>
                <a:lnTo>
                  <a:pt x="779" y="178"/>
                </a:lnTo>
                <a:lnTo>
                  <a:pt x="760" y="210"/>
                </a:lnTo>
                <a:lnTo>
                  <a:pt x="788" y="238"/>
                </a:lnTo>
                <a:lnTo>
                  <a:pt x="811" y="270"/>
                </a:lnTo>
                <a:lnTo>
                  <a:pt x="850" y="274"/>
                </a:lnTo>
                <a:lnTo>
                  <a:pt x="888" y="270"/>
                </a:lnTo>
                <a:lnTo>
                  <a:pt x="905" y="287"/>
                </a:lnTo>
                <a:lnTo>
                  <a:pt x="897" y="295"/>
                </a:lnTo>
                <a:lnTo>
                  <a:pt x="886" y="312"/>
                </a:lnTo>
                <a:lnTo>
                  <a:pt x="903" y="342"/>
                </a:lnTo>
                <a:lnTo>
                  <a:pt x="909" y="363"/>
                </a:lnTo>
                <a:lnTo>
                  <a:pt x="929" y="374"/>
                </a:lnTo>
                <a:lnTo>
                  <a:pt x="958" y="355"/>
                </a:lnTo>
                <a:lnTo>
                  <a:pt x="950" y="327"/>
                </a:lnTo>
                <a:lnTo>
                  <a:pt x="926" y="304"/>
                </a:lnTo>
                <a:lnTo>
                  <a:pt x="954" y="276"/>
                </a:lnTo>
                <a:lnTo>
                  <a:pt x="929" y="229"/>
                </a:lnTo>
                <a:lnTo>
                  <a:pt x="907" y="210"/>
                </a:lnTo>
                <a:lnTo>
                  <a:pt x="926" y="193"/>
                </a:lnTo>
                <a:lnTo>
                  <a:pt x="922" y="168"/>
                </a:lnTo>
                <a:lnTo>
                  <a:pt x="935" y="153"/>
                </a:lnTo>
                <a:lnTo>
                  <a:pt x="958" y="168"/>
                </a:lnTo>
                <a:lnTo>
                  <a:pt x="1010" y="223"/>
                </a:lnTo>
                <a:lnTo>
                  <a:pt x="1042" y="232"/>
                </a:lnTo>
                <a:lnTo>
                  <a:pt x="1052" y="217"/>
                </a:lnTo>
                <a:lnTo>
                  <a:pt x="1044" y="187"/>
                </a:lnTo>
                <a:lnTo>
                  <a:pt x="1063" y="191"/>
                </a:lnTo>
                <a:lnTo>
                  <a:pt x="1095" y="225"/>
                </a:lnTo>
                <a:lnTo>
                  <a:pt x="1101" y="244"/>
                </a:lnTo>
                <a:lnTo>
                  <a:pt x="1119" y="257"/>
                </a:lnTo>
                <a:lnTo>
                  <a:pt x="1157" y="272"/>
                </a:lnTo>
                <a:lnTo>
                  <a:pt x="1176" y="299"/>
                </a:lnTo>
                <a:lnTo>
                  <a:pt x="1204" y="319"/>
                </a:lnTo>
                <a:lnTo>
                  <a:pt x="1219" y="325"/>
                </a:lnTo>
                <a:lnTo>
                  <a:pt x="1221" y="342"/>
                </a:lnTo>
                <a:lnTo>
                  <a:pt x="1198" y="353"/>
                </a:lnTo>
                <a:lnTo>
                  <a:pt x="1185" y="340"/>
                </a:lnTo>
                <a:lnTo>
                  <a:pt x="1174" y="342"/>
                </a:lnTo>
                <a:lnTo>
                  <a:pt x="1170" y="370"/>
                </a:lnTo>
                <a:lnTo>
                  <a:pt x="1151" y="376"/>
                </a:lnTo>
                <a:lnTo>
                  <a:pt x="1131" y="361"/>
                </a:lnTo>
                <a:lnTo>
                  <a:pt x="1087" y="361"/>
                </a:lnTo>
                <a:lnTo>
                  <a:pt x="1082" y="393"/>
                </a:lnTo>
                <a:lnTo>
                  <a:pt x="1093" y="412"/>
                </a:lnTo>
                <a:lnTo>
                  <a:pt x="1110" y="401"/>
                </a:lnTo>
                <a:lnTo>
                  <a:pt x="1127" y="397"/>
                </a:lnTo>
                <a:lnTo>
                  <a:pt x="1144" y="408"/>
                </a:lnTo>
                <a:lnTo>
                  <a:pt x="1121" y="431"/>
                </a:lnTo>
                <a:lnTo>
                  <a:pt x="1144" y="452"/>
                </a:lnTo>
                <a:lnTo>
                  <a:pt x="1174" y="459"/>
                </a:lnTo>
                <a:lnTo>
                  <a:pt x="1170" y="472"/>
                </a:lnTo>
                <a:lnTo>
                  <a:pt x="1159" y="474"/>
                </a:lnTo>
                <a:lnTo>
                  <a:pt x="1131" y="546"/>
                </a:lnTo>
                <a:lnTo>
                  <a:pt x="1133" y="499"/>
                </a:lnTo>
                <a:lnTo>
                  <a:pt x="1146" y="476"/>
                </a:lnTo>
                <a:lnTo>
                  <a:pt x="1131" y="465"/>
                </a:lnTo>
                <a:lnTo>
                  <a:pt x="1114" y="480"/>
                </a:lnTo>
                <a:lnTo>
                  <a:pt x="1123" y="493"/>
                </a:lnTo>
                <a:lnTo>
                  <a:pt x="1110" y="501"/>
                </a:lnTo>
                <a:lnTo>
                  <a:pt x="1097" y="512"/>
                </a:lnTo>
                <a:lnTo>
                  <a:pt x="1099" y="544"/>
                </a:lnTo>
                <a:lnTo>
                  <a:pt x="1080" y="554"/>
                </a:lnTo>
                <a:lnTo>
                  <a:pt x="1054" y="557"/>
                </a:lnTo>
                <a:lnTo>
                  <a:pt x="1063" y="574"/>
                </a:lnTo>
                <a:lnTo>
                  <a:pt x="1054" y="593"/>
                </a:lnTo>
                <a:lnTo>
                  <a:pt x="1063" y="607"/>
                </a:lnTo>
                <a:lnTo>
                  <a:pt x="1048" y="639"/>
                </a:lnTo>
                <a:lnTo>
                  <a:pt x="1042" y="669"/>
                </a:lnTo>
                <a:lnTo>
                  <a:pt x="1020" y="686"/>
                </a:lnTo>
                <a:lnTo>
                  <a:pt x="991" y="733"/>
                </a:lnTo>
                <a:lnTo>
                  <a:pt x="988" y="765"/>
                </a:lnTo>
                <a:lnTo>
                  <a:pt x="997" y="790"/>
                </a:lnTo>
                <a:lnTo>
                  <a:pt x="1010" y="822"/>
                </a:lnTo>
                <a:lnTo>
                  <a:pt x="1018" y="856"/>
                </a:lnTo>
                <a:lnTo>
                  <a:pt x="1005" y="871"/>
                </a:lnTo>
                <a:lnTo>
                  <a:pt x="988" y="860"/>
                </a:lnTo>
                <a:lnTo>
                  <a:pt x="991" y="843"/>
                </a:lnTo>
                <a:lnTo>
                  <a:pt x="982" y="805"/>
                </a:lnTo>
                <a:lnTo>
                  <a:pt x="971" y="799"/>
                </a:lnTo>
                <a:lnTo>
                  <a:pt x="963" y="775"/>
                </a:lnTo>
                <a:lnTo>
                  <a:pt x="948" y="775"/>
                </a:lnTo>
                <a:lnTo>
                  <a:pt x="931" y="763"/>
                </a:lnTo>
                <a:lnTo>
                  <a:pt x="912" y="767"/>
                </a:lnTo>
                <a:lnTo>
                  <a:pt x="896" y="758"/>
                </a:lnTo>
                <a:lnTo>
                  <a:pt x="875" y="769"/>
                </a:lnTo>
                <a:lnTo>
                  <a:pt x="837" y="760"/>
                </a:lnTo>
                <a:lnTo>
                  <a:pt x="862" y="788"/>
                </a:lnTo>
                <a:lnTo>
                  <a:pt x="832" y="786"/>
                </a:lnTo>
                <a:lnTo>
                  <a:pt x="811" y="765"/>
                </a:lnTo>
                <a:lnTo>
                  <a:pt x="773" y="765"/>
                </a:lnTo>
                <a:lnTo>
                  <a:pt x="779" y="799"/>
                </a:lnTo>
                <a:lnTo>
                  <a:pt x="751" y="788"/>
                </a:lnTo>
                <a:lnTo>
                  <a:pt x="736" y="822"/>
                </a:lnTo>
                <a:lnTo>
                  <a:pt x="747" y="837"/>
                </a:lnTo>
                <a:lnTo>
                  <a:pt x="736" y="877"/>
                </a:lnTo>
                <a:lnTo>
                  <a:pt x="749" y="924"/>
                </a:lnTo>
                <a:lnTo>
                  <a:pt x="764" y="956"/>
                </a:lnTo>
                <a:lnTo>
                  <a:pt x="781" y="986"/>
                </a:lnTo>
                <a:lnTo>
                  <a:pt x="832" y="983"/>
                </a:lnTo>
                <a:lnTo>
                  <a:pt x="852" y="977"/>
                </a:lnTo>
                <a:lnTo>
                  <a:pt x="856" y="956"/>
                </a:lnTo>
                <a:lnTo>
                  <a:pt x="845" y="939"/>
                </a:lnTo>
                <a:lnTo>
                  <a:pt x="847" y="924"/>
                </a:lnTo>
                <a:lnTo>
                  <a:pt x="879" y="928"/>
                </a:lnTo>
                <a:lnTo>
                  <a:pt x="911" y="920"/>
                </a:lnTo>
                <a:lnTo>
                  <a:pt x="911" y="939"/>
                </a:lnTo>
                <a:lnTo>
                  <a:pt x="901" y="966"/>
                </a:lnTo>
                <a:lnTo>
                  <a:pt x="886" y="988"/>
                </a:lnTo>
                <a:lnTo>
                  <a:pt x="882" y="1017"/>
                </a:lnTo>
                <a:lnTo>
                  <a:pt x="903" y="1030"/>
                </a:lnTo>
                <a:lnTo>
                  <a:pt x="931" y="1026"/>
                </a:lnTo>
                <a:lnTo>
                  <a:pt x="948" y="1037"/>
                </a:lnTo>
                <a:lnTo>
                  <a:pt x="963" y="1032"/>
                </a:lnTo>
                <a:lnTo>
                  <a:pt x="969" y="1051"/>
                </a:lnTo>
                <a:lnTo>
                  <a:pt x="956" y="1079"/>
                </a:lnTo>
                <a:lnTo>
                  <a:pt x="967" y="1096"/>
                </a:lnTo>
                <a:lnTo>
                  <a:pt x="969" y="1130"/>
                </a:lnTo>
                <a:lnTo>
                  <a:pt x="988" y="1153"/>
                </a:lnTo>
                <a:lnTo>
                  <a:pt x="1012" y="1160"/>
                </a:lnTo>
                <a:lnTo>
                  <a:pt x="1029" y="1153"/>
                </a:lnTo>
                <a:lnTo>
                  <a:pt x="1037" y="1156"/>
                </a:lnTo>
                <a:lnTo>
                  <a:pt x="1069" y="1156"/>
                </a:lnTo>
                <a:lnTo>
                  <a:pt x="1097" y="1158"/>
                </a:lnTo>
                <a:lnTo>
                  <a:pt x="1104" y="1143"/>
                </a:lnTo>
                <a:lnTo>
                  <a:pt x="1080" y="1168"/>
                </a:lnTo>
                <a:lnTo>
                  <a:pt x="1063" y="1166"/>
                </a:lnTo>
                <a:lnTo>
                  <a:pt x="1046" y="1168"/>
                </a:lnTo>
                <a:lnTo>
                  <a:pt x="1012" y="1181"/>
                </a:lnTo>
                <a:lnTo>
                  <a:pt x="984" y="1164"/>
                </a:lnTo>
                <a:lnTo>
                  <a:pt x="958" y="1153"/>
                </a:lnTo>
                <a:lnTo>
                  <a:pt x="946" y="1156"/>
                </a:lnTo>
                <a:lnTo>
                  <a:pt x="948" y="1141"/>
                </a:lnTo>
                <a:lnTo>
                  <a:pt x="946" y="1117"/>
                </a:lnTo>
                <a:lnTo>
                  <a:pt x="924" y="1096"/>
                </a:lnTo>
                <a:lnTo>
                  <a:pt x="877" y="1083"/>
                </a:lnTo>
                <a:lnTo>
                  <a:pt x="869" y="1075"/>
                </a:lnTo>
                <a:lnTo>
                  <a:pt x="856" y="1077"/>
                </a:lnTo>
                <a:lnTo>
                  <a:pt x="843" y="1066"/>
                </a:lnTo>
                <a:lnTo>
                  <a:pt x="826" y="1056"/>
                </a:lnTo>
                <a:lnTo>
                  <a:pt x="803" y="1026"/>
                </a:lnTo>
                <a:lnTo>
                  <a:pt x="777" y="1017"/>
                </a:lnTo>
                <a:lnTo>
                  <a:pt x="762" y="1037"/>
                </a:lnTo>
                <a:lnTo>
                  <a:pt x="745" y="1022"/>
                </a:lnTo>
                <a:lnTo>
                  <a:pt x="724" y="1022"/>
                </a:lnTo>
                <a:lnTo>
                  <a:pt x="683" y="1011"/>
                </a:lnTo>
                <a:lnTo>
                  <a:pt x="608" y="960"/>
                </a:lnTo>
                <a:lnTo>
                  <a:pt x="602" y="907"/>
                </a:lnTo>
                <a:lnTo>
                  <a:pt x="595" y="886"/>
                </a:lnTo>
                <a:lnTo>
                  <a:pt x="581" y="871"/>
                </a:lnTo>
                <a:lnTo>
                  <a:pt x="564" y="841"/>
                </a:lnTo>
                <a:lnTo>
                  <a:pt x="485" y="739"/>
                </a:lnTo>
                <a:lnTo>
                  <a:pt x="485" y="777"/>
                </a:lnTo>
                <a:lnTo>
                  <a:pt x="534" y="845"/>
                </a:lnTo>
                <a:lnTo>
                  <a:pt x="555" y="903"/>
                </a:lnTo>
                <a:lnTo>
                  <a:pt x="525" y="890"/>
                </a:lnTo>
                <a:lnTo>
                  <a:pt x="519" y="856"/>
                </a:lnTo>
                <a:lnTo>
                  <a:pt x="480" y="835"/>
                </a:lnTo>
                <a:lnTo>
                  <a:pt x="502" y="822"/>
                </a:lnTo>
                <a:lnTo>
                  <a:pt x="450" y="786"/>
                </a:lnTo>
                <a:lnTo>
                  <a:pt x="470" y="765"/>
                </a:lnTo>
                <a:lnTo>
                  <a:pt x="452" y="722"/>
                </a:lnTo>
                <a:lnTo>
                  <a:pt x="388" y="633"/>
                </a:lnTo>
                <a:lnTo>
                  <a:pt x="380" y="582"/>
                </a:lnTo>
                <a:lnTo>
                  <a:pt x="384" y="544"/>
                </a:lnTo>
                <a:lnTo>
                  <a:pt x="401" y="501"/>
                </a:lnTo>
                <a:lnTo>
                  <a:pt x="401" y="459"/>
                </a:lnTo>
                <a:lnTo>
                  <a:pt x="388" y="433"/>
                </a:lnTo>
                <a:lnTo>
                  <a:pt x="423" y="425"/>
                </a:lnTo>
                <a:lnTo>
                  <a:pt x="380" y="374"/>
                </a:lnTo>
                <a:lnTo>
                  <a:pt x="382" y="350"/>
                </a:lnTo>
                <a:lnTo>
                  <a:pt x="363" y="319"/>
                </a:lnTo>
                <a:lnTo>
                  <a:pt x="371" y="299"/>
                </a:lnTo>
                <a:lnTo>
                  <a:pt x="357" y="289"/>
                </a:lnTo>
                <a:lnTo>
                  <a:pt x="356" y="268"/>
                </a:lnTo>
                <a:lnTo>
                  <a:pt x="342" y="251"/>
                </a:lnTo>
                <a:lnTo>
                  <a:pt x="357" y="236"/>
                </a:lnTo>
                <a:lnTo>
                  <a:pt x="337" y="225"/>
                </a:lnTo>
                <a:lnTo>
                  <a:pt x="320" y="240"/>
                </a:lnTo>
                <a:lnTo>
                  <a:pt x="295" y="210"/>
                </a:lnTo>
                <a:lnTo>
                  <a:pt x="269" y="202"/>
                </a:lnTo>
                <a:lnTo>
                  <a:pt x="231" y="202"/>
                </a:lnTo>
                <a:lnTo>
                  <a:pt x="207" y="229"/>
                </a:lnTo>
                <a:lnTo>
                  <a:pt x="196" y="221"/>
                </a:lnTo>
                <a:lnTo>
                  <a:pt x="216" y="185"/>
                </a:lnTo>
                <a:lnTo>
                  <a:pt x="198" y="191"/>
                </a:lnTo>
                <a:lnTo>
                  <a:pt x="160" y="229"/>
                </a:lnTo>
                <a:lnTo>
                  <a:pt x="120" y="263"/>
                </a:lnTo>
                <a:lnTo>
                  <a:pt x="85" y="272"/>
                </a:lnTo>
                <a:lnTo>
                  <a:pt x="24" y="306"/>
                </a:lnTo>
                <a:lnTo>
                  <a:pt x="0" y="304"/>
                </a:lnTo>
              </a:path>
            </a:pathLst>
          </a:custGeom>
          <a:solidFill>
            <a:srgbClr val="c2fcc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1752480" y="1360440"/>
            <a:ext cx="719280" cy="520920"/>
          </a:xfrm>
          <a:custGeom>
            <a:avLst/>
            <a:gdLst/>
            <a:ahLst/>
            <a:rect l="l" t="t" r="r" b="b"/>
            <a:pathLst>
              <a:path w="417" h="312">
                <a:moveTo>
                  <a:pt x="0" y="64"/>
                </a:moveTo>
                <a:lnTo>
                  <a:pt x="9" y="40"/>
                </a:lnTo>
                <a:lnTo>
                  <a:pt x="9" y="23"/>
                </a:lnTo>
                <a:lnTo>
                  <a:pt x="24" y="0"/>
                </a:lnTo>
                <a:lnTo>
                  <a:pt x="100" y="15"/>
                </a:lnTo>
                <a:lnTo>
                  <a:pt x="230" y="43"/>
                </a:lnTo>
                <a:lnTo>
                  <a:pt x="280" y="66"/>
                </a:lnTo>
                <a:lnTo>
                  <a:pt x="348" y="87"/>
                </a:lnTo>
                <a:lnTo>
                  <a:pt x="382" y="128"/>
                </a:lnTo>
                <a:lnTo>
                  <a:pt x="416" y="147"/>
                </a:lnTo>
                <a:lnTo>
                  <a:pt x="403" y="162"/>
                </a:lnTo>
                <a:lnTo>
                  <a:pt x="403" y="181"/>
                </a:lnTo>
                <a:lnTo>
                  <a:pt x="390" y="185"/>
                </a:lnTo>
                <a:lnTo>
                  <a:pt x="378" y="202"/>
                </a:lnTo>
                <a:lnTo>
                  <a:pt x="390" y="219"/>
                </a:lnTo>
                <a:lnTo>
                  <a:pt x="388" y="232"/>
                </a:lnTo>
                <a:lnTo>
                  <a:pt x="375" y="249"/>
                </a:lnTo>
                <a:lnTo>
                  <a:pt x="376" y="266"/>
                </a:lnTo>
                <a:lnTo>
                  <a:pt x="399" y="283"/>
                </a:lnTo>
                <a:lnTo>
                  <a:pt x="401" y="300"/>
                </a:lnTo>
                <a:lnTo>
                  <a:pt x="395" y="309"/>
                </a:lnTo>
                <a:lnTo>
                  <a:pt x="373" y="311"/>
                </a:lnTo>
                <a:lnTo>
                  <a:pt x="356" y="302"/>
                </a:lnTo>
                <a:lnTo>
                  <a:pt x="337" y="281"/>
                </a:lnTo>
                <a:lnTo>
                  <a:pt x="329" y="281"/>
                </a:lnTo>
                <a:lnTo>
                  <a:pt x="320" y="273"/>
                </a:lnTo>
                <a:lnTo>
                  <a:pt x="311" y="247"/>
                </a:lnTo>
                <a:lnTo>
                  <a:pt x="299" y="239"/>
                </a:lnTo>
                <a:lnTo>
                  <a:pt x="275" y="226"/>
                </a:lnTo>
                <a:lnTo>
                  <a:pt x="254" y="217"/>
                </a:lnTo>
                <a:lnTo>
                  <a:pt x="224" y="194"/>
                </a:lnTo>
                <a:lnTo>
                  <a:pt x="211" y="177"/>
                </a:lnTo>
                <a:lnTo>
                  <a:pt x="213" y="164"/>
                </a:lnTo>
                <a:lnTo>
                  <a:pt x="226" y="153"/>
                </a:lnTo>
                <a:lnTo>
                  <a:pt x="215" y="141"/>
                </a:lnTo>
                <a:lnTo>
                  <a:pt x="203" y="147"/>
                </a:lnTo>
                <a:lnTo>
                  <a:pt x="184" y="128"/>
                </a:lnTo>
                <a:lnTo>
                  <a:pt x="181" y="138"/>
                </a:lnTo>
                <a:lnTo>
                  <a:pt x="164" y="138"/>
                </a:lnTo>
                <a:lnTo>
                  <a:pt x="160" y="130"/>
                </a:lnTo>
                <a:lnTo>
                  <a:pt x="160" y="115"/>
                </a:lnTo>
                <a:lnTo>
                  <a:pt x="152" y="107"/>
                </a:lnTo>
                <a:lnTo>
                  <a:pt x="141" y="109"/>
                </a:lnTo>
                <a:lnTo>
                  <a:pt x="126" y="85"/>
                </a:lnTo>
                <a:lnTo>
                  <a:pt x="115" y="83"/>
                </a:lnTo>
                <a:lnTo>
                  <a:pt x="98" y="72"/>
                </a:lnTo>
                <a:lnTo>
                  <a:pt x="62" y="75"/>
                </a:lnTo>
                <a:lnTo>
                  <a:pt x="26" y="72"/>
                </a:lnTo>
                <a:lnTo>
                  <a:pt x="0" y="64"/>
                </a:lnTo>
              </a:path>
            </a:pathLst>
          </a:custGeom>
          <a:solidFill>
            <a:srgbClr val="c2fcc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1609560" y="1544760"/>
            <a:ext cx="457200" cy="266400"/>
          </a:xfrm>
          <a:custGeom>
            <a:avLst/>
            <a:gdLst/>
            <a:ahLst/>
            <a:rect l="l" t="t" r="r" b="b"/>
            <a:pathLst>
              <a:path w="266" h="160">
                <a:moveTo>
                  <a:pt x="9" y="0"/>
                </a:moveTo>
                <a:lnTo>
                  <a:pt x="0" y="13"/>
                </a:lnTo>
                <a:lnTo>
                  <a:pt x="0" y="28"/>
                </a:lnTo>
                <a:lnTo>
                  <a:pt x="19" y="42"/>
                </a:lnTo>
                <a:lnTo>
                  <a:pt x="30" y="38"/>
                </a:lnTo>
                <a:lnTo>
                  <a:pt x="34" y="45"/>
                </a:lnTo>
                <a:lnTo>
                  <a:pt x="45" y="47"/>
                </a:lnTo>
                <a:lnTo>
                  <a:pt x="52" y="36"/>
                </a:lnTo>
                <a:lnTo>
                  <a:pt x="78" y="38"/>
                </a:lnTo>
                <a:lnTo>
                  <a:pt x="82" y="49"/>
                </a:lnTo>
                <a:lnTo>
                  <a:pt x="91" y="53"/>
                </a:lnTo>
                <a:lnTo>
                  <a:pt x="114" y="51"/>
                </a:lnTo>
                <a:lnTo>
                  <a:pt x="121" y="57"/>
                </a:lnTo>
                <a:lnTo>
                  <a:pt x="133" y="64"/>
                </a:lnTo>
                <a:lnTo>
                  <a:pt x="142" y="76"/>
                </a:lnTo>
                <a:lnTo>
                  <a:pt x="142" y="93"/>
                </a:lnTo>
                <a:lnTo>
                  <a:pt x="134" y="98"/>
                </a:lnTo>
                <a:lnTo>
                  <a:pt x="138" y="104"/>
                </a:lnTo>
                <a:lnTo>
                  <a:pt x="127" y="114"/>
                </a:lnTo>
                <a:lnTo>
                  <a:pt x="127" y="129"/>
                </a:lnTo>
                <a:lnTo>
                  <a:pt x="144" y="131"/>
                </a:lnTo>
                <a:lnTo>
                  <a:pt x="153" y="127"/>
                </a:lnTo>
                <a:lnTo>
                  <a:pt x="157" y="121"/>
                </a:lnTo>
                <a:lnTo>
                  <a:pt x="162" y="127"/>
                </a:lnTo>
                <a:lnTo>
                  <a:pt x="172" y="123"/>
                </a:lnTo>
                <a:lnTo>
                  <a:pt x="192" y="131"/>
                </a:lnTo>
                <a:lnTo>
                  <a:pt x="205" y="146"/>
                </a:lnTo>
                <a:lnTo>
                  <a:pt x="209" y="146"/>
                </a:lnTo>
                <a:lnTo>
                  <a:pt x="211" y="155"/>
                </a:lnTo>
                <a:lnTo>
                  <a:pt x="224" y="159"/>
                </a:lnTo>
                <a:lnTo>
                  <a:pt x="239" y="159"/>
                </a:lnTo>
                <a:lnTo>
                  <a:pt x="230" y="151"/>
                </a:lnTo>
                <a:lnTo>
                  <a:pt x="233" y="142"/>
                </a:lnTo>
                <a:lnTo>
                  <a:pt x="244" y="151"/>
                </a:lnTo>
                <a:lnTo>
                  <a:pt x="258" y="153"/>
                </a:lnTo>
                <a:lnTo>
                  <a:pt x="259" y="140"/>
                </a:lnTo>
                <a:lnTo>
                  <a:pt x="246" y="129"/>
                </a:lnTo>
                <a:lnTo>
                  <a:pt x="237" y="129"/>
                </a:lnTo>
                <a:lnTo>
                  <a:pt x="224" y="119"/>
                </a:lnTo>
                <a:lnTo>
                  <a:pt x="237" y="119"/>
                </a:lnTo>
                <a:lnTo>
                  <a:pt x="246" y="125"/>
                </a:lnTo>
                <a:lnTo>
                  <a:pt x="265" y="125"/>
                </a:lnTo>
                <a:lnTo>
                  <a:pt x="261" y="112"/>
                </a:lnTo>
                <a:lnTo>
                  <a:pt x="244" y="100"/>
                </a:lnTo>
                <a:lnTo>
                  <a:pt x="233" y="98"/>
                </a:lnTo>
                <a:lnTo>
                  <a:pt x="216" y="83"/>
                </a:lnTo>
                <a:lnTo>
                  <a:pt x="196" y="78"/>
                </a:lnTo>
                <a:lnTo>
                  <a:pt x="179" y="72"/>
                </a:lnTo>
                <a:lnTo>
                  <a:pt x="166" y="53"/>
                </a:lnTo>
                <a:lnTo>
                  <a:pt x="157" y="30"/>
                </a:lnTo>
                <a:lnTo>
                  <a:pt x="144" y="30"/>
                </a:lnTo>
                <a:lnTo>
                  <a:pt x="140" y="23"/>
                </a:lnTo>
                <a:lnTo>
                  <a:pt x="133" y="25"/>
                </a:lnTo>
                <a:lnTo>
                  <a:pt x="119" y="15"/>
                </a:lnTo>
                <a:lnTo>
                  <a:pt x="97" y="11"/>
                </a:lnTo>
                <a:lnTo>
                  <a:pt x="88" y="17"/>
                </a:lnTo>
                <a:lnTo>
                  <a:pt x="67" y="11"/>
                </a:lnTo>
                <a:lnTo>
                  <a:pt x="54" y="11"/>
                </a:lnTo>
                <a:lnTo>
                  <a:pt x="49" y="2"/>
                </a:lnTo>
                <a:lnTo>
                  <a:pt x="43" y="0"/>
                </a:lnTo>
                <a:lnTo>
                  <a:pt x="34" y="2"/>
                </a:lnTo>
                <a:lnTo>
                  <a:pt x="9" y="0"/>
                </a:lnTo>
              </a:path>
            </a:pathLst>
          </a:custGeom>
          <a:solidFill>
            <a:srgbClr val="c2fcc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>
            <a:off x="2017800" y="3411360"/>
            <a:ext cx="1336680" cy="2157480"/>
          </a:xfrm>
          <a:custGeom>
            <a:avLst/>
            <a:gdLst/>
            <a:ahLst/>
            <a:rect l="l" t="t" r="r" b="b"/>
            <a:pathLst>
              <a:path w="777" h="1294">
                <a:moveTo>
                  <a:pt x="60" y="57"/>
                </a:moveTo>
                <a:lnTo>
                  <a:pt x="70" y="43"/>
                </a:lnTo>
                <a:lnTo>
                  <a:pt x="89" y="21"/>
                </a:lnTo>
                <a:lnTo>
                  <a:pt x="117" y="9"/>
                </a:lnTo>
                <a:lnTo>
                  <a:pt x="132" y="0"/>
                </a:lnTo>
                <a:lnTo>
                  <a:pt x="147" y="2"/>
                </a:lnTo>
                <a:lnTo>
                  <a:pt x="143" y="13"/>
                </a:lnTo>
                <a:lnTo>
                  <a:pt x="127" y="23"/>
                </a:lnTo>
                <a:lnTo>
                  <a:pt x="123" y="45"/>
                </a:lnTo>
                <a:lnTo>
                  <a:pt x="127" y="62"/>
                </a:lnTo>
                <a:lnTo>
                  <a:pt x="142" y="62"/>
                </a:lnTo>
                <a:lnTo>
                  <a:pt x="147" y="43"/>
                </a:lnTo>
                <a:lnTo>
                  <a:pt x="151" y="23"/>
                </a:lnTo>
                <a:lnTo>
                  <a:pt x="160" y="30"/>
                </a:lnTo>
                <a:lnTo>
                  <a:pt x="172" y="40"/>
                </a:lnTo>
                <a:lnTo>
                  <a:pt x="191" y="36"/>
                </a:lnTo>
                <a:lnTo>
                  <a:pt x="202" y="45"/>
                </a:lnTo>
                <a:lnTo>
                  <a:pt x="206" y="55"/>
                </a:lnTo>
                <a:lnTo>
                  <a:pt x="234" y="51"/>
                </a:lnTo>
                <a:lnTo>
                  <a:pt x="291" y="45"/>
                </a:lnTo>
                <a:lnTo>
                  <a:pt x="312" y="79"/>
                </a:lnTo>
                <a:lnTo>
                  <a:pt x="347" y="96"/>
                </a:lnTo>
                <a:lnTo>
                  <a:pt x="346" y="111"/>
                </a:lnTo>
                <a:lnTo>
                  <a:pt x="361" y="102"/>
                </a:lnTo>
                <a:lnTo>
                  <a:pt x="378" y="102"/>
                </a:lnTo>
                <a:lnTo>
                  <a:pt x="398" y="117"/>
                </a:lnTo>
                <a:lnTo>
                  <a:pt x="423" y="115"/>
                </a:lnTo>
                <a:lnTo>
                  <a:pt x="444" y="117"/>
                </a:lnTo>
                <a:lnTo>
                  <a:pt x="478" y="145"/>
                </a:lnTo>
                <a:lnTo>
                  <a:pt x="514" y="179"/>
                </a:lnTo>
                <a:lnTo>
                  <a:pt x="529" y="217"/>
                </a:lnTo>
                <a:lnTo>
                  <a:pt x="519" y="247"/>
                </a:lnTo>
                <a:lnTo>
                  <a:pt x="563" y="257"/>
                </a:lnTo>
                <a:lnTo>
                  <a:pt x="634" y="272"/>
                </a:lnTo>
                <a:lnTo>
                  <a:pt x="708" y="289"/>
                </a:lnTo>
                <a:lnTo>
                  <a:pt x="755" y="323"/>
                </a:lnTo>
                <a:lnTo>
                  <a:pt x="776" y="355"/>
                </a:lnTo>
                <a:lnTo>
                  <a:pt x="776" y="396"/>
                </a:lnTo>
                <a:lnTo>
                  <a:pt x="757" y="432"/>
                </a:lnTo>
                <a:lnTo>
                  <a:pt x="736" y="451"/>
                </a:lnTo>
                <a:lnTo>
                  <a:pt x="723" y="464"/>
                </a:lnTo>
                <a:lnTo>
                  <a:pt x="708" y="489"/>
                </a:lnTo>
                <a:lnTo>
                  <a:pt x="706" y="513"/>
                </a:lnTo>
                <a:lnTo>
                  <a:pt x="708" y="542"/>
                </a:lnTo>
                <a:lnTo>
                  <a:pt x="700" y="572"/>
                </a:lnTo>
                <a:lnTo>
                  <a:pt x="689" y="578"/>
                </a:lnTo>
                <a:lnTo>
                  <a:pt x="685" y="595"/>
                </a:lnTo>
                <a:lnTo>
                  <a:pt x="672" y="608"/>
                </a:lnTo>
                <a:lnTo>
                  <a:pt x="670" y="623"/>
                </a:lnTo>
                <a:lnTo>
                  <a:pt x="653" y="640"/>
                </a:lnTo>
                <a:lnTo>
                  <a:pt x="627" y="670"/>
                </a:lnTo>
                <a:lnTo>
                  <a:pt x="604" y="678"/>
                </a:lnTo>
                <a:lnTo>
                  <a:pt x="589" y="676"/>
                </a:lnTo>
                <a:lnTo>
                  <a:pt x="561" y="691"/>
                </a:lnTo>
                <a:lnTo>
                  <a:pt x="532" y="725"/>
                </a:lnTo>
                <a:lnTo>
                  <a:pt x="527" y="738"/>
                </a:lnTo>
                <a:lnTo>
                  <a:pt x="527" y="755"/>
                </a:lnTo>
                <a:lnTo>
                  <a:pt x="532" y="774"/>
                </a:lnTo>
                <a:lnTo>
                  <a:pt x="519" y="793"/>
                </a:lnTo>
                <a:lnTo>
                  <a:pt x="519" y="808"/>
                </a:lnTo>
                <a:lnTo>
                  <a:pt x="497" y="825"/>
                </a:lnTo>
                <a:lnTo>
                  <a:pt x="480" y="838"/>
                </a:lnTo>
                <a:lnTo>
                  <a:pt x="466" y="857"/>
                </a:lnTo>
                <a:lnTo>
                  <a:pt x="461" y="876"/>
                </a:lnTo>
                <a:lnTo>
                  <a:pt x="442" y="900"/>
                </a:lnTo>
                <a:lnTo>
                  <a:pt x="434" y="895"/>
                </a:lnTo>
                <a:lnTo>
                  <a:pt x="419" y="895"/>
                </a:lnTo>
                <a:lnTo>
                  <a:pt x="400" y="904"/>
                </a:lnTo>
                <a:lnTo>
                  <a:pt x="413" y="914"/>
                </a:lnTo>
                <a:lnTo>
                  <a:pt x="413" y="936"/>
                </a:lnTo>
                <a:lnTo>
                  <a:pt x="412" y="953"/>
                </a:lnTo>
                <a:lnTo>
                  <a:pt x="402" y="965"/>
                </a:lnTo>
                <a:lnTo>
                  <a:pt x="378" y="968"/>
                </a:lnTo>
                <a:lnTo>
                  <a:pt x="359" y="974"/>
                </a:lnTo>
                <a:lnTo>
                  <a:pt x="349" y="987"/>
                </a:lnTo>
                <a:lnTo>
                  <a:pt x="349" y="1008"/>
                </a:lnTo>
                <a:lnTo>
                  <a:pt x="327" y="1010"/>
                </a:lnTo>
                <a:lnTo>
                  <a:pt x="308" y="1008"/>
                </a:lnTo>
                <a:lnTo>
                  <a:pt x="302" y="1017"/>
                </a:lnTo>
                <a:lnTo>
                  <a:pt x="312" y="1025"/>
                </a:lnTo>
                <a:lnTo>
                  <a:pt x="306" y="1057"/>
                </a:lnTo>
                <a:lnTo>
                  <a:pt x="298" y="1085"/>
                </a:lnTo>
                <a:lnTo>
                  <a:pt x="274" y="1085"/>
                </a:lnTo>
                <a:lnTo>
                  <a:pt x="266" y="1095"/>
                </a:lnTo>
                <a:lnTo>
                  <a:pt x="268" y="1116"/>
                </a:lnTo>
                <a:lnTo>
                  <a:pt x="281" y="1116"/>
                </a:lnTo>
                <a:lnTo>
                  <a:pt x="291" y="1129"/>
                </a:lnTo>
                <a:lnTo>
                  <a:pt x="285" y="1151"/>
                </a:lnTo>
                <a:lnTo>
                  <a:pt x="272" y="1153"/>
                </a:lnTo>
                <a:lnTo>
                  <a:pt x="251" y="1161"/>
                </a:lnTo>
                <a:lnTo>
                  <a:pt x="245" y="1178"/>
                </a:lnTo>
                <a:lnTo>
                  <a:pt x="244" y="1204"/>
                </a:lnTo>
                <a:lnTo>
                  <a:pt x="230" y="1216"/>
                </a:lnTo>
                <a:lnTo>
                  <a:pt x="278" y="1259"/>
                </a:lnTo>
                <a:lnTo>
                  <a:pt x="291" y="1280"/>
                </a:lnTo>
                <a:lnTo>
                  <a:pt x="283" y="1293"/>
                </a:lnTo>
                <a:lnTo>
                  <a:pt x="262" y="1284"/>
                </a:lnTo>
                <a:lnTo>
                  <a:pt x="245" y="1267"/>
                </a:lnTo>
                <a:lnTo>
                  <a:pt x="221" y="1255"/>
                </a:lnTo>
                <a:lnTo>
                  <a:pt x="198" y="1233"/>
                </a:lnTo>
                <a:lnTo>
                  <a:pt x="183" y="1208"/>
                </a:lnTo>
                <a:lnTo>
                  <a:pt x="181" y="1187"/>
                </a:lnTo>
                <a:lnTo>
                  <a:pt x="185" y="1170"/>
                </a:lnTo>
                <a:lnTo>
                  <a:pt x="183" y="1031"/>
                </a:lnTo>
                <a:lnTo>
                  <a:pt x="177" y="1008"/>
                </a:lnTo>
                <a:lnTo>
                  <a:pt x="160" y="983"/>
                </a:lnTo>
                <a:lnTo>
                  <a:pt x="160" y="959"/>
                </a:lnTo>
                <a:lnTo>
                  <a:pt x="172" y="931"/>
                </a:lnTo>
                <a:lnTo>
                  <a:pt x="181" y="897"/>
                </a:lnTo>
                <a:lnTo>
                  <a:pt x="177" y="863"/>
                </a:lnTo>
                <a:lnTo>
                  <a:pt x="176" y="849"/>
                </a:lnTo>
                <a:lnTo>
                  <a:pt x="174" y="829"/>
                </a:lnTo>
                <a:lnTo>
                  <a:pt x="179" y="821"/>
                </a:lnTo>
                <a:lnTo>
                  <a:pt x="183" y="783"/>
                </a:lnTo>
                <a:lnTo>
                  <a:pt x="179" y="763"/>
                </a:lnTo>
                <a:lnTo>
                  <a:pt x="187" y="717"/>
                </a:lnTo>
                <a:lnTo>
                  <a:pt x="179" y="676"/>
                </a:lnTo>
                <a:lnTo>
                  <a:pt x="185" y="655"/>
                </a:lnTo>
                <a:lnTo>
                  <a:pt x="194" y="615"/>
                </a:lnTo>
                <a:lnTo>
                  <a:pt x="185" y="589"/>
                </a:lnTo>
                <a:lnTo>
                  <a:pt x="166" y="570"/>
                </a:lnTo>
                <a:lnTo>
                  <a:pt x="160" y="549"/>
                </a:lnTo>
                <a:lnTo>
                  <a:pt x="140" y="530"/>
                </a:lnTo>
                <a:lnTo>
                  <a:pt x="117" y="517"/>
                </a:lnTo>
                <a:lnTo>
                  <a:pt x="85" y="510"/>
                </a:lnTo>
                <a:lnTo>
                  <a:pt x="70" y="483"/>
                </a:lnTo>
                <a:lnTo>
                  <a:pt x="49" y="455"/>
                </a:lnTo>
                <a:lnTo>
                  <a:pt x="47" y="432"/>
                </a:lnTo>
                <a:lnTo>
                  <a:pt x="45" y="410"/>
                </a:lnTo>
                <a:lnTo>
                  <a:pt x="40" y="396"/>
                </a:lnTo>
                <a:lnTo>
                  <a:pt x="28" y="379"/>
                </a:lnTo>
                <a:lnTo>
                  <a:pt x="13" y="370"/>
                </a:lnTo>
                <a:lnTo>
                  <a:pt x="2" y="353"/>
                </a:lnTo>
                <a:lnTo>
                  <a:pt x="15" y="338"/>
                </a:lnTo>
                <a:lnTo>
                  <a:pt x="15" y="302"/>
                </a:lnTo>
                <a:lnTo>
                  <a:pt x="8" y="283"/>
                </a:lnTo>
                <a:lnTo>
                  <a:pt x="0" y="264"/>
                </a:lnTo>
                <a:lnTo>
                  <a:pt x="8" y="236"/>
                </a:lnTo>
                <a:lnTo>
                  <a:pt x="38" y="168"/>
                </a:lnTo>
                <a:lnTo>
                  <a:pt x="40" y="138"/>
                </a:lnTo>
                <a:lnTo>
                  <a:pt x="57" y="106"/>
                </a:lnTo>
                <a:lnTo>
                  <a:pt x="57" y="89"/>
                </a:lnTo>
                <a:lnTo>
                  <a:pt x="60" y="57"/>
                </a:lnTo>
              </a:path>
            </a:pathLst>
          </a:custGeom>
          <a:solidFill>
            <a:srgbClr val="c2fcc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"/>
          <p:cNvSpPr/>
          <p:nvPr/>
        </p:nvSpPr>
        <p:spPr>
          <a:xfrm>
            <a:off x="911160" y="2286000"/>
            <a:ext cx="3789360" cy="392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World’s leading energy company.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$40.1 billion in annual revenues.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$33.38 billion in assets.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Transports 15% of US natural gas.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Operates one of the nation’s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largest natural gas 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transmission systems.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"/>
          <p:cNvSpPr/>
          <p:nvPr/>
        </p:nvSpPr>
        <p:spPr>
          <a:xfrm>
            <a:off x="5035680" y="1981080"/>
            <a:ext cx="4689360" cy="365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Largest gas merchant in the US, Canada, and the UK.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Largest electricity merchant in the US, UK, and Nordic Region.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Manages the largest natural gas derivatives book in the world.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Over 20,000 employees worldwide.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Activities in over 30 countries.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"/>
          <p:cNvSpPr/>
          <p:nvPr/>
        </p:nvSpPr>
        <p:spPr>
          <a:xfrm>
            <a:off x="4637880" y="1676520"/>
            <a:ext cx="2769840" cy="36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5ba0"/>
                </a:solidFill>
                <a:effectLst/>
                <a:uFillTx/>
                <a:latin typeface="Arial"/>
              </a:rPr>
              <a:t>Endless possibilities.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>
            <a:off x="7258680" y="1633680"/>
            <a:ext cx="40140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5ba0"/>
                </a:solidFill>
                <a:effectLst/>
                <a:uFillTx/>
                <a:latin typeface="Arial"/>
              </a:rPr>
              <a:t>TM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58" name="LogoWh" descr=""/>
          <p:cNvPicPr/>
          <p:nvPr/>
        </p:nvPicPr>
        <p:blipFill>
          <a:blip r:embed="rId1"/>
          <a:stretch/>
        </p:blipFill>
        <p:spPr>
          <a:xfrm flipH="1">
            <a:off x="2138040" y="152280"/>
            <a:ext cx="2268360" cy="2105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9" name=""/>
          <p:cNvSpPr/>
          <p:nvPr/>
        </p:nvSpPr>
        <p:spPr>
          <a:xfrm>
            <a:off x="750960" y="2362320"/>
            <a:ext cx="177840" cy="163440"/>
          </a:xfrm>
          <a:prstGeom prst="diamond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"/>
          <p:cNvSpPr/>
          <p:nvPr/>
        </p:nvSpPr>
        <p:spPr>
          <a:xfrm>
            <a:off x="750960" y="4275000"/>
            <a:ext cx="177840" cy="163800"/>
          </a:xfrm>
          <a:prstGeom prst="diamond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"/>
          <p:cNvSpPr/>
          <p:nvPr/>
        </p:nvSpPr>
        <p:spPr>
          <a:xfrm>
            <a:off x="750960" y="5099040"/>
            <a:ext cx="177840" cy="163440"/>
          </a:xfrm>
          <a:prstGeom prst="diamond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"/>
          <p:cNvSpPr/>
          <p:nvPr/>
        </p:nvSpPr>
        <p:spPr>
          <a:xfrm>
            <a:off x="4788000" y="2362320"/>
            <a:ext cx="177840" cy="163440"/>
          </a:xfrm>
          <a:prstGeom prst="diamond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"/>
          <p:cNvSpPr/>
          <p:nvPr/>
        </p:nvSpPr>
        <p:spPr>
          <a:xfrm>
            <a:off x="0" y="77760"/>
            <a:ext cx="372960" cy="2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80000"/>
              </a:lnSpc>
              <a:buClr>
                <a:srgbClr val="ffff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730080" y="3200400"/>
            <a:ext cx="177840" cy="163440"/>
          </a:xfrm>
          <a:prstGeom prst="diamond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"/>
          <p:cNvSpPr/>
          <p:nvPr/>
        </p:nvSpPr>
        <p:spPr>
          <a:xfrm>
            <a:off x="4788000" y="3189240"/>
            <a:ext cx="177840" cy="163440"/>
          </a:xfrm>
          <a:prstGeom prst="diamond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>
            <a:off x="4775040" y="3962520"/>
            <a:ext cx="177840" cy="163440"/>
          </a:xfrm>
          <a:prstGeom prst="diamond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>
            <a:off x="4788000" y="4800600"/>
            <a:ext cx="177840" cy="163440"/>
          </a:xfrm>
          <a:prstGeom prst="diamond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>
            <a:off x="4788000" y="5398920"/>
            <a:ext cx="177840" cy="163800"/>
          </a:xfrm>
          <a:prstGeom prst="diamond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739800" y="3738600"/>
            <a:ext cx="177840" cy="163440"/>
          </a:xfrm>
          <a:prstGeom prst="diamond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transition spd="med">
    <p:randomBar dir="horz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5c"/>
            </a:gs>
            <a:gs pos="100000">
              <a:srgbClr val="0000cc"/>
            </a:gs>
          </a:gsLst>
          <a:lin ang="135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212400" y="210960"/>
            <a:ext cx="9420120" cy="1152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eBusiness Trends</a:t>
            </a:r>
            <a:endParaRPr b="1" lang="en-US" sz="3600" strike="noStrike" u="none">
              <a:solidFill>
                <a:srgbClr val="ffbf3b"/>
              </a:solidFill>
              <a:effectLst/>
              <a:uFillTx/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555480" y="1571400"/>
            <a:ext cx="9482400" cy="4492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284040" indent="-284040">
              <a:lnSpc>
                <a:spcPct val="150000"/>
              </a:lnSpc>
              <a:spcAft>
                <a:spcPts val="6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Internet is a Disintermediary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84040" indent="-284040">
              <a:lnSpc>
                <a:spcPct val="150000"/>
              </a:lnSpc>
              <a:spcAft>
                <a:spcPts val="6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Internet Cannibalizes Existing Businesses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84040" indent="-284040">
              <a:lnSpc>
                <a:spcPct val="150000"/>
              </a:lnSpc>
              <a:spcAft>
                <a:spcPts val="6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Internet Allows for Mass Customization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84040" indent="-284040">
              <a:lnSpc>
                <a:spcPct val="150000"/>
              </a:lnSpc>
              <a:spcAft>
                <a:spcPts val="6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Barriers to Enter Markets are Dramatically Changing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84040" indent="-284040">
              <a:lnSpc>
                <a:spcPct val="150000"/>
              </a:lnSpc>
              <a:spcAft>
                <a:spcPts val="6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Internet Provides a Unique Opportunity to Have Immediate and Inexpensive Access to New Customers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2" name=""/>
          <p:cNvSpPr/>
          <p:nvPr/>
        </p:nvSpPr>
        <p:spPr>
          <a:xfrm>
            <a:off x="355680" y="1847880"/>
            <a:ext cx="172800" cy="173160"/>
          </a:xfrm>
          <a:prstGeom prst="diamond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>
            <a:off x="365040" y="2500200"/>
            <a:ext cx="173160" cy="173160"/>
          </a:xfrm>
          <a:prstGeom prst="diamond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>
            <a:off x="374760" y="3081240"/>
            <a:ext cx="172800" cy="173160"/>
          </a:xfrm>
          <a:prstGeom prst="diamond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>
            <a:off x="384120" y="3705120"/>
            <a:ext cx="173160" cy="173160"/>
          </a:xfrm>
          <a:prstGeom prst="diamond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>
            <a:off x="393840" y="4329000"/>
            <a:ext cx="172800" cy="173160"/>
          </a:xfrm>
          <a:prstGeom prst="diamond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transition spd="med">
    <p:randomBar dir="horz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5c"/>
            </a:gs>
            <a:gs pos="100000">
              <a:srgbClr val="0000cc"/>
            </a:gs>
          </a:gsLst>
          <a:lin ang="135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60240" y="132840"/>
            <a:ext cx="84204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eBusiness</a:t>
            </a:r>
            <a:endParaRPr b="1" lang="en-US" sz="3600" strike="noStrike" u="none">
              <a:solidFill>
                <a:srgbClr val="ffbf3b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78" name=""/>
          <p:cNvGraphicFramePr/>
          <p:nvPr/>
        </p:nvGraphicFramePr>
        <p:xfrm>
          <a:off x="1314360" y="1011240"/>
          <a:ext cx="6508800" cy="38908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314360" y="1011240"/>
                    <a:ext cx="6508800" cy="3890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0" name=""/>
          <p:cNvSpPr/>
          <p:nvPr/>
        </p:nvSpPr>
        <p:spPr>
          <a:xfrm>
            <a:off x="2819520" y="5148360"/>
            <a:ext cx="370332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66ff33"/>
                </a:solidFill>
                <a:effectLst/>
                <a:uFillTx/>
                <a:latin typeface="Arial"/>
              </a:rPr>
              <a:t>Business-to-Business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  Business-to-Consumer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"/>
          <p:cNvSpPr/>
          <p:nvPr/>
        </p:nvSpPr>
        <p:spPr>
          <a:xfrm>
            <a:off x="2972160" y="1346040"/>
            <a:ext cx="38898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Effects of Increasing 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Internetworking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"/>
          <p:cNvSpPr/>
          <p:nvPr/>
        </p:nvSpPr>
        <p:spPr>
          <a:xfrm>
            <a:off x="6950520" y="4678200"/>
            <a:ext cx="23914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Source:  Forrester Research, Inc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transition spd="med">
    <p:randomBar dir="horz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56"/>
            </a:gs>
            <a:gs pos="100000">
              <a:srgbClr val="0000cc"/>
            </a:gs>
          </a:gsLst>
          <a:lin ang="135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212400" y="210960"/>
            <a:ext cx="9420120" cy="1152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Categories of Major Initiatives</a:t>
            </a:r>
            <a:endParaRPr b="1" lang="en-US" sz="3600" strike="noStrike" u="none">
              <a:solidFill>
                <a:srgbClr val="ffbf3b"/>
              </a:solidFill>
              <a:effectLst/>
              <a:uFillTx/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555480" y="1571400"/>
            <a:ext cx="9482400" cy="4492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284040" indent="-284040">
              <a:spcAft>
                <a:spcPts val="6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Upgrading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84040" indent="-284040">
              <a:spcAft>
                <a:spcPts val="6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-  Streamlining processes to do business the best, most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84040" indent="-284040">
              <a:spcAft>
                <a:spcPts val="6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    efficient way we can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84040" indent="-284040">
              <a:spcAft>
                <a:spcPts val="6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84040" indent="-284040">
              <a:spcAft>
                <a:spcPts val="6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Expanding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84040" indent="-284040">
              <a:spcAft>
                <a:spcPts val="6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-  Growing market share in current businesses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84040" indent="-284040">
              <a:spcAft>
                <a:spcPts val="6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84040" indent="-284040">
              <a:spcAft>
                <a:spcPts val="6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Penetrating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84040" indent="-284040">
              <a:spcAft>
                <a:spcPts val="6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-  Rapidly establishing significant stakes in new markets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5" name=""/>
          <p:cNvSpPr/>
          <p:nvPr/>
        </p:nvSpPr>
        <p:spPr>
          <a:xfrm>
            <a:off x="369720" y="1733400"/>
            <a:ext cx="173160" cy="173160"/>
          </a:xfrm>
          <a:prstGeom prst="diamond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"/>
          <p:cNvSpPr/>
          <p:nvPr/>
        </p:nvSpPr>
        <p:spPr>
          <a:xfrm>
            <a:off x="384120" y="3433680"/>
            <a:ext cx="173160" cy="173160"/>
          </a:xfrm>
          <a:prstGeom prst="diamond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"/>
          <p:cNvSpPr/>
          <p:nvPr/>
        </p:nvSpPr>
        <p:spPr>
          <a:xfrm>
            <a:off x="407880" y="4786200"/>
            <a:ext cx="173160" cy="173160"/>
          </a:xfrm>
          <a:prstGeom prst="diamond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transition spd="med">
    <p:randomBar dir="horz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/>
          </p:nvPr>
        </p:nvSpPr>
        <p:spPr>
          <a:xfrm>
            <a:off x="-360" y="115560"/>
            <a:ext cx="9906120" cy="19414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284040" indent="-284040" algn="ctr">
              <a:spcAft>
                <a:spcPts val="9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6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eCommerce is Becoming Core to the Global Energy Business</a:t>
            </a:r>
            <a:endParaRPr b="0" lang="en-US" sz="3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9" name=""/>
          <p:cNvSpPr/>
          <p:nvPr/>
        </p:nvSpPr>
        <p:spPr>
          <a:xfrm>
            <a:off x="1650960" y="1143000"/>
            <a:ext cx="6604200" cy="457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90" name="" descr=""/>
          <p:cNvPicPr/>
          <p:nvPr/>
        </p:nvPicPr>
        <p:blipFill>
          <a:blip r:embed="rId1"/>
          <a:srcRect l="24220" t="25004" r="32031" b="34375"/>
          <a:stretch/>
        </p:blipFill>
        <p:spPr>
          <a:xfrm>
            <a:off x="1531800" y="1347840"/>
            <a:ext cx="7086600" cy="4610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1" name=""/>
          <p:cNvSpPr/>
          <p:nvPr/>
        </p:nvSpPr>
        <p:spPr>
          <a:xfrm>
            <a:off x="1440000" y="5033880"/>
            <a:ext cx="11320200" cy="58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010102374621985712398571928509129759812659821598601010237462198571239857192850912975981265982159860101023746216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010102374621985712398571928509129759812659821598601010237462198571239857192850912975981265982159860101023746298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92" name=""/>
          <p:cNvSpPr/>
          <p:nvPr/>
        </p:nvSpPr>
        <p:spPr>
          <a:xfrm>
            <a:off x="1676520" y="2344680"/>
            <a:ext cx="461520" cy="277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01010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91919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01382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83710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91817 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01010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91919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01382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83710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91817 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01010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91919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01382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83710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91817 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01010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91919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01382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83710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91817 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91919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"/>
          <p:cNvSpPr/>
          <p:nvPr/>
        </p:nvSpPr>
        <p:spPr>
          <a:xfrm>
            <a:off x="2141640" y="5280120"/>
            <a:ext cx="2013840" cy="38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0486fc"/>
                </a:solidFill>
                <a:effectLst/>
                <a:uFillTx/>
                <a:latin typeface="AvantGarde"/>
              </a:rPr>
              <a:t>global networks</a:t>
            </a:r>
            <a:endParaRPr b="0" lang="en-US" sz="1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transition spd="med">
    <p:randomBar dir="horz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" name=""/>
          <p:cNvGraphicFramePr/>
          <p:nvPr/>
        </p:nvGraphicFramePr>
        <p:xfrm>
          <a:off x="0" y="0"/>
          <a:ext cx="10031400" cy="6970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9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0"/>
                    <a:ext cx="10031400" cy="6970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96" name="" descr=""/>
          <p:cNvPicPr/>
          <p:nvPr/>
        </p:nvPicPr>
        <p:blipFill>
          <a:blip r:embed="rId3"/>
          <a:stretch/>
        </p:blipFill>
        <p:spPr>
          <a:xfrm>
            <a:off x="9040680" y="5429160"/>
            <a:ext cx="865440" cy="830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2082960" y="2769840"/>
            <a:ext cx="8540640" cy="6858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900"/>
            </a:br>
            <a:r>
              <a:rPr b="1" lang="en-US" sz="24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Putting the Energy into e-commerce</a:t>
            </a:r>
            <a:endParaRPr b="1" lang="en-US" sz="2400" strike="noStrike" u="none">
              <a:solidFill>
                <a:srgbClr val="ffbf3b"/>
              </a:solidFill>
              <a:effectLst/>
              <a:uFillTx/>
              <a:latin typeface="Arial"/>
            </a:endParaRPr>
          </a:p>
        </p:txBody>
      </p:sp>
      <p:sp>
        <p:nvSpPr>
          <p:cNvPr id="98" name=""/>
          <p:cNvSpPr/>
          <p:nvPr/>
        </p:nvSpPr>
        <p:spPr>
          <a:xfrm>
            <a:off x="7385040" y="3168720"/>
            <a:ext cx="561960" cy="35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TM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660240" y="2193840"/>
            <a:ext cx="8480520" cy="131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0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0" strike="noStrike" u="none">
                <a:solidFill>
                  <a:srgbClr val="666666"/>
                </a:solidFill>
                <a:effectLst/>
                <a:uFillTx/>
                <a:latin typeface="Arial Black"/>
              </a:rPr>
              <a:t>Enron</a:t>
            </a:r>
            <a:r>
              <a:rPr b="1" lang="en-US" sz="8000" strike="noStrike" u="none">
                <a:solidFill>
                  <a:srgbClr val="d7d7d7"/>
                </a:solidFill>
                <a:effectLst/>
                <a:uFillTx/>
                <a:latin typeface="Arial Black"/>
              </a:rPr>
              <a:t>Online</a:t>
            </a:r>
            <a:endParaRPr b="0" lang="en-US" sz="8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7434360" y="2286000"/>
            <a:ext cx="73800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666666"/>
                </a:solidFill>
                <a:effectLst/>
                <a:uFillTx/>
                <a:latin typeface="Frutiger 45 Light"/>
              </a:rPr>
              <a:t>TM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01" name=""/>
          <p:cNvSpPr/>
          <p:nvPr/>
        </p:nvSpPr>
        <p:spPr>
          <a:xfrm>
            <a:off x="3784680" y="165240"/>
            <a:ext cx="5168880" cy="62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02" name="">
            <a:hlinkClick r:id="rId4"/>
          </p:cNvPr>
          <p:cNvSpPr/>
          <p:nvPr/>
        </p:nvSpPr>
        <p:spPr>
          <a:xfrm>
            <a:off x="4836960" y="272880"/>
            <a:ext cx="5069160" cy="543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transition spd="med">
    <p:randomBar dir="horz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"/>
          <p:cNvSpPr/>
          <p:nvPr/>
        </p:nvSpPr>
        <p:spPr>
          <a:xfrm>
            <a:off x="787320" y="0"/>
            <a:ext cx="842004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6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What is EnronOnline?</a:t>
            </a:r>
            <a:endParaRPr b="0" lang="en-US" sz="36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04" name=""/>
          <p:cNvSpPr/>
          <p:nvPr/>
        </p:nvSpPr>
        <p:spPr>
          <a:xfrm>
            <a:off x="660240" y="955800"/>
            <a:ext cx="9245880" cy="491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</a:t>
            </a:r>
            <a:r>
              <a:rPr b="0" lang="en-GB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GB" sz="2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Free, Internet-based, Global</a:t>
            </a:r>
            <a:r>
              <a:rPr b="0" lang="en-GB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GB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Transaction System Which Allows Counterparties to View </a:t>
            </a:r>
            <a:r>
              <a:rPr b="0" lang="en-GB" sz="2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Real Time Prices</a:t>
            </a:r>
            <a:r>
              <a:rPr b="0" lang="en-GB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From Enron’s Traders and</a:t>
            </a:r>
            <a:r>
              <a:rPr b="0" lang="en-GB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GB" sz="2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Transact Instantly</a:t>
            </a:r>
            <a:r>
              <a:rPr b="0" lang="en-GB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GB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Online</a:t>
            </a:r>
            <a:endParaRPr b="0" lang="en-US" sz="1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1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1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05" name=""/>
          <p:cNvSpPr/>
          <p:nvPr/>
        </p:nvSpPr>
        <p:spPr>
          <a:xfrm>
            <a:off x="1650960" y="1397160"/>
            <a:ext cx="6604200" cy="406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"/>
          <p:cNvSpPr/>
          <p:nvPr/>
        </p:nvSpPr>
        <p:spPr>
          <a:xfrm>
            <a:off x="2476440" y="2895480"/>
            <a:ext cx="5365800" cy="350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107" name="" descr=""/>
          <p:cNvPicPr/>
          <p:nvPr/>
        </p:nvPicPr>
        <p:blipFill>
          <a:blip r:embed="rId1"/>
          <a:srcRect l="31950" t="36309" r="37584" b="28799"/>
          <a:stretch/>
        </p:blipFill>
        <p:spPr>
          <a:xfrm>
            <a:off x="2432160" y="2735280"/>
            <a:ext cx="5784840" cy="352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8" name=""/>
          <p:cNvSpPr/>
          <p:nvPr/>
        </p:nvSpPr>
        <p:spPr>
          <a:xfrm>
            <a:off x="2308320" y="5448240"/>
            <a:ext cx="251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66ff"/>
                </a:solidFill>
                <a:effectLst/>
                <a:uFillTx/>
                <a:latin typeface="Arial"/>
              </a:rPr>
              <a:t> click &amp; transact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transition spd="med">
    <p:randomBar dir="horz"/>
  </p:transition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3017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2000-03-15T20:33:04Z</dcterms:created>
  <dc:creator>Administrator</dc:creator>
  <dc:description/>
  <dc:language>en-US</dc:language>
  <cp:lastModifiedBy>julie ferrara</cp:lastModifiedBy>
  <cp:lastPrinted>2000-05-11T11:02:35Z</cp:lastPrinted>
  <dcterms:modified xsi:type="dcterms:W3CDTF">2000-05-12T20:02:39Z</dcterms:modified>
  <cp:revision>97</cp:revision>
  <dc:subject/>
  <dc:title> Puts the Energy into e-commerce</dc:title>
</cp:coreProperties>
</file>