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png" ContentType="image/png"/>
  <Override PartName="/ppt/media/image5.wmf" ContentType="image/x-wmf"/>
  <Override PartName="/ppt/media/image6.wmf" ContentType="image/x-wmf"/>
  <Override PartName="/ppt/media/image7.wmf" ContentType="image/x-wmf"/>
  <Override PartName="/ppt/media/image8.wmf" ContentType="image/x-wmf"/>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10.xml.rels" ContentType="application/vnd.openxmlformats-package.relationships+xml"/>
  <Override PartName="/ppt/notesSlides/notesSlide10.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
          <p:cNvSpPr/>
          <p:nvPr/>
        </p:nvSpPr>
        <p:spPr>
          <a:xfrm>
            <a:off x="0" y="0"/>
            <a:ext cx="6998400" cy="9284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hdr"/>
          </p:nvPr>
        </p:nvSpPr>
        <p:spPr>
          <a:xfrm>
            <a:off x="-360" y="0"/>
            <a:ext cx="304812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 name="PlaceHolder 2"/>
          <p:cNvSpPr>
            <a:spLocks noGrp="1"/>
          </p:cNvSpPr>
          <p:nvPr>
            <p:ph type="dt" idx="3"/>
          </p:nvPr>
        </p:nvSpPr>
        <p:spPr>
          <a:xfrm>
            <a:off x="3962520" y="0"/>
            <a:ext cx="3047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 name="PlaceHolder 3"/>
          <p:cNvSpPr>
            <a:spLocks noGrp="1"/>
          </p:cNvSpPr>
          <p:nvPr>
            <p:ph type="sldImg"/>
          </p:nvPr>
        </p:nvSpPr>
        <p:spPr>
          <a:xfrm>
            <a:off x="1168560" y="685440"/>
            <a:ext cx="4673520" cy="350532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1" name="PlaceHolder 4"/>
          <p:cNvSpPr>
            <a:spLocks noGrp="1"/>
          </p:cNvSpPr>
          <p:nvPr>
            <p:ph type="body"/>
          </p:nvPr>
        </p:nvSpPr>
        <p:spPr>
          <a:xfrm>
            <a:off x="914040" y="4419360"/>
            <a:ext cx="5181480" cy="419076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2" name="PlaceHolder 5"/>
          <p:cNvSpPr>
            <a:spLocks noGrp="1"/>
          </p:cNvSpPr>
          <p:nvPr>
            <p:ph type="ftr" idx="4"/>
          </p:nvPr>
        </p:nvSpPr>
        <p:spPr>
          <a:xfrm>
            <a:off x="-360" y="8839080"/>
            <a:ext cx="3048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 name="PlaceHolder 6"/>
          <p:cNvSpPr>
            <a:spLocks noGrp="1"/>
          </p:cNvSpPr>
          <p:nvPr>
            <p:ph type="sldNum" idx="5"/>
          </p:nvPr>
        </p:nvSpPr>
        <p:spPr>
          <a:xfrm>
            <a:off x="3962520" y="8839080"/>
            <a:ext cx="304776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600088E-8A5A-490E-9392-50C4D98649F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4" name="PlaceHolder 1"/>
          <p:cNvSpPr>
            <a:spLocks noGrp="1"/>
          </p:cNvSpPr>
          <p:nvPr>
            <p:ph type="sldImg"/>
          </p:nvPr>
        </p:nvSpPr>
        <p:spPr>
          <a:xfrm>
            <a:off x="1177920" y="696960"/>
            <a:ext cx="4643280" cy="3483000"/>
          </a:xfrm>
          <a:prstGeom prst="rect">
            <a:avLst/>
          </a:prstGeom>
          <a:ln w="0">
            <a:noFill/>
          </a:ln>
        </p:spPr>
      </p:sp>
      <p:sp>
        <p:nvSpPr>
          <p:cNvPr id="685" name="PlaceHolder 2"/>
          <p:cNvSpPr>
            <a:spLocks noGrp="1"/>
          </p:cNvSpPr>
          <p:nvPr>
            <p:ph type="body"/>
          </p:nvPr>
        </p:nvSpPr>
        <p:spPr>
          <a:xfrm>
            <a:off x="934920" y="4408560"/>
            <a:ext cx="5127840" cy="417816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  The organization structure shown has  2 key requirements: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EAS leader will be 100% dedicated to control work.  Job=  help people sleep better at night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group/committee is formed, similar to a audit              committee.  Will direct the internal control focus and be responsible for the control environment.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  I will sit on each committee to ensure consistency and risks are captured and addressed and inform Rick and the AC.</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  This structure: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-Adds focus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-Adds independence and objectivity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-Is in the business unit with a matrixed flavor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Emphasis not on insource but move to a co-source to better manage it and better serve the business units.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4" name="" descr=""/>
          <p:cNvPicPr/>
          <p:nvPr/>
        </p:nvPicPr>
        <p:blipFill>
          <a:blip r:embed="rId2"/>
          <a:stretch/>
        </p:blipFill>
        <p:spPr>
          <a:xfrm>
            <a:off x="171360" y="7920"/>
            <a:ext cx="936720" cy="1116000"/>
          </a:xfrm>
          <a:prstGeom prst="rect">
            <a:avLst/>
          </a:prstGeom>
          <a:noFill/>
          <a:ln w="0">
            <a:noFill/>
          </a:ln>
        </p:spPr>
      </p:pic>
      <p:pic>
        <p:nvPicPr>
          <p:cNvPr id="5" name="" descr=""/>
          <p:cNvPicPr/>
          <p:nvPr/>
        </p:nvPicPr>
        <p:blipFill>
          <a:blip r:embed="rId3"/>
          <a:stretch/>
        </p:blipFill>
        <p:spPr>
          <a:xfrm>
            <a:off x="57240" y="6168960"/>
            <a:ext cx="1969920" cy="54612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pn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png"/><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oleObject" Target="../embeddings/oleObject2.bin"/><Relationship Id="rId4" Type="http://schemas.openxmlformats.org/officeDocument/2006/relationships/image" Target="../media/image7.wmf"/><Relationship Id="rId5" Type="http://schemas.openxmlformats.org/officeDocument/2006/relationships/oleObject" Target="../embeddings/oleObject3.bin"/><Relationship Id="rId6" Type="http://schemas.openxmlformats.org/officeDocument/2006/relationships/image" Target="../media/image8.wmf"/><Relationship Id="rId7" Type="http://schemas.openxmlformats.org/officeDocument/2006/relationships/oleObject" Target="../embeddings/oleObject4.bin"/><Relationship Id="rId8" Type="http://schemas.openxmlformats.org/officeDocument/2006/relationships/image" Target="../media/image9.wmf"/><Relationship Id="rId9"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1006560" y="3143160"/>
            <a:ext cx="7331040" cy="1551960"/>
          </a:xfrm>
          <a:prstGeom prst="rect">
            <a:avLst/>
          </a:prstGeom>
          <a:solidFill>
            <a:srgbClr val="ffffff"/>
          </a:solidFill>
          <a:ln w="0">
            <a:noFill/>
          </a:ln>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400" strike="noStrike" u="none">
                <a:solidFill>
                  <a:srgbClr val="000000"/>
                </a:solidFill>
                <a:effectLst/>
                <a:uFillTx/>
                <a:latin typeface="Arial"/>
              </a:rPr>
              <a:t>Report to the Audit and Compliance Committee Of the Board of Directors</a:t>
            </a:r>
            <a:endParaRPr b="0" lang="en-US" sz="2400" strike="noStrike" u="none">
              <a:solidFill>
                <a:srgbClr val="000000"/>
              </a:solidFill>
              <a:effectLst/>
              <a:uFillTx/>
              <a:latin typeface="Times New Roman"/>
            </a:endParaRPr>
          </a:p>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2400" strike="noStrike" u="none">
              <a:solidFill>
                <a:srgbClr val="000000"/>
              </a:solidFill>
              <a:effectLst/>
              <a:uFillTx/>
              <a:latin typeface="Times New Roman"/>
            </a:endParaRPr>
          </a:p>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400" strike="noStrike" u="none">
                <a:solidFill>
                  <a:srgbClr val="000000"/>
                </a:solidFill>
                <a:effectLst/>
                <a:uFillTx/>
                <a:latin typeface="Arial"/>
              </a:rPr>
              <a:t>December 11, 2000</a:t>
            </a:r>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2517840" y="1022400"/>
            <a:ext cx="2041560" cy="1993680"/>
          </a:xfrm>
          <a:prstGeom prst="rect">
            <a:avLst/>
          </a:prstGeom>
          <a:noFill/>
          <a:ln w="0">
            <a:noFill/>
          </a:ln>
        </p:spPr>
      </p:pic>
      <p:pic>
        <p:nvPicPr>
          <p:cNvPr id="16" name="sphere" descr=""/>
          <p:cNvPicPr/>
          <p:nvPr/>
        </p:nvPicPr>
        <p:blipFill>
          <a:blip r:embed="rId2"/>
          <a:stretch/>
        </p:blipFill>
        <p:spPr>
          <a:xfrm>
            <a:off x="5029200" y="1346040"/>
            <a:ext cx="1419120" cy="133056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4" name=""/>
          <p:cNvSpPr/>
          <p:nvPr/>
        </p:nvSpPr>
        <p:spPr>
          <a:xfrm>
            <a:off x="4815000" y="2994120"/>
            <a:ext cx="60156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5" name=""/>
          <p:cNvSpPr/>
          <p:nvPr/>
        </p:nvSpPr>
        <p:spPr>
          <a:xfrm flipH="1">
            <a:off x="5311440" y="2994120"/>
            <a:ext cx="60156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6" name=""/>
          <p:cNvSpPr/>
          <p:nvPr/>
        </p:nvSpPr>
        <p:spPr>
          <a:xfrm>
            <a:off x="5900760" y="2238480"/>
            <a:ext cx="0" cy="47304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7" name=""/>
          <p:cNvSpPr/>
          <p:nvPr/>
        </p:nvSpPr>
        <p:spPr>
          <a:xfrm>
            <a:off x="4113360" y="3300480"/>
            <a:ext cx="95544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EBS</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Gregorcyk</a:t>
            </a:r>
            <a:endParaRPr b="0" lang="en-US" sz="900" strike="noStrike" u="none">
              <a:solidFill>
                <a:srgbClr val="000000"/>
              </a:solidFill>
              <a:effectLst/>
              <a:uFillTx/>
              <a:latin typeface="Times New Roman"/>
            </a:endParaRPr>
          </a:p>
        </p:txBody>
      </p:sp>
      <p:sp>
        <p:nvSpPr>
          <p:cNvPr id="578" name=""/>
          <p:cNvSpPr/>
          <p:nvPr/>
        </p:nvSpPr>
        <p:spPr>
          <a:xfrm>
            <a:off x="7483320" y="3300480"/>
            <a:ext cx="95580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International 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Berggren</a:t>
            </a:r>
            <a:endParaRPr b="0" lang="en-US" sz="900" strike="noStrike" u="none">
              <a:solidFill>
                <a:srgbClr val="000000"/>
              </a:solidFill>
              <a:effectLst/>
              <a:uFillTx/>
              <a:latin typeface="Times New Roman"/>
            </a:endParaRPr>
          </a:p>
        </p:txBody>
      </p:sp>
      <p:sp>
        <p:nvSpPr>
          <p:cNvPr id="579" name=""/>
          <p:cNvSpPr/>
          <p:nvPr/>
        </p:nvSpPr>
        <p:spPr>
          <a:xfrm>
            <a:off x="1865160" y="3301920"/>
            <a:ext cx="95580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Europe</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Bromley</a:t>
            </a:r>
            <a:endParaRPr b="0" lang="en-US" sz="900" strike="noStrike" u="none">
              <a:solidFill>
                <a:srgbClr val="000000"/>
              </a:solidFill>
              <a:effectLst/>
              <a:uFillTx/>
              <a:latin typeface="Times New Roman"/>
            </a:endParaRPr>
          </a:p>
        </p:txBody>
      </p:sp>
      <p:sp>
        <p:nvSpPr>
          <p:cNvPr id="580" name=""/>
          <p:cNvSpPr/>
          <p:nvPr/>
        </p:nvSpPr>
        <p:spPr>
          <a:xfrm>
            <a:off x="743040" y="3301920"/>
            <a:ext cx="95544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Wholesale - Americas, RAC</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Atwood</a:t>
            </a:r>
            <a:endParaRPr b="0" lang="en-US" sz="900" strike="noStrike" u="none">
              <a:solidFill>
                <a:srgbClr val="000000"/>
              </a:solidFill>
              <a:effectLst/>
              <a:uFillTx/>
              <a:latin typeface="Times New Roman"/>
            </a:endParaRPr>
          </a:p>
        </p:txBody>
      </p:sp>
      <p:sp>
        <p:nvSpPr>
          <p:cNvPr id="581" name=""/>
          <p:cNvSpPr/>
          <p:nvPr/>
        </p:nvSpPr>
        <p:spPr>
          <a:xfrm>
            <a:off x="2989440" y="3300480"/>
            <a:ext cx="95544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EES</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Barrett</a:t>
            </a:r>
            <a:endParaRPr b="0" lang="en-US" sz="900" strike="noStrike" u="none">
              <a:solidFill>
                <a:srgbClr val="000000"/>
              </a:solidFill>
              <a:effectLst/>
              <a:uFillTx/>
              <a:latin typeface="Times New Roman"/>
            </a:endParaRPr>
          </a:p>
        </p:txBody>
      </p:sp>
      <p:sp>
        <p:nvSpPr>
          <p:cNvPr id="582" name=""/>
          <p:cNvSpPr/>
          <p:nvPr/>
        </p:nvSpPr>
        <p:spPr>
          <a:xfrm>
            <a:off x="5235480" y="3300480"/>
            <a:ext cx="95580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Corporate</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Wheeler</a:t>
            </a:r>
            <a:endParaRPr b="0" lang="en-US" sz="900" strike="noStrike" u="none">
              <a:solidFill>
                <a:srgbClr val="000000"/>
              </a:solidFill>
              <a:effectLst/>
              <a:uFillTx/>
              <a:latin typeface="Times New Roman"/>
            </a:endParaRPr>
          </a:p>
        </p:txBody>
      </p:sp>
      <p:sp>
        <p:nvSpPr>
          <p:cNvPr id="583" name=""/>
          <p:cNvSpPr/>
          <p:nvPr/>
        </p:nvSpPr>
        <p:spPr>
          <a:xfrm>
            <a:off x="6359400" y="3300480"/>
            <a:ext cx="95580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GPG</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Sutton</a:t>
            </a:r>
            <a:r>
              <a:rPr b="1"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cxnSp>
        <p:nvCxnSpPr>
          <p:cNvPr id="584" name=""/>
          <p:cNvCxnSpPr>
            <a:stCxn id="578" idx="0"/>
            <a:endCxn id="585" idx="2"/>
          </p:cNvCxnSpPr>
          <p:nvPr/>
        </p:nvCxnSpPr>
        <p:spPr>
          <a:xfrm flipV="1" rot="16200000">
            <a:off x="5614560" y="953280"/>
            <a:ext cx="424800" cy="4269600"/>
          </a:xfrm>
          <a:prstGeom prst="bentConnector3">
            <a:avLst>
              <a:gd name="adj1" fmla="val 49787"/>
            </a:avLst>
          </a:prstGeom>
          <a:ln w="9360">
            <a:solidFill>
              <a:srgbClr val="000000"/>
            </a:solidFill>
            <a:miter/>
          </a:ln>
        </p:spPr>
      </p:cxnSp>
      <p:cxnSp>
        <p:nvCxnSpPr>
          <p:cNvPr id="586" name=""/>
          <p:cNvCxnSpPr>
            <a:stCxn id="577" idx="0"/>
            <a:endCxn id="585" idx="2"/>
          </p:cNvCxnSpPr>
          <p:nvPr/>
        </p:nvCxnSpPr>
        <p:spPr>
          <a:xfrm flipV="1" rot="16200000">
            <a:off x="3929400" y="2638440"/>
            <a:ext cx="424800" cy="899280"/>
          </a:xfrm>
          <a:prstGeom prst="bentConnector3">
            <a:avLst>
              <a:gd name="adj1" fmla="val 49787"/>
            </a:avLst>
          </a:prstGeom>
          <a:ln w="9360">
            <a:solidFill>
              <a:srgbClr val="000000"/>
            </a:solidFill>
            <a:miter/>
          </a:ln>
        </p:spPr>
      </p:cxnSp>
      <p:cxnSp>
        <p:nvCxnSpPr>
          <p:cNvPr id="587" name=""/>
          <p:cNvCxnSpPr>
            <a:stCxn id="580" idx="0"/>
            <a:endCxn id="585" idx="2"/>
          </p:cNvCxnSpPr>
          <p:nvPr/>
        </p:nvCxnSpPr>
        <p:spPr>
          <a:xfrm flipH="1" flipV="1" rot="5400000">
            <a:off x="2243520" y="1852920"/>
            <a:ext cx="426240" cy="2472480"/>
          </a:xfrm>
          <a:prstGeom prst="bentConnector3">
            <a:avLst>
              <a:gd name="adj1" fmla="val 49957"/>
            </a:avLst>
          </a:prstGeom>
          <a:ln w="9360">
            <a:solidFill>
              <a:srgbClr val="000000"/>
            </a:solidFill>
            <a:miter/>
          </a:ln>
        </p:spPr>
      </p:cxnSp>
      <p:cxnSp>
        <p:nvCxnSpPr>
          <p:cNvPr id="588" name=""/>
          <p:cNvCxnSpPr>
            <a:stCxn id="579" idx="0"/>
            <a:endCxn id="585" idx="2"/>
          </p:cNvCxnSpPr>
          <p:nvPr/>
        </p:nvCxnSpPr>
        <p:spPr>
          <a:xfrm flipH="1" flipV="1" rot="5400000">
            <a:off x="2804760" y="2414160"/>
            <a:ext cx="426240" cy="1350000"/>
          </a:xfrm>
          <a:prstGeom prst="bentConnector3">
            <a:avLst>
              <a:gd name="adj1" fmla="val 49957"/>
            </a:avLst>
          </a:prstGeom>
          <a:ln w="9360">
            <a:solidFill>
              <a:srgbClr val="000000"/>
            </a:solidFill>
            <a:miter/>
          </a:ln>
        </p:spPr>
      </p:cxnSp>
      <p:cxnSp>
        <p:nvCxnSpPr>
          <p:cNvPr id="589" name=""/>
          <p:cNvCxnSpPr>
            <a:stCxn id="581" idx="0"/>
            <a:endCxn id="585" idx="2"/>
          </p:cNvCxnSpPr>
          <p:nvPr/>
        </p:nvCxnSpPr>
        <p:spPr>
          <a:xfrm flipH="1" flipV="1" rot="5400000">
            <a:off x="3367440" y="2975400"/>
            <a:ext cx="424800" cy="226080"/>
          </a:xfrm>
          <a:prstGeom prst="bentConnector3">
            <a:avLst>
              <a:gd name="adj1" fmla="val 49787"/>
            </a:avLst>
          </a:prstGeom>
          <a:ln w="9360">
            <a:solidFill>
              <a:srgbClr val="000000"/>
            </a:solidFill>
            <a:miter/>
          </a:ln>
        </p:spPr>
      </p:cxnSp>
      <p:cxnSp>
        <p:nvCxnSpPr>
          <p:cNvPr id="590" name=""/>
          <p:cNvCxnSpPr>
            <a:stCxn id="583" idx="0"/>
            <a:endCxn id="585" idx="2"/>
          </p:cNvCxnSpPr>
          <p:nvPr/>
        </p:nvCxnSpPr>
        <p:spPr>
          <a:xfrm flipV="1" rot="16200000">
            <a:off x="5052600" y="1515240"/>
            <a:ext cx="424800" cy="3145680"/>
          </a:xfrm>
          <a:prstGeom prst="bentConnector3">
            <a:avLst>
              <a:gd name="adj1" fmla="val 49787"/>
            </a:avLst>
          </a:prstGeom>
          <a:ln w="9360">
            <a:solidFill>
              <a:srgbClr val="000000"/>
            </a:solidFill>
            <a:miter/>
          </a:ln>
        </p:spPr>
      </p:cxnSp>
      <p:sp>
        <p:nvSpPr>
          <p:cNvPr id="591" name="PlaceHolder 1"/>
          <p:cNvSpPr>
            <a:spLocks noGrp="1"/>
          </p:cNvSpPr>
          <p:nvPr>
            <p:ph type="title"/>
          </p:nvPr>
        </p:nvSpPr>
        <p:spPr>
          <a:xfrm>
            <a:off x="1116000" y="291960"/>
            <a:ext cx="7189920" cy="393840"/>
          </a:xfrm>
          <a:prstGeom prst="rect">
            <a:avLst/>
          </a:prstGeom>
          <a:solidFill>
            <a:srgbClr val="ffffff"/>
          </a:solidFill>
          <a:ln w="0">
            <a:noFill/>
          </a:ln>
        </p:spPr>
        <p:txBody>
          <a:bodyPr lIns="92160" rIns="92160" tIns="44280" bIns="44280" anchor="t">
            <a:spAutoFit/>
          </a:bodyPr>
          <a:p>
            <a:pPr indent="0">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Enron Assurance Services Network</a:t>
            </a:r>
            <a:endParaRPr b="0" lang="en-US" sz="2000" strike="noStrike" u="none">
              <a:solidFill>
                <a:srgbClr val="000000"/>
              </a:solidFill>
              <a:effectLst/>
              <a:uFillTx/>
              <a:latin typeface="Times New Roman"/>
            </a:endParaRPr>
          </a:p>
        </p:txBody>
      </p:sp>
      <p:cxnSp>
        <p:nvCxnSpPr>
          <p:cNvPr id="592" name=""/>
          <p:cNvCxnSpPr>
            <a:stCxn id="582" idx="0"/>
            <a:endCxn id="585" idx="2"/>
          </p:cNvCxnSpPr>
          <p:nvPr/>
        </p:nvCxnSpPr>
        <p:spPr>
          <a:xfrm flipV="1" rot="16200000">
            <a:off x="4490640" y="2077200"/>
            <a:ext cx="424800" cy="2021760"/>
          </a:xfrm>
          <a:prstGeom prst="bentConnector3">
            <a:avLst>
              <a:gd name="adj1" fmla="val 49787"/>
            </a:avLst>
          </a:prstGeom>
          <a:ln w="9360">
            <a:solidFill>
              <a:srgbClr val="000000"/>
            </a:solidFill>
            <a:miter/>
          </a:ln>
        </p:spPr>
      </p:cxnSp>
      <p:sp>
        <p:nvSpPr>
          <p:cNvPr id="585" name=""/>
          <p:cNvSpPr/>
          <p:nvPr/>
        </p:nvSpPr>
        <p:spPr>
          <a:xfrm>
            <a:off x="3225960" y="2071800"/>
            <a:ext cx="931680" cy="80460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Lindholm / Kilchrist</a:t>
            </a:r>
            <a:endParaRPr b="0" lang="en-US" sz="900" strike="noStrike" u="none">
              <a:solidFill>
                <a:srgbClr val="000000"/>
              </a:solidFill>
              <a:effectLst/>
              <a:uFillTx/>
              <a:latin typeface="Times New Roman"/>
            </a:endParaRPr>
          </a:p>
        </p:txBody>
      </p:sp>
      <p:sp>
        <p:nvSpPr>
          <p:cNvPr id="593" name=""/>
          <p:cNvSpPr/>
          <p:nvPr/>
        </p:nvSpPr>
        <p:spPr>
          <a:xfrm flipV="1">
            <a:off x="3683160" y="1569600"/>
            <a:ext cx="0" cy="482760"/>
          </a:xfrm>
          <a:prstGeom prst="line">
            <a:avLst/>
          </a:prstGeom>
          <a:ln w="19080">
            <a:solidFill>
              <a:srgbClr val="000000"/>
            </a:solidFill>
            <a:prstDash val="sysDot"/>
            <a:miter/>
            <a:headEnd len="lg" type="stealth" w="med"/>
            <a:tailEnd len="lg" type="stealth" w="med"/>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594" name=""/>
          <p:cNvSpPr/>
          <p:nvPr/>
        </p:nvSpPr>
        <p:spPr>
          <a:xfrm>
            <a:off x="5054760" y="2044800"/>
            <a:ext cx="931680" cy="80460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4-5 EAS Team Members</a:t>
            </a:r>
            <a:endParaRPr b="0" lang="en-US" sz="900" strike="noStrike" u="none">
              <a:solidFill>
                <a:srgbClr val="000000"/>
              </a:solidFill>
              <a:effectLst/>
              <a:uFillTx/>
              <a:latin typeface="Times New Roman"/>
            </a:endParaRPr>
          </a:p>
        </p:txBody>
      </p:sp>
      <p:sp>
        <p:nvSpPr>
          <p:cNvPr id="595" name=""/>
          <p:cNvSpPr/>
          <p:nvPr/>
        </p:nvSpPr>
        <p:spPr>
          <a:xfrm>
            <a:off x="4070520" y="1152360"/>
            <a:ext cx="1066680" cy="0"/>
          </a:xfrm>
          <a:prstGeom prst="line">
            <a:avLst/>
          </a:prstGeom>
          <a:ln w="12600">
            <a:solidFill>
              <a:srgbClr val="000000"/>
            </a:solidFill>
            <a:miter/>
            <a:tailEnd len="lg" type="stealth" w="med"/>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596" name=""/>
          <p:cNvSpPr/>
          <p:nvPr/>
        </p:nvSpPr>
        <p:spPr>
          <a:xfrm flipV="1">
            <a:off x="4165560" y="1555920"/>
            <a:ext cx="978120" cy="488880"/>
          </a:xfrm>
          <a:prstGeom prst="line">
            <a:avLst/>
          </a:prstGeom>
          <a:ln w="19080">
            <a:solidFill>
              <a:srgbClr val="000000"/>
            </a:solidFill>
            <a:prstDash val="sysDot"/>
            <a:miter/>
            <a:headEnd len="lg" type="stealth" w="med"/>
            <a:tailEnd len="lg" type="stealth" w="med"/>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597" name=""/>
          <p:cNvSpPr/>
          <p:nvPr/>
        </p:nvSpPr>
        <p:spPr>
          <a:xfrm>
            <a:off x="5200560" y="771480"/>
            <a:ext cx="932040" cy="80496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Audit Committee</a:t>
            </a:r>
            <a:endParaRPr b="0" lang="en-US" sz="900" strike="noStrike" u="none">
              <a:solidFill>
                <a:srgbClr val="000000"/>
              </a:solidFill>
              <a:effectLst/>
              <a:uFillTx/>
              <a:latin typeface="Times New Roman"/>
            </a:endParaRPr>
          </a:p>
        </p:txBody>
      </p:sp>
      <p:sp>
        <p:nvSpPr>
          <p:cNvPr id="598" name=""/>
          <p:cNvSpPr/>
          <p:nvPr/>
        </p:nvSpPr>
        <p:spPr>
          <a:xfrm>
            <a:off x="3067200" y="771480"/>
            <a:ext cx="931680" cy="80496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Causey</a:t>
            </a:r>
            <a:endParaRPr b="0" lang="en-US" sz="900" strike="noStrike" u="none">
              <a:solidFill>
                <a:srgbClr val="000000"/>
              </a:solidFill>
              <a:effectLst/>
              <a:uFillTx/>
              <a:latin typeface="Times New Roman"/>
            </a:endParaRPr>
          </a:p>
        </p:txBody>
      </p:sp>
      <p:cxnSp>
        <p:nvCxnSpPr>
          <p:cNvPr id="599" name=""/>
          <p:cNvCxnSpPr>
            <a:stCxn id="594" idx="2"/>
            <a:endCxn id="585" idx="2"/>
          </p:cNvCxnSpPr>
          <p:nvPr/>
        </p:nvCxnSpPr>
        <p:spPr>
          <a:xfrm rot="5400000">
            <a:off x="4592880" y="1948320"/>
            <a:ext cx="27720" cy="1829520"/>
          </a:xfrm>
          <a:prstGeom prst="bentConnector3">
            <a:avLst>
              <a:gd name="adj1" fmla="val 457894"/>
            </a:avLst>
          </a:prstGeom>
          <a:ln w="9360">
            <a:solidFill>
              <a:srgbClr val="000000"/>
            </a:solidFill>
            <a:miter/>
          </a:ln>
        </p:spPr>
      </p:cxnSp>
      <p:sp>
        <p:nvSpPr>
          <p:cNvPr id="600" name=""/>
          <p:cNvSpPr/>
          <p:nvPr/>
        </p:nvSpPr>
        <p:spPr>
          <a:xfrm>
            <a:off x="2016000" y="2073240"/>
            <a:ext cx="932040" cy="80496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IT Compliance</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Parsons</a:t>
            </a:r>
            <a:endParaRPr b="0" lang="en-US" sz="900" strike="noStrike" u="none">
              <a:solidFill>
                <a:srgbClr val="000000"/>
              </a:solidFill>
              <a:effectLst/>
              <a:uFillTx/>
              <a:latin typeface="Times New Roman"/>
            </a:endParaRPr>
          </a:p>
        </p:txBody>
      </p:sp>
      <p:cxnSp>
        <p:nvCxnSpPr>
          <p:cNvPr id="601" name=""/>
          <p:cNvCxnSpPr>
            <a:stCxn id="600" idx="3"/>
            <a:endCxn id="585" idx="1"/>
          </p:cNvCxnSpPr>
          <p:nvPr/>
        </p:nvCxnSpPr>
        <p:spPr>
          <a:xfrm flipV="1">
            <a:off x="2948040" y="2474640"/>
            <a:ext cx="278280" cy="2160"/>
          </a:xfrm>
          <a:prstGeom prst="straightConnector1">
            <a:avLst/>
          </a:prstGeom>
          <a:ln w="9360">
            <a:solidFill>
              <a:srgbClr val="000000"/>
            </a:solidFill>
            <a:miter/>
          </a:ln>
        </p:spPr>
      </p:cxnSp>
      <p:sp>
        <p:nvSpPr>
          <p:cNvPr id="602" name=""/>
          <p:cNvSpPr/>
          <p:nvPr/>
        </p:nvSpPr>
        <p:spPr>
          <a:xfrm>
            <a:off x="803160" y="4295880"/>
            <a:ext cx="765036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Key Points</a:t>
            </a:r>
            <a:endParaRPr b="0" lang="en-US" sz="1200" strike="noStrike" u="none">
              <a:solidFill>
                <a:srgbClr val="000000"/>
              </a:solidFill>
              <a:effectLst/>
              <a:uFillTx/>
              <a:latin typeface="Times New Roman"/>
            </a:endParaRPr>
          </a:p>
        </p:txBody>
      </p:sp>
      <p:sp>
        <p:nvSpPr>
          <p:cNvPr id="603" name=""/>
          <p:cNvSpPr/>
          <p:nvPr/>
        </p:nvSpPr>
        <p:spPr>
          <a:xfrm>
            <a:off x="800280" y="4803840"/>
            <a:ext cx="7740360" cy="177156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An independent and objective network of internal control experts positioned within the business units facilitating control improvement, working with management to align control work efforts and supervising execution of internal control programs.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Each business unit is forming a control committee which is responsible for the control environment.  This group consists, at a minimum, of the COO, CAO, EAS leader and Shawn Kilchrist.</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The business unit EAS Leader is 100% dedicated to improving controls and responsible to the EAS business unit control committee.</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604"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05" name=""/>
          <p:cNvSpPr/>
          <p:nvPr/>
        </p:nvSpPr>
        <p:spPr>
          <a:xfrm>
            <a:off x="1006560" y="3143160"/>
            <a:ext cx="7331040" cy="576720"/>
          </a:xfrm>
          <a:prstGeom prst="rect">
            <a:avLst/>
          </a:prstGeom>
          <a:solidFill>
            <a:srgbClr val="ffffff"/>
          </a:solidFill>
          <a:ln w="0">
            <a:noFill/>
          </a:ln>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3200" strike="noStrike" u="none">
                <a:solidFill>
                  <a:srgbClr val="000000"/>
                </a:solidFill>
                <a:effectLst/>
                <a:uFillTx/>
                <a:latin typeface="Arial"/>
              </a:rPr>
              <a:t>Appendix</a:t>
            </a:r>
            <a:endParaRPr b="0" lang="en-US" sz="3200" strike="noStrike" u="none">
              <a:solidFill>
                <a:srgbClr val="000000"/>
              </a:solidFill>
              <a:effectLst/>
              <a:uFillTx/>
              <a:latin typeface="Times New Roman"/>
            </a:endParaRPr>
          </a:p>
        </p:txBody>
      </p:sp>
      <p:pic>
        <p:nvPicPr>
          <p:cNvPr id="606" name="" descr=""/>
          <p:cNvPicPr/>
          <p:nvPr/>
        </p:nvPicPr>
        <p:blipFill>
          <a:blip r:embed="rId1"/>
          <a:stretch/>
        </p:blipFill>
        <p:spPr>
          <a:xfrm>
            <a:off x="2517840" y="1022400"/>
            <a:ext cx="2041560" cy="1993680"/>
          </a:xfrm>
          <a:prstGeom prst="rect">
            <a:avLst/>
          </a:prstGeom>
          <a:noFill/>
          <a:ln w="0">
            <a:noFill/>
          </a:ln>
        </p:spPr>
      </p:pic>
      <p:pic>
        <p:nvPicPr>
          <p:cNvPr id="607" name="sphere" descr=""/>
          <p:cNvPicPr/>
          <p:nvPr/>
        </p:nvPicPr>
        <p:blipFill>
          <a:blip r:embed="rId2"/>
          <a:stretch/>
        </p:blipFill>
        <p:spPr>
          <a:xfrm>
            <a:off x="5029200" y="1346040"/>
            <a:ext cx="1419120" cy="133056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8" name=""/>
          <p:cNvSpPr/>
          <p:nvPr/>
        </p:nvSpPr>
        <p:spPr>
          <a:xfrm>
            <a:off x="404640" y="968400"/>
            <a:ext cx="2694240" cy="157428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Strategy/</a:t>
            </a:r>
            <a:endParaRPr b="0" lang="en-US" sz="1200" strike="noStrike" u="none">
              <a:solidFill>
                <a:srgbClr val="000000"/>
              </a:solidFill>
              <a:effectLst/>
              <a:uFillTx/>
              <a:latin typeface="Times New Roman"/>
            </a:endParaRPr>
          </a:p>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Business Portfolio</a:t>
            </a:r>
            <a:endParaRPr b="0" lang="en-US" sz="1200" strike="noStrike" u="none">
              <a:solidFill>
                <a:srgbClr val="000000"/>
              </a:solidFill>
              <a:effectLst/>
              <a:uFillTx/>
              <a:latin typeface="Times New Roman"/>
            </a:endParaRPr>
          </a:p>
          <a:p>
            <a:pPr marL="57240" indent="-57240" algn="ctr">
              <a:lnSpc>
                <a:spcPct val="50000"/>
              </a:lnSpc>
              <a:buClr>
                <a:srgbClr val="99ff33"/>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Business Integration Strategy </a:t>
            </a: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Strategic Portfolio Management </a:t>
            </a: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Competitive Analysis </a:t>
            </a: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New Business/Product Assessment</a:t>
            </a: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Political Risk Assessment and Management</a:t>
            </a:r>
            <a:endParaRPr b="0" lang="en-US" sz="800" strike="noStrike" u="none">
              <a:solidFill>
                <a:srgbClr val="000000"/>
              </a:solidFill>
              <a:effectLst/>
              <a:uFillTx/>
              <a:latin typeface="Times New Roman"/>
            </a:endParaRPr>
          </a:p>
        </p:txBody>
      </p:sp>
      <p:sp>
        <p:nvSpPr>
          <p:cNvPr id="609" name=""/>
          <p:cNvSpPr/>
          <p:nvPr/>
        </p:nvSpPr>
        <p:spPr>
          <a:xfrm>
            <a:off x="417600" y="2573280"/>
            <a:ext cx="2703600" cy="127728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Financial Markets</a:t>
            </a:r>
            <a:endParaRPr b="0" lang="en-US" sz="1200" strike="noStrike" u="none">
              <a:solidFill>
                <a:srgbClr val="000000"/>
              </a:solidFill>
              <a:effectLst/>
              <a:uFillTx/>
              <a:latin typeface="Times New Roman"/>
            </a:endParaRPr>
          </a:p>
          <a:p>
            <a:pPr marL="57240" indent="-57240" algn="ctr">
              <a:lnSpc>
                <a:spcPct val="80000"/>
              </a:lnSpc>
              <a:buClr>
                <a:srgbClr val="000000"/>
              </a:buClr>
              <a:buSzPct val="8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0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Deal Pricing and Execution</a:t>
            </a:r>
            <a:endParaRPr b="0" lang="en-US" sz="800" strike="noStrike" u="none">
              <a:solidFill>
                <a:srgbClr val="000000"/>
              </a:solidFill>
              <a:effectLst/>
              <a:uFillTx/>
              <a:latin typeface="Times New Roman"/>
            </a:endParaRPr>
          </a:p>
          <a:p>
            <a:pPr lvl="1" marL="285840" indent="-11448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Portfolio Deal Capture</a:t>
            </a:r>
            <a:endParaRPr b="0" lang="en-US" sz="800" strike="noStrike" u="none">
              <a:solidFill>
                <a:srgbClr val="000000"/>
              </a:solidFill>
              <a:effectLst/>
              <a:uFillTx/>
              <a:latin typeface="Times New Roman"/>
            </a:endParaRPr>
          </a:p>
          <a:p>
            <a:pPr lvl="1" marL="285840" indent="-11448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Valuation Activities</a:t>
            </a:r>
            <a:endParaRPr b="0" lang="en-US" sz="800" strike="noStrike" u="none">
              <a:solidFill>
                <a:srgbClr val="000000"/>
              </a:solidFill>
              <a:effectLst/>
              <a:uFillTx/>
              <a:latin typeface="Times New Roman"/>
            </a:endParaRPr>
          </a:p>
          <a:p>
            <a:pPr lvl="1" marL="285840" indent="-11448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Portfolio Monitoring, Analysis &amp; Management</a:t>
            </a:r>
            <a:endParaRPr b="0" lang="en-US" sz="800" strike="noStrike" u="none">
              <a:solidFill>
                <a:srgbClr val="000000"/>
              </a:solidFill>
              <a:effectLst/>
              <a:uFillTx/>
              <a:latin typeface="Times New Roman"/>
            </a:endParaRPr>
          </a:p>
          <a:p>
            <a:pPr lvl="1" marL="285840" indent="-11448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p:txBody>
      </p:sp>
      <p:sp>
        <p:nvSpPr>
          <p:cNvPr id="610" name=""/>
          <p:cNvSpPr/>
          <p:nvPr/>
        </p:nvSpPr>
        <p:spPr>
          <a:xfrm>
            <a:off x="1195560" y="239760"/>
            <a:ext cx="5260680" cy="3938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Key Business Risk Area</a:t>
            </a:r>
            <a:endParaRPr b="0" lang="en-US" sz="2000" strike="noStrike" u="none">
              <a:solidFill>
                <a:srgbClr val="000000"/>
              </a:solidFill>
              <a:effectLst/>
              <a:uFillTx/>
              <a:latin typeface="Times New Roman"/>
            </a:endParaRPr>
          </a:p>
        </p:txBody>
      </p:sp>
      <p:sp>
        <p:nvSpPr>
          <p:cNvPr id="611" name=""/>
          <p:cNvSpPr/>
          <p:nvPr/>
        </p:nvSpPr>
        <p:spPr>
          <a:xfrm>
            <a:off x="3684960" y="808200"/>
            <a:ext cx="105660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Assessment</a:t>
            </a:r>
            <a:endParaRPr b="0" lang="en-US" sz="1400" strike="noStrike" u="none">
              <a:solidFill>
                <a:srgbClr val="000000"/>
              </a:solidFill>
              <a:effectLst/>
              <a:uFillTx/>
              <a:latin typeface="Times New Roman"/>
            </a:endParaRPr>
          </a:p>
        </p:txBody>
      </p:sp>
      <p:sp>
        <p:nvSpPr>
          <p:cNvPr id="612" name=""/>
          <p:cNvSpPr/>
          <p:nvPr/>
        </p:nvSpPr>
        <p:spPr>
          <a:xfrm>
            <a:off x="6730560" y="801720"/>
            <a:ext cx="100728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Comments</a:t>
            </a:r>
            <a:endParaRPr b="0" lang="en-US" sz="1400" strike="noStrike" u="none">
              <a:solidFill>
                <a:srgbClr val="000000"/>
              </a:solidFill>
              <a:effectLst/>
              <a:uFillTx/>
              <a:latin typeface="Times New Roman"/>
            </a:endParaRPr>
          </a:p>
        </p:txBody>
      </p:sp>
      <p:sp>
        <p:nvSpPr>
          <p:cNvPr id="613" name=""/>
          <p:cNvSpPr/>
          <p:nvPr/>
        </p:nvSpPr>
        <p:spPr>
          <a:xfrm>
            <a:off x="5038560" y="1422360"/>
            <a:ext cx="4003920" cy="59461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 with continuous and high degree of top management input.</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separate assessment and comments at Trading “By Business Unit” summary.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Progress being made with much improved resource commitment.  See separate comments at various “By Business Unit’ summaries.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separate assessment and comments at Trading “By Business Unit” summary.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operating effectively with recent good progress to implement various corporate-wide control standards over treasury and cash disbursement processes.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14" name=""/>
          <p:cNvSpPr/>
          <p:nvPr/>
        </p:nvSpPr>
        <p:spPr>
          <a:xfrm>
            <a:off x="3846600" y="151776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5" name=""/>
          <p:cNvSpPr/>
          <p:nvPr/>
        </p:nvSpPr>
        <p:spPr>
          <a:xfrm>
            <a:off x="3852720" y="1521000"/>
            <a:ext cx="61308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6" name=""/>
          <p:cNvSpPr/>
          <p:nvPr/>
        </p:nvSpPr>
        <p:spPr>
          <a:xfrm>
            <a:off x="4046400" y="1522440"/>
            <a:ext cx="6480" cy="14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7" name=""/>
          <p:cNvSpPr/>
          <p:nvPr/>
        </p:nvSpPr>
        <p:spPr>
          <a:xfrm>
            <a:off x="4335480" y="1517760"/>
            <a:ext cx="3240" cy="161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8" name=""/>
          <p:cNvSpPr/>
          <p:nvPr/>
        </p:nvSpPr>
        <p:spPr>
          <a:xfrm>
            <a:off x="414360" y="3941640"/>
            <a:ext cx="2692440" cy="245808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Financial and Operational</a:t>
            </a:r>
            <a:endParaRPr b="0" lang="en-US" sz="1200" strike="noStrike" u="none">
              <a:solidFill>
                <a:srgbClr val="000000"/>
              </a:solidFill>
              <a:effectLst/>
              <a:uFillTx/>
              <a:latin typeface="Times New Roman"/>
            </a:endParaRPr>
          </a:p>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Completeness and Accuracy</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4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Core Infrastructure Development for Emerging Businesses (EES, EBS)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Trading Operations</a:t>
            </a:r>
            <a:endParaRPr b="0" lang="en-US" sz="800" strike="noStrike" u="none">
              <a:solidFill>
                <a:srgbClr val="000000"/>
              </a:solidFill>
              <a:effectLst/>
              <a:uFillTx/>
              <a:latin typeface="Times New Roman"/>
            </a:endParaRPr>
          </a:p>
          <a:p>
            <a:pPr lvl="1" marL="22860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Cash Disbursement Activities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Revenue Recording Activities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Consolidations and Intercompany Activities </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Complex Accounting and Tax Transactions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Unique Foreign/Statutory Reporting Activities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Tax Compliance</a:t>
            </a:r>
            <a:endParaRPr b="0" lang="en-US" sz="800" strike="noStrike" u="none">
              <a:solidFill>
                <a:srgbClr val="000000"/>
              </a:solidFill>
              <a:effectLst/>
              <a:uFillTx/>
              <a:latin typeface="Times New Roman"/>
            </a:endParaRPr>
          </a:p>
        </p:txBody>
      </p:sp>
      <p:sp>
        <p:nvSpPr>
          <p:cNvPr id="619" name=""/>
          <p:cNvSpPr/>
          <p:nvPr/>
        </p:nvSpPr>
        <p:spPr>
          <a:xfrm>
            <a:off x="3917880" y="443088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0" name=""/>
          <p:cNvSpPr/>
          <p:nvPr/>
        </p:nvSpPr>
        <p:spPr>
          <a:xfrm>
            <a:off x="3936960" y="57164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1" name=""/>
          <p:cNvSpPr/>
          <p:nvPr/>
        </p:nvSpPr>
        <p:spPr>
          <a:xfrm>
            <a:off x="3924360" y="4433760"/>
            <a:ext cx="19368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2" name=""/>
          <p:cNvSpPr/>
          <p:nvPr/>
        </p:nvSpPr>
        <p:spPr>
          <a:xfrm>
            <a:off x="4122720" y="4440240"/>
            <a:ext cx="1440" cy="141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3" name=""/>
          <p:cNvSpPr/>
          <p:nvPr/>
        </p:nvSpPr>
        <p:spPr>
          <a:xfrm flipH="1">
            <a:off x="4409640" y="4430880"/>
            <a:ext cx="1800" cy="161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4" name=""/>
          <p:cNvSpPr/>
          <p:nvPr/>
        </p:nvSpPr>
        <p:spPr>
          <a:xfrm>
            <a:off x="3936960" y="5722920"/>
            <a:ext cx="46980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5" name=""/>
          <p:cNvSpPr/>
          <p:nvPr/>
        </p:nvSpPr>
        <p:spPr>
          <a:xfrm>
            <a:off x="4141800" y="5721480"/>
            <a:ext cx="144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6" name=""/>
          <p:cNvSpPr/>
          <p:nvPr/>
        </p:nvSpPr>
        <p:spPr>
          <a:xfrm flipH="1">
            <a:off x="4428720" y="5721480"/>
            <a:ext cx="1800" cy="1569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7" name=""/>
          <p:cNvSpPr/>
          <p:nvPr/>
        </p:nvSpPr>
        <p:spPr>
          <a:xfrm>
            <a:off x="3732480" y="4592520"/>
            <a:ext cx="10944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(Emerging Bus.)</a:t>
            </a:r>
            <a:endParaRPr b="0" lang="en-US" sz="1000" strike="noStrike" u="none">
              <a:solidFill>
                <a:srgbClr val="000000"/>
              </a:solidFill>
              <a:effectLst/>
              <a:uFillTx/>
              <a:latin typeface="Times New Roman"/>
            </a:endParaRPr>
          </a:p>
        </p:txBody>
      </p:sp>
      <p:sp>
        <p:nvSpPr>
          <p:cNvPr id="628" name=""/>
          <p:cNvSpPr/>
          <p:nvPr/>
        </p:nvSpPr>
        <p:spPr>
          <a:xfrm>
            <a:off x="3758040" y="5100480"/>
            <a:ext cx="996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Ops.)</a:t>
            </a:r>
            <a:endParaRPr b="0" lang="en-US" sz="1000" strike="noStrike" u="none">
              <a:solidFill>
                <a:srgbClr val="000000"/>
              </a:solidFill>
              <a:effectLst/>
              <a:uFillTx/>
              <a:latin typeface="Times New Roman"/>
            </a:endParaRPr>
          </a:p>
        </p:txBody>
      </p:sp>
      <p:sp>
        <p:nvSpPr>
          <p:cNvPr id="629" name=""/>
          <p:cNvSpPr/>
          <p:nvPr/>
        </p:nvSpPr>
        <p:spPr>
          <a:xfrm>
            <a:off x="3923280" y="5875200"/>
            <a:ext cx="7149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 other)</a:t>
            </a:r>
            <a:endParaRPr b="0" lang="en-US" sz="1000" strike="noStrike" u="none">
              <a:solidFill>
                <a:srgbClr val="000000"/>
              </a:solidFill>
              <a:effectLst/>
              <a:uFillTx/>
              <a:latin typeface="Times New Roman"/>
            </a:endParaRPr>
          </a:p>
        </p:txBody>
      </p:sp>
      <p:sp>
        <p:nvSpPr>
          <p:cNvPr id="630" name=""/>
          <p:cNvSpPr/>
          <p:nvPr/>
        </p:nvSpPr>
        <p:spPr>
          <a:xfrm>
            <a:off x="3833640" y="29462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1" name=""/>
          <p:cNvSpPr/>
          <p:nvPr/>
        </p:nvSpPr>
        <p:spPr>
          <a:xfrm>
            <a:off x="3840120" y="2949480"/>
            <a:ext cx="43488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2" name=""/>
          <p:cNvSpPr/>
          <p:nvPr/>
        </p:nvSpPr>
        <p:spPr>
          <a:xfrm>
            <a:off x="4033800" y="2951280"/>
            <a:ext cx="648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3" name=""/>
          <p:cNvSpPr/>
          <p:nvPr/>
        </p:nvSpPr>
        <p:spPr>
          <a:xfrm>
            <a:off x="4322880" y="2946240"/>
            <a:ext cx="288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4" name=""/>
          <p:cNvSpPr/>
          <p:nvPr/>
        </p:nvSpPr>
        <p:spPr>
          <a:xfrm>
            <a:off x="3898800" y="49449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5" name=""/>
          <p:cNvSpPr/>
          <p:nvPr/>
        </p:nvSpPr>
        <p:spPr>
          <a:xfrm>
            <a:off x="3905280" y="4948200"/>
            <a:ext cx="35892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6" name=""/>
          <p:cNvSpPr/>
          <p:nvPr/>
        </p:nvSpPr>
        <p:spPr>
          <a:xfrm>
            <a:off x="4103640" y="4954680"/>
            <a:ext cx="1800" cy="141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7" name=""/>
          <p:cNvSpPr/>
          <p:nvPr/>
        </p:nvSpPr>
        <p:spPr>
          <a:xfrm flipH="1">
            <a:off x="4390560" y="494496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8"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9" name=""/>
          <p:cNvSpPr/>
          <p:nvPr/>
        </p:nvSpPr>
        <p:spPr>
          <a:xfrm>
            <a:off x="316080" y="1201680"/>
            <a:ext cx="2657160" cy="93420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Authority/Limit</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0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Transaction Commitments</a:t>
            </a:r>
            <a:endParaRPr b="0" lang="en-US" sz="800" strike="noStrike" u="none">
              <a:solidFill>
                <a:srgbClr val="000000"/>
              </a:solidFill>
              <a:effectLst/>
              <a:uFillTx/>
              <a:latin typeface="Times New Roman"/>
            </a:endParaRPr>
          </a:p>
          <a:p>
            <a:pPr lvl="1" marL="22860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Physical and Financial Settlements</a:t>
            </a: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Bank and Brokerage Account Maintenance</a:t>
            </a:r>
            <a:endParaRPr b="0" lang="en-US" sz="800" strike="noStrike" u="none">
              <a:solidFill>
                <a:srgbClr val="000000"/>
              </a:solidFill>
              <a:effectLst/>
              <a:uFillTx/>
              <a:latin typeface="Times New Roman"/>
            </a:endParaRPr>
          </a:p>
        </p:txBody>
      </p:sp>
      <p:sp>
        <p:nvSpPr>
          <p:cNvPr id="640" name=""/>
          <p:cNvSpPr/>
          <p:nvPr/>
        </p:nvSpPr>
        <p:spPr>
          <a:xfrm>
            <a:off x="1150920" y="297000"/>
            <a:ext cx="5261040" cy="3938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Key Business Risk Area</a:t>
            </a:r>
            <a:endParaRPr b="0" lang="en-US" sz="2000" strike="noStrike" u="none">
              <a:solidFill>
                <a:srgbClr val="000000"/>
              </a:solidFill>
              <a:effectLst/>
              <a:uFillTx/>
              <a:latin typeface="Times New Roman"/>
            </a:endParaRPr>
          </a:p>
        </p:txBody>
      </p:sp>
      <p:sp>
        <p:nvSpPr>
          <p:cNvPr id="641" name=""/>
          <p:cNvSpPr/>
          <p:nvPr/>
        </p:nvSpPr>
        <p:spPr>
          <a:xfrm>
            <a:off x="3684960" y="808200"/>
            <a:ext cx="105660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Assessment</a:t>
            </a:r>
            <a:endParaRPr b="0" lang="en-US" sz="1400" strike="noStrike" u="none">
              <a:solidFill>
                <a:srgbClr val="000000"/>
              </a:solidFill>
              <a:effectLst/>
              <a:uFillTx/>
              <a:latin typeface="Times New Roman"/>
            </a:endParaRPr>
          </a:p>
        </p:txBody>
      </p:sp>
      <p:sp>
        <p:nvSpPr>
          <p:cNvPr id="642" name=""/>
          <p:cNvSpPr/>
          <p:nvPr/>
        </p:nvSpPr>
        <p:spPr>
          <a:xfrm>
            <a:off x="6336720" y="789120"/>
            <a:ext cx="100728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Comments</a:t>
            </a:r>
            <a:endParaRPr b="0" lang="en-US" sz="1400" strike="noStrike" u="none">
              <a:solidFill>
                <a:srgbClr val="000000"/>
              </a:solidFill>
              <a:effectLst/>
              <a:uFillTx/>
              <a:latin typeface="Times New Roman"/>
            </a:endParaRPr>
          </a:p>
        </p:txBody>
      </p:sp>
      <p:sp>
        <p:nvSpPr>
          <p:cNvPr id="643" name=""/>
          <p:cNvSpPr/>
          <p:nvPr/>
        </p:nvSpPr>
        <p:spPr>
          <a:xfrm>
            <a:off x="3792600" y="149400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4" name=""/>
          <p:cNvSpPr/>
          <p:nvPr/>
        </p:nvSpPr>
        <p:spPr>
          <a:xfrm>
            <a:off x="5191200" y="1425600"/>
            <a:ext cx="3952800" cy="44830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operating effectively with recent good progress to implement various control standards across business units.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separate assessment and comments at Systems “By Business Unit” Summary.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Effective separate business unit processes.  Continued efforts to more comprehensively consolidate credit reporting and monitoring and ultimately to move to real-time capabilities.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 current efforts primarily relate to enhancing accuracy and efficiency of current processes.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45" name=""/>
          <p:cNvSpPr/>
          <p:nvPr/>
        </p:nvSpPr>
        <p:spPr>
          <a:xfrm>
            <a:off x="3792600" y="1500120"/>
            <a:ext cx="42228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6" name=""/>
          <p:cNvSpPr/>
          <p:nvPr/>
        </p:nvSpPr>
        <p:spPr>
          <a:xfrm flipH="1">
            <a:off x="3998520" y="1503360"/>
            <a:ext cx="3240" cy="141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7" name=""/>
          <p:cNvSpPr/>
          <p:nvPr/>
        </p:nvSpPr>
        <p:spPr>
          <a:xfrm flipH="1">
            <a:off x="4284720" y="1494000"/>
            <a:ext cx="1440" cy="161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8" name=""/>
          <p:cNvSpPr/>
          <p:nvPr/>
        </p:nvSpPr>
        <p:spPr>
          <a:xfrm>
            <a:off x="312840" y="2195640"/>
            <a:ext cx="2647800" cy="136692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8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Systems</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2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Systems Availability</a:t>
            </a: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Access and Security</a:t>
            </a: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Infrastructure</a:t>
            </a: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Critical Applications</a:t>
            </a: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eBusiness</a:t>
            </a:r>
            <a:endParaRPr b="0" lang="en-US" sz="800" strike="noStrike" u="none">
              <a:solidFill>
                <a:srgbClr val="000000"/>
              </a:solidFill>
              <a:effectLst/>
              <a:uFillTx/>
              <a:latin typeface="Times New Roman"/>
            </a:endParaRPr>
          </a:p>
        </p:txBody>
      </p:sp>
      <p:sp>
        <p:nvSpPr>
          <p:cNvPr id="649" name=""/>
          <p:cNvSpPr/>
          <p:nvPr/>
        </p:nvSpPr>
        <p:spPr>
          <a:xfrm>
            <a:off x="303120" y="3584520"/>
            <a:ext cx="2640240" cy="80964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Credit/Counterparty</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Material Counterparty Assessment and Approval</a:t>
            </a: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Overall Position Assessment and Management</a:t>
            </a:r>
            <a:endParaRPr b="0" lang="en-US" sz="800" strike="noStrike" u="none">
              <a:solidFill>
                <a:srgbClr val="000000"/>
              </a:solidFill>
              <a:effectLst/>
              <a:uFillTx/>
              <a:latin typeface="Times New Roman"/>
            </a:endParaRPr>
          </a:p>
          <a:p>
            <a:pPr marL="57240" indent="-57240">
              <a:lnSpc>
                <a:spcPct val="80000"/>
              </a:lnSpc>
              <a:buClr>
                <a:srgbClr val="ff33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p:txBody>
      </p:sp>
      <p:sp>
        <p:nvSpPr>
          <p:cNvPr id="650" name=""/>
          <p:cNvSpPr/>
          <p:nvPr/>
        </p:nvSpPr>
        <p:spPr>
          <a:xfrm>
            <a:off x="307800" y="4437000"/>
            <a:ext cx="2635560" cy="71460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8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Capital Availability/ Liquidity</a:t>
            </a:r>
            <a:endParaRPr b="0" lang="en-US" sz="1200" strike="noStrike" u="none">
              <a:solidFill>
                <a:srgbClr val="000000"/>
              </a:solidFill>
              <a:effectLst/>
              <a:uFillTx/>
              <a:latin typeface="Times New Roman"/>
            </a:endParaRPr>
          </a:p>
          <a:p>
            <a:pPr marL="57240" indent="-57240" algn="ctr">
              <a:lnSpc>
                <a:spcPct val="5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2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Needs Assessment and Monitoring</a:t>
            </a:r>
            <a:endParaRPr b="0" lang="en-US" sz="800" strike="noStrike" u="none">
              <a:solidFill>
                <a:srgbClr val="000000"/>
              </a:solidFill>
              <a:effectLst/>
              <a:uFillTx/>
              <a:latin typeface="Times New Roman"/>
            </a:endParaRPr>
          </a:p>
          <a:p>
            <a:pPr lvl="1" marL="22860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Stress Testing and Sensitivity Analysis</a:t>
            </a:r>
            <a:endParaRPr b="0" lang="en-US" sz="800" strike="noStrike" u="none">
              <a:solidFill>
                <a:srgbClr val="000000"/>
              </a:solidFill>
              <a:effectLst/>
              <a:uFillTx/>
              <a:latin typeface="Times New Roman"/>
            </a:endParaRPr>
          </a:p>
        </p:txBody>
      </p:sp>
      <p:sp>
        <p:nvSpPr>
          <p:cNvPr id="651" name=""/>
          <p:cNvSpPr/>
          <p:nvPr/>
        </p:nvSpPr>
        <p:spPr>
          <a:xfrm>
            <a:off x="298440" y="5164200"/>
            <a:ext cx="2624040" cy="101304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1000" strike="noStrike" u="none">
                <a:solidFill>
                  <a:srgbClr val="008080"/>
                </a:solidFill>
                <a:effectLst/>
                <a:uFillTx/>
                <a:latin typeface="Arial"/>
              </a:rPr>
              <a:t> </a:t>
            </a:r>
            <a:r>
              <a:rPr b="1" lang="en-US" sz="1200" strike="noStrike" u="none">
                <a:solidFill>
                  <a:srgbClr val="0000ff"/>
                </a:solidFill>
                <a:effectLst/>
                <a:uFillTx/>
                <a:latin typeface="Arial"/>
              </a:rPr>
              <a:t>Legal/ Regulatory</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Material Contract Review and Approval</a:t>
            </a:r>
            <a:endParaRPr b="0" lang="en-US" sz="800" strike="noStrike" u="none">
              <a:solidFill>
                <a:srgbClr val="000000"/>
              </a:solidFill>
              <a:effectLst/>
              <a:uFillTx/>
              <a:latin typeface="Times New Roman"/>
            </a:endParaRPr>
          </a:p>
          <a:p>
            <a:pPr marL="57240" indent="-57240">
              <a:lnSpc>
                <a:spcPct val="8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Litigation Identification and Monitoring</a:t>
            </a: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Monitoring of and Compliance with Laws and Regulations</a:t>
            </a:r>
            <a:endParaRPr b="0" lang="en-US" sz="800" strike="noStrike" u="none">
              <a:solidFill>
                <a:srgbClr val="000000"/>
              </a:solidFill>
              <a:effectLst/>
              <a:uFillTx/>
              <a:latin typeface="Times New Roman"/>
            </a:endParaRPr>
          </a:p>
        </p:txBody>
      </p:sp>
      <p:sp>
        <p:nvSpPr>
          <p:cNvPr id="652" name=""/>
          <p:cNvSpPr/>
          <p:nvPr/>
        </p:nvSpPr>
        <p:spPr>
          <a:xfrm>
            <a:off x="3857760" y="37353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3" name=""/>
          <p:cNvSpPr/>
          <p:nvPr/>
        </p:nvSpPr>
        <p:spPr>
          <a:xfrm>
            <a:off x="3863880" y="3738600"/>
            <a:ext cx="42228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4" name=""/>
          <p:cNvSpPr/>
          <p:nvPr/>
        </p:nvSpPr>
        <p:spPr>
          <a:xfrm>
            <a:off x="4062240" y="3740040"/>
            <a:ext cx="1800" cy="14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5" name=""/>
          <p:cNvSpPr/>
          <p:nvPr/>
        </p:nvSpPr>
        <p:spPr>
          <a:xfrm>
            <a:off x="4346640" y="373536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6" name=""/>
          <p:cNvSpPr/>
          <p:nvPr/>
        </p:nvSpPr>
        <p:spPr>
          <a:xfrm>
            <a:off x="3895560" y="5506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7" name=""/>
          <p:cNvSpPr/>
          <p:nvPr/>
        </p:nvSpPr>
        <p:spPr>
          <a:xfrm>
            <a:off x="3902040" y="5510160"/>
            <a:ext cx="60660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8" name=""/>
          <p:cNvSpPr/>
          <p:nvPr/>
        </p:nvSpPr>
        <p:spPr>
          <a:xfrm>
            <a:off x="4100400" y="5511960"/>
            <a:ext cx="180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9" name=""/>
          <p:cNvSpPr/>
          <p:nvPr/>
        </p:nvSpPr>
        <p:spPr>
          <a:xfrm>
            <a:off x="4384800" y="5506920"/>
            <a:ext cx="288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0" name=""/>
          <p:cNvSpPr/>
          <p:nvPr/>
        </p:nvSpPr>
        <p:spPr>
          <a:xfrm>
            <a:off x="3886200" y="46688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1" name=""/>
          <p:cNvSpPr/>
          <p:nvPr/>
        </p:nvSpPr>
        <p:spPr>
          <a:xfrm>
            <a:off x="3892680" y="4672080"/>
            <a:ext cx="54288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2" name=""/>
          <p:cNvSpPr/>
          <p:nvPr/>
        </p:nvSpPr>
        <p:spPr>
          <a:xfrm>
            <a:off x="4091040" y="4673520"/>
            <a:ext cx="1440" cy="14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3" name=""/>
          <p:cNvSpPr/>
          <p:nvPr/>
        </p:nvSpPr>
        <p:spPr>
          <a:xfrm>
            <a:off x="4375080" y="466884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4" name=""/>
          <p:cNvSpPr/>
          <p:nvPr/>
        </p:nvSpPr>
        <p:spPr>
          <a:xfrm>
            <a:off x="3828960" y="25844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5" name=""/>
          <p:cNvSpPr/>
          <p:nvPr/>
        </p:nvSpPr>
        <p:spPr>
          <a:xfrm>
            <a:off x="3828960" y="2590920"/>
            <a:ext cx="36036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6" name=""/>
          <p:cNvSpPr/>
          <p:nvPr/>
        </p:nvSpPr>
        <p:spPr>
          <a:xfrm flipH="1">
            <a:off x="4035600" y="2593800"/>
            <a:ext cx="2880" cy="141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7" name=""/>
          <p:cNvSpPr/>
          <p:nvPr/>
        </p:nvSpPr>
        <p:spPr>
          <a:xfrm flipH="1">
            <a:off x="4320720" y="258444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8"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9" name=""/>
          <p:cNvSpPr/>
          <p:nvPr/>
        </p:nvSpPr>
        <p:spPr>
          <a:xfrm>
            <a:off x="1146240" y="277920"/>
            <a:ext cx="5261040" cy="3938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Key Business Risk Area</a:t>
            </a:r>
            <a:endParaRPr b="0" lang="en-US" sz="2000" strike="noStrike" u="none">
              <a:solidFill>
                <a:srgbClr val="000000"/>
              </a:solidFill>
              <a:effectLst/>
              <a:uFillTx/>
              <a:latin typeface="Times New Roman"/>
            </a:endParaRPr>
          </a:p>
        </p:txBody>
      </p:sp>
      <p:sp>
        <p:nvSpPr>
          <p:cNvPr id="670" name=""/>
          <p:cNvSpPr/>
          <p:nvPr/>
        </p:nvSpPr>
        <p:spPr>
          <a:xfrm>
            <a:off x="403200" y="1546200"/>
            <a:ext cx="2571840" cy="100188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Illegal Acts/Fraud</a:t>
            </a:r>
            <a:endParaRPr b="0" lang="en-US" sz="1200" strike="noStrike" u="none">
              <a:solidFill>
                <a:srgbClr val="000000"/>
              </a:solidFill>
              <a:effectLst/>
              <a:uFillTx/>
              <a:latin typeface="Times New Roman"/>
            </a:endParaRPr>
          </a:p>
          <a:p>
            <a:pPr marL="57240" indent="-57240" algn="ctr">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 FCPA Violation Prevention</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Trading Operations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Cash Disbursement Activities</a:t>
            </a:r>
            <a:endParaRPr b="0" lang="en-US" sz="800" strike="noStrike" u="none">
              <a:solidFill>
                <a:srgbClr val="000000"/>
              </a:solidFill>
              <a:effectLst/>
              <a:uFillTx/>
              <a:latin typeface="Times New Roman"/>
            </a:endParaRPr>
          </a:p>
        </p:txBody>
      </p:sp>
      <p:sp>
        <p:nvSpPr>
          <p:cNvPr id="671" name=""/>
          <p:cNvSpPr/>
          <p:nvPr/>
        </p:nvSpPr>
        <p:spPr>
          <a:xfrm>
            <a:off x="398520" y="2741760"/>
            <a:ext cx="2590920" cy="138636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algn="ctr">
              <a:lnSpc>
                <a:spcPct val="100000"/>
              </a:lnSpc>
              <a:tabLst>
                <a:tab algn="l" pos="0"/>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Catastrophic Event</a:t>
            </a:r>
            <a:endParaRPr b="0" lang="en-US" sz="1200" strike="noStrike" u="none">
              <a:solidFill>
                <a:srgbClr val="000000"/>
              </a:solidFill>
              <a:effectLst/>
              <a:uFillTx/>
              <a:latin typeface="Times New Roman"/>
            </a:endParaRPr>
          </a:p>
          <a:p>
            <a:pPr indent="57240" algn="ctr">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2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Insurance Assessment</a:t>
            </a: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Environmental Management System</a:t>
            </a: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Business Resumption</a:t>
            </a: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Resource and Asset Security</a:t>
            </a: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Critical Physical Ops</a:t>
            </a:r>
            <a:endParaRPr b="0" lang="en-US" sz="800" strike="noStrike" u="none">
              <a:solidFill>
                <a:srgbClr val="000000"/>
              </a:solidFill>
              <a:effectLst/>
              <a:uFillTx/>
              <a:latin typeface="Times New Roman"/>
            </a:endParaRPr>
          </a:p>
        </p:txBody>
      </p:sp>
      <p:sp>
        <p:nvSpPr>
          <p:cNvPr id="672" name=""/>
          <p:cNvSpPr/>
          <p:nvPr/>
        </p:nvSpPr>
        <p:spPr>
          <a:xfrm>
            <a:off x="3684960" y="1049400"/>
            <a:ext cx="105660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Assessment</a:t>
            </a:r>
            <a:endParaRPr b="0" lang="en-US" sz="1400" strike="noStrike" u="none">
              <a:solidFill>
                <a:srgbClr val="000000"/>
              </a:solidFill>
              <a:effectLst/>
              <a:uFillTx/>
              <a:latin typeface="Times New Roman"/>
            </a:endParaRPr>
          </a:p>
        </p:txBody>
      </p:sp>
      <p:sp>
        <p:nvSpPr>
          <p:cNvPr id="673" name=""/>
          <p:cNvSpPr/>
          <p:nvPr/>
        </p:nvSpPr>
        <p:spPr>
          <a:xfrm>
            <a:off x="6336720" y="1030320"/>
            <a:ext cx="100728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Comments</a:t>
            </a:r>
            <a:endParaRPr b="0" lang="en-US" sz="1400" strike="noStrike" u="none">
              <a:solidFill>
                <a:srgbClr val="000000"/>
              </a:solidFill>
              <a:effectLst/>
              <a:uFillTx/>
              <a:latin typeface="Times New Roman"/>
            </a:endParaRPr>
          </a:p>
        </p:txBody>
      </p:sp>
      <p:sp>
        <p:nvSpPr>
          <p:cNvPr id="674" name=""/>
          <p:cNvSpPr/>
          <p:nvPr/>
        </p:nvSpPr>
        <p:spPr>
          <a:xfrm>
            <a:off x="5038560" y="1709640"/>
            <a:ext cx="3953160" cy="247140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 current year improvements include company-wide standards over treasury and cash disbursement processes and institutionalized remote office reviews.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 see separate assessment and comments regarding Business Resumption at Systems “By Business Unit” summary.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75" name=""/>
          <p:cNvSpPr/>
          <p:nvPr/>
        </p:nvSpPr>
        <p:spPr>
          <a:xfrm>
            <a:off x="3879720" y="196704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6" name=""/>
          <p:cNvSpPr/>
          <p:nvPr/>
        </p:nvSpPr>
        <p:spPr>
          <a:xfrm>
            <a:off x="3886200" y="1969920"/>
            <a:ext cx="48564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7" name=""/>
          <p:cNvSpPr/>
          <p:nvPr/>
        </p:nvSpPr>
        <p:spPr>
          <a:xfrm>
            <a:off x="4084560" y="1976400"/>
            <a:ext cx="1800" cy="141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8" name=""/>
          <p:cNvSpPr/>
          <p:nvPr/>
        </p:nvSpPr>
        <p:spPr>
          <a:xfrm flipH="1">
            <a:off x="4371480" y="1967040"/>
            <a:ext cx="1800" cy="161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9" name=""/>
          <p:cNvSpPr/>
          <p:nvPr/>
        </p:nvSpPr>
        <p:spPr>
          <a:xfrm>
            <a:off x="3870360" y="30765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0" name=""/>
          <p:cNvSpPr/>
          <p:nvPr/>
        </p:nvSpPr>
        <p:spPr>
          <a:xfrm>
            <a:off x="3876840" y="3079800"/>
            <a:ext cx="35064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1" name=""/>
          <p:cNvSpPr/>
          <p:nvPr/>
        </p:nvSpPr>
        <p:spPr>
          <a:xfrm>
            <a:off x="4075200" y="3081240"/>
            <a:ext cx="1440" cy="14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2" name=""/>
          <p:cNvSpPr/>
          <p:nvPr/>
        </p:nvSpPr>
        <p:spPr>
          <a:xfrm flipH="1">
            <a:off x="4362480" y="307656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3"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1295280" y="1511280"/>
            <a:ext cx="4152960" cy="4133880"/>
          </a:xfrm>
          <a:prstGeom prst="rect">
            <a:avLst/>
          </a:prstGeom>
          <a:solidFill>
            <a:srgbClr val="ffff00"/>
          </a:solidFill>
          <a:ln w="28440">
            <a:solidFill>
              <a:srgbClr val="00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1219320" y="266760"/>
            <a:ext cx="5640120" cy="45468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400" strike="noStrike" u="none">
                <a:solidFill>
                  <a:srgbClr val="000000"/>
                </a:solidFill>
                <a:effectLst/>
                <a:uFillTx/>
                <a:latin typeface="Arial"/>
              </a:rPr>
              <a:t>2000 Overall Assessment</a:t>
            </a:r>
            <a:endParaRPr b="0" lang="en-US" sz="2400" strike="noStrike" u="none">
              <a:solidFill>
                <a:srgbClr val="000000"/>
              </a:solidFill>
              <a:effectLst/>
              <a:uFillTx/>
              <a:latin typeface="Times New Roman"/>
            </a:endParaRPr>
          </a:p>
        </p:txBody>
      </p:sp>
      <p:sp>
        <p:nvSpPr>
          <p:cNvPr id="19" name=""/>
          <p:cNvSpPr/>
          <p:nvPr/>
        </p:nvSpPr>
        <p:spPr>
          <a:xfrm>
            <a:off x="3052080" y="5769000"/>
            <a:ext cx="6537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Arial"/>
              </a:rPr>
              <a:t>Time</a:t>
            </a:r>
            <a:endParaRPr b="0" lang="en-US" sz="1600" strike="noStrike" u="none">
              <a:solidFill>
                <a:srgbClr val="000000"/>
              </a:solidFill>
              <a:effectLst/>
              <a:uFillTx/>
              <a:latin typeface="Times New Roman"/>
            </a:endParaRPr>
          </a:p>
        </p:txBody>
      </p:sp>
      <p:sp>
        <p:nvSpPr>
          <p:cNvPr id="20" name=""/>
          <p:cNvSpPr/>
          <p:nvPr/>
        </p:nvSpPr>
        <p:spPr>
          <a:xfrm>
            <a:off x="192240" y="3216240"/>
            <a:ext cx="1081800" cy="581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Arial"/>
              </a:rPr>
              <a:t>Business</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Arial"/>
              </a:rPr>
              <a:t>Activity</a:t>
            </a:r>
            <a:endParaRPr b="0" lang="en-US" sz="1600" strike="noStrike" u="none">
              <a:solidFill>
                <a:srgbClr val="000000"/>
              </a:solidFill>
              <a:effectLst/>
              <a:uFillTx/>
              <a:latin typeface="Times New Roman"/>
            </a:endParaRPr>
          </a:p>
        </p:txBody>
      </p:sp>
      <p:sp>
        <p:nvSpPr>
          <p:cNvPr id="21" name=""/>
          <p:cNvSpPr/>
          <p:nvPr/>
        </p:nvSpPr>
        <p:spPr>
          <a:xfrm>
            <a:off x="5867280" y="1971720"/>
            <a:ext cx="2913120" cy="30200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Magnitude of business growth and change continue to increase control environment challenge.</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Overall trend continues to be toward closing identified gaps with significant improvements in 2000.</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Certain areas are necessarily  requiring longer-term development (i.e., systems and emerging businesses).  In those areas, focus has been to ensure interim processes are performing adequately to prevent or detect material items at current activity levels.</a:t>
            </a:r>
            <a:endParaRPr b="0" lang="en-US" sz="1200" strike="noStrike" u="none">
              <a:solidFill>
                <a:srgbClr val="000000"/>
              </a:solidFill>
              <a:effectLst/>
              <a:uFillTx/>
              <a:latin typeface="Times New Roman"/>
            </a:endParaRPr>
          </a:p>
        </p:txBody>
      </p:sp>
      <p:sp>
        <p:nvSpPr>
          <p:cNvPr id="22" name=""/>
          <p:cNvSpPr/>
          <p:nvPr/>
        </p:nvSpPr>
        <p:spPr>
          <a:xfrm rot="19823400">
            <a:off x="1131840" y="3122280"/>
            <a:ext cx="3133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Ultimately Desired Process and Control Environment</a:t>
            </a:r>
            <a:endParaRPr b="0" lang="en-US" sz="1000" strike="noStrike" u="none">
              <a:solidFill>
                <a:srgbClr val="000000"/>
              </a:solidFill>
              <a:effectLst/>
              <a:uFillTx/>
              <a:latin typeface="Times New Roman"/>
            </a:endParaRPr>
          </a:p>
        </p:txBody>
      </p:sp>
      <p:sp>
        <p:nvSpPr>
          <p:cNvPr id="23" name=""/>
          <p:cNvSpPr/>
          <p:nvPr/>
        </p:nvSpPr>
        <p:spPr>
          <a:xfrm rot="18823200">
            <a:off x="1789200" y="4003920"/>
            <a:ext cx="25498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Existing Process and Control Environment</a:t>
            </a:r>
            <a:endParaRPr b="0" lang="en-US" sz="1000" strike="noStrike" u="none">
              <a:solidFill>
                <a:srgbClr val="000000"/>
              </a:solidFill>
              <a:effectLst/>
              <a:uFillTx/>
              <a:latin typeface="Times New Roman"/>
            </a:endParaRPr>
          </a:p>
        </p:txBody>
      </p:sp>
      <p:sp>
        <p:nvSpPr>
          <p:cNvPr id="24" name=""/>
          <p:cNvSpPr/>
          <p:nvPr/>
        </p:nvSpPr>
        <p:spPr>
          <a:xfrm>
            <a:off x="3000240" y="3273480"/>
            <a:ext cx="257400" cy="523800"/>
          </a:xfrm>
          <a:custGeom>
            <a:avLst/>
            <a:gdLst>
              <a:gd name="textAreaLeft" fmla="*/ 0 w 257400"/>
              <a:gd name="textAreaRight" fmla="*/ 92880 w 257400"/>
              <a:gd name="textAreaTop" fmla="*/ 21600 h 523800"/>
              <a:gd name="textAreaBottom" fmla="*/ 502200 h 52380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1440"/>
                  <a:pt x="10800" y="2880"/>
                </a:cubicBezTo>
                <a:lnTo>
                  <a:pt x="10800" y="7920"/>
                </a:lnTo>
                <a:cubicBezTo>
                  <a:pt x="10800" y="9360"/>
                  <a:pt x="16200" y="10800"/>
                  <a:pt x="21600" y="10800"/>
                </a:cubicBezTo>
                <a:cubicBezTo>
                  <a:pt x="16200" y="10800"/>
                  <a:pt x="10800" y="12240"/>
                  <a:pt x="10800" y="13680"/>
                </a:cubicBezTo>
                <a:lnTo>
                  <a:pt x="10800" y="18720"/>
                </a:lnTo>
                <a:cubicBezTo>
                  <a:pt x="10800" y="2016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3051000" y="3114720"/>
            <a:ext cx="812880" cy="3992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Control Gap</a:t>
            </a:r>
            <a:endParaRPr b="0" lang="en-US" sz="1000" strike="noStrike" u="none">
              <a:solidFill>
                <a:srgbClr val="000000"/>
              </a:solidFill>
              <a:effectLst/>
              <a:uFillTx/>
              <a:latin typeface="Times New Roman"/>
            </a:endParaRPr>
          </a:p>
        </p:txBody>
      </p:sp>
      <p:sp>
        <p:nvSpPr>
          <p:cNvPr id="26" name=""/>
          <p:cNvSpPr/>
          <p:nvPr/>
        </p:nvSpPr>
        <p:spPr>
          <a:xfrm>
            <a:off x="4581360" y="5514840"/>
            <a:ext cx="257400" cy="266760"/>
          </a:xfrm>
          <a:custGeom>
            <a:avLst/>
            <a:gdLst>
              <a:gd name="textAreaLeft" fmla="*/ 0 w 257400"/>
              <a:gd name="textAreaRight" fmla="*/ 257760 w 257400"/>
              <a:gd name="textAreaTop" fmla="*/ 0 h 266760"/>
              <a:gd name="textAreaBottom" fmla="*/ 266760 h 266760"/>
            </a:gdLst>
            <a:ahLst/>
            <a:cxnLst/>
            <a:rect l="textAreaLeft" t="textAreaTop" r="textAreaRight" b="textAreaBottom"/>
            <a:pathLst>
              <a:path w="21600" h="21600">
                <a:moveTo>
                  <a:pt x="0" y="0"/>
                </a:moveTo>
                <a:lnTo>
                  <a:pt x="4914" y="0"/>
                </a:lnTo>
                <a:lnTo>
                  <a:pt x="21600" y="10800"/>
                </a:lnTo>
                <a:lnTo>
                  <a:pt x="4914" y="21600"/>
                </a:lnTo>
                <a:lnTo>
                  <a:pt x="0" y="21600"/>
                </a:lnTo>
                <a:lnTo>
                  <a:pt x="16686" y="10800"/>
                </a:lnTo>
                <a:close/>
              </a:path>
            </a:pathLst>
          </a:custGeom>
          <a:solidFill>
            <a:srgbClr val="000099"/>
          </a:solidFill>
          <a:ln w="9360">
            <a:solidFill>
              <a:srgbClr val="00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2333520" y="5524560"/>
            <a:ext cx="257400" cy="266760"/>
          </a:xfrm>
          <a:custGeom>
            <a:avLst/>
            <a:gdLst>
              <a:gd name="textAreaLeft" fmla="*/ 0 w 257400"/>
              <a:gd name="textAreaRight" fmla="*/ 257760 w 257400"/>
              <a:gd name="textAreaTop" fmla="*/ 0 h 266760"/>
              <a:gd name="textAreaBottom" fmla="*/ 266760 h 266760"/>
            </a:gdLst>
            <a:ahLst/>
            <a:cxnLst/>
            <a:rect l="textAreaLeft" t="textAreaTop" r="textAreaRight" b="textAreaBottom"/>
            <a:pathLst>
              <a:path w="21600" h="21600">
                <a:moveTo>
                  <a:pt x="0" y="0"/>
                </a:moveTo>
                <a:lnTo>
                  <a:pt x="4914" y="0"/>
                </a:lnTo>
                <a:lnTo>
                  <a:pt x="21600" y="10800"/>
                </a:lnTo>
                <a:lnTo>
                  <a:pt x="4914" y="21600"/>
                </a:lnTo>
                <a:lnTo>
                  <a:pt x="0" y="21600"/>
                </a:lnTo>
                <a:lnTo>
                  <a:pt x="16686" y="10800"/>
                </a:lnTo>
                <a:close/>
              </a:path>
            </a:pathLst>
          </a:custGeom>
          <a:solidFill>
            <a:srgbClr val="000099"/>
          </a:solidFill>
          <a:ln w="9360">
            <a:solidFill>
              <a:srgbClr val="00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rot="16181400">
            <a:off x="1162080" y="4219200"/>
            <a:ext cx="257400" cy="266760"/>
          </a:xfrm>
          <a:custGeom>
            <a:avLst/>
            <a:gdLst>
              <a:gd name="textAreaLeft" fmla="*/ 0 w 257400"/>
              <a:gd name="textAreaRight" fmla="*/ 257760 w 257400"/>
              <a:gd name="textAreaTop" fmla="*/ 0 h 266760"/>
              <a:gd name="textAreaBottom" fmla="*/ 266760 h 266760"/>
            </a:gdLst>
            <a:ahLst/>
            <a:cxnLst/>
            <a:rect l="textAreaLeft" t="textAreaTop" r="textAreaRight" b="textAreaBottom"/>
            <a:pathLst>
              <a:path w="21600" h="21600">
                <a:moveTo>
                  <a:pt x="0" y="0"/>
                </a:moveTo>
                <a:lnTo>
                  <a:pt x="4914" y="0"/>
                </a:lnTo>
                <a:lnTo>
                  <a:pt x="21600" y="10800"/>
                </a:lnTo>
                <a:lnTo>
                  <a:pt x="4914" y="21600"/>
                </a:lnTo>
                <a:lnTo>
                  <a:pt x="0" y="21600"/>
                </a:lnTo>
                <a:lnTo>
                  <a:pt x="16686" y="10800"/>
                </a:lnTo>
                <a:close/>
              </a:path>
            </a:pathLst>
          </a:custGeom>
          <a:solidFill>
            <a:srgbClr val="000099"/>
          </a:solidFill>
          <a:ln w="9360">
            <a:solidFill>
              <a:srgbClr val="00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rot="16181400">
            <a:off x="1171440" y="2123640"/>
            <a:ext cx="257400" cy="266760"/>
          </a:xfrm>
          <a:custGeom>
            <a:avLst/>
            <a:gdLst>
              <a:gd name="textAreaLeft" fmla="*/ 0 w 257400"/>
              <a:gd name="textAreaRight" fmla="*/ 257760 w 257400"/>
              <a:gd name="textAreaTop" fmla="*/ 0 h 266760"/>
              <a:gd name="textAreaBottom" fmla="*/ 266760 h 266760"/>
            </a:gdLst>
            <a:ahLst/>
            <a:cxnLst/>
            <a:rect l="textAreaLeft" t="textAreaTop" r="textAreaRight" b="textAreaBottom"/>
            <a:pathLst>
              <a:path w="21600" h="21600">
                <a:moveTo>
                  <a:pt x="0" y="0"/>
                </a:moveTo>
                <a:lnTo>
                  <a:pt x="4914" y="0"/>
                </a:lnTo>
                <a:lnTo>
                  <a:pt x="21600" y="10800"/>
                </a:lnTo>
                <a:lnTo>
                  <a:pt x="4914" y="21600"/>
                </a:lnTo>
                <a:lnTo>
                  <a:pt x="0" y="21600"/>
                </a:lnTo>
                <a:lnTo>
                  <a:pt x="16686" y="10800"/>
                </a:lnTo>
                <a:close/>
              </a:path>
            </a:pathLst>
          </a:custGeom>
          <a:solidFill>
            <a:srgbClr val="000099"/>
          </a:solidFill>
          <a:ln w="9360">
            <a:solidFill>
              <a:srgbClr val="00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5850000" y="1359000"/>
            <a:ext cx="27604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Arial"/>
              </a:rPr>
              <a:t>Observations</a:t>
            </a:r>
            <a:endParaRPr b="0" lang="en-US" sz="1400" strike="noStrike" u="none">
              <a:solidFill>
                <a:srgbClr val="000000"/>
              </a:solidFill>
              <a:effectLst/>
              <a:uFillTx/>
              <a:latin typeface="Times New Roman"/>
            </a:endParaRPr>
          </a:p>
        </p:txBody>
      </p:sp>
      <p:sp>
        <p:nvSpPr>
          <p:cNvPr id="31"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a:t>
            </a:r>
            <a:endParaRPr b="0" lang="en-US" sz="1200" strike="noStrike" u="none">
              <a:solidFill>
                <a:srgbClr val="000000"/>
              </a:solidFill>
              <a:effectLst/>
              <a:uFillTx/>
              <a:latin typeface="Times New Roman"/>
            </a:endParaRPr>
          </a:p>
        </p:txBody>
      </p:sp>
      <p:sp>
        <p:nvSpPr>
          <p:cNvPr id="32" name=""/>
          <p:cNvSpPr/>
          <p:nvPr/>
        </p:nvSpPr>
        <p:spPr>
          <a:xfrm flipV="1">
            <a:off x="1282680" y="2540160"/>
            <a:ext cx="2870280" cy="1676160"/>
          </a:xfrm>
          <a:prstGeom prst="line">
            <a:avLst/>
          </a:prstGeom>
          <a:ln w="2844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flipV="1">
            <a:off x="1320840" y="2765160"/>
            <a:ext cx="2882880" cy="2847960"/>
          </a:xfrm>
          <a:prstGeom prst="line">
            <a:avLst/>
          </a:prstGeom>
          <a:ln w="2844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35" name=""/>
          <p:cNvSpPr/>
          <p:nvPr/>
        </p:nvSpPr>
        <p:spPr>
          <a:xfrm>
            <a:off x="2545920" y="934920"/>
            <a:ext cx="60127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635360"/>
                <a:tab algn="l" pos="531504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635360"/>
                <a:tab algn="l" pos="531504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Americas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Europe</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EES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EBS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Overall</a:t>
            </a:r>
            <a:endParaRPr b="0" lang="en-US" sz="1200" strike="noStrike" u="none">
              <a:solidFill>
                <a:srgbClr val="000000"/>
              </a:solidFill>
              <a:effectLst/>
              <a:uFillTx/>
              <a:latin typeface="Times New Roman"/>
            </a:endParaRPr>
          </a:p>
        </p:txBody>
      </p:sp>
      <p:sp>
        <p:nvSpPr>
          <p:cNvPr id="36" name=""/>
          <p:cNvSpPr/>
          <p:nvPr/>
        </p:nvSpPr>
        <p:spPr>
          <a:xfrm>
            <a:off x="7756560" y="990720"/>
            <a:ext cx="885960" cy="284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3317760" y="200196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2612880" y="6502320"/>
            <a:ext cx="692280" cy="14616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3322800" y="2004840"/>
            <a:ext cx="549000" cy="1573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3301920" y="6308640"/>
            <a:ext cx="201780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Relative significance of current business unit activity to Corporation as a whole</a:t>
            </a:r>
            <a:endParaRPr b="0" lang="en-US" sz="1000" strike="noStrike" u="none">
              <a:solidFill>
                <a:srgbClr val="000000"/>
              </a:solidFill>
              <a:effectLst/>
              <a:uFillTx/>
              <a:latin typeface="Times New Roman"/>
            </a:endParaRPr>
          </a:p>
        </p:txBody>
      </p:sp>
      <p:sp>
        <p:nvSpPr>
          <p:cNvPr id="41" name=""/>
          <p:cNvSpPr/>
          <p:nvPr/>
        </p:nvSpPr>
        <p:spPr>
          <a:xfrm>
            <a:off x="6248520" y="6283440"/>
            <a:ext cx="22064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Degree of progress toward ultimately desired state of control environment</a:t>
            </a:r>
            <a:endParaRPr b="0" lang="en-US" sz="1000" strike="noStrike" u="none">
              <a:solidFill>
                <a:srgbClr val="000000"/>
              </a:solidFill>
              <a:effectLst/>
              <a:uFillTx/>
              <a:latin typeface="Times New Roman"/>
            </a:endParaRPr>
          </a:p>
        </p:txBody>
      </p:sp>
      <p:sp>
        <p:nvSpPr>
          <p:cNvPr id="42" name=""/>
          <p:cNvSpPr/>
          <p:nvPr/>
        </p:nvSpPr>
        <p:spPr>
          <a:xfrm>
            <a:off x="5505480" y="65023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5514840" y="6512040"/>
            <a:ext cx="69228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5705640" y="65070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999040" y="6502320"/>
            <a:ext cx="180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3517920" y="20066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flipH="1">
            <a:off x="3812760" y="2001960"/>
            <a:ext cx="324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4276800" y="19954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4286160" y="2000160"/>
            <a:ext cx="48888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4476600" y="20001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770360" y="1995480"/>
            <a:ext cx="180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5267160" y="19954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5275440" y="2001960"/>
            <a:ext cx="30456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5467320" y="20001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5756400" y="199548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6270480" y="19954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6280200" y="2000160"/>
            <a:ext cx="13968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6470640" y="20001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flipH="1">
            <a:off x="6765480" y="1990800"/>
            <a:ext cx="3240" cy="176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7858080" y="2027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7867800" y="2031840"/>
            <a:ext cx="425160" cy="1558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8058240" y="2031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8352000" y="2027160"/>
            <a:ext cx="144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3317760" y="24526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3327480" y="2457360"/>
            <a:ext cx="527040" cy="1587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3517920" y="24573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flipH="1">
            <a:off x="3812760" y="2457360"/>
            <a:ext cx="32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4276800" y="2446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4286160" y="2454120"/>
            <a:ext cx="48276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4476600" y="2451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4765680" y="244620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5267160" y="2446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5275440" y="2454120"/>
            <a:ext cx="15840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5467320" y="2451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5761080" y="2446200"/>
            <a:ext cx="1440" cy="171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6270480" y="2446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6280200" y="2454120"/>
            <a:ext cx="9504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6470640" y="2451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flipH="1">
            <a:off x="6765480" y="2446200"/>
            <a:ext cx="3240" cy="171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7877160" y="24526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7886880" y="2455920"/>
            <a:ext cx="349200" cy="1540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8077320" y="24573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8366040" y="245268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3305160" y="27860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3314880" y="2790720"/>
            <a:ext cx="47592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3505320" y="279072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3798720" y="279072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4264200" y="2779560"/>
            <a:ext cx="70452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5254560" y="27795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6257880" y="27795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6267600" y="2784600"/>
            <a:ext cx="196560" cy="1555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6458040" y="27846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6746760" y="277956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7864560" y="281160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786456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3305160" y="32306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4264200" y="3224160"/>
            <a:ext cx="70452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525456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625788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6262560" y="3233880"/>
            <a:ext cx="19548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645804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6746760" y="322416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228600" y="1379520"/>
            <a:ext cx="7389720" cy="38628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Significance</a:t>
            </a:r>
            <a:endParaRPr b="0" lang="en-US" sz="1200" strike="noStrike" u="none">
              <a:solidFill>
                <a:srgbClr val="000000"/>
              </a:solidFill>
              <a:effectLst/>
              <a:uFillTx/>
              <a:latin typeface="Times New Roman"/>
            </a:endParaRPr>
          </a:p>
        </p:txBody>
      </p:sp>
      <p:sp>
        <p:nvSpPr>
          <p:cNvPr id="104" name=""/>
          <p:cNvSpPr/>
          <p:nvPr/>
        </p:nvSpPr>
        <p:spPr>
          <a:xfrm>
            <a:off x="5261040" y="1533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5270400" y="1536840"/>
            <a:ext cx="36216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4270320" y="1521000"/>
            <a:ext cx="704880" cy="16164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6251400" y="15271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6261120" y="1535040"/>
            <a:ext cx="74520" cy="1540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250920" y="2346480"/>
            <a:ext cx="2274840" cy="2768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Trading Operations</a:t>
            </a:r>
            <a:endParaRPr b="0" lang="en-US" sz="1200" strike="noStrike" u="none">
              <a:solidFill>
                <a:srgbClr val="000000"/>
              </a:solidFill>
              <a:effectLst/>
              <a:uFillTx/>
              <a:latin typeface="Times New Roman"/>
            </a:endParaRPr>
          </a:p>
        </p:txBody>
      </p:sp>
      <p:sp>
        <p:nvSpPr>
          <p:cNvPr id="110" name=""/>
          <p:cNvSpPr/>
          <p:nvPr/>
        </p:nvSpPr>
        <p:spPr>
          <a:xfrm>
            <a:off x="250920" y="1838160"/>
            <a:ext cx="22557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Deal Execution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and Capture        </a:t>
            </a:r>
            <a:endParaRPr b="0" lang="en-US" sz="1200" strike="noStrike" u="none">
              <a:solidFill>
                <a:srgbClr val="000000"/>
              </a:solidFill>
              <a:effectLst/>
              <a:uFillTx/>
              <a:latin typeface="Times New Roman"/>
            </a:endParaRPr>
          </a:p>
        </p:txBody>
      </p:sp>
      <p:sp>
        <p:nvSpPr>
          <p:cNvPr id="111" name=""/>
          <p:cNvSpPr/>
          <p:nvPr/>
        </p:nvSpPr>
        <p:spPr>
          <a:xfrm>
            <a:off x="237960" y="2679840"/>
            <a:ext cx="2283120" cy="2768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Valuation Activities             </a:t>
            </a:r>
            <a:endParaRPr b="0" lang="en-US" sz="1200" strike="noStrike" u="none">
              <a:solidFill>
                <a:srgbClr val="000000"/>
              </a:solidFill>
              <a:effectLst/>
              <a:uFillTx/>
              <a:latin typeface="Times New Roman"/>
            </a:endParaRPr>
          </a:p>
        </p:txBody>
      </p:sp>
      <p:sp>
        <p:nvSpPr>
          <p:cNvPr id="112" name=""/>
          <p:cNvSpPr/>
          <p:nvPr/>
        </p:nvSpPr>
        <p:spPr>
          <a:xfrm>
            <a:off x="237960" y="3003480"/>
            <a:ext cx="228132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Analysis &amp; Management</a:t>
            </a:r>
            <a:endParaRPr b="0" lang="en-US" sz="1200" strike="noStrike" u="none">
              <a:solidFill>
                <a:srgbClr val="000000"/>
              </a:solidFill>
              <a:effectLst/>
              <a:uFillTx/>
              <a:latin typeface="Times New Roman"/>
            </a:endParaRPr>
          </a:p>
        </p:txBody>
      </p:sp>
      <p:sp>
        <p:nvSpPr>
          <p:cNvPr id="113" name=""/>
          <p:cNvSpPr/>
          <p:nvPr/>
        </p:nvSpPr>
        <p:spPr>
          <a:xfrm>
            <a:off x="2457360" y="6262560"/>
            <a:ext cx="579132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3336840" y="1523880"/>
            <a:ext cx="708120" cy="15264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4273560" y="2784600"/>
            <a:ext cx="361800" cy="1602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4464000" y="27846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4753080" y="277956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5264280" y="2779560"/>
            <a:ext cx="196560" cy="1652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5454720" y="27846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5743440" y="277956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3311640" y="3240000"/>
            <a:ext cx="53640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4264200" y="3233880"/>
            <a:ext cx="48564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5261040" y="3228840"/>
            <a:ext cx="35244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246240" y="3862440"/>
            <a:ext cx="7535520" cy="3132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Comments</a:t>
            </a:r>
            <a:endParaRPr b="0" lang="en-US" sz="1200" strike="noStrike" u="none">
              <a:solidFill>
                <a:srgbClr val="000000"/>
              </a:solidFill>
              <a:effectLst/>
              <a:uFillTx/>
              <a:latin typeface="Times New Roman"/>
            </a:endParaRPr>
          </a:p>
        </p:txBody>
      </p:sp>
      <p:sp>
        <p:nvSpPr>
          <p:cNvPr id="125" name=""/>
          <p:cNvSpPr/>
          <p:nvPr/>
        </p:nvSpPr>
        <p:spPr>
          <a:xfrm>
            <a:off x="3351240" y="890640"/>
            <a:ext cx="156672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Wholesale</a:t>
            </a:r>
            <a:endParaRPr b="0" lang="en-US" sz="1200" strike="noStrike" u="none">
              <a:solidFill>
                <a:srgbClr val="000000"/>
              </a:solidFill>
              <a:effectLst/>
              <a:uFillTx/>
              <a:latin typeface="Times New Roman"/>
            </a:endParaRPr>
          </a:p>
        </p:txBody>
      </p:sp>
      <p:sp>
        <p:nvSpPr>
          <p:cNvPr id="126" name=""/>
          <p:cNvSpPr/>
          <p:nvPr/>
        </p:nvSpPr>
        <p:spPr>
          <a:xfrm>
            <a:off x="3324240" y="1136520"/>
            <a:ext cx="1552680" cy="0"/>
          </a:xfrm>
          <a:prstGeom prst="line">
            <a:avLst/>
          </a:prstGeom>
          <a:ln w="12600">
            <a:solidFill>
              <a:srgbClr val="0000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258840" y="3544920"/>
            <a:ext cx="749916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Overall</a:t>
            </a:r>
            <a:endParaRPr b="0" lang="en-US" sz="1200" strike="noStrike" u="none">
              <a:solidFill>
                <a:srgbClr val="000000"/>
              </a:solidFill>
              <a:effectLst/>
              <a:uFillTx/>
              <a:latin typeface="Times New Roman"/>
            </a:endParaRPr>
          </a:p>
        </p:txBody>
      </p:sp>
      <p:sp>
        <p:nvSpPr>
          <p:cNvPr id="128" name=""/>
          <p:cNvSpPr/>
          <p:nvPr/>
        </p:nvSpPr>
        <p:spPr>
          <a:xfrm>
            <a:off x="3298680" y="36147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4257720" y="3608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5248440" y="3608280"/>
            <a:ext cx="70452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6251400" y="3608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6261120" y="3613320"/>
            <a:ext cx="152280" cy="1602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645156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flipH="1">
            <a:off x="6737040" y="3608280"/>
            <a:ext cx="32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3303720" y="3619440"/>
            <a:ext cx="54288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4262400" y="3618000"/>
            <a:ext cx="49860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5254560" y="3613320"/>
            <a:ext cx="187560" cy="1569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3505320" y="3235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3794040" y="323064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446400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4753080" y="322416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545472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5743440" y="322416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3498840" y="36194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flipH="1">
            <a:off x="3793680" y="362412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445788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4751280" y="3608280"/>
            <a:ext cx="1800" cy="171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544824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5737320" y="360828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7873920" y="2813040"/>
            <a:ext cx="34920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8064360" y="2816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8353440" y="281160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8353440" y="322416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7873920" y="3235320"/>
            <a:ext cx="40644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806436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184320" y="4352760"/>
            <a:ext cx="8778600" cy="14360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Trading volume increases adding significant stress to infrastructure. </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Efforts to more comprehensively consolidate credit reporting and monitoring continue.</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Consistency and control procedures surrounding valuation models continue to need refinement.</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Portfolio risk measurement and monitoring strategies continue to evolve for newer products.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Formal position management processes related to complex positions and certain EES exposures continue to be under development.</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EES efforts related to contract administration and compliance in early stages.  Billing processes continue to be refined.</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EBS risk books and trading processes in early stages of development.  Also continued focus needed on deal capture, real time capacity information, scheduling and systems as business activity increases.  A long-term systems architecture plan has been developed.</a:t>
            </a:r>
            <a:endParaRPr b="0" lang="en-US" sz="1100" strike="noStrike" u="none">
              <a:solidFill>
                <a:srgbClr val="000000"/>
              </a:solidFill>
              <a:effectLst/>
              <a:uFillTx/>
              <a:latin typeface="Times New Roman"/>
            </a:endParaRPr>
          </a:p>
        </p:txBody>
      </p:sp>
      <p:sp>
        <p:nvSpPr>
          <p:cNvPr id="157" name=""/>
          <p:cNvSpPr/>
          <p:nvPr/>
        </p:nvSpPr>
        <p:spPr>
          <a:xfrm>
            <a:off x="5510160" y="627840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158" name=""/>
          <p:cNvSpPr/>
          <p:nvPr/>
        </p:nvSpPr>
        <p:spPr>
          <a:xfrm>
            <a:off x="7721640" y="3548160"/>
            <a:ext cx="87120" cy="2746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3859200" y="304920"/>
            <a:ext cx="3467160" cy="52056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Trading and Portfolio Management</a:t>
            </a:r>
            <a:br>
              <a:rPr sz="1600"/>
            </a:br>
            <a:r>
              <a:rPr b="0" i="1" lang="en-US" sz="1200" strike="noStrike" u="none">
                <a:solidFill>
                  <a:srgbClr val="000000"/>
                </a:solidFill>
                <a:effectLst/>
                <a:uFillTx/>
                <a:latin typeface="Arial"/>
              </a:rPr>
              <a:t>(Commodity and Related)</a:t>
            </a:r>
            <a:endParaRPr b="0" lang="en-US" sz="1200" strike="noStrike" u="none">
              <a:solidFill>
                <a:srgbClr val="000000"/>
              </a:solidFill>
              <a:effectLst/>
              <a:uFillTx/>
              <a:latin typeface="Times New Roman"/>
            </a:endParaRPr>
          </a:p>
        </p:txBody>
      </p:sp>
      <p:sp>
        <p:nvSpPr>
          <p:cNvPr id="160" name=""/>
          <p:cNvSpPr/>
          <p:nvPr/>
        </p:nvSpPr>
        <p:spPr>
          <a:xfrm>
            <a:off x="3517920" y="15350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flipH="1">
            <a:off x="3812760" y="1530360"/>
            <a:ext cx="32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4465800" y="15350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flipH="1">
            <a:off x="4760640" y="1530360"/>
            <a:ext cx="32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5456160" y="15494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flipH="1">
            <a:off x="5751000" y="1544760"/>
            <a:ext cx="3240" cy="1569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6475320" y="15447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flipH="1">
            <a:off x="6770160" y="1539720"/>
            <a:ext cx="32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2585880" y="628812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169" name=""/>
          <p:cNvSpPr/>
          <p:nvPr/>
        </p:nvSpPr>
        <p:spPr>
          <a:xfrm>
            <a:off x="2786040" y="6512040"/>
            <a:ext cx="0" cy="144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3075120" y="650700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2" name=""/>
          <p:cNvSpPr/>
          <p:nvPr/>
        </p:nvSpPr>
        <p:spPr>
          <a:xfrm>
            <a:off x="1204920" y="176040"/>
            <a:ext cx="770400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173" name=""/>
          <p:cNvSpPr/>
          <p:nvPr/>
        </p:nvSpPr>
        <p:spPr>
          <a:xfrm>
            <a:off x="3260880" y="1317600"/>
            <a:ext cx="48160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635360"/>
                <a:tab algn="l" pos="520056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635360"/>
                <a:tab algn="l" pos="520056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Americas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Europe</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EBS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Overall</a:t>
            </a:r>
            <a:endParaRPr b="0" lang="en-US" sz="1200" strike="noStrike" u="none">
              <a:solidFill>
                <a:srgbClr val="000000"/>
              </a:solidFill>
              <a:effectLst/>
              <a:uFillTx/>
              <a:latin typeface="Times New Roman"/>
            </a:endParaRPr>
          </a:p>
        </p:txBody>
      </p:sp>
      <p:sp>
        <p:nvSpPr>
          <p:cNvPr id="174" name=""/>
          <p:cNvSpPr/>
          <p:nvPr/>
        </p:nvSpPr>
        <p:spPr>
          <a:xfrm>
            <a:off x="7027920" y="1257480"/>
            <a:ext cx="955440" cy="2574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4032360" y="232740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2603520" y="64929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2612880" y="6502320"/>
            <a:ext cx="69228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4037040" y="2335320"/>
            <a:ext cx="60624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3301920" y="6308640"/>
            <a:ext cx="201780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Relative significance of current business unit activity to Corporation as a whole</a:t>
            </a:r>
            <a:endParaRPr b="0" lang="en-US" sz="1000" strike="noStrike" u="none">
              <a:solidFill>
                <a:srgbClr val="000000"/>
              </a:solidFill>
              <a:effectLst/>
              <a:uFillTx/>
              <a:latin typeface="Times New Roman"/>
            </a:endParaRPr>
          </a:p>
        </p:txBody>
      </p:sp>
      <p:sp>
        <p:nvSpPr>
          <p:cNvPr id="180" name=""/>
          <p:cNvSpPr/>
          <p:nvPr/>
        </p:nvSpPr>
        <p:spPr>
          <a:xfrm>
            <a:off x="6248520" y="6283440"/>
            <a:ext cx="22064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Degree of progress toward ultimately desired state of control environment</a:t>
            </a:r>
            <a:endParaRPr b="0" lang="en-US" sz="1000" strike="noStrike" u="none">
              <a:solidFill>
                <a:srgbClr val="000000"/>
              </a:solidFill>
              <a:effectLst/>
              <a:uFillTx/>
              <a:latin typeface="Times New Roman"/>
            </a:endParaRPr>
          </a:p>
        </p:txBody>
      </p:sp>
      <p:sp>
        <p:nvSpPr>
          <p:cNvPr id="181" name=""/>
          <p:cNvSpPr/>
          <p:nvPr/>
        </p:nvSpPr>
        <p:spPr>
          <a:xfrm>
            <a:off x="5505480" y="64929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5514840" y="6497640"/>
            <a:ext cx="69228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5705640" y="64976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5999040" y="649296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4232160" y="23320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flipH="1">
            <a:off x="4527720" y="2332080"/>
            <a:ext cx="288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4991040" y="2320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a:off x="4995720" y="2330280"/>
            <a:ext cx="59544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a:off x="5191200" y="232560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5479920" y="232092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6018120" y="2320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6022800" y="2330280"/>
            <a:ext cx="55728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6218280" y="232560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flipH="1">
            <a:off x="6508440" y="2320920"/>
            <a:ext cx="32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5" name=""/>
          <p:cNvSpPr/>
          <p:nvPr/>
        </p:nvSpPr>
        <p:spPr>
          <a:xfrm>
            <a:off x="7161120" y="23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7165800" y="2328840"/>
            <a:ext cx="58284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7361280" y="23288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flipH="1">
            <a:off x="7651440" y="232416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4019400" y="27367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a:off x="4019400" y="2746440"/>
            <a:ext cx="619200" cy="1555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4219560" y="27417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4508640" y="273672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4978440" y="2730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6005520" y="2730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a:off x="6014880" y="2739960"/>
            <a:ext cx="48924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a:off x="6205680" y="2735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6494400" y="273060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7167600" y="2762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716760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a:off x="4019400" y="32306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1" name=""/>
          <p:cNvSpPr/>
          <p:nvPr/>
        </p:nvSpPr>
        <p:spPr>
          <a:xfrm>
            <a:off x="497844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2" name=""/>
          <p:cNvSpPr/>
          <p:nvPr/>
        </p:nvSpPr>
        <p:spPr>
          <a:xfrm>
            <a:off x="600552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3" name=""/>
          <p:cNvSpPr/>
          <p:nvPr/>
        </p:nvSpPr>
        <p:spPr>
          <a:xfrm>
            <a:off x="6014880" y="3233880"/>
            <a:ext cx="48924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620568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6494400" y="322416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942840" y="1762200"/>
            <a:ext cx="5932800" cy="38628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Significance</a:t>
            </a:r>
            <a:endParaRPr b="0" lang="en-US" sz="1200" strike="noStrike" u="none">
              <a:solidFill>
                <a:srgbClr val="000000"/>
              </a:solidFill>
              <a:effectLst/>
              <a:uFillTx/>
              <a:latin typeface="Times New Roman"/>
            </a:endParaRPr>
          </a:p>
        </p:txBody>
      </p:sp>
      <p:sp>
        <p:nvSpPr>
          <p:cNvPr id="217" name=""/>
          <p:cNvSpPr/>
          <p:nvPr/>
        </p:nvSpPr>
        <p:spPr>
          <a:xfrm>
            <a:off x="4032360" y="1916280"/>
            <a:ext cx="704880" cy="16164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a:off x="4984920" y="1903320"/>
            <a:ext cx="70452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4994280" y="1913040"/>
            <a:ext cx="342720" cy="1508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5999040" y="19098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6002280" y="1919160"/>
            <a:ext cx="51300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965160" y="2235240"/>
            <a:ext cx="2255760" cy="2768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Deal Origination        </a:t>
            </a:r>
            <a:endParaRPr b="0" lang="en-US" sz="1200" strike="noStrike" u="none">
              <a:solidFill>
                <a:srgbClr val="000000"/>
              </a:solidFill>
              <a:effectLst/>
              <a:uFillTx/>
              <a:latin typeface="Times New Roman"/>
            </a:endParaRPr>
          </a:p>
        </p:txBody>
      </p:sp>
      <p:sp>
        <p:nvSpPr>
          <p:cNvPr id="223" name=""/>
          <p:cNvSpPr/>
          <p:nvPr/>
        </p:nvSpPr>
        <p:spPr>
          <a:xfrm>
            <a:off x="952560" y="2630520"/>
            <a:ext cx="2282760" cy="2768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Valuation Activities             </a:t>
            </a:r>
            <a:endParaRPr b="0" lang="en-US" sz="1200" strike="noStrike" u="none">
              <a:solidFill>
                <a:srgbClr val="000000"/>
              </a:solidFill>
              <a:effectLst/>
              <a:uFillTx/>
              <a:latin typeface="Times New Roman"/>
            </a:endParaRPr>
          </a:p>
        </p:txBody>
      </p:sp>
      <p:sp>
        <p:nvSpPr>
          <p:cNvPr id="224" name=""/>
          <p:cNvSpPr/>
          <p:nvPr/>
        </p:nvSpPr>
        <p:spPr>
          <a:xfrm>
            <a:off x="952560" y="3003480"/>
            <a:ext cx="22953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Analysis &amp; Management</a:t>
            </a:r>
            <a:endParaRPr b="0" lang="en-US" sz="1200" strike="noStrike" u="none">
              <a:solidFill>
                <a:srgbClr val="000000"/>
              </a:solidFill>
              <a:effectLst/>
              <a:uFillTx/>
              <a:latin typeface="Times New Roman"/>
            </a:endParaRPr>
          </a:p>
        </p:txBody>
      </p:sp>
      <p:sp>
        <p:nvSpPr>
          <p:cNvPr id="225" name=""/>
          <p:cNvSpPr/>
          <p:nvPr/>
        </p:nvSpPr>
        <p:spPr>
          <a:xfrm>
            <a:off x="2457360" y="6262560"/>
            <a:ext cx="579132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a:off x="4987800" y="2739960"/>
            <a:ext cx="57168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a:off x="5178600" y="2735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5467320" y="273060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4029120" y="3236760"/>
            <a:ext cx="409680" cy="1494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 name=""/>
          <p:cNvSpPr/>
          <p:nvPr/>
        </p:nvSpPr>
        <p:spPr>
          <a:xfrm>
            <a:off x="4984920" y="3233880"/>
            <a:ext cx="40932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961920" y="3914640"/>
            <a:ext cx="6051600" cy="38628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Comments</a:t>
            </a:r>
            <a:endParaRPr b="0" lang="en-US" sz="1200" strike="noStrike" u="none">
              <a:solidFill>
                <a:srgbClr val="000000"/>
              </a:solidFill>
              <a:effectLst/>
              <a:uFillTx/>
              <a:latin typeface="Times New Roman"/>
            </a:endParaRPr>
          </a:p>
        </p:txBody>
      </p:sp>
      <p:sp>
        <p:nvSpPr>
          <p:cNvPr id="232" name=""/>
          <p:cNvSpPr/>
          <p:nvPr/>
        </p:nvSpPr>
        <p:spPr>
          <a:xfrm>
            <a:off x="4065480" y="1258920"/>
            <a:ext cx="1567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Wholesale</a:t>
            </a:r>
            <a:endParaRPr b="0" lang="en-US" sz="1200" strike="noStrike" u="none">
              <a:solidFill>
                <a:srgbClr val="000000"/>
              </a:solidFill>
              <a:effectLst/>
              <a:uFillTx/>
              <a:latin typeface="Times New Roman"/>
            </a:endParaRPr>
          </a:p>
        </p:txBody>
      </p:sp>
      <p:sp>
        <p:nvSpPr>
          <p:cNvPr id="233" name=""/>
          <p:cNvSpPr/>
          <p:nvPr/>
        </p:nvSpPr>
        <p:spPr>
          <a:xfrm>
            <a:off x="4038480" y="1490760"/>
            <a:ext cx="1552680" cy="0"/>
          </a:xfrm>
          <a:prstGeom prst="line">
            <a:avLst/>
          </a:prstGeom>
          <a:ln w="12600">
            <a:solidFill>
              <a:srgbClr val="0000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7175520" y="2765520"/>
            <a:ext cx="592200" cy="1555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7367760" y="27669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7656480" y="2762280"/>
            <a:ext cx="648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7176960" y="3233880"/>
            <a:ext cx="38124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736776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a:off x="7656480" y="3224160"/>
            <a:ext cx="648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936720" y="4422600"/>
            <a:ext cx="6100560" cy="11005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Efforts underway to more consistently manage merchant investments on a portfolio vs. asset-by-asset basis.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Increased commercial group ownership of periodic asset valuation and performance reviews (now predominately performed by RAC Group) in process.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Consistent application of origination processes to all merchant and strategic asset acquisitions continues to improve.</a:t>
            </a:r>
            <a:endParaRPr b="0" lang="en-US" sz="1100" strike="noStrike" u="none">
              <a:solidFill>
                <a:srgbClr val="000000"/>
              </a:solidFill>
              <a:effectLst/>
              <a:uFillTx/>
              <a:latin typeface="Times New Roman"/>
            </a:endParaRPr>
          </a:p>
        </p:txBody>
      </p:sp>
      <p:sp>
        <p:nvSpPr>
          <p:cNvPr id="241" name=""/>
          <p:cNvSpPr/>
          <p:nvPr/>
        </p:nvSpPr>
        <p:spPr>
          <a:xfrm>
            <a:off x="979560" y="3551400"/>
            <a:ext cx="604044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Overall</a:t>
            </a:r>
            <a:endParaRPr b="0" lang="en-US" sz="1200" strike="noStrike" u="none">
              <a:solidFill>
                <a:srgbClr val="000000"/>
              </a:solidFill>
              <a:effectLst/>
              <a:uFillTx/>
              <a:latin typeface="Times New Roman"/>
            </a:endParaRPr>
          </a:p>
        </p:txBody>
      </p:sp>
      <p:sp>
        <p:nvSpPr>
          <p:cNvPr id="242" name=""/>
          <p:cNvSpPr/>
          <p:nvPr/>
        </p:nvSpPr>
        <p:spPr>
          <a:xfrm>
            <a:off x="4013280" y="36147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4971960" y="3608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6000840" y="3608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4219560" y="3235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6" name=""/>
          <p:cNvSpPr/>
          <p:nvPr/>
        </p:nvSpPr>
        <p:spPr>
          <a:xfrm>
            <a:off x="4508640" y="323064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517860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5467320" y="3224160"/>
            <a:ext cx="14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6975360" y="3559320"/>
            <a:ext cx="92160" cy="263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a:off x="4019400" y="3622680"/>
            <a:ext cx="476280" cy="1494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 name=""/>
          <p:cNvSpPr/>
          <p:nvPr/>
        </p:nvSpPr>
        <p:spPr>
          <a:xfrm>
            <a:off x="4213080" y="36194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2" name=""/>
          <p:cNvSpPr/>
          <p:nvPr/>
        </p:nvSpPr>
        <p:spPr>
          <a:xfrm flipH="1">
            <a:off x="4498560" y="361476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4976640" y="3618000"/>
            <a:ext cx="509760" cy="1490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 name=""/>
          <p:cNvSpPr/>
          <p:nvPr/>
        </p:nvSpPr>
        <p:spPr>
          <a:xfrm>
            <a:off x="517212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5" name=""/>
          <p:cNvSpPr/>
          <p:nvPr/>
        </p:nvSpPr>
        <p:spPr>
          <a:xfrm>
            <a:off x="5460840" y="360828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6005520" y="3613320"/>
            <a:ext cx="480960" cy="1537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620064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6489720" y="3608280"/>
            <a:ext cx="1440" cy="171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3916440" y="361800"/>
            <a:ext cx="3798720" cy="52056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Trading and Portfolio Management</a:t>
            </a:r>
            <a:br>
              <a:rPr sz="1800"/>
            </a:br>
            <a:r>
              <a:rPr b="0" i="1" lang="en-US" sz="1200" strike="noStrike" u="none">
                <a:solidFill>
                  <a:srgbClr val="000000"/>
                </a:solidFill>
                <a:effectLst/>
                <a:uFillTx/>
                <a:latin typeface="Arial"/>
              </a:rPr>
              <a:t>(Merchant and Other Investments)</a:t>
            </a:r>
            <a:endParaRPr b="0" lang="en-US" sz="1200" strike="noStrike" u="none">
              <a:solidFill>
                <a:srgbClr val="000000"/>
              </a:solidFill>
              <a:effectLst/>
              <a:uFillTx/>
              <a:latin typeface="Times New Roman"/>
            </a:endParaRPr>
          </a:p>
        </p:txBody>
      </p:sp>
      <p:sp>
        <p:nvSpPr>
          <p:cNvPr id="260" name=""/>
          <p:cNvSpPr/>
          <p:nvPr/>
        </p:nvSpPr>
        <p:spPr>
          <a:xfrm>
            <a:off x="2585880" y="628812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261" name=""/>
          <p:cNvSpPr/>
          <p:nvPr/>
        </p:nvSpPr>
        <p:spPr>
          <a:xfrm>
            <a:off x="5500440" y="627840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262" name=""/>
          <p:cNvSpPr/>
          <p:nvPr/>
        </p:nvSpPr>
        <p:spPr>
          <a:xfrm>
            <a:off x="2781360" y="65070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a:off x="3075120" y="650232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a:off x="4229280" y="19350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4522680" y="1930320"/>
            <a:ext cx="180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6" name=""/>
          <p:cNvSpPr/>
          <p:nvPr/>
        </p:nvSpPr>
        <p:spPr>
          <a:xfrm>
            <a:off x="5200560" y="19112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7" name=""/>
          <p:cNvSpPr/>
          <p:nvPr/>
        </p:nvSpPr>
        <p:spPr>
          <a:xfrm>
            <a:off x="5494320" y="192096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8" name=""/>
          <p:cNvSpPr/>
          <p:nvPr/>
        </p:nvSpPr>
        <p:spPr>
          <a:xfrm>
            <a:off x="6210360" y="19209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a:off x="6504120" y="192096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0"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1" name=""/>
          <p:cNvSpPr/>
          <p:nvPr/>
        </p:nvSpPr>
        <p:spPr>
          <a:xfrm>
            <a:off x="1238400" y="190440"/>
            <a:ext cx="564012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New Deal</a:t>
            </a:r>
            <a:br>
              <a:rPr sz="2000"/>
            </a:br>
            <a:r>
              <a:rPr b="0" i="1" lang="en-US" sz="2000" strike="noStrike" u="none">
                <a:solidFill>
                  <a:srgbClr val="000000"/>
                </a:solidFill>
                <a:effectLst/>
                <a:uFillTx/>
                <a:latin typeface="Arial"/>
              </a:rPr>
              <a:t>Transactions Counts</a:t>
            </a:r>
            <a:r>
              <a:rPr b="0" i="1" lang="en-US" sz="2000" strike="noStrike" u="none">
                <a:solidFill>
                  <a:srgbClr val="000000"/>
                </a:solidFill>
                <a:effectLst/>
                <a:uFillTx/>
                <a:latin typeface="Arial"/>
              </a:rPr>
              <a:t>	</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graphicFrame>
        <p:nvGraphicFramePr>
          <p:cNvPr id="272" name=""/>
          <p:cNvGraphicFramePr/>
          <p:nvPr/>
        </p:nvGraphicFramePr>
        <p:xfrm>
          <a:off x="431640" y="1257480"/>
          <a:ext cx="8307720" cy="5130720"/>
        </p:xfrm>
        <a:graphic>
          <a:graphicData uri="http://schemas.openxmlformats.org/presentationml/2006/ole">
            <p:oleObj r:id="rId1" spid="">
              <p:embed/>
              <p:pic>
                <p:nvPicPr>
                  <p:cNvPr id="273" name="" descr=""/>
                  <p:cNvPicPr/>
                  <p:nvPr/>
                </p:nvPicPr>
                <p:blipFill>
                  <a:blip r:embed="rId2"/>
                  <a:stretch/>
                </p:blipFill>
                <p:spPr>
                  <a:xfrm>
                    <a:off x="431640" y="1257480"/>
                    <a:ext cx="8307720" cy="5130720"/>
                  </a:xfrm>
                  <a:prstGeom prst="rect">
                    <a:avLst/>
                  </a:prstGeom>
                  <a:noFill/>
                  <a:ln w="0">
                    <a:noFill/>
                  </a:ln>
                </p:spPr>
              </p:pic>
            </p:oleObj>
          </a:graphicData>
        </a:graphic>
      </p:graphicFrame>
      <p:sp>
        <p:nvSpPr>
          <p:cNvPr id="274" name=""/>
          <p:cNvSpPr/>
          <p:nvPr/>
        </p:nvSpPr>
        <p:spPr>
          <a:xfrm>
            <a:off x="4379760" y="488880"/>
            <a:ext cx="2732400" cy="3376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Systems</a:t>
            </a:r>
            <a:endParaRPr b="0" lang="en-US" sz="1600" strike="noStrike" u="none">
              <a:solidFill>
                <a:srgbClr val="000000"/>
              </a:solidFill>
              <a:effectLst/>
              <a:uFillTx/>
              <a:latin typeface="Times New Roman"/>
            </a:endParaRPr>
          </a:p>
        </p:txBody>
      </p:sp>
      <p:sp>
        <p:nvSpPr>
          <p:cNvPr id="275"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6" name=""/>
          <p:cNvSpPr/>
          <p:nvPr/>
        </p:nvSpPr>
        <p:spPr>
          <a:xfrm>
            <a:off x="1063800" y="204840"/>
            <a:ext cx="564012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277" name=""/>
          <p:cNvSpPr/>
          <p:nvPr/>
        </p:nvSpPr>
        <p:spPr>
          <a:xfrm>
            <a:off x="2413080" y="6410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2422440" y="6419880"/>
            <a:ext cx="69228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a:off x="3111480" y="6238800"/>
            <a:ext cx="201780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unit dependence on Information Technology</a:t>
            </a:r>
            <a:endParaRPr b="0" lang="en-US" sz="1000" strike="noStrike" u="none">
              <a:solidFill>
                <a:srgbClr val="000000"/>
              </a:solidFill>
              <a:effectLst/>
              <a:uFillTx/>
              <a:latin typeface="Times New Roman"/>
            </a:endParaRPr>
          </a:p>
        </p:txBody>
      </p:sp>
      <p:sp>
        <p:nvSpPr>
          <p:cNvPr id="280" name=""/>
          <p:cNvSpPr/>
          <p:nvPr/>
        </p:nvSpPr>
        <p:spPr>
          <a:xfrm>
            <a:off x="6058080" y="6162840"/>
            <a:ext cx="220644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Degree of progress toward ultimate desired state of control environment</a:t>
            </a:r>
            <a:endParaRPr b="0" lang="en-US" sz="1000" strike="noStrike" u="none">
              <a:solidFill>
                <a:srgbClr val="000000"/>
              </a:solidFill>
              <a:effectLst/>
              <a:uFillTx/>
              <a:latin typeface="Times New Roman"/>
            </a:endParaRPr>
          </a:p>
        </p:txBody>
      </p:sp>
      <p:sp>
        <p:nvSpPr>
          <p:cNvPr id="281" name=""/>
          <p:cNvSpPr/>
          <p:nvPr/>
        </p:nvSpPr>
        <p:spPr>
          <a:xfrm>
            <a:off x="5315040" y="639144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2" name=""/>
          <p:cNvSpPr/>
          <p:nvPr/>
        </p:nvSpPr>
        <p:spPr>
          <a:xfrm>
            <a:off x="5324400" y="6400800"/>
            <a:ext cx="69228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5514840" y="63961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a:off x="5808600" y="639144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1812960" y="221472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1812960" y="2595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7" name=""/>
          <p:cNvSpPr/>
          <p:nvPr/>
        </p:nvSpPr>
        <p:spPr>
          <a:xfrm>
            <a:off x="1812960" y="29638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8" name=""/>
          <p:cNvSpPr/>
          <p:nvPr/>
        </p:nvSpPr>
        <p:spPr>
          <a:xfrm>
            <a:off x="2013120" y="29685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2301840" y="29638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438120" y="1647720"/>
            <a:ext cx="678024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Dependence</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p:txBody>
      </p:sp>
      <p:sp>
        <p:nvSpPr>
          <p:cNvPr id="291" name=""/>
          <p:cNvSpPr/>
          <p:nvPr/>
        </p:nvSpPr>
        <p:spPr>
          <a:xfrm>
            <a:off x="1819440" y="1801800"/>
            <a:ext cx="704520" cy="162000"/>
          </a:xfrm>
          <a:prstGeom prst="rect">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a:off x="4740120" y="22208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a:off x="4753080" y="2230560"/>
            <a:ext cx="46980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4940280" y="22255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5" name=""/>
          <p:cNvSpPr/>
          <p:nvPr/>
        </p:nvSpPr>
        <p:spPr>
          <a:xfrm>
            <a:off x="5229360" y="2219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6" name=""/>
          <p:cNvSpPr/>
          <p:nvPr/>
        </p:nvSpPr>
        <p:spPr>
          <a:xfrm>
            <a:off x="4740120" y="260208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7" name=""/>
          <p:cNvSpPr/>
          <p:nvPr/>
        </p:nvSpPr>
        <p:spPr>
          <a:xfrm>
            <a:off x="4753080" y="2611440"/>
            <a:ext cx="46980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8" name=""/>
          <p:cNvSpPr/>
          <p:nvPr/>
        </p:nvSpPr>
        <p:spPr>
          <a:xfrm>
            <a:off x="4940280" y="26067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9" name=""/>
          <p:cNvSpPr/>
          <p:nvPr/>
        </p:nvSpPr>
        <p:spPr>
          <a:xfrm>
            <a:off x="5229360" y="2595600"/>
            <a:ext cx="1440" cy="163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4740120" y="297036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4740120" y="2979720"/>
            <a:ext cx="65088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2" name=""/>
          <p:cNvSpPr/>
          <p:nvPr/>
        </p:nvSpPr>
        <p:spPr>
          <a:xfrm>
            <a:off x="4940280" y="29750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3" name=""/>
          <p:cNvSpPr/>
          <p:nvPr/>
        </p:nvSpPr>
        <p:spPr>
          <a:xfrm>
            <a:off x="5234040" y="2978280"/>
            <a:ext cx="1440" cy="144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4740120" y="18018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4753080" y="1811160"/>
            <a:ext cx="53316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6" name=""/>
          <p:cNvSpPr/>
          <p:nvPr/>
        </p:nvSpPr>
        <p:spPr>
          <a:xfrm>
            <a:off x="2847960" y="1808280"/>
            <a:ext cx="704880" cy="161640"/>
          </a:xfrm>
          <a:prstGeom prst="rect">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7" name=""/>
          <p:cNvSpPr/>
          <p:nvPr/>
        </p:nvSpPr>
        <p:spPr>
          <a:xfrm>
            <a:off x="453960" y="2158920"/>
            <a:ext cx="10857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Access               </a:t>
            </a:r>
            <a:endParaRPr b="0" lang="en-US" sz="1200" strike="noStrike" u="none">
              <a:solidFill>
                <a:srgbClr val="000000"/>
              </a:solidFill>
              <a:effectLst/>
              <a:uFillTx/>
              <a:latin typeface="Times New Roman"/>
            </a:endParaRPr>
          </a:p>
        </p:txBody>
      </p:sp>
      <p:sp>
        <p:nvSpPr>
          <p:cNvPr id="308" name=""/>
          <p:cNvSpPr/>
          <p:nvPr/>
        </p:nvSpPr>
        <p:spPr>
          <a:xfrm>
            <a:off x="457200" y="2527200"/>
            <a:ext cx="10857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Integrity              </a:t>
            </a:r>
            <a:endParaRPr b="0" lang="en-US" sz="1200" strike="noStrike" u="none">
              <a:solidFill>
                <a:srgbClr val="000000"/>
              </a:solidFill>
              <a:effectLst/>
              <a:uFillTx/>
              <a:latin typeface="Times New Roman"/>
            </a:endParaRPr>
          </a:p>
        </p:txBody>
      </p:sp>
      <p:sp>
        <p:nvSpPr>
          <p:cNvPr id="309" name=""/>
          <p:cNvSpPr/>
          <p:nvPr/>
        </p:nvSpPr>
        <p:spPr>
          <a:xfrm>
            <a:off x="460440" y="2921040"/>
            <a:ext cx="10731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Availability         </a:t>
            </a:r>
            <a:endParaRPr b="0" lang="en-US" sz="1200" strike="noStrike" u="none">
              <a:solidFill>
                <a:srgbClr val="000000"/>
              </a:solidFill>
              <a:effectLst/>
              <a:uFillTx/>
              <a:latin typeface="Times New Roman"/>
            </a:endParaRPr>
          </a:p>
        </p:txBody>
      </p:sp>
      <p:sp>
        <p:nvSpPr>
          <p:cNvPr id="310" name=""/>
          <p:cNvSpPr/>
          <p:nvPr/>
        </p:nvSpPr>
        <p:spPr>
          <a:xfrm>
            <a:off x="2266920" y="6141960"/>
            <a:ext cx="598176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1822320" y="2224080"/>
            <a:ext cx="43812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2" name=""/>
          <p:cNvSpPr/>
          <p:nvPr/>
        </p:nvSpPr>
        <p:spPr>
          <a:xfrm>
            <a:off x="2013120" y="2219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3" name=""/>
          <p:cNvSpPr/>
          <p:nvPr/>
        </p:nvSpPr>
        <p:spPr>
          <a:xfrm>
            <a:off x="2301840" y="2214720"/>
            <a:ext cx="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4" name=""/>
          <p:cNvSpPr/>
          <p:nvPr/>
        </p:nvSpPr>
        <p:spPr>
          <a:xfrm>
            <a:off x="1819440" y="2604960"/>
            <a:ext cx="44280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5" name=""/>
          <p:cNvSpPr/>
          <p:nvPr/>
        </p:nvSpPr>
        <p:spPr>
          <a:xfrm>
            <a:off x="2013120" y="2600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6" name=""/>
          <p:cNvSpPr/>
          <p:nvPr/>
        </p:nvSpPr>
        <p:spPr>
          <a:xfrm>
            <a:off x="2301840" y="25956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7" name=""/>
          <p:cNvSpPr/>
          <p:nvPr/>
        </p:nvSpPr>
        <p:spPr>
          <a:xfrm>
            <a:off x="3768840" y="22208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8" name=""/>
          <p:cNvSpPr/>
          <p:nvPr/>
        </p:nvSpPr>
        <p:spPr>
          <a:xfrm>
            <a:off x="3778200" y="2230560"/>
            <a:ext cx="29052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9" name=""/>
          <p:cNvSpPr/>
          <p:nvPr/>
        </p:nvSpPr>
        <p:spPr>
          <a:xfrm>
            <a:off x="3968640" y="222552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4257720" y="22208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1" name=""/>
          <p:cNvSpPr/>
          <p:nvPr/>
        </p:nvSpPr>
        <p:spPr>
          <a:xfrm>
            <a:off x="3768840" y="260208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2" name=""/>
          <p:cNvSpPr/>
          <p:nvPr/>
        </p:nvSpPr>
        <p:spPr>
          <a:xfrm>
            <a:off x="3768840" y="297036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3968640" y="29750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4257720" y="29703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3768840" y="18018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6" name=""/>
          <p:cNvSpPr/>
          <p:nvPr/>
        </p:nvSpPr>
        <p:spPr>
          <a:xfrm>
            <a:off x="3778200" y="1811160"/>
            <a:ext cx="41292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7" name=""/>
          <p:cNvSpPr/>
          <p:nvPr/>
        </p:nvSpPr>
        <p:spPr>
          <a:xfrm>
            <a:off x="3774960" y="2611440"/>
            <a:ext cx="29376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8" name=""/>
          <p:cNvSpPr/>
          <p:nvPr/>
        </p:nvSpPr>
        <p:spPr>
          <a:xfrm>
            <a:off x="3968640" y="26067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9" name=""/>
          <p:cNvSpPr/>
          <p:nvPr/>
        </p:nvSpPr>
        <p:spPr>
          <a:xfrm>
            <a:off x="4257720" y="2602080"/>
            <a:ext cx="1440" cy="150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a:off x="3768840" y="2979720"/>
            <a:ext cx="17460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1" name=""/>
          <p:cNvSpPr/>
          <p:nvPr/>
        </p:nvSpPr>
        <p:spPr>
          <a:xfrm>
            <a:off x="1819440" y="2973240"/>
            <a:ext cx="17460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2" name=""/>
          <p:cNvSpPr/>
          <p:nvPr/>
        </p:nvSpPr>
        <p:spPr>
          <a:xfrm>
            <a:off x="468360" y="3900600"/>
            <a:ext cx="853272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Comments</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p:txBody>
      </p:sp>
      <p:sp>
        <p:nvSpPr>
          <p:cNvPr id="333" name=""/>
          <p:cNvSpPr/>
          <p:nvPr/>
        </p:nvSpPr>
        <p:spPr>
          <a:xfrm>
            <a:off x="1714680" y="1346040"/>
            <a:ext cx="1079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Net Works*</a:t>
            </a:r>
            <a:endParaRPr b="0" lang="en-US" sz="1200" strike="noStrike" u="none">
              <a:solidFill>
                <a:srgbClr val="000000"/>
              </a:solidFill>
              <a:effectLst/>
              <a:uFillTx/>
              <a:latin typeface="Times New Roman"/>
            </a:endParaRPr>
          </a:p>
        </p:txBody>
      </p:sp>
      <p:sp>
        <p:nvSpPr>
          <p:cNvPr id="334" name=""/>
          <p:cNvSpPr/>
          <p:nvPr/>
        </p:nvSpPr>
        <p:spPr>
          <a:xfrm>
            <a:off x="2819520" y="1346040"/>
            <a:ext cx="812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Europe</a:t>
            </a:r>
            <a:endParaRPr b="0" lang="en-US" sz="1200" strike="noStrike" u="none">
              <a:solidFill>
                <a:srgbClr val="000000"/>
              </a:solidFill>
              <a:effectLst/>
              <a:uFillTx/>
              <a:latin typeface="Times New Roman"/>
            </a:endParaRPr>
          </a:p>
        </p:txBody>
      </p:sp>
      <p:sp>
        <p:nvSpPr>
          <p:cNvPr id="335" name=""/>
          <p:cNvSpPr/>
          <p:nvPr/>
        </p:nvSpPr>
        <p:spPr>
          <a:xfrm>
            <a:off x="3822840" y="1346040"/>
            <a:ext cx="812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EES</a:t>
            </a:r>
            <a:endParaRPr b="0" lang="en-US" sz="1200" strike="noStrike" u="none">
              <a:solidFill>
                <a:srgbClr val="000000"/>
              </a:solidFill>
              <a:effectLst/>
              <a:uFillTx/>
              <a:latin typeface="Times New Roman"/>
            </a:endParaRPr>
          </a:p>
        </p:txBody>
      </p:sp>
      <p:sp>
        <p:nvSpPr>
          <p:cNvPr id="336" name=""/>
          <p:cNvSpPr/>
          <p:nvPr/>
        </p:nvSpPr>
        <p:spPr>
          <a:xfrm>
            <a:off x="4800600" y="1346040"/>
            <a:ext cx="812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ETS</a:t>
            </a:r>
            <a:endParaRPr b="0" lang="en-US" sz="1200" strike="noStrike" u="none">
              <a:solidFill>
                <a:srgbClr val="000000"/>
              </a:solidFill>
              <a:effectLst/>
              <a:uFillTx/>
              <a:latin typeface="Times New Roman"/>
            </a:endParaRPr>
          </a:p>
        </p:txBody>
      </p:sp>
      <p:sp>
        <p:nvSpPr>
          <p:cNvPr id="337" name=""/>
          <p:cNvSpPr/>
          <p:nvPr/>
        </p:nvSpPr>
        <p:spPr>
          <a:xfrm>
            <a:off x="5689440" y="1346040"/>
            <a:ext cx="812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EBS</a:t>
            </a:r>
            <a:endParaRPr b="0" lang="en-US" sz="1200" strike="noStrike" u="none">
              <a:solidFill>
                <a:srgbClr val="000000"/>
              </a:solidFill>
              <a:effectLst/>
              <a:uFillTx/>
              <a:latin typeface="Times New Roman"/>
            </a:endParaRPr>
          </a:p>
        </p:txBody>
      </p:sp>
      <p:sp>
        <p:nvSpPr>
          <p:cNvPr id="338" name=""/>
          <p:cNvSpPr/>
          <p:nvPr/>
        </p:nvSpPr>
        <p:spPr>
          <a:xfrm>
            <a:off x="6553080" y="1346040"/>
            <a:ext cx="17938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EIN</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Overall</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39" name=""/>
          <p:cNvSpPr/>
          <p:nvPr/>
        </p:nvSpPr>
        <p:spPr>
          <a:xfrm>
            <a:off x="5648400" y="22082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0" name=""/>
          <p:cNvSpPr/>
          <p:nvPr/>
        </p:nvSpPr>
        <p:spPr>
          <a:xfrm>
            <a:off x="5661000" y="2217600"/>
            <a:ext cx="38736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1" name=""/>
          <p:cNvSpPr/>
          <p:nvPr/>
        </p:nvSpPr>
        <p:spPr>
          <a:xfrm>
            <a:off x="5848200" y="22129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2" name=""/>
          <p:cNvSpPr/>
          <p:nvPr/>
        </p:nvSpPr>
        <p:spPr>
          <a:xfrm>
            <a:off x="6137280" y="22161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3" name=""/>
          <p:cNvSpPr/>
          <p:nvPr/>
        </p:nvSpPr>
        <p:spPr>
          <a:xfrm>
            <a:off x="5648400" y="25891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4" name=""/>
          <p:cNvSpPr/>
          <p:nvPr/>
        </p:nvSpPr>
        <p:spPr>
          <a:xfrm>
            <a:off x="5661000" y="2598840"/>
            <a:ext cx="39384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a:off x="5848200" y="2593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6" name=""/>
          <p:cNvSpPr/>
          <p:nvPr/>
        </p:nvSpPr>
        <p:spPr>
          <a:xfrm>
            <a:off x="6141960" y="2597040"/>
            <a:ext cx="1800" cy="144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5648400" y="2957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5648400" y="2967120"/>
            <a:ext cx="187200" cy="1429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5848200" y="29624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6141960" y="2960640"/>
            <a:ext cx="1800" cy="149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1" name=""/>
          <p:cNvSpPr/>
          <p:nvPr/>
        </p:nvSpPr>
        <p:spPr>
          <a:xfrm>
            <a:off x="6473880" y="22082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2" name=""/>
          <p:cNvSpPr/>
          <p:nvPr/>
        </p:nvSpPr>
        <p:spPr>
          <a:xfrm>
            <a:off x="6486480" y="2217600"/>
            <a:ext cx="34308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3" name=""/>
          <p:cNvSpPr/>
          <p:nvPr/>
        </p:nvSpPr>
        <p:spPr>
          <a:xfrm>
            <a:off x="6673680" y="22129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4" name=""/>
          <p:cNvSpPr/>
          <p:nvPr/>
        </p:nvSpPr>
        <p:spPr>
          <a:xfrm>
            <a:off x="6962760" y="22114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5" name=""/>
          <p:cNvSpPr/>
          <p:nvPr/>
        </p:nvSpPr>
        <p:spPr>
          <a:xfrm>
            <a:off x="6473880" y="25891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6" name=""/>
          <p:cNvSpPr/>
          <p:nvPr/>
        </p:nvSpPr>
        <p:spPr>
          <a:xfrm>
            <a:off x="6477120" y="2598840"/>
            <a:ext cx="295200" cy="1555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6673680" y="2593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8" name=""/>
          <p:cNvSpPr/>
          <p:nvPr/>
        </p:nvSpPr>
        <p:spPr>
          <a:xfrm>
            <a:off x="6967440" y="2602080"/>
            <a:ext cx="1800" cy="139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9" name=""/>
          <p:cNvSpPr/>
          <p:nvPr/>
        </p:nvSpPr>
        <p:spPr>
          <a:xfrm>
            <a:off x="6473880" y="2957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0" name=""/>
          <p:cNvSpPr/>
          <p:nvPr/>
        </p:nvSpPr>
        <p:spPr>
          <a:xfrm>
            <a:off x="6473880" y="2967120"/>
            <a:ext cx="36504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1" name=""/>
          <p:cNvSpPr/>
          <p:nvPr/>
        </p:nvSpPr>
        <p:spPr>
          <a:xfrm>
            <a:off x="6673680" y="29624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6967440" y="2955960"/>
            <a:ext cx="1800" cy="15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7421400" y="22082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7424640" y="2217600"/>
            <a:ext cx="42228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7621560" y="22129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6" name=""/>
          <p:cNvSpPr/>
          <p:nvPr/>
        </p:nvSpPr>
        <p:spPr>
          <a:xfrm>
            <a:off x="7910640" y="22161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7" name=""/>
          <p:cNvSpPr/>
          <p:nvPr/>
        </p:nvSpPr>
        <p:spPr>
          <a:xfrm>
            <a:off x="7421400" y="25891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8" name=""/>
          <p:cNvSpPr/>
          <p:nvPr/>
        </p:nvSpPr>
        <p:spPr>
          <a:xfrm>
            <a:off x="7419960" y="2598840"/>
            <a:ext cx="38880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7621560" y="2593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0" name=""/>
          <p:cNvSpPr/>
          <p:nvPr/>
        </p:nvSpPr>
        <p:spPr>
          <a:xfrm>
            <a:off x="7915320" y="2592360"/>
            <a:ext cx="1440" cy="149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1" name=""/>
          <p:cNvSpPr/>
          <p:nvPr/>
        </p:nvSpPr>
        <p:spPr>
          <a:xfrm>
            <a:off x="7421400" y="2957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2" name=""/>
          <p:cNvSpPr/>
          <p:nvPr/>
        </p:nvSpPr>
        <p:spPr>
          <a:xfrm>
            <a:off x="7421400" y="2967120"/>
            <a:ext cx="18756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3" name=""/>
          <p:cNvSpPr/>
          <p:nvPr/>
        </p:nvSpPr>
        <p:spPr>
          <a:xfrm>
            <a:off x="7621560" y="29624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4" name=""/>
          <p:cNvSpPr/>
          <p:nvPr/>
        </p:nvSpPr>
        <p:spPr>
          <a:xfrm>
            <a:off x="7915320" y="2955960"/>
            <a:ext cx="1440" cy="15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5" name=""/>
          <p:cNvSpPr/>
          <p:nvPr/>
        </p:nvSpPr>
        <p:spPr>
          <a:xfrm>
            <a:off x="452520" y="3616200"/>
            <a:ext cx="53593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i="1" lang="en-US" sz="1000" strike="noStrike" u="none">
                <a:solidFill>
                  <a:srgbClr val="000000"/>
                </a:solidFill>
                <a:effectLst/>
                <a:uFillTx/>
                <a:latin typeface="Arial"/>
              </a:rPr>
              <a:t>Includes Web Initiatives, Corp., North America, International, and Infrastructure</a:t>
            </a:r>
            <a:endParaRPr b="0" lang="en-US" sz="1000" strike="noStrike" u="none">
              <a:solidFill>
                <a:srgbClr val="000000"/>
              </a:solidFill>
              <a:effectLst/>
              <a:uFillTx/>
              <a:latin typeface="Times New Roman"/>
            </a:endParaRPr>
          </a:p>
        </p:txBody>
      </p:sp>
      <p:sp>
        <p:nvSpPr>
          <p:cNvPr id="376" name=""/>
          <p:cNvSpPr/>
          <p:nvPr/>
        </p:nvSpPr>
        <p:spPr>
          <a:xfrm>
            <a:off x="5616720" y="18018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7" name=""/>
          <p:cNvSpPr/>
          <p:nvPr/>
        </p:nvSpPr>
        <p:spPr>
          <a:xfrm>
            <a:off x="5619600" y="1811160"/>
            <a:ext cx="24948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6467400" y="17953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9" name=""/>
          <p:cNvSpPr/>
          <p:nvPr/>
        </p:nvSpPr>
        <p:spPr>
          <a:xfrm>
            <a:off x="7389720" y="1789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0" name=""/>
          <p:cNvSpPr/>
          <p:nvPr/>
        </p:nvSpPr>
        <p:spPr>
          <a:xfrm>
            <a:off x="7402680" y="1798560"/>
            <a:ext cx="647640" cy="15552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1" name=""/>
          <p:cNvSpPr/>
          <p:nvPr/>
        </p:nvSpPr>
        <p:spPr>
          <a:xfrm>
            <a:off x="1816200" y="1301760"/>
            <a:ext cx="1612800" cy="0"/>
          </a:xfrm>
          <a:prstGeom prst="line">
            <a:avLst/>
          </a:prstGeom>
          <a:ln w="19080">
            <a:solidFill>
              <a:srgbClr val="3333cc"/>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2" name=""/>
          <p:cNvSpPr/>
          <p:nvPr/>
        </p:nvSpPr>
        <p:spPr>
          <a:xfrm>
            <a:off x="2854440" y="221472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2854440" y="2595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2854440" y="29638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3054240" y="29685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3343320" y="29638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2863800" y="2224080"/>
            <a:ext cx="43812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a:off x="3054240" y="2219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3343320" y="2214720"/>
            <a:ext cx="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2860560" y="2604960"/>
            <a:ext cx="44604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1" name=""/>
          <p:cNvSpPr/>
          <p:nvPr/>
        </p:nvSpPr>
        <p:spPr>
          <a:xfrm>
            <a:off x="3054240" y="2600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2" name=""/>
          <p:cNvSpPr/>
          <p:nvPr/>
        </p:nvSpPr>
        <p:spPr>
          <a:xfrm>
            <a:off x="3343320" y="25956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3" name=""/>
          <p:cNvSpPr/>
          <p:nvPr/>
        </p:nvSpPr>
        <p:spPr>
          <a:xfrm>
            <a:off x="2860560" y="2973240"/>
            <a:ext cx="174600" cy="1429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4" name=""/>
          <p:cNvSpPr/>
          <p:nvPr/>
        </p:nvSpPr>
        <p:spPr>
          <a:xfrm>
            <a:off x="2158920" y="1054080"/>
            <a:ext cx="97812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Wholesale</a:t>
            </a:r>
            <a:endParaRPr b="0" lang="en-US" sz="1200" strike="noStrike" u="none">
              <a:solidFill>
                <a:srgbClr val="000000"/>
              </a:solidFill>
              <a:effectLst/>
              <a:uFillTx/>
              <a:latin typeface="Times New Roman"/>
            </a:endParaRPr>
          </a:p>
        </p:txBody>
      </p:sp>
      <p:sp>
        <p:nvSpPr>
          <p:cNvPr id="395" name=""/>
          <p:cNvSpPr/>
          <p:nvPr/>
        </p:nvSpPr>
        <p:spPr>
          <a:xfrm>
            <a:off x="1630440" y="4889520"/>
            <a:ext cx="6794280" cy="2617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Security administration processes require formalization and consistency</a:t>
            </a:r>
            <a:endParaRPr b="0" lang="en-US" sz="1100" strike="noStrike" u="none">
              <a:solidFill>
                <a:srgbClr val="000000"/>
              </a:solidFill>
              <a:effectLst/>
              <a:uFillTx/>
              <a:latin typeface="Times New Roman"/>
            </a:endParaRPr>
          </a:p>
        </p:txBody>
      </p:sp>
      <p:sp>
        <p:nvSpPr>
          <p:cNvPr id="396" name=""/>
          <p:cNvSpPr/>
          <p:nvPr/>
        </p:nvSpPr>
        <p:spPr>
          <a:xfrm>
            <a:off x="1630440" y="5275440"/>
            <a:ext cx="6794280" cy="4294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Change management processes are improving yet are inconsistent</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Reliance on end user systems should be reduced</a:t>
            </a:r>
            <a:endParaRPr b="0" lang="en-US" sz="1100" strike="noStrike" u="none">
              <a:solidFill>
                <a:srgbClr val="000000"/>
              </a:solidFill>
              <a:effectLst/>
              <a:uFillTx/>
              <a:latin typeface="Times New Roman"/>
            </a:endParaRPr>
          </a:p>
        </p:txBody>
      </p:sp>
      <p:sp>
        <p:nvSpPr>
          <p:cNvPr id="397" name=""/>
          <p:cNvSpPr/>
          <p:nvPr/>
        </p:nvSpPr>
        <p:spPr>
          <a:xfrm>
            <a:off x="1631880" y="5759280"/>
            <a:ext cx="6794640" cy="2617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Comprehensive business continuity plans do not exist for Net Works, Europe, EES, and EBS</a:t>
            </a:r>
            <a:endParaRPr b="0" lang="en-US" sz="1100" strike="noStrike" u="none">
              <a:solidFill>
                <a:srgbClr val="000000"/>
              </a:solidFill>
              <a:effectLst/>
              <a:uFillTx/>
              <a:latin typeface="Times New Roman"/>
            </a:endParaRPr>
          </a:p>
        </p:txBody>
      </p:sp>
      <p:sp>
        <p:nvSpPr>
          <p:cNvPr id="398" name=""/>
          <p:cNvSpPr/>
          <p:nvPr/>
        </p:nvSpPr>
        <p:spPr>
          <a:xfrm>
            <a:off x="517680" y="4876920"/>
            <a:ext cx="10857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Access               </a:t>
            </a:r>
            <a:endParaRPr b="0" lang="en-US" sz="1200" strike="noStrike" u="none">
              <a:solidFill>
                <a:srgbClr val="000000"/>
              </a:solidFill>
              <a:effectLst/>
              <a:uFillTx/>
              <a:latin typeface="Times New Roman"/>
            </a:endParaRPr>
          </a:p>
        </p:txBody>
      </p:sp>
      <p:sp>
        <p:nvSpPr>
          <p:cNvPr id="399" name=""/>
          <p:cNvSpPr/>
          <p:nvPr/>
        </p:nvSpPr>
        <p:spPr>
          <a:xfrm>
            <a:off x="520560" y="5315040"/>
            <a:ext cx="108612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Integrity              </a:t>
            </a:r>
            <a:endParaRPr b="0" lang="en-US" sz="1200" strike="noStrike" u="none">
              <a:solidFill>
                <a:srgbClr val="000000"/>
              </a:solidFill>
              <a:effectLst/>
              <a:uFillTx/>
              <a:latin typeface="Times New Roman"/>
            </a:endParaRPr>
          </a:p>
        </p:txBody>
      </p:sp>
      <p:sp>
        <p:nvSpPr>
          <p:cNvPr id="400" name=""/>
          <p:cNvSpPr/>
          <p:nvPr/>
        </p:nvSpPr>
        <p:spPr>
          <a:xfrm>
            <a:off x="523800" y="5753160"/>
            <a:ext cx="10731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Availability         </a:t>
            </a:r>
            <a:endParaRPr b="0" lang="en-US" sz="1200" strike="noStrike" u="none">
              <a:solidFill>
                <a:srgbClr val="000000"/>
              </a:solidFill>
              <a:effectLst/>
              <a:uFillTx/>
              <a:latin typeface="Times New Roman"/>
            </a:endParaRPr>
          </a:p>
        </p:txBody>
      </p:sp>
      <p:sp>
        <p:nvSpPr>
          <p:cNvPr id="401" name=""/>
          <p:cNvSpPr/>
          <p:nvPr/>
        </p:nvSpPr>
        <p:spPr>
          <a:xfrm>
            <a:off x="425520" y="4381560"/>
            <a:ext cx="7886520" cy="4294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Overall dependence on information technology increased significantly in 2000 due to EnronOnline and the resulting increase in transactions, and due to the imminent strategic importance of the Enron Intelligent Network.</a:t>
            </a:r>
            <a:endParaRPr b="0" lang="en-US" sz="1100" strike="noStrike" u="none">
              <a:solidFill>
                <a:srgbClr val="000000"/>
              </a:solidFill>
              <a:effectLst/>
              <a:uFillTx/>
              <a:latin typeface="Times New Roman"/>
            </a:endParaRPr>
          </a:p>
        </p:txBody>
      </p:sp>
      <p:sp>
        <p:nvSpPr>
          <p:cNvPr id="402" name=""/>
          <p:cNvSpPr/>
          <p:nvPr/>
        </p:nvSpPr>
        <p:spPr>
          <a:xfrm>
            <a:off x="3916440" y="463680"/>
            <a:ext cx="2760480" cy="3682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Systems</a:t>
            </a:r>
            <a:endParaRPr b="0" lang="en-US" sz="1800" strike="noStrike" u="none">
              <a:solidFill>
                <a:srgbClr val="000000"/>
              </a:solidFill>
              <a:effectLst/>
              <a:uFillTx/>
              <a:latin typeface="Times New Roman"/>
            </a:endParaRPr>
          </a:p>
        </p:txBody>
      </p:sp>
      <p:sp>
        <p:nvSpPr>
          <p:cNvPr id="403" name=""/>
          <p:cNvSpPr/>
          <p:nvPr/>
        </p:nvSpPr>
        <p:spPr>
          <a:xfrm>
            <a:off x="2019240" y="18064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4" name=""/>
          <p:cNvSpPr/>
          <p:nvPr/>
        </p:nvSpPr>
        <p:spPr>
          <a:xfrm>
            <a:off x="2313000" y="180180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5" name=""/>
          <p:cNvSpPr/>
          <p:nvPr/>
        </p:nvSpPr>
        <p:spPr>
          <a:xfrm>
            <a:off x="3052800" y="18208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3346560" y="181620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7" name=""/>
          <p:cNvSpPr/>
          <p:nvPr/>
        </p:nvSpPr>
        <p:spPr>
          <a:xfrm>
            <a:off x="3962520" y="18064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8" name=""/>
          <p:cNvSpPr/>
          <p:nvPr/>
        </p:nvSpPr>
        <p:spPr>
          <a:xfrm>
            <a:off x="4255920" y="180180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4924440" y="1801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0" name=""/>
          <p:cNvSpPr/>
          <p:nvPr/>
        </p:nvSpPr>
        <p:spPr>
          <a:xfrm>
            <a:off x="5218200" y="180648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1" name=""/>
          <p:cNvSpPr/>
          <p:nvPr/>
        </p:nvSpPr>
        <p:spPr>
          <a:xfrm>
            <a:off x="5843520" y="1801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2" name=""/>
          <p:cNvSpPr/>
          <p:nvPr/>
        </p:nvSpPr>
        <p:spPr>
          <a:xfrm>
            <a:off x="6137280" y="180648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6966000" y="179712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4" name=""/>
          <p:cNvSpPr/>
          <p:nvPr/>
        </p:nvSpPr>
        <p:spPr>
          <a:xfrm>
            <a:off x="7615080" y="17971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a:off x="7908840" y="179244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7300800" y="1220760"/>
            <a:ext cx="955800" cy="2343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7" name=""/>
          <p:cNvSpPr/>
          <p:nvPr/>
        </p:nvSpPr>
        <p:spPr>
          <a:xfrm>
            <a:off x="474840" y="3276720"/>
            <a:ext cx="681984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Overall</a:t>
            </a:r>
            <a:endParaRPr b="0" lang="en-US" sz="1200" strike="noStrike" u="none">
              <a:solidFill>
                <a:srgbClr val="000000"/>
              </a:solidFill>
              <a:effectLst/>
              <a:uFillTx/>
              <a:latin typeface="Times New Roman"/>
            </a:endParaRPr>
          </a:p>
        </p:txBody>
      </p:sp>
      <p:sp>
        <p:nvSpPr>
          <p:cNvPr id="418" name=""/>
          <p:cNvSpPr/>
          <p:nvPr/>
        </p:nvSpPr>
        <p:spPr>
          <a:xfrm>
            <a:off x="7256520" y="3290760"/>
            <a:ext cx="92160" cy="270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9" name=""/>
          <p:cNvSpPr/>
          <p:nvPr/>
        </p:nvSpPr>
        <p:spPr>
          <a:xfrm>
            <a:off x="2619360" y="64213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0" name=""/>
          <p:cNvSpPr/>
          <p:nvPr/>
        </p:nvSpPr>
        <p:spPr>
          <a:xfrm>
            <a:off x="2913120" y="641664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1" name=""/>
          <p:cNvSpPr/>
          <p:nvPr/>
        </p:nvSpPr>
        <p:spPr>
          <a:xfrm>
            <a:off x="2408040" y="619920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422" name=""/>
          <p:cNvSpPr/>
          <p:nvPr/>
        </p:nvSpPr>
        <p:spPr>
          <a:xfrm>
            <a:off x="5303520" y="617364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423" name=""/>
          <p:cNvSpPr/>
          <p:nvPr/>
        </p:nvSpPr>
        <p:spPr>
          <a:xfrm>
            <a:off x="1812960" y="3335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4" name=""/>
          <p:cNvSpPr/>
          <p:nvPr/>
        </p:nvSpPr>
        <p:spPr>
          <a:xfrm>
            <a:off x="2301840" y="33354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5" name=""/>
          <p:cNvSpPr/>
          <p:nvPr/>
        </p:nvSpPr>
        <p:spPr>
          <a:xfrm>
            <a:off x="4740120" y="33415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6" name=""/>
          <p:cNvSpPr/>
          <p:nvPr/>
        </p:nvSpPr>
        <p:spPr>
          <a:xfrm>
            <a:off x="4740120" y="3346560"/>
            <a:ext cx="522360" cy="1569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7" name=""/>
          <p:cNvSpPr/>
          <p:nvPr/>
        </p:nvSpPr>
        <p:spPr>
          <a:xfrm>
            <a:off x="4940280" y="33465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8" name=""/>
          <p:cNvSpPr/>
          <p:nvPr/>
        </p:nvSpPr>
        <p:spPr>
          <a:xfrm>
            <a:off x="5229360" y="3349800"/>
            <a:ext cx="1440" cy="163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9" name=""/>
          <p:cNvSpPr/>
          <p:nvPr/>
        </p:nvSpPr>
        <p:spPr>
          <a:xfrm>
            <a:off x="3768840" y="33415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0" name=""/>
          <p:cNvSpPr/>
          <p:nvPr/>
        </p:nvSpPr>
        <p:spPr>
          <a:xfrm>
            <a:off x="4257720" y="334152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1" name=""/>
          <p:cNvSpPr/>
          <p:nvPr/>
        </p:nvSpPr>
        <p:spPr>
          <a:xfrm>
            <a:off x="3768840" y="3351240"/>
            <a:ext cx="22680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2" name=""/>
          <p:cNvSpPr/>
          <p:nvPr/>
        </p:nvSpPr>
        <p:spPr>
          <a:xfrm>
            <a:off x="1819440" y="3340080"/>
            <a:ext cx="322200" cy="1573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3" name=""/>
          <p:cNvSpPr/>
          <p:nvPr/>
        </p:nvSpPr>
        <p:spPr>
          <a:xfrm>
            <a:off x="5648400" y="3328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5648400" y="3333600"/>
            <a:ext cx="239760" cy="1573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5" name=""/>
          <p:cNvSpPr/>
          <p:nvPr/>
        </p:nvSpPr>
        <p:spPr>
          <a:xfrm>
            <a:off x="6473880" y="3328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6" name=""/>
          <p:cNvSpPr/>
          <p:nvPr/>
        </p:nvSpPr>
        <p:spPr>
          <a:xfrm>
            <a:off x="6473880" y="3328920"/>
            <a:ext cx="264960" cy="1620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7" name=""/>
          <p:cNvSpPr/>
          <p:nvPr/>
        </p:nvSpPr>
        <p:spPr>
          <a:xfrm>
            <a:off x="6673680" y="33336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a:off x="6962760" y="3332160"/>
            <a:ext cx="1440" cy="163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2854440" y="3335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0" name=""/>
          <p:cNvSpPr/>
          <p:nvPr/>
        </p:nvSpPr>
        <p:spPr>
          <a:xfrm>
            <a:off x="3343320" y="33354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1" name=""/>
          <p:cNvSpPr/>
          <p:nvPr/>
        </p:nvSpPr>
        <p:spPr>
          <a:xfrm>
            <a:off x="2860560" y="3344760"/>
            <a:ext cx="33192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2" name=""/>
          <p:cNvSpPr/>
          <p:nvPr/>
        </p:nvSpPr>
        <p:spPr>
          <a:xfrm>
            <a:off x="2013120" y="33400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3" name=""/>
          <p:cNvSpPr/>
          <p:nvPr/>
        </p:nvSpPr>
        <p:spPr>
          <a:xfrm>
            <a:off x="3054240" y="33400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4" name=""/>
          <p:cNvSpPr/>
          <p:nvPr/>
        </p:nvSpPr>
        <p:spPr>
          <a:xfrm>
            <a:off x="3968640" y="33465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5" name=""/>
          <p:cNvSpPr/>
          <p:nvPr/>
        </p:nvSpPr>
        <p:spPr>
          <a:xfrm>
            <a:off x="5848200" y="33336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6137280" y="3332160"/>
            <a:ext cx="1440" cy="15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7"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448" name=""/>
          <p:cNvSpPr/>
          <p:nvPr/>
        </p:nvSpPr>
        <p:spPr>
          <a:xfrm>
            <a:off x="6472080" y="1806480"/>
            <a:ext cx="23508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9" name=""/>
          <p:cNvSpPr/>
          <p:nvPr/>
        </p:nvSpPr>
        <p:spPr>
          <a:xfrm>
            <a:off x="6672240" y="1801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0" name=""/>
          <p:cNvSpPr/>
          <p:nvPr/>
        </p:nvSpPr>
        <p:spPr>
          <a:xfrm>
            <a:off x="3479760" y="1238400"/>
            <a:ext cx="0" cy="4895640"/>
          </a:xfrm>
          <a:prstGeom prst="line">
            <a:avLst/>
          </a:prstGeom>
          <a:ln w="28440">
            <a:solidFill>
              <a:srgbClr val="dddddd"/>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1" name=""/>
          <p:cNvSpPr/>
          <p:nvPr/>
        </p:nvSpPr>
        <p:spPr>
          <a:xfrm>
            <a:off x="6686640" y="1238400"/>
            <a:ext cx="0" cy="4838400"/>
          </a:xfrm>
          <a:prstGeom prst="line">
            <a:avLst/>
          </a:prstGeom>
          <a:ln w="28440">
            <a:solidFill>
              <a:srgbClr val="dddddd"/>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2" name=""/>
          <p:cNvSpPr/>
          <p:nvPr/>
        </p:nvSpPr>
        <p:spPr>
          <a:xfrm>
            <a:off x="988920" y="284040"/>
            <a:ext cx="2062080" cy="3938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IT Controls</a:t>
            </a:r>
            <a:endParaRPr b="0" lang="en-US" sz="2000" strike="noStrike" u="none">
              <a:solidFill>
                <a:srgbClr val="000000"/>
              </a:solidFill>
              <a:effectLst/>
              <a:uFillTx/>
              <a:latin typeface="Times New Roman"/>
            </a:endParaRPr>
          </a:p>
        </p:txBody>
      </p:sp>
      <p:graphicFrame>
        <p:nvGraphicFramePr>
          <p:cNvPr id="453" name=""/>
          <p:cNvGraphicFramePr/>
          <p:nvPr/>
        </p:nvGraphicFramePr>
        <p:xfrm>
          <a:off x="426960" y="1263600"/>
          <a:ext cx="885960" cy="895320"/>
        </p:xfrm>
        <a:graphic>
          <a:graphicData uri="http://schemas.openxmlformats.org/presentationml/2006/ole">
            <p:oleObj r:id="rId1" spid="">
              <p:embed/>
              <p:pic>
                <p:nvPicPr>
                  <p:cNvPr id="454" name="" descr=""/>
                  <p:cNvPicPr/>
                  <p:nvPr/>
                </p:nvPicPr>
                <p:blipFill>
                  <a:blip r:embed="rId2"/>
                  <a:stretch/>
                </p:blipFill>
                <p:spPr>
                  <a:xfrm>
                    <a:off x="426960" y="1263600"/>
                    <a:ext cx="885960" cy="895320"/>
                  </a:xfrm>
                  <a:prstGeom prst="rect">
                    <a:avLst/>
                  </a:prstGeom>
                  <a:noFill/>
                  <a:ln w="0">
                    <a:noFill/>
                  </a:ln>
                </p:spPr>
              </p:pic>
            </p:oleObj>
          </a:graphicData>
        </a:graphic>
      </p:graphicFrame>
      <p:graphicFrame>
        <p:nvGraphicFramePr>
          <p:cNvPr id="455" name=""/>
          <p:cNvGraphicFramePr/>
          <p:nvPr/>
        </p:nvGraphicFramePr>
        <p:xfrm>
          <a:off x="436680" y="2274840"/>
          <a:ext cx="903240" cy="903240"/>
        </p:xfrm>
        <a:graphic>
          <a:graphicData uri="http://schemas.openxmlformats.org/presentationml/2006/ole">
            <p:oleObj r:id="rId3" spid="">
              <p:embed/>
              <p:pic>
                <p:nvPicPr>
                  <p:cNvPr id="456" name="" descr=""/>
                  <p:cNvPicPr/>
                  <p:nvPr/>
                </p:nvPicPr>
                <p:blipFill>
                  <a:blip r:embed="rId4"/>
                  <a:stretch/>
                </p:blipFill>
                <p:spPr>
                  <a:xfrm>
                    <a:off x="436680" y="2274840"/>
                    <a:ext cx="903240" cy="903240"/>
                  </a:xfrm>
                  <a:prstGeom prst="rect">
                    <a:avLst/>
                  </a:prstGeom>
                  <a:noFill/>
                  <a:ln w="0">
                    <a:noFill/>
                  </a:ln>
                </p:spPr>
              </p:pic>
            </p:oleObj>
          </a:graphicData>
        </a:graphic>
      </p:graphicFrame>
      <p:graphicFrame>
        <p:nvGraphicFramePr>
          <p:cNvPr id="457" name=""/>
          <p:cNvGraphicFramePr/>
          <p:nvPr/>
        </p:nvGraphicFramePr>
        <p:xfrm>
          <a:off x="371520" y="3855960"/>
          <a:ext cx="995400" cy="920880"/>
        </p:xfrm>
        <a:graphic>
          <a:graphicData uri="http://schemas.openxmlformats.org/presentationml/2006/ole">
            <p:oleObj r:id="rId5" spid="">
              <p:embed/>
              <p:pic>
                <p:nvPicPr>
                  <p:cNvPr id="458" name="" descr=""/>
                  <p:cNvPicPr/>
                  <p:nvPr/>
                </p:nvPicPr>
                <p:blipFill>
                  <a:blip r:embed="rId6"/>
                  <a:stretch/>
                </p:blipFill>
                <p:spPr>
                  <a:xfrm>
                    <a:off x="371520" y="3855960"/>
                    <a:ext cx="995400" cy="920880"/>
                  </a:xfrm>
                  <a:prstGeom prst="rect">
                    <a:avLst/>
                  </a:prstGeom>
                  <a:noFill/>
                  <a:ln w="0">
                    <a:noFill/>
                  </a:ln>
                </p:spPr>
              </p:pic>
            </p:oleObj>
          </a:graphicData>
        </a:graphic>
      </p:graphicFrame>
      <p:graphicFrame>
        <p:nvGraphicFramePr>
          <p:cNvPr id="459" name=""/>
          <p:cNvGraphicFramePr/>
          <p:nvPr/>
        </p:nvGraphicFramePr>
        <p:xfrm>
          <a:off x="438120" y="4863960"/>
          <a:ext cx="889200" cy="1141560"/>
        </p:xfrm>
        <a:graphic>
          <a:graphicData uri="http://schemas.openxmlformats.org/presentationml/2006/ole">
            <p:oleObj r:id="rId7" spid="">
              <p:embed/>
              <p:pic>
                <p:nvPicPr>
                  <p:cNvPr id="460" name="" descr=""/>
                  <p:cNvPicPr/>
                  <p:nvPr/>
                </p:nvPicPr>
                <p:blipFill>
                  <a:blip r:embed="rId8"/>
                  <a:stretch/>
                </p:blipFill>
                <p:spPr>
                  <a:xfrm>
                    <a:off x="438120" y="4863960"/>
                    <a:ext cx="889200" cy="1141560"/>
                  </a:xfrm>
                  <a:prstGeom prst="rect">
                    <a:avLst/>
                  </a:prstGeom>
                  <a:noFill/>
                  <a:ln w="0">
                    <a:noFill/>
                  </a:ln>
                </p:spPr>
              </p:pic>
            </p:oleObj>
          </a:graphicData>
        </a:graphic>
      </p:graphicFrame>
      <p:sp>
        <p:nvSpPr>
          <p:cNvPr id="461" name=""/>
          <p:cNvSpPr/>
          <p:nvPr/>
        </p:nvSpPr>
        <p:spPr>
          <a:xfrm>
            <a:off x="419040" y="2193840"/>
            <a:ext cx="842004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2" name=""/>
          <p:cNvSpPr/>
          <p:nvPr/>
        </p:nvSpPr>
        <p:spPr>
          <a:xfrm>
            <a:off x="380880" y="3781440"/>
            <a:ext cx="842040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3" name=""/>
          <p:cNvSpPr/>
          <p:nvPr/>
        </p:nvSpPr>
        <p:spPr>
          <a:xfrm>
            <a:off x="395280" y="4813200"/>
            <a:ext cx="842004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4" name=""/>
          <p:cNvSpPr/>
          <p:nvPr/>
        </p:nvSpPr>
        <p:spPr>
          <a:xfrm>
            <a:off x="343080" y="6064200"/>
            <a:ext cx="842004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5" name=""/>
          <p:cNvSpPr/>
          <p:nvPr/>
        </p:nvSpPr>
        <p:spPr>
          <a:xfrm>
            <a:off x="1503360" y="1238400"/>
            <a:ext cx="2744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Security Administration</a:t>
            </a:r>
            <a:endParaRPr b="0" lang="en-US" sz="1200" strike="noStrike" u="none">
              <a:solidFill>
                <a:srgbClr val="000000"/>
              </a:solidFill>
              <a:effectLst/>
              <a:uFillTx/>
              <a:latin typeface="Times New Roman"/>
            </a:endParaRPr>
          </a:p>
        </p:txBody>
      </p:sp>
      <p:sp>
        <p:nvSpPr>
          <p:cNvPr id="466" name=""/>
          <p:cNvSpPr/>
          <p:nvPr/>
        </p:nvSpPr>
        <p:spPr>
          <a:xfrm>
            <a:off x="1476360" y="2266920"/>
            <a:ext cx="2160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Applications &amp; Networks</a:t>
            </a:r>
            <a:endParaRPr b="0" lang="en-US" sz="1200" strike="noStrike" u="none">
              <a:solidFill>
                <a:srgbClr val="000000"/>
              </a:solidFill>
              <a:effectLst/>
              <a:uFillTx/>
              <a:latin typeface="Times New Roman"/>
            </a:endParaRPr>
          </a:p>
        </p:txBody>
      </p:sp>
      <p:sp>
        <p:nvSpPr>
          <p:cNvPr id="467" name=""/>
          <p:cNvSpPr/>
          <p:nvPr/>
        </p:nvSpPr>
        <p:spPr>
          <a:xfrm>
            <a:off x="1447920" y="3854520"/>
            <a:ext cx="2744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Demilitarized Zone</a:t>
            </a:r>
            <a:endParaRPr b="0" lang="en-US" sz="1400" strike="noStrike" u="none">
              <a:solidFill>
                <a:srgbClr val="000000"/>
              </a:solidFill>
              <a:effectLst/>
              <a:uFillTx/>
              <a:latin typeface="Times New Roman"/>
            </a:endParaRPr>
          </a:p>
        </p:txBody>
      </p:sp>
      <p:sp>
        <p:nvSpPr>
          <p:cNvPr id="468" name=""/>
          <p:cNvSpPr/>
          <p:nvPr/>
        </p:nvSpPr>
        <p:spPr>
          <a:xfrm>
            <a:off x="1446120" y="4844880"/>
            <a:ext cx="2745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Communications</a:t>
            </a:r>
            <a:endParaRPr b="0" lang="en-US" sz="1400" strike="noStrike" u="none">
              <a:solidFill>
                <a:srgbClr val="000000"/>
              </a:solidFill>
              <a:effectLst/>
              <a:uFillTx/>
              <a:latin typeface="Times New Roman"/>
            </a:endParaRPr>
          </a:p>
        </p:txBody>
      </p:sp>
      <p:sp>
        <p:nvSpPr>
          <p:cNvPr id="469" name=""/>
          <p:cNvSpPr/>
          <p:nvPr/>
        </p:nvSpPr>
        <p:spPr>
          <a:xfrm>
            <a:off x="3514680" y="3870360"/>
            <a:ext cx="159084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Firewalls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Penetration Studies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Parameter Settings</a:t>
            </a:r>
            <a:endParaRPr b="0" lang="en-US" sz="1200" strike="noStrike" u="none">
              <a:solidFill>
                <a:srgbClr val="000000"/>
              </a:solidFill>
              <a:effectLst/>
              <a:uFillTx/>
              <a:latin typeface="Times New Roman"/>
            </a:endParaRPr>
          </a:p>
        </p:txBody>
      </p:sp>
      <p:sp>
        <p:nvSpPr>
          <p:cNvPr id="470" name=""/>
          <p:cNvSpPr/>
          <p:nvPr/>
        </p:nvSpPr>
        <p:spPr>
          <a:xfrm>
            <a:off x="3543480" y="1266840"/>
            <a:ext cx="14475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Account Management &amp; Review</a:t>
            </a:r>
            <a:endParaRPr b="0" lang="en-US" sz="1200" strike="noStrike" u="none">
              <a:solidFill>
                <a:srgbClr val="000000"/>
              </a:solidFill>
              <a:effectLst/>
              <a:uFillTx/>
              <a:latin typeface="Times New Roman"/>
            </a:endParaRPr>
          </a:p>
        </p:txBody>
      </p:sp>
      <p:sp>
        <p:nvSpPr>
          <p:cNvPr id="471" name=""/>
          <p:cNvSpPr/>
          <p:nvPr/>
        </p:nvSpPr>
        <p:spPr>
          <a:xfrm>
            <a:off x="5165640" y="1262160"/>
            <a:ext cx="14479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Policies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Exit Procedures</a:t>
            </a:r>
            <a:endParaRPr b="0" lang="en-US" sz="1200" strike="noStrike" u="none">
              <a:solidFill>
                <a:srgbClr val="000000"/>
              </a:solidFill>
              <a:effectLst/>
              <a:uFillTx/>
              <a:latin typeface="Times New Roman"/>
            </a:endParaRPr>
          </a:p>
        </p:txBody>
      </p:sp>
      <p:sp>
        <p:nvSpPr>
          <p:cNvPr id="472" name=""/>
          <p:cNvSpPr/>
          <p:nvPr/>
        </p:nvSpPr>
        <p:spPr>
          <a:xfrm>
            <a:off x="1481040" y="270504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Databases</a:t>
            </a:r>
            <a:endParaRPr b="0" lang="en-US" sz="1200" strike="noStrike" u="none">
              <a:solidFill>
                <a:srgbClr val="000000"/>
              </a:solidFill>
              <a:effectLst/>
              <a:uFillTx/>
              <a:latin typeface="Times New Roman"/>
            </a:endParaRPr>
          </a:p>
        </p:txBody>
      </p:sp>
      <p:sp>
        <p:nvSpPr>
          <p:cNvPr id="473" name=""/>
          <p:cNvSpPr/>
          <p:nvPr/>
        </p:nvSpPr>
        <p:spPr>
          <a:xfrm>
            <a:off x="1452600" y="408780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Host Servers</a:t>
            </a:r>
            <a:endParaRPr b="0" lang="en-US" sz="1200" strike="noStrike" u="none">
              <a:solidFill>
                <a:srgbClr val="000000"/>
              </a:solidFill>
              <a:effectLst/>
              <a:uFillTx/>
              <a:latin typeface="Times New Roman"/>
            </a:endParaRPr>
          </a:p>
        </p:txBody>
      </p:sp>
      <p:sp>
        <p:nvSpPr>
          <p:cNvPr id="474" name=""/>
          <p:cNvSpPr/>
          <p:nvPr/>
        </p:nvSpPr>
        <p:spPr>
          <a:xfrm>
            <a:off x="1481040" y="245736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Applications </a:t>
            </a:r>
            <a:endParaRPr b="0" lang="en-US" sz="1200" strike="noStrike" u="none">
              <a:solidFill>
                <a:srgbClr val="000000"/>
              </a:solidFill>
              <a:effectLst/>
              <a:uFillTx/>
              <a:latin typeface="Times New Roman"/>
            </a:endParaRPr>
          </a:p>
        </p:txBody>
      </p:sp>
      <p:sp>
        <p:nvSpPr>
          <p:cNvPr id="475" name=""/>
          <p:cNvSpPr/>
          <p:nvPr/>
        </p:nvSpPr>
        <p:spPr>
          <a:xfrm>
            <a:off x="3511440" y="2246400"/>
            <a:ext cx="212436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Passwords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Encryption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Authentication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Parameter Settings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Environment Controls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Change Management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Documentation</a:t>
            </a:r>
            <a:endParaRPr b="0" lang="en-US" sz="1200" strike="noStrike" u="none">
              <a:solidFill>
                <a:srgbClr val="000000"/>
              </a:solidFill>
              <a:effectLst/>
              <a:uFillTx/>
              <a:latin typeface="Times New Roman"/>
            </a:endParaRPr>
          </a:p>
        </p:txBody>
      </p:sp>
      <p:sp>
        <p:nvSpPr>
          <p:cNvPr id="476" name=""/>
          <p:cNvSpPr/>
          <p:nvPr/>
        </p:nvSpPr>
        <p:spPr>
          <a:xfrm>
            <a:off x="1481040" y="320040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Network OS</a:t>
            </a:r>
            <a:endParaRPr b="0" lang="en-US" sz="1200" strike="noStrike" u="none">
              <a:solidFill>
                <a:srgbClr val="000000"/>
              </a:solidFill>
              <a:effectLst/>
              <a:uFillTx/>
              <a:latin typeface="Times New Roman"/>
            </a:endParaRPr>
          </a:p>
        </p:txBody>
      </p:sp>
      <p:sp>
        <p:nvSpPr>
          <p:cNvPr id="477" name=""/>
          <p:cNvSpPr/>
          <p:nvPr/>
        </p:nvSpPr>
        <p:spPr>
          <a:xfrm>
            <a:off x="1473120" y="5083200"/>
            <a:ext cx="182880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Dial Up Connections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Data Communications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Voice Communications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Removable Media</a:t>
            </a:r>
            <a:endParaRPr b="0" lang="en-US" sz="1200" strike="noStrike" u="none">
              <a:solidFill>
                <a:srgbClr val="000000"/>
              </a:solidFill>
              <a:effectLst/>
              <a:uFillTx/>
              <a:latin typeface="Times New Roman"/>
            </a:endParaRPr>
          </a:p>
        </p:txBody>
      </p:sp>
      <p:sp>
        <p:nvSpPr>
          <p:cNvPr id="478" name=""/>
          <p:cNvSpPr/>
          <p:nvPr/>
        </p:nvSpPr>
        <p:spPr>
          <a:xfrm>
            <a:off x="1481040" y="3448080"/>
            <a:ext cx="7891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PCs</a:t>
            </a:r>
            <a:endParaRPr b="0" lang="en-US" sz="1200" strike="noStrike" u="none">
              <a:solidFill>
                <a:srgbClr val="000000"/>
              </a:solidFill>
              <a:effectLst/>
              <a:uFillTx/>
              <a:latin typeface="Times New Roman"/>
            </a:endParaRPr>
          </a:p>
        </p:txBody>
      </p:sp>
      <p:sp>
        <p:nvSpPr>
          <p:cNvPr id="479" name=""/>
          <p:cNvSpPr/>
          <p:nvPr/>
        </p:nvSpPr>
        <p:spPr>
          <a:xfrm>
            <a:off x="1509840" y="1422360"/>
            <a:ext cx="14475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Employees</a:t>
            </a:r>
            <a:endParaRPr b="0" lang="en-US" sz="1200" strike="noStrike" u="none">
              <a:solidFill>
                <a:srgbClr val="000000"/>
              </a:solidFill>
              <a:effectLst/>
              <a:uFillTx/>
              <a:latin typeface="Times New Roman"/>
            </a:endParaRPr>
          </a:p>
        </p:txBody>
      </p:sp>
      <p:sp>
        <p:nvSpPr>
          <p:cNvPr id="480" name=""/>
          <p:cNvSpPr/>
          <p:nvPr/>
        </p:nvSpPr>
        <p:spPr>
          <a:xfrm>
            <a:off x="1509840" y="1681200"/>
            <a:ext cx="14475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Contractors</a:t>
            </a:r>
            <a:endParaRPr b="0" lang="en-US" sz="1200" strike="noStrike" u="none">
              <a:solidFill>
                <a:srgbClr val="000000"/>
              </a:solidFill>
              <a:effectLst/>
              <a:uFillTx/>
              <a:latin typeface="Times New Roman"/>
            </a:endParaRPr>
          </a:p>
        </p:txBody>
      </p:sp>
      <p:sp>
        <p:nvSpPr>
          <p:cNvPr id="481" name=""/>
          <p:cNvSpPr/>
          <p:nvPr/>
        </p:nvSpPr>
        <p:spPr>
          <a:xfrm>
            <a:off x="1481040" y="295272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Infrastructure</a:t>
            </a:r>
            <a:endParaRPr b="0" lang="en-US" sz="1200" strike="noStrike" u="none">
              <a:solidFill>
                <a:srgbClr val="000000"/>
              </a:solidFill>
              <a:effectLst/>
              <a:uFillTx/>
              <a:latin typeface="Times New Roman"/>
            </a:endParaRPr>
          </a:p>
        </p:txBody>
      </p:sp>
      <p:sp>
        <p:nvSpPr>
          <p:cNvPr id="482" name=""/>
          <p:cNvSpPr/>
          <p:nvPr/>
        </p:nvSpPr>
        <p:spPr>
          <a:xfrm>
            <a:off x="5153040" y="2247840"/>
            <a:ext cx="1828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Penetration Studies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Continuity Planning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Dev’t Methodology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Virus Detection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Logging</a:t>
            </a:r>
            <a:endParaRPr b="0" lang="en-US" sz="1200" strike="noStrike" u="none">
              <a:solidFill>
                <a:srgbClr val="000000"/>
              </a:solidFill>
              <a:effectLst/>
              <a:uFillTx/>
              <a:latin typeface="Times New Roman"/>
            </a:endParaRPr>
          </a:p>
        </p:txBody>
      </p:sp>
      <p:sp>
        <p:nvSpPr>
          <p:cNvPr id="483" name=""/>
          <p:cNvSpPr/>
          <p:nvPr/>
        </p:nvSpPr>
        <p:spPr>
          <a:xfrm>
            <a:off x="5038560" y="490536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Penetration Studies</a:t>
            </a:r>
            <a:endParaRPr b="0" lang="en-US" sz="1200" strike="noStrike" u="none">
              <a:solidFill>
                <a:srgbClr val="000000"/>
              </a:solidFill>
              <a:effectLst/>
              <a:uFillTx/>
              <a:latin typeface="Times New Roman"/>
            </a:endParaRPr>
          </a:p>
        </p:txBody>
      </p:sp>
      <p:sp>
        <p:nvSpPr>
          <p:cNvPr id="484" name=""/>
          <p:cNvSpPr/>
          <p:nvPr/>
        </p:nvSpPr>
        <p:spPr>
          <a:xfrm>
            <a:off x="5024520" y="3884760"/>
            <a:ext cx="18288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Encryption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Policies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Change Management</a:t>
            </a:r>
            <a:endParaRPr b="0" lang="en-US" sz="1200" strike="noStrike" u="none">
              <a:solidFill>
                <a:srgbClr val="000000"/>
              </a:solidFill>
              <a:effectLst/>
              <a:uFillTx/>
              <a:latin typeface="Times New Roman"/>
            </a:endParaRPr>
          </a:p>
        </p:txBody>
      </p:sp>
      <p:sp>
        <p:nvSpPr>
          <p:cNvPr id="485" name=""/>
          <p:cNvSpPr/>
          <p:nvPr/>
        </p:nvSpPr>
        <p:spPr>
          <a:xfrm>
            <a:off x="3514680" y="4883040"/>
            <a:ext cx="19972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Policies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Encryption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Parameter Settings</a:t>
            </a:r>
            <a:endParaRPr b="0" lang="en-US" sz="1200" strike="noStrike" u="none">
              <a:solidFill>
                <a:srgbClr val="000000"/>
              </a:solidFill>
              <a:effectLst/>
              <a:uFillTx/>
              <a:latin typeface="Times New Roman"/>
            </a:endParaRPr>
          </a:p>
        </p:txBody>
      </p:sp>
      <p:sp>
        <p:nvSpPr>
          <p:cNvPr id="486" name=""/>
          <p:cNvSpPr/>
          <p:nvPr/>
        </p:nvSpPr>
        <p:spPr>
          <a:xfrm>
            <a:off x="1711440" y="790560"/>
            <a:ext cx="1496880" cy="3376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Control Target</a:t>
            </a:r>
            <a:endParaRPr b="0" lang="en-US" sz="1600" strike="noStrike" u="none">
              <a:solidFill>
                <a:srgbClr val="000000"/>
              </a:solidFill>
              <a:effectLst/>
              <a:uFillTx/>
              <a:latin typeface="Times New Roman"/>
            </a:endParaRPr>
          </a:p>
        </p:txBody>
      </p:sp>
      <p:sp>
        <p:nvSpPr>
          <p:cNvPr id="487" name=""/>
          <p:cNvSpPr/>
          <p:nvPr/>
        </p:nvSpPr>
        <p:spPr>
          <a:xfrm>
            <a:off x="4303800" y="781200"/>
            <a:ext cx="1512720" cy="3376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Assessment</a:t>
            </a:r>
            <a:endParaRPr b="0" lang="en-US" sz="1600" strike="noStrike" u="none">
              <a:solidFill>
                <a:srgbClr val="000000"/>
              </a:solidFill>
              <a:effectLst/>
              <a:uFillTx/>
              <a:latin typeface="Times New Roman"/>
            </a:endParaRPr>
          </a:p>
        </p:txBody>
      </p:sp>
      <p:sp>
        <p:nvSpPr>
          <p:cNvPr id="488" name=""/>
          <p:cNvSpPr/>
          <p:nvPr/>
        </p:nvSpPr>
        <p:spPr>
          <a:xfrm>
            <a:off x="7021440" y="781200"/>
            <a:ext cx="1513080" cy="3376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Initiatives</a:t>
            </a:r>
            <a:endParaRPr b="0" lang="en-US" sz="1600" strike="noStrike" u="none">
              <a:solidFill>
                <a:srgbClr val="000000"/>
              </a:solidFill>
              <a:effectLst/>
              <a:uFillTx/>
              <a:latin typeface="Times New Roman"/>
            </a:endParaRPr>
          </a:p>
        </p:txBody>
      </p:sp>
      <p:sp>
        <p:nvSpPr>
          <p:cNvPr id="489" name=""/>
          <p:cNvSpPr/>
          <p:nvPr/>
        </p:nvSpPr>
        <p:spPr>
          <a:xfrm>
            <a:off x="6715080" y="1262160"/>
            <a:ext cx="21970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Control Standards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Security Administration Reorganization</a:t>
            </a:r>
            <a:endParaRPr b="0" lang="en-US" sz="1200" strike="noStrike" u="none">
              <a:solidFill>
                <a:srgbClr val="000000"/>
              </a:solidFill>
              <a:effectLst/>
              <a:uFillTx/>
              <a:latin typeface="Times New Roman"/>
            </a:endParaRPr>
          </a:p>
        </p:txBody>
      </p:sp>
      <p:sp>
        <p:nvSpPr>
          <p:cNvPr id="490" name=""/>
          <p:cNvSpPr/>
          <p:nvPr/>
        </p:nvSpPr>
        <p:spPr>
          <a:xfrm>
            <a:off x="6686640" y="2230560"/>
            <a:ext cx="240012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Enterprise Command Center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Continuous Penetration Studies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Incident Response Team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Standardizing Development Methodology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Evaluating Continuity Planning Vendors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Control Standards</a:t>
            </a:r>
            <a:endParaRPr b="0" lang="en-US" sz="1200" strike="noStrike" u="none">
              <a:solidFill>
                <a:srgbClr val="000000"/>
              </a:solidFill>
              <a:effectLst/>
              <a:uFillTx/>
              <a:latin typeface="Times New Roman"/>
            </a:endParaRPr>
          </a:p>
        </p:txBody>
      </p:sp>
      <p:sp>
        <p:nvSpPr>
          <p:cNvPr id="491" name=""/>
          <p:cNvSpPr/>
          <p:nvPr/>
        </p:nvSpPr>
        <p:spPr>
          <a:xfrm>
            <a:off x="6673680" y="3890880"/>
            <a:ext cx="2197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Testing of all DMZ changes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Control Standards</a:t>
            </a:r>
            <a:endParaRPr b="0" lang="en-US" sz="1200" strike="noStrike" u="none">
              <a:solidFill>
                <a:srgbClr val="000000"/>
              </a:solidFill>
              <a:effectLst/>
              <a:uFillTx/>
              <a:latin typeface="Times New Roman"/>
            </a:endParaRPr>
          </a:p>
        </p:txBody>
      </p:sp>
      <p:sp>
        <p:nvSpPr>
          <p:cNvPr id="492" name=""/>
          <p:cNvSpPr/>
          <p:nvPr/>
        </p:nvSpPr>
        <p:spPr>
          <a:xfrm>
            <a:off x="6707160" y="4902120"/>
            <a:ext cx="24368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Remote access evaluation team</a:t>
            </a:r>
            <a:endParaRPr b="0" lang="en-US" sz="1200" strike="noStrike" u="none">
              <a:solidFill>
                <a:srgbClr val="000000"/>
              </a:solidFill>
              <a:effectLst/>
              <a:uFillTx/>
              <a:latin typeface="Times New Roman"/>
            </a:endParaRPr>
          </a:p>
        </p:txBody>
      </p:sp>
      <p:sp>
        <p:nvSpPr>
          <p:cNvPr id="493" name=""/>
          <p:cNvSpPr/>
          <p:nvPr/>
        </p:nvSpPr>
        <p:spPr>
          <a:xfrm>
            <a:off x="431640" y="1225440"/>
            <a:ext cx="842040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4135680" y="6113520"/>
            <a:ext cx="1917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Significant Current Focus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Significant 2000 Progress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Operating Effectively</a:t>
            </a:r>
            <a:endParaRPr b="0" lang="en-US" sz="1200" strike="noStrike" u="none">
              <a:solidFill>
                <a:srgbClr val="000000"/>
              </a:solidFill>
              <a:effectLst/>
              <a:uFillTx/>
              <a:latin typeface="Times New Roman"/>
            </a:endParaRPr>
          </a:p>
        </p:txBody>
      </p:sp>
      <p:sp>
        <p:nvSpPr>
          <p:cNvPr id="495"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a:t>
            </a:r>
            <a:endParaRPr b="0" lang="en-US" sz="1200" strike="noStrike" u="none">
              <a:solidFill>
                <a:srgbClr val="000000"/>
              </a:solidFill>
              <a:effectLst/>
              <a:uFillTx/>
              <a:latin typeface="Times New Roman"/>
            </a:endParaRPr>
          </a:p>
        </p:txBody>
      </p:sp>
      <p:cxnSp>
        <p:nvCxnSpPr>
          <p:cNvPr id="496" name=""/>
          <p:cNvCxnSpPr>
            <a:stCxn id="450" idx="0"/>
            <a:endCxn id="494" idx="1"/>
          </p:cNvCxnSpPr>
          <p:nvPr/>
        </p:nvCxnSpPr>
        <p:spPr>
          <a:xfrm>
            <a:off x="3479760" y="6146280"/>
            <a:ext cx="658080" cy="288360"/>
          </a:xfrm>
          <a:prstGeom prst="straightConnector1">
            <a:avLst/>
          </a:prstGeom>
          <a:ln w="28440">
            <a:solidFill>
              <a:srgbClr val="dddddd"/>
            </a:solidFill>
            <a:miter/>
          </a:ln>
        </p:spPr>
      </p:cxnSp>
      <p:cxnSp>
        <p:nvCxnSpPr>
          <p:cNvPr id="497" name=""/>
          <p:cNvCxnSpPr>
            <a:stCxn id="451" idx="0"/>
            <a:endCxn id="494" idx="3"/>
          </p:cNvCxnSpPr>
          <p:nvPr/>
        </p:nvCxnSpPr>
        <p:spPr>
          <a:xfrm flipH="1">
            <a:off x="6051240" y="6089400"/>
            <a:ext cx="635760" cy="345240"/>
          </a:xfrm>
          <a:prstGeom prst="straightConnector1">
            <a:avLst/>
          </a:prstGeom>
          <a:ln w="28440">
            <a:solidFill>
              <a:srgbClr val="dddddd"/>
            </a:solidFill>
            <a:miter/>
          </a:ln>
        </p:spPr>
      </p:cxn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8" name=""/>
          <p:cNvSpPr/>
          <p:nvPr/>
        </p:nvSpPr>
        <p:spPr>
          <a:xfrm>
            <a:off x="7415280" y="1312920"/>
            <a:ext cx="1038240" cy="1404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2336760" y="64245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0" name=""/>
          <p:cNvSpPr/>
          <p:nvPr/>
        </p:nvSpPr>
        <p:spPr>
          <a:xfrm>
            <a:off x="2346480" y="6434280"/>
            <a:ext cx="691920" cy="14580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a:off x="3035160" y="6188040"/>
            <a:ext cx="201780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Relative significance of current business unit activity to Corporation as a whole</a:t>
            </a:r>
            <a:endParaRPr b="0" lang="en-US" sz="1000" strike="noStrike" u="none">
              <a:solidFill>
                <a:srgbClr val="000000"/>
              </a:solidFill>
              <a:effectLst/>
              <a:uFillTx/>
              <a:latin typeface="Times New Roman"/>
            </a:endParaRPr>
          </a:p>
        </p:txBody>
      </p:sp>
      <p:sp>
        <p:nvSpPr>
          <p:cNvPr id="502" name=""/>
          <p:cNvSpPr/>
          <p:nvPr/>
        </p:nvSpPr>
        <p:spPr>
          <a:xfrm>
            <a:off x="5981760" y="6162840"/>
            <a:ext cx="22064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Degree of progress toward ultimately desired state of control environment</a:t>
            </a:r>
            <a:endParaRPr b="0" lang="en-US" sz="1000" strike="noStrike" u="none">
              <a:solidFill>
                <a:srgbClr val="000000"/>
              </a:solidFill>
              <a:effectLst/>
              <a:uFillTx/>
              <a:latin typeface="Times New Roman"/>
            </a:endParaRPr>
          </a:p>
        </p:txBody>
      </p:sp>
      <p:sp>
        <p:nvSpPr>
          <p:cNvPr id="503" name=""/>
          <p:cNvSpPr/>
          <p:nvPr/>
        </p:nvSpPr>
        <p:spPr>
          <a:xfrm>
            <a:off x="5238720" y="6405480"/>
            <a:ext cx="704880" cy="162000"/>
          </a:xfrm>
          <a:prstGeom prst="rect">
            <a:avLst/>
          </a:prstGeom>
          <a:solidFill>
            <a:srgbClr val="00ff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a:off x="5438880" y="64101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5" name=""/>
          <p:cNvSpPr/>
          <p:nvPr/>
        </p:nvSpPr>
        <p:spPr>
          <a:xfrm>
            <a:off x="5727600" y="6405480"/>
            <a:ext cx="648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6" name=""/>
          <p:cNvSpPr/>
          <p:nvPr/>
        </p:nvSpPr>
        <p:spPr>
          <a:xfrm>
            <a:off x="3589200" y="23716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a:off x="4618080" y="23716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8" name=""/>
          <p:cNvSpPr/>
          <p:nvPr/>
        </p:nvSpPr>
        <p:spPr>
          <a:xfrm>
            <a:off x="4626000" y="2376360"/>
            <a:ext cx="192240" cy="1540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a:off x="3598920" y="2381400"/>
            <a:ext cx="19188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0" name=""/>
          <p:cNvSpPr/>
          <p:nvPr/>
        </p:nvSpPr>
        <p:spPr>
          <a:xfrm>
            <a:off x="3789360" y="23763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1" name=""/>
          <p:cNvSpPr/>
          <p:nvPr/>
        </p:nvSpPr>
        <p:spPr>
          <a:xfrm flipH="1">
            <a:off x="4084200" y="237168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2" name=""/>
          <p:cNvSpPr/>
          <p:nvPr/>
        </p:nvSpPr>
        <p:spPr>
          <a:xfrm>
            <a:off x="4818240" y="23763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3" name=""/>
          <p:cNvSpPr/>
          <p:nvPr/>
        </p:nvSpPr>
        <p:spPr>
          <a:xfrm flipH="1">
            <a:off x="5113080" y="2374920"/>
            <a:ext cx="3240" cy="149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4" name=""/>
          <p:cNvSpPr/>
          <p:nvPr/>
        </p:nvSpPr>
        <p:spPr>
          <a:xfrm>
            <a:off x="2624040" y="2365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5" name=""/>
          <p:cNvSpPr/>
          <p:nvPr/>
        </p:nvSpPr>
        <p:spPr>
          <a:xfrm>
            <a:off x="2633760" y="2374920"/>
            <a:ext cx="57132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6" name=""/>
          <p:cNvSpPr/>
          <p:nvPr/>
        </p:nvSpPr>
        <p:spPr>
          <a:xfrm>
            <a:off x="2824200" y="2370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7" name=""/>
          <p:cNvSpPr/>
          <p:nvPr/>
        </p:nvSpPr>
        <p:spPr>
          <a:xfrm>
            <a:off x="3112920" y="236520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8" name=""/>
          <p:cNvSpPr/>
          <p:nvPr/>
        </p:nvSpPr>
        <p:spPr>
          <a:xfrm>
            <a:off x="1595520" y="2365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9" name=""/>
          <p:cNvSpPr/>
          <p:nvPr/>
        </p:nvSpPr>
        <p:spPr>
          <a:xfrm>
            <a:off x="1604880" y="2374920"/>
            <a:ext cx="47484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0" name=""/>
          <p:cNvSpPr/>
          <p:nvPr/>
        </p:nvSpPr>
        <p:spPr>
          <a:xfrm>
            <a:off x="1795320" y="2370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1" name=""/>
          <p:cNvSpPr/>
          <p:nvPr/>
        </p:nvSpPr>
        <p:spPr>
          <a:xfrm>
            <a:off x="2084400" y="2365200"/>
            <a:ext cx="1440" cy="167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2" name=""/>
          <p:cNvSpPr/>
          <p:nvPr/>
        </p:nvSpPr>
        <p:spPr>
          <a:xfrm>
            <a:off x="7542360" y="238932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3" name=""/>
          <p:cNvSpPr/>
          <p:nvPr/>
        </p:nvSpPr>
        <p:spPr>
          <a:xfrm>
            <a:off x="7551720" y="2392200"/>
            <a:ext cx="380880" cy="1573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4" name=""/>
          <p:cNvSpPr/>
          <p:nvPr/>
        </p:nvSpPr>
        <p:spPr>
          <a:xfrm>
            <a:off x="7742160" y="23940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5" name=""/>
          <p:cNvSpPr/>
          <p:nvPr/>
        </p:nvSpPr>
        <p:spPr>
          <a:xfrm flipH="1">
            <a:off x="8037000" y="2389320"/>
            <a:ext cx="324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6" name=""/>
          <p:cNvSpPr/>
          <p:nvPr/>
        </p:nvSpPr>
        <p:spPr>
          <a:xfrm>
            <a:off x="171360" y="1711440"/>
            <a:ext cx="712620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Significance</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p:txBody>
      </p:sp>
      <p:sp>
        <p:nvSpPr>
          <p:cNvPr id="527" name=""/>
          <p:cNvSpPr/>
          <p:nvPr/>
        </p:nvSpPr>
        <p:spPr>
          <a:xfrm>
            <a:off x="3579840" y="18590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8" name=""/>
          <p:cNvSpPr/>
          <p:nvPr/>
        </p:nvSpPr>
        <p:spPr>
          <a:xfrm>
            <a:off x="1579680" y="1859040"/>
            <a:ext cx="704880" cy="16200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9" name=""/>
          <p:cNvSpPr/>
          <p:nvPr/>
        </p:nvSpPr>
        <p:spPr>
          <a:xfrm>
            <a:off x="4608360" y="18590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0" name=""/>
          <p:cNvSpPr/>
          <p:nvPr/>
        </p:nvSpPr>
        <p:spPr>
          <a:xfrm>
            <a:off x="4611600" y="1868400"/>
            <a:ext cx="14616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1" name=""/>
          <p:cNvSpPr/>
          <p:nvPr/>
        </p:nvSpPr>
        <p:spPr>
          <a:xfrm>
            <a:off x="2608200" y="184644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2" name=""/>
          <p:cNvSpPr/>
          <p:nvPr/>
        </p:nvSpPr>
        <p:spPr>
          <a:xfrm>
            <a:off x="2611440" y="1855800"/>
            <a:ext cx="60480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3" name=""/>
          <p:cNvSpPr/>
          <p:nvPr/>
        </p:nvSpPr>
        <p:spPr>
          <a:xfrm>
            <a:off x="3583080" y="1868400"/>
            <a:ext cx="380880" cy="1508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4" name=""/>
          <p:cNvSpPr/>
          <p:nvPr/>
        </p:nvSpPr>
        <p:spPr>
          <a:xfrm>
            <a:off x="2190600" y="6141960"/>
            <a:ext cx="579132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5" name=""/>
          <p:cNvSpPr/>
          <p:nvPr/>
        </p:nvSpPr>
        <p:spPr>
          <a:xfrm>
            <a:off x="181080" y="2768760"/>
            <a:ext cx="709776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Comments</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p:txBody>
      </p:sp>
      <p:sp>
        <p:nvSpPr>
          <p:cNvPr id="536" name=""/>
          <p:cNvSpPr/>
          <p:nvPr/>
        </p:nvSpPr>
        <p:spPr>
          <a:xfrm>
            <a:off x="874080" y="1184400"/>
            <a:ext cx="7379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805280"/>
                <a:tab algn="l" pos="5599080"/>
                <a:tab algn="l" pos="668196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Corporate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805280"/>
                <a:tab algn="l" pos="5599080"/>
                <a:tab algn="l" pos="668196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Americas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Europe</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EES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EBS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ETS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&amp; Other</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Overall</a:t>
            </a:r>
            <a:endParaRPr b="0" lang="en-US" sz="1200" strike="noStrike" u="none">
              <a:solidFill>
                <a:srgbClr val="000000"/>
              </a:solidFill>
              <a:effectLst/>
              <a:uFillTx/>
              <a:latin typeface="Times New Roman"/>
            </a:endParaRPr>
          </a:p>
        </p:txBody>
      </p:sp>
      <p:sp>
        <p:nvSpPr>
          <p:cNvPr id="537" name=""/>
          <p:cNvSpPr/>
          <p:nvPr/>
        </p:nvSpPr>
        <p:spPr>
          <a:xfrm>
            <a:off x="1238400" y="190440"/>
            <a:ext cx="564012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538" name=""/>
          <p:cNvSpPr/>
          <p:nvPr/>
        </p:nvSpPr>
        <p:spPr>
          <a:xfrm>
            <a:off x="1679400" y="1120680"/>
            <a:ext cx="1567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Wholesale</a:t>
            </a:r>
            <a:endParaRPr b="0" lang="en-US" sz="1200" strike="noStrike" u="none">
              <a:solidFill>
                <a:srgbClr val="000000"/>
              </a:solidFill>
              <a:effectLst/>
              <a:uFillTx/>
              <a:latin typeface="Times New Roman"/>
            </a:endParaRPr>
          </a:p>
        </p:txBody>
      </p:sp>
      <p:sp>
        <p:nvSpPr>
          <p:cNvPr id="539" name=""/>
          <p:cNvSpPr/>
          <p:nvPr/>
        </p:nvSpPr>
        <p:spPr>
          <a:xfrm>
            <a:off x="1652760" y="1352520"/>
            <a:ext cx="1552320" cy="0"/>
          </a:xfrm>
          <a:prstGeom prst="line">
            <a:avLst/>
          </a:prstGeom>
          <a:ln w="12600">
            <a:solidFill>
              <a:srgbClr val="0000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0" name=""/>
          <p:cNvSpPr/>
          <p:nvPr/>
        </p:nvSpPr>
        <p:spPr>
          <a:xfrm>
            <a:off x="5592600" y="2379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1" name=""/>
          <p:cNvSpPr/>
          <p:nvPr/>
        </p:nvSpPr>
        <p:spPr>
          <a:xfrm>
            <a:off x="5595840" y="2389320"/>
            <a:ext cx="520920" cy="1490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2" name=""/>
          <p:cNvSpPr/>
          <p:nvPr/>
        </p:nvSpPr>
        <p:spPr>
          <a:xfrm>
            <a:off x="5792760" y="2384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3" name=""/>
          <p:cNvSpPr/>
          <p:nvPr/>
        </p:nvSpPr>
        <p:spPr>
          <a:xfrm>
            <a:off x="6086520" y="2382840"/>
            <a:ext cx="1440" cy="149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4" name=""/>
          <p:cNvSpPr/>
          <p:nvPr/>
        </p:nvSpPr>
        <p:spPr>
          <a:xfrm>
            <a:off x="5583240" y="18669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5" name=""/>
          <p:cNvSpPr/>
          <p:nvPr/>
        </p:nvSpPr>
        <p:spPr>
          <a:xfrm>
            <a:off x="5586480" y="1871640"/>
            <a:ext cx="522360" cy="1508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6" name=""/>
          <p:cNvSpPr/>
          <p:nvPr/>
        </p:nvSpPr>
        <p:spPr>
          <a:xfrm>
            <a:off x="6500880" y="18748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7" name=""/>
          <p:cNvSpPr/>
          <p:nvPr/>
        </p:nvSpPr>
        <p:spPr>
          <a:xfrm>
            <a:off x="6504120" y="1884240"/>
            <a:ext cx="608040" cy="15552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8" name=""/>
          <p:cNvSpPr/>
          <p:nvPr/>
        </p:nvSpPr>
        <p:spPr>
          <a:xfrm>
            <a:off x="6516720" y="2379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9" name=""/>
          <p:cNvSpPr/>
          <p:nvPr/>
        </p:nvSpPr>
        <p:spPr>
          <a:xfrm>
            <a:off x="6519960" y="2389320"/>
            <a:ext cx="477720" cy="1490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0" name=""/>
          <p:cNvSpPr/>
          <p:nvPr/>
        </p:nvSpPr>
        <p:spPr>
          <a:xfrm>
            <a:off x="6716880" y="2384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1" name=""/>
          <p:cNvSpPr/>
          <p:nvPr/>
        </p:nvSpPr>
        <p:spPr>
          <a:xfrm>
            <a:off x="7020000" y="2387520"/>
            <a:ext cx="1440" cy="15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2" name=""/>
          <p:cNvSpPr/>
          <p:nvPr/>
        </p:nvSpPr>
        <p:spPr>
          <a:xfrm>
            <a:off x="241200" y="3305160"/>
            <a:ext cx="7042320" cy="21985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Management oversight and control attitude remain strong.</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SAP implementation has added structure to many processes.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Significant improvements made related to consistency of cash access and disbursement controls across all business units.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Emerging businesses continue to work on developing and systemizing many core processes and controls.  Significant initiatives include:</a:t>
            </a:r>
            <a:endParaRPr b="0" lang="en-US" sz="11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EES account reconciliation activities and adoption of drafted operational policies</a:t>
            </a:r>
            <a:endParaRPr b="0" lang="en-US" sz="11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EBS asset-tracking systems and operational policies</a:t>
            </a:r>
            <a:endParaRPr b="0" lang="en-US" sz="11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553" name=""/>
          <p:cNvSpPr/>
          <p:nvPr/>
        </p:nvSpPr>
        <p:spPr>
          <a:xfrm>
            <a:off x="4019400" y="461880"/>
            <a:ext cx="2760840" cy="3682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Other Basic Controls</a:t>
            </a:r>
            <a:endParaRPr b="0" lang="en-US" sz="1800" strike="noStrike" u="none">
              <a:solidFill>
                <a:srgbClr val="000000"/>
              </a:solidFill>
              <a:effectLst/>
              <a:uFillTx/>
              <a:latin typeface="Times New Roman"/>
            </a:endParaRPr>
          </a:p>
        </p:txBody>
      </p:sp>
      <p:sp>
        <p:nvSpPr>
          <p:cNvPr id="554" name=""/>
          <p:cNvSpPr/>
          <p:nvPr/>
        </p:nvSpPr>
        <p:spPr>
          <a:xfrm>
            <a:off x="5208480" y="619776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555" name=""/>
          <p:cNvSpPr/>
          <p:nvPr/>
        </p:nvSpPr>
        <p:spPr>
          <a:xfrm>
            <a:off x="2543040" y="64389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6" name=""/>
          <p:cNvSpPr/>
          <p:nvPr/>
        </p:nvSpPr>
        <p:spPr>
          <a:xfrm>
            <a:off x="2832120" y="6434280"/>
            <a:ext cx="648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7" name=""/>
          <p:cNvSpPr/>
          <p:nvPr/>
        </p:nvSpPr>
        <p:spPr>
          <a:xfrm>
            <a:off x="2312640" y="622620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558" name=""/>
          <p:cNvSpPr/>
          <p:nvPr/>
        </p:nvSpPr>
        <p:spPr>
          <a:xfrm>
            <a:off x="1795320" y="18669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9" name=""/>
          <p:cNvSpPr/>
          <p:nvPr/>
        </p:nvSpPr>
        <p:spPr>
          <a:xfrm>
            <a:off x="2089080" y="186228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0" name=""/>
          <p:cNvSpPr/>
          <p:nvPr/>
        </p:nvSpPr>
        <p:spPr>
          <a:xfrm>
            <a:off x="2824200" y="1862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1" name=""/>
          <p:cNvSpPr/>
          <p:nvPr/>
        </p:nvSpPr>
        <p:spPr>
          <a:xfrm>
            <a:off x="3117960" y="185724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2" name=""/>
          <p:cNvSpPr/>
          <p:nvPr/>
        </p:nvSpPr>
        <p:spPr>
          <a:xfrm>
            <a:off x="3790800" y="1862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3" name=""/>
          <p:cNvSpPr/>
          <p:nvPr/>
        </p:nvSpPr>
        <p:spPr>
          <a:xfrm>
            <a:off x="4084560" y="1857240"/>
            <a:ext cx="180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4" name=""/>
          <p:cNvSpPr/>
          <p:nvPr/>
        </p:nvSpPr>
        <p:spPr>
          <a:xfrm>
            <a:off x="4824360" y="1862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a:off x="5118120" y="185724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6" name=""/>
          <p:cNvSpPr/>
          <p:nvPr/>
        </p:nvSpPr>
        <p:spPr>
          <a:xfrm>
            <a:off x="5791320" y="18716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7" name=""/>
          <p:cNvSpPr/>
          <p:nvPr/>
        </p:nvSpPr>
        <p:spPr>
          <a:xfrm>
            <a:off x="6084720" y="186696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8" name=""/>
          <p:cNvSpPr/>
          <p:nvPr/>
        </p:nvSpPr>
        <p:spPr>
          <a:xfrm>
            <a:off x="6715080" y="18860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9" name=""/>
          <p:cNvSpPr/>
          <p:nvPr/>
        </p:nvSpPr>
        <p:spPr>
          <a:xfrm>
            <a:off x="7008840" y="188136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0"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1" name=""/>
          <p:cNvSpPr/>
          <p:nvPr/>
        </p:nvSpPr>
        <p:spPr>
          <a:xfrm>
            <a:off x="1219320" y="133200"/>
            <a:ext cx="5640120" cy="8204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400" strike="noStrike" u="none">
                <a:solidFill>
                  <a:srgbClr val="000000"/>
                </a:solidFill>
                <a:effectLst/>
                <a:uFillTx/>
                <a:latin typeface="Arial"/>
              </a:rPr>
              <a:t>Final SEC Rules</a:t>
            </a:r>
            <a:br>
              <a:rPr sz="2400"/>
            </a:br>
            <a:r>
              <a:rPr b="0" i="1" lang="en-US" sz="2400" strike="noStrike" u="none">
                <a:solidFill>
                  <a:srgbClr val="000000"/>
                </a:solidFill>
                <a:effectLst/>
                <a:uFillTx/>
                <a:latin typeface="Arial"/>
              </a:rPr>
              <a:t>Auditor Independence</a:t>
            </a:r>
            <a:endParaRPr b="0" lang="en-US" sz="2400" strike="noStrike" u="none">
              <a:solidFill>
                <a:srgbClr val="000000"/>
              </a:solidFill>
              <a:effectLst/>
              <a:uFillTx/>
              <a:latin typeface="Times New Roman"/>
            </a:endParaRPr>
          </a:p>
        </p:txBody>
      </p:sp>
      <p:sp>
        <p:nvSpPr>
          <p:cNvPr id="572" name=""/>
          <p:cNvSpPr/>
          <p:nvPr/>
        </p:nvSpPr>
        <p:spPr>
          <a:xfrm>
            <a:off x="619200" y="1108080"/>
            <a:ext cx="7980120" cy="5212080"/>
          </a:xfrm>
          <a:prstGeom prst="rect">
            <a:avLst/>
          </a:prstGeom>
          <a:noFill/>
          <a:ln w="0">
            <a:noFill/>
          </a:ln>
        </p:spPr>
        <p:style>
          <a:lnRef idx="0"/>
          <a:fillRef idx="0"/>
          <a:effectRef idx="0"/>
          <a:fontRef idx="minor"/>
        </p:style>
        <p:txBody>
          <a:bodyPr lIns="90000" rIns="90000" tIns="46800" bIns="46800" anchor="t">
            <a:spAutoFit/>
          </a:bodyPr>
          <a:p>
            <a:pPr lvl="1" marL="692280" indent="-235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Substantially codifies previously existing rules except for:</a:t>
            </a: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Restricts internal audit services to no more than 40% of a client’s “internal audit activities” related to internal accounting controls, financial systems or financial statements.  Does not restrict “operational internal audits” unrelated to those areas. </a:t>
            </a:r>
            <a:endParaRPr b="0" lang="en-US" sz="1600" strike="noStrike" u="none">
              <a:solidFill>
                <a:srgbClr val="000000"/>
              </a:solidFill>
              <a:effectLst/>
              <a:uFillTx/>
              <a:latin typeface="Times New Roman"/>
            </a:endParaRPr>
          </a:p>
          <a:p>
            <a:pPr lvl="1" marL="692280" indent="-235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Currently unclear whether services pursuant to an external opinion would be affected.</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transition period of 18 months (from anticipated January 2001 effective date) is provided to allow sufficient time to work through any issues.</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Requires annual proxy disclosure of fees paid to principal accountants for...</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Audit</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Financial information systems design and implementation</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other services</a:t>
            </a:r>
            <a:endParaRPr b="0" lang="en-US" sz="1600" strike="noStrike" u="none">
              <a:solidFill>
                <a:srgbClr val="000000"/>
              </a:solidFill>
              <a:effectLst/>
              <a:uFillTx/>
              <a:latin typeface="Times New Roman"/>
            </a:endParaRPr>
          </a:p>
          <a:p>
            <a:pPr lvl="1" marL="692280" indent="-235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lvl="1" marL="692280" indent="-235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and comment that audit committee has considered fees in assessing independence.</a:t>
            </a: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73"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1441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2000-11-13T13:57:54Z</dcterms:created>
  <dc:creator>Arthur Andersen</dc:creator>
  <dc:description/>
  <dc:language>en-US</dc:language>
  <cp:lastModifiedBy>Arthur Andersen</cp:lastModifiedBy>
  <cp:lastPrinted>2000-11-30T14:55:35Z</cp:lastPrinted>
  <dcterms:modified xsi:type="dcterms:W3CDTF">2000-11-30T15:00:37Z</dcterms:modified>
  <cp:revision>84</cp:revision>
  <dc:subject/>
  <dc:title>No Slide Title</dc:title>
</cp:coreProperties>
</file>