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_rels/presentation.xml.rels" ContentType="application/vnd.openxmlformats-package.relationships+xml"/>
  <Override PartName="/ppt/media/image28.png" ContentType="image/png"/>
  <Override PartName="/ppt/media/image7.jpeg" ContentType="image/jpeg"/>
  <Override PartName="/ppt/media/image31.wmf" ContentType="image/x-wmf"/>
  <Override PartName="/ppt/media/image27.png" ContentType="image/png"/>
  <Override PartName="/ppt/media/image30.wmf" ContentType="image/x-wmf"/>
  <Override PartName="/ppt/media/image26.png" ContentType="image/png"/>
  <Override PartName="/ppt/media/image9.png" ContentType="image/png"/>
  <Override PartName="/ppt/media/image17.png" ContentType="image/png"/>
  <Override PartName="/ppt/media/image8.png" ContentType="image/png"/>
  <Override PartName="/ppt/media/image12.png" ContentType="image/png"/>
  <Override PartName="/ppt/media/image32.wmf" ContentType="image/x-wmf"/>
  <Override PartName="/ppt/media/image29.wmf" ContentType="image/x-wmf"/>
  <Override PartName="/ppt/media/image11.png" ContentType="image/png"/>
  <Override PartName="/ppt/media/image1.png" ContentType="image/png"/>
  <Override PartName="/ppt/media/image10.png" ContentType="image/png"/>
  <Override PartName="/ppt/media/image18.png" ContentType="image/png"/>
  <Override PartName="/ppt/media/image6.jpeg" ContentType="image/jpeg"/>
  <Override PartName="/ppt/media/image33.wmf" ContentType="image/x-wmf"/>
  <Override PartName="/ppt/media/image13.png" ContentType="image/png"/>
  <Override PartName="/ppt/media/image4.png" ContentType="image/png"/>
  <Override PartName="/ppt/media/image3.png" ContentType="image/png"/>
  <Override PartName="/ppt/media/image35.png" ContentType="image/png"/>
  <Override PartName="/ppt/media/image5.jpeg" ContentType="image/jpeg"/>
  <Override PartName="/ppt/media/image34.wmf" ContentType="image/x-wmf"/>
  <Override PartName="/ppt/media/image14.png" ContentType="image/png"/>
  <Override PartName="/ppt/media/image20.png" ContentType="image/png"/>
  <Override PartName="/ppt/media/image2.jpeg" ContentType="image/jpeg"/>
  <Override PartName="/ppt/media/image15.png" ContentType="image/png"/>
  <Override PartName="/ppt/media/image16.png" ContentType="image/png"/>
  <Override PartName="/ppt/media/image19.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notesSlides/_rels/notesSlide7.xml.rels" ContentType="application/vnd.openxmlformats-package.relationships+xml"/>
  <Override PartName="/ppt/notesSlides/notesSlide7.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p:notesSz cx="7138988" cy="9424988"/>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 name=""/>
          <p:cNvSpPr/>
          <p:nvPr/>
        </p:nvSpPr>
        <p:spPr>
          <a:xfrm>
            <a:off x="0" y="0"/>
            <a:ext cx="7138800" cy="94248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Arial"/>
            </a:endParaRPr>
          </a:p>
        </p:txBody>
      </p:sp>
      <p:sp>
        <p:nvSpPr>
          <p:cNvPr id="10" name="PlaceHolder 1"/>
          <p:cNvSpPr>
            <a:spLocks noGrp="1"/>
          </p:cNvSpPr>
          <p:nvPr>
            <p:ph type="hdr"/>
          </p:nvPr>
        </p:nvSpPr>
        <p:spPr>
          <a:xfrm>
            <a:off x="-360" y="-360"/>
            <a:ext cx="3103560" cy="461880"/>
          </a:xfrm>
          <a:prstGeom prst="rect">
            <a:avLst/>
          </a:prstGeom>
          <a:noFill/>
          <a:ln w="0">
            <a:noFill/>
          </a:ln>
        </p:spPr>
        <p:txBody>
          <a:bodyPr lIns="92880" rIns="92880" tIns="46440" bIns="46440" anchor="t">
            <a:noAutofit/>
          </a:bodyPr>
          <a:p>
            <a:pPr indent="0">
              <a:lnSpc>
                <a:spcPct val="100000"/>
              </a:lnSpc>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1"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1" name="PlaceHolder 2"/>
          <p:cNvSpPr>
            <a:spLocks noGrp="1"/>
          </p:cNvSpPr>
          <p:nvPr>
            <p:ph type="dt" idx="1"/>
          </p:nvPr>
        </p:nvSpPr>
        <p:spPr>
          <a:xfrm>
            <a:off x="4033440" y="-360"/>
            <a:ext cx="3103560" cy="461880"/>
          </a:xfrm>
          <a:prstGeom prst="rect">
            <a:avLst/>
          </a:prstGeom>
          <a:noFill/>
          <a:ln w="0">
            <a:noFill/>
          </a:ln>
        </p:spPr>
        <p:txBody>
          <a:bodyPr lIns="92880" rIns="92880" tIns="46440" bIns="46440" anchor="t">
            <a:noAutofit/>
          </a:bodyPr>
          <a:lstStyle>
            <a:lvl1pPr indent="0" algn="r">
              <a:lnSpc>
                <a:spcPct val="100000"/>
              </a:lnSpc>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1" lang="en-US" sz="1200" strike="noStrike" u="none">
                <a:solidFill>
                  <a:srgbClr val="000000"/>
                </a:solidFill>
                <a:effectLst/>
                <a:uFillTx/>
                <a:latin typeface="Times New Roman"/>
              </a:defRPr>
            </a:lvl1pPr>
          </a:lstStyle>
          <a:p>
            <a:pPr indent="0" algn="r">
              <a:lnSpc>
                <a:spcPct val="100000"/>
              </a:lnSpc>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1"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2" name="PlaceHolder 3"/>
          <p:cNvSpPr>
            <a:spLocks noGrp="1"/>
          </p:cNvSpPr>
          <p:nvPr>
            <p:ph type="sldImg"/>
          </p:nvPr>
        </p:nvSpPr>
        <p:spPr>
          <a:xfrm>
            <a:off x="1200240" y="694800"/>
            <a:ext cx="4736880" cy="3552840"/>
          </a:xfrm>
          <a:prstGeom prst="rect">
            <a:avLst/>
          </a:prstGeom>
          <a:solidFill>
            <a:srgbClr val="ffffff"/>
          </a:solidFill>
          <a:ln w="9360">
            <a:solidFill>
              <a:srgbClr val="000000"/>
            </a:solidFill>
            <a:miter/>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700" strike="noStrike" u="none">
                <a:solidFill>
                  <a:srgbClr val="ffffff"/>
                </a:solidFill>
                <a:effectLst/>
                <a:uFillTx/>
                <a:latin typeface="Arial"/>
              </a:rPr>
              <a:t>Click to move the slide</a:t>
            </a:r>
            <a:endParaRPr b="1" i="1" lang="en-US" sz="4700" strike="noStrike" u="none">
              <a:solidFill>
                <a:srgbClr val="ffffff"/>
              </a:solidFill>
              <a:effectLst/>
              <a:uFillTx/>
              <a:latin typeface="Arial"/>
            </a:endParaRPr>
          </a:p>
        </p:txBody>
      </p:sp>
      <p:sp>
        <p:nvSpPr>
          <p:cNvPr id="13" name="PlaceHolder 4"/>
          <p:cNvSpPr>
            <a:spLocks noGrp="1"/>
          </p:cNvSpPr>
          <p:nvPr>
            <p:ph type="body"/>
          </p:nvPr>
        </p:nvSpPr>
        <p:spPr>
          <a:xfrm>
            <a:off x="931680" y="4479480"/>
            <a:ext cx="5273640" cy="424836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Click to edit the notes format</a:t>
            </a:r>
            <a:endParaRPr b="0" lang="en-US" sz="1200" strike="noStrike" u="none">
              <a:solidFill>
                <a:srgbClr val="000000"/>
              </a:solidFill>
              <a:effectLst/>
              <a:uFillTx/>
              <a:latin typeface="Arial"/>
            </a:endParaRPr>
          </a:p>
        </p:txBody>
      </p:sp>
      <p:sp>
        <p:nvSpPr>
          <p:cNvPr id="14" name="PlaceHolder 5"/>
          <p:cNvSpPr>
            <a:spLocks noGrp="1"/>
          </p:cNvSpPr>
          <p:nvPr>
            <p:ph type="ftr" idx="2"/>
          </p:nvPr>
        </p:nvSpPr>
        <p:spPr>
          <a:xfrm>
            <a:off x="-360" y="8961120"/>
            <a:ext cx="3103560" cy="461880"/>
          </a:xfrm>
          <a:prstGeom prst="rect">
            <a:avLst/>
          </a:prstGeom>
          <a:noFill/>
          <a:ln w="0">
            <a:noFill/>
          </a:ln>
        </p:spPr>
        <p:txBody>
          <a:bodyPr lIns="92880" rIns="92880" tIns="46440" bIns="46440" anchor="b">
            <a:noAutofit/>
          </a:bodyPr>
          <a:lstStyle>
            <a:lvl1pPr indent="0">
              <a:lnSpc>
                <a:spcPct val="100000"/>
              </a:lnSpc>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1" lang="en-US" sz="1200" strike="noStrike" u="none">
                <a:solidFill>
                  <a:srgbClr val="000000"/>
                </a:solidFill>
                <a:effectLst/>
                <a:uFillTx/>
                <a:latin typeface="Times New Roman"/>
              </a:defRPr>
            </a:lvl1pPr>
          </a:lstStyle>
          <a:p>
            <a:pPr indent="0">
              <a:lnSpc>
                <a:spcPct val="100000"/>
              </a:lnSpc>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r>
              <a:rPr b="1"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5" name="PlaceHolder 6"/>
          <p:cNvSpPr>
            <a:spLocks noGrp="1"/>
          </p:cNvSpPr>
          <p:nvPr>
            <p:ph type="sldNum" idx="3"/>
          </p:nvPr>
        </p:nvSpPr>
        <p:spPr>
          <a:xfrm>
            <a:off x="4033440" y="8961120"/>
            <a:ext cx="3103560" cy="461880"/>
          </a:xfrm>
          <a:prstGeom prst="rect">
            <a:avLst/>
          </a:prstGeom>
          <a:noFill/>
          <a:ln w="0">
            <a:noFill/>
          </a:ln>
        </p:spPr>
        <p:txBody>
          <a:bodyPr lIns="92880" rIns="92880" tIns="46440" bIns="46440" anchor="b">
            <a:noAutofit/>
          </a:bodyPr>
          <a:lstStyle>
            <a:lvl1pPr indent="0" algn="r">
              <a:lnSpc>
                <a:spcPct val="100000"/>
              </a:lnSpc>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defRPr b="1" lang="en-US" sz="1200" strike="noStrike" u="none">
                <a:solidFill>
                  <a:srgbClr val="000000"/>
                </a:solidFill>
                <a:effectLst/>
                <a:uFillTx/>
                <a:latin typeface="Times New Roman"/>
              </a:defRPr>
            </a:lvl1pPr>
          </a:lstStyle>
          <a:p>
            <a:pPr indent="0" algn="r">
              <a:lnSpc>
                <a:spcPct val="100000"/>
              </a:lnSpc>
              <a:buNone/>
              <a:tabLst>
                <a:tab algn="l" pos="0"/>
                <a:tab algn="l" pos="928800"/>
                <a:tab algn="l" pos="1857240"/>
                <a:tab algn="l" pos="2786040"/>
                <a:tab algn="l" pos="3714840"/>
                <a:tab algn="l" pos="4643280"/>
                <a:tab algn="l" pos="5572080"/>
                <a:tab algn="l" pos="6500880"/>
                <a:tab algn="l" pos="7429680"/>
                <a:tab algn="l" pos="8358120"/>
                <a:tab algn="l" pos="9286920"/>
                <a:tab algn="l" pos="10215720"/>
              </a:tabLst>
            </a:pPr>
            <a:fld id="{F2BE8D3A-DF0B-44BD-9EBA-30189FAF2167}" type="slidenum">
              <a:rPr b="1"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1200240" y="695160"/>
            <a:ext cx="4736880" cy="3552840"/>
          </a:xfrm>
          <a:prstGeom prst="rect">
            <a:avLst/>
          </a:prstGeom>
          <a:ln w="0">
            <a:noFill/>
          </a:ln>
        </p:spPr>
      </p:sp>
      <p:sp>
        <p:nvSpPr>
          <p:cNvPr id="294" name="PlaceHolder 2"/>
          <p:cNvSpPr>
            <a:spLocks noGrp="1"/>
          </p:cNvSpPr>
          <p:nvPr>
            <p:ph type="body"/>
          </p:nvPr>
        </p:nvSpPr>
        <p:spPr>
          <a:xfrm>
            <a:off x="931680" y="4479480"/>
            <a:ext cx="5273640" cy="424836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 don’t view technology group as a service where you throw down requirements and wait for them to deliver.  There are deep partnerships between the commercial team and the technology group.  </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 are always focused on the ability to extend pieces of technology.  When requirements are defined, we step back and build a framework that allows the final product to be scalable and reusable in other applications.  This is where outsource fails because they are only incented to do the task at hand and as a result may build technology that is not scalable or reusable.</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 are not married to a particular technology.  We use specification standards that can me provided by a multiple vendors.</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 apply software best practices for usage and have world-class process implementation in order to mitigate our systems risk. </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 are good at understanding the cost/benefits of building something from scratch vs. making the effort to integrate an off-the-shelf solution into our environment.</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Two outstanding developers are better than 10 mediocre ones.  Many SW companies use undertrained people who create products that are fraught with risks.</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We don’t train new people through trial by fire.  They learn from the best.</a:t>
            </a: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Arial"/>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Even the best processes can’t succeed without the “right” people.  In our case, we have an environment with great processes and heros who are able to push and stretch those processes to deliver outstanding products in record times.  Example:  EnronOnline  </a:t>
            </a:r>
            <a:endParaRPr b="0" lang="en-US" sz="1200" strike="noStrike" u="none">
              <a:solidFill>
                <a:srgbClr val="000000"/>
              </a:solidFill>
              <a:effectLst/>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Click to edit the title text format</a:t>
            </a:r>
            <a:endParaRPr b="1" i="1" lang="en-US" sz="3000" strike="noStrike" u="none">
              <a:solidFill>
                <a:srgbClr val="ffffff"/>
              </a:solidFill>
              <a:effectLst/>
              <a:uFillTx/>
              <a:latin typeface="Arial"/>
            </a:endParaRPr>
          </a:p>
        </p:txBody>
      </p:sp>
      <p:sp>
        <p:nvSpPr>
          <p:cNvPr id="1" name="PlaceHolder 2"/>
          <p:cNvSpPr>
            <a:spLocks noGrp="1"/>
          </p:cNvSpPr>
          <p:nvPr>
            <p:ph type="body"/>
          </p:nvPr>
        </p:nvSpPr>
        <p:spPr>
          <a:xfrm>
            <a:off x="619200" y="990360"/>
            <a:ext cx="7772400" cy="5048280"/>
          </a:xfrm>
          <a:prstGeom prst="rect">
            <a:avLst/>
          </a:prstGeom>
          <a:noFill/>
          <a:ln w="0">
            <a:noFill/>
          </a:ln>
        </p:spPr>
        <p:txBody>
          <a:bodyPr lIns="90000" rIns="90000" tIns="46800" bIns="46800" anchor="t">
            <a:normAutofit/>
          </a:bodyPr>
          <a:p>
            <a:pPr marL="228600" indent="-228600">
              <a:lnSpc>
                <a:spcPct val="90000"/>
              </a:lnSpc>
              <a:spcAft>
                <a:spcPts val="2701"/>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Click to edit the outline text format</a:t>
            </a:r>
            <a:endParaRPr b="1" lang="en-US" sz="2400" strike="noStrike" u="none">
              <a:solidFill>
                <a:srgbClr val="000000"/>
              </a:solidFill>
              <a:effectLst/>
              <a:uFillTx/>
              <a:latin typeface="Arial"/>
            </a:endParaRPr>
          </a:p>
          <a:p>
            <a:pPr lvl="1" marL="577800" indent="-234720">
              <a:lnSpc>
                <a:spcPct val="90000"/>
              </a:lnSpc>
              <a:spcAft>
                <a:spcPts val="2701"/>
              </a:spcAft>
              <a:buClr>
                <a:srgbClr val="00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Second Outline Level</a:t>
            </a:r>
            <a:endParaRPr b="1" lang="en-US" sz="2400" strike="noStrike" u="none">
              <a:solidFill>
                <a:srgbClr val="000000"/>
              </a:solidFill>
              <a:effectLst/>
              <a:uFillTx/>
              <a:latin typeface="Arial"/>
            </a:endParaRPr>
          </a:p>
          <a:p>
            <a:pPr lvl="2" marL="914400" indent="-222120">
              <a:lnSpc>
                <a:spcPct val="90000"/>
              </a:lnSpc>
              <a:spcAft>
                <a:spcPts val="27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Third Outline Level</a:t>
            </a:r>
            <a:endParaRPr b="1" lang="en-US" sz="2400" strike="noStrike" u="none">
              <a:solidFill>
                <a:srgbClr val="000000"/>
              </a:solidFill>
              <a:effectLst/>
              <a:uFillTx/>
              <a:latin typeface="Arial"/>
            </a:endParaRPr>
          </a:p>
          <a:p>
            <a:pPr lvl="3" marL="1257480" indent="-228600">
              <a:lnSpc>
                <a:spcPct val="90000"/>
              </a:lnSpc>
              <a:spcAft>
                <a:spcPts val="27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Fourth Outline Level</a:t>
            </a:r>
            <a:endParaRPr b="1" lang="en-US" sz="2400" strike="noStrike" u="none">
              <a:solidFill>
                <a:srgbClr val="000000"/>
              </a:solidFill>
              <a:effectLst/>
              <a:uFillTx/>
              <a:latin typeface="Arial"/>
            </a:endParaRPr>
          </a:p>
          <a:p>
            <a:pPr lvl="4"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Fifth Outline Level</a:t>
            </a:r>
            <a:endParaRPr b="1" lang="en-US" sz="2400" strike="noStrike" u="none">
              <a:solidFill>
                <a:srgbClr val="000000"/>
              </a:solidFill>
              <a:effectLst/>
              <a:uFillTx/>
              <a:latin typeface="Arial"/>
            </a:endParaRPr>
          </a:p>
          <a:p>
            <a:pPr lvl="5"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Sixth Outline Level</a:t>
            </a:r>
            <a:endParaRPr b="1" lang="en-US" sz="2400" strike="noStrike" u="none">
              <a:solidFill>
                <a:srgbClr val="000000"/>
              </a:solidFill>
              <a:effectLst/>
              <a:uFillTx/>
              <a:latin typeface="Arial"/>
            </a:endParaRPr>
          </a:p>
          <a:p>
            <a:pPr lvl="6"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Seventh Outline Level</a:t>
            </a:r>
            <a:endParaRPr b="1" lang="en-US" sz="2400" strike="noStrike" u="none">
              <a:solidFill>
                <a:srgbClr val="000000"/>
              </a:solidFill>
              <a:effectLst/>
              <a:uFillTx/>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blipFill rotWithShape="0">
          <a:blip r:embed="rId2"/>
          <a:stretch/>
        </a:blip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Click to edit the title text format</a:t>
            </a:r>
            <a:endParaRPr b="1" i="1" lang="en-US" sz="3000" strike="noStrike" u="none">
              <a:solidFill>
                <a:srgbClr val="ffffff"/>
              </a:solidFill>
              <a:effectLst/>
              <a:uFillTx/>
              <a:latin typeface="Arial"/>
            </a:endParaRPr>
          </a:p>
        </p:txBody>
      </p:sp>
      <p:sp>
        <p:nvSpPr>
          <p:cNvPr id="3" name="PlaceHolder 2"/>
          <p:cNvSpPr>
            <a:spLocks noGrp="1"/>
          </p:cNvSpPr>
          <p:nvPr>
            <p:ph type="body"/>
          </p:nvPr>
        </p:nvSpPr>
        <p:spPr>
          <a:xfrm>
            <a:off x="619200" y="990360"/>
            <a:ext cx="7772400" cy="5048280"/>
          </a:xfrm>
          <a:prstGeom prst="rect">
            <a:avLst/>
          </a:prstGeom>
          <a:noFill/>
          <a:ln w="0">
            <a:noFill/>
          </a:ln>
        </p:spPr>
        <p:txBody>
          <a:bodyPr lIns="90000" rIns="90000" tIns="46800" bIns="46800" anchor="t">
            <a:normAutofit/>
          </a:bodyPr>
          <a:p>
            <a:pPr marL="228600" indent="-228600">
              <a:lnSpc>
                <a:spcPct val="90000"/>
              </a:lnSpc>
              <a:spcAft>
                <a:spcPts val="2701"/>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Click to edit the outline text format</a:t>
            </a:r>
            <a:endParaRPr b="1" lang="en-US" sz="2400" strike="noStrike" u="none">
              <a:solidFill>
                <a:srgbClr val="000000"/>
              </a:solidFill>
              <a:effectLst/>
              <a:uFillTx/>
              <a:latin typeface="Arial"/>
            </a:endParaRPr>
          </a:p>
          <a:p>
            <a:pPr lvl="1" marL="577800" indent="-234720">
              <a:lnSpc>
                <a:spcPct val="90000"/>
              </a:lnSpc>
              <a:spcAft>
                <a:spcPts val="2701"/>
              </a:spcAft>
              <a:buClr>
                <a:srgbClr val="00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Second Outline Level</a:t>
            </a:r>
            <a:endParaRPr b="1" lang="en-US" sz="2400" strike="noStrike" u="none">
              <a:solidFill>
                <a:srgbClr val="000000"/>
              </a:solidFill>
              <a:effectLst/>
              <a:uFillTx/>
              <a:latin typeface="Arial"/>
            </a:endParaRPr>
          </a:p>
          <a:p>
            <a:pPr lvl="2" marL="914400" indent="-222120">
              <a:lnSpc>
                <a:spcPct val="90000"/>
              </a:lnSpc>
              <a:spcAft>
                <a:spcPts val="27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Third Outline Level</a:t>
            </a:r>
            <a:endParaRPr b="1" lang="en-US" sz="2400" strike="noStrike" u="none">
              <a:solidFill>
                <a:srgbClr val="000000"/>
              </a:solidFill>
              <a:effectLst/>
              <a:uFillTx/>
              <a:latin typeface="Arial"/>
            </a:endParaRPr>
          </a:p>
          <a:p>
            <a:pPr lvl="3" marL="1257480" indent="-228600">
              <a:lnSpc>
                <a:spcPct val="90000"/>
              </a:lnSpc>
              <a:spcAft>
                <a:spcPts val="27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Fourth Outline Level</a:t>
            </a:r>
            <a:endParaRPr b="1" lang="en-US" sz="2400" strike="noStrike" u="none">
              <a:solidFill>
                <a:srgbClr val="000000"/>
              </a:solidFill>
              <a:effectLst/>
              <a:uFillTx/>
              <a:latin typeface="Arial"/>
            </a:endParaRPr>
          </a:p>
          <a:p>
            <a:pPr lvl="4"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Fifth Outline Level</a:t>
            </a:r>
            <a:endParaRPr b="1" lang="en-US" sz="2400" strike="noStrike" u="none">
              <a:solidFill>
                <a:srgbClr val="000000"/>
              </a:solidFill>
              <a:effectLst/>
              <a:uFillTx/>
              <a:latin typeface="Arial"/>
            </a:endParaRPr>
          </a:p>
          <a:p>
            <a:pPr lvl="5"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Sixth Outline Level</a:t>
            </a:r>
            <a:endParaRPr b="1" lang="en-US" sz="2400" strike="noStrike" u="none">
              <a:solidFill>
                <a:srgbClr val="000000"/>
              </a:solidFill>
              <a:effectLst/>
              <a:uFillTx/>
              <a:latin typeface="Arial"/>
            </a:endParaRPr>
          </a:p>
          <a:p>
            <a:pPr lvl="6"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Seventh Outline Level</a:t>
            </a:r>
            <a:endParaRPr b="1" lang="en-US" sz="2400" strike="noStrike" u="none">
              <a:solidFill>
                <a:srgbClr val="000000"/>
              </a:solidFill>
              <a:effectLst/>
              <a:uFillTx/>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blipFill rotWithShape="0">
          <a:blip r:embed="rId2"/>
          <a:stretch/>
        </a:blipFill>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Click to edit the title text format</a:t>
            </a:r>
            <a:endParaRPr b="1" i="1" lang="en-US" sz="3000" strike="noStrike" u="none">
              <a:solidFill>
                <a:srgbClr val="ffffff"/>
              </a:solidFill>
              <a:effectLst/>
              <a:uFillTx/>
              <a:latin typeface="Arial"/>
            </a:endParaRPr>
          </a:p>
        </p:txBody>
      </p:sp>
      <p:sp>
        <p:nvSpPr>
          <p:cNvPr id="5" name="PlaceHolder 2"/>
          <p:cNvSpPr>
            <a:spLocks noGrp="1"/>
          </p:cNvSpPr>
          <p:nvPr>
            <p:ph type="body"/>
          </p:nvPr>
        </p:nvSpPr>
        <p:spPr>
          <a:xfrm>
            <a:off x="619200" y="990360"/>
            <a:ext cx="7772400" cy="5048280"/>
          </a:xfrm>
          <a:prstGeom prst="rect">
            <a:avLst/>
          </a:prstGeom>
          <a:noFill/>
          <a:ln w="0">
            <a:noFill/>
          </a:ln>
        </p:spPr>
        <p:txBody>
          <a:bodyPr lIns="90000" rIns="90000" tIns="46800" bIns="46800" anchor="t">
            <a:normAutofit/>
          </a:bodyPr>
          <a:p>
            <a:pPr marL="228600" indent="-228600">
              <a:lnSpc>
                <a:spcPct val="90000"/>
              </a:lnSpc>
              <a:spcAft>
                <a:spcPts val="2701"/>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Click to edit the outline text format</a:t>
            </a:r>
            <a:endParaRPr b="1" lang="en-US" sz="2400" strike="noStrike" u="none">
              <a:solidFill>
                <a:srgbClr val="000000"/>
              </a:solidFill>
              <a:effectLst/>
              <a:uFillTx/>
              <a:latin typeface="Arial"/>
            </a:endParaRPr>
          </a:p>
          <a:p>
            <a:pPr lvl="1" marL="577800" indent="-234720">
              <a:lnSpc>
                <a:spcPct val="90000"/>
              </a:lnSpc>
              <a:spcAft>
                <a:spcPts val="2701"/>
              </a:spcAft>
              <a:buClr>
                <a:srgbClr val="0033cc"/>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Second Outline Level</a:t>
            </a:r>
            <a:endParaRPr b="1" lang="en-US" sz="2400" strike="noStrike" u="none">
              <a:solidFill>
                <a:srgbClr val="000000"/>
              </a:solidFill>
              <a:effectLst/>
              <a:uFillTx/>
              <a:latin typeface="Arial"/>
            </a:endParaRPr>
          </a:p>
          <a:p>
            <a:pPr lvl="2" marL="914400" indent="-222120">
              <a:lnSpc>
                <a:spcPct val="90000"/>
              </a:lnSpc>
              <a:spcAft>
                <a:spcPts val="27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Third Outline Level</a:t>
            </a:r>
            <a:endParaRPr b="1" lang="en-US" sz="2400" strike="noStrike" u="none">
              <a:solidFill>
                <a:srgbClr val="000000"/>
              </a:solidFill>
              <a:effectLst/>
              <a:uFillTx/>
              <a:latin typeface="Arial"/>
            </a:endParaRPr>
          </a:p>
          <a:p>
            <a:pPr lvl="3" marL="1257480" indent="-228600">
              <a:lnSpc>
                <a:spcPct val="90000"/>
              </a:lnSpc>
              <a:spcAft>
                <a:spcPts val="2701"/>
              </a:spcAft>
              <a:buClr>
                <a:srgbClr val="0033cc"/>
              </a:buClr>
              <a:buSzPct val="7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Fourth Outline Level</a:t>
            </a:r>
            <a:endParaRPr b="1" lang="en-US" sz="2400" strike="noStrike" u="none">
              <a:solidFill>
                <a:srgbClr val="000000"/>
              </a:solidFill>
              <a:effectLst/>
              <a:uFillTx/>
              <a:latin typeface="Arial"/>
            </a:endParaRPr>
          </a:p>
          <a:p>
            <a:pPr lvl="4"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Fifth Outline Level</a:t>
            </a:r>
            <a:endParaRPr b="1" lang="en-US" sz="2400" strike="noStrike" u="none">
              <a:solidFill>
                <a:srgbClr val="000000"/>
              </a:solidFill>
              <a:effectLst/>
              <a:uFillTx/>
              <a:latin typeface="Arial"/>
            </a:endParaRPr>
          </a:p>
          <a:p>
            <a:pPr lvl="5"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Sixth Outline Level</a:t>
            </a:r>
            <a:endParaRPr b="1" lang="en-US" sz="2400" strike="noStrike" u="none">
              <a:solidFill>
                <a:srgbClr val="000000"/>
              </a:solidFill>
              <a:effectLst/>
              <a:uFillTx/>
              <a:latin typeface="Arial"/>
            </a:endParaRPr>
          </a:p>
          <a:p>
            <a:pPr lvl="6" marL="2405160" indent="-228600">
              <a:lnSpc>
                <a:spcPct val="90000"/>
              </a:lnSpc>
              <a:spcAft>
                <a:spcPts val="2701"/>
              </a:spcAft>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Seventh Outline Level</a:t>
            </a:r>
            <a:endParaRPr b="1" lang="en-US" sz="2400" strike="noStrike" u="none">
              <a:solidFill>
                <a:srgbClr val="000000"/>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blipFill rotWithShape="0">
          <a:blip r:embed="rId2"/>
          <a:stretch/>
        </a:blipFill>
      </p:bgPr>
    </p:bg>
    <p:spTree>
      <p:nvGrpSpPr>
        <p:cNvPr id="1" name=""/>
        <p:cNvGrpSpPr/>
        <p:nvPr/>
      </p:nvGrpSpPr>
      <p:grpSpPr>
        <a:xfrm>
          <a:off x="0" y="0"/>
          <a:ext cx="0" cy="0"/>
          <a:chOff x="0" y="0"/>
          <a:chExt cx="0" cy="0"/>
        </a:xfrm>
      </p:grpSpPr>
      <p:pic>
        <p:nvPicPr>
          <p:cNvPr id="6" name="NoBar_crop" descr=""/>
          <p:cNvPicPr/>
          <p:nvPr/>
        </p:nvPicPr>
        <p:blipFill>
          <a:blip r:embed="rId3"/>
          <a:stretch/>
        </p:blipFill>
        <p:spPr>
          <a:xfrm>
            <a:off x="0" y="0"/>
            <a:ext cx="1646280" cy="6858000"/>
          </a:xfrm>
          <a:prstGeom prst="rect">
            <a:avLst/>
          </a:prstGeom>
          <a:noFill/>
          <a:ln w="0">
            <a:noFill/>
          </a:ln>
        </p:spPr>
      </p:pic>
      <p:sp>
        <p:nvSpPr>
          <p:cNvPr id="7" name="PlaceHolder 1"/>
          <p:cNvSpPr>
            <a:spLocks noGrp="1"/>
          </p:cNvSpPr>
          <p:nvPr>
            <p:ph type="title"/>
          </p:nvPr>
        </p:nvSpPr>
        <p:spPr>
          <a:xfrm>
            <a:off x="1155600" y="2285640"/>
            <a:ext cx="7772400" cy="1600200"/>
          </a:xfrm>
          <a:prstGeom prst="rect">
            <a:avLst/>
          </a:prstGeom>
          <a:noFill/>
          <a:ln w="0">
            <a:noFill/>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4700" strike="noStrike" u="none">
                <a:solidFill>
                  <a:srgbClr val="ffffff"/>
                </a:solidFill>
                <a:effectLst/>
                <a:uFillTx/>
                <a:latin typeface="Arial"/>
              </a:rPr>
              <a:t>Click to edit the title text format</a:t>
            </a:r>
            <a:endParaRPr b="1" i="1" lang="en-US" sz="4700" strike="noStrike" u="none">
              <a:solidFill>
                <a:srgbClr val="ffffff"/>
              </a:solidFill>
              <a:effectLst/>
              <a:uFillTx/>
              <a:latin typeface="Arial"/>
            </a:endParaRPr>
          </a:p>
        </p:txBody>
      </p:sp>
      <p:sp>
        <p:nvSpPr>
          <p:cNvPr id="8"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228600" indent="-228600" algn="ctr">
              <a:lnSpc>
                <a:spcPct val="125000"/>
              </a:lnSpc>
              <a:spcAft>
                <a:spcPts val="2701"/>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Click to edit the outline text format</a:t>
            </a:r>
            <a:endParaRPr b="0" lang="en-US" sz="2400" strike="noStrike" u="none">
              <a:solidFill>
                <a:srgbClr val="000000"/>
              </a:solidFill>
              <a:effectLst/>
              <a:uFillTx/>
              <a:latin typeface="Arial"/>
            </a:endParaRPr>
          </a:p>
          <a:p>
            <a:pPr lvl="1" marL="339840" indent="3240" algn="ctr">
              <a:lnSpc>
                <a:spcPct val="90000"/>
              </a:lnSpc>
              <a:spcAft>
                <a:spcPts val="27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Arial"/>
              </a:rPr>
              <a:t>Second Outline Level</a:t>
            </a:r>
            <a:endParaRPr b="0" lang="en-US" sz="2400" strike="noStrike" u="none">
              <a:solidFill>
                <a:srgbClr val="000000"/>
              </a:solidFill>
              <a:effectLst/>
              <a:uFillTx/>
              <a:latin typeface="Arial"/>
            </a:endParaRPr>
          </a:p>
          <a:p>
            <a:pPr lvl="2" marL="914400" indent="-222120" algn="ctr">
              <a:lnSpc>
                <a:spcPct val="90000"/>
              </a:lnSpc>
              <a:spcAft>
                <a:spcPts val="2251"/>
              </a:spcAft>
              <a:buClr>
                <a:srgbClr val="0033cc"/>
              </a:buClr>
              <a:buSzPct val="75000"/>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Third Outline Level</a:t>
            </a:r>
            <a:endParaRPr b="0" lang="en-US" sz="2000" strike="noStrike" u="none">
              <a:solidFill>
                <a:srgbClr val="000000"/>
              </a:solidFill>
              <a:effectLst/>
              <a:uFillTx/>
              <a:latin typeface="Arial"/>
            </a:endParaRPr>
          </a:p>
          <a:p>
            <a:pPr lvl="3" marL="1028880" algn="ctr">
              <a:lnSpc>
                <a:spcPct val="90000"/>
              </a:lnSpc>
              <a:spcAft>
                <a:spcPts val="2251"/>
              </a:spcAft>
              <a:buClr>
                <a:srgbClr val="0033cc"/>
              </a:buClr>
              <a:buSzPct val="75000"/>
              <a:buFont typeface="Wingdings" charset="2"/>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Fourth Outline Level</a:t>
            </a:r>
            <a:endParaRPr b="0" lang="en-US" sz="2000" strike="noStrike" u="none">
              <a:solidFill>
                <a:srgbClr val="000000"/>
              </a:solidFill>
              <a:effectLst/>
              <a:uFillTx/>
              <a:latin typeface="Arial"/>
            </a:endParaRPr>
          </a:p>
          <a:p>
            <a:pPr lvl="4" marL="1828800" indent="347760" algn="ctr">
              <a:spcBef>
                <a:spcPts val="499"/>
              </a:spcBef>
              <a:buClr>
                <a:srgbClr val="000000"/>
              </a:buClr>
              <a:buFont typeface="Arial"/>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Fifth Outline Level</a:t>
            </a:r>
            <a:endParaRPr b="0" lang="en-US" sz="2000" strike="noStrike" u="none">
              <a:solidFill>
                <a:srgbClr val="000000"/>
              </a:solidFill>
              <a:effectLst/>
              <a:uFillTx/>
              <a:latin typeface="Arial"/>
            </a:endParaRPr>
          </a:p>
          <a:p>
            <a:pPr lvl="5" marL="1828800" indent="34776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Sixth Outline Level</a:t>
            </a:r>
            <a:endParaRPr b="0" lang="en-US" sz="2000" strike="noStrike" u="none">
              <a:solidFill>
                <a:srgbClr val="000000"/>
              </a:solidFill>
              <a:effectLst/>
              <a:uFillTx/>
              <a:latin typeface="Arial"/>
            </a:endParaRPr>
          </a:p>
          <a:p>
            <a:pPr lvl="6" marL="1828800" indent="347760">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Seventh Outline Level</a:t>
            </a:r>
            <a:endParaRPr b="0" lang="en-US" sz="2000" strike="noStrike" u="none">
              <a:solidFill>
                <a:srgbClr val="000000"/>
              </a:solidFill>
              <a:effectLst/>
              <a:uFillTx/>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18.png"/><Relationship Id="rId4" Type="http://schemas.openxmlformats.org/officeDocument/2006/relationships/oleObject" Target="../embeddings/oleObject2.bin"/><Relationship Id="rId5" Type="http://schemas.openxmlformats.org/officeDocument/2006/relationships/image" Target="../media/image19.png"/><Relationship Id="rId6"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20.png"/><Relationship Id="rId4" Type="http://schemas.openxmlformats.org/officeDocument/2006/relationships/oleObject" Target="../embeddings/oleObject2.bin"/><Relationship Id="rId5" Type="http://schemas.openxmlformats.org/officeDocument/2006/relationships/image" Target="../media/image21.png"/><Relationship Id="rId6" Type="http://schemas.openxmlformats.org/officeDocument/2006/relationships/oleObject" Target="../embeddings/oleObject3.bin"/><Relationship Id="rId7" Type="http://schemas.openxmlformats.org/officeDocument/2006/relationships/image" Target="../media/image22.png"/><Relationship Id="rId8" Type="http://schemas.openxmlformats.org/officeDocument/2006/relationships/oleObject" Target="../embeddings/oleObject4.bin"/><Relationship Id="rId9" Type="http://schemas.openxmlformats.org/officeDocument/2006/relationships/image" Target="../media/image23.png"/><Relationship Id="rId10"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24.png"/><Relationship Id="rId4" Type="http://schemas.openxmlformats.org/officeDocument/2006/relationships/oleObject" Target="../embeddings/oleObject2.bin"/><Relationship Id="rId5" Type="http://schemas.openxmlformats.org/officeDocument/2006/relationships/image" Target="../media/image25.png"/><Relationship Id="rId6" Type="http://schemas.openxmlformats.org/officeDocument/2006/relationships/oleObject" Target="../embeddings/oleObject3.bin"/><Relationship Id="rId7" Type="http://schemas.openxmlformats.org/officeDocument/2006/relationships/image" Target="../media/image22.png"/><Relationship Id="rId8" Type="http://schemas.openxmlformats.org/officeDocument/2006/relationships/oleObject" Target="../embeddings/oleObject4.bin"/><Relationship Id="rId9" Type="http://schemas.openxmlformats.org/officeDocument/2006/relationships/image" Target="../media/image23.png"/><Relationship Id="rId10" Type="http://schemas.openxmlformats.org/officeDocument/2006/relationships/oleObject" Target="../embeddings/oleObject5.bin"/><Relationship Id="rId11" Type="http://schemas.openxmlformats.org/officeDocument/2006/relationships/image" Target="../media/image26.png"/><Relationship Id="rId12"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27.png"/><Relationship Id="rId4" Type="http://schemas.openxmlformats.org/officeDocument/2006/relationships/oleObject" Target="../embeddings/oleObject2.bin"/><Relationship Id="rId5" Type="http://schemas.openxmlformats.org/officeDocument/2006/relationships/image" Target="../media/image28.png"/><Relationship Id="rId6" Type="http://schemas.openxmlformats.org/officeDocument/2006/relationships/oleObject" Target="../embeddings/oleObject3.bin"/><Relationship Id="rId7" Type="http://schemas.openxmlformats.org/officeDocument/2006/relationships/image" Target="../media/image22.png"/><Relationship Id="rId8" Type="http://schemas.openxmlformats.org/officeDocument/2006/relationships/oleObject" Target="../embeddings/oleObject4.bin"/><Relationship Id="rId9" Type="http://schemas.openxmlformats.org/officeDocument/2006/relationships/image" Target="../media/image23.png"/><Relationship Id="rId10"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29.wmf"/><Relationship Id="rId4" Type="http://schemas.openxmlformats.org/officeDocument/2006/relationships/oleObject" Target="../embeddings/oleObject2.bin"/><Relationship Id="rId5" Type="http://schemas.openxmlformats.org/officeDocument/2006/relationships/image" Target="../media/image30.wmf"/><Relationship Id="rId6"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31.wmf"/><Relationship Id="rId4"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32.wmf"/><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33.wmf"/><Relationship Id="rId4" Type="http://schemas.openxmlformats.org/officeDocument/2006/relationships/oleObject" Target="../embeddings/oleObject2.bin"/><Relationship Id="rId5" Type="http://schemas.openxmlformats.org/officeDocument/2006/relationships/image" Target="../media/image34.wmf"/><Relationship Id="rId6"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5.png"/><Relationship Id="rId3"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4.png"/><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8.png"/><Relationship Id="rId4"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oleObject" Target="../embeddings/oleObject1.bin"/><Relationship Id="rId6" Type="http://schemas.openxmlformats.org/officeDocument/2006/relationships/image" Target="../media/image13.png"/><Relationship Id="rId7" Type="http://schemas.openxmlformats.org/officeDocument/2006/relationships/oleObject" Target="../embeddings/oleObject2.bin"/><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oleObject" Target="../embeddings/oleObject1.bin"/><Relationship Id="rId3" Type="http://schemas.openxmlformats.org/officeDocument/2006/relationships/image" Target="../media/image16.png"/><Relationship Id="rId4" Type="http://schemas.openxmlformats.org/officeDocument/2006/relationships/oleObject" Target="../embeddings/oleObject2.bin"/><Relationship Id="rId5" Type="http://schemas.openxmlformats.org/officeDocument/2006/relationships/image" Target="../media/image17.png"/><Relationship Id="rId6"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blipFill rotWithShape="0">
          <a:blip r:embed="rId1"/>
          <a:stretch/>
        </a:blip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3673080"/>
            <a:ext cx="7772400" cy="1600200"/>
          </a:xfrm>
          <a:prstGeom prst="rect">
            <a:avLst/>
          </a:prstGeom>
          <a:noFill/>
          <a:ln w="0">
            <a:noFill/>
          </a:ln>
        </p:spPr>
        <p:txBody>
          <a:bodyPr lIns="90000" rIns="90000" tIns="46800" bIns="46800" anchor="ctr">
            <a:noAutofit/>
          </a:bodyPr>
          <a:p>
            <a:pPr indent="0" algn="ctr">
              <a:lnSpc>
                <a:spcPct val="9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500" strike="noStrike" u="none">
                <a:solidFill>
                  <a:srgbClr val="ffffff"/>
                </a:solidFill>
                <a:effectLst/>
                <a:uFillTx/>
                <a:latin typeface="Arial"/>
              </a:rPr>
              <a:t>Leveraging Technology</a:t>
            </a:r>
            <a:endParaRPr b="1" i="1" lang="en-US" sz="3500" strike="noStrike" u="none">
              <a:solidFill>
                <a:srgbClr val="ffffff"/>
              </a:solidFill>
              <a:effectLst/>
              <a:uFillTx/>
              <a:latin typeface="Arial"/>
            </a:endParaRPr>
          </a:p>
        </p:txBody>
      </p:sp>
      <p:sp>
        <p:nvSpPr>
          <p:cNvPr id="17" name="PlaceHolder 2"/>
          <p:cNvSpPr>
            <a:spLocks noGrp="1"/>
          </p:cNvSpPr>
          <p:nvPr>
            <p:ph type="subTitle"/>
          </p:nvPr>
        </p:nvSpPr>
        <p:spPr>
          <a:xfrm>
            <a:off x="1371600" y="5381640"/>
            <a:ext cx="6400800" cy="1238400"/>
          </a:xfrm>
          <a:prstGeom prst="rect">
            <a:avLst/>
          </a:prstGeom>
          <a:noFill/>
          <a:ln w="0">
            <a:noFill/>
          </a:ln>
        </p:spPr>
        <p:txBody>
          <a:bodyPr lIns="90000" rIns="90000" tIns="46800" bIns="46800" anchor="t">
            <a:noAutofit/>
          </a:bodyPr>
          <a:p>
            <a:pPr indent="0" algn="ctr">
              <a:lnSpc>
                <a:spcPct val="125000"/>
              </a:lnSpc>
              <a:spcAft>
                <a:spcPts val="2701"/>
              </a:spcAft>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ffffff"/>
              </a:solidFill>
              <a:effectLst/>
              <a:uFillTx/>
              <a:latin typeface="Arial"/>
            </a:endParaRPr>
          </a:p>
        </p:txBody>
      </p:sp>
      <p:grpSp>
        <p:nvGrpSpPr>
          <p:cNvPr id="18" name=""/>
          <p:cNvGrpSpPr/>
          <p:nvPr/>
        </p:nvGrpSpPr>
        <p:grpSpPr>
          <a:xfrm>
            <a:off x="3373560" y="384120"/>
            <a:ext cx="2388600" cy="2389320"/>
            <a:chOff x="3373560" y="384120"/>
            <a:chExt cx="2388600" cy="2389320"/>
          </a:xfrm>
        </p:grpSpPr>
        <p:grpSp>
          <p:nvGrpSpPr>
            <p:cNvPr id="19" name=""/>
            <p:cNvGrpSpPr/>
            <p:nvPr/>
          </p:nvGrpSpPr>
          <p:grpSpPr>
            <a:xfrm>
              <a:off x="3373560" y="1267200"/>
              <a:ext cx="2388600" cy="1506240"/>
              <a:chOff x="3373560" y="1267200"/>
              <a:chExt cx="2388600" cy="1506240"/>
            </a:xfrm>
          </p:grpSpPr>
          <p:sp>
            <p:nvSpPr>
              <p:cNvPr id="20" name=""/>
              <p:cNvSpPr/>
              <p:nvPr/>
            </p:nvSpPr>
            <p:spPr>
              <a:xfrm>
                <a:off x="3373560" y="1273680"/>
                <a:ext cx="478800" cy="477360"/>
              </a:xfrm>
              <a:custGeom>
                <a:avLst/>
                <a:gdLst/>
                <a:ahLst/>
                <a:rect l="l" t="t" r="r" b="b"/>
                <a:pathLst>
                  <a:path w="352" h="351">
                    <a:moveTo>
                      <a:pt x="0" y="225"/>
                    </a:moveTo>
                    <a:lnTo>
                      <a:pt x="226" y="0"/>
                    </a:lnTo>
                    <a:lnTo>
                      <a:pt x="351" y="125"/>
                    </a:lnTo>
                    <a:lnTo>
                      <a:pt x="308" y="167"/>
                    </a:lnTo>
                    <a:lnTo>
                      <a:pt x="230" y="90"/>
                    </a:lnTo>
                    <a:lnTo>
                      <a:pt x="189" y="131"/>
                    </a:lnTo>
                    <a:lnTo>
                      <a:pt x="265" y="208"/>
                    </a:lnTo>
                    <a:lnTo>
                      <a:pt x="222" y="249"/>
                    </a:lnTo>
                    <a:lnTo>
                      <a:pt x="146" y="174"/>
                    </a:lnTo>
                    <a:lnTo>
                      <a:pt x="90" y="229"/>
                    </a:lnTo>
                    <a:lnTo>
                      <a:pt x="168" y="307"/>
                    </a:lnTo>
                    <a:lnTo>
                      <a:pt x="126" y="350"/>
                    </a:lnTo>
                    <a:lnTo>
                      <a:pt x="0" y="22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1" name=""/>
              <p:cNvSpPr/>
              <p:nvPr/>
            </p:nvSpPr>
            <p:spPr>
              <a:xfrm>
                <a:off x="3606120" y="1506600"/>
                <a:ext cx="508680" cy="509040"/>
              </a:xfrm>
              <a:custGeom>
                <a:avLst/>
                <a:gdLst/>
                <a:ahLst/>
                <a:rect l="l" t="t" r="r" b="b"/>
                <a:pathLst>
                  <a:path w="374" h="374">
                    <a:moveTo>
                      <a:pt x="226" y="0"/>
                    </a:moveTo>
                    <a:lnTo>
                      <a:pt x="282" y="56"/>
                    </a:lnTo>
                    <a:lnTo>
                      <a:pt x="200" y="225"/>
                    </a:lnTo>
                    <a:lnTo>
                      <a:pt x="201" y="226"/>
                    </a:lnTo>
                    <a:lnTo>
                      <a:pt x="327" y="100"/>
                    </a:lnTo>
                    <a:lnTo>
                      <a:pt x="373" y="146"/>
                    </a:lnTo>
                    <a:lnTo>
                      <a:pt x="148" y="373"/>
                    </a:lnTo>
                    <a:lnTo>
                      <a:pt x="94" y="319"/>
                    </a:lnTo>
                    <a:lnTo>
                      <a:pt x="174" y="146"/>
                    </a:lnTo>
                    <a:lnTo>
                      <a:pt x="48" y="272"/>
                    </a:lnTo>
                    <a:lnTo>
                      <a:pt x="0" y="225"/>
                    </a:lnTo>
                    <a:lnTo>
                      <a:pt x="226"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2" name=""/>
              <p:cNvSpPr/>
              <p:nvPr/>
            </p:nvSpPr>
            <p:spPr>
              <a:xfrm>
                <a:off x="4369320" y="2268720"/>
                <a:ext cx="507240" cy="504720"/>
              </a:xfrm>
              <a:custGeom>
                <a:avLst/>
                <a:gdLst/>
                <a:ahLst/>
                <a:rect l="l" t="t" r="r" b="b"/>
                <a:pathLst>
                  <a:path w="373" h="371">
                    <a:moveTo>
                      <a:pt x="225" y="0"/>
                    </a:moveTo>
                    <a:lnTo>
                      <a:pt x="281" y="56"/>
                    </a:lnTo>
                    <a:lnTo>
                      <a:pt x="200" y="226"/>
                    </a:lnTo>
                    <a:lnTo>
                      <a:pt x="325" y="100"/>
                    </a:lnTo>
                    <a:lnTo>
                      <a:pt x="372" y="147"/>
                    </a:lnTo>
                    <a:lnTo>
                      <a:pt x="147" y="370"/>
                    </a:lnTo>
                    <a:lnTo>
                      <a:pt x="94" y="320"/>
                    </a:lnTo>
                    <a:lnTo>
                      <a:pt x="174" y="146"/>
                    </a:lnTo>
                    <a:lnTo>
                      <a:pt x="47" y="273"/>
                    </a:lnTo>
                    <a:lnTo>
                      <a:pt x="0" y="225"/>
                    </a:lnTo>
                    <a:lnTo>
                      <a:pt x="225" y="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3" name=""/>
              <p:cNvSpPr/>
              <p:nvPr/>
            </p:nvSpPr>
            <p:spPr>
              <a:xfrm>
                <a:off x="4172040" y="2064240"/>
                <a:ext cx="22680" cy="77400"/>
              </a:xfrm>
              <a:custGeom>
                <a:avLst/>
                <a:gdLst/>
                <a:ahLst/>
                <a:rect l="l" t="t" r="r" b="b"/>
                <a:pathLst>
                  <a:path w="17" h="57">
                    <a:moveTo>
                      <a:pt x="0" y="0"/>
                    </a:moveTo>
                    <a:lnTo>
                      <a:pt x="0" y="56"/>
                    </a:lnTo>
                    <a:lnTo>
                      <a:pt x="2" y="53"/>
                    </a:lnTo>
                    <a:lnTo>
                      <a:pt x="16" y="33"/>
                    </a:lnTo>
                    <a:lnTo>
                      <a:pt x="13" y="14"/>
                    </a:lnTo>
                    <a:lnTo>
                      <a:pt x="0" y="0"/>
                    </a:lnTo>
                  </a:path>
                </a:pathLst>
              </a:custGeom>
              <a:solidFill>
                <a:srgbClr val="ffffff"/>
              </a:solidFill>
              <a:ln w="0">
                <a:noFill/>
              </a:ln>
            </p:spPr>
            <p:style>
              <a:lnRef idx="0"/>
              <a:fillRef idx="0"/>
              <a:effectRef idx="0"/>
              <a:fontRef idx="minor"/>
            </p:style>
            <p:txBody>
              <a:bodyPr lIns="90000" rIns="90000" tIns="30600" bIns="30600" anchor="t">
                <a:noAutofit/>
              </a:bodyPr>
              <a:p>
                <a:endParaRPr b="0" lang="en-US" sz="2400" strike="noStrike" u="none">
                  <a:solidFill>
                    <a:srgbClr val="000000"/>
                  </a:solidFill>
                  <a:effectLst/>
                  <a:uFillTx/>
                  <a:latin typeface="Arial"/>
                </a:endParaRPr>
              </a:p>
            </p:txBody>
          </p:sp>
          <p:sp>
            <p:nvSpPr>
              <p:cNvPr id="24" name=""/>
              <p:cNvSpPr/>
              <p:nvPr/>
            </p:nvSpPr>
            <p:spPr>
              <a:xfrm>
                <a:off x="4172040" y="1771920"/>
                <a:ext cx="154800" cy="303480"/>
              </a:xfrm>
              <a:custGeom>
                <a:avLst/>
                <a:gdLst/>
                <a:ahLst/>
                <a:rect l="l" t="t" r="r" b="b"/>
                <a:pathLst>
                  <a:path w="114" h="223">
                    <a:moveTo>
                      <a:pt x="0" y="164"/>
                    </a:moveTo>
                    <a:lnTo>
                      <a:pt x="0" y="211"/>
                    </a:lnTo>
                    <a:lnTo>
                      <a:pt x="10" y="216"/>
                    </a:lnTo>
                    <a:lnTo>
                      <a:pt x="22" y="221"/>
                    </a:lnTo>
                    <a:lnTo>
                      <a:pt x="33" y="222"/>
                    </a:lnTo>
                    <a:lnTo>
                      <a:pt x="44" y="221"/>
                    </a:lnTo>
                    <a:lnTo>
                      <a:pt x="66" y="211"/>
                    </a:lnTo>
                    <a:lnTo>
                      <a:pt x="88" y="192"/>
                    </a:lnTo>
                    <a:lnTo>
                      <a:pt x="103" y="174"/>
                    </a:lnTo>
                    <a:lnTo>
                      <a:pt x="111" y="155"/>
                    </a:lnTo>
                    <a:lnTo>
                      <a:pt x="113" y="138"/>
                    </a:lnTo>
                    <a:lnTo>
                      <a:pt x="109" y="121"/>
                    </a:lnTo>
                    <a:lnTo>
                      <a:pt x="101" y="103"/>
                    </a:lnTo>
                    <a:lnTo>
                      <a:pt x="88" y="85"/>
                    </a:lnTo>
                    <a:lnTo>
                      <a:pt x="53" y="48"/>
                    </a:lnTo>
                    <a:lnTo>
                      <a:pt x="6" y="0"/>
                    </a:lnTo>
                    <a:lnTo>
                      <a:pt x="0" y="6"/>
                    </a:lnTo>
                    <a:lnTo>
                      <a:pt x="0" y="100"/>
                    </a:lnTo>
                    <a:lnTo>
                      <a:pt x="19" y="82"/>
                    </a:lnTo>
                    <a:lnTo>
                      <a:pt x="34" y="100"/>
                    </a:lnTo>
                    <a:lnTo>
                      <a:pt x="41" y="117"/>
                    </a:lnTo>
                    <a:lnTo>
                      <a:pt x="40" y="134"/>
                    </a:lnTo>
                    <a:lnTo>
                      <a:pt x="28" y="151"/>
                    </a:lnTo>
                    <a:lnTo>
                      <a:pt x="12" y="163"/>
                    </a:lnTo>
                    <a:lnTo>
                      <a:pt x="0" y="16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 name=""/>
              <p:cNvSpPr/>
              <p:nvPr/>
            </p:nvSpPr>
            <p:spPr>
              <a:xfrm>
                <a:off x="3872520" y="1780200"/>
                <a:ext cx="300600" cy="493560"/>
              </a:xfrm>
              <a:custGeom>
                <a:avLst/>
                <a:gdLst/>
                <a:ahLst/>
                <a:rect l="l" t="t" r="r" b="b"/>
                <a:pathLst>
                  <a:path w="221" h="363">
                    <a:moveTo>
                      <a:pt x="220" y="94"/>
                    </a:moveTo>
                    <a:lnTo>
                      <a:pt x="220" y="0"/>
                    </a:lnTo>
                    <a:lnTo>
                      <a:pt x="0" y="220"/>
                    </a:lnTo>
                    <a:lnTo>
                      <a:pt x="47" y="267"/>
                    </a:lnTo>
                    <a:lnTo>
                      <a:pt x="144" y="170"/>
                    </a:lnTo>
                    <a:lnTo>
                      <a:pt x="153" y="179"/>
                    </a:lnTo>
                    <a:lnTo>
                      <a:pt x="161" y="189"/>
                    </a:lnTo>
                    <a:lnTo>
                      <a:pt x="167" y="204"/>
                    </a:lnTo>
                    <a:lnTo>
                      <a:pt x="167" y="221"/>
                    </a:lnTo>
                    <a:lnTo>
                      <a:pt x="159" y="234"/>
                    </a:lnTo>
                    <a:lnTo>
                      <a:pt x="120" y="274"/>
                    </a:lnTo>
                    <a:lnTo>
                      <a:pt x="105" y="292"/>
                    </a:lnTo>
                    <a:lnTo>
                      <a:pt x="99" y="302"/>
                    </a:lnTo>
                    <a:lnTo>
                      <a:pt x="95" y="315"/>
                    </a:lnTo>
                    <a:lnTo>
                      <a:pt x="142" y="362"/>
                    </a:lnTo>
                    <a:lnTo>
                      <a:pt x="146" y="350"/>
                    </a:lnTo>
                    <a:lnTo>
                      <a:pt x="152" y="339"/>
                    </a:lnTo>
                    <a:lnTo>
                      <a:pt x="167" y="321"/>
                    </a:lnTo>
                    <a:lnTo>
                      <a:pt x="201" y="286"/>
                    </a:lnTo>
                    <a:lnTo>
                      <a:pt x="220" y="265"/>
                    </a:lnTo>
                    <a:lnTo>
                      <a:pt x="220" y="209"/>
                    </a:lnTo>
                    <a:lnTo>
                      <a:pt x="216" y="204"/>
                    </a:lnTo>
                    <a:lnTo>
                      <a:pt x="217" y="203"/>
                    </a:lnTo>
                    <a:lnTo>
                      <a:pt x="220" y="205"/>
                    </a:lnTo>
                    <a:lnTo>
                      <a:pt x="220" y="158"/>
                    </a:lnTo>
                    <a:lnTo>
                      <a:pt x="215" y="158"/>
                    </a:lnTo>
                    <a:lnTo>
                      <a:pt x="196" y="151"/>
                    </a:lnTo>
                    <a:lnTo>
                      <a:pt x="178" y="136"/>
                    </a:lnTo>
                    <a:lnTo>
                      <a:pt x="220" y="94"/>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6" name=""/>
              <p:cNvSpPr/>
              <p:nvPr/>
            </p:nvSpPr>
            <p:spPr>
              <a:xfrm>
                <a:off x="4368240" y="2064240"/>
                <a:ext cx="203760" cy="381960"/>
              </a:xfrm>
              <a:custGeom>
                <a:avLst/>
                <a:gdLst/>
                <a:ahLst/>
                <a:rect l="l" t="t" r="r" b="b"/>
                <a:pathLst>
                  <a:path w="150" h="281">
                    <a:moveTo>
                      <a:pt x="0" y="189"/>
                    </a:moveTo>
                    <a:lnTo>
                      <a:pt x="0" y="280"/>
                    </a:lnTo>
                    <a:lnTo>
                      <a:pt x="20" y="263"/>
                    </a:lnTo>
                    <a:lnTo>
                      <a:pt x="115" y="168"/>
                    </a:lnTo>
                    <a:lnTo>
                      <a:pt x="133" y="147"/>
                    </a:lnTo>
                    <a:lnTo>
                      <a:pt x="143" y="128"/>
                    </a:lnTo>
                    <a:lnTo>
                      <a:pt x="148" y="109"/>
                    </a:lnTo>
                    <a:lnTo>
                      <a:pt x="149" y="91"/>
                    </a:lnTo>
                    <a:lnTo>
                      <a:pt x="145" y="75"/>
                    </a:lnTo>
                    <a:lnTo>
                      <a:pt x="138" y="58"/>
                    </a:lnTo>
                    <a:lnTo>
                      <a:pt x="117" y="31"/>
                    </a:lnTo>
                    <a:lnTo>
                      <a:pt x="89" y="10"/>
                    </a:lnTo>
                    <a:lnTo>
                      <a:pt x="73" y="4"/>
                    </a:lnTo>
                    <a:lnTo>
                      <a:pt x="56" y="0"/>
                    </a:lnTo>
                    <a:lnTo>
                      <a:pt x="39" y="0"/>
                    </a:lnTo>
                    <a:lnTo>
                      <a:pt x="20" y="5"/>
                    </a:lnTo>
                    <a:lnTo>
                      <a:pt x="1" y="15"/>
                    </a:lnTo>
                    <a:lnTo>
                      <a:pt x="0" y="16"/>
                    </a:lnTo>
                    <a:lnTo>
                      <a:pt x="0" y="108"/>
                    </a:lnTo>
                    <a:lnTo>
                      <a:pt x="40" y="67"/>
                    </a:lnTo>
                    <a:lnTo>
                      <a:pt x="49" y="61"/>
                    </a:lnTo>
                    <a:lnTo>
                      <a:pt x="58" y="61"/>
                    </a:lnTo>
                    <a:lnTo>
                      <a:pt x="70" y="63"/>
                    </a:lnTo>
                    <a:lnTo>
                      <a:pt x="79" y="69"/>
                    </a:lnTo>
                    <a:lnTo>
                      <a:pt x="86" y="78"/>
                    </a:lnTo>
                    <a:lnTo>
                      <a:pt x="88" y="89"/>
                    </a:lnTo>
                    <a:lnTo>
                      <a:pt x="87" y="99"/>
                    </a:lnTo>
                    <a:lnTo>
                      <a:pt x="81" y="107"/>
                    </a:lnTo>
                    <a:lnTo>
                      <a:pt x="0" y="189"/>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7" name=""/>
              <p:cNvSpPr/>
              <p:nvPr/>
            </p:nvSpPr>
            <p:spPr>
              <a:xfrm>
                <a:off x="4166640" y="2086200"/>
                <a:ext cx="202680" cy="383400"/>
              </a:xfrm>
              <a:custGeom>
                <a:avLst/>
                <a:gdLst/>
                <a:ahLst/>
                <a:rect l="l" t="t" r="r" b="b"/>
                <a:pathLst>
                  <a:path w="149" h="282">
                    <a:moveTo>
                      <a:pt x="148" y="92"/>
                    </a:moveTo>
                    <a:lnTo>
                      <a:pt x="148" y="0"/>
                    </a:lnTo>
                    <a:lnTo>
                      <a:pt x="128" y="17"/>
                    </a:lnTo>
                    <a:lnTo>
                      <a:pt x="32" y="113"/>
                    </a:lnTo>
                    <a:lnTo>
                      <a:pt x="16" y="132"/>
                    </a:lnTo>
                    <a:lnTo>
                      <a:pt x="6" y="152"/>
                    </a:lnTo>
                    <a:lnTo>
                      <a:pt x="0" y="170"/>
                    </a:lnTo>
                    <a:lnTo>
                      <a:pt x="0" y="189"/>
                    </a:lnTo>
                    <a:lnTo>
                      <a:pt x="3" y="206"/>
                    </a:lnTo>
                    <a:lnTo>
                      <a:pt x="10" y="222"/>
                    </a:lnTo>
                    <a:lnTo>
                      <a:pt x="31" y="249"/>
                    </a:lnTo>
                    <a:lnTo>
                      <a:pt x="58" y="271"/>
                    </a:lnTo>
                    <a:lnTo>
                      <a:pt x="74" y="277"/>
                    </a:lnTo>
                    <a:lnTo>
                      <a:pt x="91" y="281"/>
                    </a:lnTo>
                    <a:lnTo>
                      <a:pt x="109" y="280"/>
                    </a:lnTo>
                    <a:lnTo>
                      <a:pt x="128" y="275"/>
                    </a:lnTo>
                    <a:lnTo>
                      <a:pt x="148" y="264"/>
                    </a:lnTo>
                    <a:lnTo>
                      <a:pt x="148" y="173"/>
                    </a:lnTo>
                    <a:lnTo>
                      <a:pt x="108" y="213"/>
                    </a:lnTo>
                    <a:lnTo>
                      <a:pt x="99" y="218"/>
                    </a:lnTo>
                    <a:lnTo>
                      <a:pt x="89" y="220"/>
                    </a:lnTo>
                    <a:lnTo>
                      <a:pt x="78" y="218"/>
                    </a:lnTo>
                    <a:lnTo>
                      <a:pt x="69" y="211"/>
                    </a:lnTo>
                    <a:lnTo>
                      <a:pt x="62" y="202"/>
                    </a:lnTo>
                    <a:lnTo>
                      <a:pt x="60" y="191"/>
                    </a:lnTo>
                    <a:lnTo>
                      <a:pt x="62" y="181"/>
                    </a:lnTo>
                    <a:lnTo>
                      <a:pt x="68" y="173"/>
                    </a:lnTo>
                    <a:lnTo>
                      <a:pt x="148" y="92"/>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8" name=""/>
              <p:cNvSpPr/>
              <p:nvPr/>
            </p:nvSpPr>
            <p:spPr>
              <a:xfrm>
                <a:off x="4811400" y="1267200"/>
                <a:ext cx="950760" cy="1202400"/>
              </a:xfrm>
              <a:custGeom>
                <a:avLst/>
                <a:gdLst/>
                <a:ahLst/>
                <a:rect l="l" t="t" r="r" b="b"/>
                <a:pathLst>
                  <a:path w="699" h="884">
                    <a:moveTo>
                      <a:pt x="698" y="230"/>
                    </a:moveTo>
                    <a:lnTo>
                      <a:pt x="471" y="0"/>
                    </a:lnTo>
                    <a:lnTo>
                      <a:pt x="7" y="463"/>
                    </a:lnTo>
                    <a:lnTo>
                      <a:pt x="54" y="510"/>
                    </a:lnTo>
                    <a:lnTo>
                      <a:pt x="471" y="94"/>
                    </a:lnTo>
                    <a:lnTo>
                      <a:pt x="606" y="230"/>
                    </a:lnTo>
                    <a:lnTo>
                      <a:pt x="0" y="836"/>
                    </a:lnTo>
                    <a:lnTo>
                      <a:pt x="47" y="883"/>
                    </a:lnTo>
                    <a:lnTo>
                      <a:pt x="698" y="230"/>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9" name=""/>
            <p:cNvSpPr/>
            <p:nvPr/>
          </p:nvSpPr>
          <p:spPr>
            <a:xfrm>
              <a:off x="3681360" y="384120"/>
              <a:ext cx="1201680" cy="1200600"/>
            </a:xfrm>
            <a:custGeom>
              <a:avLst/>
              <a:gdLst/>
              <a:ahLst/>
              <a:rect l="l" t="t" r="r" b="b"/>
              <a:pathLst>
                <a:path w="884" h="883">
                  <a:moveTo>
                    <a:pt x="561" y="835"/>
                  </a:moveTo>
                  <a:lnTo>
                    <a:pt x="419" y="694"/>
                  </a:lnTo>
                  <a:lnTo>
                    <a:pt x="883" y="230"/>
                  </a:lnTo>
                  <a:lnTo>
                    <a:pt x="653" y="0"/>
                  </a:lnTo>
                  <a:lnTo>
                    <a:pt x="0" y="654"/>
                  </a:lnTo>
                  <a:lnTo>
                    <a:pt x="47" y="701"/>
                  </a:lnTo>
                  <a:lnTo>
                    <a:pt x="653" y="95"/>
                  </a:lnTo>
                  <a:lnTo>
                    <a:pt x="788" y="230"/>
                  </a:lnTo>
                  <a:lnTo>
                    <a:pt x="325" y="694"/>
                  </a:lnTo>
                  <a:lnTo>
                    <a:pt x="514" y="882"/>
                  </a:lnTo>
                  <a:lnTo>
                    <a:pt x="56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30" name=""/>
            <p:cNvSpPr/>
            <p:nvPr/>
          </p:nvSpPr>
          <p:spPr>
            <a:xfrm>
              <a:off x="4380480" y="824040"/>
              <a:ext cx="945720" cy="1203480"/>
            </a:xfrm>
            <a:custGeom>
              <a:avLst/>
              <a:gdLst/>
              <a:ahLst/>
              <a:rect l="l" t="t" r="r" b="b"/>
              <a:pathLst>
                <a:path w="695" h="884">
                  <a:moveTo>
                    <a:pt x="371" y="835"/>
                  </a:moveTo>
                  <a:lnTo>
                    <a:pt x="230" y="694"/>
                  </a:lnTo>
                  <a:lnTo>
                    <a:pt x="694" y="231"/>
                  </a:lnTo>
                  <a:lnTo>
                    <a:pt x="463" y="0"/>
                  </a:lnTo>
                  <a:lnTo>
                    <a:pt x="0" y="464"/>
                  </a:lnTo>
                  <a:lnTo>
                    <a:pt x="47" y="511"/>
                  </a:lnTo>
                  <a:lnTo>
                    <a:pt x="463" y="95"/>
                  </a:lnTo>
                  <a:lnTo>
                    <a:pt x="599" y="231"/>
                  </a:lnTo>
                  <a:lnTo>
                    <a:pt x="136" y="694"/>
                  </a:lnTo>
                  <a:lnTo>
                    <a:pt x="324" y="883"/>
                  </a:lnTo>
                  <a:lnTo>
                    <a:pt x="371" y="835"/>
                  </a:lnTo>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31" name=""/>
          <p:cNvSpPr/>
          <p:nvPr/>
        </p:nvSpPr>
        <p:spPr>
          <a:xfrm>
            <a:off x="685800" y="2809800"/>
            <a:ext cx="7772400" cy="965160"/>
          </a:xfrm>
          <a:prstGeom prst="rect">
            <a:avLst/>
          </a:prstGeom>
          <a:noFill/>
          <a:ln w="0">
            <a:noFill/>
          </a:ln>
        </p:spPr>
        <p:style>
          <a:lnRef idx="0"/>
          <a:fillRef idx="0"/>
          <a:effectRef idx="0"/>
          <a:fontRef idx="minor"/>
        </p:style>
        <p:txBody>
          <a:bodyPr lIns="90000" rIns="90000" tIns="46800" bIns="46800" anchor="ctr">
            <a:noAutofit/>
          </a:bodyPr>
          <a:p>
            <a:pPr algn="ctr">
              <a:lnSpc>
                <a:spcPct val="9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900" strike="noStrike" u="none">
                <a:solidFill>
                  <a:srgbClr val="ffffff"/>
                </a:solidFill>
                <a:effectLst/>
                <a:uFillTx/>
                <a:latin typeface="Arial"/>
              </a:rPr>
              <a:t>Enron Net Works</a:t>
            </a:r>
            <a:endParaRPr b="0" lang="en-US" sz="3900" strike="noStrike" u="none">
              <a:solidFill>
                <a:srgbClr val="000000"/>
              </a:solidFill>
              <a:effectLst/>
              <a:uFillTx/>
              <a:latin typeface="Arial"/>
            </a:endParaRPr>
          </a:p>
        </p:txBody>
      </p:sp>
    </p:spTree>
  </p:cSld>
  <p:transition spd="med">
    <p:wipe dir="r"/>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EnronOnline - Product Offerings</a:t>
            </a:r>
            <a:endParaRPr b="1" i="1" lang="en-US" sz="3000" strike="noStrike" u="none">
              <a:solidFill>
                <a:srgbClr val="ffffff"/>
              </a:solidFill>
              <a:effectLst/>
              <a:uFillTx/>
              <a:latin typeface="Arial"/>
            </a:endParaRPr>
          </a:p>
        </p:txBody>
      </p:sp>
      <p:sp>
        <p:nvSpPr>
          <p:cNvPr id="123" name=""/>
          <p:cNvSpPr/>
          <p:nvPr/>
        </p:nvSpPr>
        <p:spPr>
          <a:xfrm>
            <a:off x="101520" y="846000"/>
            <a:ext cx="1960560" cy="433440"/>
          </a:xfrm>
          <a:prstGeom prst="rect">
            <a:avLst/>
          </a:prstGeom>
          <a:solidFill>
            <a:srgbClr val="0033cc"/>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1999 - 4Q</a:t>
            </a:r>
            <a:endParaRPr b="0" lang="en-US" sz="2000" strike="noStrike" u="none">
              <a:solidFill>
                <a:srgbClr val="000000"/>
              </a:solidFill>
              <a:effectLst/>
              <a:uFillTx/>
              <a:latin typeface="Arial"/>
            </a:endParaRPr>
          </a:p>
        </p:txBody>
      </p:sp>
      <p:sp>
        <p:nvSpPr>
          <p:cNvPr id="124" name=""/>
          <p:cNvSpPr/>
          <p:nvPr/>
        </p:nvSpPr>
        <p:spPr>
          <a:xfrm>
            <a:off x="2212920" y="846000"/>
            <a:ext cx="6737400" cy="433440"/>
          </a:xfrm>
          <a:prstGeom prst="rect">
            <a:avLst/>
          </a:prstGeom>
          <a:solidFill>
            <a:srgbClr val="0033cc"/>
          </a:solidFill>
          <a:ln w="9360">
            <a:solidFill>
              <a:srgbClr val="000000"/>
            </a:solidFill>
            <a:miter/>
          </a:ln>
        </p:spPr>
        <p:style>
          <a:lnRef idx="0"/>
          <a:fillRef idx="0"/>
          <a:effectRef idx="0"/>
          <a:fontRef idx="minor"/>
        </p:style>
        <p:txBody>
          <a:bodyPr wrap="none" lIns="90000" rIns="90000" tIns="46800" bIns="46800" anchor="ctr">
            <a:noAutofit/>
          </a:bodyPr>
          <a:p>
            <a:pPr algn="ctr">
              <a:lnSpc>
                <a:spcPct val="10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Frutiger 45 Light"/>
              </a:rPr>
              <a:t>2000</a:t>
            </a:r>
            <a:endParaRPr b="0" lang="en-US" sz="2000" strike="noStrike" u="none">
              <a:solidFill>
                <a:srgbClr val="000000"/>
              </a:solidFill>
              <a:effectLst/>
              <a:uFillTx/>
              <a:latin typeface="Arial"/>
            </a:endParaRPr>
          </a:p>
        </p:txBody>
      </p:sp>
      <p:sp>
        <p:nvSpPr>
          <p:cNvPr id="125" name=""/>
          <p:cNvSpPr/>
          <p:nvPr/>
        </p:nvSpPr>
        <p:spPr>
          <a:xfrm>
            <a:off x="412920" y="1386000"/>
            <a:ext cx="1608120" cy="345096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Natural Gas</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U.S.</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Canada</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Power</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U.S.</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Nordic </a:t>
            </a:r>
            <a:endParaRPr b="0" lang="en-US" sz="1600" strike="noStrike" u="none">
              <a:solidFill>
                <a:srgbClr val="000000"/>
              </a:solidFill>
              <a:effectLst/>
              <a:uFillTx/>
              <a:latin typeface="Arial"/>
            </a:endParaRPr>
          </a:p>
          <a:p>
            <a:pPr lvl="1" marL="399960" indent="-285480">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Coal</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Pulp &amp; Paper</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Plastics</a:t>
            </a:r>
            <a:endParaRPr b="0" lang="en-US" sz="1600" strike="noStrike" u="none">
              <a:solidFill>
                <a:srgbClr val="000000"/>
              </a:solidFill>
              <a:effectLst/>
              <a:uFillTx/>
              <a:latin typeface="Arial"/>
            </a:endParaRPr>
          </a:p>
        </p:txBody>
      </p:sp>
      <p:sp>
        <p:nvSpPr>
          <p:cNvPr id="126" name=""/>
          <p:cNvSpPr/>
          <p:nvPr/>
        </p:nvSpPr>
        <p:spPr>
          <a:xfrm>
            <a:off x="2432160" y="1386000"/>
            <a:ext cx="2421000" cy="46386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Natural Gas</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U.K.</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Belgium</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Argentina</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Power</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U.K.</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Germany</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Holland</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Switzerland</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Australia</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Spain</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Austria</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Nordic Pool</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Coal</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European</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U.S.</a:t>
            </a:r>
            <a:endParaRPr b="0" lang="en-US" sz="1600" strike="noStrike" u="none">
              <a:solidFill>
                <a:srgbClr val="000000"/>
              </a:solidFill>
              <a:effectLst/>
              <a:uFillTx/>
              <a:latin typeface="Arial"/>
            </a:endParaRPr>
          </a:p>
          <a:p>
            <a:pPr lvl="1" marL="399960" indent="-285480">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127" name=""/>
          <p:cNvSpPr/>
          <p:nvPr/>
        </p:nvSpPr>
        <p:spPr>
          <a:xfrm>
            <a:off x="4641840" y="1386000"/>
            <a:ext cx="2398680" cy="46386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Bandwidth</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Weather</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U.S.</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Europe</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Japan</a:t>
            </a:r>
            <a:endParaRPr b="0" lang="en-US" sz="1600" strike="noStrike" u="none">
              <a:solidFill>
                <a:srgbClr val="000000"/>
              </a:solidFill>
              <a:effectLst/>
              <a:uFillTx/>
              <a:latin typeface="Arial"/>
            </a:endParaRPr>
          </a:p>
          <a:p>
            <a:pPr lvl="1" marL="399960" indent="-2854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Australia</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Emissions Credits</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Crude &amp; Refined Products</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Petrochemicals</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LPG</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Steel</a:t>
            </a:r>
            <a:endParaRPr b="0" lang="en-US" sz="1600" strike="noStrike" u="none">
              <a:solidFill>
                <a:srgbClr val="000000"/>
              </a:solidFill>
              <a:effectLst/>
              <a:uFillTx/>
              <a:latin typeface="Arial"/>
            </a:endParaRPr>
          </a:p>
        </p:txBody>
      </p:sp>
      <p:sp>
        <p:nvSpPr>
          <p:cNvPr id="128" name=""/>
          <p:cNvSpPr/>
          <p:nvPr/>
        </p:nvSpPr>
        <p:spPr>
          <a:xfrm>
            <a:off x="7128000" y="1386000"/>
            <a:ext cx="2338200" cy="4638600"/>
          </a:xfrm>
          <a:prstGeom prst="rect">
            <a:avLst/>
          </a:prstGeom>
          <a:noFill/>
          <a:ln w="0">
            <a:noFill/>
          </a:ln>
        </p:spPr>
        <p:style>
          <a:lnRef idx="0"/>
          <a:fillRef idx="0"/>
          <a:effectRef idx="0"/>
          <a:fontRef idx="minor"/>
        </p:style>
        <p:txBody>
          <a:bodyPr lIns="90000" rIns="90000" tIns="46800" bIns="4680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Metals</a:t>
            </a:r>
            <a:endParaRPr b="0" lang="en-US" sz="1600" strike="noStrike" u="none">
              <a:solidFill>
                <a:srgbClr val="000000"/>
              </a:solidFill>
              <a:effectLst/>
              <a:uFillTx/>
              <a:latin typeface="Arial"/>
            </a:endParaRPr>
          </a:p>
          <a:p>
            <a:pPr lvl="1" marL="235080" indent="-120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U.S.</a:t>
            </a:r>
            <a:endParaRPr b="0" lang="en-US" sz="1600" strike="noStrike" u="none">
              <a:solidFill>
                <a:srgbClr val="000000"/>
              </a:solidFill>
              <a:effectLst/>
              <a:uFillTx/>
              <a:latin typeface="Arial"/>
            </a:endParaRPr>
          </a:p>
          <a:p>
            <a:pPr lvl="1" marL="235080" indent="-120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U.K.</a:t>
            </a:r>
            <a:endParaRPr b="0" lang="en-US" sz="1600" strike="noStrike" u="none">
              <a:solidFill>
                <a:srgbClr val="000000"/>
              </a:solidFill>
              <a:effectLst/>
              <a:uFillTx/>
              <a:latin typeface="Arial"/>
            </a:endParaRPr>
          </a:p>
          <a:p>
            <a:pPr lvl="1" marL="235080" indent="-120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Japan</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Seafreight</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Lumber</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Auctions</a:t>
            </a:r>
            <a:endParaRPr b="0" lang="en-US" sz="1600" strike="noStrike" u="none">
              <a:solidFill>
                <a:srgbClr val="000000"/>
              </a:solidFill>
              <a:effectLst/>
              <a:uFillTx/>
              <a:latin typeface="Arial"/>
            </a:endParaRPr>
          </a:p>
          <a:p>
            <a:pPr lvl="1" marL="235080" indent="-120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Emissions </a:t>
            </a:r>
            <a:endParaRPr b="0" lang="en-US" sz="1600" strike="noStrike" u="none">
              <a:solidFill>
                <a:srgbClr val="000000"/>
              </a:solidFill>
              <a:effectLst/>
              <a:uFillTx/>
              <a:latin typeface="Arial"/>
            </a:endParaRPr>
          </a:p>
          <a:p>
            <a:pPr lvl="1" marL="235080" indent="-12060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EnBank Virtual </a:t>
            </a:r>
            <a:endParaRPr b="0" lang="en-US" sz="1600" strike="noStrike" u="none">
              <a:solidFill>
                <a:srgbClr val="000000"/>
              </a:solidFill>
              <a:effectLst/>
              <a:uFillTx/>
              <a:latin typeface="Arial"/>
            </a:endParaRPr>
          </a:p>
          <a:p>
            <a:pPr lvl="2" marL="349200" indent="972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Storage </a:t>
            </a:r>
            <a:endParaRPr b="0" lang="en-US" sz="1600" strike="noStrike" u="none">
              <a:solidFill>
                <a:srgbClr val="000000"/>
              </a:solidFill>
              <a:effectLst/>
              <a:uFillTx/>
              <a:latin typeface="Arial"/>
            </a:endParaRPr>
          </a:p>
          <a:p>
            <a:pPr lvl="1" marL="235080" indent="-120600">
              <a:lnSpc>
                <a:spcPct val="100000"/>
              </a:lnSpc>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Pipeline Capacity</a:t>
            </a: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Credit Derivatives</a:t>
            </a:r>
            <a:endParaRPr b="0" lang="en-US" sz="1600" strike="noStrike" u="none">
              <a:solidFill>
                <a:srgbClr val="000000"/>
              </a:solidFill>
              <a:effectLst/>
              <a:uFillTx/>
              <a:latin typeface="Arial"/>
            </a:endParaRPr>
          </a:p>
        </p:txBody>
      </p:sp>
      <p:sp>
        <p:nvSpPr>
          <p:cNvPr id="129" name=""/>
          <p:cNvSpPr/>
          <p:nvPr/>
        </p:nvSpPr>
        <p:spPr>
          <a:xfrm rot="5400000">
            <a:off x="283320" y="1478520"/>
            <a:ext cx="17604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30" name=""/>
          <p:cNvSpPr/>
          <p:nvPr/>
        </p:nvSpPr>
        <p:spPr>
          <a:xfrm rot="5400000">
            <a:off x="283320" y="244224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31" name=""/>
          <p:cNvSpPr/>
          <p:nvPr/>
        </p:nvSpPr>
        <p:spPr>
          <a:xfrm rot="5400000">
            <a:off x="283320" y="344232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32" name=""/>
          <p:cNvSpPr/>
          <p:nvPr/>
        </p:nvSpPr>
        <p:spPr>
          <a:xfrm rot="5400000">
            <a:off x="283320" y="391860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33" name=""/>
          <p:cNvSpPr/>
          <p:nvPr/>
        </p:nvSpPr>
        <p:spPr>
          <a:xfrm rot="5400000">
            <a:off x="283320" y="441864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34" name=""/>
          <p:cNvSpPr/>
          <p:nvPr/>
        </p:nvSpPr>
        <p:spPr>
          <a:xfrm rot="5400000">
            <a:off x="2295720" y="147708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35" name=""/>
          <p:cNvSpPr/>
          <p:nvPr/>
        </p:nvSpPr>
        <p:spPr>
          <a:xfrm rot="5400000">
            <a:off x="2295720" y="514260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36" name=""/>
          <p:cNvSpPr/>
          <p:nvPr/>
        </p:nvSpPr>
        <p:spPr>
          <a:xfrm rot="5400000">
            <a:off x="4492800" y="148176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37" name=""/>
          <p:cNvSpPr/>
          <p:nvPr/>
        </p:nvSpPr>
        <p:spPr>
          <a:xfrm rot="5400000">
            <a:off x="4493160" y="197244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38" name=""/>
          <p:cNvSpPr/>
          <p:nvPr/>
        </p:nvSpPr>
        <p:spPr>
          <a:xfrm rot="5400000">
            <a:off x="4493160" y="342504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39" name=""/>
          <p:cNvSpPr/>
          <p:nvPr/>
        </p:nvSpPr>
        <p:spPr>
          <a:xfrm rot="5400000">
            <a:off x="2295720" y="270900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0" name=""/>
          <p:cNvSpPr/>
          <p:nvPr/>
        </p:nvSpPr>
        <p:spPr>
          <a:xfrm rot="5400000">
            <a:off x="4492800" y="393444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1" name=""/>
          <p:cNvSpPr/>
          <p:nvPr/>
        </p:nvSpPr>
        <p:spPr>
          <a:xfrm rot="5400000">
            <a:off x="4492800" y="465840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2" name=""/>
          <p:cNvSpPr/>
          <p:nvPr/>
        </p:nvSpPr>
        <p:spPr>
          <a:xfrm rot="5400000">
            <a:off x="4492800" y="513468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3" name=""/>
          <p:cNvSpPr/>
          <p:nvPr/>
        </p:nvSpPr>
        <p:spPr>
          <a:xfrm rot="5400000">
            <a:off x="4493160" y="562536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4" name=""/>
          <p:cNvSpPr/>
          <p:nvPr/>
        </p:nvSpPr>
        <p:spPr>
          <a:xfrm rot="5400000">
            <a:off x="6949080" y="490140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5" name=""/>
          <p:cNvSpPr/>
          <p:nvPr/>
        </p:nvSpPr>
        <p:spPr>
          <a:xfrm rot="5400000">
            <a:off x="6948720" y="538236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6" name=""/>
          <p:cNvSpPr/>
          <p:nvPr/>
        </p:nvSpPr>
        <p:spPr>
          <a:xfrm rot="5400000">
            <a:off x="6948720" y="367740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7" name=""/>
          <p:cNvSpPr/>
          <p:nvPr/>
        </p:nvSpPr>
        <p:spPr>
          <a:xfrm rot="5400000">
            <a:off x="6948720" y="320112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8" name=""/>
          <p:cNvSpPr/>
          <p:nvPr/>
        </p:nvSpPr>
        <p:spPr>
          <a:xfrm rot="5400000">
            <a:off x="6949080" y="269172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149" name=""/>
          <p:cNvSpPr/>
          <p:nvPr/>
        </p:nvSpPr>
        <p:spPr>
          <a:xfrm rot="5400000">
            <a:off x="6948720" y="148176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Tree>
  </p:cSld>
  <p:transition spd="med">
    <p:wipe dir="r"/>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pSp>
        <p:nvGrpSpPr>
          <p:cNvPr id="150" name=""/>
          <p:cNvGrpSpPr/>
          <p:nvPr/>
        </p:nvGrpSpPr>
        <p:grpSpPr>
          <a:xfrm>
            <a:off x="0" y="528480"/>
            <a:ext cx="9144000" cy="5795640"/>
            <a:chOff x="0" y="528480"/>
            <a:chExt cx="9144000" cy="5795640"/>
          </a:xfrm>
        </p:grpSpPr>
        <p:graphicFrame>
          <p:nvGraphicFramePr>
            <p:cNvPr id="151" name=""/>
            <p:cNvGraphicFramePr/>
            <p:nvPr/>
          </p:nvGraphicFramePr>
          <p:xfrm>
            <a:off x="0" y="528480"/>
            <a:ext cx="9144000" cy="5795640"/>
          </p:xfrm>
          <a:graphic>
            <a:graphicData uri="http://schemas.openxmlformats.org/presentationml/2006/ole">
              <p:oleObj r:id="rId2" spid="">
                <p:embed/>
                <p:pic>
                  <p:nvPicPr>
                    <p:cNvPr id="152" name="" descr=""/>
                    <p:cNvPicPr/>
                    <p:nvPr/>
                  </p:nvPicPr>
                  <p:blipFill>
                    <a:blip r:embed="rId3"/>
                    <a:stretch/>
                  </p:blipFill>
                  <p:spPr>
                    <a:xfrm>
                      <a:off x="0" y="528480"/>
                      <a:ext cx="9144000" cy="5795640"/>
                    </a:xfrm>
                    <a:prstGeom prst="rect">
                      <a:avLst/>
                    </a:prstGeom>
                    <a:noFill/>
                    <a:ln w="0">
                      <a:noFill/>
                    </a:ln>
                  </p:spPr>
                </p:pic>
              </p:oleObj>
            </a:graphicData>
          </a:graphic>
        </p:graphicFrame>
        <p:graphicFrame>
          <p:nvGraphicFramePr>
            <p:cNvPr id="153" name=""/>
            <p:cNvGraphicFramePr/>
            <p:nvPr/>
          </p:nvGraphicFramePr>
          <p:xfrm>
            <a:off x="0" y="528480"/>
            <a:ext cx="9144000" cy="861120"/>
          </p:xfrm>
          <a:graphic>
            <a:graphicData uri="http://schemas.openxmlformats.org/presentationml/2006/ole">
              <p:oleObj r:id="rId4" spid="">
                <p:embed/>
                <p:pic>
                  <p:nvPicPr>
                    <p:cNvPr id="154" name="" descr=""/>
                    <p:cNvPicPr/>
                    <p:nvPr/>
                  </p:nvPicPr>
                  <p:blipFill>
                    <a:blip r:embed="rId5"/>
                    <a:stretch/>
                  </p:blipFill>
                  <p:spPr>
                    <a:xfrm>
                      <a:off x="0" y="528480"/>
                      <a:ext cx="9144000" cy="861120"/>
                    </a:xfrm>
                    <a:prstGeom prst="rect">
                      <a:avLst/>
                    </a:prstGeom>
                    <a:noFill/>
                    <a:ln w="0">
                      <a:noFill/>
                    </a:ln>
                  </p:spPr>
                </p:pic>
              </p:oleObj>
            </a:graphicData>
          </a:graphic>
        </p:graphicFrame>
      </p:grpSp>
      <p:sp>
        <p:nvSpPr>
          <p:cNvPr id="155"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Quotes Page</a:t>
            </a:r>
            <a:endParaRPr b="1" i="1" lang="en-US" sz="3000" strike="noStrike" u="none">
              <a:solidFill>
                <a:srgbClr val="ffffff"/>
              </a:solidFill>
              <a:effectLst/>
              <a:uFillTx/>
              <a:latin typeface="Arial"/>
            </a:endParaRPr>
          </a:p>
        </p:txBody>
      </p:sp>
    </p:spTree>
  </p:cSld>
  <p:transition spd="med">
    <p:wipe dir="r"/>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156" name=""/>
          <p:cNvGraphicFramePr/>
          <p:nvPr/>
        </p:nvGraphicFramePr>
        <p:xfrm>
          <a:off x="0" y="1676520"/>
          <a:ext cx="9144000" cy="4647960"/>
        </p:xfrm>
        <a:graphic>
          <a:graphicData uri="http://schemas.openxmlformats.org/presentationml/2006/ole">
            <p:oleObj r:id="rId2" spid="">
              <p:embed/>
              <p:pic>
                <p:nvPicPr>
                  <p:cNvPr id="157" name="" descr=""/>
                  <p:cNvPicPr/>
                  <p:nvPr/>
                </p:nvPicPr>
                <p:blipFill>
                  <a:blip r:embed="rId3"/>
                  <a:stretch/>
                </p:blipFill>
                <p:spPr>
                  <a:xfrm>
                    <a:off x="0" y="1676520"/>
                    <a:ext cx="9144000" cy="4647960"/>
                  </a:xfrm>
                  <a:prstGeom prst="rect">
                    <a:avLst/>
                  </a:prstGeom>
                  <a:noFill/>
                  <a:ln w="0">
                    <a:noFill/>
                  </a:ln>
                </p:spPr>
              </p:pic>
            </p:oleObj>
          </a:graphicData>
        </a:graphic>
      </p:graphicFrame>
      <p:graphicFrame>
        <p:nvGraphicFramePr>
          <p:cNvPr id="158" name=""/>
          <p:cNvGraphicFramePr/>
          <p:nvPr/>
        </p:nvGraphicFramePr>
        <p:xfrm>
          <a:off x="0" y="1311120"/>
          <a:ext cx="9144000" cy="306720"/>
        </p:xfrm>
        <a:graphic>
          <a:graphicData uri="http://schemas.openxmlformats.org/presentationml/2006/ole">
            <p:oleObj r:id="rId4" spid="">
              <p:embed/>
              <p:pic>
                <p:nvPicPr>
                  <p:cNvPr id="159" name="" descr=""/>
                  <p:cNvPicPr/>
                  <p:nvPr/>
                </p:nvPicPr>
                <p:blipFill>
                  <a:blip r:embed="rId5"/>
                  <a:stretch/>
                </p:blipFill>
                <p:spPr>
                  <a:xfrm>
                    <a:off x="0" y="1311120"/>
                    <a:ext cx="9144000" cy="306720"/>
                  </a:xfrm>
                  <a:prstGeom prst="rect">
                    <a:avLst/>
                  </a:prstGeom>
                  <a:noFill/>
                  <a:ln w="0">
                    <a:noFill/>
                  </a:ln>
                </p:spPr>
              </p:pic>
            </p:oleObj>
          </a:graphicData>
        </a:graphic>
      </p:graphicFrame>
      <p:grpSp>
        <p:nvGrpSpPr>
          <p:cNvPr id="160" name=""/>
          <p:cNvGrpSpPr/>
          <p:nvPr/>
        </p:nvGrpSpPr>
        <p:grpSpPr>
          <a:xfrm>
            <a:off x="5056200" y="5378400"/>
            <a:ext cx="1368360" cy="722520"/>
            <a:chOff x="5056200" y="5378400"/>
            <a:chExt cx="1368360" cy="722520"/>
          </a:xfrm>
        </p:grpSpPr>
        <p:sp>
          <p:nvSpPr>
            <p:cNvPr id="161" name=""/>
            <p:cNvSpPr/>
            <p:nvPr/>
          </p:nvSpPr>
          <p:spPr>
            <a:xfrm>
              <a:off x="5156280" y="5399280"/>
              <a:ext cx="171720" cy="81360"/>
            </a:xfrm>
            <a:custGeom>
              <a:avLst/>
              <a:gdLst/>
              <a:ahLst/>
              <a:rect l="l" t="t" r="r" b="b"/>
              <a:pathLst>
                <a:path w="221" h="175">
                  <a:moveTo>
                    <a:pt x="35" y="121"/>
                  </a:moveTo>
                  <a:lnTo>
                    <a:pt x="146" y="171"/>
                  </a:lnTo>
                  <a:lnTo>
                    <a:pt x="146" y="171"/>
                  </a:lnTo>
                  <a:lnTo>
                    <a:pt x="157" y="175"/>
                  </a:lnTo>
                  <a:lnTo>
                    <a:pt x="168" y="175"/>
                  </a:lnTo>
                  <a:lnTo>
                    <a:pt x="178" y="173"/>
                  </a:lnTo>
                  <a:lnTo>
                    <a:pt x="188" y="168"/>
                  </a:lnTo>
                  <a:lnTo>
                    <a:pt x="197" y="163"/>
                  </a:lnTo>
                  <a:lnTo>
                    <a:pt x="205" y="154"/>
                  </a:lnTo>
                  <a:lnTo>
                    <a:pt x="211" y="144"/>
                  </a:lnTo>
                  <a:lnTo>
                    <a:pt x="217" y="133"/>
                  </a:lnTo>
                  <a:lnTo>
                    <a:pt x="220" y="122"/>
                  </a:lnTo>
                  <a:lnTo>
                    <a:pt x="221" y="109"/>
                  </a:lnTo>
                  <a:lnTo>
                    <a:pt x="220" y="98"/>
                  </a:lnTo>
                  <a:lnTo>
                    <a:pt x="217" y="87"/>
                  </a:lnTo>
                  <a:lnTo>
                    <a:pt x="211" y="75"/>
                  </a:lnTo>
                  <a:lnTo>
                    <a:pt x="205" y="66"/>
                  </a:lnTo>
                  <a:lnTo>
                    <a:pt x="196" y="59"/>
                  </a:lnTo>
                  <a:lnTo>
                    <a:pt x="186" y="53"/>
                  </a:lnTo>
                  <a:lnTo>
                    <a:pt x="186" y="53"/>
                  </a:lnTo>
                  <a:lnTo>
                    <a:pt x="74" y="4"/>
                  </a:lnTo>
                  <a:lnTo>
                    <a:pt x="74" y="4"/>
                  </a:lnTo>
                  <a:lnTo>
                    <a:pt x="63" y="1"/>
                  </a:lnTo>
                  <a:lnTo>
                    <a:pt x="53" y="0"/>
                  </a:lnTo>
                  <a:lnTo>
                    <a:pt x="42" y="1"/>
                  </a:lnTo>
                  <a:lnTo>
                    <a:pt x="32" y="5"/>
                  </a:lnTo>
                  <a:lnTo>
                    <a:pt x="24" y="11"/>
                  </a:lnTo>
                  <a:lnTo>
                    <a:pt x="15" y="19"/>
                  </a:lnTo>
                  <a:lnTo>
                    <a:pt x="8" y="29"/>
                  </a:lnTo>
                  <a:lnTo>
                    <a:pt x="4" y="40"/>
                  </a:lnTo>
                  <a:lnTo>
                    <a:pt x="0" y="53"/>
                  </a:lnTo>
                  <a:lnTo>
                    <a:pt x="0" y="65"/>
                  </a:lnTo>
                  <a:lnTo>
                    <a:pt x="2" y="77"/>
                  </a:lnTo>
                  <a:lnTo>
                    <a:pt x="5" y="88"/>
                  </a:lnTo>
                  <a:lnTo>
                    <a:pt x="9" y="98"/>
                  </a:lnTo>
                  <a:lnTo>
                    <a:pt x="16" y="107"/>
                  </a:lnTo>
                  <a:lnTo>
                    <a:pt x="25" y="114"/>
                  </a:lnTo>
                  <a:lnTo>
                    <a:pt x="35" y="121"/>
                  </a:lnTo>
                  <a:lnTo>
                    <a:pt x="35" y="121"/>
                  </a:lnTo>
                  <a:close/>
                </a:path>
              </a:pathLst>
            </a:custGeom>
            <a:solidFill>
              <a:srgbClr val="000000"/>
            </a:solidFill>
            <a:ln w="0">
              <a:noFill/>
            </a:ln>
          </p:spPr>
          <p:style>
            <a:lnRef idx="0"/>
            <a:fillRef idx="0"/>
            <a:effectRef idx="0"/>
            <a:fontRef idx="minor"/>
          </p:style>
          <p:txBody>
            <a:bodyPr lIns="90000" rIns="90000" tIns="34560" bIns="34560" anchor="t">
              <a:noAutofit/>
            </a:bodyPr>
            <a:p>
              <a:endParaRPr b="0" lang="en-US" sz="2400" strike="noStrike" u="none">
                <a:solidFill>
                  <a:srgbClr val="000000"/>
                </a:solidFill>
                <a:effectLst/>
                <a:uFillTx/>
                <a:latin typeface="Arial"/>
              </a:endParaRPr>
            </a:p>
          </p:txBody>
        </p:sp>
        <p:sp>
          <p:nvSpPr>
            <p:cNvPr id="162" name=""/>
            <p:cNvSpPr/>
            <p:nvPr/>
          </p:nvSpPr>
          <p:spPr>
            <a:xfrm>
              <a:off x="5056200" y="5378400"/>
              <a:ext cx="1368360" cy="722520"/>
            </a:xfrm>
            <a:custGeom>
              <a:avLst/>
              <a:gdLst/>
              <a:ahLst/>
              <a:rect l="l" t="t" r="r" b="b"/>
              <a:pathLst>
                <a:path w="1749" h="1543">
                  <a:moveTo>
                    <a:pt x="1749" y="862"/>
                  </a:moveTo>
                  <a:lnTo>
                    <a:pt x="1749" y="870"/>
                  </a:lnTo>
                  <a:lnTo>
                    <a:pt x="1749" y="890"/>
                  </a:lnTo>
                  <a:lnTo>
                    <a:pt x="1747" y="921"/>
                  </a:lnTo>
                  <a:lnTo>
                    <a:pt x="1744" y="960"/>
                  </a:lnTo>
                  <a:lnTo>
                    <a:pt x="1739" y="1003"/>
                  </a:lnTo>
                  <a:lnTo>
                    <a:pt x="1730" y="1048"/>
                  </a:lnTo>
                  <a:lnTo>
                    <a:pt x="1718" y="1092"/>
                  </a:lnTo>
                  <a:lnTo>
                    <a:pt x="1702" y="1134"/>
                  </a:lnTo>
                  <a:lnTo>
                    <a:pt x="1701" y="1137"/>
                  </a:lnTo>
                  <a:lnTo>
                    <a:pt x="1698" y="1147"/>
                  </a:lnTo>
                  <a:lnTo>
                    <a:pt x="1693" y="1162"/>
                  </a:lnTo>
                  <a:lnTo>
                    <a:pt x="1683" y="1183"/>
                  </a:lnTo>
                  <a:lnTo>
                    <a:pt x="1670" y="1208"/>
                  </a:lnTo>
                  <a:lnTo>
                    <a:pt x="1655" y="1235"/>
                  </a:lnTo>
                  <a:lnTo>
                    <a:pt x="1634" y="1266"/>
                  </a:lnTo>
                  <a:lnTo>
                    <a:pt x="1610" y="1298"/>
                  </a:lnTo>
                  <a:lnTo>
                    <a:pt x="1581" y="1331"/>
                  </a:lnTo>
                  <a:lnTo>
                    <a:pt x="1547" y="1365"/>
                  </a:lnTo>
                  <a:lnTo>
                    <a:pt x="1507" y="1396"/>
                  </a:lnTo>
                  <a:lnTo>
                    <a:pt x="1461" y="1428"/>
                  </a:lnTo>
                  <a:lnTo>
                    <a:pt x="1410" y="1456"/>
                  </a:lnTo>
                  <a:lnTo>
                    <a:pt x="1352" y="1483"/>
                  </a:lnTo>
                  <a:lnTo>
                    <a:pt x="1287" y="1504"/>
                  </a:lnTo>
                  <a:lnTo>
                    <a:pt x="1215" y="1522"/>
                  </a:lnTo>
                  <a:lnTo>
                    <a:pt x="1213" y="1523"/>
                  </a:lnTo>
                  <a:lnTo>
                    <a:pt x="1204" y="1524"/>
                  </a:lnTo>
                  <a:lnTo>
                    <a:pt x="1192" y="1528"/>
                  </a:lnTo>
                  <a:lnTo>
                    <a:pt x="1175" y="1532"/>
                  </a:lnTo>
                  <a:lnTo>
                    <a:pt x="1154" y="1536"/>
                  </a:lnTo>
                  <a:lnTo>
                    <a:pt x="1130" y="1539"/>
                  </a:lnTo>
                  <a:lnTo>
                    <a:pt x="1103" y="1542"/>
                  </a:lnTo>
                  <a:lnTo>
                    <a:pt x="1073" y="1543"/>
                  </a:lnTo>
                  <a:lnTo>
                    <a:pt x="1041" y="1543"/>
                  </a:lnTo>
                  <a:lnTo>
                    <a:pt x="1008" y="1541"/>
                  </a:lnTo>
                  <a:lnTo>
                    <a:pt x="972" y="1537"/>
                  </a:lnTo>
                  <a:lnTo>
                    <a:pt x="937" y="1528"/>
                  </a:lnTo>
                  <a:lnTo>
                    <a:pt x="901" y="1518"/>
                  </a:lnTo>
                  <a:lnTo>
                    <a:pt x="865" y="1503"/>
                  </a:lnTo>
                  <a:lnTo>
                    <a:pt x="829" y="1483"/>
                  </a:lnTo>
                  <a:lnTo>
                    <a:pt x="795" y="1459"/>
                  </a:lnTo>
                  <a:lnTo>
                    <a:pt x="26" y="527"/>
                  </a:lnTo>
                  <a:lnTo>
                    <a:pt x="24" y="525"/>
                  </a:lnTo>
                  <a:lnTo>
                    <a:pt x="19" y="520"/>
                  </a:lnTo>
                  <a:lnTo>
                    <a:pt x="14" y="513"/>
                  </a:lnTo>
                  <a:lnTo>
                    <a:pt x="8" y="502"/>
                  </a:lnTo>
                  <a:lnTo>
                    <a:pt x="3" y="489"/>
                  </a:lnTo>
                  <a:lnTo>
                    <a:pt x="0" y="473"/>
                  </a:lnTo>
                  <a:lnTo>
                    <a:pt x="1" y="454"/>
                  </a:lnTo>
                  <a:lnTo>
                    <a:pt x="6" y="432"/>
                  </a:lnTo>
                  <a:lnTo>
                    <a:pt x="37" y="283"/>
                  </a:lnTo>
                  <a:lnTo>
                    <a:pt x="38" y="280"/>
                  </a:lnTo>
                  <a:lnTo>
                    <a:pt x="40" y="274"/>
                  </a:lnTo>
                  <a:lnTo>
                    <a:pt x="46" y="264"/>
                  </a:lnTo>
                  <a:lnTo>
                    <a:pt x="53" y="253"/>
                  </a:lnTo>
                  <a:lnTo>
                    <a:pt x="61" y="240"/>
                  </a:lnTo>
                  <a:lnTo>
                    <a:pt x="72" y="229"/>
                  </a:lnTo>
                  <a:lnTo>
                    <a:pt x="86" y="220"/>
                  </a:lnTo>
                  <a:lnTo>
                    <a:pt x="101" y="214"/>
                  </a:lnTo>
                  <a:lnTo>
                    <a:pt x="467" y="14"/>
                  </a:lnTo>
                  <a:lnTo>
                    <a:pt x="469" y="13"/>
                  </a:lnTo>
                  <a:lnTo>
                    <a:pt x="475" y="10"/>
                  </a:lnTo>
                  <a:lnTo>
                    <a:pt x="485" y="6"/>
                  </a:lnTo>
                  <a:lnTo>
                    <a:pt x="498" y="4"/>
                  </a:lnTo>
                  <a:lnTo>
                    <a:pt x="515" y="1"/>
                  </a:lnTo>
                  <a:lnTo>
                    <a:pt x="533" y="0"/>
                  </a:lnTo>
                  <a:lnTo>
                    <a:pt x="554" y="3"/>
                  </a:lnTo>
                  <a:lnTo>
                    <a:pt x="579" y="8"/>
                  </a:lnTo>
                  <a:lnTo>
                    <a:pt x="973" y="93"/>
                  </a:lnTo>
                  <a:lnTo>
                    <a:pt x="1626" y="534"/>
                  </a:lnTo>
                  <a:lnTo>
                    <a:pt x="1632" y="538"/>
                  </a:lnTo>
                  <a:lnTo>
                    <a:pt x="1645" y="549"/>
                  </a:lnTo>
                  <a:lnTo>
                    <a:pt x="1665" y="571"/>
                  </a:lnTo>
                  <a:lnTo>
                    <a:pt x="1687" y="602"/>
                  </a:lnTo>
                  <a:lnTo>
                    <a:pt x="1709" y="645"/>
                  </a:lnTo>
                  <a:lnTo>
                    <a:pt x="1729" y="703"/>
                  </a:lnTo>
                  <a:lnTo>
                    <a:pt x="1743" y="774"/>
                  </a:lnTo>
                  <a:lnTo>
                    <a:pt x="1749" y="862"/>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3" name=""/>
            <p:cNvSpPr/>
            <p:nvPr/>
          </p:nvSpPr>
          <p:spPr>
            <a:xfrm>
              <a:off x="5182920" y="5410800"/>
              <a:ext cx="1144440" cy="478080"/>
            </a:xfrm>
            <a:custGeom>
              <a:avLst/>
              <a:gdLst/>
              <a:ahLst/>
              <a:rect l="l" t="t" r="r" b="b"/>
              <a:pathLst>
                <a:path w="1462" h="1021">
                  <a:moveTo>
                    <a:pt x="969" y="1017"/>
                  </a:moveTo>
                  <a:lnTo>
                    <a:pt x="950" y="1021"/>
                  </a:lnTo>
                  <a:lnTo>
                    <a:pt x="933" y="1021"/>
                  </a:lnTo>
                  <a:lnTo>
                    <a:pt x="914" y="1019"/>
                  </a:lnTo>
                  <a:lnTo>
                    <a:pt x="895" y="1016"/>
                  </a:lnTo>
                  <a:lnTo>
                    <a:pt x="878" y="1009"/>
                  </a:lnTo>
                  <a:lnTo>
                    <a:pt x="861" y="1003"/>
                  </a:lnTo>
                  <a:lnTo>
                    <a:pt x="845" y="995"/>
                  </a:lnTo>
                  <a:lnTo>
                    <a:pt x="829" y="987"/>
                  </a:lnTo>
                  <a:lnTo>
                    <a:pt x="814" y="978"/>
                  </a:lnTo>
                  <a:lnTo>
                    <a:pt x="802" y="969"/>
                  </a:lnTo>
                  <a:lnTo>
                    <a:pt x="789" y="962"/>
                  </a:lnTo>
                  <a:lnTo>
                    <a:pt x="779" y="954"/>
                  </a:lnTo>
                  <a:lnTo>
                    <a:pt x="772" y="948"/>
                  </a:lnTo>
                  <a:lnTo>
                    <a:pt x="766" y="943"/>
                  </a:lnTo>
                  <a:lnTo>
                    <a:pt x="762" y="939"/>
                  </a:lnTo>
                  <a:lnTo>
                    <a:pt x="761" y="938"/>
                  </a:lnTo>
                  <a:lnTo>
                    <a:pt x="336" y="434"/>
                  </a:lnTo>
                  <a:lnTo>
                    <a:pt x="10" y="213"/>
                  </a:lnTo>
                  <a:lnTo>
                    <a:pt x="1" y="201"/>
                  </a:lnTo>
                  <a:lnTo>
                    <a:pt x="0" y="191"/>
                  </a:lnTo>
                  <a:lnTo>
                    <a:pt x="3" y="182"/>
                  </a:lnTo>
                  <a:lnTo>
                    <a:pt x="10" y="175"/>
                  </a:lnTo>
                  <a:lnTo>
                    <a:pt x="19" y="170"/>
                  </a:lnTo>
                  <a:lnTo>
                    <a:pt x="26" y="165"/>
                  </a:lnTo>
                  <a:lnTo>
                    <a:pt x="33" y="162"/>
                  </a:lnTo>
                  <a:lnTo>
                    <a:pt x="35" y="161"/>
                  </a:lnTo>
                  <a:lnTo>
                    <a:pt x="284" y="24"/>
                  </a:lnTo>
                  <a:lnTo>
                    <a:pt x="307" y="13"/>
                  </a:lnTo>
                  <a:lnTo>
                    <a:pt x="332" y="5"/>
                  </a:lnTo>
                  <a:lnTo>
                    <a:pt x="356" y="2"/>
                  </a:lnTo>
                  <a:lnTo>
                    <a:pt x="380" y="0"/>
                  </a:lnTo>
                  <a:lnTo>
                    <a:pt x="400" y="0"/>
                  </a:lnTo>
                  <a:lnTo>
                    <a:pt x="417" y="2"/>
                  </a:lnTo>
                  <a:lnTo>
                    <a:pt x="428" y="3"/>
                  </a:lnTo>
                  <a:lnTo>
                    <a:pt x="432" y="4"/>
                  </a:lnTo>
                  <a:lnTo>
                    <a:pt x="788" y="88"/>
                  </a:lnTo>
                  <a:lnTo>
                    <a:pt x="1408" y="533"/>
                  </a:lnTo>
                  <a:lnTo>
                    <a:pt x="1440" y="569"/>
                  </a:lnTo>
                  <a:lnTo>
                    <a:pt x="1457" y="608"/>
                  </a:lnTo>
                  <a:lnTo>
                    <a:pt x="1462" y="646"/>
                  </a:lnTo>
                  <a:lnTo>
                    <a:pt x="1460" y="680"/>
                  </a:lnTo>
                  <a:lnTo>
                    <a:pt x="1452" y="711"/>
                  </a:lnTo>
                  <a:lnTo>
                    <a:pt x="1442" y="735"/>
                  </a:lnTo>
                  <a:lnTo>
                    <a:pt x="1433" y="750"/>
                  </a:lnTo>
                  <a:lnTo>
                    <a:pt x="1430" y="757"/>
                  </a:lnTo>
                  <a:lnTo>
                    <a:pt x="1428" y="759"/>
                  </a:lnTo>
                  <a:lnTo>
                    <a:pt x="1422" y="768"/>
                  </a:lnTo>
                  <a:lnTo>
                    <a:pt x="1414" y="781"/>
                  </a:lnTo>
                  <a:lnTo>
                    <a:pt x="1402" y="796"/>
                  </a:lnTo>
                  <a:lnTo>
                    <a:pt x="1385" y="816"/>
                  </a:lnTo>
                  <a:lnTo>
                    <a:pt x="1365" y="837"/>
                  </a:lnTo>
                  <a:lnTo>
                    <a:pt x="1342" y="860"/>
                  </a:lnTo>
                  <a:lnTo>
                    <a:pt x="1315" y="884"/>
                  </a:lnTo>
                  <a:lnTo>
                    <a:pt x="1285" y="907"/>
                  </a:lnTo>
                  <a:lnTo>
                    <a:pt x="1250" y="931"/>
                  </a:lnTo>
                  <a:lnTo>
                    <a:pt x="1213" y="953"/>
                  </a:lnTo>
                  <a:lnTo>
                    <a:pt x="1171" y="973"/>
                  </a:lnTo>
                  <a:lnTo>
                    <a:pt x="1126" y="990"/>
                  </a:lnTo>
                  <a:lnTo>
                    <a:pt x="1077" y="1003"/>
                  </a:lnTo>
                  <a:lnTo>
                    <a:pt x="1025" y="1013"/>
                  </a:lnTo>
                  <a:lnTo>
                    <a:pt x="969" y="1017"/>
                  </a:lnTo>
                  <a:close/>
                </a:path>
              </a:pathLst>
            </a:cu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4" name=""/>
            <p:cNvSpPr/>
            <p:nvPr/>
          </p:nvSpPr>
          <p:spPr>
            <a:xfrm>
              <a:off x="5179680" y="5410800"/>
              <a:ext cx="604800" cy="203040"/>
            </a:xfrm>
            <a:custGeom>
              <a:avLst/>
              <a:gdLst/>
              <a:ahLst/>
              <a:rect l="l" t="t" r="r" b="b"/>
              <a:pathLst>
                <a:path w="775" h="434">
                  <a:moveTo>
                    <a:pt x="341" y="434"/>
                  </a:moveTo>
                  <a:lnTo>
                    <a:pt x="11" y="214"/>
                  </a:lnTo>
                  <a:lnTo>
                    <a:pt x="3" y="203"/>
                  </a:lnTo>
                  <a:lnTo>
                    <a:pt x="0" y="193"/>
                  </a:lnTo>
                  <a:lnTo>
                    <a:pt x="4" y="184"/>
                  </a:lnTo>
                  <a:lnTo>
                    <a:pt x="10" y="176"/>
                  </a:lnTo>
                  <a:lnTo>
                    <a:pt x="19" y="171"/>
                  </a:lnTo>
                  <a:lnTo>
                    <a:pt x="27" y="166"/>
                  </a:lnTo>
                  <a:lnTo>
                    <a:pt x="33" y="164"/>
                  </a:lnTo>
                  <a:lnTo>
                    <a:pt x="36" y="162"/>
                  </a:lnTo>
                  <a:lnTo>
                    <a:pt x="284" y="25"/>
                  </a:lnTo>
                  <a:lnTo>
                    <a:pt x="308" y="13"/>
                  </a:lnTo>
                  <a:lnTo>
                    <a:pt x="333" y="5"/>
                  </a:lnTo>
                  <a:lnTo>
                    <a:pt x="359" y="2"/>
                  </a:lnTo>
                  <a:lnTo>
                    <a:pt x="382" y="0"/>
                  </a:lnTo>
                  <a:lnTo>
                    <a:pt x="403" y="0"/>
                  </a:lnTo>
                  <a:lnTo>
                    <a:pt x="419" y="2"/>
                  </a:lnTo>
                  <a:lnTo>
                    <a:pt x="429" y="3"/>
                  </a:lnTo>
                  <a:lnTo>
                    <a:pt x="434" y="4"/>
                  </a:lnTo>
                  <a:lnTo>
                    <a:pt x="775" y="82"/>
                  </a:lnTo>
                  <a:lnTo>
                    <a:pt x="341" y="434"/>
                  </a:lnTo>
                  <a:close/>
                </a:path>
              </a:pathLst>
            </a:custGeom>
            <a:solidFill>
              <a:srgbClr val="b2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5" name=""/>
            <p:cNvSpPr/>
            <p:nvPr/>
          </p:nvSpPr>
          <p:spPr>
            <a:xfrm>
              <a:off x="5135760" y="5542560"/>
              <a:ext cx="623880" cy="457200"/>
            </a:xfrm>
            <a:custGeom>
              <a:avLst/>
              <a:gdLst/>
              <a:ahLst/>
              <a:rect l="l" t="t" r="r" b="b"/>
              <a:pathLst>
                <a:path w="797" h="977">
                  <a:moveTo>
                    <a:pt x="716" y="925"/>
                  </a:moveTo>
                  <a:lnTo>
                    <a:pt x="737" y="948"/>
                  </a:lnTo>
                  <a:lnTo>
                    <a:pt x="753" y="964"/>
                  </a:lnTo>
                  <a:lnTo>
                    <a:pt x="768" y="972"/>
                  </a:lnTo>
                  <a:lnTo>
                    <a:pt x="779" y="976"/>
                  </a:lnTo>
                  <a:lnTo>
                    <a:pt x="788" y="977"/>
                  </a:lnTo>
                  <a:lnTo>
                    <a:pt x="793" y="975"/>
                  </a:lnTo>
                  <a:lnTo>
                    <a:pt x="796" y="974"/>
                  </a:lnTo>
                  <a:lnTo>
                    <a:pt x="797" y="972"/>
                  </a:lnTo>
                  <a:lnTo>
                    <a:pt x="792" y="756"/>
                  </a:lnTo>
                  <a:lnTo>
                    <a:pt x="360" y="205"/>
                  </a:lnTo>
                  <a:lnTo>
                    <a:pt x="24" y="0"/>
                  </a:lnTo>
                  <a:lnTo>
                    <a:pt x="0" y="93"/>
                  </a:lnTo>
                  <a:lnTo>
                    <a:pt x="2" y="105"/>
                  </a:lnTo>
                  <a:lnTo>
                    <a:pt x="6" y="118"/>
                  </a:lnTo>
                  <a:lnTo>
                    <a:pt x="12" y="133"/>
                  </a:lnTo>
                  <a:lnTo>
                    <a:pt x="20" y="147"/>
                  </a:lnTo>
                  <a:lnTo>
                    <a:pt x="27" y="159"/>
                  </a:lnTo>
                  <a:lnTo>
                    <a:pt x="33" y="169"/>
                  </a:lnTo>
                  <a:lnTo>
                    <a:pt x="36" y="177"/>
                  </a:lnTo>
                  <a:lnTo>
                    <a:pt x="39" y="179"/>
                  </a:lnTo>
                  <a:lnTo>
                    <a:pt x="216" y="298"/>
                  </a:lnTo>
                  <a:lnTo>
                    <a:pt x="220" y="299"/>
                  </a:lnTo>
                  <a:lnTo>
                    <a:pt x="230" y="304"/>
                  </a:lnTo>
                  <a:lnTo>
                    <a:pt x="245" y="313"/>
                  </a:lnTo>
                  <a:lnTo>
                    <a:pt x="264" y="324"/>
                  </a:lnTo>
                  <a:lnTo>
                    <a:pt x="286" y="342"/>
                  </a:lnTo>
                  <a:lnTo>
                    <a:pt x="309" y="363"/>
                  </a:lnTo>
                  <a:lnTo>
                    <a:pt x="332" y="389"/>
                  </a:lnTo>
                  <a:lnTo>
                    <a:pt x="354" y="422"/>
                  </a:lnTo>
                  <a:lnTo>
                    <a:pt x="716" y="925"/>
                  </a:lnTo>
                  <a:close/>
                </a:path>
              </a:pathLst>
            </a:custGeom>
            <a:solidFill>
              <a:srgbClr val="3f3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6" name=""/>
            <p:cNvSpPr/>
            <p:nvPr/>
          </p:nvSpPr>
          <p:spPr>
            <a:xfrm>
              <a:off x="5122080" y="5550840"/>
              <a:ext cx="672120" cy="410760"/>
            </a:xfrm>
            <a:custGeom>
              <a:avLst/>
              <a:gdLst/>
              <a:ahLst/>
              <a:rect l="l" t="t" r="r" b="b"/>
              <a:pathLst>
                <a:path w="862" h="880">
                  <a:moveTo>
                    <a:pt x="862" y="867"/>
                  </a:moveTo>
                  <a:lnTo>
                    <a:pt x="355" y="235"/>
                  </a:lnTo>
                  <a:lnTo>
                    <a:pt x="354" y="231"/>
                  </a:lnTo>
                  <a:lnTo>
                    <a:pt x="354" y="231"/>
                  </a:lnTo>
                  <a:lnTo>
                    <a:pt x="9" y="0"/>
                  </a:lnTo>
                  <a:lnTo>
                    <a:pt x="0" y="18"/>
                  </a:lnTo>
                  <a:lnTo>
                    <a:pt x="344" y="250"/>
                  </a:lnTo>
                  <a:lnTo>
                    <a:pt x="341" y="248"/>
                  </a:lnTo>
                  <a:lnTo>
                    <a:pt x="848" y="880"/>
                  </a:lnTo>
                  <a:lnTo>
                    <a:pt x="862" y="867"/>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7" name=""/>
            <p:cNvSpPr/>
            <p:nvPr/>
          </p:nvSpPr>
          <p:spPr>
            <a:xfrm>
              <a:off x="5418720" y="5441400"/>
              <a:ext cx="394200" cy="186120"/>
            </a:xfrm>
            <a:custGeom>
              <a:avLst/>
              <a:gdLst/>
              <a:ahLst/>
              <a:rect l="l" t="t" r="r" b="b"/>
              <a:pathLst>
                <a:path w="503" h="400">
                  <a:moveTo>
                    <a:pt x="494" y="0"/>
                  </a:moveTo>
                  <a:lnTo>
                    <a:pt x="0" y="385"/>
                  </a:lnTo>
                  <a:lnTo>
                    <a:pt x="10" y="400"/>
                  </a:lnTo>
                  <a:lnTo>
                    <a:pt x="503" y="15"/>
                  </a:lnTo>
                  <a:lnTo>
                    <a:pt x="494"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68" name=""/>
            <p:cNvSpPr/>
            <p:nvPr/>
          </p:nvSpPr>
          <p:spPr>
            <a:xfrm>
              <a:off x="5386320" y="5411880"/>
              <a:ext cx="320400" cy="84240"/>
            </a:xfrm>
            <a:custGeom>
              <a:avLst/>
              <a:gdLst/>
              <a:ahLst/>
              <a:rect l="l" t="t" r="r" b="b"/>
              <a:pathLst>
                <a:path w="409" h="178">
                  <a:moveTo>
                    <a:pt x="409" y="159"/>
                  </a:moveTo>
                  <a:lnTo>
                    <a:pt x="5" y="0"/>
                  </a:lnTo>
                  <a:lnTo>
                    <a:pt x="0" y="19"/>
                  </a:lnTo>
                  <a:lnTo>
                    <a:pt x="404" y="178"/>
                  </a:lnTo>
                  <a:lnTo>
                    <a:pt x="409" y="159"/>
                  </a:lnTo>
                  <a:close/>
                </a:path>
              </a:pathLst>
            </a:custGeom>
            <a:solidFill>
              <a:srgbClr val="000000"/>
            </a:solid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Arial"/>
              </a:endParaRPr>
            </a:p>
          </p:txBody>
        </p:sp>
        <p:sp>
          <p:nvSpPr>
            <p:cNvPr id="169" name=""/>
            <p:cNvSpPr/>
            <p:nvPr/>
          </p:nvSpPr>
          <p:spPr>
            <a:xfrm>
              <a:off x="5257800" y="5454000"/>
              <a:ext cx="307800" cy="108000"/>
            </a:xfrm>
            <a:custGeom>
              <a:avLst/>
              <a:gdLst/>
              <a:ahLst/>
              <a:rect l="l" t="t" r="r" b="b"/>
              <a:pathLst>
                <a:path w="393" h="232">
                  <a:moveTo>
                    <a:pt x="393" y="216"/>
                  </a:moveTo>
                  <a:lnTo>
                    <a:pt x="7" y="0"/>
                  </a:lnTo>
                  <a:lnTo>
                    <a:pt x="0" y="18"/>
                  </a:lnTo>
                  <a:lnTo>
                    <a:pt x="386" y="232"/>
                  </a:lnTo>
                  <a:lnTo>
                    <a:pt x="393" y="216"/>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0" name=""/>
            <p:cNvSpPr/>
            <p:nvPr/>
          </p:nvSpPr>
          <p:spPr>
            <a:xfrm>
              <a:off x="5836320" y="5789160"/>
              <a:ext cx="526680" cy="237240"/>
            </a:xfrm>
            <a:custGeom>
              <a:avLst/>
              <a:gdLst/>
              <a:ahLst/>
              <a:rect l="l" t="t" r="r" b="b"/>
              <a:pathLst>
                <a:path w="672" h="507">
                  <a:moveTo>
                    <a:pt x="672" y="0"/>
                  </a:moveTo>
                  <a:lnTo>
                    <a:pt x="669" y="4"/>
                  </a:lnTo>
                  <a:lnTo>
                    <a:pt x="660" y="17"/>
                  </a:lnTo>
                  <a:lnTo>
                    <a:pt x="647" y="36"/>
                  </a:lnTo>
                  <a:lnTo>
                    <a:pt x="627" y="60"/>
                  </a:lnTo>
                  <a:lnTo>
                    <a:pt x="602" y="87"/>
                  </a:lnTo>
                  <a:lnTo>
                    <a:pt x="571" y="117"/>
                  </a:lnTo>
                  <a:lnTo>
                    <a:pt x="536" y="150"/>
                  </a:lnTo>
                  <a:lnTo>
                    <a:pt x="495" y="181"/>
                  </a:lnTo>
                  <a:lnTo>
                    <a:pt x="449" y="213"/>
                  </a:lnTo>
                  <a:lnTo>
                    <a:pt x="398" y="242"/>
                  </a:lnTo>
                  <a:lnTo>
                    <a:pt x="343" y="267"/>
                  </a:lnTo>
                  <a:lnTo>
                    <a:pt x="283" y="287"/>
                  </a:lnTo>
                  <a:lnTo>
                    <a:pt x="219" y="302"/>
                  </a:lnTo>
                  <a:lnTo>
                    <a:pt x="150" y="308"/>
                  </a:lnTo>
                  <a:lnTo>
                    <a:pt x="77" y="306"/>
                  </a:lnTo>
                  <a:lnTo>
                    <a:pt x="0" y="295"/>
                  </a:lnTo>
                  <a:lnTo>
                    <a:pt x="0" y="297"/>
                  </a:lnTo>
                  <a:lnTo>
                    <a:pt x="0" y="305"/>
                  </a:lnTo>
                  <a:lnTo>
                    <a:pt x="1" y="316"/>
                  </a:lnTo>
                  <a:lnTo>
                    <a:pt x="2" y="331"/>
                  </a:lnTo>
                  <a:lnTo>
                    <a:pt x="5" y="349"/>
                  </a:lnTo>
                  <a:lnTo>
                    <a:pt x="10" y="367"/>
                  </a:lnTo>
                  <a:lnTo>
                    <a:pt x="16" y="388"/>
                  </a:lnTo>
                  <a:lnTo>
                    <a:pt x="24" y="409"/>
                  </a:lnTo>
                  <a:lnTo>
                    <a:pt x="35" y="429"/>
                  </a:lnTo>
                  <a:lnTo>
                    <a:pt x="49" y="449"/>
                  </a:lnTo>
                  <a:lnTo>
                    <a:pt x="66" y="467"/>
                  </a:lnTo>
                  <a:lnTo>
                    <a:pt x="87" y="482"/>
                  </a:lnTo>
                  <a:lnTo>
                    <a:pt x="111" y="494"/>
                  </a:lnTo>
                  <a:lnTo>
                    <a:pt x="140" y="503"/>
                  </a:lnTo>
                  <a:lnTo>
                    <a:pt x="173" y="507"/>
                  </a:lnTo>
                  <a:lnTo>
                    <a:pt x="210" y="506"/>
                  </a:lnTo>
                  <a:lnTo>
                    <a:pt x="215" y="504"/>
                  </a:lnTo>
                  <a:lnTo>
                    <a:pt x="228" y="502"/>
                  </a:lnTo>
                  <a:lnTo>
                    <a:pt x="249" y="497"/>
                  </a:lnTo>
                  <a:lnTo>
                    <a:pt x="275" y="489"/>
                  </a:lnTo>
                  <a:lnTo>
                    <a:pt x="307" y="478"/>
                  </a:lnTo>
                  <a:lnTo>
                    <a:pt x="343" y="463"/>
                  </a:lnTo>
                  <a:lnTo>
                    <a:pt x="382" y="444"/>
                  </a:lnTo>
                  <a:lnTo>
                    <a:pt x="422" y="419"/>
                  </a:lnTo>
                  <a:lnTo>
                    <a:pt x="463" y="390"/>
                  </a:lnTo>
                  <a:lnTo>
                    <a:pt x="504" y="355"/>
                  </a:lnTo>
                  <a:lnTo>
                    <a:pt x="542" y="315"/>
                  </a:lnTo>
                  <a:lnTo>
                    <a:pt x="579" y="267"/>
                  </a:lnTo>
                  <a:lnTo>
                    <a:pt x="611" y="212"/>
                  </a:lnTo>
                  <a:lnTo>
                    <a:pt x="638" y="150"/>
                  </a:lnTo>
                  <a:lnTo>
                    <a:pt x="659" y="80"/>
                  </a:lnTo>
                  <a:lnTo>
                    <a:pt x="672" y="0"/>
                  </a:lnTo>
                  <a:close/>
                </a:path>
              </a:pathLst>
            </a:custGeom>
            <a:solidFill>
              <a:srgbClr val="9e9e9e"/>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1" name=""/>
            <p:cNvSpPr/>
            <p:nvPr/>
          </p:nvSpPr>
          <p:spPr>
            <a:xfrm>
              <a:off x="5800320" y="5808960"/>
              <a:ext cx="589680" cy="166680"/>
            </a:xfrm>
            <a:custGeom>
              <a:avLst/>
              <a:gdLst/>
              <a:ahLst/>
              <a:rect l="l" t="t" r="r" b="b"/>
              <a:pathLst>
                <a:path w="755" h="357">
                  <a:moveTo>
                    <a:pt x="740" y="0"/>
                  </a:moveTo>
                  <a:lnTo>
                    <a:pt x="740" y="0"/>
                  </a:lnTo>
                  <a:lnTo>
                    <a:pt x="739" y="1"/>
                  </a:lnTo>
                  <a:lnTo>
                    <a:pt x="736" y="6"/>
                  </a:lnTo>
                  <a:lnTo>
                    <a:pt x="731" y="13"/>
                  </a:lnTo>
                  <a:lnTo>
                    <a:pt x="724" y="22"/>
                  </a:lnTo>
                  <a:lnTo>
                    <a:pt x="715" y="32"/>
                  </a:lnTo>
                  <a:lnTo>
                    <a:pt x="705" y="44"/>
                  </a:lnTo>
                  <a:lnTo>
                    <a:pt x="693" y="57"/>
                  </a:lnTo>
                  <a:lnTo>
                    <a:pt x="679" y="72"/>
                  </a:lnTo>
                  <a:lnTo>
                    <a:pt x="663" y="88"/>
                  </a:lnTo>
                  <a:lnTo>
                    <a:pt x="647" y="105"/>
                  </a:lnTo>
                  <a:lnTo>
                    <a:pt x="629" y="122"/>
                  </a:lnTo>
                  <a:lnTo>
                    <a:pt x="609" y="140"/>
                  </a:lnTo>
                  <a:lnTo>
                    <a:pt x="588" y="159"/>
                  </a:lnTo>
                  <a:lnTo>
                    <a:pt x="565" y="177"/>
                  </a:lnTo>
                  <a:lnTo>
                    <a:pt x="542" y="195"/>
                  </a:lnTo>
                  <a:lnTo>
                    <a:pt x="518" y="213"/>
                  </a:lnTo>
                  <a:lnTo>
                    <a:pt x="491" y="230"/>
                  </a:lnTo>
                  <a:lnTo>
                    <a:pt x="465" y="248"/>
                  </a:lnTo>
                  <a:lnTo>
                    <a:pt x="436" y="264"/>
                  </a:lnTo>
                  <a:lnTo>
                    <a:pt x="407" y="278"/>
                  </a:lnTo>
                  <a:lnTo>
                    <a:pt x="378" y="292"/>
                  </a:lnTo>
                  <a:lnTo>
                    <a:pt x="347" y="304"/>
                  </a:lnTo>
                  <a:lnTo>
                    <a:pt x="316" y="314"/>
                  </a:lnTo>
                  <a:lnTo>
                    <a:pt x="284" y="323"/>
                  </a:lnTo>
                  <a:lnTo>
                    <a:pt x="251" y="329"/>
                  </a:lnTo>
                  <a:lnTo>
                    <a:pt x="218" y="334"/>
                  </a:lnTo>
                  <a:lnTo>
                    <a:pt x="183" y="336"/>
                  </a:lnTo>
                  <a:lnTo>
                    <a:pt x="149" y="336"/>
                  </a:lnTo>
                  <a:lnTo>
                    <a:pt x="114" y="332"/>
                  </a:lnTo>
                  <a:lnTo>
                    <a:pt x="79" y="324"/>
                  </a:lnTo>
                  <a:lnTo>
                    <a:pt x="43" y="316"/>
                  </a:lnTo>
                  <a:lnTo>
                    <a:pt x="7" y="302"/>
                  </a:lnTo>
                  <a:lnTo>
                    <a:pt x="0" y="322"/>
                  </a:lnTo>
                  <a:lnTo>
                    <a:pt x="38" y="336"/>
                  </a:lnTo>
                  <a:lnTo>
                    <a:pt x="74" y="346"/>
                  </a:lnTo>
                  <a:lnTo>
                    <a:pt x="111" y="353"/>
                  </a:lnTo>
                  <a:lnTo>
                    <a:pt x="147" y="357"/>
                  </a:lnTo>
                  <a:lnTo>
                    <a:pt x="182" y="357"/>
                  </a:lnTo>
                  <a:lnTo>
                    <a:pt x="218" y="356"/>
                  </a:lnTo>
                  <a:lnTo>
                    <a:pt x="252" y="351"/>
                  </a:lnTo>
                  <a:lnTo>
                    <a:pt x="286" y="345"/>
                  </a:lnTo>
                  <a:lnTo>
                    <a:pt x="319" y="336"/>
                  </a:lnTo>
                  <a:lnTo>
                    <a:pt x="351" y="326"/>
                  </a:lnTo>
                  <a:lnTo>
                    <a:pt x="383" y="313"/>
                  </a:lnTo>
                  <a:lnTo>
                    <a:pt x="413" y="299"/>
                  </a:lnTo>
                  <a:lnTo>
                    <a:pt x="443" y="284"/>
                  </a:lnTo>
                  <a:lnTo>
                    <a:pt x="471" y="268"/>
                  </a:lnTo>
                  <a:lnTo>
                    <a:pt x="499" y="250"/>
                  </a:lnTo>
                  <a:lnTo>
                    <a:pt x="525" y="233"/>
                  </a:lnTo>
                  <a:lnTo>
                    <a:pt x="551" y="214"/>
                  </a:lnTo>
                  <a:lnTo>
                    <a:pt x="575" y="195"/>
                  </a:lnTo>
                  <a:lnTo>
                    <a:pt x="598" y="176"/>
                  </a:lnTo>
                  <a:lnTo>
                    <a:pt x="619" y="157"/>
                  </a:lnTo>
                  <a:lnTo>
                    <a:pt x="640" y="140"/>
                  </a:lnTo>
                  <a:lnTo>
                    <a:pt x="659" y="122"/>
                  </a:lnTo>
                  <a:lnTo>
                    <a:pt x="675" y="105"/>
                  </a:lnTo>
                  <a:lnTo>
                    <a:pt x="692" y="88"/>
                  </a:lnTo>
                  <a:lnTo>
                    <a:pt x="705" y="73"/>
                  </a:lnTo>
                  <a:lnTo>
                    <a:pt x="718" y="59"/>
                  </a:lnTo>
                  <a:lnTo>
                    <a:pt x="728" y="47"/>
                  </a:lnTo>
                  <a:lnTo>
                    <a:pt x="738" y="37"/>
                  </a:lnTo>
                  <a:lnTo>
                    <a:pt x="745" y="28"/>
                  </a:lnTo>
                  <a:lnTo>
                    <a:pt x="750" y="22"/>
                  </a:lnTo>
                  <a:lnTo>
                    <a:pt x="754" y="17"/>
                  </a:lnTo>
                  <a:lnTo>
                    <a:pt x="755" y="15"/>
                  </a:lnTo>
                  <a:lnTo>
                    <a:pt x="740"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2" name=""/>
            <p:cNvSpPr/>
            <p:nvPr/>
          </p:nvSpPr>
          <p:spPr>
            <a:xfrm>
              <a:off x="5132520" y="5653440"/>
              <a:ext cx="545400" cy="407880"/>
            </a:xfrm>
            <a:custGeom>
              <a:avLst/>
              <a:gdLst/>
              <a:ahLst/>
              <a:rect l="l" t="t" r="r" b="b"/>
              <a:pathLst>
                <a:path w="698" h="873">
                  <a:moveTo>
                    <a:pt x="29" y="0"/>
                  </a:moveTo>
                  <a:lnTo>
                    <a:pt x="1" y="117"/>
                  </a:lnTo>
                  <a:lnTo>
                    <a:pt x="1" y="119"/>
                  </a:lnTo>
                  <a:lnTo>
                    <a:pt x="0" y="124"/>
                  </a:lnTo>
                  <a:lnTo>
                    <a:pt x="0" y="133"/>
                  </a:lnTo>
                  <a:lnTo>
                    <a:pt x="1" y="145"/>
                  </a:lnTo>
                  <a:lnTo>
                    <a:pt x="4" y="159"/>
                  </a:lnTo>
                  <a:lnTo>
                    <a:pt x="10" y="176"/>
                  </a:lnTo>
                  <a:lnTo>
                    <a:pt x="21" y="193"/>
                  </a:lnTo>
                  <a:lnTo>
                    <a:pt x="35" y="211"/>
                  </a:lnTo>
                  <a:lnTo>
                    <a:pt x="698" y="873"/>
                  </a:lnTo>
                  <a:lnTo>
                    <a:pt x="289" y="217"/>
                  </a:lnTo>
                  <a:lnTo>
                    <a:pt x="29" y="0"/>
                  </a:lnTo>
                  <a:close/>
                </a:path>
              </a:pathLst>
            </a:custGeom>
            <a:solidFill>
              <a:srgbClr val="000000"/>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3" name=""/>
            <p:cNvSpPr/>
            <p:nvPr/>
          </p:nvSpPr>
          <p:spPr>
            <a:xfrm>
              <a:off x="5165640" y="5678640"/>
              <a:ext cx="387720" cy="273600"/>
            </a:xfrm>
            <a:custGeom>
              <a:avLst/>
              <a:gdLst/>
              <a:ahLst/>
              <a:rect l="l" t="t" r="r" b="b"/>
              <a:pathLst>
                <a:path w="496" h="585">
                  <a:moveTo>
                    <a:pt x="1" y="13"/>
                  </a:moveTo>
                  <a:lnTo>
                    <a:pt x="484" y="583"/>
                  </a:lnTo>
                  <a:lnTo>
                    <a:pt x="484" y="583"/>
                  </a:lnTo>
                  <a:lnTo>
                    <a:pt x="486" y="585"/>
                  </a:lnTo>
                  <a:lnTo>
                    <a:pt x="489" y="585"/>
                  </a:lnTo>
                  <a:lnTo>
                    <a:pt x="492" y="585"/>
                  </a:lnTo>
                  <a:lnTo>
                    <a:pt x="494" y="583"/>
                  </a:lnTo>
                  <a:lnTo>
                    <a:pt x="496" y="581"/>
                  </a:lnTo>
                  <a:lnTo>
                    <a:pt x="496" y="577"/>
                  </a:lnTo>
                  <a:lnTo>
                    <a:pt x="496" y="574"/>
                  </a:lnTo>
                  <a:lnTo>
                    <a:pt x="494" y="572"/>
                  </a:lnTo>
                  <a:lnTo>
                    <a:pt x="494" y="572"/>
                  </a:lnTo>
                  <a:lnTo>
                    <a:pt x="11" y="3"/>
                  </a:lnTo>
                  <a:lnTo>
                    <a:pt x="11" y="3"/>
                  </a:lnTo>
                  <a:lnTo>
                    <a:pt x="9" y="2"/>
                  </a:lnTo>
                  <a:lnTo>
                    <a:pt x="6" y="0"/>
                  </a:lnTo>
                  <a:lnTo>
                    <a:pt x="4" y="2"/>
                  </a:lnTo>
                  <a:lnTo>
                    <a:pt x="1" y="3"/>
                  </a:lnTo>
                  <a:lnTo>
                    <a:pt x="0" y="5"/>
                  </a:lnTo>
                  <a:lnTo>
                    <a:pt x="0" y="8"/>
                  </a:lnTo>
                  <a:lnTo>
                    <a:pt x="0" y="10"/>
                  </a:lnTo>
                  <a:lnTo>
                    <a:pt x="1" y="13"/>
                  </a:lnTo>
                  <a:lnTo>
                    <a:pt x="1" y="13"/>
                  </a:lnTo>
                  <a:close/>
                </a:path>
              </a:pathLst>
            </a:custGeom>
            <a:solidFill>
              <a:srgbClr val="0063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4" name=""/>
            <p:cNvSpPr/>
            <p:nvPr/>
          </p:nvSpPr>
          <p:spPr>
            <a:xfrm>
              <a:off x="5193720" y="5419080"/>
              <a:ext cx="71640" cy="27720"/>
            </a:xfrm>
            <a:custGeom>
              <a:avLst/>
              <a:gdLst/>
              <a:ahLst/>
              <a:rect l="l" t="t" r="r" b="b"/>
              <a:pathLst>
                <a:path w="93" h="59">
                  <a:moveTo>
                    <a:pt x="7" y="24"/>
                  </a:moveTo>
                  <a:lnTo>
                    <a:pt x="78" y="58"/>
                  </a:lnTo>
                  <a:lnTo>
                    <a:pt x="78" y="58"/>
                  </a:lnTo>
                  <a:lnTo>
                    <a:pt x="83" y="59"/>
                  </a:lnTo>
                  <a:lnTo>
                    <a:pt x="87" y="58"/>
                  </a:lnTo>
                  <a:lnTo>
                    <a:pt x="89" y="55"/>
                  </a:lnTo>
                  <a:lnTo>
                    <a:pt x="92" y="51"/>
                  </a:lnTo>
                  <a:lnTo>
                    <a:pt x="93" y="48"/>
                  </a:lnTo>
                  <a:lnTo>
                    <a:pt x="92" y="43"/>
                  </a:lnTo>
                  <a:lnTo>
                    <a:pt x="89" y="39"/>
                  </a:lnTo>
                  <a:lnTo>
                    <a:pt x="86" y="36"/>
                  </a:lnTo>
                  <a:lnTo>
                    <a:pt x="86" y="36"/>
                  </a:lnTo>
                  <a:lnTo>
                    <a:pt x="14" y="2"/>
                  </a:lnTo>
                  <a:lnTo>
                    <a:pt x="14" y="2"/>
                  </a:lnTo>
                  <a:lnTo>
                    <a:pt x="11" y="0"/>
                  </a:lnTo>
                  <a:lnTo>
                    <a:pt x="7" y="1"/>
                  </a:lnTo>
                  <a:lnTo>
                    <a:pt x="3" y="4"/>
                  </a:lnTo>
                  <a:lnTo>
                    <a:pt x="1" y="7"/>
                  </a:lnTo>
                  <a:lnTo>
                    <a:pt x="0" y="12"/>
                  </a:lnTo>
                  <a:lnTo>
                    <a:pt x="1" y="16"/>
                  </a:lnTo>
                  <a:lnTo>
                    <a:pt x="3" y="20"/>
                  </a:lnTo>
                  <a:lnTo>
                    <a:pt x="7" y="24"/>
                  </a:lnTo>
                  <a:lnTo>
                    <a:pt x="7" y="24"/>
                  </a:lnTo>
                  <a:close/>
                </a:path>
              </a:pathLst>
            </a:custGeom>
            <a:solidFill>
              <a:srgbClr val="7f7f7f"/>
            </a:solidFill>
            <a:ln w="0">
              <a:noFill/>
            </a:ln>
          </p:spPr>
          <p:style>
            <a:lnRef idx="0"/>
            <a:fillRef idx="0"/>
            <a:effectRef idx="0"/>
            <a:fontRef idx="minor"/>
          </p:style>
          <p:txBody>
            <a:bodyPr lIns="90000" rIns="90000" tIns="-19080" bIns="-19080" anchor="t">
              <a:noAutofit/>
            </a:bodyPr>
            <a:p>
              <a:endParaRPr b="0" lang="en-US" sz="2400" strike="noStrike" u="none">
                <a:solidFill>
                  <a:srgbClr val="000000"/>
                </a:solidFill>
                <a:effectLst/>
                <a:uFillTx/>
                <a:latin typeface="Arial"/>
              </a:endParaRPr>
            </a:p>
          </p:txBody>
        </p:sp>
        <p:sp>
          <p:nvSpPr>
            <p:cNvPr id="175" name=""/>
            <p:cNvSpPr/>
            <p:nvPr/>
          </p:nvSpPr>
          <p:spPr>
            <a:xfrm>
              <a:off x="5281200" y="5456880"/>
              <a:ext cx="275400" cy="93960"/>
            </a:xfrm>
            <a:custGeom>
              <a:avLst/>
              <a:gdLst/>
              <a:ahLst/>
              <a:rect l="l" t="t" r="r" b="b"/>
              <a:pathLst>
                <a:path w="351" h="200">
                  <a:moveTo>
                    <a:pt x="346" y="182"/>
                  </a:moveTo>
                  <a:lnTo>
                    <a:pt x="12" y="0"/>
                  </a:lnTo>
                  <a:lnTo>
                    <a:pt x="12" y="0"/>
                  </a:lnTo>
                  <a:lnTo>
                    <a:pt x="8" y="0"/>
                  </a:lnTo>
                  <a:lnTo>
                    <a:pt x="6" y="0"/>
                  </a:lnTo>
                  <a:lnTo>
                    <a:pt x="3" y="3"/>
                  </a:lnTo>
                  <a:lnTo>
                    <a:pt x="0" y="5"/>
                  </a:lnTo>
                  <a:lnTo>
                    <a:pt x="0" y="9"/>
                  </a:lnTo>
                  <a:lnTo>
                    <a:pt x="0" y="13"/>
                  </a:lnTo>
                  <a:lnTo>
                    <a:pt x="3" y="17"/>
                  </a:lnTo>
                  <a:lnTo>
                    <a:pt x="5" y="18"/>
                  </a:lnTo>
                  <a:lnTo>
                    <a:pt x="5" y="18"/>
                  </a:lnTo>
                  <a:lnTo>
                    <a:pt x="340" y="200"/>
                  </a:lnTo>
                  <a:lnTo>
                    <a:pt x="340" y="200"/>
                  </a:lnTo>
                  <a:lnTo>
                    <a:pt x="342" y="200"/>
                  </a:lnTo>
                  <a:lnTo>
                    <a:pt x="346" y="200"/>
                  </a:lnTo>
                  <a:lnTo>
                    <a:pt x="348" y="198"/>
                  </a:lnTo>
                  <a:lnTo>
                    <a:pt x="350" y="195"/>
                  </a:lnTo>
                  <a:lnTo>
                    <a:pt x="351" y="191"/>
                  </a:lnTo>
                  <a:lnTo>
                    <a:pt x="350" y="189"/>
                  </a:lnTo>
                  <a:lnTo>
                    <a:pt x="349" y="185"/>
                  </a:lnTo>
                  <a:lnTo>
                    <a:pt x="346" y="182"/>
                  </a:lnTo>
                  <a:lnTo>
                    <a:pt x="346" y="182"/>
                  </a:lnTo>
                  <a:close/>
                </a:path>
              </a:pathLst>
            </a:custGeom>
            <a:solidFill>
              <a:srgbClr val="33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176" name=""/>
            <p:cNvSpPr/>
            <p:nvPr/>
          </p:nvSpPr>
          <p:spPr>
            <a:xfrm>
              <a:off x="5415840" y="5411880"/>
              <a:ext cx="279720" cy="72720"/>
            </a:xfrm>
            <a:custGeom>
              <a:avLst/>
              <a:gdLst/>
              <a:ahLst/>
              <a:rect l="l" t="t" r="r" b="b"/>
              <a:pathLst>
                <a:path w="358" h="154">
                  <a:moveTo>
                    <a:pt x="352" y="135"/>
                  </a:moveTo>
                  <a:lnTo>
                    <a:pt x="9" y="0"/>
                  </a:lnTo>
                  <a:lnTo>
                    <a:pt x="9" y="0"/>
                  </a:lnTo>
                  <a:lnTo>
                    <a:pt x="6" y="0"/>
                  </a:lnTo>
                  <a:lnTo>
                    <a:pt x="3" y="1"/>
                  </a:lnTo>
                  <a:lnTo>
                    <a:pt x="1" y="2"/>
                  </a:lnTo>
                  <a:lnTo>
                    <a:pt x="0" y="6"/>
                  </a:lnTo>
                  <a:lnTo>
                    <a:pt x="0" y="9"/>
                  </a:lnTo>
                  <a:lnTo>
                    <a:pt x="0" y="12"/>
                  </a:lnTo>
                  <a:lnTo>
                    <a:pt x="2" y="16"/>
                  </a:lnTo>
                  <a:lnTo>
                    <a:pt x="4" y="19"/>
                  </a:lnTo>
                  <a:lnTo>
                    <a:pt x="4" y="19"/>
                  </a:lnTo>
                  <a:lnTo>
                    <a:pt x="348" y="153"/>
                  </a:lnTo>
                  <a:lnTo>
                    <a:pt x="348" y="153"/>
                  </a:lnTo>
                  <a:lnTo>
                    <a:pt x="351" y="154"/>
                  </a:lnTo>
                  <a:lnTo>
                    <a:pt x="354" y="153"/>
                  </a:lnTo>
                  <a:lnTo>
                    <a:pt x="357" y="151"/>
                  </a:lnTo>
                  <a:lnTo>
                    <a:pt x="358" y="147"/>
                  </a:lnTo>
                  <a:lnTo>
                    <a:pt x="358" y="144"/>
                  </a:lnTo>
                  <a:lnTo>
                    <a:pt x="358" y="141"/>
                  </a:lnTo>
                  <a:lnTo>
                    <a:pt x="356" y="138"/>
                  </a:lnTo>
                  <a:lnTo>
                    <a:pt x="352" y="135"/>
                  </a:lnTo>
                  <a:lnTo>
                    <a:pt x="352" y="135"/>
                  </a:lnTo>
                  <a:close/>
                </a:path>
              </a:pathLst>
            </a:custGeom>
            <a:solidFill>
              <a:srgbClr val="33ffff"/>
            </a:solidFill>
            <a:ln w="0">
              <a:noFill/>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Arial"/>
              </a:endParaRPr>
            </a:p>
          </p:txBody>
        </p:sp>
      </p:grpSp>
      <p:graphicFrame>
        <p:nvGraphicFramePr>
          <p:cNvPr id="177" name=""/>
          <p:cNvGraphicFramePr/>
          <p:nvPr/>
        </p:nvGraphicFramePr>
        <p:xfrm>
          <a:off x="0" y="1143000"/>
          <a:ext cx="9144000" cy="426960"/>
        </p:xfrm>
        <a:graphic>
          <a:graphicData uri="http://schemas.openxmlformats.org/presentationml/2006/ole">
            <p:oleObj r:id="rId6" spid="">
              <p:embed/>
              <p:pic>
                <p:nvPicPr>
                  <p:cNvPr id="178" name="" descr=""/>
                  <p:cNvPicPr/>
                  <p:nvPr/>
                </p:nvPicPr>
                <p:blipFill>
                  <a:blip r:embed="rId7"/>
                  <a:stretch/>
                </p:blipFill>
                <p:spPr>
                  <a:xfrm>
                    <a:off x="0" y="1143000"/>
                    <a:ext cx="9144000" cy="426960"/>
                  </a:xfrm>
                  <a:prstGeom prst="rect">
                    <a:avLst/>
                  </a:prstGeom>
                  <a:noFill/>
                  <a:ln w="0">
                    <a:noFill/>
                  </a:ln>
                </p:spPr>
              </p:pic>
            </p:oleObj>
          </a:graphicData>
        </a:graphic>
      </p:graphicFrame>
      <p:graphicFrame>
        <p:nvGraphicFramePr>
          <p:cNvPr id="179" name=""/>
          <p:cNvGraphicFramePr/>
          <p:nvPr/>
        </p:nvGraphicFramePr>
        <p:xfrm>
          <a:off x="0" y="990720"/>
          <a:ext cx="9144000" cy="672840"/>
        </p:xfrm>
        <a:graphic>
          <a:graphicData uri="http://schemas.openxmlformats.org/presentationml/2006/ole">
            <p:oleObj r:id="rId8" spid="">
              <p:embed/>
              <p:pic>
                <p:nvPicPr>
                  <p:cNvPr id="180" name="" descr=""/>
                  <p:cNvPicPr/>
                  <p:nvPr/>
                </p:nvPicPr>
                <p:blipFill>
                  <a:blip r:embed="rId9"/>
                  <a:stretch/>
                </p:blipFill>
                <p:spPr>
                  <a:xfrm>
                    <a:off x="0" y="990720"/>
                    <a:ext cx="9144000" cy="672840"/>
                  </a:xfrm>
                  <a:prstGeom prst="rect">
                    <a:avLst/>
                  </a:prstGeom>
                  <a:noFill/>
                  <a:ln w="0">
                    <a:noFill/>
                  </a:ln>
                </p:spPr>
              </p:pic>
            </p:oleObj>
          </a:graphicData>
        </a:graphic>
      </p:graphicFrame>
      <p:sp>
        <p:nvSpPr>
          <p:cNvPr id="181" name=""/>
          <p:cNvSpPr/>
          <p:nvPr/>
        </p:nvSpPr>
        <p:spPr>
          <a:xfrm>
            <a:off x="6373800" y="2959200"/>
            <a:ext cx="1108080" cy="536400"/>
          </a:xfrm>
          <a:prstGeom prst="ellipse">
            <a:avLst/>
          </a:prstGeom>
          <a:noFill/>
          <a:ln w="50760">
            <a:solidFill>
              <a:srgbClr val="0000f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182" name=""/>
          <p:cNvSpPr/>
          <p:nvPr/>
        </p:nvSpPr>
        <p:spPr>
          <a:xfrm flipH="1" flipV="1">
            <a:off x="3255840" y="3898440"/>
            <a:ext cx="69840" cy="739800"/>
          </a:xfrm>
          <a:prstGeom prst="line">
            <a:avLst/>
          </a:prstGeom>
          <a:ln w="0">
            <a:noFill/>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83" name=""/>
          <p:cNvSpPr/>
          <p:nvPr/>
        </p:nvSpPr>
        <p:spPr>
          <a:xfrm>
            <a:off x="3209760" y="3160800"/>
            <a:ext cx="2608560" cy="2217600"/>
          </a:xfrm>
          <a:custGeom>
            <a:avLst/>
            <a:gdLst/>
            <a:ahLst/>
            <a:rect l="l" t="t" r="r" b="b"/>
            <a:pathLst>
              <a:path w="1808" h="1584">
                <a:moveTo>
                  <a:pt x="1328" y="1584"/>
                </a:moveTo>
                <a:cubicBezTo>
                  <a:pt x="664" y="1284"/>
                  <a:pt x="0" y="984"/>
                  <a:pt x="80" y="720"/>
                </a:cubicBezTo>
                <a:cubicBezTo>
                  <a:pt x="160" y="456"/>
                  <a:pt x="1512" y="80"/>
                  <a:pt x="1808" y="0"/>
                </a:cubicBezTo>
              </a:path>
            </a:pathLst>
          </a:custGeom>
          <a:no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184" name=""/>
          <p:cNvSpPr/>
          <p:nvPr/>
        </p:nvSpPr>
        <p:spPr>
          <a:xfrm>
            <a:off x="4179960" y="4168800"/>
            <a:ext cx="946080" cy="1209600"/>
          </a:xfrm>
          <a:custGeom>
            <a:avLst/>
            <a:gdLst/>
            <a:ahLst/>
            <a:rect l="l" t="t" r="r" b="b"/>
            <a:pathLst>
              <a:path w="656" h="864">
                <a:moveTo>
                  <a:pt x="656" y="864"/>
                </a:moveTo>
                <a:cubicBezTo>
                  <a:pt x="328" y="564"/>
                  <a:pt x="0" y="264"/>
                  <a:pt x="80" y="0"/>
                </a:cubicBezTo>
              </a:path>
            </a:pathLst>
          </a:custGeom>
          <a:no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sp>
        <p:nvSpPr>
          <p:cNvPr id="185" name=""/>
          <p:cNvSpPr/>
          <p:nvPr/>
        </p:nvSpPr>
        <p:spPr>
          <a:xfrm>
            <a:off x="3983040" y="3160800"/>
            <a:ext cx="1766880" cy="2217600"/>
          </a:xfrm>
          <a:custGeom>
            <a:avLst/>
            <a:gdLst/>
            <a:ahLst/>
            <a:rect l="l" t="t" r="r" b="b"/>
            <a:pathLst>
              <a:path w="1224" h="1584">
                <a:moveTo>
                  <a:pt x="792" y="1584"/>
                </a:moveTo>
                <a:cubicBezTo>
                  <a:pt x="396" y="1140"/>
                  <a:pt x="0" y="696"/>
                  <a:pt x="72" y="432"/>
                </a:cubicBezTo>
                <a:cubicBezTo>
                  <a:pt x="144" y="168"/>
                  <a:pt x="1032" y="72"/>
                  <a:pt x="1224" y="0"/>
                </a:cubicBezTo>
              </a:path>
            </a:pathLst>
          </a:custGeom>
          <a:noFill/>
          <a:ln w="0">
            <a:noFill/>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grpSp>
        <p:nvGrpSpPr>
          <p:cNvPr id="186" name=""/>
          <p:cNvGrpSpPr/>
          <p:nvPr/>
        </p:nvGrpSpPr>
        <p:grpSpPr>
          <a:xfrm>
            <a:off x="3498840" y="3160800"/>
            <a:ext cx="2874600" cy="2286000"/>
            <a:chOff x="3498840" y="3160800"/>
            <a:chExt cx="2874600" cy="2286000"/>
          </a:xfrm>
        </p:grpSpPr>
        <p:sp>
          <p:nvSpPr>
            <p:cNvPr id="187" name=""/>
            <p:cNvSpPr/>
            <p:nvPr/>
          </p:nvSpPr>
          <p:spPr>
            <a:xfrm>
              <a:off x="5819400" y="3160800"/>
              <a:ext cx="554040" cy="0"/>
            </a:xfrm>
            <a:prstGeom prst="line">
              <a:avLst/>
            </a:prstGeom>
            <a:ln w="76320">
              <a:solidFill>
                <a:srgbClr val="0000ff"/>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188" name=""/>
            <p:cNvSpPr/>
            <p:nvPr/>
          </p:nvSpPr>
          <p:spPr>
            <a:xfrm>
              <a:off x="3498840" y="3160800"/>
              <a:ext cx="2320560" cy="2286000"/>
            </a:xfrm>
            <a:custGeom>
              <a:avLst/>
              <a:gdLst/>
              <a:ahLst/>
              <a:rect l="l" t="t" r="r" b="b"/>
              <a:pathLst>
                <a:path w="1608" h="1632">
                  <a:moveTo>
                    <a:pt x="1176" y="1632"/>
                  </a:moveTo>
                  <a:cubicBezTo>
                    <a:pt x="588" y="1120"/>
                    <a:pt x="0" y="608"/>
                    <a:pt x="72" y="336"/>
                  </a:cubicBezTo>
                  <a:cubicBezTo>
                    <a:pt x="144" y="64"/>
                    <a:pt x="876" y="32"/>
                    <a:pt x="1608" y="0"/>
                  </a:cubicBezTo>
                </a:path>
              </a:pathLst>
            </a:custGeom>
            <a:noFill/>
            <a:ln w="76320">
              <a:solidFill>
                <a:srgbClr val="0000ff"/>
              </a:solidFill>
              <a:round/>
            </a:ln>
          </p:spPr>
          <p:style>
            <a:lnRef idx="0"/>
            <a:fillRef idx="0"/>
            <a:effectRef idx="0"/>
            <a:fontRef idx="minor"/>
          </p:style>
          <p:txBody>
            <a:bodyPr wrap="none" anchor="ctr">
              <a:noAutofit/>
            </a:bodyPr>
            <a:p>
              <a:endParaRPr b="0" lang="en-US" sz="2400" strike="noStrike" u="none">
                <a:solidFill>
                  <a:srgbClr val="000000"/>
                </a:solidFill>
                <a:effectLst/>
                <a:uFillTx/>
                <a:latin typeface="Arial"/>
              </a:endParaRPr>
            </a:p>
          </p:txBody>
        </p:sp>
      </p:grpSp>
      <p:sp>
        <p:nvSpPr>
          <p:cNvPr id="189"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Click On Bid Or Offer Price</a:t>
            </a:r>
            <a:endParaRPr b="1" i="1" lang="en-US" sz="3000" strike="noStrike" u="none">
              <a:solidFill>
                <a:srgbClr val="ffffff"/>
              </a:solidFill>
              <a:effectLst/>
              <a:uFillTx/>
              <a:latin typeface="Arial"/>
            </a:endParaRPr>
          </a:p>
        </p:txBody>
      </p:sp>
    </p:spTree>
  </p:cSld>
  <p:transition spd="med">
    <p:wipe dir="r"/>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190" name=""/>
          <p:cNvGraphicFramePr/>
          <p:nvPr/>
        </p:nvGraphicFramePr>
        <p:xfrm>
          <a:off x="0" y="1676520"/>
          <a:ext cx="9144000" cy="4724280"/>
        </p:xfrm>
        <a:graphic>
          <a:graphicData uri="http://schemas.openxmlformats.org/presentationml/2006/ole">
            <p:oleObj r:id="rId2" spid="">
              <p:embed/>
              <p:pic>
                <p:nvPicPr>
                  <p:cNvPr id="191" name="" descr=""/>
                  <p:cNvPicPr/>
                  <p:nvPr/>
                </p:nvPicPr>
                <p:blipFill>
                  <a:blip r:embed="rId3"/>
                  <a:stretch/>
                </p:blipFill>
                <p:spPr>
                  <a:xfrm>
                    <a:off x="0" y="1676520"/>
                    <a:ext cx="9144000" cy="4724280"/>
                  </a:xfrm>
                  <a:prstGeom prst="rect">
                    <a:avLst/>
                  </a:prstGeom>
                  <a:noFill/>
                  <a:ln w="0">
                    <a:noFill/>
                  </a:ln>
                </p:spPr>
              </p:pic>
            </p:oleObj>
          </a:graphicData>
        </a:graphic>
      </p:graphicFrame>
      <p:sp>
        <p:nvSpPr>
          <p:cNvPr id="192"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Submission Screen</a:t>
            </a:r>
            <a:endParaRPr b="1" i="1" lang="en-US" sz="3000" strike="noStrike" u="none">
              <a:solidFill>
                <a:srgbClr val="ffffff"/>
              </a:solidFill>
              <a:effectLst/>
              <a:uFillTx/>
              <a:latin typeface="Arial"/>
            </a:endParaRPr>
          </a:p>
        </p:txBody>
      </p:sp>
      <p:graphicFrame>
        <p:nvGraphicFramePr>
          <p:cNvPr id="193" name=""/>
          <p:cNvGraphicFramePr/>
          <p:nvPr/>
        </p:nvGraphicFramePr>
        <p:xfrm>
          <a:off x="0" y="1260360"/>
          <a:ext cx="9144000" cy="293760"/>
        </p:xfrm>
        <a:graphic>
          <a:graphicData uri="http://schemas.openxmlformats.org/presentationml/2006/ole">
            <p:oleObj r:id="rId4" spid="">
              <p:embed/>
              <p:pic>
                <p:nvPicPr>
                  <p:cNvPr id="194" name="" descr=""/>
                  <p:cNvPicPr/>
                  <p:nvPr/>
                </p:nvPicPr>
                <p:blipFill>
                  <a:blip r:embed="rId5"/>
                  <a:stretch/>
                </p:blipFill>
                <p:spPr>
                  <a:xfrm>
                    <a:off x="0" y="1260360"/>
                    <a:ext cx="9144000" cy="293760"/>
                  </a:xfrm>
                  <a:prstGeom prst="rect">
                    <a:avLst/>
                  </a:prstGeom>
                  <a:noFill/>
                  <a:ln w="0">
                    <a:noFill/>
                  </a:ln>
                </p:spPr>
              </p:pic>
            </p:oleObj>
          </a:graphicData>
        </a:graphic>
      </p:graphicFrame>
      <p:graphicFrame>
        <p:nvGraphicFramePr>
          <p:cNvPr id="195" name=""/>
          <p:cNvGraphicFramePr/>
          <p:nvPr/>
        </p:nvGraphicFramePr>
        <p:xfrm>
          <a:off x="0" y="1143000"/>
          <a:ext cx="9144000" cy="426960"/>
        </p:xfrm>
        <a:graphic>
          <a:graphicData uri="http://schemas.openxmlformats.org/presentationml/2006/ole">
            <p:oleObj r:id="rId6" spid="">
              <p:embed/>
              <p:pic>
                <p:nvPicPr>
                  <p:cNvPr id="196" name="" descr=""/>
                  <p:cNvPicPr/>
                  <p:nvPr/>
                </p:nvPicPr>
                <p:blipFill>
                  <a:blip r:embed="rId7"/>
                  <a:stretch/>
                </p:blipFill>
                <p:spPr>
                  <a:xfrm>
                    <a:off x="0" y="1143000"/>
                    <a:ext cx="9144000" cy="426960"/>
                  </a:xfrm>
                  <a:prstGeom prst="rect">
                    <a:avLst/>
                  </a:prstGeom>
                  <a:noFill/>
                  <a:ln w="0">
                    <a:noFill/>
                  </a:ln>
                </p:spPr>
              </p:pic>
            </p:oleObj>
          </a:graphicData>
        </a:graphic>
      </p:graphicFrame>
      <p:graphicFrame>
        <p:nvGraphicFramePr>
          <p:cNvPr id="197" name=""/>
          <p:cNvGraphicFramePr/>
          <p:nvPr/>
        </p:nvGraphicFramePr>
        <p:xfrm>
          <a:off x="0" y="990720"/>
          <a:ext cx="9144000" cy="672840"/>
        </p:xfrm>
        <a:graphic>
          <a:graphicData uri="http://schemas.openxmlformats.org/presentationml/2006/ole">
            <p:oleObj r:id="rId8" spid="">
              <p:embed/>
              <p:pic>
                <p:nvPicPr>
                  <p:cNvPr id="198" name="" descr=""/>
                  <p:cNvPicPr/>
                  <p:nvPr/>
                </p:nvPicPr>
                <p:blipFill>
                  <a:blip r:embed="rId9"/>
                  <a:stretch/>
                </p:blipFill>
                <p:spPr>
                  <a:xfrm>
                    <a:off x="0" y="990720"/>
                    <a:ext cx="9144000" cy="672840"/>
                  </a:xfrm>
                  <a:prstGeom prst="rect">
                    <a:avLst/>
                  </a:prstGeom>
                  <a:noFill/>
                  <a:ln w="0">
                    <a:noFill/>
                  </a:ln>
                </p:spPr>
              </p:pic>
            </p:oleObj>
          </a:graphicData>
        </a:graphic>
      </p:graphicFrame>
      <p:graphicFrame>
        <p:nvGraphicFramePr>
          <p:cNvPr id="199" name=""/>
          <p:cNvGraphicFramePr/>
          <p:nvPr/>
        </p:nvGraphicFramePr>
        <p:xfrm>
          <a:off x="1039680" y="2352600"/>
          <a:ext cx="5680080" cy="3160800"/>
        </p:xfrm>
        <a:graphic>
          <a:graphicData uri="http://schemas.openxmlformats.org/presentationml/2006/ole">
            <p:oleObj r:id="rId10" spid="">
              <p:embed/>
              <p:pic>
                <p:nvPicPr>
                  <p:cNvPr id="200" name="" descr=""/>
                  <p:cNvPicPr/>
                  <p:nvPr/>
                </p:nvPicPr>
                <p:blipFill>
                  <a:blip r:embed="rId11"/>
                  <a:stretch/>
                </p:blipFill>
                <p:spPr>
                  <a:xfrm>
                    <a:off x="1039680" y="2352600"/>
                    <a:ext cx="5680080" cy="3160800"/>
                  </a:xfrm>
                  <a:prstGeom prst="rect">
                    <a:avLst/>
                  </a:prstGeom>
                  <a:noFill/>
                  <a:ln w="0">
                    <a:noFill/>
                  </a:ln>
                </p:spPr>
              </p:pic>
            </p:oleObj>
          </a:graphicData>
        </a:graphic>
      </p:graphicFrame>
    </p:spTree>
  </p:cSld>
  <p:transition spd="med">
    <p:wipe dir="r"/>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201" name=""/>
          <p:cNvGraphicFramePr/>
          <p:nvPr/>
        </p:nvGraphicFramePr>
        <p:xfrm>
          <a:off x="0" y="1752480"/>
          <a:ext cx="9144000" cy="4572000"/>
        </p:xfrm>
        <a:graphic>
          <a:graphicData uri="http://schemas.openxmlformats.org/presentationml/2006/ole">
            <p:oleObj r:id="rId2" spid="">
              <p:embed/>
              <p:pic>
                <p:nvPicPr>
                  <p:cNvPr id="202" name="" descr=""/>
                  <p:cNvPicPr/>
                  <p:nvPr/>
                </p:nvPicPr>
                <p:blipFill>
                  <a:blip r:embed="rId3"/>
                  <a:stretch/>
                </p:blipFill>
                <p:spPr>
                  <a:xfrm>
                    <a:off x="0" y="1752480"/>
                    <a:ext cx="9144000" cy="4572000"/>
                  </a:xfrm>
                  <a:prstGeom prst="rect">
                    <a:avLst/>
                  </a:prstGeom>
                  <a:noFill/>
                  <a:ln w="0">
                    <a:noFill/>
                  </a:ln>
                </p:spPr>
              </p:pic>
            </p:oleObj>
          </a:graphicData>
        </a:graphic>
      </p:graphicFrame>
      <p:sp>
        <p:nvSpPr>
          <p:cNvPr id="203"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Successful Transaction</a:t>
            </a:r>
            <a:endParaRPr b="1" i="1" lang="en-US" sz="3000" strike="noStrike" u="none">
              <a:solidFill>
                <a:srgbClr val="ffffff"/>
              </a:solidFill>
              <a:effectLst/>
              <a:uFillTx/>
              <a:latin typeface="Arial"/>
            </a:endParaRPr>
          </a:p>
        </p:txBody>
      </p:sp>
      <p:sp>
        <p:nvSpPr>
          <p:cNvPr id="204" name=""/>
          <p:cNvSpPr/>
          <p:nvPr/>
        </p:nvSpPr>
        <p:spPr>
          <a:xfrm rot="441000">
            <a:off x="7203960" y="5245200"/>
            <a:ext cx="1386000" cy="946080"/>
          </a:xfrm>
          <a:custGeom>
            <a:avLst/>
            <a:gdLst/>
            <a:ahLst/>
            <a:rect l="l" t="t" r="r" b="b"/>
            <a:pathLst>
              <a:path w="1454" h="723">
                <a:moveTo>
                  <a:pt x="1454" y="723"/>
                </a:moveTo>
                <a:lnTo>
                  <a:pt x="0" y="0"/>
                </a:lnTo>
              </a:path>
            </a:pathLst>
          </a:custGeom>
          <a:noFill/>
          <a:ln w="108000">
            <a:solidFill>
              <a:srgbClr val="0000ff"/>
            </a:solidFill>
            <a:round/>
            <a:tailEnd len="med" type="stealth" w="me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aphicFrame>
        <p:nvGraphicFramePr>
          <p:cNvPr id="205" name=""/>
          <p:cNvGraphicFramePr/>
          <p:nvPr/>
        </p:nvGraphicFramePr>
        <p:xfrm>
          <a:off x="0" y="1344600"/>
          <a:ext cx="9144000" cy="268200"/>
        </p:xfrm>
        <a:graphic>
          <a:graphicData uri="http://schemas.openxmlformats.org/presentationml/2006/ole">
            <p:oleObj r:id="rId4" spid="">
              <p:embed/>
              <p:pic>
                <p:nvPicPr>
                  <p:cNvPr id="206" name="" descr=""/>
                  <p:cNvPicPr/>
                  <p:nvPr/>
                </p:nvPicPr>
                <p:blipFill>
                  <a:blip r:embed="rId5"/>
                  <a:stretch/>
                </p:blipFill>
                <p:spPr>
                  <a:xfrm>
                    <a:off x="0" y="1344600"/>
                    <a:ext cx="9144000" cy="268200"/>
                  </a:xfrm>
                  <a:prstGeom prst="rect">
                    <a:avLst/>
                  </a:prstGeom>
                  <a:noFill/>
                  <a:ln w="0">
                    <a:noFill/>
                  </a:ln>
                </p:spPr>
              </p:pic>
            </p:oleObj>
          </a:graphicData>
        </a:graphic>
      </p:graphicFrame>
      <p:graphicFrame>
        <p:nvGraphicFramePr>
          <p:cNvPr id="207" name=""/>
          <p:cNvGraphicFramePr/>
          <p:nvPr/>
        </p:nvGraphicFramePr>
        <p:xfrm>
          <a:off x="0" y="1143000"/>
          <a:ext cx="9144000" cy="469800"/>
        </p:xfrm>
        <a:graphic>
          <a:graphicData uri="http://schemas.openxmlformats.org/presentationml/2006/ole">
            <p:oleObj r:id="rId6" spid="">
              <p:embed/>
              <p:pic>
                <p:nvPicPr>
                  <p:cNvPr id="208" name="" descr=""/>
                  <p:cNvPicPr/>
                  <p:nvPr/>
                </p:nvPicPr>
                <p:blipFill>
                  <a:blip r:embed="rId7"/>
                  <a:stretch/>
                </p:blipFill>
                <p:spPr>
                  <a:xfrm>
                    <a:off x="0" y="1143000"/>
                    <a:ext cx="9144000" cy="469800"/>
                  </a:xfrm>
                  <a:prstGeom prst="rect">
                    <a:avLst/>
                  </a:prstGeom>
                  <a:noFill/>
                  <a:ln w="0">
                    <a:noFill/>
                  </a:ln>
                </p:spPr>
              </p:pic>
            </p:oleObj>
          </a:graphicData>
        </a:graphic>
      </p:graphicFrame>
      <p:graphicFrame>
        <p:nvGraphicFramePr>
          <p:cNvPr id="209" name=""/>
          <p:cNvGraphicFramePr/>
          <p:nvPr/>
        </p:nvGraphicFramePr>
        <p:xfrm>
          <a:off x="0" y="990720"/>
          <a:ext cx="9144000" cy="739800"/>
        </p:xfrm>
        <a:graphic>
          <a:graphicData uri="http://schemas.openxmlformats.org/presentationml/2006/ole">
            <p:oleObj r:id="rId8" spid="">
              <p:embed/>
              <p:pic>
                <p:nvPicPr>
                  <p:cNvPr id="210" name="" descr=""/>
                  <p:cNvPicPr/>
                  <p:nvPr/>
                </p:nvPicPr>
                <p:blipFill>
                  <a:blip r:embed="rId9"/>
                  <a:stretch/>
                </p:blipFill>
                <p:spPr>
                  <a:xfrm>
                    <a:off x="0" y="990720"/>
                    <a:ext cx="9144000" cy="739800"/>
                  </a:xfrm>
                  <a:prstGeom prst="rect">
                    <a:avLst/>
                  </a:prstGeom>
                  <a:noFill/>
                  <a:ln w="0">
                    <a:noFill/>
                  </a:ln>
                </p:spPr>
              </p:pic>
            </p:oleObj>
          </a:graphicData>
        </a:graphic>
      </p:graphicFrame>
    </p:spTree>
  </p:cSld>
  <p:transition spd="med">
    <p:wipe dir="r"/>
  </p:transition>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11" name=""/>
          <p:cNvSpPr/>
          <p:nvPr/>
        </p:nvSpPr>
        <p:spPr>
          <a:xfrm>
            <a:off x="127080" y="1054080"/>
            <a:ext cx="3568680" cy="433080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25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125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125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Real-Time</a:t>
            </a:r>
            <a:endParaRPr b="0" lang="en-US" sz="1600" strike="noStrike" u="none">
              <a:solidFill>
                <a:srgbClr val="000000"/>
              </a:solidFill>
              <a:effectLst/>
              <a:uFillTx/>
              <a:latin typeface="Arial"/>
            </a:endParaRPr>
          </a:p>
          <a:p>
            <a:pPr marL="343080" indent="-343080">
              <a:lnSpc>
                <a:spcPct val="125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125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Modular, standards-based design</a:t>
            </a:r>
            <a:endParaRPr b="0" lang="en-US" sz="1600" strike="noStrike" u="none">
              <a:solidFill>
                <a:srgbClr val="000000"/>
              </a:solidFill>
              <a:effectLst/>
              <a:uFillTx/>
              <a:latin typeface="Arial"/>
            </a:endParaRPr>
          </a:p>
          <a:p>
            <a:pPr marL="343080" indent="-343080">
              <a:lnSpc>
                <a:spcPct val="125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a:p>
            <a:pPr marL="343080" indent="-343080">
              <a:lnSpc>
                <a:spcPct val="125000"/>
              </a:lnSpc>
              <a:spcBef>
                <a:spcPts val="400"/>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Scalable product management system</a:t>
            </a:r>
            <a:endParaRPr b="0" lang="en-US" sz="1600" strike="noStrike" u="none">
              <a:solidFill>
                <a:srgbClr val="000000"/>
              </a:solidFill>
              <a:effectLst/>
              <a:uFillTx/>
              <a:latin typeface="Arial"/>
            </a:endParaRPr>
          </a:p>
        </p:txBody>
      </p:sp>
      <p:sp>
        <p:nvSpPr>
          <p:cNvPr id="212" name=""/>
          <p:cNvSpPr/>
          <p:nvPr/>
        </p:nvSpPr>
        <p:spPr>
          <a:xfrm>
            <a:off x="4889520" y="1143000"/>
            <a:ext cx="3860640" cy="40006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125000"/>
              </a:lnSpc>
              <a:spcBef>
                <a:spcPts val="3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a:p>
            <a:pPr marL="343080" indent="-343080">
              <a:lnSpc>
                <a:spcPct val="110000"/>
              </a:lnSpc>
              <a:spcBef>
                <a:spcPts val="3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Handles hundreds of price updates to users per second</a:t>
            </a:r>
            <a:endParaRPr b="0" lang="en-US" sz="1400" strike="noStrike" u="none">
              <a:solidFill>
                <a:srgbClr val="000000"/>
              </a:solidFill>
              <a:effectLst/>
              <a:uFillTx/>
              <a:latin typeface="Arial"/>
            </a:endParaRPr>
          </a:p>
          <a:p>
            <a:pPr marL="343080" indent="-343080">
              <a:lnSpc>
                <a:spcPct val="110000"/>
              </a:lnSpc>
              <a:spcBef>
                <a:spcPts val="3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Allows for application in volatile or non-volatile markets</a:t>
            </a:r>
            <a:endParaRPr b="0" lang="en-US" sz="1400" strike="noStrike" u="none">
              <a:solidFill>
                <a:srgbClr val="000000"/>
              </a:solidFill>
              <a:effectLst/>
              <a:uFillTx/>
              <a:latin typeface="Arial"/>
            </a:endParaRPr>
          </a:p>
          <a:p>
            <a:pPr marL="343080" indent="-343080">
              <a:lnSpc>
                <a:spcPct val="110000"/>
              </a:lnSpc>
              <a:spcBef>
                <a:spcPts val="3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Processes thousands of Enron’s online transactions per day</a:t>
            </a:r>
            <a:endParaRPr b="0" lang="en-US" sz="1400" strike="noStrike" u="none">
              <a:solidFill>
                <a:srgbClr val="000000"/>
              </a:solidFill>
              <a:effectLst/>
              <a:uFillTx/>
              <a:latin typeface="Arial"/>
            </a:endParaRPr>
          </a:p>
          <a:p>
            <a:pPr marL="343080" indent="-343080">
              <a:lnSpc>
                <a:spcPct val="110000"/>
              </a:lnSpc>
              <a:spcBef>
                <a:spcPts val="3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Handles complete transaction cycle including credit, legal, tax jurisdiction, deal capture and confirmation</a:t>
            </a:r>
            <a:endParaRPr b="0" lang="en-US" sz="1400" strike="noStrike" u="none">
              <a:solidFill>
                <a:srgbClr val="000000"/>
              </a:solidFill>
              <a:effectLst/>
              <a:uFillTx/>
              <a:latin typeface="Arial"/>
            </a:endParaRPr>
          </a:p>
          <a:p>
            <a:pPr marL="343080" indent="-343080">
              <a:lnSpc>
                <a:spcPct val="110000"/>
              </a:lnSpc>
              <a:spcBef>
                <a:spcPts val="3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Supports thousands of products and multiple currencies</a:t>
            </a:r>
            <a:endParaRPr b="0" lang="en-US" sz="1400" strike="noStrike" u="none">
              <a:solidFill>
                <a:srgbClr val="000000"/>
              </a:solidFill>
              <a:effectLst/>
              <a:uFillTx/>
              <a:latin typeface="Arial"/>
            </a:endParaRPr>
          </a:p>
          <a:p>
            <a:pPr marL="343080" indent="-343080">
              <a:lnSpc>
                <a:spcPct val="110000"/>
              </a:lnSpc>
              <a:spcBef>
                <a:spcPts val="349"/>
              </a:spcBef>
              <a:buClr>
                <a:srgbClr val="000000"/>
              </a:buClr>
              <a:buFont typeface="Frutiger 45 Light"/>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Allows real-time deal capture of transactions in back-office systems, eliminating deal entry errors</a:t>
            </a:r>
            <a:endParaRPr b="0" lang="en-US" sz="1400" strike="noStrike" u="none">
              <a:solidFill>
                <a:srgbClr val="000000"/>
              </a:solidFill>
              <a:effectLst/>
              <a:uFillTx/>
              <a:latin typeface="Arial"/>
            </a:endParaRPr>
          </a:p>
        </p:txBody>
      </p:sp>
      <p:sp>
        <p:nvSpPr>
          <p:cNvPr id="213" name=""/>
          <p:cNvSpPr/>
          <p:nvPr/>
        </p:nvSpPr>
        <p:spPr>
          <a:xfrm>
            <a:off x="3936960" y="1193760"/>
            <a:ext cx="685800" cy="3936960"/>
          </a:xfrm>
          <a:prstGeom prst="rightArrow">
            <a:avLst>
              <a:gd name="adj1" fmla="val 50000"/>
              <a:gd name="adj2" fmla="val 100000"/>
            </a:avLst>
          </a:prstGeom>
          <a:solidFill>
            <a:srgbClr val="0033cc"/>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14" name="PlaceHolder 1"/>
          <p:cNvSpPr>
            <a:spLocks noGrp="1"/>
          </p:cNvSpPr>
          <p:nvPr>
            <p:ph type="title"/>
          </p:nvPr>
        </p:nvSpPr>
        <p:spPr>
          <a:xfrm>
            <a:off x="0" y="-360"/>
            <a:ext cx="7772400" cy="507960"/>
          </a:xfrm>
          <a:prstGeom prst="rect">
            <a:avLst/>
          </a:prstGeom>
          <a:noFill/>
          <a:ln w="0">
            <a:noFill/>
          </a:ln>
          <a:effectLst>
            <a:outerShdw dist="17819" dir="2700000" blurRad="0" rotWithShape="0">
              <a:srgbClr val="000000"/>
            </a:outerShdw>
          </a:effectLst>
        </p:spPr>
        <p:txBody>
          <a:bodyPr lIns="91440" rIns="91440" tIns="45720" bIns="4572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600" strike="noStrike" u="none">
                <a:solidFill>
                  <a:srgbClr val="ffffff"/>
                </a:solidFill>
                <a:effectLst/>
                <a:uFillTx/>
                <a:latin typeface="Arial"/>
              </a:rPr>
              <a:t>EnronOnline Architecture Advantages</a:t>
            </a:r>
            <a:endParaRPr b="1" i="1" lang="en-US" sz="2600" strike="noStrike" u="none">
              <a:solidFill>
                <a:srgbClr val="ffffff"/>
              </a:solidFill>
              <a:effectLst/>
              <a:uFillTx/>
              <a:latin typeface="Arial"/>
            </a:endParaRPr>
          </a:p>
        </p:txBody>
      </p:sp>
    </p:spTree>
  </p:cSld>
  <p:transition spd="med">
    <p:wipe dir="r"/>
  </p:transition>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15" name=""/>
          <p:cNvSpPr/>
          <p:nvPr/>
        </p:nvSpPr>
        <p:spPr>
          <a:xfrm>
            <a:off x="190440" y="0"/>
            <a:ext cx="8077320" cy="685800"/>
          </a:xfrm>
          <a:prstGeom prst="rect">
            <a:avLst/>
          </a:prstGeom>
          <a:noFill/>
          <a:ln w="0">
            <a:noFill/>
          </a:ln>
        </p:spPr>
        <p:style>
          <a:lnRef idx="0"/>
          <a:fillRef idx="0"/>
          <a:effectRef idx="0"/>
          <a:fontRef idx="minor"/>
        </p:style>
        <p:txBody>
          <a:bodyPr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Why did Enron Introduce EnronOnline?</a:t>
            </a:r>
            <a:endParaRPr b="0" lang="en-US" sz="3000" strike="noStrike" u="none">
              <a:solidFill>
                <a:srgbClr val="000000"/>
              </a:solidFill>
              <a:effectLst/>
              <a:uFillTx/>
              <a:latin typeface="Arial"/>
            </a:endParaRPr>
          </a:p>
        </p:txBody>
      </p:sp>
      <p:sp>
        <p:nvSpPr>
          <p:cNvPr id="216" name=""/>
          <p:cNvSpPr/>
          <p:nvPr/>
        </p:nvSpPr>
        <p:spPr>
          <a:xfrm>
            <a:off x="444600" y="863640"/>
            <a:ext cx="7543800" cy="4724280"/>
          </a:xfrm>
          <a:prstGeom prst="rect">
            <a:avLst/>
          </a:prstGeom>
          <a:noFill/>
          <a:ln w="0">
            <a:noFill/>
          </a:ln>
        </p:spPr>
        <p:style>
          <a:lnRef idx="0"/>
          <a:fillRef idx="0"/>
          <a:effectRef idx="0"/>
          <a:fontRef idx="minor"/>
        </p:style>
        <p:txBody>
          <a:bodyPr anchor="t">
            <a:noAutofit/>
          </a:bodyPr>
          <a:p>
            <a:pPr marL="343080" indent="-343080">
              <a:lnSpc>
                <a:spcPct val="80000"/>
              </a:lnSpc>
              <a:spcBef>
                <a:spcPts val="1500"/>
              </a:spcBef>
              <a:spcAft>
                <a:spcPts val="1800"/>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Allow all customers the same access to Enron’s best prices and allow them to transact on those prices</a:t>
            </a:r>
            <a:endParaRPr b="0" lang="en-US" sz="1600" strike="noStrike" u="none">
              <a:solidFill>
                <a:srgbClr val="000000"/>
              </a:solidFill>
              <a:effectLst/>
              <a:uFillTx/>
              <a:latin typeface="Arial"/>
            </a:endParaRPr>
          </a:p>
          <a:p>
            <a:pPr marL="343080" indent="-343080">
              <a:lnSpc>
                <a:spcPct val="80000"/>
              </a:lnSpc>
              <a:spcBef>
                <a:spcPts val="1500"/>
              </a:spcBef>
              <a:spcAft>
                <a:spcPts val="1800"/>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Reach more counterparties</a:t>
            </a:r>
            <a:endParaRPr b="0" lang="en-US" sz="1600" strike="noStrike" u="none">
              <a:solidFill>
                <a:srgbClr val="000000"/>
              </a:solidFill>
              <a:effectLst/>
              <a:uFillTx/>
              <a:latin typeface="Arial"/>
            </a:endParaRPr>
          </a:p>
          <a:p>
            <a:pPr marL="343080" indent="-343080">
              <a:lnSpc>
                <a:spcPct val="80000"/>
              </a:lnSpc>
              <a:spcBef>
                <a:spcPts val="1500"/>
              </a:spcBef>
              <a:spcAft>
                <a:spcPts val="1800"/>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Simplify the existing transaction process</a:t>
            </a:r>
            <a:endParaRPr b="0" lang="en-US" sz="1600" strike="noStrike" u="none">
              <a:solidFill>
                <a:srgbClr val="000000"/>
              </a:solidFill>
              <a:effectLst/>
              <a:uFillTx/>
              <a:latin typeface="Arial"/>
            </a:endParaRPr>
          </a:p>
          <a:p>
            <a:pPr marL="343080" indent="-343080">
              <a:lnSpc>
                <a:spcPct val="80000"/>
              </a:lnSpc>
              <a:spcBef>
                <a:spcPts val="1500"/>
              </a:spcBef>
              <a:spcAft>
                <a:spcPts val="1800"/>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Remove marketplace inefficiencies</a:t>
            </a:r>
            <a:endParaRPr b="0" lang="en-US" sz="1600" strike="noStrike" u="none">
              <a:solidFill>
                <a:srgbClr val="000000"/>
              </a:solidFill>
              <a:effectLst/>
              <a:uFillTx/>
              <a:latin typeface="Arial"/>
            </a:endParaRPr>
          </a:p>
          <a:p>
            <a:pPr marL="343080" indent="-343080">
              <a:lnSpc>
                <a:spcPct val="80000"/>
              </a:lnSpc>
              <a:spcBef>
                <a:spcPts val="1500"/>
              </a:spcBef>
              <a:spcAft>
                <a:spcPts val="1800"/>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Complete more transactions in less time</a:t>
            </a:r>
            <a:endParaRPr b="0" lang="en-US" sz="1600" strike="noStrike" u="none">
              <a:solidFill>
                <a:srgbClr val="000000"/>
              </a:solidFill>
              <a:effectLst/>
              <a:uFillTx/>
              <a:latin typeface="Arial"/>
            </a:endParaRPr>
          </a:p>
          <a:p>
            <a:pPr marL="343080" indent="-343080">
              <a:lnSpc>
                <a:spcPct val="80000"/>
              </a:lnSpc>
              <a:spcBef>
                <a:spcPts val="1500"/>
              </a:spcBef>
              <a:spcAft>
                <a:spcPts val="1800"/>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Increase market liquidity</a:t>
            </a:r>
            <a:endParaRPr b="0" lang="en-US" sz="1600" strike="noStrike" u="none">
              <a:solidFill>
                <a:srgbClr val="000000"/>
              </a:solidFill>
              <a:effectLst/>
              <a:uFillTx/>
              <a:latin typeface="Arial"/>
            </a:endParaRPr>
          </a:p>
          <a:p>
            <a:pPr marL="343080" indent="-343080">
              <a:lnSpc>
                <a:spcPct val="80000"/>
              </a:lnSpc>
              <a:spcBef>
                <a:spcPts val="1500"/>
              </a:spcBef>
              <a:spcAft>
                <a:spcPts val="1800"/>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Extend Enron’s reach across product lines</a:t>
            </a:r>
            <a:endParaRPr b="0" lang="en-US" sz="1600" strike="noStrike" u="none">
              <a:solidFill>
                <a:srgbClr val="000000"/>
              </a:solidFill>
              <a:effectLst/>
              <a:uFillTx/>
              <a:latin typeface="Arial"/>
            </a:endParaRPr>
          </a:p>
          <a:p>
            <a:pPr marL="343080" indent="-343080">
              <a:lnSpc>
                <a:spcPct val="80000"/>
              </a:lnSpc>
              <a:spcBef>
                <a:spcPts val="1500"/>
              </a:spcBef>
              <a:spcAft>
                <a:spcPts val="1800"/>
              </a:spcAft>
              <a:buClr>
                <a:srgbClr val="0033cc"/>
              </a:buClr>
              <a:buSzPct val="80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Achieve scalability</a:t>
            </a:r>
            <a:endParaRPr b="0" lang="en-US" sz="1600" strike="noStrike" u="none">
              <a:solidFill>
                <a:srgbClr val="000000"/>
              </a:solidFill>
              <a:effectLst/>
              <a:uFillTx/>
              <a:latin typeface="Arial"/>
            </a:endParaRPr>
          </a:p>
        </p:txBody>
      </p:sp>
    </p:spTree>
  </p:cSld>
  <p:transition spd="med">
    <p:wipe dir="r"/>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17"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EnronOnline - As of June 15, 2001</a:t>
            </a:r>
            <a:endParaRPr b="1" i="1" lang="en-US" sz="3000" strike="noStrike" u="none">
              <a:solidFill>
                <a:srgbClr val="ffffff"/>
              </a:solidFill>
              <a:effectLst/>
              <a:uFillTx/>
              <a:latin typeface="Arial"/>
            </a:endParaRPr>
          </a:p>
        </p:txBody>
      </p:sp>
      <p:sp>
        <p:nvSpPr>
          <p:cNvPr id="218" name=""/>
          <p:cNvSpPr/>
          <p:nvPr/>
        </p:nvSpPr>
        <p:spPr>
          <a:xfrm>
            <a:off x="488880" y="888840"/>
            <a:ext cx="8470800" cy="4319640"/>
          </a:xfrm>
          <a:prstGeom prst="rect">
            <a:avLst/>
          </a:prstGeom>
          <a:noFill/>
          <a:ln w="0">
            <a:noFill/>
          </a:ln>
        </p:spPr>
        <p:style>
          <a:lnRef idx="0"/>
          <a:fillRef idx="0"/>
          <a:effectRef idx="0"/>
          <a:fontRef idx="minor"/>
        </p:style>
        <p:txBody>
          <a:bodyPr lIns="90000" rIns="90000" tIns="46800" bIns="46800" anchor="t">
            <a:normAutofit/>
          </a:bodyPr>
          <a:p>
            <a:pPr>
              <a:lnSpc>
                <a:spcPct val="100000"/>
              </a:lnSpc>
              <a:spcAft>
                <a:spcPts val="349"/>
              </a:spcAft>
              <a:tabLst>
                <a:tab algn="l" pos="0"/>
                <a:tab algn="ctr" pos="7429680"/>
                <a:tab algn="l" pos="8229600"/>
                <a:tab algn="l" pos="9144000"/>
                <a:tab algn="l" pos="10058400"/>
              </a:tabLst>
            </a:pPr>
            <a:r>
              <a:rPr b="1" lang="en-US" sz="2800" strike="noStrike" u="none">
                <a:solidFill>
                  <a:srgbClr val="000000"/>
                </a:solidFill>
                <a:effectLst/>
                <a:uFillTx/>
                <a:latin typeface="Arial"/>
              </a:rPr>
              <a:t>Number of Transactions </a:t>
            </a:r>
            <a:r>
              <a:rPr b="1" lang="en-US" sz="2800" strike="noStrike" u="none">
                <a:solidFill>
                  <a:srgbClr val="000000"/>
                </a:solidFill>
                <a:effectLst/>
                <a:uFillTx/>
                <a:latin typeface="Arial"/>
              </a:rPr>
              <a:t>	</a:t>
            </a:r>
            <a:r>
              <a:rPr b="1" lang="en-US" sz="2800" strike="noStrike" u="none">
                <a:solidFill>
                  <a:srgbClr val="000000"/>
                </a:solidFill>
                <a:effectLst/>
                <a:uFillTx/>
                <a:latin typeface="Arial"/>
              </a:rPr>
              <a:t>1,080,000</a:t>
            </a:r>
            <a:endParaRPr b="0" lang="en-US" sz="2800" strike="noStrike" u="none">
              <a:solidFill>
                <a:srgbClr val="000000"/>
              </a:solidFill>
              <a:effectLst/>
              <a:uFillTx/>
              <a:latin typeface="Arial"/>
            </a:endParaRPr>
          </a:p>
          <a:p>
            <a:pPr>
              <a:lnSpc>
                <a:spcPct val="100000"/>
              </a:lnSpc>
              <a:spcAft>
                <a:spcPts val="349"/>
              </a:spcAft>
              <a:tabLst>
                <a:tab algn="l" pos="0"/>
                <a:tab algn="ctr" pos="7429680"/>
                <a:tab algn="l" pos="8229600"/>
                <a:tab algn="l" pos="9144000"/>
                <a:tab algn="l" pos="10058400"/>
              </a:tabLst>
            </a:pPr>
            <a:r>
              <a:rPr b="1" lang="en-US" sz="2800" strike="noStrike" u="none">
                <a:solidFill>
                  <a:srgbClr val="000000"/>
                </a:solidFill>
                <a:effectLst/>
                <a:uFillTx/>
                <a:latin typeface="Arial"/>
              </a:rPr>
              <a:t>Gross Notional Value Transacted </a:t>
            </a:r>
            <a:r>
              <a:rPr b="1" lang="en-US" sz="2800" strike="noStrike" u="none">
                <a:solidFill>
                  <a:srgbClr val="000000"/>
                </a:solidFill>
                <a:effectLst/>
                <a:uFillTx/>
                <a:latin typeface="Arial"/>
              </a:rPr>
              <a:t>	</a:t>
            </a:r>
            <a:r>
              <a:rPr b="1" lang="en-US" sz="2800" strike="noStrike" u="none">
                <a:solidFill>
                  <a:srgbClr val="000000"/>
                </a:solidFill>
                <a:effectLst/>
                <a:uFillTx/>
                <a:latin typeface="Arial"/>
              </a:rPr>
              <a:t>$640 Bn</a:t>
            </a:r>
            <a:endParaRPr b="0" lang="en-US" sz="2800" strike="noStrike" u="none">
              <a:solidFill>
                <a:srgbClr val="000000"/>
              </a:solidFill>
              <a:effectLst/>
              <a:uFillTx/>
              <a:latin typeface="Arial"/>
            </a:endParaRPr>
          </a:p>
          <a:p>
            <a:pPr>
              <a:lnSpc>
                <a:spcPct val="100000"/>
              </a:lnSpc>
              <a:spcAft>
                <a:spcPts val="349"/>
              </a:spcAft>
              <a:tabLst>
                <a:tab algn="l" pos="0"/>
                <a:tab algn="ctr" pos="7429680"/>
                <a:tab algn="l" pos="8229600"/>
                <a:tab algn="l" pos="9144000"/>
                <a:tab algn="l" pos="10058400"/>
              </a:tabLst>
            </a:pPr>
            <a:endParaRPr b="0" lang="en-US" sz="2800" strike="noStrike" u="none">
              <a:solidFill>
                <a:srgbClr val="000000"/>
              </a:solidFill>
              <a:effectLst/>
              <a:uFillTx/>
              <a:latin typeface="Arial"/>
            </a:endParaRPr>
          </a:p>
          <a:p>
            <a:pPr>
              <a:lnSpc>
                <a:spcPct val="100000"/>
              </a:lnSpc>
              <a:spcAft>
                <a:spcPts val="349"/>
              </a:spcAft>
              <a:tabLst>
                <a:tab algn="l" pos="0"/>
                <a:tab algn="ctr" pos="7429680"/>
                <a:tab algn="l" pos="8229600"/>
                <a:tab algn="l" pos="9144000"/>
                <a:tab algn="l" pos="10058400"/>
              </a:tabLst>
            </a:pPr>
            <a:r>
              <a:rPr b="1" lang="en-US" sz="2800" strike="noStrike" u="none">
                <a:solidFill>
                  <a:srgbClr val="000000"/>
                </a:solidFill>
                <a:effectLst/>
                <a:uFillTx/>
                <a:latin typeface="Arial"/>
              </a:rPr>
              <a:t>Daily Transactions</a:t>
            </a:r>
            <a:r>
              <a:rPr b="1" lang="en-US" sz="2800" strike="noStrike" u="none">
                <a:solidFill>
                  <a:srgbClr val="000000"/>
                </a:solidFill>
                <a:effectLst/>
                <a:uFillTx/>
                <a:latin typeface="Arial"/>
              </a:rPr>
              <a:t>	</a:t>
            </a:r>
            <a:r>
              <a:rPr b="1" lang="en-US" sz="2800" strike="noStrike" u="none">
                <a:solidFill>
                  <a:srgbClr val="000000"/>
                </a:solidFill>
                <a:effectLst/>
                <a:uFillTx/>
                <a:latin typeface="Arial"/>
              </a:rPr>
              <a:t>5,000</a:t>
            </a:r>
            <a:endParaRPr b="0" lang="en-US" sz="2800" strike="noStrike" u="none">
              <a:solidFill>
                <a:srgbClr val="000000"/>
              </a:solidFill>
              <a:effectLst/>
              <a:uFillTx/>
              <a:latin typeface="Arial"/>
            </a:endParaRPr>
          </a:p>
          <a:p>
            <a:pPr>
              <a:lnSpc>
                <a:spcPct val="100000"/>
              </a:lnSpc>
              <a:spcAft>
                <a:spcPts val="349"/>
              </a:spcAft>
              <a:tabLst>
                <a:tab algn="l" pos="0"/>
                <a:tab algn="ctr" pos="7429680"/>
                <a:tab algn="l" pos="8229600"/>
                <a:tab algn="l" pos="9144000"/>
                <a:tab algn="l" pos="10058400"/>
              </a:tabLst>
            </a:pPr>
            <a:r>
              <a:rPr b="1" lang="en-US" sz="2800" strike="noStrike" u="none">
                <a:solidFill>
                  <a:srgbClr val="000000"/>
                </a:solidFill>
                <a:effectLst/>
                <a:uFillTx/>
                <a:latin typeface="Arial"/>
              </a:rPr>
              <a:t>Daily Notional Value</a:t>
            </a:r>
            <a:r>
              <a:rPr b="1" lang="en-US" sz="2800" strike="noStrike" u="none">
                <a:solidFill>
                  <a:srgbClr val="000000"/>
                </a:solidFill>
                <a:effectLst/>
                <a:uFillTx/>
                <a:latin typeface="Arial"/>
              </a:rPr>
              <a:t>	</a:t>
            </a:r>
            <a:r>
              <a:rPr b="1" lang="en-US" sz="2800" strike="noStrike" u="none">
                <a:solidFill>
                  <a:srgbClr val="000000"/>
                </a:solidFill>
                <a:effectLst/>
                <a:uFillTx/>
                <a:latin typeface="Arial"/>
              </a:rPr>
              <a:t>$3 Bn</a:t>
            </a:r>
            <a:endParaRPr b="0" lang="en-US" sz="2800" strike="noStrike" u="none">
              <a:solidFill>
                <a:srgbClr val="000000"/>
              </a:solidFill>
              <a:effectLst/>
              <a:uFillTx/>
              <a:latin typeface="Arial"/>
            </a:endParaRPr>
          </a:p>
          <a:p>
            <a:pPr>
              <a:lnSpc>
                <a:spcPct val="100000"/>
              </a:lnSpc>
              <a:spcAft>
                <a:spcPts val="349"/>
              </a:spcAft>
              <a:tabLst>
                <a:tab algn="l" pos="0"/>
                <a:tab algn="ctr" pos="7429680"/>
                <a:tab algn="l" pos="8229600"/>
                <a:tab algn="l" pos="9144000"/>
                <a:tab algn="l" pos="10058400"/>
              </a:tabLst>
            </a:pPr>
            <a:endParaRPr b="0" lang="en-US" sz="2800" strike="noStrike" u="none">
              <a:solidFill>
                <a:srgbClr val="000000"/>
              </a:solidFill>
              <a:effectLst/>
              <a:uFillTx/>
              <a:latin typeface="Arial"/>
            </a:endParaRPr>
          </a:p>
          <a:p>
            <a:pPr>
              <a:lnSpc>
                <a:spcPct val="100000"/>
              </a:lnSpc>
              <a:spcAft>
                <a:spcPts val="349"/>
              </a:spcAft>
              <a:tabLst>
                <a:tab algn="l" pos="0"/>
                <a:tab algn="ctr" pos="7429680"/>
                <a:tab algn="l" pos="8229600"/>
                <a:tab algn="l" pos="9144000"/>
                <a:tab algn="l" pos="10058400"/>
              </a:tabLst>
            </a:pPr>
            <a:r>
              <a:rPr b="1" lang="en-US" sz="2800" strike="noStrike" u="none">
                <a:solidFill>
                  <a:srgbClr val="000000"/>
                </a:solidFill>
                <a:effectLst/>
                <a:uFillTx/>
                <a:latin typeface="Arial"/>
              </a:rPr>
              <a:t>Products Offered </a:t>
            </a:r>
            <a:r>
              <a:rPr b="1" lang="en-US" sz="2800" strike="noStrike" u="none">
                <a:solidFill>
                  <a:srgbClr val="000000"/>
                </a:solidFill>
                <a:effectLst/>
                <a:uFillTx/>
                <a:latin typeface="Arial"/>
              </a:rPr>
              <a:t>	</a:t>
            </a:r>
            <a:r>
              <a:rPr b="1" lang="en-US" sz="2800" strike="noStrike" u="none">
                <a:solidFill>
                  <a:srgbClr val="000000"/>
                </a:solidFill>
                <a:effectLst/>
                <a:uFillTx/>
                <a:latin typeface="Arial"/>
              </a:rPr>
              <a:t>1,600</a:t>
            </a:r>
            <a:endParaRPr b="0" lang="en-US" sz="2800" strike="noStrike" u="none">
              <a:solidFill>
                <a:srgbClr val="000000"/>
              </a:solidFill>
              <a:effectLst/>
              <a:uFillTx/>
              <a:latin typeface="Arial"/>
            </a:endParaRPr>
          </a:p>
          <a:p>
            <a:pPr>
              <a:lnSpc>
                <a:spcPct val="100000"/>
              </a:lnSpc>
              <a:spcAft>
                <a:spcPts val="349"/>
              </a:spcAft>
              <a:tabLst>
                <a:tab algn="l" pos="0"/>
                <a:tab algn="ctr" pos="7429680"/>
                <a:tab algn="l" pos="8229600"/>
                <a:tab algn="l" pos="9144000"/>
                <a:tab algn="l" pos="10058400"/>
              </a:tabLst>
            </a:pPr>
            <a:endParaRPr b="0" lang="en-US" sz="2800" strike="noStrike" u="none">
              <a:solidFill>
                <a:srgbClr val="000000"/>
              </a:solidFill>
              <a:effectLst/>
              <a:uFillTx/>
              <a:latin typeface="Arial"/>
            </a:endParaRPr>
          </a:p>
          <a:p>
            <a:pPr>
              <a:lnSpc>
                <a:spcPct val="100000"/>
              </a:lnSpc>
              <a:spcAft>
                <a:spcPts val="349"/>
              </a:spcAft>
              <a:tabLst>
                <a:tab algn="l" pos="0"/>
                <a:tab algn="ctr" pos="7429680"/>
                <a:tab algn="l" pos="8229600"/>
                <a:tab algn="l" pos="9144000"/>
                <a:tab algn="l" pos="10058400"/>
              </a:tabLst>
            </a:pPr>
            <a:r>
              <a:rPr b="1" lang="en-US" sz="2800" strike="noStrike" u="none">
                <a:solidFill>
                  <a:srgbClr val="000000"/>
                </a:solidFill>
                <a:effectLst/>
                <a:uFillTx/>
                <a:latin typeface="Arial"/>
              </a:rPr>
              <a:t>Number of Currencies Traded in</a:t>
            </a:r>
            <a:r>
              <a:rPr b="1" lang="en-US" sz="2800" strike="noStrike" u="none">
                <a:solidFill>
                  <a:srgbClr val="000000"/>
                </a:solidFill>
                <a:effectLst/>
                <a:uFillTx/>
                <a:latin typeface="Arial"/>
              </a:rPr>
              <a:t>	</a:t>
            </a:r>
            <a:r>
              <a:rPr b="1" lang="en-US" sz="2800" strike="noStrike" u="none">
                <a:solidFill>
                  <a:srgbClr val="000000"/>
                </a:solidFill>
                <a:effectLst/>
                <a:uFillTx/>
                <a:latin typeface="Arial"/>
              </a:rPr>
              <a:t>13</a:t>
            </a:r>
            <a:endParaRPr b="0" lang="en-US" sz="2800" strike="noStrike" u="none">
              <a:solidFill>
                <a:srgbClr val="000000"/>
              </a:solidFill>
              <a:effectLst/>
              <a:uFillTx/>
              <a:latin typeface="Arial"/>
            </a:endParaRPr>
          </a:p>
        </p:txBody>
      </p:sp>
      <p:sp>
        <p:nvSpPr>
          <p:cNvPr id="219" name=""/>
          <p:cNvSpPr/>
          <p:nvPr/>
        </p:nvSpPr>
        <p:spPr>
          <a:xfrm>
            <a:off x="861120" y="5415120"/>
            <a:ext cx="7429680" cy="459720"/>
          </a:xfrm>
          <a:prstGeom prst="rect">
            <a:avLst/>
          </a:prstGeom>
          <a:solidFill>
            <a:srgbClr val="0033cc"/>
          </a:solidFill>
          <a:ln w="936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The World’s Largest Web-Based e-Commerce Site</a:t>
            </a:r>
            <a:endParaRPr b="0" lang="en-US" sz="2400" strike="noStrike" u="none">
              <a:solidFill>
                <a:srgbClr val="000000"/>
              </a:solidFill>
              <a:effectLst/>
              <a:uFillTx/>
              <a:latin typeface="Arial"/>
            </a:endParaRPr>
          </a:p>
        </p:txBody>
      </p:sp>
      <p:sp>
        <p:nvSpPr>
          <p:cNvPr id="220" name=""/>
          <p:cNvSpPr/>
          <p:nvPr/>
        </p:nvSpPr>
        <p:spPr>
          <a:xfrm rot="5400000">
            <a:off x="289440" y="106452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221" name=""/>
          <p:cNvSpPr/>
          <p:nvPr/>
        </p:nvSpPr>
        <p:spPr>
          <a:xfrm rot="5400000">
            <a:off x="289440" y="483012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222" name=""/>
          <p:cNvSpPr/>
          <p:nvPr/>
        </p:nvSpPr>
        <p:spPr>
          <a:xfrm rot="5400000">
            <a:off x="289440" y="152172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223" name=""/>
          <p:cNvSpPr/>
          <p:nvPr/>
        </p:nvSpPr>
        <p:spPr>
          <a:xfrm rot="5400000">
            <a:off x="289080" y="246132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224" name=""/>
          <p:cNvSpPr/>
          <p:nvPr/>
        </p:nvSpPr>
        <p:spPr>
          <a:xfrm rot="5400000">
            <a:off x="289080" y="293112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225" name=""/>
          <p:cNvSpPr/>
          <p:nvPr/>
        </p:nvSpPr>
        <p:spPr>
          <a:xfrm rot="5400000">
            <a:off x="289440" y="389016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Tree>
  </p:cSld>
  <p:transition spd="med">
    <p:wipe dir="r"/>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26" name=""/>
          <p:cNvSpPr/>
          <p:nvPr/>
        </p:nvSpPr>
        <p:spPr>
          <a:xfrm>
            <a:off x="542880" y="0"/>
            <a:ext cx="8077320" cy="568440"/>
          </a:xfrm>
          <a:prstGeom prst="rect">
            <a:avLst/>
          </a:prstGeom>
          <a:noFill/>
          <a:ln w="0">
            <a:noFill/>
          </a:ln>
        </p:spPr>
        <p:style>
          <a:lnRef idx="0"/>
          <a:fillRef idx="0"/>
          <a:effectRef idx="0"/>
          <a:fontRef idx="minor"/>
        </p:style>
        <p:txBody>
          <a:bodyPr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ffffff"/>
                </a:solidFill>
                <a:effectLst/>
                <a:uFillTx/>
                <a:latin typeface="Verdana"/>
              </a:rPr>
              <a:t>EnronOnline Growth</a:t>
            </a:r>
            <a:endParaRPr b="0" lang="en-US" sz="2800" strike="noStrike" u="none">
              <a:solidFill>
                <a:srgbClr val="000000"/>
              </a:solidFill>
              <a:effectLst/>
              <a:uFillTx/>
              <a:latin typeface="Arial"/>
            </a:endParaRPr>
          </a:p>
        </p:txBody>
      </p:sp>
      <p:graphicFrame>
        <p:nvGraphicFramePr>
          <p:cNvPr id="227" name=""/>
          <p:cNvGraphicFramePr/>
          <p:nvPr/>
        </p:nvGraphicFramePr>
        <p:xfrm>
          <a:off x="333360" y="981000"/>
          <a:ext cx="4110120" cy="5010120"/>
        </p:xfrm>
        <a:graphic>
          <a:graphicData uri="http://schemas.openxmlformats.org/presentationml/2006/ole">
            <p:oleObj r:id="rId2" spid="">
              <p:embed/>
              <p:pic>
                <p:nvPicPr>
                  <p:cNvPr id="228" name="" descr=""/>
                  <p:cNvPicPr/>
                  <p:nvPr/>
                </p:nvPicPr>
                <p:blipFill>
                  <a:blip r:embed="rId3"/>
                  <a:stretch/>
                </p:blipFill>
                <p:spPr>
                  <a:xfrm>
                    <a:off x="333360" y="981000"/>
                    <a:ext cx="4110120" cy="5010120"/>
                  </a:xfrm>
                  <a:prstGeom prst="rect">
                    <a:avLst/>
                  </a:prstGeom>
                  <a:noFill/>
                  <a:ln w="9360">
                    <a:solidFill>
                      <a:srgbClr val="000000"/>
                    </a:solidFill>
                    <a:miter/>
                  </a:ln>
                </p:spPr>
              </p:pic>
            </p:oleObj>
          </a:graphicData>
        </a:graphic>
      </p:graphicFrame>
      <p:graphicFrame>
        <p:nvGraphicFramePr>
          <p:cNvPr id="229" name=""/>
          <p:cNvGraphicFramePr/>
          <p:nvPr/>
        </p:nvGraphicFramePr>
        <p:xfrm>
          <a:off x="4676760" y="981000"/>
          <a:ext cx="4110120" cy="5010120"/>
        </p:xfrm>
        <a:graphic>
          <a:graphicData uri="http://schemas.openxmlformats.org/presentationml/2006/ole">
            <p:oleObj r:id="rId4" spid="">
              <p:embed/>
              <p:pic>
                <p:nvPicPr>
                  <p:cNvPr id="230" name="" descr=""/>
                  <p:cNvPicPr/>
                  <p:nvPr/>
                </p:nvPicPr>
                <p:blipFill>
                  <a:blip r:embed="rId5"/>
                  <a:stretch/>
                </p:blipFill>
                <p:spPr>
                  <a:xfrm>
                    <a:off x="4676760" y="981000"/>
                    <a:ext cx="4110120" cy="5010120"/>
                  </a:xfrm>
                  <a:prstGeom prst="rect">
                    <a:avLst/>
                  </a:prstGeom>
                  <a:noFill/>
                  <a:ln w="9360">
                    <a:solidFill>
                      <a:srgbClr val="000000"/>
                    </a:solidFill>
                    <a:miter/>
                  </a:ln>
                </p:spPr>
              </p:pic>
            </p:oleObj>
          </a:graphicData>
        </a:graphic>
      </p:graphicFrame>
    </p:spTree>
  </p:cSld>
  <p:transition spd="med">
    <p:wipe dir="r"/>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31" name=""/>
          <p:cNvSpPr/>
          <p:nvPr/>
        </p:nvSpPr>
        <p:spPr>
          <a:xfrm>
            <a:off x="190440" y="0"/>
            <a:ext cx="8699400" cy="660240"/>
          </a:xfrm>
          <a:prstGeom prst="rect">
            <a:avLst/>
          </a:prstGeom>
          <a:noFill/>
          <a:ln w="0">
            <a:noFill/>
          </a:ln>
        </p:spPr>
        <p:style>
          <a:lnRef idx="0"/>
          <a:fillRef idx="0"/>
          <a:effectRef idx="0"/>
          <a:fontRef idx="minor"/>
        </p:style>
        <p:txBody>
          <a:bodyPr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North American Natural Gas and Power</a:t>
            </a:r>
            <a:endParaRPr b="0" lang="en-US" sz="3000" strike="noStrike" u="none">
              <a:solidFill>
                <a:srgbClr val="000000"/>
              </a:solidFill>
              <a:effectLst/>
              <a:uFillTx/>
              <a:latin typeface="Arial"/>
            </a:endParaRPr>
          </a:p>
        </p:txBody>
      </p:sp>
      <p:sp>
        <p:nvSpPr>
          <p:cNvPr id="232" name=""/>
          <p:cNvSpPr/>
          <p:nvPr/>
        </p:nvSpPr>
        <p:spPr>
          <a:xfrm>
            <a:off x="495360" y="749160"/>
            <a:ext cx="8077320" cy="609840"/>
          </a:xfrm>
          <a:prstGeom prst="rect">
            <a:avLst/>
          </a:prstGeom>
          <a:noFill/>
          <a:ln w="0">
            <a:noFill/>
          </a:ln>
        </p:spPr>
        <p:style>
          <a:lnRef idx="0"/>
          <a:fillRef idx="0"/>
          <a:effectRef idx="0"/>
          <a:fontRef idx="minor"/>
        </p:style>
        <p:txBody>
          <a:bodyPr lIns="90000" rIns="90000" tIns="46800" bIns="46800" anchor="t">
            <a:no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900" strike="noStrike" u="none">
                <a:solidFill>
                  <a:srgbClr val="000000"/>
                </a:solidFill>
                <a:effectLst/>
                <a:uFillTx/>
                <a:latin typeface="Arial"/>
              </a:rPr>
              <a:t>EnronOnline Utilization</a:t>
            </a:r>
            <a:br>
              <a:rPr sz="1900"/>
            </a:br>
            <a:r>
              <a:rPr b="0" lang="en-US" sz="1600" strike="noStrike" u="none">
                <a:solidFill>
                  <a:srgbClr val="000000"/>
                </a:solidFill>
                <a:effectLst/>
                <a:uFillTx/>
                <a:latin typeface="Arial"/>
              </a:rPr>
              <a:t>Online Transactions as a % of Total Transactions</a:t>
            </a:r>
            <a:endParaRPr b="0" lang="en-US" sz="1600" strike="noStrike" u="none">
              <a:solidFill>
                <a:srgbClr val="000000"/>
              </a:solidFill>
              <a:effectLst/>
              <a:uFillTx/>
              <a:latin typeface="Arial"/>
            </a:endParaRPr>
          </a:p>
        </p:txBody>
      </p:sp>
      <p:graphicFrame>
        <p:nvGraphicFramePr>
          <p:cNvPr id="233" name=""/>
          <p:cNvGraphicFramePr/>
          <p:nvPr/>
        </p:nvGraphicFramePr>
        <p:xfrm>
          <a:off x="139680" y="1574640"/>
          <a:ext cx="8853480" cy="4768920"/>
        </p:xfrm>
        <a:graphic>
          <a:graphicData uri="http://schemas.openxmlformats.org/presentationml/2006/ole">
            <p:oleObj r:id="rId2" spid="">
              <p:embed/>
              <p:pic>
                <p:nvPicPr>
                  <p:cNvPr id="234" name="" descr=""/>
                  <p:cNvPicPr/>
                  <p:nvPr/>
                </p:nvPicPr>
                <p:blipFill>
                  <a:blip r:embed="rId3"/>
                  <a:stretch/>
                </p:blipFill>
                <p:spPr>
                  <a:xfrm>
                    <a:off x="139680" y="1574640"/>
                    <a:ext cx="8853480" cy="4768920"/>
                  </a:xfrm>
                  <a:prstGeom prst="rect">
                    <a:avLst/>
                  </a:prstGeom>
                  <a:noFill/>
                  <a:ln w="0">
                    <a:noFill/>
                  </a:ln>
                </p:spPr>
              </p:pic>
            </p:oleObj>
          </a:graphicData>
        </a:graphic>
      </p:graphicFrame>
      <p:sp>
        <p:nvSpPr>
          <p:cNvPr id="235" name=""/>
          <p:cNvSpPr/>
          <p:nvPr/>
        </p:nvSpPr>
        <p:spPr>
          <a:xfrm>
            <a:off x="2948040" y="6019920"/>
            <a:ext cx="18432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Traditional</a:t>
            </a:r>
            <a:endParaRPr b="0" lang="en-US" sz="1400" strike="noStrike" u="none">
              <a:solidFill>
                <a:srgbClr val="000000"/>
              </a:solidFill>
              <a:effectLst/>
              <a:uFillTx/>
              <a:latin typeface="Arial"/>
            </a:endParaRPr>
          </a:p>
        </p:txBody>
      </p:sp>
      <p:sp>
        <p:nvSpPr>
          <p:cNvPr id="236" name=""/>
          <p:cNvSpPr/>
          <p:nvPr/>
        </p:nvSpPr>
        <p:spPr>
          <a:xfrm>
            <a:off x="2727360" y="6100920"/>
            <a:ext cx="225360" cy="141120"/>
          </a:xfrm>
          <a:prstGeom prst="rect">
            <a:avLst/>
          </a:prstGeom>
          <a:solidFill>
            <a:srgbClr val="0000ff"/>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grpSp>
        <p:nvGrpSpPr>
          <p:cNvPr id="237" name=""/>
          <p:cNvGrpSpPr/>
          <p:nvPr/>
        </p:nvGrpSpPr>
        <p:grpSpPr>
          <a:xfrm>
            <a:off x="1828800" y="5806800"/>
            <a:ext cx="5409000" cy="213840"/>
            <a:chOff x="1828800" y="5806800"/>
            <a:chExt cx="5409000" cy="213840"/>
          </a:xfrm>
        </p:grpSpPr>
        <p:grpSp>
          <p:nvGrpSpPr>
            <p:cNvPr id="238" name=""/>
            <p:cNvGrpSpPr/>
            <p:nvPr/>
          </p:nvGrpSpPr>
          <p:grpSpPr>
            <a:xfrm>
              <a:off x="1828800" y="5852880"/>
              <a:ext cx="5409000" cy="120600"/>
              <a:chOff x="1828800" y="5852880"/>
              <a:chExt cx="5409000" cy="120600"/>
            </a:xfrm>
          </p:grpSpPr>
          <p:sp>
            <p:nvSpPr>
              <p:cNvPr id="239" name=""/>
              <p:cNvSpPr/>
              <p:nvPr/>
            </p:nvSpPr>
            <p:spPr>
              <a:xfrm>
                <a:off x="1828800" y="5913360"/>
                <a:ext cx="5409000" cy="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0" name=""/>
              <p:cNvSpPr/>
              <p:nvPr/>
            </p:nvSpPr>
            <p:spPr>
              <a:xfrm flipV="1">
                <a:off x="1828800" y="5857200"/>
                <a:ext cx="0" cy="11628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1" name=""/>
              <p:cNvSpPr/>
              <p:nvPr/>
            </p:nvSpPr>
            <p:spPr>
              <a:xfrm flipV="1">
                <a:off x="7237800" y="5852880"/>
                <a:ext cx="0" cy="11628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42" name=""/>
            <p:cNvSpPr/>
            <p:nvPr/>
          </p:nvSpPr>
          <p:spPr>
            <a:xfrm>
              <a:off x="4335120" y="5806800"/>
              <a:ext cx="397440" cy="213840"/>
            </a:xfrm>
            <a:prstGeom prst="rect">
              <a:avLst/>
            </a:prstGeom>
            <a:solidFill>
              <a:srgbClr val="ffffff"/>
            </a:solidFill>
            <a:ln w="0">
              <a:noFill/>
            </a:ln>
          </p:spPr>
          <p:style>
            <a:lnRef idx="0"/>
            <a:fillRef idx="0"/>
            <a:effectRef idx="0"/>
            <a:fontRef idx="minor"/>
          </p:style>
          <p:txBody>
            <a:bodyPr wrap="none" lIns="0" rIns="0" tIns="0" bIns="0" anchor="ctr" anchorCtr="1">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2000</a:t>
              </a:r>
              <a:endParaRPr b="0" lang="en-US" sz="1400" strike="noStrike" u="none">
                <a:solidFill>
                  <a:srgbClr val="000000"/>
                </a:solidFill>
                <a:effectLst/>
                <a:uFillTx/>
                <a:latin typeface="Arial"/>
              </a:endParaRPr>
            </a:p>
          </p:txBody>
        </p:sp>
      </p:grpSp>
      <p:grpSp>
        <p:nvGrpSpPr>
          <p:cNvPr id="243" name=""/>
          <p:cNvGrpSpPr/>
          <p:nvPr/>
        </p:nvGrpSpPr>
        <p:grpSpPr>
          <a:xfrm>
            <a:off x="438120" y="5806800"/>
            <a:ext cx="1127160" cy="213840"/>
            <a:chOff x="438120" y="5806800"/>
            <a:chExt cx="1127160" cy="213840"/>
          </a:xfrm>
        </p:grpSpPr>
        <p:grpSp>
          <p:nvGrpSpPr>
            <p:cNvPr id="244" name=""/>
            <p:cNvGrpSpPr/>
            <p:nvPr/>
          </p:nvGrpSpPr>
          <p:grpSpPr>
            <a:xfrm>
              <a:off x="438120" y="5859360"/>
              <a:ext cx="1127160" cy="107640"/>
              <a:chOff x="438120" y="5859360"/>
              <a:chExt cx="1127160" cy="107640"/>
            </a:xfrm>
          </p:grpSpPr>
          <p:sp>
            <p:nvSpPr>
              <p:cNvPr id="245" name=""/>
              <p:cNvSpPr/>
              <p:nvPr/>
            </p:nvSpPr>
            <p:spPr>
              <a:xfrm flipV="1">
                <a:off x="438120" y="5912640"/>
                <a:ext cx="1127160" cy="2880"/>
              </a:xfrm>
              <a:prstGeom prst="line">
                <a:avLst/>
              </a:prstGeom>
              <a:ln w="9360">
                <a:solidFill>
                  <a:srgbClr val="000000"/>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246" name=""/>
              <p:cNvSpPr/>
              <p:nvPr/>
            </p:nvSpPr>
            <p:spPr>
              <a:xfrm flipV="1">
                <a:off x="438120" y="5859360"/>
                <a:ext cx="0" cy="1076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47" name=""/>
              <p:cNvSpPr/>
              <p:nvPr/>
            </p:nvSpPr>
            <p:spPr>
              <a:xfrm flipV="1">
                <a:off x="1565280" y="5859360"/>
                <a:ext cx="0" cy="1076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48" name=""/>
            <p:cNvSpPr/>
            <p:nvPr/>
          </p:nvSpPr>
          <p:spPr>
            <a:xfrm>
              <a:off x="770040" y="5806800"/>
              <a:ext cx="465120" cy="213840"/>
            </a:xfrm>
            <a:prstGeom prst="rect">
              <a:avLst/>
            </a:prstGeom>
            <a:solidFill>
              <a:srgbClr val="ffffff"/>
            </a:solidFill>
            <a:ln w="0">
              <a:noFill/>
            </a:ln>
          </p:spPr>
          <p:style>
            <a:lnRef idx="0"/>
            <a:fillRef idx="0"/>
            <a:effectRef idx="0"/>
            <a:fontRef idx="minor"/>
          </p:style>
          <p:txBody>
            <a:bodyPr lIns="0" rIns="0" tIns="0" bIns="0" anchor="ctr" anchorCtr="1">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1999</a:t>
              </a:r>
              <a:endParaRPr b="0" lang="en-US" sz="1400" strike="noStrike" u="none">
                <a:solidFill>
                  <a:srgbClr val="000000"/>
                </a:solidFill>
                <a:effectLst/>
                <a:uFillTx/>
                <a:latin typeface="Arial"/>
              </a:endParaRPr>
            </a:p>
          </p:txBody>
        </p:sp>
      </p:grpSp>
      <p:sp>
        <p:nvSpPr>
          <p:cNvPr id="249" name=""/>
          <p:cNvSpPr/>
          <p:nvPr/>
        </p:nvSpPr>
        <p:spPr>
          <a:xfrm>
            <a:off x="762120" y="5546880"/>
            <a:ext cx="8083440" cy="244080"/>
          </a:xfrm>
          <a:prstGeom prst="rect">
            <a:avLst/>
          </a:prstGeom>
          <a:solidFill>
            <a:srgbClr val="ffffff"/>
          </a:solidFill>
          <a:ln w="0">
            <a:noFill/>
          </a:ln>
        </p:spPr>
        <p:style>
          <a:lnRef idx="0"/>
          <a:fillRef idx="0"/>
          <a:effectRef idx="0"/>
          <a:fontRef idx="minor"/>
        </p:style>
        <p:txBody>
          <a:bodyPr lIns="0" rIns="0" tIns="0" bIns="0" anchor="t">
            <a:spAutoFit/>
          </a:bodyPr>
          <a:p>
            <a:pPr>
              <a:lnSpc>
                <a:spcPct val="100000"/>
              </a:lnSpc>
              <a:spcBef>
                <a:spcPts val="1001"/>
              </a:spcBef>
              <a:tabLst>
                <a:tab algn="l" pos="0"/>
                <a:tab algn="ctr" pos="1654200"/>
                <a:tab algn="ctr" pos="3083040"/>
                <a:tab algn="ctr" pos="4511520"/>
                <a:tab algn="ctr" pos="5940360"/>
                <a:tab algn="ctr" pos="7369200"/>
                <a:tab algn="l" pos="8229600"/>
                <a:tab algn="l" pos="9144000"/>
                <a:tab algn="l" pos="10058400"/>
              </a:tabLst>
            </a:pPr>
            <a:r>
              <a:rPr b="1" lang="en-US" sz="1600" strike="noStrike" u="none">
                <a:solidFill>
                  <a:srgbClr val="000000"/>
                </a:solidFill>
                <a:effectLst/>
                <a:uFillTx/>
                <a:latin typeface="Frutiger 45 Light"/>
              </a:rPr>
              <a:t>  4Q</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1Q</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2Q</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3Q</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4Q</a:t>
            </a:r>
            <a:r>
              <a:rPr b="1" lang="en-US" sz="1600" strike="noStrike" u="none">
                <a:solidFill>
                  <a:srgbClr val="000000"/>
                </a:solidFill>
                <a:effectLst/>
                <a:uFillTx/>
                <a:latin typeface="Frutiger 45 Light"/>
              </a:rPr>
              <a:t>	</a:t>
            </a:r>
            <a:r>
              <a:rPr b="1" lang="en-US" sz="1600" strike="noStrike" u="none">
                <a:solidFill>
                  <a:srgbClr val="000000"/>
                </a:solidFill>
                <a:effectLst/>
                <a:uFillTx/>
                <a:latin typeface="Frutiger 45 Light"/>
              </a:rPr>
              <a:t>1Q</a:t>
            </a:r>
            <a:endParaRPr b="0" lang="en-US" sz="1600" strike="noStrike" u="none">
              <a:solidFill>
                <a:srgbClr val="000000"/>
              </a:solidFill>
              <a:effectLst/>
              <a:uFillTx/>
              <a:latin typeface="Arial"/>
            </a:endParaRPr>
          </a:p>
        </p:txBody>
      </p:sp>
      <p:sp>
        <p:nvSpPr>
          <p:cNvPr id="250" name=""/>
          <p:cNvSpPr/>
          <p:nvPr/>
        </p:nvSpPr>
        <p:spPr>
          <a:xfrm>
            <a:off x="4897440" y="6102360"/>
            <a:ext cx="225360" cy="141120"/>
          </a:xfrm>
          <a:prstGeom prst="rect">
            <a:avLst/>
          </a:prstGeom>
          <a:solidFill>
            <a:srgbClr val="ff000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51" name=""/>
          <p:cNvSpPr/>
          <p:nvPr/>
        </p:nvSpPr>
        <p:spPr>
          <a:xfrm>
            <a:off x="5118120" y="6019920"/>
            <a:ext cx="18432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437"/>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EnronOnline</a:t>
            </a:r>
            <a:endParaRPr b="0" lang="en-US" sz="1400" strike="noStrike" u="none">
              <a:solidFill>
                <a:srgbClr val="000000"/>
              </a:solidFill>
              <a:effectLst/>
              <a:uFillTx/>
              <a:latin typeface="Arial"/>
            </a:endParaRPr>
          </a:p>
        </p:txBody>
      </p:sp>
      <p:grpSp>
        <p:nvGrpSpPr>
          <p:cNvPr id="252" name=""/>
          <p:cNvGrpSpPr/>
          <p:nvPr/>
        </p:nvGrpSpPr>
        <p:grpSpPr>
          <a:xfrm>
            <a:off x="7543800" y="5806800"/>
            <a:ext cx="1127160" cy="213840"/>
            <a:chOff x="7543800" y="5806800"/>
            <a:chExt cx="1127160" cy="213840"/>
          </a:xfrm>
        </p:grpSpPr>
        <p:grpSp>
          <p:nvGrpSpPr>
            <p:cNvPr id="253" name=""/>
            <p:cNvGrpSpPr/>
            <p:nvPr/>
          </p:nvGrpSpPr>
          <p:grpSpPr>
            <a:xfrm>
              <a:off x="7543800" y="5859360"/>
              <a:ext cx="1127160" cy="107640"/>
              <a:chOff x="7543800" y="5859360"/>
              <a:chExt cx="1127160" cy="107640"/>
            </a:xfrm>
          </p:grpSpPr>
          <p:sp>
            <p:nvSpPr>
              <p:cNvPr id="254" name=""/>
              <p:cNvSpPr/>
              <p:nvPr/>
            </p:nvSpPr>
            <p:spPr>
              <a:xfrm flipV="1">
                <a:off x="7543800" y="5912640"/>
                <a:ext cx="1127160" cy="2880"/>
              </a:xfrm>
              <a:prstGeom prst="line">
                <a:avLst/>
              </a:prstGeom>
              <a:ln w="9360">
                <a:solidFill>
                  <a:srgbClr val="000000"/>
                </a:solidFill>
                <a:miter/>
              </a:ln>
            </p:spPr>
            <p:style>
              <a:lnRef idx="0"/>
              <a:fillRef idx="0"/>
              <a:effectRef idx="0"/>
              <a:fontRef idx="minor"/>
            </p:style>
            <p:txBody>
              <a:bodyPr lIns="90000" rIns="90000" tIns="-43920" bIns="-43920" anchor="t">
                <a:noAutofit/>
              </a:bodyPr>
              <a:p>
                <a:endParaRPr b="0" lang="en-US" sz="2400" strike="noStrike" u="none">
                  <a:solidFill>
                    <a:srgbClr val="000000"/>
                  </a:solidFill>
                  <a:effectLst/>
                  <a:uFillTx/>
                  <a:latin typeface="Arial"/>
                </a:endParaRPr>
              </a:p>
            </p:txBody>
          </p:sp>
          <p:sp>
            <p:nvSpPr>
              <p:cNvPr id="255" name=""/>
              <p:cNvSpPr/>
              <p:nvPr/>
            </p:nvSpPr>
            <p:spPr>
              <a:xfrm flipV="1">
                <a:off x="7543800" y="5859360"/>
                <a:ext cx="0" cy="1076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sp>
            <p:nvSpPr>
              <p:cNvPr id="256" name=""/>
              <p:cNvSpPr/>
              <p:nvPr/>
            </p:nvSpPr>
            <p:spPr>
              <a:xfrm flipV="1">
                <a:off x="8670960" y="5859360"/>
                <a:ext cx="0" cy="107640"/>
              </a:xfrm>
              <a:prstGeom prst="line">
                <a:avLst/>
              </a:prstGeom>
              <a:ln w="936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Arial"/>
                </a:endParaRPr>
              </a:p>
            </p:txBody>
          </p:sp>
        </p:grpSp>
        <p:sp>
          <p:nvSpPr>
            <p:cNvPr id="257" name=""/>
            <p:cNvSpPr/>
            <p:nvPr/>
          </p:nvSpPr>
          <p:spPr>
            <a:xfrm>
              <a:off x="7875720" y="5806800"/>
              <a:ext cx="465120" cy="213840"/>
            </a:xfrm>
            <a:prstGeom prst="rect">
              <a:avLst/>
            </a:prstGeom>
            <a:solidFill>
              <a:srgbClr val="ffffff"/>
            </a:solidFill>
            <a:ln w="0">
              <a:noFill/>
            </a:ln>
          </p:spPr>
          <p:style>
            <a:lnRef idx="0"/>
            <a:fillRef idx="0"/>
            <a:effectRef idx="0"/>
            <a:fontRef idx="minor"/>
          </p:style>
          <p:txBody>
            <a:bodyPr lIns="0" rIns="0" tIns="0" bIns="0" anchor="ctr" anchorCtr="1">
              <a:spAutoFit/>
            </a:bodyPr>
            <a:p>
              <a:pPr algn="ct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2001</a:t>
              </a:r>
              <a:endParaRPr b="0" lang="en-US" sz="1400" strike="noStrike" u="none">
                <a:solidFill>
                  <a:srgbClr val="000000"/>
                </a:solidFill>
                <a:effectLst/>
                <a:uFillTx/>
                <a:latin typeface="Arial"/>
              </a:endParaRPr>
            </a:p>
          </p:txBody>
        </p:sp>
      </p:grpSp>
    </p:spTree>
  </p:cSld>
  <p:transition spd="med">
    <p:wipe dir="r"/>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Outline</a:t>
            </a:r>
            <a:endParaRPr b="1" i="1" lang="en-US" sz="3000" strike="noStrike" u="none">
              <a:solidFill>
                <a:srgbClr val="ffffff"/>
              </a:solidFill>
              <a:effectLst/>
              <a:uFillTx/>
              <a:latin typeface="Arial"/>
            </a:endParaRPr>
          </a:p>
        </p:txBody>
      </p:sp>
      <p:sp>
        <p:nvSpPr>
          <p:cNvPr id="33" name="PlaceHolder 2"/>
          <p:cNvSpPr>
            <a:spLocks noGrp="1"/>
          </p:cNvSpPr>
          <p:nvPr>
            <p:ph/>
          </p:nvPr>
        </p:nvSpPr>
        <p:spPr>
          <a:xfrm>
            <a:off x="1025640" y="812520"/>
            <a:ext cx="7772400" cy="5048280"/>
          </a:xfrm>
          <a:prstGeom prst="rect">
            <a:avLst/>
          </a:prstGeom>
          <a:noFill/>
          <a:ln w="0">
            <a:noFill/>
          </a:ln>
        </p:spPr>
        <p:txBody>
          <a:bodyPr lIns="90000" rIns="90000" tIns="46800" bIns="46800" anchor="t">
            <a:normAutofit/>
          </a:bodyPr>
          <a:p>
            <a:pPr marL="228600" indent="-228600">
              <a:lnSpc>
                <a:spcPct val="110000"/>
              </a:lnSpc>
              <a:spcAft>
                <a:spcPts val="31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Enron Overview</a:t>
            </a:r>
            <a:endParaRPr b="1" lang="en-US" sz="2800" strike="noStrike" u="none">
              <a:solidFill>
                <a:srgbClr val="000000"/>
              </a:solidFill>
              <a:effectLst/>
              <a:uFillTx/>
              <a:latin typeface="Arial"/>
            </a:endParaRPr>
          </a:p>
          <a:p>
            <a:pPr marL="228600" indent="-228600">
              <a:lnSpc>
                <a:spcPct val="110000"/>
              </a:lnSpc>
              <a:spcAft>
                <a:spcPts val="31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EnronOnline:  An Example </a:t>
            </a:r>
            <a:endParaRPr b="1" lang="en-US" sz="2800" strike="noStrike" u="none">
              <a:solidFill>
                <a:srgbClr val="000000"/>
              </a:solidFill>
              <a:effectLst/>
              <a:uFillTx/>
              <a:latin typeface="Arial"/>
            </a:endParaRPr>
          </a:p>
          <a:p>
            <a:pPr marL="228600" indent="-228600">
              <a:lnSpc>
                <a:spcPct val="110000"/>
              </a:lnSpc>
              <a:spcAft>
                <a:spcPts val="3149"/>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trike="noStrike" u="none">
                <a:solidFill>
                  <a:srgbClr val="000000"/>
                </a:solidFill>
                <a:effectLst/>
                <a:uFillTx/>
                <a:latin typeface="Arial"/>
              </a:rPr>
              <a:t>The Future</a:t>
            </a:r>
            <a:endParaRPr b="1" lang="en-US" sz="2800" strike="noStrike" u="none">
              <a:solidFill>
                <a:srgbClr val="000000"/>
              </a:solidFill>
              <a:effectLst/>
              <a:uFillTx/>
              <a:latin typeface="Arial"/>
            </a:endParaRPr>
          </a:p>
        </p:txBody>
      </p:sp>
      <p:sp>
        <p:nvSpPr>
          <p:cNvPr id="34" name=""/>
          <p:cNvSpPr/>
          <p:nvPr/>
        </p:nvSpPr>
        <p:spPr>
          <a:xfrm rot="5400000">
            <a:off x="676440" y="103248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35" name=""/>
          <p:cNvSpPr/>
          <p:nvPr/>
        </p:nvSpPr>
        <p:spPr>
          <a:xfrm rot="5400000">
            <a:off x="676440" y="188352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36" name=""/>
          <p:cNvSpPr/>
          <p:nvPr/>
        </p:nvSpPr>
        <p:spPr>
          <a:xfrm rot="5400000">
            <a:off x="676800" y="2734560"/>
            <a:ext cx="17604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Tree>
  </p:cSld>
  <p:transition spd="med">
    <p:wipe dir="r"/>
  </p:transition>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58" name=""/>
          <p:cNvSpPr/>
          <p:nvPr/>
        </p:nvSpPr>
        <p:spPr>
          <a:xfrm>
            <a:off x="190440" y="0"/>
            <a:ext cx="8229600" cy="609480"/>
          </a:xfrm>
          <a:prstGeom prst="rect">
            <a:avLst/>
          </a:prstGeom>
          <a:noFill/>
          <a:ln w="0">
            <a:noFill/>
          </a:ln>
        </p:spPr>
        <p:style>
          <a:lnRef idx="0"/>
          <a:fillRef idx="0"/>
          <a:effectRef idx="0"/>
          <a:fontRef idx="minor"/>
        </p:style>
        <p:txBody>
          <a:bodyPr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Average Daily Number of Transactions</a:t>
            </a:r>
            <a:endParaRPr b="0" lang="en-US" sz="3000" strike="noStrike" u="none">
              <a:solidFill>
                <a:srgbClr val="000000"/>
              </a:solidFill>
              <a:effectLst/>
              <a:uFillTx/>
              <a:latin typeface="Arial"/>
            </a:endParaRPr>
          </a:p>
        </p:txBody>
      </p:sp>
      <p:graphicFrame>
        <p:nvGraphicFramePr>
          <p:cNvPr id="259" name=""/>
          <p:cNvGraphicFramePr/>
          <p:nvPr/>
        </p:nvGraphicFramePr>
        <p:xfrm>
          <a:off x="419040" y="1955880"/>
          <a:ext cx="8461440" cy="4213080"/>
        </p:xfrm>
        <a:graphic>
          <a:graphicData uri="http://schemas.openxmlformats.org/presentationml/2006/ole">
            <p:oleObj r:id="rId2" spid="">
              <p:embed/>
              <p:pic>
                <p:nvPicPr>
                  <p:cNvPr id="260" name="" descr=""/>
                  <p:cNvPicPr/>
                  <p:nvPr/>
                </p:nvPicPr>
                <p:blipFill>
                  <a:blip r:embed="rId3"/>
                  <a:stretch/>
                </p:blipFill>
                <p:spPr>
                  <a:xfrm>
                    <a:off x="419040" y="1955880"/>
                    <a:ext cx="8461440" cy="4213080"/>
                  </a:xfrm>
                  <a:prstGeom prst="rect">
                    <a:avLst/>
                  </a:prstGeom>
                  <a:noFill/>
                  <a:ln w="9360">
                    <a:solidFill>
                      <a:srgbClr val="ffffff"/>
                    </a:solidFill>
                    <a:miter/>
                  </a:ln>
                </p:spPr>
              </p:pic>
            </p:oleObj>
          </a:graphicData>
        </a:graphic>
      </p:graphicFrame>
      <p:sp>
        <p:nvSpPr>
          <p:cNvPr id="261" name=""/>
          <p:cNvSpPr/>
          <p:nvPr/>
        </p:nvSpPr>
        <p:spPr>
          <a:xfrm>
            <a:off x="2973600" y="1028880"/>
            <a:ext cx="3214080" cy="36828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Verdana"/>
              </a:rPr>
              <a:t>EnronOnline vs Traditional</a:t>
            </a:r>
            <a:endParaRPr b="0" lang="en-US" sz="1800" strike="noStrike" u="none">
              <a:solidFill>
                <a:srgbClr val="000000"/>
              </a:solidFill>
              <a:effectLst/>
              <a:uFillTx/>
              <a:latin typeface="Arial"/>
            </a:endParaRPr>
          </a:p>
        </p:txBody>
      </p:sp>
    </p:spTree>
  </p:cSld>
  <p:transition spd="med">
    <p:wipe dir="r"/>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62"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Efficiency Gains</a:t>
            </a:r>
            <a:endParaRPr b="1" i="1" lang="en-US" sz="3000" strike="noStrike" u="none">
              <a:solidFill>
                <a:srgbClr val="ffffff"/>
              </a:solidFill>
              <a:effectLst/>
              <a:uFillTx/>
              <a:latin typeface="Arial"/>
            </a:endParaRPr>
          </a:p>
        </p:txBody>
      </p:sp>
      <p:sp>
        <p:nvSpPr>
          <p:cNvPr id="263" name=""/>
          <p:cNvSpPr/>
          <p:nvPr/>
        </p:nvSpPr>
        <p:spPr>
          <a:xfrm>
            <a:off x="236520" y="5888160"/>
            <a:ext cx="4616640" cy="304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1084320"/>
                <a:tab algn="l" pos="2170080"/>
                <a:tab algn="l" pos="33210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64" name=""/>
          <p:cNvSpPr/>
          <p:nvPr/>
        </p:nvSpPr>
        <p:spPr>
          <a:xfrm>
            <a:off x="4997520" y="765000"/>
            <a:ext cx="3994200" cy="9172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Marginal </a:t>
            </a:r>
            <a:endParaRPr b="0" lang="en-US" sz="2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Cost Per Transaction</a:t>
            </a:r>
            <a:endParaRPr b="0" lang="en-US" sz="2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(Indexed)</a:t>
            </a:r>
            <a:endParaRPr b="0" lang="en-US" sz="1400" strike="noStrike" u="none">
              <a:solidFill>
                <a:srgbClr val="000000"/>
              </a:solidFill>
              <a:effectLst/>
              <a:uFillTx/>
              <a:latin typeface="Arial"/>
            </a:endParaRPr>
          </a:p>
        </p:txBody>
      </p:sp>
      <p:graphicFrame>
        <p:nvGraphicFramePr>
          <p:cNvPr id="265" name=""/>
          <p:cNvGraphicFramePr/>
          <p:nvPr/>
        </p:nvGraphicFramePr>
        <p:xfrm>
          <a:off x="5038560" y="1863720"/>
          <a:ext cx="3646800" cy="4081320"/>
        </p:xfrm>
        <a:graphic>
          <a:graphicData uri="http://schemas.openxmlformats.org/presentationml/2006/ole">
            <p:oleObj r:id="rId2" spid="">
              <p:embed/>
              <p:pic>
                <p:nvPicPr>
                  <p:cNvPr id="266" name="" descr=""/>
                  <p:cNvPicPr/>
                  <p:nvPr/>
                </p:nvPicPr>
                <p:blipFill>
                  <a:blip r:embed="rId3"/>
                  <a:stretch/>
                </p:blipFill>
                <p:spPr>
                  <a:xfrm>
                    <a:off x="5038560" y="1863720"/>
                    <a:ext cx="3646800" cy="4081320"/>
                  </a:xfrm>
                  <a:prstGeom prst="rect">
                    <a:avLst/>
                  </a:prstGeom>
                  <a:noFill/>
                  <a:ln w="0">
                    <a:noFill/>
                  </a:ln>
                </p:spPr>
              </p:pic>
            </p:oleObj>
          </a:graphicData>
        </a:graphic>
      </p:graphicFrame>
      <p:sp>
        <p:nvSpPr>
          <p:cNvPr id="267" name=""/>
          <p:cNvSpPr/>
          <p:nvPr/>
        </p:nvSpPr>
        <p:spPr>
          <a:xfrm>
            <a:off x="5630760" y="5800680"/>
            <a:ext cx="6894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1999</a:t>
            </a:r>
            <a:endParaRPr b="0" lang="en-US" sz="1800" strike="noStrike" u="none">
              <a:solidFill>
                <a:srgbClr val="000000"/>
              </a:solidFill>
              <a:effectLst/>
              <a:uFillTx/>
              <a:latin typeface="Arial"/>
            </a:endParaRPr>
          </a:p>
        </p:txBody>
      </p:sp>
      <p:sp>
        <p:nvSpPr>
          <p:cNvPr id="268" name=""/>
          <p:cNvSpPr/>
          <p:nvPr/>
        </p:nvSpPr>
        <p:spPr>
          <a:xfrm>
            <a:off x="7476840" y="5799240"/>
            <a:ext cx="6894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2000</a:t>
            </a:r>
            <a:endParaRPr b="0" lang="en-US" sz="1800" strike="noStrike" u="none">
              <a:solidFill>
                <a:srgbClr val="000000"/>
              </a:solidFill>
              <a:effectLst/>
              <a:uFillTx/>
              <a:latin typeface="Arial"/>
            </a:endParaRPr>
          </a:p>
        </p:txBody>
      </p:sp>
      <p:sp>
        <p:nvSpPr>
          <p:cNvPr id="269" name=""/>
          <p:cNvSpPr/>
          <p:nvPr/>
        </p:nvSpPr>
        <p:spPr>
          <a:xfrm>
            <a:off x="7575480" y="4659480"/>
            <a:ext cx="43488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25</a:t>
            </a:r>
            <a:endParaRPr b="0" lang="en-US" sz="1800" strike="noStrike" u="none">
              <a:solidFill>
                <a:srgbClr val="000000"/>
              </a:solidFill>
              <a:effectLst/>
              <a:uFillTx/>
              <a:latin typeface="Arial"/>
            </a:endParaRPr>
          </a:p>
        </p:txBody>
      </p:sp>
      <p:sp>
        <p:nvSpPr>
          <p:cNvPr id="270" name=""/>
          <p:cNvSpPr/>
          <p:nvPr/>
        </p:nvSpPr>
        <p:spPr>
          <a:xfrm>
            <a:off x="5724360" y="1730520"/>
            <a:ext cx="795600" cy="368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100</a:t>
            </a:r>
            <a:endParaRPr b="0" lang="en-US" sz="1800" strike="noStrike" u="none">
              <a:solidFill>
                <a:srgbClr val="000000"/>
              </a:solidFill>
              <a:effectLst/>
              <a:uFillTx/>
              <a:latin typeface="Arial"/>
            </a:endParaRPr>
          </a:p>
        </p:txBody>
      </p:sp>
      <p:sp>
        <p:nvSpPr>
          <p:cNvPr id="271" name=""/>
          <p:cNvSpPr/>
          <p:nvPr/>
        </p:nvSpPr>
        <p:spPr>
          <a:xfrm>
            <a:off x="355680" y="779400"/>
            <a:ext cx="3767040" cy="7038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Transactions </a:t>
            </a:r>
            <a:endParaRPr b="0" lang="en-US" sz="2000" strike="noStrike" u="none">
              <a:solidFill>
                <a:srgbClr val="000000"/>
              </a:solidFill>
              <a:effectLst/>
              <a:uFillTx/>
              <a:latin typeface="Arial"/>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Per Commercial Employee</a:t>
            </a:r>
            <a:endParaRPr b="0" lang="en-US" sz="2000" strike="noStrike" u="none">
              <a:solidFill>
                <a:srgbClr val="000000"/>
              </a:solidFill>
              <a:effectLst/>
              <a:uFillTx/>
              <a:latin typeface="Arial"/>
            </a:endParaRPr>
          </a:p>
        </p:txBody>
      </p:sp>
      <p:sp>
        <p:nvSpPr>
          <p:cNvPr id="272" name=""/>
          <p:cNvSpPr/>
          <p:nvPr/>
        </p:nvSpPr>
        <p:spPr>
          <a:xfrm>
            <a:off x="3065400" y="2244600"/>
            <a:ext cx="577440" cy="3074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$370</a:t>
            </a:r>
            <a:endParaRPr b="0" lang="en-US" sz="1400" strike="noStrike" u="none">
              <a:solidFill>
                <a:srgbClr val="000000"/>
              </a:solidFill>
              <a:effectLst/>
              <a:uFillTx/>
              <a:latin typeface="Arial"/>
            </a:endParaRPr>
          </a:p>
        </p:txBody>
      </p:sp>
      <p:sp>
        <p:nvSpPr>
          <p:cNvPr id="273" name=""/>
          <p:cNvSpPr/>
          <p:nvPr/>
        </p:nvSpPr>
        <p:spPr>
          <a:xfrm>
            <a:off x="1090440" y="5815080"/>
            <a:ext cx="6894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1999</a:t>
            </a:r>
            <a:endParaRPr b="0" lang="en-US" sz="1800" strike="noStrike" u="none">
              <a:solidFill>
                <a:srgbClr val="000000"/>
              </a:solidFill>
              <a:effectLst/>
              <a:uFillTx/>
              <a:latin typeface="Arial"/>
            </a:endParaRPr>
          </a:p>
        </p:txBody>
      </p:sp>
      <p:graphicFrame>
        <p:nvGraphicFramePr>
          <p:cNvPr id="274" name=""/>
          <p:cNvGraphicFramePr/>
          <p:nvPr/>
        </p:nvGraphicFramePr>
        <p:xfrm>
          <a:off x="490680" y="1685880"/>
          <a:ext cx="3647880" cy="4264200"/>
        </p:xfrm>
        <a:graphic>
          <a:graphicData uri="http://schemas.openxmlformats.org/presentationml/2006/ole">
            <p:oleObj r:id="rId4" spid="">
              <p:embed/>
              <p:pic>
                <p:nvPicPr>
                  <p:cNvPr id="275" name="" descr=""/>
                  <p:cNvPicPr/>
                  <p:nvPr/>
                </p:nvPicPr>
                <p:blipFill>
                  <a:blip r:embed="rId5"/>
                  <a:stretch/>
                </p:blipFill>
                <p:spPr>
                  <a:xfrm>
                    <a:off x="490680" y="1685880"/>
                    <a:ext cx="3647880" cy="4264200"/>
                  </a:xfrm>
                  <a:prstGeom prst="rect">
                    <a:avLst/>
                  </a:prstGeom>
                  <a:noFill/>
                  <a:ln w="0">
                    <a:noFill/>
                  </a:ln>
                </p:spPr>
              </p:pic>
            </p:oleObj>
          </a:graphicData>
        </a:graphic>
      </p:graphicFrame>
      <p:sp>
        <p:nvSpPr>
          <p:cNvPr id="276" name=""/>
          <p:cNvSpPr/>
          <p:nvPr/>
        </p:nvSpPr>
        <p:spPr>
          <a:xfrm>
            <a:off x="2863440" y="5818320"/>
            <a:ext cx="68940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2000</a:t>
            </a:r>
            <a:endParaRPr b="0" lang="en-US" sz="1800" strike="noStrike" u="none">
              <a:solidFill>
                <a:srgbClr val="000000"/>
              </a:solidFill>
              <a:effectLst/>
              <a:uFillTx/>
              <a:latin typeface="Arial"/>
            </a:endParaRPr>
          </a:p>
        </p:txBody>
      </p:sp>
      <p:sp>
        <p:nvSpPr>
          <p:cNvPr id="277" name=""/>
          <p:cNvSpPr/>
          <p:nvPr/>
        </p:nvSpPr>
        <p:spPr>
          <a:xfrm>
            <a:off x="1198440" y="4836960"/>
            <a:ext cx="5619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672</a:t>
            </a:r>
            <a:endParaRPr b="0" lang="en-US" sz="1800" strike="noStrike" u="none">
              <a:solidFill>
                <a:srgbClr val="000000"/>
              </a:solidFill>
              <a:effectLst/>
              <a:uFillTx/>
              <a:latin typeface="Arial"/>
            </a:endParaRPr>
          </a:p>
        </p:txBody>
      </p:sp>
      <p:sp>
        <p:nvSpPr>
          <p:cNvPr id="278" name=""/>
          <p:cNvSpPr/>
          <p:nvPr/>
        </p:nvSpPr>
        <p:spPr>
          <a:xfrm>
            <a:off x="2917800" y="1708200"/>
            <a:ext cx="75276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3,084</a:t>
            </a:r>
            <a:endParaRPr b="0" lang="en-US" sz="1800" strike="noStrike" u="none">
              <a:solidFill>
                <a:srgbClr val="000000"/>
              </a:solidFill>
              <a:effectLst/>
              <a:uFillTx/>
              <a:latin typeface="Arial"/>
            </a:endParaRPr>
          </a:p>
        </p:txBody>
      </p:sp>
      <p:sp>
        <p:nvSpPr>
          <p:cNvPr id="279" name=""/>
          <p:cNvSpPr/>
          <p:nvPr/>
        </p:nvSpPr>
        <p:spPr>
          <a:xfrm>
            <a:off x="361800" y="5726160"/>
            <a:ext cx="182880" cy="282600"/>
          </a:xfrm>
          <a:prstGeom prst="rect">
            <a:avLst/>
          </a:prstGeom>
          <a:no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0" name=""/>
          <p:cNvSpPr/>
          <p:nvPr/>
        </p:nvSpPr>
        <p:spPr>
          <a:xfrm>
            <a:off x="4730760" y="770040"/>
            <a:ext cx="4251240" cy="5405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281" name=""/>
          <p:cNvSpPr/>
          <p:nvPr/>
        </p:nvSpPr>
        <p:spPr>
          <a:xfrm>
            <a:off x="171360" y="770040"/>
            <a:ext cx="4251240" cy="54054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Tree>
  </p:cSld>
  <p:transition spd="med">
    <p:wipe dir="r"/>
  </p:transition>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282" name=""/>
          <p:cNvSpPr/>
          <p:nvPr/>
        </p:nvSpPr>
        <p:spPr>
          <a:xfrm rot="3247200">
            <a:off x="3012840" y="-830160"/>
            <a:ext cx="3692520" cy="7832880"/>
          </a:xfrm>
          <a:prstGeom prst="upArrow">
            <a:avLst>
              <a:gd name="adj1" fmla="val 54648"/>
              <a:gd name="adj2" fmla="val -64794"/>
            </a:avLst>
          </a:prstGeom>
          <a:blipFill rotWithShape="0">
            <a:blip r:embed="rId2"/>
            <a:srcRect/>
            <a:stretch/>
          </a:blipFill>
          <a:ln w="9360">
            <a:solidFill>
              <a:srgbClr val="000000"/>
            </a:solidFill>
            <a:miter/>
          </a:ln>
          <a:effectLst>
            <a:outerShdw dist="153009" dir="2493982"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283"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Reinventing Enron Net Works</a:t>
            </a:r>
            <a:endParaRPr b="1" i="1" lang="en-US" sz="3000" strike="noStrike" u="none">
              <a:solidFill>
                <a:srgbClr val="ffffff"/>
              </a:solidFill>
              <a:effectLst/>
              <a:uFillTx/>
              <a:latin typeface="Arial"/>
            </a:endParaRPr>
          </a:p>
        </p:txBody>
      </p:sp>
      <p:sp>
        <p:nvSpPr>
          <p:cNvPr id="284" name=""/>
          <p:cNvSpPr/>
          <p:nvPr/>
        </p:nvSpPr>
        <p:spPr>
          <a:xfrm>
            <a:off x="1794960" y="4048200"/>
            <a:ext cx="1554840" cy="106884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Information</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Technology</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Infrastructure </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and Support</a:t>
            </a:r>
            <a:endParaRPr b="0" lang="en-US" sz="1600" strike="noStrike" u="none">
              <a:solidFill>
                <a:srgbClr val="000000"/>
              </a:solidFill>
              <a:effectLst/>
              <a:uFillTx/>
              <a:latin typeface="Arial"/>
            </a:endParaRPr>
          </a:p>
        </p:txBody>
      </p:sp>
      <p:sp>
        <p:nvSpPr>
          <p:cNvPr id="285" name=""/>
          <p:cNvSpPr/>
          <p:nvPr/>
        </p:nvSpPr>
        <p:spPr>
          <a:xfrm>
            <a:off x="4172400" y="2448000"/>
            <a:ext cx="1453320" cy="13125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Proprietary </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e-Commerce</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Platform &amp;</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Applications </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Arial"/>
            </a:endParaRPr>
          </a:p>
        </p:txBody>
      </p:sp>
      <p:sp>
        <p:nvSpPr>
          <p:cNvPr id="286" name=""/>
          <p:cNvSpPr/>
          <p:nvPr/>
        </p:nvSpPr>
        <p:spPr>
          <a:xfrm>
            <a:off x="695880" y="4075200"/>
            <a:ext cx="5572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Past</a:t>
            </a:r>
            <a:endParaRPr b="0" lang="en-US" sz="1400" strike="noStrike" u="none">
              <a:solidFill>
                <a:srgbClr val="000000"/>
              </a:solidFill>
              <a:effectLst/>
              <a:uFillTx/>
              <a:latin typeface="Arial"/>
            </a:endParaRPr>
          </a:p>
        </p:txBody>
      </p:sp>
      <p:sp>
        <p:nvSpPr>
          <p:cNvPr id="287" name=""/>
          <p:cNvSpPr/>
          <p:nvPr/>
        </p:nvSpPr>
        <p:spPr>
          <a:xfrm>
            <a:off x="2841480" y="2487600"/>
            <a:ext cx="834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Present</a:t>
            </a:r>
            <a:endParaRPr b="0" lang="en-US" sz="1400" strike="noStrike" u="none">
              <a:solidFill>
                <a:srgbClr val="000000"/>
              </a:solidFill>
              <a:effectLst/>
              <a:uFillTx/>
              <a:latin typeface="Arial"/>
            </a:endParaRPr>
          </a:p>
        </p:txBody>
      </p:sp>
      <p:sp>
        <p:nvSpPr>
          <p:cNvPr id="288" name=""/>
          <p:cNvSpPr/>
          <p:nvPr/>
        </p:nvSpPr>
        <p:spPr>
          <a:xfrm>
            <a:off x="4543200" y="976320"/>
            <a:ext cx="73548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Future</a:t>
            </a:r>
            <a:endParaRPr b="0" lang="en-US" sz="1400" strike="noStrike" u="none">
              <a:solidFill>
                <a:srgbClr val="000000"/>
              </a:solidFill>
              <a:effectLst/>
              <a:uFillTx/>
              <a:latin typeface="Arial"/>
            </a:endParaRPr>
          </a:p>
        </p:txBody>
      </p:sp>
      <p:sp>
        <p:nvSpPr>
          <p:cNvPr id="289" name=""/>
          <p:cNvSpPr/>
          <p:nvPr/>
        </p:nvSpPr>
        <p:spPr>
          <a:xfrm rot="5400000">
            <a:off x="4403880" y="1054800"/>
            <a:ext cx="176400" cy="15228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3960" bIns="3960" anchor="ctr">
            <a:noAutofit/>
          </a:bodyPr>
          <a:p>
            <a:endParaRPr b="0" lang="en-US" sz="2400" strike="noStrike" u="none">
              <a:solidFill>
                <a:srgbClr val="000000"/>
              </a:solidFill>
              <a:effectLst/>
              <a:uFillTx/>
              <a:latin typeface="Arial"/>
            </a:endParaRPr>
          </a:p>
        </p:txBody>
      </p:sp>
      <p:sp>
        <p:nvSpPr>
          <p:cNvPr id="290" name=""/>
          <p:cNvSpPr/>
          <p:nvPr/>
        </p:nvSpPr>
        <p:spPr>
          <a:xfrm rot="5400000">
            <a:off x="2709000" y="2556360"/>
            <a:ext cx="17604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291" name=""/>
          <p:cNvSpPr/>
          <p:nvPr/>
        </p:nvSpPr>
        <p:spPr>
          <a:xfrm rot="5400000">
            <a:off x="562680" y="4143960"/>
            <a:ext cx="17604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292" name=""/>
          <p:cNvSpPr/>
          <p:nvPr/>
        </p:nvSpPr>
        <p:spPr>
          <a:xfrm>
            <a:off x="5685480" y="941400"/>
            <a:ext cx="1983240" cy="1312560"/>
          </a:xfrm>
          <a:prstGeom prst="rect">
            <a:avLst/>
          </a:prstGeom>
          <a:noFill/>
          <a:ln w="0">
            <a:noFill/>
          </a:ln>
          <a:effectLst>
            <a:outerShdw dist="17819" dir="2700000" blurRad="0" rotWithShape="0">
              <a:srgbClr val="000000"/>
            </a:outerShdw>
          </a:effectLst>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Leveraging</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Technology and</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Commercial Skills </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for the Benefit of</a:t>
            </a:r>
            <a:endParaRPr b="0" lang="en-US" sz="16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ffffff"/>
                </a:solidFill>
                <a:effectLst/>
                <a:uFillTx/>
                <a:latin typeface="Arial"/>
              </a:rPr>
              <a:t>Business Partners</a:t>
            </a:r>
            <a:endParaRPr b="0" lang="en-US" sz="1600" strike="noStrike" u="none">
              <a:solidFill>
                <a:srgbClr val="000000"/>
              </a:solidFill>
              <a:effectLst/>
              <a:uFillTx/>
              <a:latin typeface="Arial"/>
            </a:endParaRPr>
          </a:p>
        </p:txBody>
      </p:sp>
    </p:spTree>
  </p:cSld>
  <p:transition spd="med">
    <p:wipe dir="r"/>
  </p:transition>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pSp>
        <p:nvGrpSpPr>
          <p:cNvPr id="37" name=""/>
          <p:cNvGrpSpPr/>
          <p:nvPr/>
        </p:nvGrpSpPr>
        <p:grpSpPr>
          <a:xfrm>
            <a:off x="304920" y="763560"/>
            <a:ext cx="8745120" cy="4602960"/>
            <a:chOff x="304920" y="763560"/>
            <a:chExt cx="8745120" cy="4602960"/>
          </a:xfrm>
        </p:grpSpPr>
        <p:cxnSp>
          <p:nvCxnSpPr>
            <p:cNvPr id="38" name=""/>
            <p:cNvCxnSpPr>
              <a:stCxn id="39" idx="0"/>
              <a:endCxn id="40" idx="2"/>
            </p:cNvCxnSpPr>
            <p:nvPr/>
          </p:nvCxnSpPr>
          <p:spPr>
            <a:xfrm flipV="1" rot="16200000">
              <a:off x="5800320" y="1045800"/>
              <a:ext cx="755280" cy="3455640"/>
            </a:xfrm>
            <a:prstGeom prst="bentConnector3">
              <a:avLst>
                <a:gd name="adj1" fmla="val 49976"/>
              </a:avLst>
            </a:prstGeom>
            <a:ln w="12600">
              <a:solidFill>
                <a:srgbClr val="000000"/>
              </a:solidFill>
              <a:miter/>
            </a:ln>
          </p:spPr>
        </p:cxnSp>
        <p:cxnSp>
          <p:nvCxnSpPr>
            <p:cNvPr id="41" name=""/>
            <p:cNvCxnSpPr>
              <a:stCxn id="42" idx="0"/>
              <a:endCxn id="40" idx="2"/>
            </p:cNvCxnSpPr>
            <p:nvPr/>
          </p:nvCxnSpPr>
          <p:spPr>
            <a:xfrm flipH="1" flipV="1" rot="5400000">
              <a:off x="2481120" y="1181520"/>
              <a:ext cx="755280" cy="3184200"/>
            </a:xfrm>
            <a:prstGeom prst="bentConnector3">
              <a:avLst>
                <a:gd name="adj1" fmla="val 49976"/>
              </a:avLst>
            </a:prstGeom>
            <a:ln w="12600">
              <a:solidFill>
                <a:srgbClr val="000000"/>
              </a:solidFill>
              <a:miter/>
            </a:ln>
          </p:spPr>
        </p:cxnSp>
        <p:cxnSp>
          <p:nvCxnSpPr>
            <p:cNvPr id="43" name=""/>
            <p:cNvCxnSpPr>
              <a:stCxn id="44" idx="0"/>
              <a:endCxn id="40" idx="2"/>
            </p:cNvCxnSpPr>
            <p:nvPr/>
          </p:nvCxnSpPr>
          <p:spPr>
            <a:xfrm flipH="1" flipV="1" rot="5400000">
              <a:off x="3587760" y="2288160"/>
              <a:ext cx="755280" cy="971280"/>
            </a:xfrm>
            <a:prstGeom prst="bentConnector3">
              <a:avLst>
                <a:gd name="adj1" fmla="val 49976"/>
              </a:avLst>
            </a:prstGeom>
            <a:ln w="12600">
              <a:solidFill>
                <a:srgbClr val="000000"/>
              </a:solidFill>
              <a:miter/>
            </a:ln>
          </p:spPr>
        </p:cxnSp>
        <p:cxnSp>
          <p:nvCxnSpPr>
            <p:cNvPr id="45" name=""/>
            <p:cNvCxnSpPr>
              <a:stCxn id="46" idx="0"/>
              <a:endCxn id="40" idx="2"/>
            </p:cNvCxnSpPr>
            <p:nvPr/>
          </p:nvCxnSpPr>
          <p:spPr>
            <a:xfrm flipV="1" rot="16200000">
              <a:off x="4694040" y="2152080"/>
              <a:ext cx="755280" cy="1242720"/>
            </a:xfrm>
            <a:prstGeom prst="bentConnector3">
              <a:avLst>
                <a:gd name="adj1" fmla="val 49976"/>
              </a:avLst>
            </a:prstGeom>
            <a:ln w="12600">
              <a:solidFill>
                <a:srgbClr val="000000"/>
              </a:solidFill>
              <a:miter/>
            </a:ln>
          </p:spPr>
        </p:cxnSp>
        <p:sp>
          <p:nvSpPr>
            <p:cNvPr id="42" name=""/>
            <p:cNvSpPr/>
            <p:nvPr/>
          </p:nvSpPr>
          <p:spPr>
            <a:xfrm>
              <a:off x="351360" y="3151080"/>
              <a:ext cx="1831320" cy="1157040"/>
            </a:xfrm>
            <a:prstGeom prst="rect">
              <a:avLst/>
            </a:prstGeom>
            <a:solidFill>
              <a:srgbClr val="095ba6"/>
            </a:solidFill>
            <a:ln w="1260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Transportation</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&amp;</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Distribution</a:t>
              </a:r>
              <a:endParaRPr b="0" lang="en-US" sz="1800" strike="noStrike" u="none">
                <a:solidFill>
                  <a:srgbClr val="000000"/>
                </a:solidFill>
                <a:effectLst/>
                <a:uFillTx/>
                <a:latin typeface="Arial"/>
              </a:endParaRPr>
            </a:p>
          </p:txBody>
        </p:sp>
        <p:sp>
          <p:nvSpPr>
            <p:cNvPr id="46" name=""/>
            <p:cNvSpPr/>
            <p:nvPr/>
          </p:nvSpPr>
          <p:spPr>
            <a:xfrm>
              <a:off x="4777200" y="3151080"/>
              <a:ext cx="1831320" cy="1157040"/>
            </a:xfrm>
            <a:prstGeom prst="rect">
              <a:avLst/>
            </a:prstGeom>
            <a:solidFill>
              <a:srgbClr val="095ba6"/>
            </a:solidFill>
            <a:ln w="1260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Retail</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Energy</a:t>
              </a:r>
              <a:endParaRPr b="0" lang="en-US" sz="1800" strike="noStrike" u="none">
                <a:solidFill>
                  <a:srgbClr val="000000"/>
                </a:solidFill>
                <a:effectLst/>
                <a:uFillTx/>
                <a:latin typeface="Arial"/>
              </a:endParaRPr>
            </a:p>
          </p:txBody>
        </p:sp>
        <p:sp>
          <p:nvSpPr>
            <p:cNvPr id="44" name=""/>
            <p:cNvSpPr/>
            <p:nvPr/>
          </p:nvSpPr>
          <p:spPr>
            <a:xfrm>
              <a:off x="2564280" y="3151080"/>
              <a:ext cx="1831320" cy="1157040"/>
            </a:xfrm>
            <a:prstGeom prst="rect">
              <a:avLst/>
            </a:prstGeom>
            <a:solidFill>
              <a:srgbClr val="095ba6"/>
            </a:solidFill>
            <a:ln w="1260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Wholesale</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Services</a:t>
              </a:r>
              <a:endParaRPr b="0" lang="en-US" sz="1800" strike="noStrike" u="none">
                <a:solidFill>
                  <a:srgbClr val="000000"/>
                </a:solidFill>
                <a:effectLst/>
                <a:uFillTx/>
                <a:latin typeface="Arial"/>
              </a:endParaRPr>
            </a:p>
          </p:txBody>
        </p:sp>
        <p:sp>
          <p:nvSpPr>
            <p:cNvPr id="39" name=""/>
            <p:cNvSpPr/>
            <p:nvPr/>
          </p:nvSpPr>
          <p:spPr>
            <a:xfrm>
              <a:off x="6989760" y="3151080"/>
              <a:ext cx="1831320" cy="1157040"/>
            </a:xfrm>
            <a:prstGeom prst="rect">
              <a:avLst/>
            </a:prstGeom>
            <a:solidFill>
              <a:srgbClr val="095ba6"/>
            </a:solidFill>
            <a:ln w="1260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Broadband</a:t>
              </a:r>
              <a:endParaRPr b="0" lang="en-US" sz="1800" strike="noStrike" u="none">
                <a:solidFill>
                  <a:srgbClr val="000000"/>
                </a:solidFill>
                <a:effectLst/>
                <a:uFillTx/>
                <a:latin typeface="Arial"/>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ffffff"/>
                  </a:solidFill>
                  <a:effectLst/>
                  <a:uFillTx/>
                  <a:latin typeface="Arial"/>
                </a:rPr>
                <a:t>Services</a:t>
              </a:r>
              <a:endParaRPr b="0" lang="en-US" sz="1800" strike="noStrike" u="none">
                <a:solidFill>
                  <a:srgbClr val="000000"/>
                </a:solidFill>
                <a:effectLst/>
                <a:uFillTx/>
                <a:latin typeface="Arial"/>
              </a:endParaRPr>
            </a:p>
          </p:txBody>
        </p:sp>
        <p:pic>
          <p:nvPicPr>
            <p:cNvPr id="47" name="ENE_COLOR2" descr=""/>
            <p:cNvPicPr/>
            <p:nvPr/>
          </p:nvPicPr>
          <p:blipFill>
            <a:blip r:embed="rId2"/>
            <a:stretch/>
          </p:blipFill>
          <p:spPr>
            <a:xfrm>
              <a:off x="3632400" y="763560"/>
              <a:ext cx="1634760" cy="1632960"/>
            </a:xfrm>
            <a:prstGeom prst="rect">
              <a:avLst/>
            </a:prstGeom>
            <a:noFill/>
            <a:ln w="0">
              <a:noFill/>
            </a:ln>
          </p:spPr>
        </p:pic>
        <p:sp>
          <p:nvSpPr>
            <p:cNvPr id="48" name=""/>
            <p:cNvSpPr/>
            <p:nvPr/>
          </p:nvSpPr>
          <p:spPr>
            <a:xfrm>
              <a:off x="304920" y="4418640"/>
              <a:ext cx="1954080" cy="9478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Natural Gas </a:t>
              </a:r>
              <a:br>
                <a:rPr sz="1400"/>
              </a:br>
              <a:r>
                <a:rPr b="1" lang="en-US" sz="1400" strike="noStrike" u="none">
                  <a:solidFill>
                    <a:srgbClr val="000000"/>
                  </a:solidFill>
                  <a:effectLst/>
                  <a:uFillTx/>
                  <a:latin typeface="Arial"/>
                </a:rPr>
                <a:t>Transportation and Electric Distribution</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49" name=""/>
            <p:cNvSpPr/>
            <p:nvPr/>
          </p:nvSpPr>
          <p:spPr>
            <a:xfrm>
              <a:off x="2487960" y="4428360"/>
              <a:ext cx="2169000" cy="734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Marketing and Delivery </a:t>
              </a:r>
              <a:endParaRPr b="0" lang="en-US" sz="1400" strike="noStrike" u="none">
                <a:solidFill>
                  <a:srgbClr val="000000"/>
                </a:solidFill>
                <a:effectLst/>
                <a:uFillTx/>
                <a:latin typeface="Arial"/>
              </a:endParaRPr>
            </a:p>
            <a:p>
              <a:pPr>
                <a:tabLst>
                  <a:tab algn="l" pos="0"/>
                  <a:tab algn="l" pos="11592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of Commodities       Worldwide</a:t>
              </a:r>
              <a:endParaRPr b="0" lang="en-US" sz="1400" strike="noStrike" u="none">
                <a:solidFill>
                  <a:srgbClr val="000000"/>
                </a:solidFill>
                <a:effectLst/>
                <a:uFillTx/>
                <a:latin typeface="Arial"/>
              </a:endParaRPr>
            </a:p>
          </p:txBody>
        </p:sp>
        <p:sp>
          <p:nvSpPr>
            <p:cNvPr id="50" name=""/>
            <p:cNvSpPr/>
            <p:nvPr/>
          </p:nvSpPr>
          <p:spPr>
            <a:xfrm>
              <a:off x="4697280" y="4415760"/>
              <a:ext cx="1964160" cy="734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Energy Outsourcing</a:t>
              </a:r>
              <a:br>
                <a:rPr sz="1400"/>
              </a:br>
              <a:r>
                <a:rPr b="1" lang="en-US" sz="1400" strike="noStrike" u="none">
                  <a:solidFill>
                    <a:srgbClr val="000000"/>
                  </a:solidFill>
                  <a:effectLst/>
                  <a:uFillTx/>
                  <a:latin typeface="Arial"/>
                </a:rPr>
                <a:t>to Commercial and </a:t>
              </a:r>
              <a:br>
                <a:rPr sz="1400"/>
              </a:br>
              <a:r>
                <a:rPr b="1" lang="en-US" sz="1400" strike="noStrike" u="none">
                  <a:solidFill>
                    <a:srgbClr val="000000"/>
                  </a:solidFill>
                  <a:effectLst/>
                  <a:uFillTx/>
                  <a:latin typeface="Arial"/>
                </a:rPr>
                <a:t>Industrial Customers</a:t>
              </a:r>
              <a:endParaRPr b="0" lang="en-US" sz="1400" strike="noStrike" u="none">
                <a:solidFill>
                  <a:srgbClr val="000000"/>
                </a:solidFill>
                <a:effectLst/>
                <a:uFillTx/>
                <a:latin typeface="Arial"/>
              </a:endParaRPr>
            </a:p>
          </p:txBody>
        </p:sp>
        <p:sp>
          <p:nvSpPr>
            <p:cNvPr id="51" name=""/>
            <p:cNvSpPr/>
            <p:nvPr/>
          </p:nvSpPr>
          <p:spPr>
            <a:xfrm>
              <a:off x="6913440" y="4418640"/>
              <a:ext cx="2136600" cy="734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Bandwidth Intermediation and Content Services</a:t>
              </a:r>
              <a:endParaRPr b="0" lang="en-US" sz="1400" strike="noStrike" u="none">
                <a:solidFill>
                  <a:srgbClr val="000000"/>
                </a:solidFill>
                <a:effectLst/>
                <a:uFillTx/>
                <a:latin typeface="Arial"/>
              </a:endParaRPr>
            </a:p>
          </p:txBody>
        </p:sp>
      </p:grpSp>
    </p:spTree>
  </p:cSld>
  <p:transition spd="med">
    <p:wipe dir="r"/>
  </p:transition>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pSp>
        <p:nvGrpSpPr>
          <p:cNvPr id="52" name=""/>
          <p:cNvGrpSpPr/>
          <p:nvPr/>
        </p:nvGrpSpPr>
        <p:grpSpPr>
          <a:xfrm>
            <a:off x="917640" y="738360"/>
            <a:ext cx="7502400" cy="5433840"/>
            <a:chOff x="917640" y="738360"/>
            <a:chExt cx="7502400" cy="5433840"/>
          </a:xfrm>
        </p:grpSpPr>
        <p:pic>
          <p:nvPicPr>
            <p:cNvPr id="53" name="6%20years%20most%20innovative" descr=""/>
            <p:cNvPicPr/>
            <p:nvPr/>
          </p:nvPicPr>
          <p:blipFill>
            <a:blip r:embed="rId2"/>
            <a:srcRect l="0" t="7526" r="0" b="0"/>
            <a:stretch/>
          </p:blipFill>
          <p:spPr>
            <a:xfrm>
              <a:off x="917640" y="738360"/>
              <a:ext cx="7502400" cy="5117760"/>
            </a:xfrm>
            <a:prstGeom prst="rect">
              <a:avLst/>
            </a:prstGeom>
            <a:noFill/>
            <a:ln w="0">
              <a:noFill/>
            </a:ln>
          </p:spPr>
        </p:pic>
        <p:sp>
          <p:nvSpPr>
            <p:cNvPr id="54" name=""/>
            <p:cNvSpPr/>
            <p:nvPr/>
          </p:nvSpPr>
          <p:spPr>
            <a:xfrm>
              <a:off x="2652840" y="4332240"/>
              <a:ext cx="1857240" cy="1325520"/>
            </a:xfrm>
            <a:prstGeom prst="roundRect">
              <a:avLst>
                <a:gd name="adj" fmla="val 16667"/>
              </a:avLst>
            </a:prstGeom>
            <a:blipFill rotWithShape="0">
              <a:blip r:embed="rId3"/>
              <a:srcRect/>
              <a:stretch/>
            </a:blipFill>
            <a:ln w="19080">
              <a:solidFill>
                <a:srgbClr val="66ff33"/>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55" name=""/>
            <p:cNvSpPr/>
            <p:nvPr/>
          </p:nvSpPr>
          <p:spPr>
            <a:xfrm>
              <a:off x="2006640" y="4664160"/>
              <a:ext cx="1508040" cy="1508040"/>
            </a:xfrm>
            <a:prstGeom prst="ellipse">
              <a:avLst/>
            </a:prstGeom>
            <a:blipFill rotWithShape="0">
              <a:blip r:embed="rId4"/>
              <a:srcRect/>
              <a:stretch/>
            </a:blipFill>
            <a:ln w="28440">
              <a:solidFill>
                <a:srgbClr val="70bc1f"/>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pic>
          <p:nvPicPr>
            <p:cNvPr id="56" name="ENE_COLOR2" descr=""/>
            <p:cNvPicPr/>
            <p:nvPr/>
          </p:nvPicPr>
          <p:blipFill>
            <a:blip r:embed="rId5"/>
            <a:stretch/>
          </p:blipFill>
          <p:spPr>
            <a:xfrm>
              <a:off x="2276640" y="3316320"/>
              <a:ext cx="618840" cy="619200"/>
            </a:xfrm>
            <a:prstGeom prst="rect">
              <a:avLst/>
            </a:prstGeom>
            <a:noFill/>
            <a:ln w="0">
              <a:noFill/>
            </a:ln>
          </p:spPr>
        </p:pic>
      </p:grpSp>
      <p:sp>
        <p:nvSpPr>
          <p:cNvPr id="57" name=""/>
          <p:cNvSpPr/>
          <p:nvPr/>
        </p:nvSpPr>
        <p:spPr>
          <a:xfrm>
            <a:off x="27000" y="6127920"/>
            <a:ext cx="218412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Arial"/>
              </a:rPr>
              <a:t>Fortune Magazine, February 2001</a:t>
            </a:r>
            <a:endParaRPr b="0" lang="en-US" sz="1000" strike="noStrike" u="none">
              <a:solidFill>
                <a:srgbClr val="000000"/>
              </a:solidFill>
              <a:effectLst/>
              <a:uFillTx/>
              <a:latin typeface="Arial"/>
            </a:endParaRPr>
          </a:p>
        </p:txBody>
      </p:sp>
    </p:spTree>
  </p:cSld>
  <p:transition spd="med">
    <p:wipe dir="r"/>
  </p:transition>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graphicFrame>
        <p:nvGraphicFramePr>
          <p:cNvPr id="58" name=""/>
          <p:cNvGraphicFramePr/>
          <p:nvPr/>
        </p:nvGraphicFramePr>
        <p:xfrm>
          <a:off x="1828800" y="622440"/>
          <a:ext cx="5429160" cy="4651200"/>
        </p:xfrm>
        <a:graphic>
          <a:graphicData uri="http://schemas.openxmlformats.org/presentationml/2006/ole">
            <p:oleObj r:id="rId2" spid="">
              <p:embed/>
              <p:pic>
                <p:nvPicPr>
                  <p:cNvPr id="59" name="" descr=""/>
                  <p:cNvPicPr/>
                  <p:nvPr/>
                </p:nvPicPr>
                <p:blipFill>
                  <a:blip r:embed="rId3"/>
                  <a:stretch/>
                </p:blipFill>
                <p:spPr>
                  <a:xfrm>
                    <a:off x="1828800" y="622440"/>
                    <a:ext cx="5429160" cy="4651200"/>
                  </a:xfrm>
                  <a:prstGeom prst="rect">
                    <a:avLst/>
                  </a:prstGeom>
                  <a:noFill/>
                  <a:ln w="0">
                    <a:noFill/>
                  </a:ln>
                </p:spPr>
              </p:pic>
            </p:oleObj>
          </a:graphicData>
        </a:graphic>
      </p:graphicFrame>
      <p:sp>
        <p:nvSpPr>
          <p:cNvPr id="60" name=""/>
          <p:cNvSpPr/>
          <p:nvPr/>
        </p:nvSpPr>
        <p:spPr>
          <a:xfrm>
            <a:off x="47520" y="-20520"/>
            <a:ext cx="9829800" cy="583920"/>
          </a:xfrm>
          <a:prstGeom prst="rect">
            <a:avLst/>
          </a:prstGeom>
          <a:noFill/>
          <a:ln w="0">
            <a:noFill/>
          </a:ln>
        </p:spPr>
        <p:style>
          <a:lnRef idx="0"/>
          <a:fillRef idx="0"/>
          <a:effectRef idx="0"/>
          <a:fontRef idx="minor"/>
        </p:style>
        <p:txBody>
          <a:bodyPr lIns="90000" rIns="90000" tIns="46800" bIns="46800"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Enron’s Wholesale Services Model</a:t>
            </a:r>
            <a:endParaRPr b="0" lang="en-US" sz="3000" strike="noStrike" u="none">
              <a:solidFill>
                <a:srgbClr val="000000"/>
              </a:solidFill>
              <a:effectLst/>
              <a:uFillTx/>
              <a:latin typeface="Arial"/>
            </a:endParaRPr>
          </a:p>
        </p:txBody>
      </p:sp>
      <p:sp>
        <p:nvSpPr>
          <p:cNvPr id="61" name=""/>
          <p:cNvSpPr/>
          <p:nvPr/>
        </p:nvSpPr>
        <p:spPr>
          <a:xfrm>
            <a:off x="4865760" y="5956200"/>
            <a:ext cx="360" cy="289080"/>
          </a:xfrm>
          <a:prstGeom prst="rect">
            <a:avLst/>
          </a:prstGeom>
          <a:solidFill>
            <a:srgbClr val="ffb310"/>
          </a:solidFill>
          <a:ln w="0">
            <a:noFill/>
          </a:ln>
        </p:spPr>
        <p:style>
          <a:lnRef idx="0"/>
          <a:fillRef idx="0"/>
          <a:effectRef idx="0"/>
          <a:fontRef idx="minor"/>
        </p:style>
        <p:txBody>
          <a:bodyPr wrap="none" lIns="0" rIns="0" tIns="0" bIns="0" anchor="ctr">
            <a:spAutoFit/>
          </a:bodyPr>
          <a:p>
            <a:pPr algn="ctr">
              <a:lnSpc>
                <a:spcPct val="95000"/>
              </a:lnSpc>
              <a:spcBef>
                <a:spcPts val="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Arial"/>
            </a:endParaRPr>
          </a:p>
        </p:txBody>
      </p:sp>
      <p:sp>
        <p:nvSpPr>
          <p:cNvPr id="62" name=""/>
          <p:cNvSpPr/>
          <p:nvPr/>
        </p:nvSpPr>
        <p:spPr>
          <a:xfrm>
            <a:off x="3139920" y="1590480"/>
            <a:ext cx="1355760" cy="305280"/>
          </a:xfrm>
          <a:prstGeom prst="rect">
            <a:avLst/>
          </a:prstGeom>
          <a:noFill/>
          <a:ln w="0">
            <a:noFill/>
          </a:ln>
        </p:spPr>
        <p:style>
          <a:lnRef idx="0"/>
          <a:fillRef idx="0"/>
          <a:effectRef idx="0"/>
          <a:fontRef idx="minor"/>
        </p:style>
        <p:txBody>
          <a:bodyPr lIns="0" rIns="0" tIns="0" bIns="0" anchor="ctr">
            <a:spAutoFit/>
          </a:bodyPr>
          <a:p>
            <a:pPr marL="114480" indent="-114480">
              <a:spcBef>
                <a:spcPts val="624"/>
              </a:spcBef>
              <a:tabLst>
                <a:tab algn="l" pos="0"/>
                <a:tab algn="l" pos="228600"/>
                <a:tab algn="l" pos="343080"/>
                <a:tab algn="l" pos="457200"/>
                <a:tab algn="l" pos="571680"/>
                <a:tab algn="l" pos="685800"/>
                <a:tab algn="l" pos="800280"/>
                <a:tab algn="l" pos="914400"/>
                <a:tab algn="l" pos="1028880"/>
                <a:tab algn="l" pos="1143000"/>
                <a:tab algn="l" pos="1257480"/>
                <a:tab algn="l" pos="1371600"/>
                <a:tab algn="l" pos="1486080"/>
                <a:tab algn="l" pos="1600200"/>
                <a:tab algn="l" pos="1714680"/>
                <a:tab algn="l" pos="1828800"/>
                <a:tab algn="l" pos="1943280"/>
                <a:tab algn="l" pos="2057400"/>
                <a:tab algn="l" pos="2171880"/>
                <a:tab algn="l" pos="2286000"/>
                <a:tab algn="l" pos="2400480"/>
              </a:tabLst>
            </a:pPr>
            <a:r>
              <a:rPr b="1" lang="en-US" sz="2000" strike="noStrike" u="none">
                <a:solidFill>
                  <a:srgbClr val="ffffff"/>
                </a:solidFill>
                <a:effectLst/>
                <a:uFillTx/>
                <a:latin typeface="Arial"/>
              </a:rPr>
              <a:t>Physical</a:t>
            </a:r>
            <a:endParaRPr b="0" lang="en-US" sz="2000" strike="noStrike" u="none">
              <a:solidFill>
                <a:srgbClr val="000000"/>
              </a:solidFill>
              <a:effectLst/>
              <a:uFillTx/>
              <a:latin typeface="Arial"/>
            </a:endParaRPr>
          </a:p>
        </p:txBody>
      </p:sp>
      <p:sp>
        <p:nvSpPr>
          <p:cNvPr id="63" name=""/>
          <p:cNvSpPr/>
          <p:nvPr/>
        </p:nvSpPr>
        <p:spPr>
          <a:xfrm>
            <a:off x="2614680" y="3051000"/>
            <a:ext cx="1800000" cy="305280"/>
          </a:xfrm>
          <a:prstGeom prst="rect">
            <a:avLst/>
          </a:prstGeom>
          <a:noFill/>
          <a:ln w="0">
            <a:noFill/>
          </a:ln>
        </p:spPr>
        <p:style>
          <a:lnRef idx="0"/>
          <a:fillRef idx="0"/>
          <a:effectRef idx="0"/>
          <a:fontRef idx="minor"/>
        </p:style>
        <p:txBody>
          <a:bodyPr lIns="0" rIns="0" tIns="0" bIns="0" anchor="ctr">
            <a:spAutoFit/>
          </a:bodyPr>
          <a:p>
            <a:pPr marL="114480" indent="-114480">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e-Commerce</a:t>
            </a:r>
            <a:endParaRPr b="0" lang="en-US" sz="2000" strike="noStrike" u="none">
              <a:solidFill>
                <a:srgbClr val="000000"/>
              </a:solidFill>
              <a:effectLst/>
              <a:uFillTx/>
              <a:latin typeface="Arial"/>
            </a:endParaRPr>
          </a:p>
        </p:txBody>
      </p:sp>
      <p:sp>
        <p:nvSpPr>
          <p:cNvPr id="64" name=""/>
          <p:cNvSpPr/>
          <p:nvPr/>
        </p:nvSpPr>
        <p:spPr>
          <a:xfrm>
            <a:off x="5145120" y="1933560"/>
            <a:ext cx="1370160" cy="305280"/>
          </a:xfrm>
          <a:prstGeom prst="rect">
            <a:avLst/>
          </a:prstGeom>
          <a:noFill/>
          <a:ln w="0">
            <a:noFill/>
          </a:ln>
        </p:spPr>
        <p:style>
          <a:lnRef idx="0"/>
          <a:fillRef idx="0"/>
          <a:effectRef idx="0"/>
          <a:fontRef idx="minor"/>
        </p:style>
        <p:txBody>
          <a:bodyPr lIns="0" rIns="0" tIns="0" bIns="0" anchor="ctr">
            <a:spAutoFit/>
          </a:bodyPr>
          <a:p>
            <a:pPr marL="114480" indent="-114480">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ffff"/>
                </a:solidFill>
                <a:effectLst/>
                <a:uFillTx/>
                <a:latin typeface="Arial"/>
              </a:rPr>
              <a:t>Financial</a:t>
            </a:r>
            <a:endParaRPr b="0" lang="en-US" sz="2000" strike="noStrike" u="none">
              <a:solidFill>
                <a:srgbClr val="000000"/>
              </a:solidFill>
              <a:effectLst/>
              <a:uFillTx/>
              <a:latin typeface="Arial"/>
            </a:endParaRPr>
          </a:p>
        </p:txBody>
      </p:sp>
      <p:grpSp>
        <p:nvGrpSpPr>
          <p:cNvPr id="65" name=""/>
          <p:cNvGrpSpPr/>
          <p:nvPr/>
        </p:nvGrpSpPr>
        <p:grpSpPr>
          <a:xfrm>
            <a:off x="492120" y="5307120"/>
            <a:ext cx="8184960" cy="647640"/>
            <a:chOff x="492120" y="5307120"/>
            <a:chExt cx="8184960" cy="647640"/>
          </a:xfrm>
        </p:grpSpPr>
        <p:sp>
          <p:nvSpPr>
            <p:cNvPr id="66" name=""/>
            <p:cNvSpPr/>
            <p:nvPr/>
          </p:nvSpPr>
          <p:spPr>
            <a:xfrm>
              <a:off x="492120" y="5307120"/>
              <a:ext cx="8184960" cy="647640"/>
            </a:xfrm>
            <a:prstGeom prst="rect">
              <a:avLst/>
            </a:prstGeom>
            <a:solidFill>
              <a:srgbClr val="ffb310"/>
            </a:solid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67" name=""/>
            <p:cNvSpPr/>
            <p:nvPr/>
          </p:nvSpPr>
          <p:spPr>
            <a:xfrm>
              <a:off x="560880" y="5324400"/>
              <a:ext cx="8047440" cy="615240"/>
            </a:xfrm>
            <a:prstGeom prst="rect">
              <a:avLst/>
            </a:prstGeom>
            <a:noFill/>
            <a:ln w="0">
              <a:noFill/>
            </a:ln>
          </p:spPr>
          <p:style>
            <a:lnRef idx="0"/>
            <a:fillRef idx="0"/>
            <a:effectRef idx="0"/>
            <a:fontRef idx="minor"/>
          </p:style>
          <p:txBody>
            <a:bodyPr lIns="90000" rIns="90000" tIns="46800" bIns="46800" anchor="t">
              <a:spAutoFit/>
            </a:bodyPr>
            <a:p>
              <a:pPr algn="ctr">
                <a:lnSpc>
                  <a:spcPct val="95000"/>
                </a:lnSpc>
                <a:spcBef>
                  <a:spcPts val="113"/>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Arial"/>
                </a:rPr>
                <a:t>Enron uniquely combines its physical, financial and origination capabilities with e-Commerce to provide wholesale commodity services</a:t>
              </a:r>
              <a:endParaRPr b="0" lang="en-US" sz="1800" strike="noStrike" u="none">
                <a:solidFill>
                  <a:srgbClr val="000000"/>
                </a:solidFill>
                <a:effectLst/>
                <a:uFillTx/>
                <a:latin typeface="Arial"/>
              </a:endParaRPr>
            </a:p>
          </p:txBody>
        </p:sp>
      </p:grpSp>
      <p:sp>
        <p:nvSpPr>
          <p:cNvPr id="68" name=""/>
          <p:cNvSpPr/>
          <p:nvPr/>
        </p:nvSpPr>
        <p:spPr>
          <a:xfrm>
            <a:off x="4735440" y="3546360"/>
            <a:ext cx="1470240" cy="305280"/>
          </a:xfrm>
          <a:prstGeom prst="rect">
            <a:avLst/>
          </a:prstGeom>
          <a:noFill/>
          <a:ln w="0">
            <a:noFill/>
          </a:ln>
        </p:spPr>
        <p:style>
          <a:lnRef idx="0"/>
          <a:fillRef idx="0"/>
          <a:effectRef idx="0"/>
          <a:fontRef idx="minor"/>
        </p:style>
        <p:txBody>
          <a:bodyPr lIns="0" rIns="0" tIns="0" bIns="0" anchor="ctr">
            <a:spAutoFit/>
          </a:bodyPr>
          <a:p>
            <a:pPr marL="114480" indent="-114480">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Origination</a:t>
            </a:r>
            <a:endParaRPr b="0" lang="en-US" sz="2000" strike="noStrike" u="none">
              <a:solidFill>
                <a:srgbClr val="000000"/>
              </a:solidFill>
              <a:effectLst/>
              <a:uFillTx/>
              <a:latin typeface="Arial"/>
            </a:endParaRPr>
          </a:p>
        </p:txBody>
      </p:sp>
    </p:spTree>
  </p:cSld>
  <p:transition spd="med">
    <p:wipe dir="r"/>
  </p:transition>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9" name=""/>
          <p:cNvSpPr/>
          <p:nvPr/>
        </p:nvSpPr>
        <p:spPr>
          <a:xfrm>
            <a:off x="2552760" y="1536840"/>
            <a:ext cx="4127400" cy="4089240"/>
          </a:xfrm>
          <a:prstGeom prst="rect">
            <a:avLst/>
          </a:prstGeom>
          <a:no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0" name=""/>
          <p:cNvSpPr/>
          <p:nvPr/>
        </p:nvSpPr>
        <p:spPr>
          <a:xfrm>
            <a:off x="444600" y="1498680"/>
            <a:ext cx="1663560" cy="4114800"/>
          </a:xfrm>
          <a:prstGeom prst="rect">
            <a:avLst/>
          </a:prstGeom>
          <a:no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1" name=""/>
          <p:cNvSpPr/>
          <p:nvPr/>
        </p:nvSpPr>
        <p:spPr>
          <a:xfrm>
            <a:off x="7085160" y="1498680"/>
            <a:ext cx="1663560" cy="4064040"/>
          </a:xfrm>
          <a:prstGeom prst="rect">
            <a:avLst/>
          </a:prstGeom>
          <a:no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Arial"/>
            </a:endParaRPr>
          </a:p>
        </p:txBody>
      </p:sp>
      <p:sp>
        <p:nvSpPr>
          <p:cNvPr id="72" name=""/>
          <p:cNvSpPr/>
          <p:nvPr/>
        </p:nvSpPr>
        <p:spPr>
          <a:xfrm>
            <a:off x="406440" y="-50760"/>
            <a:ext cx="8572320" cy="647640"/>
          </a:xfrm>
          <a:prstGeom prst="rect">
            <a:avLst/>
          </a:prstGeom>
          <a:noFill/>
          <a:ln w="0">
            <a:noFill/>
          </a:ln>
        </p:spPr>
        <p:style>
          <a:lnRef idx="0"/>
          <a:fillRef idx="0"/>
          <a:effectRef idx="0"/>
          <a:fontRef idx="minor"/>
        </p:style>
        <p:txBody>
          <a:bodyPr anchor="ctr">
            <a:no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Enron e-Commerce Model</a:t>
            </a:r>
            <a:endParaRPr b="0" lang="en-US" sz="3000" strike="noStrike" u="none">
              <a:solidFill>
                <a:srgbClr val="000000"/>
              </a:solidFill>
              <a:effectLst/>
              <a:uFillTx/>
              <a:latin typeface="Arial"/>
            </a:endParaRPr>
          </a:p>
        </p:txBody>
      </p:sp>
      <p:sp>
        <p:nvSpPr>
          <p:cNvPr id="73" name=""/>
          <p:cNvSpPr/>
          <p:nvPr/>
        </p:nvSpPr>
        <p:spPr>
          <a:xfrm>
            <a:off x="404640" y="2357280"/>
            <a:ext cx="1561320" cy="1757160"/>
          </a:xfrm>
          <a:prstGeom prst="rect">
            <a:avLst/>
          </a:prstGeom>
          <a:noFill/>
          <a:ln w="0">
            <a:noFill/>
          </a:ln>
        </p:spPr>
        <p:style>
          <a:lnRef idx="0"/>
          <a:fillRef idx="0"/>
          <a:effectRef idx="0"/>
          <a:fontRef idx="minor"/>
        </p:style>
        <p:txBody>
          <a:bodyPr wrap="none" lIns="90000" rIns="90000" tIns="46800" bIns="46800" anchor="t">
            <a:spAutoFit/>
          </a:bodyPr>
          <a:p>
            <a:pPr marL="114480" indent="-114480">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Arial"/>
              </a:rPr>
              <a:t>Core Strengths:</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Research</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Development</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Testing</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Marketing</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Sales</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Support  </a:t>
            </a:r>
            <a:endParaRPr b="0" lang="en-US" sz="1200" strike="noStrike" u="none">
              <a:solidFill>
                <a:srgbClr val="000000"/>
              </a:solidFill>
              <a:effectLst/>
              <a:uFillTx/>
              <a:latin typeface="Arial"/>
            </a:endParaRPr>
          </a:p>
        </p:txBody>
      </p:sp>
      <p:sp>
        <p:nvSpPr>
          <p:cNvPr id="74" name=""/>
          <p:cNvSpPr/>
          <p:nvPr/>
        </p:nvSpPr>
        <p:spPr>
          <a:xfrm>
            <a:off x="7124760" y="1655640"/>
            <a:ext cx="1201320" cy="734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8000"/>
                </a:solidFill>
                <a:effectLst/>
                <a:uFillTx/>
                <a:latin typeface="Arial"/>
              </a:rPr>
              <a:t>Traditional</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8000"/>
                </a:solidFill>
                <a:effectLst/>
                <a:uFillTx/>
                <a:latin typeface="Arial"/>
              </a:rPr>
              <a:t>Commercial</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8000"/>
                </a:solidFill>
                <a:effectLst/>
                <a:uFillTx/>
                <a:latin typeface="Arial"/>
              </a:rPr>
              <a:t>Companies</a:t>
            </a:r>
            <a:endParaRPr b="0" lang="en-US" sz="1400" strike="noStrike" u="none">
              <a:solidFill>
                <a:srgbClr val="000000"/>
              </a:solidFill>
              <a:effectLst/>
              <a:uFillTx/>
              <a:latin typeface="Arial"/>
            </a:endParaRPr>
          </a:p>
        </p:txBody>
      </p:sp>
      <p:sp>
        <p:nvSpPr>
          <p:cNvPr id="75" name=""/>
          <p:cNvSpPr/>
          <p:nvPr/>
        </p:nvSpPr>
        <p:spPr>
          <a:xfrm>
            <a:off x="2651040" y="2792520"/>
            <a:ext cx="1708200" cy="581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Technology</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Strengths</a:t>
            </a:r>
            <a:endParaRPr b="0" lang="en-US" sz="1600" strike="noStrike" u="none">
              <a:solidFill>
                <a:srgbClr val="000000"/>
              </a:solidFill>
              <a:effectLst/>
              <a:uFillTx/>
              <a:latin typeface="Arial"/>
            </a:endParaRPr>
          </a:p>
        </p:txBody>
      </p:sp>
      <p:sp>
        <p:nvSpPr>
          <p:cNvPr id="76" name=""/>
          <p:cNvSpPr/>
          <p:nvPr/>
        </p:nvSpPr>
        <p:spPr>
          <a:xfrm>
            <a:off x="4470480" y="2754360"/>
            <a:ext cx="1341000" cy="581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Commercial</a:t>
            </a:r>
            <a:endParaRPr b="0" lang="en-US" sz="16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Strengths</a:t>
            </a:r>
            <a:endParaRPr b="0" lang="en-US" sz="1600" strike="noStrike" u="none">
              <a:solidFill>
                <a:srgbClr val="000000"/>
              </a:solidFill>
              <a:effectLst/>
              <a:uFillTx/>
              <a:latin typeface="Arial"/>
            </a:endParaRPr>
          </a:p>
        </p:txBody>
      </p:sp>
      <p:sp>
        <p:nvSpPr>
          <p:cNvPr id="77" name=""/>
          <p:cNvSpPr/>
          <p:nvPr/>
        </p:nvSpPr>
        <p:spPr>
          <a:xfrm>
            <a:off x="2637000" y="3351240"/>
            <a:ext cx="1478160" cy="1074600"/>
          </a:xfrm>
          <a:prstGeom prst="rect">
            <a:avLst/>
          </a:prstGeom>
          <a:noFill/>
          <a:ln w="0">
            <a:noFill/>
          </a:ln>
        </p:spPr>
        <p:style>
          <a:lnRef idx="0"/>
          <a:fillRef idx="0"/>
          <a:effectRef idx="0"/>
          <a:fontRef idx="minor"/>
        </p:style>
        <p:txBody>
          <a:bodyPr wrap="none" lIns="90000" rIns="90000" tIns="46800" bIns="46800" anchor="t">
            <a:spAutoFit/>
          </a:bodyPr>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Research</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Development</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Testing</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Marketing</a:t>
            </a:r>
            <a:endParaRPr b="0" lang="en-US" sz="1400" strike="noStrike" u="none">
              <a:solidFill>
                <a:srgbClr val="000000"/>
              </a:solidFill>
              <a:effectLst/>
              <a:uFillTx/>
              <a:latin typeface="Arial"/>
            </a:endParaRPr>
          </a:p>
        </p:txBody>
      </p:sp>
      <p:sp>
        <p:nvSpPr>
          <p:cNvPr id="78" name=""/>
          <p:cNvSpPr/>
          <p:nvPr/>
        </p:nvSpPr>
        <p:spPr>
          <a:xfrm>
            <a:off x="4441680" y="3375000"/>
            <a:ext cx="2146320" cy="2300400"/>
          </a:xfrm>
          <a:prstGeom prst="rect">
            <a:avLst/>
          </a:prstGeom>
          <a:noFill/>
          <a:ln w="0">
            <a:noFill/>
          </a:ln>
        </p:spPr>
        <p:style>
          <a:lnRef idx="0"/>
          <a:fillRef idx="0"/>
          <a:effectRef idx="0"/>
          <a:fontRef idx="minor"/>
        </p:style>
        <p:txBody>
          <a:bodyPr lIns="90000" rIns="90000" tIns="46800" bIns="46800" anchor="t">
            <a:spAutoFit/>
          </a:bodyPr>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Industry Knowledge</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Production</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Customer Relationships</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Supply Chain</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Risk Management</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Marketing</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ROI Focus</a:t>
            </a:r>
            <a:endParaRPr b="0" lang="en-US" sz="1400" strike="noStrike" u="none">
              <a:solidFill>
                <a:srgbClr val="000000"/>
              </a:solidFill>
              <a:effectLst/>
              <a:uFillTx/>
              <a:latin typeface="Arial"/>
            </a:endParaRPr>
          </a:p>
          <a:p>
            <a:pPr marL="177840" indent="-177840">
              <a:lnSpc>
                <a:spcPct val="115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Arial"/>
            </a:endParaRPr>
          </a:p>
        </p:txBody>
      </p:sp>
      <p:sp>
        <p:nvSpPr>
          <p:cNvPr id="79" name=""/>
          <p:cNvSpPr/>
          <p:nvPr/>
        </p:nvSpPr>
        <p:spPr>
          <a:xfrm>
            <a:off x="515160" y="1655640"/>
            <a:ext cx="1230840" cy="7344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8000"/>
                </a:solidFill>
                <a:effectLst/>
                <a:uFillTx/>
                <a:latin typeface="Arial"/>
              </a:rPr>
              <a:t>Traditional</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8000"/>
                </a:solidFill>
                <a:effectLst/>
                <a:uFillTx/>
                <a:latin typeface="Arial"/>
              </a:rPr>
              <a:t>Technology </a:t>
            </a:r>
            <a:endParaRPr b="0" lang="en-US" sz="1400" strike="noStrike" u="none">
              <a:solidFill>
                <a:srgbClr val="000000"/>
              </a:solidFill>
              <a:effectLst/>
              <a:uFillTx/>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8000"/>
                </a:solidFill>
                <a:effectLst/>
                <a:uFillTx/>
                <a:latin typeface="Arial"/>
              </a:rPr>
              <a:t>Companies</a:t>
            </a:r>
            <a:endParaRPr b="0" lang="en-US" sz="1400" strike="noStrike" u="none">
              <a:solidFill>
                <a:srgbClr val="000000"/>
              </a:solidFill>
              <a:effectLst/>
              <a:uFillTx/>
              <a:latin typeface="Arial"/>
            </a:endParaRPr>
          </a:p>
        </p:txBody>
      </p:sp>
      <p:sp>
        <p:nvSpPr>
          <p:cNvPr id="80" name=""/>
          <p:cNvSpPr/>
          <p:nvPr/>
        </p:nvSpPr>
        <p:spPr>
          <a:xfrm>
            <a:off x="7124760" y="2357280"/>
            <a:ext cx="1643040" cy="2469960"/>
          </a:xfrm>
          <a:prstGeom prst="rect">
            <a:avLst/>
          </a:prstGeom>
          <a:noFill/>
          <a:ln w="0">
            <a:noFill/>
          </a:ln>
        </p:spPr>
        <p:style>
          <a:lnRef idx="0"/>
          <a:fillRef idx="0"/>
          <a:effectRef idx="0"/>
          <a:fontRef idx="minor"/>
        </p:style>
        <p:txBody>
          <a:bodyPr lIns="90000" rIns="90000" tIns="46800" bIns="46800" anchor="t">
            <a:spAutoFit/>
          </a:bodyPr>
          <a:p>
            <a:pPr marL="114480" indent="-114480">
              <a:lnSpc>
                <a:spcPct val="13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sng">
                <a:solidFill>
                  <a:srgbClr val="000000"/>
                </a:solidFill>
                <a:effectLst/>
                <a:uFillTx/>
                <a:latin typeface="Arial"/>
              </a:rPr>
              <a:t>Core Strengths:</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Industry Knowledge</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Production</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Customer Relationships</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Supply Chain</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Risk Management</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Marketing</a:t>
            </a:r>
            <a:endParaRPr b="0" lang="en-US" sz="1200" strike="noStrike" u="none">
              <a:solidFill>
                <a:srgbClr val="000000"/>
              </a:solidFill>
              <a:effectLst/>
              <a:uFillTx/>
              <a:latin typeface="Arial"/>
            </a:endParaRPr>
          </a:p>
          <a:p>
            <a:pPr marL="114480" indent="-114480">
              <a:lnSpc>
                <a:spcPct val="130000"/>
              </a:lnSpc>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ROI Focus</a:t>
            </a:r>
            <a:endParaRPr b="0" lang="en-US" sz="1200" strike="noStrike" u="none">
              <a:solidFill>
                <a:srgbClr val="000000"/>
              </a:solidFill>
              <a:effectLst/>
              <a:uFillTx/>
              <a:latin typeface="Arial"/>
            </a:endParaRPr>
          </a:p>
        </p:txBody>
      </p:sp>
      <p:sp>
        <p:nvSpPr>
          <p:cNvPr id="81" name=""/>
          <p:cNvSpPr/>
          <p:nvPr/>
        </p:nvSpPr>
        <p:spPr>
          <a:xfrm>
            <a:off x="2717640" y="3352680"/>
            <a:ext cx="14097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sp>
        <p:nvSpPr>
          <p:cNvPr id="82" name=""/>
          <p:cNvSpPr/>
          <p:nvPr/>
        </p:nvSpPr>
        <p:spPr>
          <a:xfrm>
            <a:off x="4521240" y="3352680"/>
            <a:ext cx="191772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Arial"/>
            </a:endParaRPr>
          </a:p>
        </p:txBody>
      </p:sp>
      <p:pic>
        <p:nvPicPr>
          <p:cNvPr id="83" name="" descr=""/>
          <p:cNvPicPr/>
          <p:nvPr/>
        </p:nvPicPr>
        <p:blipFill>
          <a:blip r:embed="rId2"/>
          <a:srcRect l="10551" t="10551" r="10814" b="9869"/>
          <a:stretch/>
        </p:blipFill>
        <p:spPr>
          <a:xfrm>
            <a:off x="4024440" y="1625760"/>
            <a:ext cx="990360" cy="1015920"/>
          </a:xfrm>
          <a:prstGeom prst="rect">
            <a:avLst/>
          </a:prstGeom>
          <a:solidFill>
            <a:srgbClr val="ffffff"/>
          </a:solidFill>
          <a:ln w="0">
            <a:noFill/>
          </a:ln>
        </p:spPr>
      </p:pic>
    </p:spTree>
  </p:cSld>
  <p:transition spd="med">
    <p:wipe dir="r"/>
  </p:transition>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4" name="PlaceHolder 1"/>
          <p:cNvSpPr>
            <a:spLocks noGrp="1"/>
          </p:cNvSpPr>
          <p:nvPr>
            <p:ph type="title"/>
          </p:nvPr>
        </p:nvSpPr>
        <p:spPr>
          <a:xfrm>
            <a:off x="495000" y="56880"/>
            <a:ext cx="8077320" cy="60948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Enron Technology Practices </a:t>
            </a:r>
            <a:endParaRPr b="1" i="1" lang="en-US" sz="3000" strike="noStrike" u="none">
              <a:solidFill>
                <a:srgbClr val="ffffff"/>
              </a:solidFill>
              <a:effectLst/>
              <a:uFillTx/>
              <a:latin typeface="Arial"/>
            </a:endParaRPr>
          </a:p>
        </p:txBody>
      </p:sp>
      <p:sp>
        <p:nvSpPr>
          <p:cNvPr id="85" name="PlaceHolder 2"/>
          <p:cNvSpPr>
            <a:spLocks noGrp="1"/>
          </p:cNvSpPr>
          <p:nvPr>
            <p:ph/>
          </p:nvPr>
        </p:nvSpPr>
        <p:spPr>
          <a:xfrm>
            <a:off x="784080" y="850680"/>
            <a:ext cx="7772400" cy="5048280"/>
          </a:xfrm>
          <a:prstGeom prst="rect">
            <a:avLst/>
          </a:prstGeom>
          <a:noFill/>
          <a:ln w="0">
            <a:noFill/>
          </a:ln>
        </p:spPr>
        <p:txBody>
          <a:bodyPr lIns="90000" rIns="90000" tIns="46800" bIns="46800" anchor="t">
            <a:normAutofit/>
          </a:bodyPr>
          <a:p>
            <a:pPr marL="228600" indent="-228600">
              <a:lnSpc>
                <a:spcPct val="90000"/>
              </a:lnSpc>
              <a:spcAft>
                <a:spcPts val="27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Partnership with Commercial Teams </a:t>
            </a:r>
            <a:endParaRPr b="1" lang="en-US" sz="2400" strike="noStrike" u="none">
              <a:solidFill>
                <a:srgbClr val="000000"/>
              </a:solidFill>
              <a:effectLst/>
              <a:uFillTx/>
              <a:latin typeface="Arial"/>
            </a:endParaRPr>
          </a:p>
          <a:p>
            <a:pPr marL="228600" indent="-228600">
              <a:lnSpc>
                <a:spcPct val="90000"/>
              </a:lnSpc>
              <a:spcAft>
                <a:spcPts val="27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Focus on Design and Architecture</a:t>
            </a:r>
            <a:endParaRPr b="1" lang="en-US" sz="2400" strike="noStrike" u="none">
              <a:solidFill>
                <a:srgbClr val="000000"/>
              </a:solidFill>
              <a:effectLst/>
              <a:uFillTx/>
              <a:latin typeface="Arial"/>
            </a:endParaRPr>
          </a:p>
          <a:p>
            <a:pPr marL="228600" indent="-228600">
              <a:lnSpc>
                <a:spcPct val="90000"/>
              </a:lnSpc>
              <a:spcAft>
                <a:spcPts val="27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Vendor Neutrality</a:t>
            </a:r>
            <a:endParaRPr b="1" lang="en-US" sz="2400" strike="noStrike" u="none">
              <a:solidFill>
                <a:srgbClr val="000000"/>
              </a:solidFill>
              <a:effectLst/>
              <a:uFillTx/>
              <a:latin typeface="Arial"/>
            </a:endParaRPr>
          </a:p>
          <a:p>
            <a:pPr marL="228600" indent="-228600">
              <a:lnSpc>
                <a:spcPct val="90000"/>
              </a:lnSpc>
              <a:spcAft>
                <a:spcPts val="27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Effective Buy vs. Build Decisions</a:t>
            </a:r>
            <a:endParaRPr b="1" lang="en-US" sz="2400" strike="noStrike" u="none">
              <a:solidFill>
                <a:srgbClr val="000000"/>
              </a:solidFill>
              <a:effectLst/>
              <a:uFillTx/>
              <a:latin typeface="Arial"/>
            </a:endParaRPr>
          </a:p>
          <a:p>
            <a:pPr marL="228600" indent="-228600">
              <a:lnSpc>
                <a:spcPct val="90000"/>
              </a:lnSpc>
              <a:spcAft>
                <a:spcPts val="27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Small Team with Big Talent</a:t>
            </a:r>
            <a:endParaRPr b="1" lang="en-US" sz="2400" strike="noStrike" u="none">
              <a:solidFill>
                <a:srgbClr val="000000"/>
              </a:solidFill>
              <a:effectLst/>
              <a:uFillTx/>
              <a:latin typeface="Arial"/>
            </a:endParaRPr>
          </a:p>
          <a:p>
            <a:pPr marL="228600" indent="-228600">
              <a:lnSpc>
                <a:spcPct val="90000"/>
              </a:lnSpc>
              <a:spcAft>
                <a:spcPts val="27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400" strike="noStrike" u="none">
              <a:solidFill>
                <a:srgbClr val="000000"/>
              </a:solidFill>
              <a:effectLst/>
              <a:uFillTx/>
              <a:latin typeface="Arial"/>
            </a:endParaRPr>
          </a:p>
        </p:txBody>
      </p:sp>
      <p:sp>
        <p:nvSpPr>
          <p:cNvPr id="86" name=""/>
          <p:cNvSpPr/>
          <p:nvPr/>
        </p:nvSpPr>
        <p:spPr>
          <a:xfrm rot="5400000">
            <a:off x="581760" y="975240"/>
            <a:ext cx="17604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87" name=""/>
          <p:cNvSpPr/>
          <p:nvPr/>
        </p:nvSpPr>
        <p:spPr>
          <a:xfrm rot="5400000">
            <a:off x="581760" y="1630800"/>
            <a:ext cx="17604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88" name=""/>
          <p:cNvSpPr/>
          <p:nvPr/>
        </p:nvSpPr>
        <p:spPr>
          <a:xfrm rot="5400000">
            <a:off x="581760" y="228672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89" name=""/>
          <p:cNvSpPr/>
          <p:nvPr/>
        </p:nvSpPr>
        <p:spPr>
          <a:xfrm rot="5400000">
            <a:off x="581760" y="294228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90" name=""/>
          <p:cNvSpPr/>
          <p:nvPr/>
        </p:nvSpPr>
        <p:spPr>
          <a:xfrm rot="5400000">
            <a:off x="581760" y="3597840"/>
            <a:ext cx="17604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Tree>
  </p:cSld>
  <p:transition spd="med">
    <p:wipe dir="r"/>
  </p:transition>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pic>
        <p:nvPicPr>
          <p:cNvPr id="91" name="" descr=""/>
          <p:cNvPicPr/>
          <p:nvPr/>
        </p:nvPicPr>
        <p:blipFill>
          <a:blip r:embed="rId2"/>
          <a:srcRect l="1703" t="13443" r="7957" b="4248"/>
          <a:stretch/>
        </p:blipFill>
        <p:spPr>
          <a:xfrm>
            <a:off x="3767040" y="2957400"/>
            <a:ext cx="1629000" cy="922320"/>
          </a:xfrm>
          <a:prstGeom prst="rect">
            <a:avLst/>
          </a:prstGeom>
          <a:noFill/>
          <a:ln w="19080">
            <a:solidFill>
              <a:srgbClr val="000000"/>
            </a:solidFill>
            <a:miter/>
          </a:ln>
          <a:effectLst>
            <a:outerShdw dist="107932" dir="2700000" blurRad="0" rotWithShape="0">
              <a:srgbClr val="808080"/>
            </a:outerShdw>
          </a:effectLst>
        </p:spPr>
      </p:pic>
      <p:pic>
        <p:nvPicPr>
          <p:cNvPr id="92" name="EnronCredit" descr=""/>
          <p:cNvPicPr/>
          <p:nvPr/>
        </p:nvPicPr>
        <p:blipFill>
          <a:blip r:embed="rId3"/>
          <a:stretch/>
        </p:blipFill>
        <p:spPr>
          <a:xfrm>
            <a:off x="3767040" y="1847880"/>
            <a:ext cx="1650960" cy="942840"/>
          </a:xfrm>
          <a:prstGeom prst="rect">
            <a:avLst/>
          </a:prstGeom>
          <a:noFill/>
          <a:ln w="19080">
            <a:solidFill>
              <a:srgbClr val="000000"/>
            </a:solidFill>
            <a:miter/>
          </a:ln>
          <a:effectLst>
            <a:outerShdw dist="107932" dir="2700000" blurRad="0" rotWithShape="0">
              <a:srgbClr val="808080"/>
            </a:outerShdw>
          </a:effectLst>
        </p:spPr>
      </p:pic>
      <p:pic>
        <p:nvPicPr>
          <p:cNvPr id="93" name="" descr=""/>
          <p:cNvPicPr/>
          <p:nvPr/>
        </p:nvPicPr>
        <p:blipFill>
          <a:blip r:embed="rId4"/>
          <a:srcRect l="332" t="17035" r="10768" b="6221"/>
          <a:stretch/>
        </p:blipFill>
        <p:spPr>
          <a:xfrm>
            <a:off x="3767040" y="4046400"/>
            <a:ext cx="1657440" cy="954360"/>
          </a:xfrm>
          <a:prstGeom prst="rect">
            <a:avLst/>
          </a:prstGeom>
          <a:noFill/>
          <a:ln w="19080">
            <a:solidFill>
              <a:srgbClr val="000000"/>
            </a:solidFill>
            <a:miter/>
          </a:ln>
          <a:effectLst>
            <a:outerShdw dist="99192" dir="2381944" blurRad="0" rotWithShape="0">
              <a:srgbClr val="808080"/>
            </a:outerShdw>
          </a:effectLst>
        </p:spPr>
      </p:pic>
      <p:grpSp>
        <p:nvGrpSpPr>
          <p:cNvPr id="94" name=""/>
          <p:cNvGrpSpPr/>
          <p:nvPr/>
        </p:nvGrpSpPr>
        <p:grpSpPr>
          <a:xfrm>
            <a:off x="3767040" y="727200"/>
            <a:ext cx="1698840" cy="954000"/>
            <a:chOff x="3767040" y="727200"/>
            <a:chExt cx="1698840" cy="954000"/>
          </a:xfrm>
        </p:grpSpPr>
        <p:graphicFrame>
          <p:nvGraphicFramePr>
            <p:cNvPr id="95" name=""/>
            <p:cNvGraphicFramePr/>
            <p:nvPr/>
          </p:nvGraphicFramePr>
          <p:xfrm>
            <a:off x="3767040" y="932400"/>
            <a:ext cx="1698840" cy="748800"/>
          </p:xfrm>
          <a:graphic>
            <a:graphicData uri="http://schemas.openxmlformats.org/presentationml/2006/ole">
              <p:oleObj r:id="rId5" spid="">
                <p:embed/>
                <p:pic>
                  <p:nvPicPr>
                    <p:cNvPr id="96" name="" descr=""/>
                    <p:cNvPicPr/>
                    <p:nvPr/>
                  </p:nvPicPr>
                  <p:blipFill>
                    <a:blip r:embed="rId6"/>
                    <a:stretch/>
                  </p:blipFill>
                  <p:spPr>
                    <a:xfrm>
                      <a:off x="3767040" y="932400"/>
                      <a:ext cx="1698840" cy="748800"/>
                    </a:xfrm>
                    <a:prstGeom prst="rect">
                      <a:avLst/>
                    </a:prstGeom>
                    <a:noFill/>
                    <a:ln w="19080">
                      <a:solidFill>
                        <a:srgbClr val="000000"/>
                      </a:solidFill>
                      <a:miter/>
                    </a:ln>
                    <a:effectLst>
                      <a:outerShdw dist="107932" dir="2700000" blurRad="0" rotWithShape="0">
                        <a:srgbClr val="808080"/>
                      </a:outerShdw>
                    </a:effectLst>
                  </p:spPr>
                </p:pic>
              </p:oleObj>
            </a:graphicData>
          </a:graphic>
        </p:graphicFrame>
        <p:graphicFrame>
          <p:nvGraphicFramePr>
            <p:cNvPr id="97" name=""/>
            <p:cNvGraphicFramePr/>
            <p:nvPr/>
          </p:nvGraphicFramePr>
          <p:xfrm>
            <a:off x="3767040" y="727200"/>
            <a:ext cx="1698120" cy="203400"/>
          </p:xfrm>
          <a:graphic>
            <a:graphicData uri="http://schemas.openxmlformats.org/presentationml/2006/ole">
              <p:oleObj r:id="rId7" spid="">
                <p:embed/>
                <p:pic>
                  <p:nvPicPr>
                    <p:cNvPr id="98" name="" descr=""/>
                    <p:cNvPicPr/>
                    <p:nvPr/>
                  </p:nvPicPr>
                  <p:blipFill>
                    <a:blip r:embed="rId8"/>
                    <a:stretch/>
                  </p:blipFill>
                  <p:spPr>
                    <a:xfrm>
                      <a:off x="3767040" y="727200"/>
                      <a:ext cx="1698120" cy="203400"/>
                    </a:xfrm>
                    <a:prstGeom prst="rect">
                      <a:avLst/>
                    </a:prstGeom>
                    <a:noFill/>
                    <a:ln w="19080">
                      <a:solidFill>
                        <a:srgbClr val="000000"/>
                      </a:solidFill>
                      <a:miter/>
                    </a:ln>
                    <a:effectLst>
                      <a:outerShdw dist="107932" dir="2700000" blurRad="0" rotWithShape="0">
                        <a:srgbClr val="808080"/>
                      </a:outerShdw>
                    </a:effectLst>
                  </p:spPr>
                </p:pic>
              </p:oleObj>
            </a:graphicData>
          </a:graphic>
        </p:graphicFrame>
      </p:grpSp>
      <p:pic>
        <p:nvPicPr>
          <p:cNvPr id="99" name="" descr=""/>
          <p:cNvPicPr/>
          <p:nvPr/>
        </p:nvPicPr>
        <p:blipFill>
          <a:blip r:embed="rId9">
            <a:lum bright="6000"/>
          </a:blip>
          <a:srcRect l="301" t="15578" r="50217" b="4819"/>
          <a:stretch/>
        </p:blipFill>
        <p:spPr>
          <a:xfrm>
            <a:off x="3767040" y="5167440"/>
            <a:ext cx="1608120" cy="934920"/>
          </a:xfrm>
          <a:prstGeom prst="rect">
            <a:avLst/>
          </a:prstGeom>
          <a:noFill/>
          <a:ln w="19080">
            <a:solidFill>
              <a:srgbClr val="000000"/>
            </a:solidFill>
            <a:miter/>
          </a:ln>
          <a:effectLst>
            <a:outerShdw dist="107932" dir="2700000" blurRad="0" rotWithShape="0">
              <a:srgbClr val="808080"/>
            </a:outerShdw>
          </a:effectLst>
        </p:spPr>
      </p:pic>
      <p:sp>
        <p:nvSpPr>
          <p:cNvPr id="100" name="PlaceHolder 1"/>
          <p:cNvSpPr>
            <a:spLocks noGrp="1"/>
          </p:cNvSpPr>
          <p:nvPr>
            <p:ph type="title"/>
          </p:nvPr>
        </p:nvSpPr>
        <p:spPr>
          <a:xfrm>
            <a:off x="523440" y="-360"/>
            <a:ext cx="8077320" cy="609480"/>
          </a:xfrm>
          <a:prstGeom prst="rect">
            <a:avLst/>
          </a:prstGeom>
          <a:noFill/>
          <a:ln w="0">
            <a:noFill/>
          </a:ln>
        </p:spPr>
        <p:txBody>
          <a:bodyPr lIns="91440" rIns="91440" tIns="45720" bIns="45720" anchor="ctr">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600" strike="noStrike" u="none">
                <a:solidFill>
                  <a:srgbClr val="ffffff"/>
                </a:solidFill>
                <a:effectLst/>
                <a:uFillTx/>
                <a:latin typeface="Arial"/>
              </a:rPr>
              <a:t>Web Applications</a:t>
            </a:r>
            <a:endParaRPr b="1" i="1" lang="en-US" sz="2600" strike="noStrike" u="none">
              <a:solidFill>
                <a:srgbClr val="ffffff"/>
              </a:solidFill>
              <a:effectLst/>
              <a:uFillTx/>
              <a:latin typeface="Arial"/>
            </a:endParaRPr>
          </a:p>
        </p:txBody>
      </p:sp>
      <p:sp>
        <p:nvSpPr>
          <p:cNvPr id="101" name=""/>
          <p:cNvSpPr/>
          <p:nvPr/>
        </p:nvSpPr>
        <p:spPr>
          <a:xfrm>
            <a:off x="5707080" y="739800"/>
            <a:ext cx="2236680" cy="852480"/>
          </a:xfrm>
          <a:prstGeom prst="rect">
            <a:avLst/>
          </a:prstGeom>
          <a:noFill/>
          <a:ln w="0">
            <a:noFill/>
          </a:ln>
        </p:spPr>
        <p:style>
          <a:lnRef idx="0"/>
          <a:fillRef idx="0"/>
          <a:effectRef idx="0"/>
          <a:fontRef idx="minor"/>
        </p:style>
        <p:txBody>
          <a:bodyPr lIns="90000" rIns="90000" tIns="46800" bIns="46800" anchor="t">
            <a:normAutofit/>
          </a:bodyPr>
          <a:p>
            <a:pPr marL="228600" indent="-228600">
              <a:lnSpc>
                <a:spcPct val="100000"/>
              </a:lnSpc>
              <a:spcBef>
                <a:spcPts val="499"/>
              </a:spcBef>
              <a:buClr>
                <a:srgbClr val="000000"/>
              </a:buClr>
              <a:buSzPct val="6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Global Commodities</a:t>
            </a:r>
            <a:endParaRPr b="0" lang="en-US" sz="2000" strike="noStrike" u="none">
              <a:solidFill>
                <a:srgbClr val="000000"/>
              </a:solidFill>
              <a:effectLst/>
              <a:uFillTx/>
              <a:latin typeface="Arial"/>
            </a:endParaRPr>
          </a:p>
        </p:txBody>
      </p:sp>
      <p:sp>
        <p:nvSpPr>
          <p:cNvPr id="102" name=""/>
          <p:cNvSpPr/>
          <p:nvPr/>
        </p:nvSpPr>
        <p:spPr>
          <a:xfrm>
            <a:off x="5707080" y="2060640"/>
            <a:ext cx="2909880" cy="446040"/>
          </a:xfrm>
          <a:prstGeom prst="rect">
            <a:avLst/>
          </a:prstGeom>
          <a:noFill/>
          <a:ln w="0">
            <a:noFill/>
          </a:ln>
        </p:spPr>
        <p:style>
          <a:lnRef idx="0"/>
          <a:fillRef idx="0"/>
          <a:effectRef idx="0"/>
          <a:fontRef idx="minor"/>
        </p:style>
        <p:txBody>
          <a:bodyPr lIns="90000" rIns="90000" tIns="46800" bIns="46800" anchor="t">
            <a:normAutofit/>
          </a:bodyPr>
          <a:p>
            <a:pPr marL="228600" indent="-228600">
              <a:lnSpc>
                <a:spcPct val="100000"/>
              </a:lnSpc>
              <a:spcBef>
                <a:spcPts val="499"/>
              </a:spcBef>
              <a:buClr>
                <a:srgbClr val="000000"/>
              </a:buClr>
              <a:buSzPct val="6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Credit Products</a:t>
            </a:r>
            <a:endParaRPr b="0" lang="en-US" sz="2000" strike="noStrike" u="none">
              <a:solidFill>
                <a:srgbClr val="000000"/>
              </a:solidFill>
              <a:effectLst/>
              <a:uFillTx/>
              <a:latin typeface="Arial"/>
            </a:endParaRPr>
          </a:p>
        </p:txBody>
      </p:sp>
      <p:sp>
        <p:nvSpPr>
          <p:cNvPr id="103" name=""/>
          <p:cNvSpPr/>
          <p:nvPr/>
        </p:nvSpPr>
        <p:spPr>
          <a:xfrm>
            <a:off x="5707080" y="3139920"/>
            <a:ext cx="3100320" cy="432000"/>
          </a:xfrm>
          <a:prstGeom prst="rect">
            <a:avLst/>
          </a:prstGeom>
          <a:noFill/>
          <a:ln w="0">
            <a:noFill/>
          </a:ln>
        </p:spPr>
        <p:style>
          <a:lnRef idx="0"/>
          <a:fillRef idx="0"/>
          <a:effectRef idx="0"/>
          <a:fontRef idx="minor"/>
        </p:style>
        <p:txBody>
          <a:bodyPr lIns="90000" rIns="90000" tIns="46800" bIns="46800" anchor="t">
            <a:normAutofit/>
          </a:bodyPr>
          <a:p>
            <a:pPr marL="228600" indent="-228600">
              <a:lnSpc>
                <a:spcPct val="100000"/>
              </a:lnSpc>
              <a:spcBef>
                <a:spcPts val="499"/>
              </a:spcBef>
              <a:buClr>
                <a:srgbClr val="000000"/>
              </a:buClr>
              <a:buSzPct val="6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Pulp, Paper &amp; Lumber</a:t>
            </a:r>
            <a:endParaRPr b="0" lang="en-US" sz="2000" strike="noStrike" u="none">
              <a:solidFill>
                <a:srgbClr val="000000"/>
              </a:solidFill>
              <a:effectLst/>
              <a:uFillTx/>
              <a:latin typeface="Arial"/>
            </a:endParaRPr>
          </a:p>
        </p:txBody>
      </p:sp>
      <p:sp>
        <p:nvSpPr>
          <p:cNvPr id="104" name=""/>
          <p:cNvSpPr/>
          <p:nvPr/>
        </p:nvSpPr>
        <p:spPr>
          <a:xfrm>
            <a:off x="5707080" y="3927600"/>
            <a:ext cx="2909880" cy="534960"/>
          </a:xfrm>
          <a:prstGeom prst="rect">
            <a:avLst/>
          </a:prstGeom>
          <a:noFill/>
          <a:ln w="0">
            <a:noFill/>
          </a:ln>
        </p:spPr>
        <p:style>
          <a:lnRef idx="0"/>
          <a:fillRef idx="0"/>
          <a:effectRef idx="0"/>
          <a:fontRef idx="minor"/>
        </p:style>
        <p:txBody>
          <a:bodyPr lIns="90000" rIns="90000" tIns="46800" bIns="46800" anchor="t">
            <a:normAutofit fontScale="32500" lnSpcReduction="19999"/>
          </a:bodyPr>
          <a:p>
            <a:pPr marL="228600" indent="-228600">
              <a:lnSpc>
                <a:spcPct val="100000"/>
              </a:lnSpc>
              <a:spcBef>
                <a:spcPts val="499"/>
              </a:spcBef>
              <a:buClr>
                <a:srgbClr val="000000"/>
              </a:buClr>
              <a:buSzPct val="6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Auctions/RFQs</a:t>
            </a:r>
            <a:endParaRPr b="0" lang="en-US" sz="2000" strike="noStrike" u="none">
              <a:solidFill>
                <a:srgbClr val="000000"/>
              </a:solidFill>
              <a:effectLst/>
              <a:uFillTx/>
              <a:latin typeface="Arial"/>
            </a:endParaRPr>
          </a:p>
          <a:p>
            <a:pPr marL="228600" indent="-228600">
              <a:lnSpc>
                <a:spcPct val="100000"/>
              </a:lnSpc>
              <a:spcBef>
                <a:spcPts val="499"/>
              </a:spcBef>
              <a:buClr>
                <a:srgbClr val="000000"/>
              </a:buClr>
              <a:buSzPct val="6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M&amp;As </a:t>
            </a:r>
            <a:endParaRPr b="0" lang="en-US" sz="2000" strike="noStrike" u="none">
              <a:solidFill>
                <a:srgbClr val="000000"/>
              </a:solidFill>
              <a:effectLst/>
              <a:uFillTx/>
              <a:latin typeface="Arial"/>
            </a:endParaRPr>
          </a:p>
          <a:p>
            <a:pPr marL="228600" indent="-228600">
              <a:lnSpc>
                <a:spcPct val="100000"/>
              </a:lnSpc>
              <a:spcBef>
                <a:spcPts val="499"/>
              </a:spcBef>
              <a:buClr>
                <a:srgbClr val="000000"/>
              </a:buClr>
              <a:buSzPct val="6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Syndications</a:t>
            </a:r>
            <a:endParaRPr b="0" lang="en-US" sz="2000" strike="noStrike" u="none">
              <a:solidFill>
                <a:srgbClr val="000000"/>
              </a:solidFill>
              <a:effectLst/>
              <a:uFillTx/>
              <a:latin typeface="Arial"/>
            </a:endParaRPr>
          </a:p>
        </p:txBody>
      </p:sp>
      <p:sp>
        <p:nvSpPr>
          <p:cNvPr id="105" name=""/>
          <p:cNvSpPr/>
          <p:nvPr/>
        </p:nvSpPr>
        <p:spPr>
          <a:xfrm>
            <a:off x="5707080" y="5383080"/>
            <a:ext cx="2909880" cy="433440"/>
          </a:xfrm>
          <a:prstGeom prst="rect">
            <a:avLst/>
          </a:prstGeom>
          <a:noFill/>
          <a:ln w="0">
            <a:noFill/>
          </a:ln>
        </p:spPr>
        <p:style>
          <a:lnRef idx="0"/>
          <a:fillRef idx="0"/>
          <a:effectRef idx="0"/>
          <a:fontRef idx="minor"/>
        </p:style>
        <p:txBody>
          <a:bodyPr lIns="90000" rIns="90000" tIns="46800" bIns="46800" anchor="t">
            <a:normAutofit fontScale="70000" lnSpcReduction="19999"/>
          </a:bodyPr>
          <a:p>
            <a:pPr marL="228600" indent="-228600">
              <a:lnSpc>
                <a:spcPct val="100000"/>
              </a:lnSpc>
              <a:spcBef>
                <a:spcPts val="499"/>
              </a:spcBef>
              <a:buClr>
                <a:srgbClr val="000000"/>
              </a:buClr>
              <a:buSzPct val="6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Settlements and Back Office</a:t>
            </a:r>
            <a:endParaRPr b="0" lang="en-US" sz="2000" strike="noStrike" u="none">
              <a:solidFill>
                <a:srgbClr val="000000"/>
              </a:solidFill>
              <a:effectLst/>
              <a:uFillTx/>
              <a:latin typeface="Arial"/>
            </a:endParaRPr>
          </a:p>
        </p:txBody>
      </p:sp>
      <p:sp>
        <p:nvSpPr>
          <p:cNvPr id="106" name=""/>
          <p:cNvSpPr/>
          <p:nvPr/>
        </p:nvSpPr>
        <p:spPr>
          <a:xfrm>
            <a:off x="792000" y="933480"/>
            <a:ext cx="2897280" cy="496800"/>
          </a:xfrm>
          <a:prstGeom prst="rect">
            <a:avLst/>
          </a:prstGeom>
          <a:noFill/>
          <a:ln w="0">
            <a:noFill/>
          </a:ln>
        </p:spPr>
        <p:style>
          <a:lnRef idx="0"/>
          <a:fillRef idx="0"/>
          <a:effectRef idx="0"/>
          <a:fontRef idx="minor"/>
        </p:style>
        <p:txBody>
          <a:bodyPr lIns="90000" rIns="90000" tIns="46800" bIns="46800" anchor="t">
            <a:normAutofit/>
          </a:bodyPr>
          <a:p>
            <a:pPr marL="341280" indent="-3412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EnronOnline.com</a:t>
            </a:r>
            <a:endParaRPr b="0" lang="en-US" sz="2000" strike="noStrike" u="none">
              <a:solidFill>
                <a:srgbClr val="000000"/>
              </a:solidFill>
              <a:effectLst/>
              <a:uFillTx/>
              <a:latin typeface="Arial"/>
            </a:endParaRPr>
          </a:p>
        </p:txBody>
      </p:sp>
      <p:sp>
        <p:nvSpPr>
          <p:cNvPr id="107" name=""/>
          <p:cNvSpPr/>
          <p:nvPr/>
        </p:nvSpPr>
        <p:spPr>
          <a:xfrm>
            <a:off x="792000" y="3151080"/>
            <a:ext cx="2897280" cy="395280"/>
          </a:xfrm>
          <a:prstGeom prst="rect">
            <a:avLst/>
          </a:prstGeom>
          <a:noFill/>
          <a:ln w="0">
            <a:noFill/>
          </a:ln>
        </p:spPr>
        <p:style>
          <a:lnRef idx="0"/>
          <a:fillRef idx="0"/>
          <a:effectRef idx="0"/>
          <a:fontRef idx="minor"/>
        </p:style>
        <p:txBody>
          <a:bodyPr lIns="90000" rIns="90000" tIns="46800" bIns="46800" anchor="t">
            <a:normAutofit fontScale="92500" lnSpcReduction="9999"/>
          </a:bodyPr>
          <a:p>
            <a:pPr marL="341280" indent="-3412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ClickPaper.com</a:t>
            </a:r>
            <a:endParaRPr b="0" lang="en-US" sz="2000" strike="noStrike" u="none">
              <a:solidFill>
                <a:srgbClr val="000000"/>
              </a:solidFill>
              <a:effectLst/>
              <a:uFillTx/>
              <a:latin typeface="Arial"/>
            </a:endParaRPr>
          </a:p>
        </p:txBody>
      </p:sp>
      <p:sp>
        <p:nvSpPr>
          <p:cNvPr id="108" name=""/>
          <p:cNvSpPr/>
          <p:nvPr/>
        </p:nvSpPr>
        <p:spPr>
          <a:xfrm>
            <a:off x="792000" y="2050920"/>
            <a:ext cx="2897280" cy="433440"/>
          </a:xfrm>
          <a:prstGeom prst="rect">
            <a:avLst/>
          </a:prstGeom>
          <a:noFill/>
          <a:ln w="0">
            <a:noFill/>
          </a:ln>
        </p:spPr>
        <p:style>
          <a:lnRef idx="0"/>
          <a:fillRef idx="0"/>
          <a:effectRef idx="0"/>
          <a:fontRef idx="minor"/>
        </p:style>
        <p:txBody>
          <a:bodyPr lIns="90000" rIns="90000" tIns="46800" bIns="46800" anchor="t">
            <a:normAutofit/>
          </a:bodyPr>
          <a:p>
            <a:pPr marL="341280" indent="-3412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EnronCredit.com</a:t>
            </a:r>
            <a:endParaRPr b="0" lang="en-US" sz="2000" strike="noStrike" u="none">
              <a:solidFill>
                <a:srgbClr val="000000"/>
              </a:solidFill>
              <a:effectLst/>
              <a:uFillTx/>
              <a:latin typeface="Arial"/>
            </a:endParaRPr>
          </a:p>
        </p:txBody>
      </p:sp>
      <p:sp>
        <p:nvSpPr>
          <p:cNvPr id="109" name=""/>
          <p:cNvSpPr/>
          <p:nvPr/>
        </p:nvSpPr>
        <p:spPr>
          <a:xfrm>
            <a:off x="792000" y="4268880"/>
            <a:ext cx="2897280" cy="404640"/>
          </a:xfrm>
          <a:prstGeom prst="rect">
            <a:avLst/>
          </a:prstGeom>
          <a:noFill/>
          <a:ln w="0">
            <a:noFill/>
          </a:ln>
        </p:spPr>
        <p:style>
          <a:lnRef idx="0"/>
          <a:fillRef idx="0"/>
          <a:effectRef idx="0"/>
          <a:fontRef idx="minor"/>
        </p:style>
        <p:txBody>
          <a:bodyPr lIns="90000" rIns="90000" tIns="46800" bIns="46800" anchor="t">
            <a:normAutofit/>
          </a:bodyPr>
          <a:p>
            <a:pPr marL="341280" indent="-3412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DealBench.com</a:t>
            </a:r>
            <a:endParaRPr b="0" lang="en-US" sz="2000" strike="noStrike" u="none">
              <a:solidFill>
                <a:srgbClr val="000000"/>
              </a:solidFill>
              <a:effectLst/>
              <a:uFillTx/>
              <a:latin typeface="Arial"/>
            </a:endParaRPr>
          </a:p>
        </p:txBody>
      </p:sp>
      <p:sp>
        <p:nvSpPr>
          <p:cNvPr id="110" name=""/>
          <p:cNvSpPr/>
          <p:nvPr/>
        </p:nvSpPr>
        <p:spPr>
          <a:xfrm>
            <a:off x="817560" y="5411880"/>
            <a:ext cx="2897280" cy="420480"/>
          </a:xfrm>
          <a:prstGeom prst="rect">
            <a:avLst/>
          </a:prstGeom>
          <a:noFill/>
          <a:ln w="0">
            <a:noFill/>
          </a:ln>
        </p:spPr>
        <p:style>
          <a:lnRef idx="0"/>
          <a:fillRef idx="0"/>
          <a:effectRef idx="0"/>
          <a:fontRef idx="minor"/>
        </p:style>
        <p:txBody>
          <a:bodyPr lIns="90000" rIns="90000" tIns="46800" bIns="46800" anchor="t">
            <a:normAutofit/>
          </a:bodyPr>
          <a:p>
            <a:pPr marL="341280" indent="-34128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Arial"/>
              </a:rPr>
              <a:t>CommodityLogic.com</a:t>
            </a:r>
            <a:endParaRPr b="0" lang="en-US" sz="2000" strike="noStrike" u="none">
              <a:solidFill>
                <a:srgbClr val="000000"/>
              </a:solidFill>
              <a:effectLst/>
              <a:uFillTx/>
              <a:latin typeface="Arial"/>
            </a:endParaRPr>
          </a:p>
        </p:txBody>
      </p:sp>
      <p:sp>
        <p:nvSpPr>
          <p:cNvPr id="111" name=""/>
          <p:cNvSpPr/>
          <p:nvPr/>
        </p:nvSpPr>
        <p:spPr>
          <a:xfrm rot="5400000">
            <a:off x="562680" y="107064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12" name=""/>
          <p:cNvSpPr/>
          <p:nvPr/>
        </p:nvSpPr>
        <p:spPr>
          <a:xfrm rot="5400000">
            <a:off x="562680" y="217548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13" name=""/>
          <p:cNvSpPr/>
          <p:nvPr/>
        </p:nvSpPr>
        <p:spPr>
          <a:xfrm rot="5400000">
            <a:off x="562680" y="3267720"/>
            <a:ext cx="17640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14" name=""/>
          <p:cNvSpPr/>
          <p:nvPr/>
        </p:nvSpPr>
        <p:spPr>
          <a:xfrm rot="5400000">
            <a:off x="562680" y="4372560"/>
            <a:ext cx="17604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
        <p:nvSpPr>
          <p:cNvPr id="115" name=""/>
          <p:cNvSpPr/>
          <p:nvPr/>
        </p:nvSpPr>
        <p:spPr>
          <a:xfrm rot="5400000">
            <a:off x="562680" y="5515560"/>
            <a:ext cx="176040" cy="152640"/>
          </a:xfrm>
          <a:prstGeom prst="triangle">
            <a:avLst>
              <a:gd name="adj" fmla="val 50000"/>
            </a:avLst>
          </a:prstGeom>
          <a:solidFill>
            <a:srgbClr val="ff0000"/>
          </a:solidFill>
          <a:ln w="9360">
            <a:solidFill>
              <a:srgbClr val="000000"/>
            </a:solidFill>
            <a:miter/>
          </a:ln>
          <a:effectLst>
            <a:outerShdw dist="17819" dir="2700000" blurRad="0" rotWithShape="0">
              <a:srgbClr val="000000"/>
            </a:outerShdw>
          </a:effectLst>
        </p:spPr>
        <p:style>
          <a:lnRef idx="0"/>
          <a:fillRef idx="0"/>
          <a:effectRef idx="0"/>
          <a:fontRef idx="minor"/>
        </p:style>
        <p:txBody>
          <a:bodyPr wrap="none" lIns="90000" rIns="90000" tIns="4320" bIns="4320" anchor="ctr">
            <a:noAutofit/>
          </a:bodyPr>
          <a:p>
            <a:endParaRPr b="0" lang="en-US" sz="2400" strike="noStrike" u="none">
              <a:solidFill>
                <a:srgbClr val="000000"/>
              </a:solidFill>
              <a:effectLst/>
              <a:uFillTx/>
              <a:latin typeface="Arial"/>
            </a:endParaRPr>
          </a:p>
        </p:txBody>
      </p:sp>
    </p:spTree>
  </p:cSld>
  <p:transition spd="med">
    <p:wipe dir="r"/>
  </p:transition>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444240" y="57240"/>
            <a:ext cx="7846920" cy="293760"/>
          </a:xfrm>
          <a:prstGeom prst="rect">
            <a:avLst/>
          </a:prstGeom>
          <a:noFill/>
          <a:ln w="0">
            <a:noFill/>
          </a:ln>
        </p:spPr>
        <p:txBody>
          <a:bodyPr lIns="90000" rIns="90000" tIns="46800" bIns="46800" anchor="t">
            <a:noAutofit/>
          </a:bodyPr>
          <a:p>
            <a:pPr indent="0">
              <a:lnSpc>
                <a:spcPct val="85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000" strike="noStrike" u="none">
                <a:solidFill>
                  <a:srgbClr val="ffffff"/>
                </a:solidFill>
                <a:effectLst/>
                <a:uFillTx/>
                <a:latin typeface="Arial"/>
              </a:rPr>
              <a:t>EnronOnline:  An Example</a:t>
            </a:r>
            <a:endParaRPr b="1" i="1" lang="en-US" sz="3000" strike="noStrike" u="none">
              <a:solidFill>
                <a:srgbClr val="ffffff"/>
              </a:solidFill>
              <a:effectLst/>
              <a:uFillTx/>
              <a:latin typeface="Arial"/>
            </a:endParaRPr>
          </a:p>
        </p:txBody>
      </p:sp>
      <p:graphicFrame>
        <p:nvGraphicFramePr>
          <p:cNvPr id="117" name=""/>
          <p:cNvGraphicFramePr/>
          <p:nvPr/>
        </p:nvGraphicFramePr>
        <p:xfrm>
          <a:off x="677880" y="982800"/>
          <a:ext cx="4552920" cy="3390840"/>
        </p:xfrm>
        <a:graphic>
          <a:graphicData uri="http://schemas.openxmlformats.org/presentationml/2006/ole">
            <p:oleObj r:id="rId2" spid="">
              <p:embed/>
              <p:pic>
                <p:nvPicPr>
                  <p:cNvPr id="118" name="" descr=""/>
                  <p:cNvPicPr/>
                  <p:nvPr/>
                </p:nvPicPr>
                <p:blipFill>
                  <a:blip r:embed="rId3"/>
                  <a:stretch/>
                </p:blipFill>
                <p:spPr>
                  <a:xfrm>
                    <a:off x="677880" y="982800"/>
                    <a:ext cx="4552920" cy="3390840"/>
                  </a:xfrm>
                  <a:prstGeom prst="rect">
                    <a:avLst/>
                  </a:prstGeom>
                  <a:noFill/>
                  <a:ln w="0">
                    <a:noFill/>
                  </a:ln>
                </p:spPr>
              </p:pic>
            </p:oleObj>
          </a:graphicData>
        </a:graphic>
      </p:graphicFrame>
      <p:graphicFrame>
        <p:nvGraphicFramePr>
          <p:cNvPr id="119" name=""/>
          <p:cNvGraphicFramePr/>
          <p:nvPr/>
        </p:nvGraphicFramePr>
        <p:xfrm>
          <a:off x="2792520" y="2813040"/>
          <a:ext cx="5824440" cy="2490840"/>
        </p:xfrm>
        <a:graphic>
          <a:graphicData uri="http://schemas.openxmlformats.org/presentationml/2006/ole">
            <p:oleObj r:id="rId4" spid="">
              <p:embed/>
              <p:pic>
                <p:nvPicPr>
                  <p:cNvPr id="120" name="" descr=""/>
                  <p:cNvPicPr/>
                  <p:nvPr/>
                </p:nvPicPr>
                <p:blipFill>
                  <a:blip r:embed="rId5"/>
                  <a:stretch/>
                </p:blipFill>
                <p:spPr>
                  <a:xfrm>
                    <a:off x="2792520" y="2813040"/>
                    <a:ext cx="5824440" cy="2490840"/>
                  </a:xfrm>
                  <a:prstGeom prst="rect">
                    <a:avLst/>
                  </a:prstGeom>
                  <a:noFill/>
                  <a:ln w="0">
                    <a:noFill/>
                  </a:ln>
                </p:spPr>
              </p:pic>
            </p:oleObj>
          </a:graphicData>
        </a:graphic>
      </p:graphicFrame>
      <p:sp>
        <p:nvSpPr>
          <p:cNvPr id="121" name=""/>
          <p:cNvSpPr/>
          <p:nvPr/>
        </p:nvSpPr>
        <p:spPr>
          <a:xfrm>
            <a:off x="861120" y="5592960"/>
            <a:ext cx="7429680" cy="459720"/>
          </a:xfrm>
          <a:prstGeom prst="rect">
            <a:avLst/>
          </a:prstGeom>
          <a:solidFill>
            <a:srgbClr val="0033cc"/>
          </a:solidFill>
          <a:ln w="9360">
            <a:solidFill>
              <a:srgbClr val="000000"/>
            </a:solidFill>
            <a:miter/>
          </a:ln>
        </p:spPr>
        <p:style>
          <a:lnRef idx="0"/>
          <a:fillRef idx="0"/>
          <a:effectRef idx="0"/>
          <a:fontRef idx="minor"/>
        </p:style>
        <p:txBody>
          <a:bodyPr wrap="none" lIns="90000" rIns="90000" tIns="46800" bIns="46800" anchor="ctr">
            <a:spAutoFit/>
          </a:bodyPr>
          <a:p>
            <a:pPr algn="ct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ffff"/>
                </a:solidFill>
                <a:effectLst/>
                <a:uFillTx/>
                <a:latin typeface="Frutiger 45 Light"/>
              </a:rPr>
              <a:t>The World’s Largest Web-Based e-Commerce Site</a:t>
            </a:r>
            <a:endParaRPr b="0" lang="en-US" sz="2400" strike="noStrike" u="none">
              <a:solidFill>
                <a:srgbClr val="000000"/>
              </a:solidFill>
              <a:effectLst/>
              <a:uFillTx/>
              <a:latin typeface="Arial"/>
            </a:endParaRPr>
          </a:p>
        </p:txBody>
      </p:sp>
    </p:spTree>
  </p:cSld>
  <p:transition spd="med">
    <p:wipe dir="r"/>
  </p:transition>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2177</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2000-11-03T15:29:14Z</dcterms:created>
  <dc:creator>vsobas</dc:creator>
  <dc:description/>
  <dc:language>en-US</dc:language>
  <cp:lastModifiedBy>kshah</cp:lastModifiedBy>
  <cp:lastPrinted>2001-03-19T19:14:54Z</cp:lastPrinted>
  <dcterms:modified xsi:type="dcterms:W3CDTF">2001-06-25T11:55:40Z</dcterms:modified>
  <cp:revision>98</cp:revision>
  <dc:subject/>
  <dc:title>Title Goes Here-Frutiger 55 Roman/Bold; 32 Point</dc:title>
</cp:coreProperties>
</file>