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Lst>
  <p:sldSz cx="6858000" cy="9144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1677EC6F-BA04-435F-AA52-550836FEB2C4}"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ccffff"/>
            </a:gs>
            <a:gs pos="100000">
              <a:srgbClr val="ffffff"/>
            </a:gs>
          </a:gsLst>
          <a:path path="rect">
            <a:fillToRect l="50000" t="50000" r="50000" b="50000"/>
          </a:path>
        </a:gra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14440" y="812520"/>
            <a:ext cx="5829120" cy="15238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514440" y="2641680"/>
            <a:ext cx="5829120" cy="54864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514080" y="8331120"/>
            <a:ext cx="1428840" cy="60984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2343240" y="8331120"/>
            <a:ext cx="2171520" cy="60984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4915080" y="8331120"/>
            <a:ext cx="1428480" cy="60984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58D66BD-EFF9-46CF-888A-331EF0487088}"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ccffff"/>
            </a:gs>
            <a:gs pos="100000">
              <a:srgbClr val="ffffff"/>
            </a:gs>
          </a:gsLst>
          <a:path path="rect">
            <a:fillToRect l="50000" t="50000" r="50000" b="50000"/>
          </a:path>
        </a:gradFill>
      </p:bgPr>
    </p:bg>
    <p:spTree>
      <p:nvGrpSpPr>
        <p:cNvPr id="1" name=""/>
        <p:cNvGrpSpPr/>
        <p:nvPr/>
      </p:nvGrpSpPr>
      <p:grpSpPr>
        <a:xfrm>
          <a:off x="0" y="0"/>
          <a:ext cx="0" cy="0"/>
          <a:chOff x="0" y="0"/>
          <a:chExt cx="0" cy="0"/>
        </a:xfrm>
      </p:grpSpPr>
      <p:sp>
        <p:nvSpPr>
          <p:cNvPr id="5" name=""/>
          <p:cNvSpPr/>
          <p:nvPr/>
        </p:nvSpPr>
        <p:spPr>
          <a:xfrm>
            <a:off x="304920" y="380880"/>
            <a:ext cx="1218960" cy="3812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EXAMPLE #1</a:t>
            </a:r>
            <a:endParaRPr b="0" lang="en-US" sz="1800" strike="noStrike" u="none">
              <a:solidFill>
                <a:srgbClr val="000000"/>
              </a:solidFill>
              <a:effectLst/>
              <a:uFillTx/>
              <a:latin typeface="Times New Roman"/>
            </a:endParaRPr>
          </a:p>
        </p:txBody>
      </p:sp>
      <p:sp>
        <p:nvSpPr>
          <p:cNvPr id="6" name=""/>
          <p:cNvSpPr/>
          <p:nvPr/>
        </p:nvSpPr>
        <p:spPr>
          <a:xfrm>
            <a:off x="304920" y="4800600"/>
            <a:ext cx="6324480" cy="4114800"/>
          </a:xfrm>
          <a:prstGeom prst="rect">
            <a:avLst/>
          </a:prstGeom>
          <a:noFill/>
          <a:ln w="0">
            <a:noFill/>
          </a:ln>
        </p:spPr>
        <p:style>
          <a:lnRef idx="0"/>
          <a:fillRef idx="0"/>
          <a:effectRef idx="0"/>
          <a:fontRef idx="minor"/>
        </p:style>
        <p:txBody>
          <a:bodyPr lIns="90000" rIns="90000" tIns="46800" bIns="46800" anchor="ctr">
            <a:noAutofit/>
          </a:bodyPr>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Assumptions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sells 50 MW for delivery “Into Cinergy, Seller’s Daily Choice”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preschedules day-ahead by 11:00 a.m. CPT by notifying Buyer of source and designated interface, DP&amp;L. Seller purchases Firm transmission from source in DP&amp;L to DP&amp;L/Cinergy interface.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Buyer puts in request for Firm transmission within 30 minutes of Seller’s notification and request is accepted and purchased by Buyer.  Entergy is sinking in Cinergy.</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Hypothetical</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On delivery day, Cinergy cuts Buyer’s Firm transmission.</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Results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must move to another interface (either on  Cinergy’s border (NIPSCO, LG&amp;E, AEP. . .) or in Cinergy’s control area (Wabash) at which Buyer can receive energy such that energy can sink in Cinergy.  Seller can require Buyer to purchase Non-Firm transmission (or Firm, if available) but each party will be responsible for any </a:t>
            </a:r>
            <a:r>
              <a:rPr b="0" lang="en-US" sz="1100" strike="noStrike" u="sng">
                <a:solidFill>
                  <a:srgbClr val="000000"/>
                </a:solidFill>
                <a:effectLst/>
                <a:uFillTx/>
                <a:latin typeface="Arial"/>
              </a:rPr>
              <a:t>additional</a:t>
            </a:r>
            <a:r>
              <a:rPr b="0" lang="en-US" sz="1100" strike="noStrike" u="none">
                <a:solidFill>
                  <a:srgbClr val="000000"/>
                </a:solidFill>
                <a:effectLst/>
                <a:uFillTx/>
                <a:latin typeface="Arial"/>
              </a:rPr>
              <a:t> transmission costs incurred to reschedule to another delivery point.</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If Seller cannot reschedule and deliver, Seller will owe LDs to Buyer on Seller’s failure to deliver.</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Same Result If</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generation gets cut.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Firm transmission gets cut.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Non-Firm transmission gets cut.</a:t>
            </a:r>
            <a:endParaRPr b="0" lang="en-US" sz="1100" strike="noStrike" u="none">
              <a:solidFill>
                <a:srgbClr val="000000"/>
              </a:solidFill>
              <a:effectLst/>
              <a:uFillTx/>
              <a:latin typeface="Times New Roman"/>
            </a:endParaRPr>
          </a:p>
        </p:txBody>
      </p:sp>
      <p:sp>
        <p:nvSpPr>
          <p:cNvPr id="7" name=""/>
          <p:cNvSpPr/>
          <p:nvPr/>
        </p:nvSpPr>
        <p:spPr>
          <a:xfrm>
            <a:off x="2209680" y="228600"/>
            <a:ext cx="2667240" cy="2286000"/>
          </a:xfrm>
          <a:prstGeom prst="ellipse">
            <a:avLst/>
          </a:prstGeom>
          <a:solidFill>
            <a:srgbClr val="ccffcc"/>
          </a:solidFill>
          <a:ln w="9360">
            <a:solidFill>
              <a:srgbClr val="9933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 name=""/>
          <p:cNvSpPr/>
          <p:nvPr/>
        </p:nvSpPr>
        <p:spPr>
          <a:xfrm>
            <a:off x="3581280" y="380880"/>
            <a:ext cx="60984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DP&amp;L</a:t>
            </a:r>
            <a:endParaRPr b="0" lang="en-US" sz="2000" strike="noStrike" u="none">
              <a:solidFill>
                <a:srgbClr val="000000"/>
              </a:solidFill>
              <a:effectLst/>
              <a:uFillTx/>
              <a:latin typeface="Times New Roman"/>
            </a:endParaRPr>
          </a:p>
        </p:txBody>
      </p:sp>
      <p:sp>
        <p:nvSpPr>
          <p:cNvPr id="9" name=""/>
          <p:cNvSpPr/>
          <p:nvPr/>
        </p:nvSpPr>
        <p:spPr>
          <a:xfrm>
            <a:off x="3276720" y="1295280"/>
            <a:ext cx="380880" cy="1526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 name=""/>
          <p:cNvSpPr/>
          <p:nvPr/>
        </p:nvSpPr>
        <p:spPr>
          <a:xfrm>
            <a:off x="3276720" y="990720"/>
            <a:ext cx="38088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11" name=""/>
          <p:cNvSpPr/>
          <p:nvPr/>
        </p:nvSpPr>
        <p:spPr>
          <a:xfrm>
            <a:off x="2895480" y="1905120"/>
            <a:ext cx="38124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12" name=""/>
          <p:cNvSpPr/>
          <p:nvPr/>
        </p:nvSpPr>
        <p:spPr>
          <a:xfrm>
            <a:off x="3581280" y="1905120"/>
            <a:ext cx="38124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13" name=""/>
          <p:cNvSpPr/>
          <p:nvPr/>
        </p:nvSpPr>
        <p:spPr>
          <a:xfrm>
            <a:off x="2209680" y="2514600"/>
            <a:ext cx="2667240" cy="2286000"/>
          </a:xfrm>
          <a:prstGeom prst="ellipse">
            <a:avLst/>
          </a:prstGeom>
          <a:solidFill>
            <a:srgbClr val="ffcc99"/>
          </a:solidFill>
          <a:ln w="9360">
            <a:solidFill>
              <a:srgbClr val="ff99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 name=""/>
          <p:cNvSpPr/>
          <p:nvPr/>
        </p:nvSpPr>
        <p:spPr>
          <a:xfrm>
            <a:off x="2362320" y="3048120"/>
            <a:ext cx="75960" cy="7596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5" name=""/>
          <p:cNvSpPr/>
          <p:nvPr/>
        </p:nvSpPr>
        <p:spPr>
          <a:xfrm>
            <a:off x="4572000" y="4343400"/>
            <a:ext cx="7632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6" name=""/>
          <p:cNvSpPr/>
          <p:nvPr/>
        </p:nvSpPr>
        <p:spPr>
          <a:xfrm>
            <a:off x="2666880" y="4495680"/>
            <a:ext cx="7632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7" name=""/>
          <p:cNvSpPr/>
          <p:nvPr/>
        </p:nvSpPr>
        <p:spPr>
          <a:xfrm>
            <a:off x="4114800" y="3429000"/>
            <a:ext cx="60948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Cinergy</a:t>
            </a:r>
            <a:endParaRPr b="0" lang="en-US" sz="2000" strike="noStrike" u="none">
              <a:solidFill>
                <a:srgbClr val="000000"/>
              </a:solidFill>
              <a:effectLst/>
              <a:uFillTx/>
              <a:latin typeface="Times New Roman"/>
            </a:endParaRPr>
          </a:p>
        </p:txBody>
      </p:sp>
      <p:sp>
        <p:nvSpPr>
          <p:cNvPr id="18" name=""/>
          <p:cNvSpPr/>
          <p:nvPr/>
        </p:nvSpPr>
        <p:spPr>
          <a:xfrm>
            <a:off x="4724280" y="4267080"/>
            <a:ext cx="60984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AEP</a:t>
            </a:r>
            <a:endParaRPr b="0" lang="en-US" sz="1200" strike="noStrike" u="none">
              <a:solidFill>
                <a:srgbClr val="000000"/>
              </a:solidFill>
              <a:effectLst/>
              <a:uFillTx/>
              <a:latin typeface="Times New Roman"/>
            </a:endParaRPr>
          </a:p>
        </p:txBody>
      </p:sp>
      <p:sp>
        <p:nvSpPr>
          <p:cNvPr id="19" name=""/>
          <p:cNvSpPr/>
          <p:nvPr/>
        </p:nvSpPr>
        <p:spPr>
          <a:xfrm>
            <a:off x="2743200" y="3962520"/>
            <a:ext cx="60948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Wabash Valley</a:t>
            </a:r>
            <a:endParaRPr b="0" lang="en-US" sz="1200" strike="noStrike" u="none">
              <a:solidFill>
                <a:srgbClr val="000000"/>
              </a:solidFill>
              <a:effectLst/>
              <a:uFillTx/>
              <a:latin typeface="Times New Roman"/>
            </a:endParaRPr>
          </a:p>
        </p:txBody>
      </p:sp>
      <p:sp>
        <p:nvSpPr>
          <p:cNvPr id="20" name=""/>
          <p:cNvSpPr/>
          <p:nvPr/>
        </p:nvSpPr>
        <p:spPr>
          <a:xfrm>
            <a:off x="1752480" y="4343400"/>
            <a:ext cx="60984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LG&amp;E</a:t>
            </a:r>
            <a:endParaRPr b="0" lang="en-US" sz="1200" strike="noStrike" u="none">
              <a:solidFill>
                <a:srgbClr val="000000"/>
              </a:solidFill>
              <a:effectLst/>
              <a:uFillTx/>
              <a:latin typeface="Times New Roman"/>
            </a:endParaRPr>
          </a:p>
        </p:txBody>
      </p:sp>
      <p:sp>
        <p:nvSpPr>
          <p:cNvPr id="21" name=""/>
          <p:cNvSpPr/>
          <p:nvPr/>
        </p:nvSpPr>
        <p:spPr>
          <a:xfrm>
            <a:off x="1600200" y="2819520"/>
            <a:ext cx="609480" cy="30456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NIPSCO</a:t>
            </a:r>
            <a:endParaRPr b="0" lang="en-US" sz="1200" strike="noStrike" u="none">
              <a:solidFill>
                <a:srgbClr val="000000"/>
              </a:solidFill>
              <a:effectLst/>
              <a:uFillTx/>
              <a:latin typeface="Times New Roman"/>
            </a:endParaRPr>
          </a:p>
        </p:txBody>
      </p:sp>
      <p:sp>
        <p:nvSpPr>
          <p:cNvPr id="22" name=""/>
          <p:cNvSpPr/>
          <p:nvPr/>
        </p:nvSpPr>
        <p:spPr>
          <a:xfrm>
            <a:off x="2666880" y="3809880"/>
            <a:ext cx="381240" cy="1526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X</a:t>
            </a:r>
            <a:endParaRPr b="0" lang="en-US" sz="1200" strike="noStrike" u="none">
              <a:solidFill>
                <a:srgbClr val="000000"/>
              </a:solidFill>
              <a:effectLst/>
              <a:uFillTx/>
              <a:latin typeface="Times New Roman"/>
            </a:endParaRPr>
          </a:p>
        </p:txBody>
      </p:sp>
      <p:sp>
        <p:nvSpPr>
          <p:cNvPr id="23" name=""/>
          <p:cNvSpPr/>
          <p:nvPr/>
        </p:nvSpPr>
        <p:spPr>
          <a:xfrm>
            <a:off x="3352680" y="2438280"/>
            <a:ext cx="15264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4" name=""/>
          <p:cNvSpPr/>
          <p:nvPr/>
        </p:nvSpPr>
        <p:spPr>
          <a:xfrm>
            <a:off x="3429000" y="1447920"/>
            <a:ext cx="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3429000" y="182880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3352680" y="3581280"/>
            <a:ext cx="15264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7" name=""/>
          <p:cNvSpPr/>
          <p:nvPr/>
        </p:nvSpPr>
        <p:spPr>
          <a:xfrm>
            <a:off x="3429000" y="2286000"/>
            <a:ext cx="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a:off x="3429000" y="297180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3429000" y="34290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3581280" y="2971800"/>
            <a:ext cx="38124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31" name=""/>
          <p:cNvSpPr/>
          <p:nvPr/>
        </p:nvSpPr>
        <p:spPr>
          <a:xfrm>
            <a:off x="228600" y="1066680"/>
            <a:ext cx="1523880" cy="53352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BUYER AND SELLER BOTH PURCHASE FIRM AND BUYER’S FIRM GETS CUT.</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ccffff"/>
            </a:gs>
            <a:gs pos="100000">
              <a:srgbClr val="ffffff"/>
            </a:gs>
          </a:gsLst>
          <a:path path="rect">
            <a:fillToRect l="50000" t="50000" r="50000" b="50000"/>
          </a:path>
        </a:gradFill>
      </p:bgPr>
    </p:bg>
    <p:spTree>
      <p:nvGrpSpPr>
        <p:cNvPr id="1" name=""/>
        <p:cNvGrpSpPr/>
        <p:nvPr/>
      </p:nvGrpSpPr>
      <p:grpSpPr>
        <a:xfrm>
          <a:off x="0" y="0"/>
          <a:ext cx="0" cy="0"/>
          <a:chOff x="0" y="0"/>
          <a:chExt cx="0" cy="0"/>
        </a:xfrm>
      </p:grpSpPr>
      <p:sp>
        <p:nvSpPr>
          <p:cNvPr id="32" name=""/>
          <p:cNvSpPr/>
          <p:nvPr/>
        </p:nvSpPr>
        <p:spPr>
          <a:xfrm>
            <a:off x="304920" y="380880"/>
            <a:ext cx="1218960" cy="3812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EXAMPLE #2</a:t>
            </a:r>
            <a:endParaRPr b="0" lang="en-US" sz="1800" strike="noStrike" u="none">
              <a:solidFill>
                <a:srgbClr val="000000"/>
              </a:solidFill>
              <a:effectLst/>
              <a:uFillTx/>
              <a:latin typeface="Times New Roman"/>
            </a:endParaRPr>
          </a:p>
        </p:txBody>
      </p:sp>
      <p:sp>
        <p:nvSpPr>
          <p:cNvPr id="33" name=""/>
          <p:cNvSpPr/>
          <p:nvPr/>
        </p:nvSpPr>
        <p:spPr>
          <a:xfrm>
            <a:off x="228600" y="4800600"/>
            <a:ext cx="6400800" cy="4114800"/>
          </a:xfrm>
          <a:prstGeom prst="rect">
            <a:avLst/>
          </a:prstGeom>
          <a:noFill/>
          <a:ln w="0">
            <a:noFill/>
          </a:ln>
        </p:spPr>
        <p:style>
          <a:lnRef idx="0"/>
          <a:fillRef idx="0"/>
          <a:effectRef idx="0"/>
          <a:fontRef idx="minor"/>
        </p:style>
        <p:txBody>
          <a:bodyPr lIns="90000" rIns="90000" tIns="46800" bIns="46800" anchor="ctr">
            <a:noAutofit/>
          </a:bodyPr>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Assumptions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sells 50 MW for delivery “Into Cinergy, Seller’s Daily Choice”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preschedules day-ahead by 11:00 a.m. CPT by notifying Buyer of source and designated interface, DP&amp;L. Seller purchases Firm transmission from source in DP&amp;L to DP&amp;L/Cinergy interface.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Buyer puts in request for Firm transmission within 30 minutes of Seller’s notification and receives response that Firm is available.  Buyer purchases Non-Firm instead.  Entergy is sinking in Cinergy.</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Hypothetical</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On delivery day, Cinergy cuts Buyer’s Non-Firm transmission.</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Results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obligation was met and Seller has no obligation to attempt to deliver to another interface. Curtailment was due to quality of transmission utilized by Buyer.  Buyer will owe LDs to Seller on failure to receive (Definition Section 3C).</a:t>
            </a:r>
            <a:endParaRPr b="0" lang="en-US" sz="1100" strike="noStrike" u="none">
              <a:solidFill>
                <a:srgbClr val="000000"/>
              </a:solidFill>
              <a:effectLst/>
              <a:uFillTx/>
              <a:latin typeface="Times New Roman"/>
            </a:endParaRPr>
          </a:p>
          <a:p>
            <a:pPr marL="228600" indent="-228600" algn="just">
              <a:lnSpc>
                <a:spcPct val="100000"/>
              </a:lnSpc>
              <a:spcAft>
                <a:spcPts val="41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Same Result If</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Following Seller’s notification regarding availability of next-day Firm transmission, Buyer fails to make a timely request for Firm transmission  (Definition Section 3D).</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Following Seller’s notification  regarding availability of next-day Firm transmission, Buyer makes a timely request for Firm transmission, but fails within 15 minutes of receiving the transmission provider’s notice of rejection to notify Seller of same (Definition Section 3D).</a:t>
            </a:r>
            <a:endParaRPr b="0" lang="en-US" sz="1100" strike="noStrike" u="none">
              <a:solidFill>
                <a:srgbClr val="000000"/>
              </a:solidFill>
              <a:effectLst/>
              <a:uFillTx/>
              <a:latin typeface="Times New Roman"/>
            </a:endParaRPr>
          </a:p>
        </p:txBody>
      </p:sp>
      <p:sp>
        <p:nvSpPr>
          <p:cNvPr id="34" name=""/>
          <p:cNvSpPr/>
          <p:nvPr/>
        </p:nvSpPr>
        <p:spPr>
          <a:xfrm>
            <a:off x="2209680" y="228600"/>
            <a:ext cx="2667240" cy="2286000"/>
          </a:xfrm>
          <a:prstGeom prst="ellipse">
            <a:avLst/>
          </a:prstGeom>
          <a:solidFill>
            <a:srgbClr val="ccffcc"/>
          </a:solidFill>
          <a:ln w="9360">
            <a:solidFill>
              <a:srgbClr val="9933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 name=""/>
          <p:cNvSpPr/>
          <p:nvPr/>
        </p:nvSpPr>
        <p:spPr>
          <a:xfrm>
            <a:off x="3581280" y="380880"/>
            <a:ext cx="60984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DP&amp;L</a:t>
            </a:r>
            <a:endParaRPr b="0" lang="en-US" sz="2000" strike="noStrike" u="none">
              <a:solidFill>
                <a:srgbClr val="000000"/>
              </a:solidFill>
              <a:effectLst/>
              <a:uFillTx/>
              <a:latin typeface="Times New Roman"/>
            </a:endParaRPr>
          </a:p>
        </p:txBody>
      </p:sp>
      <p:sp>
        <p:nvSpPr>
          <p:cNvPr id="36" name=""/>
          <p:cNvSpPr/>
          <p:nvPr/>
        </p:nvSpPr>
        <p:spPr>
          <a:xfrm>
            <a:off x="3276720" y="1295280"/>
            <a:ext cx="380880" cy="1526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3276720" y="990720"/>
            <a:ext cx="38088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38" name=""/>
          <p:cNvSpPr/>
          <p:nvPr/>
        </p:nvSpPr>
        <p:spPr>
          <a:xfrm>
            <a:off x="2895480" y="1905120"/>
            <a:ext cx="38124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39" name=""/>
          <p:cNvSpPr/>
          <p:nvPr/>
        </p:nvSpPr>
        <p:spPr>
          <a:xfrm>
            <a:off x="3581280" y="1905120"/>
            <a:ext cx="38124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40" name=""/>
          <p:cNvSpPr/>
          <p:nvPr/>
        </p:nvSpPr>
        <p:spPr>
          <a:xfrm>
            <a:off x="2209680" y="2514600"/>
            <a:ext cx="2667240" cy="2286000"/>
          </a:xfrm>
          <a:prstGeom prst="ellipse">
            <a:avLst/>
          </a:prstGeom>
          <a:solidFill>
            <a:srgbClr val="ffcc99"/>
          </a:solidFill>
          <a:ln w="9360">
            <a:solidFill>
              <a:srgbClr val="ff99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1" name=""/>
          <p:cNvSpPr/>
          <p:nvPr/>
        </p:nvSpPr>
        <p:spPr>
          <a:xfrm>
            <a:off x="2362320" y="3048120"/>
            <a:ext cx="75960" cy="7596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42" name=""/>
          <p:cNvSpPr/>
          <p:nvPr/>
        </p:nvSpPr>
        <p:spPr>
          <a:xfrm>
            <a:off x="4572000" y="4343400"/>
            <a:ext cx="7632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43" name=""/>
          <p:cNvSpPr/>
          <p:nvPr/>
        </p:nvSpPr>
        <p:spPr>
          <a:xfrm>
            <a:off x="4114800" y="3429000"/>
            <a:ext cx="60948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Cinergy</a:t>
            </a:r>
            <a:endParaRPr b="0" lang="en-US" sz="2000" strike="noStrike" u="none">
              <a:solidFill>
                <a:srgbClr val="000000"/>
              </a:solidFill>
              <a:effectLst/>
              <a:uFillTx/>
              <a:latin typeface="Times New Roman"/>
            </a:endParaRPr>
          </a:p>
        </p:txBody>
      </p:sp>
      <p:sp>
        <p:nvSpPr>
          <p:cNvPr id="44" name=""/>
          <p:cNvSpPr/>
          <p:nvPr/>
        </p:nvSpPr>
        <p:spPr>
          <a:xfrm>
            <a:off x="4724280" y="4267080"/>
            <a:ext cx="60984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AEP</a:t>
            </a:r>
            <a:endParaRPr b="0" lang="en-US" sz="1200" strike="noStrike" u="none">
              <a:solidFill>
                <a:srgbClr val="000000"/>
              </a:solidFill>
              <a:effectLst/>
              <a:uFillTx/>
              <a:latin typeface="Times New Roman"/>
            </a:endParaRPr>
          </a:p>
        </p:txBody>
      </p:sp>
      <p:sp>
        <p:nvSpPr>
          <p:cNvPr id="45" name=""/>
          <p:cNvSpPr/>
          <p:nvPr/>
        </p:nvSpPr>
        <p:spPr>
          <a:xfrm>
            <a:off x="2743200" y="3962520"/>
            <a:ext cx="60948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Wabash Valley</a:t>
            </a:r>
            <a:endParaRPr b="0" lang="en-US" sz="1200" strike="noStrike" u="none">
              <a:solidFill>
                <a:srgbClr val="000000"/>
              </a:solidFill>
              <a:effectLst/>
              <a:uFillTx/>
              <a:latin typeface="Times New Roman"/>
            </a:endParaRPr>
          </a:p>
        </p:txBody>
      </p:sp>
      <p:sp>
        <p:nvSpPr>
          <p:cNvPr id="46" name=""/>
          <p:cNvSpPr/>
          <p:nvPr/>
        </p:nvSpPr>
        <p:spPr>
          <a:xfrm>
            <a:off x="1600200" y="2819520"/>
            <a:ext cx="609480" cy="30456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NIPSCO</a:t>
            </a:r>
            <a:endParaRPr b="0" lang="en-US" sz="1200" strike="noStrike" u="none">
              <a:solidFill>
                <a:srgbClr val="000000"/>
              </a:solidFill>
              <a:effectLst/>
              <a:uFillTx/>
              <a:latin typeface="Times New Roman"/>
            </a:endParaRPr>
          </a:p>
        </p:txBody>
      </p:sp>
      <p:sp>
        <p:nvSpPr>
          <p:cNvPr id="47" name=""/>
          <p:cNvSpPr/>
          <p:nvPr/>
        </p:nvSpPr>
        <p:spPr>
          <a:xfrm>
            <a:off x="2666880" y="3809880"/>
            <a:ext cx="381240" cy="1526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X</a:t>
            </a:r>
            <a:endParaRPr b="0" lang="en-US" sz="1200" strike="noStrike" u="none">
              <a:solidFill>
                <a:srgbClr val="000000"/>
              </a:solidFill>
              <a:effectLst/>
              <a:uFillTx/>
              <a:latin typeface="Times New Roman"/>
            </a:endParaRPr>
          </a:p>
        </p:txBody>
      </p:sp>
      <p:sp>
        <p:nvSpPr>
          <p:cNvPr id="48" name=""/>
          <p:cNvSpPr/>
          <p:nvPr/>
        </p:nvSpPr>
        <p:spPr>
          <a:xfrm>
            <a:off x="3352680" y="2438280"/>
            <a:ext cx="15264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49" name=""/>
          <p:cNvSpPr/>
          <p:nvPr/>
        </p:nvSpPr>
        <p:spPr>
          <a:xfrm>
            <a:off x="3429000" y="1447920"/>
            <a:ext cx="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3429000" y="182880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3352680" y="3581280"/>
            <a:ext cx="15264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52" name=""/>
          <p:cNvSpPr/>
          <p:nvPr/>
        </p:nvSpPr>
        <p:spPr>
          <a:xfrm>
            <a:off x="3429000" y="2286000"/>
            <a:ext cx="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3429000" y="297180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3429000" y="34290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a:off x="3657600" y="2971800"/>
            <a:ext cx="38088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Non-Firm</a:t>
            </a:r>
            <a:endParaRPr b="0" lang="en-US" sz="1200" strike="noStrike" u="none">
              <a:solidFill>
                <a:srgbClr val="000000"/>
              </a:solidFill>
              <a:effectLst/>
              <a:uFillTx/>
              <a:latin typeface="Times New Roman"/>
            </a:endParaRPr>
          </a:p>
        </p:txBody>
      </p:sp>
      <p:sp>
        <p:nvSpPr>
          <p:cNvPr id="56" name=""/>
          <p:cNvSpPr/>
          <p:nvPr/>
        </p:nvSpPr>
        <p:spPr>
          <a:xfrm>
            <a:off x="228600" y="914400"/>
            <a:ext cx="1676520" cy="76212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BUYER PURCHASES NON-FIRM THOUGH FIRM WAS AVAILABLE, AND NON-FIRM GETS CUT.</a:t>
            </a:r>
            <a:endParaRPr b="0" lang="en-US" sz="1200" strike="noStrike" u="none">
              <a:solidFill>
                <a:srgbClr val="000000"/>
              </a:solidFill>
              <a:effectLst/>
              <a:uFillTx/>
              <a:latin typeface="Times New Roman"/>
            </a:endParaRPr>
          </a:p>
        </p:txBody>
      </p:sp>
      <p:sp>
        <p:nvSpPr>
          <p:cNvPr id="57" name=""/>
          <p:cNvSpPr/>
          <p:nvPr/>
        </p:nvSpPr>
        <p:spPr>
          <a:xfrm>
            <a:off x="2362320" y="4191120"/>
            <a:ext cx="75960" cy="7596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58" name=""/>
          <p:cNvSpPr/>
          <p:nvPr/>
        </p:nvSpPr>
        <p:spPr>
          <a:xfrm>
            <a:off x="1676520" y="4114800"/>
            <a:ext cx="60948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LG&amp;E</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ccffff"/>
            </a:gs>
            <a:gs pos="100000">
              <a:srgbClr val="ffffff"/>
            </a:gs>
          </a:gsLst>
          <a:path path="rect">
            <a:fillToRect l="50000" t="50000" r="50000" b="50000"/>
          </a:path>
        </a:gradFill>
      </p:bgPr>
    </p:bg>
    <p:spTree>
      <p:nvGrpSpPr>
        <p:cNvPr id="1" name=""/>
        <p:cNvGrpSpPr/>
        <p:nvPr/>
      </p:nvGrpSpPr>
      <p:grpSpPr>
        <a:xfrm>
          <a:off x="0" y="0"/>
          <a:ext cx="0" cy="0"/>
          <a:chOff x="0" y="0"/>
          <a:chExt cx="0" cy="0"/>
        </a:xfrm>
      </p:grpSpPr>
      <p:sp>
        <p:nvSpPr>
          <p:cNvPr id="59" name=""/>
          <p:cNvSpPr/>
          <p:nvPr/>
        </p:nvSpPr>
        <p:spPr>
          <a:xfrm>
            <a:off x="2438280" y="3429000"/>
            <a:ext cx="1295640" cy="1143000"/>
          </a:xfrm>
          <a:prstGeom prst="ellipse">
            <a:avLst/>
          </a:prstGeom>
          <a:solidFill>
            <a:srgbClr val="33cccc"/>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685800" y="533520"/>
            <a:ext cx="1219320" cy="3808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EXAMPLE #3</a:t>
            </a:r>
            <a:endParaRPr b="0" lang="en-US" sz="1800" strike="noStrike" u="none">
              <a:solidFill>
                <a:srgbClr val="000000"/>
              </a:solidFill>
              <a:effectLst/>
              <a:uFillTx/>
              <a:latin typeface="Times New Roman"/>
            </a:endParaRPr>
          </a:p>
        </p:txBody>
      </p:sp>
      <p:sp>
        <p:nvSpPr>
          <p:cNvPr id="61" name=""/>
          <p:cNvSpPr/>
          <p:nvPr/>
        </p:nvSpPr>
        <p:spPr>
          <a:xfrm>
            <a:off x="304920" y="5029200"/>
            <a:ext cx="6324480" cy="3581280"/>
          </a:xfrm>
          <a:prstGeom prst="rect">
            <a:avLst/>
          </a:prstGeom>
          <a:noFill/>
          <a:ln w="0">
            <a:noFill/>
          </a:ln>
        </p:spPr>
        <p:style>
          <a:lnRef idx="0"/>
          <a:fillRef idx="0"/>
          <a:effectRef idx="0"/>
          <a:fontRef idx="minor"/>
        </p:style>
        <p:txBody>
          <a:bodyPr lIns="90000" rIns="90000" tIns="46800" bIns="46800" anchor="ctr">
            <a:noAutofit/>
          </a:bodyPr>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Assumptions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sells 50 MW for delivery “Into Cinergy, Seller’s Daily Choice”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preschedules day-ahead by 11:00 a.m. CPT by notifying Buyer of source and designated interface, DP&amp;L. Seller purchases Non-Firm transmission from source in DP&amp;L to DP&amp;L/Cinergy interface.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Hypothetical</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On delivery day, LG&amp;E cuts Buyer’s path  because of the Non-Firm transmission purchased upstream by Seller.</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Results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obligation was met, and Seller has no obligation to attempt to deliver to another interface.  The scheduled delivery was interrupted as a result of Buyer’s attempted delivery of the Product beyond Cinergy.  Buyer will owe LDs to Seller on Buyer’s failure to receive (Definition Section 4A).</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p:txBody>
      </p:sp>
      <p:sp>
        <p:nvSpPr>
          <p:cNvPr id="62" name=""/>
          <p:cNvSpPr/>
          <p:nvPr/>
        </p:nvSpPr>
        <p:spPr>
          <a:xfrm>
            <a:off x="3733920" y="304920"/>
            <a:ext cx="2666880" cy="2286000"/>
          </a:xfrm>
          <a:prstGeom prst="ellipse">
            <a:avLst/>
          </a:prstGeom>
          <a:solidFill>
            <a:srgbClr val="ccffcc"/>
          </a:solidFill>
          <a:ln w="9360">
            <a:solidFill>
              <a:srgbClr val="9933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3" name=""/>
          <p:cNvSpPr/>
          <p:nvPr/>
        </p:nvSpPr>
        <p:spPr>
          <a:xfrm>
            <a:off x="5257800" y="609480"/>
            <a:ext cx="60948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DP&amp;L</a:t>
            </a:r>
            <a:endParaRPr b="0" lang="en-US" sz="2000" strike="noStrike" u="none">
              <a:solidFill>
                <a:srgbClr val="000000"/>
              </a:solidFill>
              <a:effectLst/>
              <a:uFillTx/>
              <a:latin typeface="Times New Roman"/>
            </a:endParaRPr>
          </a:p>
        </p:txBody>
      </p:sp>
      <p:sp>
        <p:nvSpPr>
          <p:cNvPr id="64" name=""/>
          <p:cNvSpPr/>
          <p:nvPr/>
        </p:nvSpPr>
        <p:spPr>
          <a:xfrm>
            <a:off x="4876920" y="1219320"/>
            <a:ext cx="380880" cy="152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4876920" y="990720"/>
            <a:ext cx="38088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66" name=""/>
          <p:cNvSpPr/>
          <p:nvPr/>
        </p:nvSpPr>
        <p:spPr>
          <a:xfrm>
            <a:off x="4648320" y="1752480"/>
            <a:ext cx="380880" cy="1526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67" name=""/>
          <p:cNvSpPr/>
          <p:nvPr/>
        </p:nvSpPr>
        <p:spPr>
          <a:xfrm>
            <a:off x="5334120" y="1752480"/>
            <a:ext cx="380880" cy="1526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Non-Firm</a:t>
            </a:r>
            <a:endParaRPr b="0" lang="en-US" sz="1200" strike="noStrike" u="none">
              <a:solidFill>
                <a:srgbClr val="000000"/>
              </a:solidFill>
              <a:effectLst/>
              <a:uFillTx/>
              <a:latin typeface="Times New Roman"/>
            </a:endParaRPr>
          </a:p>
        </p:txBody>
      </p:sp>
      <p:sp>
        <p:nvSpPr>
          <p:cNvPr id="68" name=""/>
          <p:cNvSpPr/>
          <p:nvPr/>
        </p:nvSpPr>
        <p:spPr>
          <a:xfrm>
            <a:off x="3733920" y="2590920"/>
            <a:ext cx="2666880" cy="2286000"/>
          </a:xfrm>
          <a:prstGeom prst="ellipse">
            <a:avLst/>
          </a:prstGeom>
          <a:solidFill>
            <a:srgbClr val="ffcc99"/>
          </a:solidFill>
          <a:ln w="9360">
            <a:solidFill>
              <a:srgbClr val="ff99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9" name=""/>
          <p:cNvSpPr/>
          <p:nvPr/>
        </p:nvSpPr>
        <p:spPr>
          <a:xfrm>
            <a:off x="3962520" y="2971800"/>
            <a:ext cx="7596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70" name=""/>
          <p:cNvSpPr/>
          <p:nvPr/>
        </p:nvSpPr>
        <p:spPr>
          <a:xfrm>
            <a:off x="6019920" y="4495680"/>
            <a:ext cx="7596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71" name=""/>
          <p:cNvSpPr/>
          <p:nvPr/>
        </p:nvSpPr>
        <p:spPr>
          <a:xfrm>
            <a:off x="3657600" y="3809880"/>
            <a:ext cx="76320" cy="1526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5715000" y="3581280"/>
            <a:ext cx="60948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Cinergy</a:t>
            </a:r>
            <a:endParaRPr b="0" lang="en-US" sz="2000" strike="noStrike" u="none">
              <a:solidFill>
                <a:srgbClr val="000000"/>
              </a:solidFill>
              <a:effectLst/>
              <a:uFillTx/>
              <a:latin typeface="Times New Roman"/>
            </a:endParaRPr>
          </a:p>
        </p:txBody>
      </p:sp>
      <p:sp>
        <p:nvSpPr>
          <p:cNvPr id="73" name=""/>
          <p:cNvSpPr/>
          <p:nvPr/>
        </p:nvSpPr>
        <p:spPr>
          <a:xfrm>
            <a:off x="5943600" y="4495680"/>
            <a:ext cx="60948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AEP</a:t>
            </a:r>
            <a:endParaRPr b="0" lang="en-US" sz="1200" strike="noStrike" u="none">
              <a:solidFill>
                <a:srgbClr val="000000"/>
              </a:solidFill>
              <a:effectLst/>
              <a:uFillTx/>
              <a:latin typeface="Times New Roman"/>
            </a:endParaRPr>
          </a:p>
        </p:txBody>
      </p:sp>
      <p:sp>
        <p:nvSpPr>
          <p:cNvPr id="74" name=""/>
          <p:cNvSpPr/>
          <p:nvPr/>
        </p:nvSpPr>
        <p:spPr>
          <a:xfrm>
            <a:off x="4724280" y="4419720"/>
            <a:ext cx="60984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Wabash Valley</a:t>
            </a:r>
            <a:endParaRPr b="0" lang="en-US" sz="1200" strike="noStrike" u="none">
              <a:solidFill>
                <a:srgbClr val="000000"/>
              </a:solidFill>
              <a:effectLst/>
              <a:uFillTx/>
              <a:latin typeface="Times New Roman"/>
            </a:endParaRPr>
          </a:p>
        </p:txBody>
      </p:sp>
      <p:sp>
        <p:nvSpPr>
          <p:cNvPr id="75" name=""/>
          <p:cNvSpPr/>
          <p:nvPr/>
        </p:nvSpPr>
        <p:spPr>
          <a:xfrm>
            <a:off x="2895480" y="3581280"/>
            <a:ext cx="60984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LG&amp;E</a:t>
            </a:r>
            <a:endParaRPr b="0" lang="en-US" sz="1200" strike="noStrike" u="none">
              <a:solidFill>
                <a:srgbClr val="000000"/>
              </a:solidFill>
              <a:effectLst/>
              <a:uFillTx/>
              <a:latin typeface="Times New Roman"/>
            </a:endParaRPr>
          </a:p>
        </p:txBody>
      </p:sp>
      <p:sp>
        <p:nvSpPr>
          <p:cNvPr id="76" name=""/>
          <p:cNvSpPr/>
          <p:nvPr/>
        </p:nvSpPr>
        <p:spPr>
          <a:xfrm>
            <a:off x="3276720" y="2819520"/>
            <a:ext cx="609480" cy="30456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NIPSCO</a:t>
            </a:r>
            <a:endParaRPr b="0" lang="en-US" sz="1200" strike="noStrike" u="none">
              <a:solidFill>
                <a:srgbClr val="000000"/>
              </a:solidFill>
              <a:effectLst/>
              <a:uFillTx/>
              <a:latin typeface="Times New Roman"/>
            </a:endParaRPr>
          </a:p>
        </p:txBody>
      </p:sp>
      <p:sp>
        <p:nvSpPr>
          <p:cNvPr id="77" name=""/>
          <p:cNvSpPr/>
          <p:nvPr/>
        </p:nvSpPr>
        <p:spPr>
          <a:xfrm>
            <a:off x="4648320" y="4267080"/>
            <a:ext cx="380880" cy="1526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X</a:t>
            </a:r>
            <a:endParaRPr b="0" lang="en-US" sz="1200" strike="noStrike" u="none">
              <a:solidFill>
                <a:srgbClr val="000000"/>
              </a:solidFill>
              <a:effectLst/>
              <a:uFillTx/>
              <a:latin typeface="Times New Roman"/>
            </a:endParaRPr>
          </a:p>
        </p:txBody>
      </p:sp>
      <p:sp>
        <p:nvSpPr>
          <p:cNvPr id="78" name=""/>
          <p:cNvSpPr/>
          <p:nvPr/>
        </p:nvSpPr>
        <p:spPr>
          <a:xfrm>
            <a:off x="5029200" y="2590920"/>
            <a:ext cx="152280" cy="7596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79" name=""/>
          <p:cNvSpPr/>
          <p:nvPr/>
        </p:nvSpPr>
        <p:spPr>
          <a:xfrm>
            <a:off x="5105520" y="1371600"/>
            <a:ext cx="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5105520" y="175248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a:off x="5029200" y="3505320"/>
            <a:ext cx="152280" cy="7596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82" name=""/>
          <p:cNvSpPr/>
          <p:nvPr/>
        </p:nvSpPr>
        <p:spPr>
          <a:xfrm>
            <a:off x="5105520" y="2209680"/>
            <a:ext cx="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5105520" y="289548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5105520" y="335268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a:off x="5181480" y="3048120"/>
            <a:ext cx="38124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86" name=""/>
          <p:cNvSpPr/>
          <p:nvPr/>
        </p:nvSpPr>
        <p:spPr>
          <a:xfrm>
            <a:off x="228600" y="990720"/>
            <a:ext cx="2438280" cy="106668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BUYER IS ATTEMPTING TO BRING PRODUCT OUTSIDE OF TRANSMISSION SYSTEM BORDER, AND PATH IS CUT.</a:t>
            </a:r>
            <a:endParaRPr b="0" lang="en-US" sz="1200" strike="noStrike" u="none">
              <a:solidFill>
                <a:srgbClr val="000000"/>
              </a:solidFill>
              <a:effectLst/>
              <a:uFillTx/>
              <a:latin typeface="Times New Roman"/>
            </a:endParaRPr>
          </a:p>
        </p:txBody>
      </p:sp>
      <p:sp>
        <p:nvSpPr>
          <p:cNvPr id="87" name=""/>
          <p:cNvSpPr/>
          <p:nvPr/>
        </p:nvSpPr>
        <p:spPr>
          <a:xfrm>
            <a:off x="3962520" y="3886200"/>
            <a:ext cx="38088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88" name=""/>
          <p:cNvSpPr/>
          <p:nvPr/>
        </p:nvSpPr>
        <p:spPr>
          <a:xfrm>
            <a:off x="2895480" y="4038480"/>
            <a:ext cx="15264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89" name=""/>
          <p:cNvSpPr/>
          <p:nvPr/>
        </p:nvSpPr>
        <p:spPr>
          <a:xfrm flipH="1">
            <a:off x="4343040" y="3581280"/>
            <a:ext cx="685800" cy="1526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0" name=""/>
          <p:cNvSpPr/>
          <p:nvPr/>
        </p:nvSpPr>
        <p:spPr>
          <a:xfrm flipH="1">
            <a:off x="3352680" y="3733920"/>
            <a:ext cx="99072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1" name=""/>
          <p:cNvSpPr/>
          <p:nvPr/>
        </p:nvSpPr>
        <p:spPr>
          <a:xfrm flipH="1">
            <a:off x="3048120" y="3962520"/>
            <a:ext cx="304560" cy="75960"/>
          </a:xfrm>
          <a:prstGeom prst="line">
            <a:avLst/>
          </a:prstGeom>
          <a:ln w="9360">
            <a:solidFill>
              <a:srgbClr val="000000"/>
            </a:solidFill>
            <a:miter/>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159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2000-01-25T12:46:51Z</dcterms:created>
  <dc:creator>Brenda Whitehead</dc:creator>
  <dc:description/>
  <dc:language>en-US</dc:language>
  <cp:lastModifiedBy>Type your name here</cp:lastModifiedBy>
  <cp:lastPrinted>2000-01-25T20:02:05Z</cp:lastPrinted>
  <dcterms:modified xsi:type="dcterms:W3CDTF">2000-03-03T13:26:16Z</dcterms:modified>
  <cp:revision>7</cp:revision>
  <dc:subject/>
  <dc:title>No Slide Title</dc:title>
</cp:coreProperties>
</file>