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66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66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7CC453-A1C4-47E5-A3FF-98B7D987B771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370720" y="61920"/>
            <a:ext cx="699480" cy="700200"/>
            <a:chOff x="8370720" y="61920"/>
            <a:chExt cx="699480" cy="700200"/>
          </a:xfrm>
        </p:grpSpPr>
        <p:pic>
          <p:nvPicPr>
            <p:cNvPr id="3" name="ENE_C_WHI" descr=""/>
            <p:cNvPicPr/>
            <p:nvPr/>
          </p:nvPicPr>
          <p:blipFill>
            <a:blip r:embed="rId3"/>
            <a:stretch/>
          </p:blipFill>
          <p:spPr>
            <a:xfrm>
              <a:off x="8370720" y="6192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" name=""/>
            <p:cNvSpPr/>
            <p:nvPr/>
          </p:nvSpPr>
          <p:spPr>
            <a:xfrm>
              <a:off x="9013320" y="45720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" name=""/>
          <p:cNvGrpSpPr/>
          <p:nvPr/>
        </p:nvGrpSpPr>
        <p:grpSpPr>
          <a:xfrm>
            <a:off x="304920" y="1041480"/>
            <a:ext cx="8076600" cy="74160"/>
            <a:chOff x="304920" y="1041480"/>
            <a:chExt cx="8076600" cy="74160"/>
          </a:xfrm>
        </p:grpSpPr>
        <p:sp>
          <p:nvSpPr>
            <p:cNvPr id="6" name=""/>
            <p:cNvSpPr/>
            <p:nvPr/>
          </p:nvSpPr>
          <p:spPr>
            <a:xfrm>
              <a:off x="304920" y="1041480"/>
              <a:ext cx="7981920" cy="0"/>
            </a:xfrm>
            <a:prstGeom prst="line">
              <a:avLst/>
            </a:prstGeom>
            <a:ln w="9360">
              <a:solidFill>
                <a:srgbClr val="33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99600" y="1115640"/>
              <a:ext cx="7981920" cy="0"/>
            </a:xfrm>
            <a:prstGeom prst="line">
              <a:avLst/>
            </a:prstGeom>
            <a:ln w="9360">
              <a:solidFill>
                <a:srgbClr val="33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8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914400" y="1752480"/>
            <a:ext cx="7086600" cy="381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Strategy Meeting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Global Policy Landscape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Lisa Jacobson, Manager, Environmental Strategies, 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28600" y="380880"/>
            <a:ext cx="82296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Canadian Climate Change Program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Climate Action 2000, October 2000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$1.1 billion commitment to climate change mitigation activities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Promotion of fuel-switching from coal to natural gas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Promotion of fuel cell technology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Incentives for retrofitting of buildings; new energy efficiency standards for the building sector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 program – rule development underway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Tradable Permits Working Group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349"/>
              </a:spcBef>
              <a:buClr>
                <a:srgbClr val="0066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 released in 2000; http//: www.nccp.ca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group on domestic emissions trading launched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“Wait and See” – looking at U.S. next steps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Ontario intends to start emissions trading for SOx and NOx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 released March 2001;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http//: www.ene.gov.on.ca.envision/news/032601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Climate Change Program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 txBox="1"/>
          <p:nvPr/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 – Launch delayed until July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framework released last week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compliance period December – April 2002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£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 million annually for five years from 2003 for companies who take on voluntary targets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Climate Change Levy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electricity customers (0.43/kWh, from April 2001)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Qualifying renewables exempt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 per cent discount for industries in voluntary agreements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Sectoral agreements – 40 negotiated by March 2001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Carbon Trust – (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£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 – 33 million from climate change levy;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£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 million from energy efficiency program)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term:  Help companies save energy and money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term:  Buy down costs of clean energy and assist with commercialization of clean energy technologies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-360" y="380880"/>
            <a:ext cx="84582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Australian Climate Change Program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0" y="1295280"/>
            <a:ext cx="86868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Sidney Futures Exchange – Pilot program/sinks credits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for early action initiative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 paper released in 2000; Comments by March 2001; http//:www.greenhouse.gov.au/emissionstrading/early_credits.pdf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Activity stalled due to U.S. political dynamics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$180 million Climate Change Plan – November 1997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 energy commercialization, R&amp;D, incentives and “showcase” projects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required to increase renewable energy by 2 percent by 2010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Sector agreements with industry – Greenhouse Gas Challenge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– fuel efficiency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Tree planting and revegetation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Greenhouse Gas Emissions Trading Activity:  The Netherlands and Denmark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Implementation in The Netherlands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Dutch government purchased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 megatonnes of carbon dioxide reduction credits for $31.5 million from Poland, Romania and the Czech Republic – April 2001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Intention to link with Kyoto Protocol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 in Denmark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 and trade program launched in January 2001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trading or market established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Eight biggest power companies regulated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Allocation based on historical emissions from 1994 – 1998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Banking permitted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penalty for non-compliance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Intention to link with Kyoto Protocol or other International Emissions Trading System (if and when developed)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Does this Mean For Enron…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Despite U.S. Opposition, Governments and Industry Moving Ahead to Reduce Greenhouse Gas Emissions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Regulation of Greenhouse Gas Emissions “Just a Matter of Time”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While the Greenhouse Gas Emissions Market Is Developing Slowly – There Is Movement, Despite Obstacles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Question: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can Enron’s Business Capitalize on Emissions Market/Develop New Products and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Desks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Services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Value-added Services – EES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Investments in New, Clean Energy Technologies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 Energy Credits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75960"/>
            <a:ext cx="78487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Climate Change Policy </a:t>
            </a:r>
            <a:br>
              <a:rPr sz="32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Strategy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-54000" y="144792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2" marL="1085760" indent="-228600"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Enron Climate Change Statement, 2000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http://www4.enron.com/corp/pressroom/responsibility/Climate_Statement.doc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0"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buClr>
                <a:srgbClr val="0066ff"/>
              </a:buClr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“The lack of scientific certainty over climate change does not justify inaction…Meaningful, cost-effective, and flexible mitigation activities can be taken now to prevent the need for more onerous and costly measures in the future.”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0"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buClr>
                <a:srgbClr val="0066ff"/>
              </a:buClr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“Market-based energy and environmental solutions will create the most cost-effective, efficient and environmentally-sound systems for reducing greenhouse gases and provide the greatest amount of choice and flexibility for institutions worldwide.”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Enron Environment, Health and Safety Report, 2000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http://www4.enron.com/corp/pressroom/responsibility/EHS_Annual.pdf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0"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buClr>
                <a:srgbClr val="0066ff"/>
              </a:buClr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“Incorporating environmental and social considerations into the way we manage risk, govern our projects, and develop products and services will help us maintain our competitive advantage.” –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Ken Lay, Chairman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3808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533520" y="228600"/>
            <a:ext cx="815328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of International Frameworks to Address Climate Change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04560" y="1218960"/>
            <a:ext cx="830556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 Rio “Earth Summit” – Adopted the United Nations Framework Convention on Climate Change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Voluntary emissions reduction commitments by developed countries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Former President Bush signed; U.S. ratified UNFCCC in 1992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Entered into force in 1994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 COP-1 Berlin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Voluntary commitments not sufficient to meet goals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Birth of Kyoto Protocol negotiations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 Kyoto Protocol Adopted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Binding emissions reduction commitments by 2008-12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US: 7 percent below 1990 levels; EU 8 percent below 1990 levels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Market-based mechanisms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 emissions trading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implementation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Clean Development Mechanism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280" y="304560"/>
            <a:ext cx="86868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COP-6 and Beyond – Back the the Future?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04560" y="1294920"/>
            <a:ext cx="88390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2000 The Hague COP-6 – Negotiations Collapsed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Rules for market-based mechanisms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Role of carbon “sinks”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 regime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2001 – Bush Statements on Climate Change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mandatory regulation of CO2 under multipollutant plans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Opposed to Kyoto Protocol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Kyoto targets will harm U.S. economy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developing country commitments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Sharp Reactions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 leaders – EU, Japan, Australia, Canada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Privately more accommodating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community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leaders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Bush Administration’s Early Statements on Climate Change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Resulted in Pressure to Develop Credible Alternative to Kyoto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 Landscape Today…</a:t>
            </a:r>
            <a:br>
              <a:rPr sz="32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FOCUS: United States - Domestic 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 txBox="1"/>
          <p:nvPr/>
        </p:nvSpPr>
        <p:spPr>
          <a:xfrm>
            <a:off x="152280" y="1295280"/>
            <a:ext cx="876312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Domestic Activity Under Bush Administration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Cabinet-level review of climate change impacts and policy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of domestic and international proposals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Release proposals prior to resumed climate     change negotiations in July 2001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Unlikely given timing/staff vacancies/learning curve on issues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Domestic Options: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regulations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Voluntary sectoral agreements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Voluntary emissions trading – opt-in to international system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Baseline protection for businesses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 incentives for clean energy technologies; sinks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R&amp;D; commercialization and export promotion for clean energy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Crediting for sinks and forest management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efficiency standards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Bush’s National Energy Plan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 txBox="1"/>
          <p:nvPr/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45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research on global climate change and incentives for new technologies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innovative approaches to address climate change, “including through international processes”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Promote market-based solutions; exports for clean energy technologies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NSR regulations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EPA to encourage combined heat and power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DOE to make energy efficiency a national priority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EPA to propose multipollutant legislation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mandatory reduction targets for emissions of sulfur dioxide, nitrogen oxides, and mercury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in reductions over a reasonable period of time, similar to the acid rain reduction program established by the 1990 amendments to the Clean Air Act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regulatory certainty to utilities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market-based incentives, such as emissions credits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Climate Change Activity – State Level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 txBox="1"/>
          <p:nvPr/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Massachusetts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state to mandate C02 reductions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 of multipollutant program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NOx, SO2, CO2 and mercury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Companies have until 2004 to meet limits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Oregon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generating plants must meet a standard of 0.7 lbs. of CO2/kWh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Non-generating facilities must meet a rate of 0.522 lbs. per horsepower hour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 can be met through efficiency, cogeneration, offsets or a fee of $0.57 per ton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cannot add more than 1.8 percent to cost of a new plant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Climate Change Activity – State Level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 txBox="1"/>
          <p:nvPr/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Hampshire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Voluntary CO2 reduction program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Looking at CO2 reduction through multipollutant bills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Connecticut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Voluntary reductions are recorded for early credits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has authority to require offsets – not used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bill under consideration, includes CO2 and cap and trade provisions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 Landscape Today…</a:t>
            </a:r>
            <a:br>
              <a:rPr sz="32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FOCUS: United States - International</a:t>
            </a: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 txBox="1"/>
          <p:nvPr/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 Activity Under Bush Administration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Path Less Certain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Multilateral vs. regional or unilateral approaches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Mandatory vs. voluntary commitments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country commitments – potential deal-breaker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to include market-based mechanisms outside of Kyoto Framework?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00"/>
              </a:spcBef>
              <a:buClr>
                <a:srgbClr val="0066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will trading work under voluntary systems?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or unilateral approach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Voluntary emissions goal/less stringent target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Voluntary emissions trading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Incentives to encourage U.S. exports for clean energy technologies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Project-based emissions reduction programs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6840" y="-360"/>
            <a:ext cx="80010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 Landscape….</a:t>
            </a:r>
            <a:br>
              <a:rPr sz="32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FOCUS: Strategy Outside United States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04920" y="12189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Union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Kyoto ratification strategy – EU to go it alone?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Pick-off Russia, Japan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Challenges – EU coordination/political will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Political Statements to ratify Kyoto by 2002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Domestic plans in place – UK, Germany, The Netherlands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to get U.S. back to the negotiating table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 willingness to re-negotiate targets for mandatory commitments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Umbrella Group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Domestic plans on hold; stalled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Waiting for direction from U.S.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 wants political recognition for Kyoto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Countries – G77 and China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Want U.S. back in negotiations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Seek technology transfer and aid programs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2000-08-31T15:59:08Z</dcterms:created>
  <dc:creator>Ivy Bradberry</dc:creator>
  <dc:description/>
  <dc:language>en-US</dc:language>
  <cp:lastModifiedBy>ljacobso</cp:lastModifiedBy>
  <cp:lastPrinted>2000-08-31T17:24:05Z</cp:lastPrinted>
  <dcterms:modified xsi:type="dcterms:W3CDTF">2001-05-18T09:55:47Z</dcterms:modified>
  <cp:revision>123</cp:revision>
  <dc:subject/>
  <dc:title>EBS Website Pres</dc:title>
</cp:coreProperties>
</file>