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9144000" cy="6858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 name=""/>
          <p:cNvSpPr/>
          <p:nvPr/>
        </p:nvSpPr>
        <p:spPr>
          <a:xfrm>
            <a:off x="0" y="0"/>
            <a:ext cx="6858000" cy="918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19" name="PlaceHolder 1"/>
          <p:cNvSpPr>
            <a:spLocks noGrp="1"/>
          </p:cNvSpPr>
          <p:nvPr>
            <p:ph type="hdr"/>
          </p:nvPr>
        </p:nvSpPr>
        <p:spPr>
          <a:xfrm>
            <a:off x="-360" y="-1440"/>
            <a:ext cx="2971800" cy="460080"/>
          </a:xfrm>
          <a:prstGeom prst="rect">
            <a:avLst/>
          </a:prstGeom>
          <a:noFill/>
          <a:ln w="0">
            <a:noFill/>
          </a:ln>
        </p:spPr>
        <p:txBody>
          <a:bodyPr lIns="19080" rIns="19080" tIns="0" bIns="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0" name="PlaceHolder 2"/>
          <p:cNvSpPr>
            <a:spLocks noGrp="1"/>
          </p:cNvSpPr>
          <p:nvPr>
            <p:ph type="dt" idx="4"/>
          </p:nvPr>
        </p:nvSpPr>
        <p:spPr>
          <a:xfrm>
            <a:off x="3885840" y="-1440"/>
            <a:ext cx="2971800" cy="460080"/>
          </a:xfrm>
          <a:prstGeom prst="rect">
            <a:avLst/>
          </a:prstGeom>
          <a:noFill/>
          <a:ln w="0">
            <a:noFill/>
          </a:ln>
        </p:spPr>
        <p:txBody>
          <a:bodyPr lIns="19080" rIns="19080" tIns="0" bIns="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10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1" name="PlaceHolder 3"/>
          <p:cNvSpPr>
            <a:spLocks noGrp="1"/>
          </p:cNvSpPr>
          <p:nvPr>
            <p:ph type="ftr" idx="5"/>
          </p:nvPr>
        </p:nvSpPr>
        <p:spPr>
          <a:xfrm>
            <a:off x="-360" y="8720280"/>
            <a:ext cx="2971800" cy="460080"/>
          </a:xfrm>
          <a:prstGeom prst="rect">
            <a:avLst/>
          </a:prstGeom>
          <a:noFill/>
          <a:ln w="0">
            <a:noFill/>
          </a:ln>
        </p:spPr>
        <p:txBody>
          <a:bodyPr lIns="19080" rIns="19080" tIns="0" bIns="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10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2" name="PlaceHolder 4"/>
          <p:cNvSpPr>
            <a:spLocks noGrp="1"/>
          </p:cNvSpPr>
          <p:nvPr>
            <p:ph type="sldNum" idx="6"/>
          </p:nvPr>
        </p:nvSpPr>
        <p:spPr>
          <a:xfrm>
            <a:off x="3885840" y="8720280"/>
            <a:ext cx="2971800" cy="460080"/>
          </a:xfrm>
          <a:prstGeom prst="rect">
            <a:avLst/>
          </a:prstGeom>
          <a:noFill/>
          <a:ln w="0">
            <a:noFill/>
          </a:ln>
        </p:spPr>
        <p:txBody>
          <a:bodyPr lIns="19080" rIns="19080" tIns="0" bIns="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10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62944DC-3BB6-4F1A-975B-B3FA43082E9E}"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3" name="PlaceHolder 5"/>
          <p:cNvSpPr>
            <a:spLocks noGrp="1"/>
          </p:cNvSpPr>
          <p:nvPr>
            <p:ph type="body"/>
          </p:nvPr>
        </p:nvSpPr>
        <p:spPr>
          <a:xfrm>
            <a:off x="152280" y="4357800"/>
            <a:ext cx="6553440" cy="4132080"/>
          </a:xfrm>
          <a:prstGeom prst="rect">
            <a:avLst/>
          </a:prstGeom>
          <a:noFill/>
          <a:ln w="0">
            <a:noFill/>
          </a:ln>
        </p:spPr>
        <p:txBody>
          <a:bodyPr lIns="92160" rIns="92160" tIns="46080" bIns="46080" anchor="t">
            <a:noAutofit/>
          </a:bodyPr>
          <a:p>
            <a:pPr indent="0">
              <a:spcBef>
                <a:spcPts val="414"/>
              </a:spcBef>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100" strike="noStrike" u="none">
                <a:solidFill>
                  <a:srgbClr val="000000"/>
                </a:solidFill>
                <a:effectLst/>
                <a:uFillTx/>
                <a:latin typeface="Arial"/>
              </a:rPr>
              <a:t>Click to edit the notes format</a:t>
            </a:r>
            <a:endParaRPr b="0" lang="en-US" sz="1100" strike="noStrike" u="none">
              <a:solidFill>
                <a:srgbClr val="000000"/>
              </a:solidFill>
              <a:effectLst/>
              <a:uFillTx/>
              <a:latin typeface="Arial"/>
            </a:endParaRPr>
          </a:p>
        </p:txBody>
      </p:sp>
      <p:sp>
        <p:nvSpPr>
          <p:cNvPr id="24" name="PlaceHolder 6"/>
          <p:cNvSpPr>
            <a:spLocks noGrp="1"/>
          </p:cNvSpPr>
          <p:nvPr>
            <p:ph type="sldImg"/>
          </p:nvPr>
        </p:nvSpPr>
        <p:spPr>
          <a:xfrm>
            <a:off x="1139760" y="693360"/>
            <a:ext cx="4578480" cy="3430440"/>
          </a:xfrm>
          <a:prstGeom prst="rect">
            <a:avLst/>
          </a:prstGeom>
          <a:noFill/>
          <a:ln w="1260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move the slide</a:t>
            </a:r>
            <a:endParaRPr b="0" lang="en-US" sz="44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
          <p:cNvSpPr/>
          <p:nvPr/>
        </p:nvSpPr>
        <p:spPr>
          <a:xfrm>
            <a:off x="3886200" y="-1440"/>
            <a:ext cx="297324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8" name=""/>
          <p:cNvSpPr/>
          <p:nvPr/>
        </p:nvSpPr>
        <p:spPr>
          <a:xfrm>
            <a:off x="-1440" y="8718480"/>
            <a:ext cx="29732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9" name=""/>
          <p:cNvSpPr/>
          <p:nvPr/>
        </p:nvSpPr>
        <p:spPr>
          <a:xfrm>
            <a:off x="-1440" y="-1440"/>
            <a:ext cx="297324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0" name="PlaceHolder 1"/>
          <p:cNvSpPr>
            <a:spLocks noGrp="1"/>
          </p:cNvSpPr>
          <p:nvPr>
            <p:ph type="body"/>
          </p:nvPr>
        </p:nvSpPr>
        <p:spPr>
          <a:xfrm>
            <a:off x="152280" y="4357800"/>
            <a:ext cx="6553440" cy="4132080"/>
          </a:xfrm>
          <a:prstGeom prst="rect">
            <a:avLst/>
          </a:prstGeom>
          <a:noFill/>
          <a:ln w="0">
            <a:noFill/>
          </a:ln>
        </p:spPr>
        <p:txBody>
          <a:bodyPr lIns="92160" rIns="92160" tIns="46080" bIns="46080" anchor="t">
            <a:noAutofit/>
          </a:bodyPr>
          <a:p>
            <a:pPr indent="0">
              <a:spcBef>
                <a:spcPts val="414"/>
              </a:spcBef>
              <a:buNone/>
              <a:tabLst>
                <a:tab algn="l" pos="0"/>
                <a:tab algn="l" pos="289080"/>
                <a:tab algn="l" pos="577800"/>
                <a:tab algn="l" pos="866880"/>
                <a:tab algn="l" pos="1155600"/>
                <a:tab algn="l" pos="1444680"/>
                <a:tab algn="l" pos="1733400"/>
                <a:tab algn="l" pos="2022480"/>
                <a:tab algn="l" pos="2311560"/>
                <a:tab algn="l" pos="2600280"/>
                <a:tab algn="l" pos="2889360"/>
                <a:tab algn="l" pos="3178080"/>
                <a:tab algn="l" pos="3467160"/>
                <a:tab algn="l" pos="3755880"/>
                <a:tab algn="l" pos="4044960"/>
                <a:tab algn="l" pos="4334040"/>
                <a:tab algn="l" pos="4622760"/>
                <a:tab algn="l" pos="4911840"/>
                <a:tab algn="l" pos="5200560"/>
                <a:tab algn="l" pos="5489640"/>
                <a:tab algn="l" pos="5778360"/>
              </a:tabLst>
            </a:pPr>
            <a:endParaRPr b="0" lang="en-US" sz="1100" strike="noStrike" u="none">
              <a:solidFill>
                <a:srgbClr val="000000"/>
              </a:solidFill>
              <a:effectLst/>
              <a:uFillTx/>
              <a:latin typeface="Arial"/>
            </a:endParaRPr>
          </a:p>
          <a:p>
            <a:pPr indent="0">
              <a:spcBef>
                <a:spcPts val="414"/>
              </a:spcBef>
              <a:buNone/>
              <a:tabLst>
                <a:tab algn="l" pos="0"/>
                <a:tab algn="l" pos="289080"/>
                <a:tab algn="l" pos="577800"/>
                <a:tab algn="l" pos="866880"/>
                <a:tab algn="l" pos="1155600"/>
                <a:tab algn="l" pos="1444680"/>
                <a:tab algn="l" pos="1733400"/>
                <a:tab algn="l" pos="2022480"/>
                <a:tab algn="l" pos="2311560"/>
                <a:tab algn="l" pos="2600280"/>
                <a:tab algn="l" pos="2889360"/>
                <a:tab algn="l" pos="3178080"/>
                <a:tab algn="l" pos="3467160"/>
                <a:tab algn="l" pos="3755880"/>
                <a:tab algn="l" pos="4044960"/>
                <a:tab algn="l" pos="4334040"/>
                <a:tab algn="l" pos="4622760"/>
                <a:tab algn="l" pos="4911840"/>
                <a:tab algn="l" pos="5200560"/>
                <a:tab algn="l" pos="5489640"/>
                <a:tab algn="l" pos="5778360"/>
              </a:tabLst>
            </a:pPr>
            <a:endParaRPr b="0" lang="en-US" sz="1100" strike="noStrike" u="none">
              <a:solidFill>
                <a:srgbClr val="000000"/>
              </a:solidFill>
              <a:effectLst/>
              <a:uFillTx/>
              <a:latin typeface="Arial"/>
            </a:endParaRPr>
          </a:p>
        </p:txBody>
      </p:sp>
      <p:sp>
        <p:nvSpPr>
          <p:cNvPr id="71" name="PlaceHolder 2"/>
          <p:cNvSpPr>
            <a:spLocks noGrp="1"/>
          </p:cNvSpPr>
          <p:nvPr>
            <p:ph type="sldImg"/>
          </p:nvPr>
        </p:nvSpPr>
        <p:spPr>
          <a:xfrm>
            <a:off x="1141560" y="693720"/>
            <a:ext cx="4574880" cy="3430440"/>
          </a:xfrm>
          <a:prstGeom prst="rect">
            <a:avLst/>
          </a:prstGeom>
          <a:ln w="0">
            <a:noFill/>
          </a:ln>
        </p:spPr>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
          <p:cNvSpPr/>
          <p:nvPr/>
        </p:nvSpPr>
        <p:spPr>
          <a:xfrm>
            <a:off x="3886200" y="-1440"/>
            <a:ext cx="297324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3" name=""/>
          <p:cNvSpPr/>
          <p:nvPr/>
        </p:nvSpPr>
        <p:spPr>
          <a:xfrm>
            <a:off x="-1440" y="8718480"/>
            <a:ext cx="29732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4" name=""/>
          <p:cNvSpPr/>
          <p:nvPr/>
        </p:nvSpPr>
        <p:spPr>
          <a:xfrm>
            <a:off x="-1440" y="-1440"/>
            <a:ext cx="297324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5" name="PlaceHolder 1"/>
          <p:cNvSpPr>
            <a:spLocks noGrp="1"/>
          </p:cNvSpPr>
          <p:nvPr>
            <p:ph type="sldImg"/>
          </p:nvPr>
        </p:nvSpPr>
        <p:spPr>
          <a:xfrm>
            <a:off x="1141560" y="693720"/>
            <a:ext cx="4574880" cy="3430440"/>
          </a:xfrm>
          <a:prstGeom prst="rect">
            <a:avLst/>
          </a:prstGeom>
          <a:ln w="0">
            <a:noFill/>
          </a:ln>
        </p:spPr>
      </p:sp>
      <p:sp>
        <p:nvSpPr>
          <p:cNvPr id="76" name="PlaceHolder 2"/>
          <p:cNvSpPr>
            <a:spLocks noGrp="1"/>
          </p:cNvSpPr>
          <p:nvPr>
            <p:ph type="body"/>
          </p:nvPr>
        </p:nvSpPr>
        <p:spPr>
          <a:xfrm>
            <a:off x="152280" y="4357800"/>
            <a:ext cx="6553440" cy="4132080"/>
          </a:xfrm>
          <a:prstGeom prst="rect">
            <a:avLst/>
          </a:prstGeom>
          <a:noFill/>
          <a:ln w="0">
            <a:noFill/>
          </a:ln>
        </p:spPr>
        <p:txBody>
          <a:bodyPr lIns="0" rIns="0" tIns="0" bIns="0" anchor="t">
            <a:noAutofit/>
          </a:bodyPr>
          <a:p>
            <a:pPr indent="0">
              <a:spcBef>
                <a:spcPts val="414"/>
              </a:spcBef>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endParaRPr b="0" lang="en-US" sz="11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
          <p:cNvSpPr/>
          <p:nvPr/>
        </p:nvSpPr>
        <p:spPr>
          <a:xfrm>
            <a:off x="3886200" y="-1440"/>
            <a:ext cx="297324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 name=""/>
          <p:cNvSpPr/>
          <p:nvPr/>
        </p:nvSpPr>
        <p:spPr>
          <a:xfrm>
            <a:off x="-1440" y="8718480"/>
            <a:ext cx="29732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 name=""/>
          <p:cNvSpPr/>
          <p:nvPr/>
        </p:nvSpPr>
        <p:spPr>
          <a:xfrm>
            <a:off x="-1440" y="-1440"/>
            <a:ext cx="297324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0" name="PlaceHolder 1"/>
          <p:cNvSpPr>
            <a:spLocks noGrp="1"/>
          </p:cNvSpPr>
          <p:nvPr>
            <p:ph type="sldImg"/>
          </p:nvPr>
        </p:nvSpPr>
        <p:spPr>
          <a:xfrm>
            <a:off x="1141560" y="693720"/>
            <a:ext cx="4574880" cy="3430440"/>
          </a:xfrm>
          <a:prstGeom prst="rect">
            <a:avLst/>
          </a:prstGeom>
          <a:ln w="0">
            <a:noFill/>
          </a:ln>
        </p:spPr>
      </p:sp>
      <p:sp>
        <p:nvSpPr>
          <p:cNvPr id="81" name="PlaceHolder 2"/>
          <p:cNvSpPr>
            <a:spLocks noGrp="1"/>
          </p:cNvSpPr>
          <p:nvPr>
            <p:ph type="body"/>
          </p:nvPr>
        </p:nvSpPr>
        <p:spPr>
          <a:xfrm>
            <a:off x="152280" y="4357800"/>
            <a:ext cx="6553440" cy="4132080"/>
          </a:xfrm>
          <a:prstGeom prst="rect">
            <a:avLst/>
          </a:prstGeom>
          <a:noFill/>
          <a:ln w="0">
            <a:noFill/>
          </a:ln>
        </p:spPr>
        <p:txBody>
          <a:bodyPr lIns="0" rIns="0" tIns="0" bIns="0" anchor="t">
            <a:noAutofit/>
          </a:bodyPr>
          <a:p>
            <a:pPr indent="0">
              <a:spcBef>
                <a:spcPts val="414"/>
              </a:spcBef>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endParaRPr b="0" lang="en-US" sz="11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15"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BC4B033-D1D7-4845-B1B8-20779163A8D2}"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17" name="PlaceHolder 2"/>
          <p:cNvSpPr>
            <a:spLocks noGrp="1"/>
          </p:cNvSpPr>
          <p:nvPr>
            <p:ph type="subTitle"/>
          </p:nvPr>
        </p:nvSpPr>
        <p:spPr>
          <a:xfrm>
            <a:off x="685800" y="1676520"/>
            <a:ext cx="7772400" cy="441936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2453BDC-E50D-4107-B02B-79DA2E87C7DD}"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 name="PlaceHolder 2"/>
          <p:cNvSpPr>
            <a:spLocks noGrp="1"/>
          </p:cNvSpPr>
          <p:nvPr>
            <p:ph type="ftr" idx="2"/>
          </p:nvPr>
        </p:nvSpPr>
        <p:spPr>
          <a:xfrm>
            <a:off x="3124080" y="6248520"/>
            <a:ext cx="289584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2" name="PlaceHolder 3"/>
          <p:cNvSpPr>
            <a:spLocks noGrp="1"/>
          </p:cNvSpPr>
          <p:nvPr>
            <p:ph type="sldNum" idx="3"/>
          </p:nvPr>
        </p:nvSpPr>
        <p:spPr>
          <a:xfrm>
            <a:off x="655308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60D5560-FD45-46AD-9547-C4C7BA960147}"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 name="PlaceHolder 4"/>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4" name="PlaceHolder 5"/>
          <p:cNvSpPr>
            <a:spLocks noGrp="1"/>
          </p:cNvSpPr>
          <p:nvPr>
            <p:ph type="body"/>
          </p:nvPr>
        </p:nvSpPr>
        <p:spPr>
          <a:xfrm>
            <a:off x="685800" y="1676520"/>
            <a:ext cx="7772400" cy="4419360"/>
          </a:xfrm>
          <a:prstGeom prst="rect">
            <a:avLst/>
          </a:prstGeom>
          <a:noFill/>
          <a:ln w="0">
            <a:noFill/>
          </a:ln>
        </p:spPr>
        <p:txBody>
          <a:bodyPr lIns="92160" rIns="92160" tIns="46080" bIns="46080" anchor="t">
            <a:normAutofit/>
          </a:bodyPr>
          <a:p>
            <a:pPr marL="343080" indent="-343080">
              <a:spcBef>
                <a:spcPts val="4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451"/>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143000" indent="-22860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600200" indent="-22860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057400" indent="-22860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057400" indent="-228600">
              <a:spcBef>
                <a:spcPts val="451"/>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2057400" indent="-228600">
              <a:spcBef>
                <a:spcPts val="451"/>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5" name=""/>
          <p:cNvSpPr/>
          <p:nvPr/>
        </p:nvSpPr>
        <p:spPr>
          <a:xfrm>
            <a:off x="457200" y="281160"/>
            <a:ext cx="393840" cy="482400"/>
          </a:xfrm>
          <a:custGeom>
            <a:avLst/>
            <a:gdLst/>
            <a:ahLst/>
            <a:rect l="l" t="t" r="r" b="b"/>
            <a:pathLst>
              <a:path w="248" h="304">
                <a:moveTo>
                  <a:pt x="79" y="128"/>
                </a:moveTo>
                <a:lnTo>
                  <a:pt x="189" y="0"/>
                </a:lnTo>
                <a:lnTo>
                  <a:pt x="247" y="62"/>
                </a:lnTo>
                <a:lnTo>
                  <a:pt x="36" y="303"/>
                </a:lnTo>
                <a:lnTo>
                  <a:pt x="22" y="288"/>
                </a:lnTo>
                <a:lnTo>
                  <a:pt x="38" y="242"/>
                </a:lnTo>
                <a:lnTo>
                  <a:pt x="12" y="276"/>
                </a:lnTo>
                <a:lnTo>
                  <a:pt x="0" y="262"/>
                </a:lnTo>
                <a:lnTo>
                  <a:pt x="54" y="198"/>
                </a:lnTo>
                <a:lnTo>
                  <a:pt x="68" y="214"/>
                </a:lnTo>
                <a:lnTo>
                  <a:pt x="51" y="254"/>
                </a:lnTo>
                <a:lnTo>
                  <a:pt x="222" y="62"/>
                </a:lnTo>
                <a:lnTo>
                  <a:pt x="192" y="28"/>
                </a:lnTo>
                <a:lnTo>
                  <a:pt x="91" y="142"/>
                </a:lnTo>
                <a:lnTo>
                  <a:pt x="79" y="128"/>
                </a:lnTo>
              </a:path>
            </a:pathLst>
          </a:custGeom>
          <a:solidFill>
            <a:srgbClr val="000082"/>
          </a:solidFill>
          <a:ln cap="rnd" w="12600">
            <a:solidFill>
              <a:srgbClr val="000082"/>
            </a:solidFill>
            <a:round/>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 name=""/>
          <p:cNvSpPr/>
          <p:nvPr/>
        </p:nvSpPr>
        <p:spPr>
          <a:xfrm>
            <a:off x="163440" y="363600"/>
            <a:ext cx="166680" cy="162000"/>
          </a:xfrm>
          <a:custGeom>
            <a:avLst/>
            <a:gdLst/>
            <a:ahLst/>
            <a:rect l="l" t="t" r="r" b="b"/>
            <a:pathLst>
              <a:path w="105" h="102">
                <a:moveTo>
                  <a:pt x="104" y="39"/>
                </a:moveTo>
                <a:lnTo>
                  <a:pt x="42" y="101"/>
                </a:lnTo>
                <a:lnTo>
                  <a:pt x="29" y="88"/>
                </a:lnTo>
                <a:lnTo>
                  <a:pt x="47" y="44"/>
                </a:lnTo>
                <a:lnTo>
                  <a:pt x="14" y="77"/>
                </a:lnTo>
                <a:lnTo>
                  <a:pt x="0" y="63"/>
                </a:lnTo>
                <a:lnTo>
                  <a:pt x="65" y="0"/>
                </a:lnTo>
                <a:lnTo>
                  <a:pt x="79" y="14"/>
                </a:lnTo>
                <a:lnTo>
                  <a:pt x="60" y="59"/>
                </a:lnTo>
                <a:lnTo>
                  <a:pt x="90" y="25"/>
                </a:lnTo>
                <a:lnTo>
                  <a:pt x="104" y="39"/>
                </a:lnTo>
              </a:path>
            </a:pathLst>
          </a:custGeom>
          <a:solidFill>
            <a:srgbClr val="000082"/>
          </a:solidFill>
          <a:ln cap="rnd" w="12600">
            <a:solidFill>
              <a:srgbClr val="000082"/>
            </a:solidFill>
            <a:round/>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7" name=""/>
          <p:cNvSpPr/>
          <p:nvPr/>
        </p:nvSpPr>
        <p:spPr>
          <a:xfrm>
            <a:off x="249120" y="444600"/>
            <a:ext cx="147600" cy="166680"/>
          </a:xfrm>
          <a:custGeom>
            <a:avLst/>
            <a:gdLst/>
            <a:ahLst/>
            <a:rect l="l" t="t" r="r" b="b"/>
            <a:pathLst>
              <a:path w="93" h="105">
                <a:moveTo>
                  <a:pt x="0" y="62"/>
                </a:moveTo>
                <a:lnTo>
                  <a:pt x="62" y="0"/>
                </a:lnTo>
                <a:lnTo>
                  <a:pt x="84" y="22"/>
                </a:lnTo>
                <a:lnTo>
                  <a:pt x="89" y="29"/>
                </a:lnTo>
                <a:lnTo>
                  <a:pt x="91" y="35"/>
                </a:lnTo>
                <a:lnTo>
                  <a:pt x="92" y="38"/>
                </a:lnTo>
                <a:lnTo>
                  <a:pt x="92" y="40"/>
                </a:lnTo>
                <a:lnTo>
                  <a:pt x="90" y="46"/>
                </a:lnTo>
                <a:lnTo>
                  <a:pt x="89" y="51"/>
                </a:lnTo>
                <a:lnTo>
                  <a:pt x="87" y="53"/>
                </a:lnTo>
                <a:lnTo>
                  <a:pt x="84" y="56"/>
                </a:lnTo>
                <a:lnTo>
                  <a:pt x="80" y="60"/>
                </a:lnTo>
                <a:lnTo>
                  <a:pt x="76" y="62"/>
                </a:lnTo>
                <a:lnTo>
                  <a:pt x="73" y="63"/>
                </a:lnTo>
                <a:lnTo>
                  <a:pt x="71" y="63"/>
                </a:lnTo>
                <a:lnTo>
                  <a:pt x="67" y="63"/>
                </a:lnTo>
                <a:lnTo>
                  <a:pt x="64" y="62"/>
                </a:lnTo>
                <a:lnTo>
                  <a:pt x="65" y="65"/>
                </a:lnTo>
                <a:lnTo>
                  <a:pt x="64" y="70"/>
                </a:lnTo>
                <a:lnTo>
                  <a:pt x="63" y="73"/>
                </a:lnTo>
                <a:lnTo>
                  <a:pt x="59" y="77"/>
                </a:lnTo>
                <a:lnTo>
                  <a:pt x="47" y="91"/>
                </a:lnTo>
                <a:lnTo>
                  <a:pt x="43" y="97"/>
                </a:lnTo>
                <a:lnTo>
                  <a:pt x="43" y="101"/>
                </a:lnTo>
                <a:lnTo>
                  <a:pt x="42" y="104"/>
                </a:lnTo>
                <a:lnTo>
                  <a:pt x="39" y="101"/>
                </a:lnTo>
                <a:lnTo>
                  <a:pt x="26" y="90"/>
                </a:lnTo>
                <a:lnTo>
                  <a:pt x="25" y="87"/>
                </a:lnTo>
                <a:lnTo>
                  <a:pt x="26" y="86"/>
                </a:lnTo>
                <a:lnTo>
                  <a:pt x="27" y="85"/>
                </a:lnTo>
                <a:lnTo>
                  <a:pt x="33" y="77"/>
                </a:lnTo>
                <a:lnTo>
                  <a:pt x="43" y="69"/>
                </a:lnTo>
                <a:lnTo>
                  <a:pt x="44" y="66"/>
                </a:lnTo>
                <a:lnTo>
                  <a:pt x="45" y="63"/>
                </a:lnTo>
                <a:lnTo>
                  <a:pt x="46" y="60"/>
                </a:lnTo>
                <a:lnTo>
                  <a:pt x="46" y="56"/>
                </a:lnTo>
                <a:lnTo>
                  <a:pt x="44" y="54"/>
                </a:lnTo>
                <a:lnTo>
                  <a:pt x="43" y="53"/>
                </a:lnTo>
                <a:lnTo>
                  <a:pt x="40" y="50"/>
                </a:lnTo>
                <a:lnTo>
                  <a:pt x="49" y="39"/>
                </a:lnTo>
                <a:lnTo>
                  <a:pt x="55" y="43"/>
                </a:lnTo>
                <a:lnTo>
                  <a:pt x="58" y="46"/>
                </a:lnTo>
                <a:lnTo>
                  <a:pt x="64" y="46"/>
                </a:lnTo>
                <a:lnTo>
                  <a:pt x="67" y="43"/>
                </a:lnTo>
                <a:lnTo>
                  <a:pt x="70" y="42"/>
                </a:lnTo>
                <a:lnTo>
                  <a:pt x="71" y="39"/>
                </a:lnTo>
                <a:lnTo>
                  <a:pt x="72" y="38"/>
                </a:lnTo>
                <a:lnTo>
                  <a:pt x="72" y="36"/>
                </a:lnTo>
                <a:lnTo>
                  <a:pt x="72" y="32"/>
                </a:lnTo>
                <a:lnTo>
                  <a:pt x="71" y="29"/>
                </a:lnTo>
                <a:lnTo>
                  <a:pt x="65" y="25"/>
                </a:lnTo>
                <a:lnTo>
                  <a:pt x="13" y="75"/>
                </a:lnTo>
                <a:lnTo>
                  <a:pt x="0" y="62"/>
                </a:lnTo>
              </a:path>
            </a:pathLst>
          </a:custGeom>
          <a:solidFill>
            <a:srgbClr val="000082"/>
          </a:solidFill>
          <a:ln cap="rnd" w="12600">
            <a:solidFill>
              <a:srgbClr val="000082"/>
            </a:solidFill>
            <a:round/>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8" name=""/>
          <p:cNvSpPr/>
          <p:nvPr/>
        </p:nvSpPr>
        <p:spPr>
          <a:xfrm>
            <a:off x="411120" y="147600"/>
            <a:ext cx="301680" cy="379440"/>
          </a:xfrm>
          <a:custGeom>
            <a:avLst/>
            <a:gdLst/>
            <a:ahLst/>
            <a:rect l="l" t="t" r="r" b="b"/>
            <a:pathLst>
              <a:path w="190" h="239">
                <a:moveTo>
                  <a:pt x="0" y="129"/>
                </a:moveTo>
                <a:lnTo>
                  <a:pt x="127" y="0"/>
                </a:lnTo>
                <a:lnTo>
                  <a:pt x="189" y="62"/>
                </a:lnTo>
                <a:lnTo>
                  <a:pt x="63" y="188"/>
                </a:lnTo>
                <a:lnTo>
                  <a:pt x="99" y="224"/>
                </a:lnTo>
                <a:lnTo>
                  <a:pt x="87" y="238"/>
                </a:lnTo>
                <a:lnTo>
                  <a:pt x="37" y="186"/>
                </a:lnTo>
                <a:lnTo>
                  <a:pt x="161" y="62"/>
                </a:lnTo>
                <a:lnTo>
                  <a:pt x="126" y="29"/>
                </a:lnTo>
                <a:lnTo>
                  <a:pt x="13" y="142"/>
                </a:lnTo>
                <a:lnTo>
                  <a:pt x="0" y="129"/>
                </a:lnTo>
              </a:path>
            </a:pathLst>
          </a:custGeom>
          <a:solidFill>
            <a:srgbClr val="00ae00"/>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9" name=""/>
          <p:cNvSpPr/>
          <p:nvPr/>
        </p:nvSpPr>
        <p:spPr>
          <a:xfrm>
            <a:off x="184320" y="3240"/>
            <a:ext cx="390240" cy="384120"/>
          </a:xfrm>
          <a:custGeom>
            <a:avLst/>
            <a:gdLst/>
            <a:ahLst/>
            <a:rect l="l" t="t" r="r" b="b"/>
            <a:pathLst>
              <a:path w="246" h="242">
                <a:moveTo>
                  <a:pt x="0" y="181"/>
                </a:moveTo>
                <a:lnTo>
                  <a:pt x="181" y="0"/>
                </a:lnTo>
                <a:lnTo>
                  <a:pt x="245" y="66"/>
                </a:lnTo>
                <a:lnTo>
                  <a:pt x="119" y="192"/>
                </a:lnTo>
                <a:lnTo>
                  <a:pt x="155" y="228"/>
                </a:lnTo>
                <a:lnTo>
                  <a:pt x="144" y="241"/>
                </a:lnTo>
                <a:lnTo>
                  <a:pt x="90" y="189"/>
                </a:lnTo>
                <a:lnTo>
                  <a:pt x="216" y="65"/>
                </a:lnTo>
                <a:lnTo>
                  <a:pt x="180" y="29"/>
                </a:lnTo>
                <a:lnTo>
                  <a:pt x="14" y="195"/>
                </a:lnTo>
                <a:lnTo>
                  <a:pt x="0" y="181"/>
                </a:lnTo>
              </a:path>
            </a:pathLst>
          </a:custGeom>
          <a:solidFill>
            <a:srgbClr val="ff0101"/>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0" name=""/>
          <p:cNvSpPr/>
          <p:nvPr/>
        </p:nvSpPr>
        <p:spPr>
          <a:xfrm>
            <a:off x="87480" y="289080"/>
            <a:ext cx="158760" cy="152280"/>
          </a:xfrm>
          <a:custGeom>
            <a:avLst/>
            <a:gdLst/>
            <a:ahLst/>
            <a:rect l="l" t="t" r="r" b="b"/>
            <a:pathLst>
              <a:path w="100" h="96">
                <a:moveTo>
                  <a:pt x="99" y="33"/>
                </a:moveTo>
                <a:lnTo>
                  <a:pt x="62" y="0"/>
                </a:lnTo>
                <a:lnTo>
                  <a:pt x="0" y="60"/>
                </a:lnTo>
                <a:lnTo>
                  <a:pt x="37" y="95"/>
                </a:lnTo>
                <a:lnTo>
                  <a:pt x="50" y="84"/>
                </a:lnTo>
                <a:lnTo>
                  <a:pt x="28" y="62"/>
                </a:lnTo>
                <a:lnTo>
                  <a:pt x="42" y="48"/>
                </a:lnTo>
                <a:lnTo>
                  <a:pt x="60" y="68"/>
                </a:lnTo>
                <a:lnTo>
                  <a:pt x="74" y="56"/>
                </a:lnTo>
                <a:lnTo>
                  <a:pt x="54" y="36"/>
                </a:lnTo>
                <a:lnTo>
                  <a:pt x="66" y="24"/>
                </a:lnTo>
                <a:lnTo>
                  <a:pt x="86" y="46"/>
                </a:lnTo>
                <a:lnTo>
                  <a:pt x="99" y="33"/>
                </a:lnTo>
              </a:path>
            </a:pathLst>
          </a:custGeom>
          <a:solidFill>
            <a:srgbClr val="000082"/>
          </a:solidFill>
          <a:ln cap="rnd" w="12600">
            <a:solidFill>
              <a:srgbClr val="000082"/>
            </a:solidFill>
            <a:round/>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1" name=""/>
          <p:cNvSpPr/>
          <p:nvPr/>
        </p:nvSpPr>
        <p:spPr>
          <a:xfrm>
            <a:off x="339840" y="538200"/>
            <a:ext cx="133200" cy="135000"/>
          </a:xfrm>
          <a:custGeom>
            <a:avLst/>
            <a:gdLst/>
            <a:ahLst/>
            <a:rect l="l" t="t" r="r" b="b"/>
            <a:pathLst>
              <a:path w="84" h="85">
                <a:moveTo>
                  <a:pt x="40" y="52"/>
                </a:moveTo>
                <a:lnTo>
                  <a:pt x="62" y="30"/>
                </a:lnTo>
                <a:lnTo>
                  <a:pt x="64" y="28"/>
                </a:lnTo>
                <a:lnTo>
                  <a:pt x="65" y="25"/>
                </a:lnTo>
                <a:lnTo>
                  <a:pt x="64" y="24"/>
                </a:lnTo>
                <a:lnTo>
                  <a:pt x="65" y="21"/>
                </a:lnTo>
                <a:lnTo>
                  <a:pt x="63" y="21"/>
                </a:lnTo>
                <a:lnTo>
                  <a:pt x="60" y="20"/>
                </a:lnTo>
                <a:lnTo>
                  <a:pt x="59" y="19"/>
                </a:lnTo>
                <a:lnTo>
                  <a:pt x="58" y="18"/>
                </a:lnTo>
                <a:lnTo>
                  <a:pt x="54" y="18"/>
                </a:lnTo>
                <a:lnTo>
                  <a:pt x="53" y="19"/>
                </a:lnTo>
                <a:lnTo>
                  <a:pt x="51" y="21"/>
                </a:lnTo>
                <a:lnTo>
                  <a:pt x="22" y="52"/>
                </a:lnTo>
                <a:lnTo>
                  <a:pt x="19" y="53"/>
                </a:lnTo>
                <a:lnTo>
                  <a:pt x="19" y="55"/>
                </a:lnTo>
                <a:lnTo>
                  <a:pt x="18" y="56"/>
                </a:lnTo>
                <a:lnTo>
                  <a:pt x="18" y="60"/>
                </a:lnTo>
                <a:lnTo>
                  <a:pt x="20" y="62"/>
                </a:lnTo>
                <a:lnTo>
                  <a:pt x="22" y="64"/>
                </a:lnTo>
                <a:lnTo>
                  <a:pt x="25" y="65"/>
                </a:lnTo>
                <a:lnTo>
                  <a:pt x="27" y="65"/>
                </a:lnTo>
                <a:lnTo>
                  <a:pt x="29" y="63"/>
                </a:lnTo>
                <a:lnTo>
                  <a:pt x="30" y="62"/>
                </a:lnTo>
                <a:lnTo>
                  <a:pt x="31" y="61"/>
                </a:lnTo>
                <a:lnTo>
                  <a:pt x="40" y="52"/>
                </a:lnTo>
                <a:lnTo>
                  <a:pt x="54" y="66"/>
                </a:lnTo>
                <a:lnTo>
                  <a:pt x="49" y="71"/>
                </a:lnTo>
                <a:lnTo>
                  <a:pt x="43" y="77"/>
                </a:lnTo>
                <a:lnTo>
                  <a:pt x="36" y="80"/>
                </a:lnTo>
                <a:lnTo>
                  <a:pt x="32" y="84"/>
                </a:lnTo>
                <a:lnTo>
                  <a:pt x="27" y="83"/>
                </a:lnTo>
                <a:lnTo>
                  <a:pt x="20" y="82"/>
                </a:lnTo>
                <a:lnTo>
                  <a:pt x="17" y="79"/>
                </a:lnTo>
                <a:lnTo>
                  <a:pt x="14" y="76"/>
                </a:lnTo>
                <a:lnTo>
                  <a:pt x="9" y="73"/>
                </a:lnTo>
                <a:lnTo>
                  <a:pt x="5" y="69"/>
                </a:lnTo>
                <a:lnTo>
                  <a:pt x="2" y="66"/>
                </a:lnTo>
                <a:lnTo>
                  <a:pt x="1" y="61"/>
                </a:lnTo>
                <a:lnTo>
                  <a:pt x="0" y="56"/>
                </a:lnTo>
                <a:lnTo>
                  <a:pt x="0" y="52"/>
                </a:lnTo>
                <a:lnTo>
                  <a:pt x="1" y="49"/>
                </a:lnTo>
                <a:lnTo>
                  <a:pt x="3" y="45"/>
                </a:lnTo>
                <a:lnTo>
                  <a:pt x="6" y="38"/>
                </a:lnTo>
                <a:lnTo>
                  <a:pt x="40" y="4"/>
                </a:lnTo>
                <a:lnTo>
                  <a:pt x="45" y="1"/>
                </a:lnTo>
                <a:lnTo>
                  <a:pt x="49" y="1"/>
                </a:lnTo>
                <a:lnTo>
                  <a:pt x="54" y="0"/>
                </a:lnTo>
                <a:lnTo>
                  <a:pt x="58" y="0"/>
                </a:lnTo>
                <a:lnTo>
                  <a:pt x="61" y="1"/>
                </a:lnTo>
                <a:lnTo>
                  <a:pt x="65" y="1"/>
                </a:lnTo>
                <a:lnTo>
                  <a:pt x="70" y="4"/>
                </a:lnTo>
                <a:lnTo>
                  <a:pt x="73" y="9"/>
                </a:lnTo>
                <a:lnTo>
                  <a:pt x="74" y="10"/>
                </a:lnTo>
                <a:lnTo>
                  <a:pt x="77" y="13"/>
                </a:lnTo>
                <a:lnTo>
                  <a:pt x="80" y="16"/>
                </a:lnTo>
                <a:lnTo>
                  <a:pt x="82" y="18"/>
                </a:lnTo>
                <a:lnTo>
                  <a:pt x="83" y="23"/>
                </a:lnTo>
                <a:lnTo>
                  <a:pt x="83" y="27"/>
                </a:lnTo>
                <a:lnTo>
                  <a:pt x="83" y="31"/>
                </a:lnTo>
                <a:lnTo>
                  <a:pt x="81" y="35"/>
                </a:lnTo>
                <a:lnTo>
                  <a:pt x="80" y="38"/>
                </a:lnTo>
                <a:lnTo>
                  <a:pt x="77" y="43"/>
                </a:lnTo>
                <a:lnTo>
                  <a:pt x="54" y="66"/>
                </a:lnTo>
                <a:lnTo>
                  <a:pt x="40" y="52"/>
                </a:lnTo>
              </a:path>
            </a:pathLst>
          </a:custGeom>
          <a:solidFill>
            <a:srgbClr val="000082"/>
          </a:solidFill>
          <a:ln cap="rnd" w="12600">
            <a:solidFill>
              <a:srgbClr val="000082"/>
            </a:solidFill>
            <a:round/>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2" name=""/>
          <p:cNvSpPr/>
          <p:nvPr/>
        </p:nvSpPr>
        <p:spPr>
          <a:xfrm>
            <a:off x="304920" y="1295280"/>
            <a:ext cx="8078760" cy="4497480"/>
          </a:xfrm>
          <a:custGeom>
            <a:avLst/>
            <a:gdLst/>
            <a:ahLst/>
            <a:rect l="l" t="t" r="r" b="b"/>
            <a:pathLst>
              <a:path w="5089" h="2833">
                <a:moveTo>
                  <a:pt x="0" y="2832"/>
                </a:moveTo>
                <a:lnTo>
                  <a:pt x="0" y="0"/>
                </a:lnTo>
                <a:lnTo>
                  <a:pt x="5088" y="0"/>
                </a:lnTo>
              </a:path>
            </a:pathLst>
          </a:custGeom>
          <a:noFill/>
          <a:ln cap="rnd" w="12600">
            <a:solidFill>
              <a:srgbClr val="ff0101"/>
            </a:solidFill>
            <a:round/>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3" name=""/>
          <p:cNvSpPr/>
          <p:nvPr/>
        </p:nvSpPr>
        <p:spPr>
          <a:xfrm>
            <a:off x="457200" y="1447920"/>
            <a:ext cx="8078760" cy="4497120"/>
          </a:xfrm>
          <a:custGeom>
            <a:avLst/>
            <a:gdLst/>
            <a:ahLst/>
            <a:rect l="l" t="t" r="r" b="b"/>
            <a:pathLst>
              <a:path w="5089" h="2833">
                <a:moveTo>
                  <a:pt x="0" y="2832"/>
                </a:moveTo>
                <a:lnTo>
                  <a:pt x="0" y="0"/>
                </a:lnTo>
                <a:lnTo>
                  <a:pt x="5088" y="0"/>
                </a:lnTo>
              </a:path>
            </a:pathLst>
          </a:custGeom>
          <a:noFill/>
          <a:ln cap="rnd" w="12600">
            <a:solidFill>
              <a:srgbClr val="037c03"/>
            </a:solidFill>
            <a:round/>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533520" y="1371600"/>
            <a:ext cx="7772400" cy="312408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400"/>
            </a:br>
            <a:r>
              <a:rPr b="1" lang="en-US" sz="3600" strike="noStrike" u="none">
                <a:solidFill>
                  <a:srgbClr val="000000"/>
                </a:solidFill>
                <a:effectLst/>
                <a:uFillTx/>
                <a:latin typeface="Arial"/>
              </a:rPr>
              <a:t>A Standards of Conduct Approach to Separating Commodity Marketing &amp; Transportation Businesses</a:t>
            </a:r>
            <a:endParaRPr b="0" lang="en-US" sz="3600" strike="noStrike" u="none">
              <a:solidFill>
                <a:srgbClr val="000000"/>
              </a:solidFill>
              <a:effectLst/>
              <a:uFillTx/>
              <a:latin typeface="Arial"/>
            </a:endParaRPr>
          </a:p>
        </p:txBody>
      </p:sp>
      <p:sp>
        <p:nvSpPr>
          <p:cNvPr id="26" name="PlaceHolder 2"/>
          <p:cNvSpPr>
            <a:spLocks noGrp="1"/>
          </p:cNvSpPr>
          <p:nvPr>
            <p:ph type="subTitle"/>
          </p:nvPr>
        </p:nvSpPr>
        <p:spPr>
          <a:xfrm>
            <a:off x="1066680" y="4419720"/>
            <a:ext cx="7391520" cy="1752480"/>
          </a:xfrm>
          <a:prstGeom prst="rect">
            <a:avLst/>
          </a:prstGeom>
          <a:noFill/>
          <a:ln w="0">
            <a:noFill/>
          </a:ln>
        </p:spPr>
        <p:txBody>
          <a:bodyPr lIns="92160" rIns="92160" tIns="46080" bIns="46080" anchor="t">
            <a:noAutofit/>
          </a:bodyPr>
          <a:p>
            <a:pPr marL="343080" indent="-34308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4" marL="2057400" indent="-228600">
              <a:lnSpc>
                <a:spcPct val="100000"/>
              </a:lnSpc>
              <a:spcBef>
                <a:spcPts val="700"/>
              </a:spcBef>
              <a:buNone/>
              <a:tabLst>
                <a:tab algn="l" pos="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a:p>
            <a:pPr lvl="4" marL="2057400" indent="-228600">
              <a:lnSpc>
                <a:spcPct val="100000"/>
              </a:lnSpc>
              <a:spcBef>
                <a:spcPts val="400"/>
              </a:spcBef>
              <a:buNone/>
              <a:tabLst>
                <a:tab algn="l" pos="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1600" strike="noStrike" u="none">
                <a:solidFill>
                  <a:srgbClr val="000000"/>
                </a:solidFill>
                <a:effectLst/>
                <a:uFillTx/>
                <a:latin typeface="Arial"/>
              </a:rPr>
              <a:t>Shelley Corman</a:t>
            </a:r>
            <a:endParaRPr b="0" lang="en-US" sz="1600" strike="noStrike" u="none">
              <a:solidFill>
                <a:srgbClr val="000000"/>
              </a:solidFill>
              <a:effectLst/>
              <a:uFillTx/>
              <a:latin typeface="Arial"/>
            </a:endParaRPr>
          </a:p>
          <a:p>
            <a:pPr lvl="3" marL="16002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Enron Gas Pipeline Group </a:t>
            </a:r>
            <a:endParaRPr b="0" lang="en-US" sz="1600" strike="noStrike" u="none">
              <a:solidFill>
                <a:srgbClr val="000000"/>
              </a:solidFill>
              <a:effectLst/>
              <a:uFillTx/>
              <a:latin typeface="Arial"/>
            </a:endParaRPr>
          </a:p>
          <a:p>
            <a:pPr lvl="3" marL="16002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May 2000</a:t>
            </a:r>
            <a:endParaRPr b="0" lang="en-US" sz="1600" strike="noStrike" u="none">
              <a:solidFill>
                <a:srgbClr val="000000"/>
              </a:solidFill>
              <a:effectLst/>
              <a:uFillTx/>
              <a:latin typeface="Arial"/>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76440" y="266400"/>
            <a:ext cx="7791120" cy="110484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NGPL V. AMOCO COMPLAINT</a:t>
            </a:r>
            <a:br>
              <a:rPr sz="3600"/>
            </a:br>
            <a:endParaRPr b="0" lang="en-US" sz="3600" strike="noStrike" u="none">
              <a:solidFill>
                <a:srgbClr val="000000"/>
              </a:solidFill>
              <a:effectLst/>
              <a:uFillTx/>
              <a:latin typeface="Arial"/>
            </a:endParaRPr>
          </a:p>
        </p:txBody>
      </p:sp>
      <p:sp>
        <p:nvSpPr>
          <p:cNvPr id="44"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Amoco filed complaint alleging marketing affiliate violations</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Commission conducted audit and issued audit report</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Order following audit concluded that Natural violated regulations concerning marketing affiliates, posting and capacity allocation.</a:t>
            </a:r>
            <a:endParaRPr b="0" lang="en-US" sz="24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Remedies included</a:t>
            </a:r>
            <a:r>
              <a:rPr b="1"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civil penalties $8.8 million ($4.4 suspended)</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further organizational separation</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specific capacity allocation provisions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762120" y="151920"/>
            <a:ext cx="7705440" cy="129564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000000"/>
                </a:solidFill>
                <a:effectLst/>
                <a:uFillTx/>
                <a:latin typeface="Arial"/>
              </a:rPr>
              <a:t>NGPL V. AMOCO CASE</a:t>
            </a:r>
            <a:r>
              <a:rPr b="1" lang="en-US" sz="4000" strike="noStrike" u="none">
                <a:solidFill>
                  <a:srgbClr val="000000"/>
                </a:solidFill>
                <a:effectLst/>
                <a:uFillTx/>
                <a:latin typeface="Arial"/>
              </a:rPr>
              <a:t>  </a:t>
            </a:r>
            <a:r>
              <a:rPr b="1" lang="en-US" sz="3600" strike="noStrike" u="none">
                <a:solidFill>
                  <a:srgbClr val="000000"/>
                </a:solidFill>
                <a:effectLst/>
                <a:uFillTx/>
                <a:latin typeface="Arial"/>
              </a:rPr>
              <a:t>Specific Violations</a:t>
            </a:r>
            <a:endParaRPr b="0" lang="en-US" sz="3600" strike="noStrike" u="none">
              <a:solidFill>
                <a:srgbClr val="000000"/>
              </a:solidFill>
              <a:effectLst/>
              <a:uFillTx/>
              <a:latin typeface="Arial"/>
            </a:endParaRPr>
          </a:p>
        </p:txBody>
      </p:sp>
      <p:sp>
        <p:nvSpPr>
          <p:cNvPr id="46"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fontScale="92500" lnSpcReduction="9999"/>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Separation of Functions</a:t>
            </a:r>
            <a:endParaRPr b="0" lang="en-US" sz="2400" strike="noStrike" u="none">
              <a:solidFill>
                <a:srgbClr val="000000"/>
              </a:solidFill>
              <a:effectLst/>
              <a:uFillTx/>
              <a:latin typeface="Arial"/>
            </a:endParaRPr>
          </a:p>
          <a:p>
            <a:pPr lvl="1" marL="743040" indent="-285840">
              <a:spcBef>
                <a:spcPts val="601"/>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Attended planning meetings together</a:t>
            </a:r>
            <a:endParaRPr b="0" lang="en-US" sz="2400" strike="noStrike" u="none">
              <a:solidFill>
                <a:srgbClr val="000000"/>
              </a:solidFill>
              <a:effectLst/>
              <a:uFillTx/>
              <a:latin typeface="Arial"/>
            </a:endParaRPr>
          </a:p>
          <a:p>
            <a:pPr lvl="1" marL="743040" indent="-285840">
              <a:spcBef>
                <a:spcPts val="601"/>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Found certain planning employees to be “shared” operating employees</a:t>
            </a:r>
            <a:endParaRPr b="0" lang="en-US" sz="2400" strike="noStrike" u="none">
              <a:solidFill>
                <a:srgbClr val="000000"/>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Information Sharing</a:t>
            </a:r>
            <a:endParaRPr b="0" lang="en-US" sz="2400" strike="noStrike" u="none">
              <a:solidFill>
                <a:srgbClr val="000000"/>
              </a:solidFill>
              <a:effectLst/>
              <a:uFillTx/>
              <a:latin typeface="Arial"/>
            </a:endParaRPr>
          </a:p>
          <a:p>
            <a:pPr lvl="1" marL="743040" indent="-285840">
              <a:spcBef>
                <a:spcPts val="601"/>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Shared computerized capacity model</a:t>
            </a:r>
            <a:endParaRPr b="0" lang="en-US" sz="2400" strike="noStrike" u="none">
              <a:solidFill>
                <a:srgbClr val="000000"/>
              </a:solidFill>
              <a:effectLst/>
              <a:uFillTx/>
              <a:latin typeface="Arial"/>
            </a:endParaRPr>
          </a:p>
          <a:p>
            <a:pPr lvl="1" marL="743040" indent="-285840">
              <a:spcBef>
                <a:spcPts val="601"/>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Provided affiliate with capacity data upon request</a:t>
            </a:r>
            <a:endParaRPr b="0" lang="en-US" sz="2400" strike="noStrike" u="none">
              <a:solidFill>
                <a:srgbClr val="000000"/>
              </a:solidFill>
              <a:effectLst/>
              <a:uFillTx/>
              <a:latin typeface="Arial"/>
            </a:endParaRPr>
          </a:p>
          <a:p>
            <a:pPr lvl="1" marL="743040" indent="-285840">
              <a:spcBef>
                <a:spcPts val="601"/>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Shared employee who receives data by definition, divulges to the marketing affiliate</a:t>
            </a:r>
            <a:endParaRPr b="0"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Arial"/>
              </a:rPr>
              <a:t>Recent </a:t>
            </a:r>
            <a:r>
              <a:rPr b="1" i="1" lang="en-US" sz="4400" strike="noStrike" u="none">
                <a:solidFill>
                  <a:srgbClr val="000000"/>
                </a:solidFill>
                <a:effectLst/>
                <a:uFillTx/>
                <a:latin typeface="Arial"/>
              </a:rPr>
              <a:t>Kinder Morgan</a:t>
            </a:r>
            <a:r>
              <a:rPr b="1" lang="en-US" sz="4400" strike="noStrike" u="none">
                <a:solidFill>
                  <a:srgbClr val="000000"/>
                </a:solidFill>
                <a:effectLst/>
                <a:uFillTx/>
                <a:latin typeface="Arial"/>
              </a:rPr>
              <a:t> Consent Agreement</a:t>
            </a:r>
            <a:endParaRPr b="0" lang="en-US" sz="4400" strike="noStrike" u="none">
              <a:solidFill>
                <a:srgbClr val="000000"/>
              </a:solidFill>
              <a:effectLst/>
              <a:uFillTx/>
              <a:latin typeface="Arial"/>
            </a:endParaRPr>
          </a:p>
        </p:txBody>
      </p:sp>
      <p:sp>
        <p:nvSpPr>
          <p:cNvPr id="48"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fontScale="92500" lnSpcReduction="9999"/>
          </a:bodyPr>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It is FERC Enforcement’s position that Kinder Morgan violated the NGA, NGPA and marketing affiliate rules by:</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Sharing transportation and shipper information through reports and meetings on a routine basis</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Having employees with dual roles</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Failing to offer discounts to similarly situated shippers and failing to post discounts</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Failing to keep separate books and records as a result of their payroll allocation system</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Failing to maintain waiver log</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Having affiliates provide transportation services for which they had no authority (balancing service, re-selling capacity)</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Failing to have separate transportation and gathering</a:t>
            </a:r>
            <a:endParaRPr b="0"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Arial"/>
              </a:rPr>
              <a:t>Remedies in </a:t>
            </a:r>
            <a:r>
              <a:rPr b="1" i="1" lang="en-US" sz="4000" strike="noStrike" u="none">
                <a:solidFill>
                  <a:srgbClr val="000000"/>
                </a:solidFill>
                <a:effectLst/>
                <a:uFillTx/>
                <a:latin typeface="Arial"/>
              </a:rPr>
              <a:t>Kinder Morgan</a:t>
            </a:r>
            <a:r>
              <a:rPr b="1" lang="en-US" sz="4000" strike="noStrike" u="none">
                <a:solidFill>
                  <a:srgbClr val="000000"/>
                </a:solidFill>
                <a:effectLst/>
                <a:uFillTx/>
                <a:latin typeface="Arial"/>
              </a:rPr>
              <a:t> </a:t>
            </a:r>
            <a:br>
              <a:rPr sz="4000"/>
            </a:br>
            <a:r>
              <a:rPr b="1" lang="en-US" sz="4000" strike="noStrike" u="none">
                <a:solidFill>
                  <a:srgbClr val="000000"/>
                </a:solidFill>
                <a:effectLst/>
                <a:uFillTx/>
                <a:latin typeface="Arial"/>
              </a:rPr>
              <a:t>Consent Agreement</a:t>
            </a:r>
            <a:endParaRPr b="0" lang="en-US" sz="4000" strike="noStrike" u="none">
              <a:solidFill>
                <a:srgbClr val="000000"/>
              </a:solidFill>
              <a:effectLst/>
              <a:uFillTx/>
              <a:latin typeface="Arial"/>
            </a:endParaRPr>
          </a:p>
        </p:txBody>
      </p:sp>
      <p:sp>
        <p:nvSpPr>
          <p:cNvPr id="50"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Kinder Morgan anticipated to sell all marketing affiliates</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Must notify FERC if they acquire new companies</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 any event, cannot enter new transactions with marketing affiliate</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Civil Penalty of $5 M and customer refunds of $675K </a:t>
            </a:r>
            <a:endParaRPr b="0" lang="en-US" sz="2400" strike="noStrike" u="none">
              <a:solidFill>
                <a:srgbClr val="000000"/>
              </a:solidFill>
              <a:effectLst/>
              <a:uFillTx/>
              <a:latin typeface="Arial"/>
            </a:endParaRPr>
          </a:p>
          <a:p>
            <a:pPr marL="343080" indent="-343080">
              <a:spcBef>
                <a:spcPts val="4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Commission barred from bringing administrative, criminal or civil claims</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Relevance to Oil Pipelines</a:t>
            </a:r>
            <a:endParaRPr b="0" lang="en-US" sz="4400" strike="noStrike" u="none">
              <a:solidFill>
                <a:srgbClr val="000000"/>
              </a:solidFill>
              <a:effectLst/>
              <a:uFillTx/>
              <a:latin typeface="Arial"/>
            </a:endParaRPr>
          </a:p>
        </p:txBody>
      </p:sp>
      <p:sp>
        <p:nvSpPr>
          <p:cNvPr id="52"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fontScale="85000" lnSpcReduction="9999"/>
          </a:bodyPr>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FERC has jurisdiction over interstate oil carriers </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 formal oil pipeline standards of conduct</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But underlying statutory requirements are similar to other FERC-regulated entities</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Statutory Obligations under ICA (similar to NGA)</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Non-discrimination (ICA § 2 &amp; 3)</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Just &amp; reasonable rates (ICA § 1)</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Rates must be published (ICA § 6)</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Confidential shipper information (ICA § 15)</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Other Requirements for Dealings between Pipeline Carrier and Unregulated Businesses</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Elkins Act</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Uniform System of Accounts (18 CFR 352) -special records for affiliate transactions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Confidential Information</a:t>
            </a:r>
            <a:endParaRPr b="0" lang="en-US" sz="4400" strike="noStrike" u="none">
              <a:solidFill>
                <a:srgbClr val="000000"/>
              </a:solidFill>
              <a:effectLst/>
              <a:uFillTx/>
              <a:latin typeface="Arial"/>
            </a:endParaRPr>
          </a:p>
        </p:txBody>
      </p:sp>
      <p:sp>
        <p:nvSpPr>
          <p:cNvPr id="54"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fontScale="92500" lnSpcReduction="9999"/>
          </a:bodyPr>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Unlawful for a carrier to disclose to any person other than the shipper, without the consent of the shipper, any information concerning the nature, kind, quantity, destination, consignee, or routing of any property tendered or delivered to the carrier that may be used to the detriment or prejudice of the shipper or may improperly disclose his business transactions to a competitor</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Violations subject to penalty for each offense of not more  than $1000.</a:t>
            </a:r>
            <a:endParaRPr b="0" lang="en-US" sz="24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ICA § 15 (13) &amp; 15 (14)</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No Discrimination</a:t>
            </a:r>
            <a:endParaRPr b="0" lang="en-US" sz="4400" strike="noStrike" u="none">
              <a:solidFill>
                <a:srgbClr val="000000"/>
              </a:solidFill>
              <a:effectLst/>
              <a:uFillTx/>
              <a:latin typeface="Arial"/>
            </a:endParaRPr>
          </a:p>
        </p:txBody>
      </p:sp>
      <p:sp>
        <p:nvSpPr>
          <p:cNvPr id="56"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fontScale="92500" lnSpcReduction="9999"/>
          </a:bodyPr>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Carrier that directly or indirectly, by any device, demands or receives from any person more or less for any related service than it demands or receives from any other person for like and contemporaneous service for transportation of a like kind of traffic under substantially similar circumstances and conditions, is guilty of unjust discrimination.  ICA § 2.</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Unlawful for carrier to make, give, or cause any undue or unreasonable preference or advantage to any particular person or description of traffic, in any respect whatsoever; or to subject any particular person or description of traffic to any undue or unreasonable prejudice or disadvantage in any respect whatsoever.  ICA § 3(1).</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Willing violation subject to $5000 fine and up to 2 years imprisonment.  ICA § 10.</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a:rPr>
              <a:t>Elkins Act</a:t>
            </a:r>
            <a:endParaRPr b="0" lang="en-US" sz="4800" strike="noStrike" u="none">
              <a:solidFill>
                <a:srgbClr val="000000"/>
              </a:solidFill>
              <a:effectLst/>
              <a:uFillTx/>
              <a:latin typeface="Arial"/>
            </a:endParaRPr>
          </a:p>
        </p:txBody>
      </p:sp>
      <p:sp>
        <p:nvSpPr>
          <p:cNvPr id="58"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fontScale="92500" lnSpcReduction="9999"/>
          </a:bodyPr>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Violation not to file a tariff</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Violation not to charge filed rate</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Violation not to provide service in accordance with tariff</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Prohibits rebates</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Penalties of not less than $1000, not more than $20,000, imprisonment not exceeding two years &amp; forfeit three times rebate</a:t>
            </a:r>
            <a:endParaRPr b="0"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49 USC §§ 41-43</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Uniform System of Accounts</a:t>
            </a:r>
            <a:endParaRPr b="0" lang="en-US" sz="4400" strike="noStrike" u="none">
              <a:solidFill>
                <a:srgbClr val="000000"/>
              </a:solidFill>
              <a:effectLst/>
              <a:uFillTx/>
              <a:latin typeface="Arial"/>
            </a:endParaRPr>
          </a:p>
        </p:txBody>
      </p:sp>
      <p:sp>
        <p:nvSpPr>
          <p:cNvPr id="60"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Affiliated Transactions - Other than Service Under the Tariff</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records and supporting data of all transactions with affiliates companies shall be maintained in a separate file &amp; must be made available within 15 days of a request. </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Must be able to demonstrate that charges are similar to arms-length transactions.</a:t>
            </a:r>
            <a:endParaRPr b="0" lang="en-US" sz="2000" strike="noStrike" u="none">
              <a:solidFill>
                <a:srgbClr val="000000"/>
              </a:solidFill>
              <a:effectLst/>
              <a:uFillTx/>
              <a:latin typeface="Arial"/>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18 CFR 352, § 1-13</a:t>
            </a:r>
            <a:endParaRPr b="0" lang="en-US" sz="2000" strike="noStrike" u="none">
              <a:solidFill>
                <a:srgbClr val="000000"/>
              </a:solidFill>
              <a:effectLst/>
              <a:uFillTx/>
              <a:latin typeface="Arial"/>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Separate account for receivables from affiliated companies</a:t>
            </a:r>
            <a:endParaRPr b="0" lang="en-US" sz="2000" strike="noStrike" u="none">
              <a:solidFill>
                <a:srgbClr val="000000"/>
              </a:solidFill>
              <a:effectLst/>
              <a:uFillTx/>
              <a:latin typeface="Arial"/>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18 CFR 352, §13</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Contemporary Code of Conduct Issues</a:t>
            </a:r>
            <a:endParaRPr b="0" lang="en-US" sz="4400" strike="noStrike" u="none">
              <a:solidFill>
                <a:srgbClr val="000000"/>
              </a:solidFill>
              <a:effectLst/>
              <a:uFillTx/>
              <a:latin typeface="Arial"/>
            </a:endParaRPr>
          </a:p>
        </p:txBody>
      </p:sp>
      <p:sp>
        <p:nvSpPr>
          <p:cNvPr id="62"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“No Conduit” Concept</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Are corporate employees truly providing a corporate function?</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Common computer systems and LANs</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Employee transfers</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Shared office space /shared file rooms</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Task forces/due diligence Teams</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OVERVIEW</a:t>
            </a:r>
            <a:endParaRPr b="0" lang="en-US" sz="3600" strike="noStrike" u="none">
              <a:solidFill>
                <a:srgbClr val="000000"/>
              </a:solidFill>
              <a:effectLst/>
              <a:uFillTx/>
              <a:latin typeface="Arial"/>
            </a:endParaRPr>
          </a:p>
        </p:txBody>
      </p:sp>
      <p:sp>
        <p:nvSpPr>
          <p:cNvPr id="28"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What are Standards of Conduct?</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Key Standards of Conduct Concepts</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Examining the Gas &amp; Electric Experience</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Relevance to Oil Pipelines</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Contemporary Issues</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Video Examples</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Possible EOTT Issues</a:t>
            </a:r>
            <a:endParaRPr b="0" lang="en-US" sz="4000" strike="noStrike" u="none">
              <a:solidFill>
                <a:srgbClr val="000000"/>
              </a:solidFill>
              <a:effectLst/>
              <a:uFillTx/>
              <a:latin typeface="Arial"/>
            </a:endParaRPr>
          </a:p>
        </p:txBody>
      </p:sp>
      <p:sp>
        <p:nvSpPr>
          <p:cNvPr id="64"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GP employees allocation of time/salaries to marketing and transportation functions</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How do shared employees avoid information sharing concerns?</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Location in new building.  To what extent do employees, contract files need to be kept separate?</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Computer system access.  Is password protection enough?</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Guidelines for Separation of Marketing and Transportation Functions</a:t>
            </a:r>
            <a:endParaRPr b="0" lang="en-US" sz="3200" strike="noStrike" u="none">
              <a:solidFill>
                <a:srgbClr val="000000"/>
              </a:solidFill>
              <a:effectLst/>
              <a:uFillTx/>
              <a:latin typeface="Arial"/>
            </a:endParaRPr>
          </a:p>
        </p:txBody>
      </p:sp>
      <p:sp>
        <p:nvSpPr>
          <p:cNvPr id="66"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Use tariff for transportation transactions</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Don’t give or ask for information on other shippers or their shipments</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Information &amp; system firewalls</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Document procedures for keeping information separate</a:t>
            </a: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Think about regulator perceptions -- is there perceived advantage?</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990720" y="342720"/>
            <a:ext cx="7705440" cy="9522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STANDARDS OF CONDUCT</a:t>
            </a:r>
            <a:endParaRPr b="0" lang="en-US" sz="3600" strike="noStrike" u="none">
              <a:solidFill>
                <a:srgbClr val="000000"/>
              </a:solidFill>
              <a:effectLst/>
              <a:uFillTx/>
              <a:latin typeface="Arial"/>
            </a:endParaRPr>
          </a:p>
        </p:txBody>
      </p:sp>
      <p:sp>
        <p:nvSpPr>
          <p:cNvPr id="30" name="PlaceHolder 2"/>
          <p:cNvSpPr>
            <a:spLocks noGrp="1"/>
          </p:cNvSpPr>
          <p:nvPr>
            <p:ph/>
          </p:nvPr>
        </p:nvSpPr>
        <p:spPr>
          <a:xfrm>
            <a:off x="685800" y="1447560"/>
            <a:ext cx="7772400" cy="5181480"/>
          </a:xfrm>
          <a:prstGeom prst="rect">
            <a:avLst/>
          </a:prstGeom>
          <a:noFill/>
          <a:ln w="0">
            <a:noFill/>
          </a:ln>
        </p:spPr>
        <p:txBody>
          <a:bodyPr lIns="92160" rIns="92160" tIns="46080" bIns="46080" anchor="t">
            <a:normAutofit/>
          </a:bodyPr>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3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Rules for arms-length dealings between regulated utilities (pipes &amp; wires businesses) and their marketing affiliates (affiliates involved in selling commodities over those pipes &amp; wires)</a:t>
            </a:r>
            <a:endParaRPr b="0" lang="en-US" sz="24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Enacted in conjunction with gas &amp; electric restructuring (unbundling)</a:t>
            </a:r>
            <a:endParaRPr b="0" lang="en-US" sz="2400" strike="noStrike" u="none">
              <a:solidFill>
                <a:srgbClr val="000000"/>
              </a:solidFill>
              <a:effectLst/>
              <a:uFillTx/>
              <a:latin typeface="Arial"/>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3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Key to meaningful open access; functional separation (alternative to divestiture)</a:t>
            </a:r>
            <a:endParaRPr b="0" lang="en-US" sz="24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0">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990720" y="342720"/>
            <a:ext cx="7705440" cy="9522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STANDARDS OF CONDUCT</a:t>
            </a:r>
            <a:endParaRPr b="0" lang="en-US" sz="3600" strike="noStrike" u="none">
              <a:solidFill>
                <a:srgbClr val="000000"/>
              </a:solidFill>
              <a:effectLst/>
              <a:uFillTx/>
              <a:latin typeface="Arial"/>
            </a:endParaRPr>
          </a:p>
        </p:txBody>
      </p:sp>
      <p:sp>
        <p:nvSpPr>
          <p:cNvPr id="32" name="PlaceHolder 2"/>
          <p:cNvSpPr>
            <a:spLocks noGrp="1"/>
          </p:cNvSpPr>
          <p:nvPr>
            <p:ph/>
          </p:nvPr>
        </p:nvSpPr>
        <p:spPr>
          <a:xfrm>
            <a:off x="685800" y="1447560"/>
            <a:ext cx="7772400" cy="5181480"/>
          </a:xfrm>
          <a:prstGeom prst="rect">
            <a:avLst/>
          </a:prstGeom>
          <a:noFill/>
          <a:ln w="0">
            <a:noFill/>
          </a:ln>
        </p:spPr>
        <p:txBody>
          <a:bodyPr lIns="92160" rIns="92160" tIns="46080" bIns="46080" anchor="t">
            <a:normAutofit/>
          </a:bodyPr>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3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Wide range of enforcement tools for violations (e.g. divestiture, disgorgement, restrictions on merchant affiliates, piercing the corporate veil/single entity, refunds, fines and possible criminal investigation) </a:t>
            </a:r>
            <a:endParaRPr b="0" lang="en-US" sz="24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3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Do not replace DOJ/FTC authority under Federal antitrust laws or private actions for damages</a:t>
            </a:r>
            <a:endParaRPr b="0" lang="en-US" sz="24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3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Do not replace other statutory non-discrimination provisions</a:t>
            </a:r>
            <a:endParaRPr b="0" lang="en-US" sz="24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76440" y="342720"/>
            <a:ext cx="7791120" cy="110484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KEY STANDARDS OF </a:t>
            </a:r>
            <a:br>
              <a:rPr sz="3600"/>
            </a:br>
            <a:r>
              <a:rPr b="1" lang="en-US" sz="3600" strike="noStrike" u="none">
                <a:solidFill>
                  <a:srgbClr val="000000"/>
                </a:solidFill>
                <a:effectLst/>
                <a:uFillTx/>
                <a:latin typeface="Arial"/>
              </a:rPr>
              <a:t>CONDUCT CONCEPTS</a:t>
            </a:r>
            <a:endParaRPr b="0" lang="en-US" sz="3600" strike="noStrike" u="none">
              <a:solidFill>
                <a:srgbClr val="000000"/>
              </a:solidFill>
              <a:effectLst/>
              <a:uFillTx/>
              <a:latin typeface="Arial"/>
            </a:endParaRPr>
          </a:p>
        </p:txBody>
      </p:sp>
      <p:sp>
        <p:nvSpPr>
          <p:cNvPr id="34"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lvl="1" marL="743040" indent="-285840">
              <a:spcBef>
                <a:spcPts val="700"/>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No Preference to affiliate</a:t>
            </a:r>
            <a:endParaRPr b="0" lang="en-US" sz="2800" strike="noStrike" u="none">
              <a:solidFill>
                <a:srgbClr val="000000"/>
              </a:solidFill>
              <a:effectLst/>
              <a:uFillTx/>
              <a:latin typeface="Arial"/>
            </a:endParaRPr>
          </a:p>
          <a:p>
            <a:pPr lvl="1" marL="743040" indent="-285840">
              <a:spcBef>
                <a:spcPts val="700"/>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No Disclosure to affiliate of any information received from non-affiliated shippers </a:t>
            </a:r>
            <a:endParaRPr b="0" lang="en-US" sz="2800" strike="noStrike" u="none">
              <a:solidFill>
                <a:srgbClr val="000000"/>
              </a:solidFill>
              <a:effectLst/>
              <a:uFillTx/>
              <a:latin typeface="Arial"/>
            </a:endParaRPr>
          </a:p>
          <a:p>
            <a:pPr lvl="1" marL="743040" indent="-285840">
              <a:spcBef>
                <a:spcPts val="700"/>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Contemporaneous Disclosure of transportation information available to affiliate</a:t>
            </a:r>
            <a:endParaRPr b="0" lang="en-US" sz="2800" strike="noStrike" u="none">
              <a:solidFill>
                <a:srgbClr val="000000"/>
              </a:solidFill>
              <a:effectLst/>
              <a:uFillTx/>
              <a:latin typeface="Arial"/>
            </a:endParaRPr>
          </a:p>
          <a:p>
            <a:pPr lvl="1" marL="743040" indent="-285840">
              <a:spcBef>
                <a:spcPts val="700"/>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Independent Functioning of Operating Employees </a:t>
            </a:r>
            <a:endParaRPr b="0" lang="en-US" sz="2800" strike="noStrike" u="none">
              <a:solidFill>
                <a:srgbClr val="000000"/>
              </a:solidFill>
              <a:effectLst/>
              <a:uFillTx/>
              <a:latin typeface="Arial"/>
            </a:endParaRPr>
          </a:p>
          <a:p>
            <a:pPr lvl="1" marL="743040" indent="-285840">
              <a:spcBef>
                <a:spcPts val="700"/>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Separate Books and Records</a:t>
            </a:r>
            <a:endParaRPr b="0" lang="en-US" sz="2800" strike="noStrike" u="none">
              <a:solidFill>
                <a:srgbClr val="000000"/>
              </a:solidFill>
              <a:effectLst/>
              <a:uFillTx/>
              <a:latin typeface="Arial"/>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76440" y="-360"/>
            <a:ext cx="7791120" cy="106668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FERC GAS RULES</a:t>
            </a:r>
            <a:endParaRPr b="0" lang="en-US" sz="3600" strike="noStrike" u="none">
              <a:solidFill>
                <a:srgbClr val="000000"/>
              </a:solidFill>
              <a:effectLst/>
              <a:uFillTx/>
              <a:latin typeface="Arial"/>
            </a:endParaRPr>
          </a:p>
        </p:txBody>
      </p:sp>
      <p:sp>
        <p:nvSpPr>
          <p:cNvPr id="36"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fontScale="92500" lnSpcReduction="9999"/>
          </a:bodyPr>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FERC rule (Order 497) has been in effect more than 10 yrs.</a:t>
            </a:r>
            <a:endParaRPr b="0" lang="en-US" sz="2000" strike="noStrike" u="none">
              <a:solidFill>
                <a:srgbClr val="000000"/>
              </a:solidFill>
              <a:effectLst/>
              <a:uFillTx/>
              <a:latin typeface="Arial"/>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Applies to an interstate pipeline (natural gas company) with an affiliate that sells natural gas and conducts transportation transactions on the pipeline.  Considered an affiliate if 10% or more voting interest.</a:t>
            </a:r>
            <a:endParaRPr b="0" lang="en-US" sz="2000" strike="noStrike" u="none">
              <a:solidFill>
                <a:srgbClr val="000000"/>
              </a:solidFill>
              <a:effectLst/>
              <a:uFillTx/>
              <a:latin typeface="Arial"/>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Standards are purposefully broad. </a:t>
            </a:r>
            <a:endParaRPr b="0" lang="en-US" sz="2000" strike="noStrike" u="none">
              <a:solidFill>
                <a:srgbClr val="000000"/>
              </a:solidFill>
              <a:effectLst/>
              <a:uFillTx/>
              <a:latin typeface="Arial"/>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Civil penalties of $5,000 per day, per violation for knowing violations, potential criminal investigation, and restrictions on ongoing business. </a:t>
            </a:r>
            <a:endParaRPr b="0" lang="en-US" sz="2000" strike="noStrike" u="none">
              <a:solidFill>
                <a:srgbClr val="000000"/>
              </a:solidFill>
              <a:effectLst/>
              <a:uFillTx/>
              <a:latin typeface="Arial"/>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Several high profile FERC enforcement actions.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76440" y="343080"/>
            <a:ext cx="7791120" cy="7236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FERC ELECTRIC RULES</a:t>
            </a:r>
            <a:endParaRPr b="0" lang="en-US" sz="3600" strike="noStrike" u="none">
              <a:solidFill>
                <a:srgbClr val="000000"/>
              </a:solidFill>
              <a:effectLst/>
              <a:uFillTx/>
              <a:latin typeface="Arial"/>
            </a:endParaRPr>
          </a:p>
        </p:txBody>
      </p:sp>
      <p:sp>
        <p:nvSpPr>
          <p:cNvPr id="38"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fontScale="92500" lnSpcReduction="9999"/>
          </a:bodyPr>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Rules adopted in Order 889 in December 1997. </a:t>
            </a:r>
            <a:endParaRPr b="0" lang="en-US" sz="2000" strike="noStrike" u="none">
              <a:solidFill>
                <a:srgbClr val="000000"/>
              </a:solidFill>
              <a:effectLst/>
              <a:uFillTx/>
              <a:latin typeface="Arial"/>
            </a:endParaRPr>
          </a:p>
          <a:p>
            <a:pPr marL="343080" indent="-343080">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Applies to a public utility that owns, controls, or operates transmission in interstate commerce.  </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Applies to conduct between the utility’s transmission operation and wholesale merchant functions (within the same legal entity or affiliate).   </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Regulations are parallel to gas rules. </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Practical difference is that gas pipelines are fully unbundled;  electric utilities still allowed to sell bundled sales service (native load).</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Under Federal Power Act violations are  subject to $5,000 per day, per violation, potential criminal prosecution and additional restrictions on business/mergers.</a:t>
            </a:r>
            <a:endParaRPr b="0" lang="en-US" sz="2000" strike="noStrike" u="none">
              <a:solidFill>
                <a:srgbClr val="000000"/>
              </a:solidFill>
              <a:effectLst/>
              <a:uFillTx/>
              <a:latin typeface="Arial"/>
            </a:endParaRPr>
          </a:p>
          <a:p>
            <a:pPr marL="343080" indent="-343080">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Lots of complaints, little FERC enforcement to date.</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76440" y="343080"/>
            <a:ext cx="7791120" cy="7236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STATE GAS &amp; ELECTRIC RULES</a:t>
            </a:r>
            <a:endParaRPr b="0" lang="en-US" sz="3600" strike="noStrike" u="none">
              <a:solidFill>
                <a:srgbClr val="000000"/>
              </a:solidFill>
              <a:effectLst/>
              <a:uFillTx/>
              <a:latin typeface="Arial"/>
            </a:endParaRPr>
          </a:p>
        </p:txBody>
      </p:sp>
      <p:sp>
        <p:nvSpPr>
          <p:cNvPr id="40"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a:bodyPr>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State attorneys general have authority to prevent anticompetitive practices under state law</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State agencies or legislatures have added specific standards of conduct rules to address expanding retail competition</a:t>
            </a:r>
            <a:endParaRPr b="0" lang="en-US" sz="2000" strike="noStrike" u="none">
              <a:solidFill>
                <a:srgbClr val="000000"/>
              </a:solidFill>
              <a:effectLst/>
              <a:uFillTx/>
              <a:latin typeface="Arial"/>
            </a:endParaRPr>
          </a:p>
          <a:p>
            <a:pPr marL="343080" indent="-343080">
              <a:spcBef>
                <a:spcPts val="4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Unique state issues</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Use of names or logos</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Joint advertising</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Providing lists of retail suppliers</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Sharing office space, elevators</a:t>
            </a:r>
            <a:endParaRPr b="0" lang="en-US" sz="2000" strike="noStrike" u="none">
              <a:solidFill>
                <a:srgbClr val="000000"/>
              </a:solidFill>
              <a:effectLst/>
              <a:uFillTx/>
              <a:latin typeface="Arial"/>
            </a:endParaRPr>
          </a:p>
          <a:p>
            <a:pPr lvl="1" marL="743040" indent="-285840">
              <a:spcBef>
                <a:spcPts val="499"/>
              </a:spcBef>
              <a:buClr>
                <a:srgbClr val="000000"/>
              </a:buClr>
              <a:buSzPct val="79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Provider of last resort</a:t>
            </a:r>
            <a:endParaRPr b="0" lang="en-US" sz="2000" strike="noStrike" u="none">
              <a:solidFill>
                <a:srgbClr val="000000"/>
              </a:solidFill>
              <a:effectLst/>
              <a:uFillTx/>
              <a:latin typeface="Arial"/>
            </a:endParaRPr>
          </a:p>
          <a:p>
            <a:pPr marL="343080" indent="-343080">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Enron’s Model Code of Conduct</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056960" y="190080"/>
            <a:ext cx="7791480" cy="80028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Arial"/>
              </a:rPr>
              <a:t>KN INTERSTATE GAS TRANSMISSION</a:t>
            </a:r>
            <a:r>
              <a:rPr b="1" lang="en-US" sz="3200" strike="noStrike" u="none">
                <a:solidFill>
                  <a:srgbClr val="000000"/>
                </a:solidFill>
                <a:effectLst/>
                <a:uFillTx/>
                <a:latin typeface="Arial"/>
              </a:rPr>
              <a:t> </a:t>
            </a:r>
            <a:endParaRPr b="0" lang="en-US" sz="3200" strike="noStrike" u="none">
              <a:solidFill>
                <a:srgbClr val="000000"/>
              </a:solidFill>
              <a:effectLst/>
              <a:uFillTx/>
              <a:latin typeface="Arial"/>
            </a:endParaRPr>
          </a:p>
        </p:txBody>
      </p:sp>
      <p:sp>
        <p:nvSpPr>
          <p:cNvPr id="42" name="PlaceHolder 2"/>
          <p:cNvSpPr>
            <a:spLocks noGrp="1"/>
          </p:cNvSpPr>
          <p:nvPr>
            <p:ph/>
          </p:nvPr>
        </p:nvSpPr>
        <p:spPr>
          <a:xfrm>
            <a:off x="685800" y="1676520"/>
            <a:ext cx="7772400" cy="4419360"/>
          </a:xfrm>
          <a:prstGeom prst="rect">
            <a:avLst/>
          </a:prstGeom>
          <a:noFill/>
          <a:ln w="0">
            <a:noFill/>
          </a:ln>
        </p:spPr>
        <p:txBody>
          <a:bodyPr lIns="92160" rIns="92160" tIns="46080" bIns="46080" anchor="t">
            <a:normAutofit lnSpcReduction="9999"/>
          </a:bodyPr>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Cycling of employees to marketing affiliate and back again means that employees were effectively shared in violation of standards.</a:t>
            </a:r>
            <a:endParaRPr b="0"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Transferring an employee one time is permitted by its regulations, but multiple transfers are not permitted.</a:t>
            </a:r>
            <a:endParaRPr b="0"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6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Existence of regional teams comprised of transportation employees and marketing affiliate personnel facilitates improper sharing of transportation data.</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44241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1997-10-12T16:30:30Z</dcterms:created>
  <dc:creator>HOTTAP</dc:creator>
  <dc:description/>
  <dc:language>en-US</dc:language>
  <cp:lastModifiedBy>scorman</cp:lastModifiedBy>
  <cp:lastPrinted>2000-05-23T12:22:20Z</cp:lastPrinted>
  <dcterms:modified xsi:type="dcterms:W3CDTF">2000-05-23T12:22:29Z</dcterms:modified>
  <cp:revision>44</cp:revision>
  <dc:subject/>
  <dc:title>   Regulatory Agenda: Fine Tuning Competition</dc:title>
</cp:coreProperties>
</file>