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6789B5E-34EE-471C-B0EA-CE767AF1F02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A236A1-7938-4FA1-935E-B95BC6F64B1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B2FC96-3061-43C7-B643-154F49A6FC02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DA47E8-A477-4533-90E4-E3939AEE311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2362320"/>
            <a:ext cx="9144000" cy="24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Enron Metals North America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future structure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Times New Roman"/>
              </a:rPr>
              <a:t>Structure of each department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94CB44-0104-489C-9B01-BC8AE5DDC77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Merchanting Middle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43080" y="1131840"/>
            <a:ext cx="3638520" cy="482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Trade Accounting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completing deal capture, book calcs, commercial accounts, and payment approval from an accounting standpoint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Capturing deal from deal ticket prepared by trading/agency into the risk management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Capturing amendments to trades into the risk management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Following up with the confirms/ contracts group on unclear positions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sign-offs from traders on amendments made to deal tickets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Entering accruals and actuals for secondary services payable &amp; receivable, including demurrage, into the risk management systems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daily position reports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&amp; officializing daily profit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Verifying price inputs ("curves")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actual prices in systems are accurate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trading &amp; business head aware of violations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Communicating violations &amp; their explanations to RAC &amp; DPR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 reports of internal deals with group entities for traders to authorize (could be captured in trader sign off of all deals – don’t need to pull out)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advice to business head on the risk aspects of new / proposed trades / products re how they will affect the daily positions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each payment made from an accounting standpoint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 &amp; analysis of monthly trading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13200" y="3828960"/>
            <a:ext cx="3143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Risk Management &amp; Trade 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13200" y="1092240"/>
            <a:ext cx="3638520" cy="20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Trade Accounting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all new trades to ensure that they are within the mandate of the business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risk control of new types of trades and likely impact on suitability of existing limits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Implementing policies for income recognition for management &amp; consolidation accounting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commercial accounts in general ledger accurate and reconciled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risk management and logistics systems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booking for mark to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adequate allocation of trading prepayments &amp; accruals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Reconciliation of volumes traded to amounts booked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2002B6-57D9-4340-AA2A-86C351B879F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Brokerage Middle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91960" y="1195560"/>
            <a:ext cx="3638520" cy="352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Co-ordination &amp; Settlements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responsibilities: Support Brokers, liaison with cash mgmt department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third party positions to exchanges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margin calls to customers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Confirming (either in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 verbally) incoming and outgoing payments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approval of payments for invoices from brokers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liaising with cash management - approving invoice for their payment (G&amp;A)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statements from brokers to Rolfe &amp; Nolan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brokerage charges from broker to accounting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Applying cash received to accounts receivable accounts on a daily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accounts receivable &amp;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margin 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559400" y="4421160"/>
            <a:ext cx="42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Proprietary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762440" y="1155600"/>
            <a:ext cx="363852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Rolfe &amp; Nolan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future/Option trades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Prepares customer daily statements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Prepares customers monthly statements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Calculates margin  requirements for each 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Automatic regulatory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Interface directly with general ledger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import facility - COMEX/NYMEX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mark to market of all open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Prepares daily operational reports for reconciling to 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Captures and maintains history  of all journal entries by 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11CAB1C-F6BE-4D48-ACA9-BE420746BDC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Brokerage Middle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1960" y="1195560"/>
            <a:ext cx="36385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Executing account documentation and trade confirmations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order ticket prepared by brokers and input into the risk management system by risk management/trade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amendments to trades into the risk management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confirmations from the order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approvals for prepared confirmation/ account documentation from brokers, legal, and tax.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a log of executed futures contracts Reconciling broker confirmations to carrying brokers reports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Responding to counter-party and customer inquires, taking advice from Legal, and Compliance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&amp; following up with legal on disputes with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579920" y="5327640"/>
            <a:ext cx="4251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Documentation/ Risk Management /Trade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proprietary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572000" y="1104840"/>
            <a:ext cx="3638520" cy="41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Trade Accounting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completing deal capture, book calcs, commercial accounts, and payment approval from an accounting standpoint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Capturing trade from order ticket prepared by broker into the risk management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Capturing amendments to order ticket into the risk management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for accuracy confirms generated from the risk management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sign-offs from brokers on amendments made to order tickets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daily position reports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actual prices in systems are accurate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Communicating violations &amp; their explanations to compliance  officer and  RAC group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each payment made from an accounting standpoint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Justification &amp; analysis of monthly results (fee income)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commercial accounts in general ledger accurate and reconciled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booking for mark to market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C61438-23AA-4D12-B9DA-3D6E4EEE2B2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Commercial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Support - Brokerage 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Compliance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44600" y="1392120"/>
            <a:ext cx="42163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Record Keeping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 to Commodity Exchange and CFTC inquiries and requests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calculation of regulatory capital requirements (IFR)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Prepares daily segregation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Overseas and approves new account opening papers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Monitors promotional material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Registers entities and personnel with regulatory bodies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Acts as liaison between CFTC and Exchanges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Monitors and responds to customer concerns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40240" y="5289480"/>
            <a:ext cx="4390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Documentation/ Risk Management /Trade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AEA216-C3C2-4425-B75C-F6BAE54BD5B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the Back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43080" y="1131840"/>
            <a:ext cx="363852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Operations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to ensure proper ledgers, statutory and compliance reporting, budgeting, and reporting to the consolidation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 commercial AP &amp; expenses (including batch payments)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Procurements &amp; ordering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journal entries (e.g. payroll), &amp; non trading prepayments/accruals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 &amp; interest calculation &amp; posting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Allocations – calculation &amp; posting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assets &amp; depreciation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the validity of the whole TB for each ledger (ledger owners)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liaison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center, WBS, internal order and profit center set up &amp; maintenance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Timesheet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monthly management accounts for cost center &amp; profit center owners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the monthly management accounts to the GL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Reconcile GL to DPR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annual and quarterly forecasts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cash flow forecasts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of budget/actual &amp; comments to group &amp;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686480" y="5187960"/>
            <a:ext cx="246996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Financial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proprietary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813200" y="1092240"/>
            <a:ext cx="36385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Operations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Consolidating accounting information across different businesses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monthly management accounting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information to Corporate Reporting to enable production of group statutory 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and filing statutory accounts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that all accounting complies with FAS and other relevant standards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 and booking differences in management and consolidation income recognition (calculation may have to be done by RM) – EITF 98-10, FAS 133, inter-company profits, portfolio gross ups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structured transactions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Issuing other local compliance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Coordinating with external auditors/handling external audit requests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45AAAB-A3CB-4011-923D-6E7B154B8341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RAC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43080" y="1131840"/>
            <a:ext cx="3638520" cy="50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new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credit limits for each counter-party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Creating new counter-parties in Credit Systems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and amending contracts from a credit standpoint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Aggregating all exposures to counter-parties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compliance with credit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violations of credit limits to Chief Risk officer and to business head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 potential credit exposure and including it in the credit exposure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compliance with potential exposure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 violations of potential exposure limits to Chief Risk officer and to business head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Confirming that a given payment will or will not result in a breach of credit limit in response to a query from the coordination / settlements department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each payment made from a credit standpoint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Alerting business head and Risk control when credit limits are exceeded Sending purchase confirmations to counter-parties 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622760" y="5492880"/>
            <a:ext cx="42609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RAC - Risk Control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NY?/London?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NY?/London?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NY?/London?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NY?/London?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13200" y="1092240"/>
            <a:ext cx="36385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board of Directors of appropriate limits to set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Communicating limits set by Board of Directors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Indicating understanding of reasons for breaching of any limits by signing limit violation reports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of positions and losses against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signature on limit violation reports from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Consolidating position reports across different business – London/ 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limit violation reports - 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648320" y="3892680"/>
            <a:ext cx="42606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RAC - 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63A7FE-8D2A-4B3C-B0F0-F7070118AB1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Global Finance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43080" y="1131840"/>
            <a:ext cx="36385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Enron Credit rating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funding for all business requirements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Effecting manual payments to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Authorizing batches of automatic payments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Liaising with banks &amp; providing appropriate documentation (LC’s etc)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305240" y="1974960"/>
            <a:ext cx="42609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Cash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Houston &amp;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Houston &amp;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254480" y="1111320"/>
            <a:ext cx="426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AEBC852-07B4-4F9E-980B-60C12641852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Other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3080" y="1131840"/>
            <a:ext cx="3638520" cy="466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Authorizing VAT amounts payable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on optimum legal entity for booking of each type of trade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tax clauses in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of deferred 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Preparation of tax returns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advisory on structured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updating and warehousing master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Responsible for warehousing executed confirmations &amp; updating statistics concerning executed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advisory on structured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Updating Risk Management systems for new counter-parties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policies on income recognition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advisory on structured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standard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on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Dealing with litigation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305240" y="1974960"/>
            <a:ext cx="42609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Global Counter-parties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254480" y="1111320"/>
            <a:ext cx="426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Tax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London with support from 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67080" y="4464000"/>
            <a:ext cx="426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Transaction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Houston/London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368960" y="5353200"/>
            <a:ext cx="4260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Legal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- 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B953BE-413B-42B0-A504-2C971164B279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Copper Concentrates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90440" y="5511960"/>
            <a:ext cx="425448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5" name=""/>
          <p:cNvCxnSpPr>
            <a:stCxn id="116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16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117440" y="267984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320840" y="264168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695760" y="3746520"/>
            <a:ext cx="1307880" cy="88884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759120" y="387360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429000" y="19177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695760" y="4724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720960" y="238752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708360" y="255276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746520" y="32893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073320" y="1041480"/>
            <a:ext cx="200664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162240" y="116856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434960" y="365760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419800" y="482904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838840" y="264492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692440" y="6016680"/>
            <a:ext cx="134604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2146320" y="1485720"/>
            <a:ext cx="876240" cy="1663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2095560" y="2870280"/>
            <a:ext cx="1612800" cy="27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778040" y="1752480"/>
            <a:ext cx="1892160" cy="250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029200" y="2806560"/>
            <a:ext cx="800280" cy="63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016600" y="4127400"/>
            <a:ext cx="419040" cy="889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546440" y="1892160"/>
            <a:ext cx="3816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B5490D-28AE-4963-B13B-1D16FBF6598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Metals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90440" y="5524560"/>
            <a:ext cx="586764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6" name=""/>
          <p:cNvCxnSpPr>
            <a:stCxn id="147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47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68560" y="2286000"/>
            <a:ext cx="1117440" cy="85104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384200" y="2247840"/>
            <a:ext cx="822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670200" y="4280040"/>
            <a:ext cx="876240" cy="83808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733920" y="4330800"/>
            <a:ext cx="927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confirm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479760" y="17654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670200" y="525780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708360" y="3098880"/>
            <a:ext cx="1308240" cy="88884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695760" y="3263760"/>
            <a:ext cx="1307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733920" y="40006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073320" y="1117440"/>
            <a:ext cx="2006640" cy="5842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162240" y="1244520"/>
            <a:ext cx="1689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486080" y="3263760"/>
            <a:ext cx="676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346800" y="448632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927760" y="317808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692440" y="6016680"/>
            <a:ext cx="1346040" cy="4597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middle  support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2158920" y="1485720"/>
            <a:ext cx="863640" cy="126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184480" y="2768760"/>
            <a:ext cx="144756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778040" y="1752480"/>
            <a:ext cx="1866960" cy="3098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5054760" y="3377880"/>
            <a:ext cx="914400" cy="266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965840" y="4838760"/>
            <a:ext cx="1358640" cy="164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178160" y="5991120"/>
            <a:ext cx="134640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45000" y="25909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200400" y="2057400"/>
            <a:ext cx="2006640" cy="419040"/>
          </a:xfrm>
          <a:prstGeom prst="flowChartOnlineStorag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289320" y="2184480"/>
            <a:ext cx="168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686480" y="1701720"/>
            <a:ext cx="12600" cy="355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660920" y="2489040"/>
            <a:ext cx="12600" cy="648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800600" y="4381560"/>
            <a:ext cx="1308240" cy="88884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26160" y="4584600"/>
            <a:ext cx="130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contract &amp;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724280" y="5308560"/>
            <a:ext cx="1333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971800" y="3746520"/>
            <a:ext cx="2400480" cy="749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397560" y="499428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6121440" y="4622400"/>
            <a:ext cx="190440" cy="2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E9E42B-B6CC-4EA9-8514-E27E30A7F102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571680" y="1257480"/>
            <a:ext cx="8153280" cy="48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of process flow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 office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Merchanting Middle office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8-10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Brokerage Middle office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11-12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Brokerage Compliance function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office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finance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functions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1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flows for each location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18- 24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 charts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25-31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AC2888-B207-4D70-9776-AF9006CDEF9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Broker (FCM)-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19040" y="6006960"/>
            <a:ext cx="83844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90440" y="5559480"/>
            <a:ext cx="41911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695760" y="3746520"/>
            <a:ext cx="1307880" cy="88884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759120" y="3873600"/>
            <a:ext cx="134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 /statements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429000" y="19177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695760" y="4724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720960" y="238752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708360" y="2552760"/>
            <a:ext cx="1308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calls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746520" y="328932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073320" y="1041480"/>
            <a:ext cx="200664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162240" y="1168560"/>
            <a:ext cx="1689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into Rolf &amp; Nolan system, 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19800" y="482904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838840" y="264492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692440" y="6016680"/>
            <a:ext cx="1346040" cy="642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middle office (Rolf &amp; Nolan) and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778040" y="1752480"/>
            <a:ext cx="1892160" cy="250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029200" y="2806560"/>
            <a:ext cx="800280" cy="63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027760" y="4127400"/>
            <a:ext cx="419040" cy="889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H="1">
            <a:off x="4368600" y="1879560"/>
            <a:ext cx="11412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A60B98E-C1D9-491D-A97D-F8F58C53ED49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Introducing Broker - NY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498680" y="5991120"/>
            <a:ext cx="9777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96880" y="5638680"/>
            <a:ext cx="36576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1" name=""/>
          <p:cNvCxnSpPr>
            <a:stCxn id="212" idx="2"/>
          </p:cNvCxnSpPr>
          <p:nvPr/>
        </p:nvCxnSpPr>
        <p:spPr>
          <a:xfrm flipH="1">
            <a:off x="793440" y="1980720"/>
            <a:ext cx="248400" cy="2845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12" name=""/>
          <p:cNvSpPr/>
          <p:nvPr/>
        </p:nvSpPr>
        <p:spPr>
          <a:xfrm>
            <a:off x="343080" y="1536840"/>
            <a:ext cx="139680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80880" y="1638360"/>
            <a:ext cx="15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648320" y="4470480"/>
            <a:ext cx="1307880" cy="88884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711680" y="459756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390840" y="1574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648320" y="5448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673520" y="3111480"/>
            <a:ext cx="1308240" cy="889200"/>
          </a:xfrm>
          <a:prstGeom prst="flowChartManualInpu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660920" y="3276720"/>
            <a:ext cx="1308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calls,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699080" y="4013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073320" y="1041480"/>
            <a:ext cx="2006640" cy="482400"/>
          </a:xfrm>
          <a:prstGeom prst="flowChartOnlineStorag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162240" y="1168560"/>
            <a:ext cx="168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into RM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85640" y="20606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372360" y="555300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791400" y="3368520"/>
            <a:ext cx="1155600" cy="45972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1765440" y="1460160"/>
            <a:ext cx="130788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778040" y="1752480"/>
            <a:ext cx="2832120" cy="3378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981760" y="3530520"/>
            <a:ext cx="799920" cy="63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969160" y="4851360"/>
            <a:ext cx="419040" cy="889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95760" y="265428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378240" y="2082960"/>
            <a:ext cx="2006640" cy="482400"/>
          </a:xfrm>
          <a:prstGeom prst="flowChartOnlineStorag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467160" y="2209680"/>
            <a:ext cx="168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H="1">
            <a:off x="4597200" y="1562040"/>
            <a:ext cx="12600" cy="54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768760" y="6004080"/>
            <a:ext cx="1346040" cy="45972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 middle office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V="1">
            <a:off x="4737240" y="1238040"/>
            <a:ext cx="1390680" cy="6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124680" y="1238400"/>
            <a:ext cx="9360" cy="208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H="1">
            <a:off x="5981400" y="3324240"/>
            <a:ext cx="152280" cy="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95680" y="2577960"/>
            <a:ext cx="889200" cy="596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670AEB-B260-4F65-9A5D-FFE1940E34BA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Copper Scrap - St. Louis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921040" y="6016680"/>
            <a:ext cx="1536840" cy="276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778040" y="6029280"/>
            <a:ext cx="11048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62080" y="5559480"/>
            <a:ext cx="46735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165240" y="1469880"/>
            <a:ext cx="1253880" cy="8254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set within a band by Desk Head in  Germany via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46" name=""/>
          <p:cNvCxnSpPr>
            <a:endCxn id="245" idx="0"/>
          </p:cNvCxnSpPr>
          <p:nvPr/>
        </p:nvCxnSpPr>
        <p:spPr>
          <a:xfrm>
            <a:off x="824040" y="2298240"/>
            <a:ext cx="8640" cy="251532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47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419120" y="1801800"/>
            <a:ext cx="6382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552760" y="283212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121440" y="3162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33360" y="24620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9" name=""/>
          <p:cNvCxnSpPr>
            <a:stCxn id="253" idx="3"/>
            <a:endCxn id="268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70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1" name=""/>
          <p:cNvCxnSpPr>
            <a:stCxn id="258" idx="3"/>
            <a:endCxn id="270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72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334120" y="1981080"/>
            <a:ext cx="137160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853E2F-5B2E-41D3-B522-10BA8440C4CD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Aluminum Scrap - Chicago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921040" y="6016680"/>
            <a:ext cx="1536840" cy="276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778040" y="6029280"/>
            <a:ext cx="11048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62080" y="5559480"/>
            <a:ext cx="467352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65240" y="1469880"/>
            <a:ext cx="1253880" cy="8254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set within a band by Desk Head in  London via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1" name=""/>
          <p:cNvCxnSpPr>
            <a:endCxn id="280" idx="0"/>
          </p:cNvCxnSpPr>
          <p:nvPr/>
        </p:nvCxnSpPr>
        <p:spPr>
          <a:xfrm>
            <a:off x="824040" y="2298240"/>
            <a:ext cx="8640" cy="251532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82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419120" y="1801800"/>
            <a:ext cx="6382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552760" y="283212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584600" y="19479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121440" y="3162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33360" y="246204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219720" y="5083200"/>
            <a:ext cx="115596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3" name=""/>
          <p:cNvCxnSpPr>
            <a:stCxn id="288" idx="3"/>
            <a:endCxn id="302" idx="0"/>
          </p:cNvCxnSpPr>
          <p:nvPr/>
        </p:nvCxnSpPr>
        <p:spPr>
          <a:xfrm>
            <a:off x="5740560" y="4308480"/>
            <a:ext cx="1057680" cy="775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04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5" name=""/>
          <p:cNvCxnSpPr>
            <a:stCxn id="293" idx="3"/>
            <a:endCxn id="304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06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346720" y="1909800"/>
            <a:ext cx="137160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28691E-BAE5-44DF-8D08-B6E880CEA337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Process flow - Primary Aluminum - Chicago, Montreal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19040" y="6006960"/>
            <a:ext cx="1155600" cy="276840"/>
          </a:xfrm>
          <a:prstGeom prst="rect">
            <a:avLst/>
          </a:prstGeom>
          <a:solidFill>
            <a:srgbClr val="66ff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817720" y="6016680"/>
            <a:ext cx="1549440" cy="276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&amp; Montreal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778040" y="6016680"/>
            <a:ext cx="863640" cy="27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90440" y="5511960"/>
            <a:ext cx="637056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52280" y="1469880"/>
            <a:ext cx="1016280" cy="642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set within a band via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54160" y="4813200"/>
            <a:ext cx="1155600" cy="2768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5" name=""/>
          <p:cNvCxnSpPr>
            <a:endCxn id="314" idx="0"/>
          </p:cNvCxnSpPr>
          <p:nvPr/>
        </p:nvCxnSpPr>
        <p:spPr>
          <a:xfrm>
            <a:off x="824040" y="2117520"/>
            <a:ext cx="8640" cy="2696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16" name=""/>
          <p:cNvSpPr/>
          <p:nvPr/>
        </p:nvSpPr>
        <p:spPr>
          <a:xfrm>
            <a:off x="2070000" y="1638360"/>
            <a:ext cx="1397160" cy="469800"/>
          </a:xfrm>
          <a:prstGeom prst="flowChartDocumen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7400" y="1701720"/>
            <a:ext cx="176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193760" y="1778040"/>
            <a:ext cx="863640" cy="2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336760" y="2870280"/>
            <a:ext cx="1117800" cy="850680"/>
          </a:xfrm>
          <a:prstGeom prst="flowChartManualOperati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552760" y="2832120"/>
            <a:ext cx="8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4368960" y="3860640"/>
            <a:ext cx="130788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432320" y="3987720"/>
            <a:ext cx="1308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confirm/contract, execute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584600" y="20066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RM/trade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68960" y="483876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flipV="1">
            <a:off x="3492360" y="1625400"/>
            <a:ext cx="723960" cy="17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467160" y="1803240"/>
            <a:ext cx="888840" cy="264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6095880" y="2260440"/>
            <a:ext cx="1308240" cy="889200"/>
          </a:xfrm>
          <a:prstGeom prst="flowChartManualInpu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083280" y="2425680"/>
            <a:ext cx="1308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secondary service movements in system, invoicing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121440" y="3162240"/>
            <a:ext cx="1333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Coordination/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505320" y="1803240"/>
            <a:ext cx="2539800" cy="965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3378240" y="2793960"/>
            <a:ext cx="2590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229280" y="1130400"/>
            <a:ext cx="2006280" cy="838080"/>
          </a:xfrm>
          <a:prstGeom prst="flowChartOnlineStorag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317840" y="1257480"/>
            <a:ext cx="1689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Breakdown positions, input into RM system, calculate 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2654280" y="3848040"/>
            <a:ext cx="676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2209680" y="217188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33360" y="2200320"/>
            <a:ext cx="657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527960" y="3990960"/>
            <a:ext cx="1155600" cy="459720"/>
          </a:xfrm>
          <a:prstGeom prst="rect">
            <a:avLst/>
          </a:prstGeom>
          <a:solidFill>
            <a:srgbClr val="66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8" name=""/>
          <p:cNvCxnSpPr>
            <a:stCxn id="327" idx="3"/>
            <a:endCxn id="337" idx="0"/>
          </p:cNvCxnSpPr>
          <p:nvPr/>
        </p:nvCxnSpPr>
        <p:spPr>
          <a:xfrm>
            <a:off x="7403760" y="2705040"/>
            <a:ext cx="702360" cy="1286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39" name=""/>
          <p:cNvSpPr/>
          <p:nvPr/>
        </p:nvSpPr>
        <p:spPr>
          <a:xfrm flipV="1">
            <a:off x="3365640" y="1650960"/>
            <a:ext cx="876240" cy="158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283360" y="1968480"/>
            <a:ext cx="1422360" cy="36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7469280" y="5119560"/>
            <a:ext cx="1155600" cy="27684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670720" y="4141800"/>
            <a:ext cx="2366640" cy="89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4559400" y="6000840"/>
            <a:ext cx="1346040" cy="276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43196F-F10B-41DC-B065-23325FC4B5C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Overview of New York Office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2220840" y="2433600"/>
          <a:ext cx="4776840" cy="163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20840" y="2433600"/>
                    <a:ext cx="477684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8" name=""/>
          <p:cNvSpPr/>
          <p:nvPr/>
        </p:nvSpPr>
        <p:spPr>
          <a:xfrm>
            <a:off x="2193840" y="1793880"/>
            <a:ext cx="127944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McKeever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908440" y="2082960"/>
            <a:ext cx="0" cy="847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E43C10-9C42-4E4B-BA05-5C412B2D1A9A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"/>
          <p:cNvSpPr/>
          <p:nvPr/>
        </p:nvSpPr>
        <p:spPr>
          <a:xfrm>
            <a:off x="457200" y="1143000"/>
            <a:ext cx="8516880" cy="50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Reporting Lines for Support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1230480" y="1836720"/>
          <a:ext cx="6302160" cy="434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0480" y="1836720"/>
                    <a:ext cx="6302160" cy="434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4" name=""/>
          <p:cNvSpPr/>
          <p:nvPr/>
        </p:nvSpPr>
        <p:spPr>
          <a:xfrm>
            <a:off x="5138640" y="1720800"/>
            <a:ext cx="971640" cy="3445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Dept..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196040" y="1819440"/>
            <a:ext cx="990720" cy="32364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Rhodes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Brokerage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H="1">
            <a:off x="6986520" y="2139840"/>
            <a:ext cx="657360" cy="303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V="1">
            <a:off x="4957920" y="2062080"/>
            <a:ext cx="599760" cy="14472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6324480" y="4800600"/>
            <a:ext cx="1892520" cy="1092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All middle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office functions will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 report into their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respective Department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leads in 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38EFA3-8D21-4D7F-8566-CCFC537BF3BF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Copper Concentrates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213000" y="2089080"/>
            <a:ext cx="1314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186000" y="2152800"/>
            <a:ext cx="14367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 Bacon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965160" y="3076560"/>
            <a:ext cx="1314360" cy="676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489040" y="3079800"/>
            <a:ext cx="1314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041720" y="3079800"/>
            <a:ext cx="131436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641920" y="3060720"/>
            <a:ext cx="131436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870360" y="27846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H="1">
            <a:off x="1704600" y="2936880"/>
            <a:ext cx="2165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H="1">
            <a:off x="3892320" y="2936880"/>
            <a:ext cx="2352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1695600" y="2936880"/>
            <a:ext cx="0" cy="136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108240" y="294624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718160" y="294624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251400" y="293688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985680" y="3086280"/>
            <a:ext cx="1303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Spiro Spirakus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2503440" y="3159000"/>
            <a:ext cx="1303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Claus Pramer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3951360" y="3139920"/>
            <a:ext cx="15224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Benington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LME execution/logistics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5656320" y="3149640"/>
            <a:ext cx="1303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Murphy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Shipping &amp;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4718160" y="376560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H="1">
            <a:off x="4718160" y="3898800"/>
            <a:ext cx="1542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261120" y="3746520"/>
            <a:ext cx="0" cy="142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537080" y="400356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522320" y="4002120"/>
            <a:ext cx="7394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Brian Ahern*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537080" y="461340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089840" y="398160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130520" y="3986280"/>
            <a:ext cx="5551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Person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459320" y="4630680"/>
            <a:ext cx="869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Bellini*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4422600" y="5222880"/>
            <a:ext cx="81936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363920" y="5249880"/>
            <a:ext cx="9367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Anthony Mandel*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4468680" y="5840280"/>
            <a:ext cx="7956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Dudek*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546440" y="5832360"/>
            <a:ext cx="704880" cy="47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489640" y="3898800"/>
            <a:ext cx="0" cy="220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241960" y="4203720"/>
            <a:ext cx="2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251320" y="5451480"/>
            <a:ext cx="247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251320" y="6099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5241960" y="4846320"/>
            <a:ext cx="24768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961320" y="3327480"/>
            <a:ext cx="42372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394400" y="3332160"/>
            <a:ext cx="5040" cy="662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3378240" y="1263600"/>
            <a:ext cx="952560" cy="246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Farmer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3867120" y="1523880"/>
            <a:ext cx="0" cy="565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304920" y="6257880"/>
            <a:ext cx="27432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These people may, on occasion, perform certain trading functions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CA0D03C-B1E1-4B62-995E-9A46F6DEEE67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"/>
          <p:cNvSpPr/>
          <p:nvPr/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Scrap Business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3467160" y="1168560"/>
            <a:ext cx="2082600" cy="711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546440" y="189216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flipH="1">
            <a:off x="3746160" y="203184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3746520" y="204480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552840" y="1155600"/>
            <a:ext cx="1957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Robertson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Scrap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2882880" y="2184480"/>
            <a:ext cx="14605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905200" y="2206800"/>
            <a:ext cx="1422360" cy="5518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Rosenblum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 Scrap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H="1">
            <a:off x="2933280" y="2921040"/>
            <a:ext cx="80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921040" y="292104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168640" y="3070080"/>
            <a:ext cx="1457280" cy="5518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Uxa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 Scrap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197080" y="3036960"/>
            <a:ext cx="1452600" cy="608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946240" y="3657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 flipH="1">
            <a:off x="2959200" y="3975120"/>
            <a:ext cx="419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271680" y="3697200"/>
            <a:ext cx="1459080" cy="620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3322800" y="3743280"/>
            <a:ext cx="1339560" cy="5518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Derik Van-Deusen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 Scrap Logistics*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3759120" y="276876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3759120" y="2933640"/>
            <a:ext cx="0" cy="800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4076640" y="4317840"/>
            <a:ext cx="0" cy="140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 flipH="1">
            <a:off x="2565360" y="4457880"/>
            <a:ext cx="151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 flipH="1">
            <a:off x="4076280" y="4457880"/>
            <a:ext cx="1435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2552760" y="447048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4076640" y="447048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511960" y="4470480"/>
            <a:ext cx="0" cy="13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892160" y="4597560"/>
            <a:ext cx="1257480" cy="583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416400" y="4610160"/>
            <a:ext cx="12571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4876920" y="4622760"/>
            <a:ext cx="12571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911240" y="4610160"/>
            <a:ext cx="1209960" cy="5518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Stephanie Tucker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471120" y="4635360"/>
            <a:ext cx="1136160" cy="5518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Rita Maria Burkett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983480" y="4648320"/>
            <a:ext cx="1104480" cy="5518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Jennifer Cornfield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546440" y="2031840"/>
            <a:ext cx="1231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778360" y="2031840"/>
            <a:ext cx="0" cy="140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295960" y="3340080"/>
            <a:ext cx="164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172120" y="2219400"/>
            <a:ext cx="1254240" cy="55188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Casey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5283360" y="2781360"/>
            <a:ext cx="0" cy="55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556240" y="3083040"/>
            <a:ext cx="1084320" cy="55188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Randy Logan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5727600" y="3657600"/>
            <a:ext cx="0" cy="558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740560" y="4216320"/>
            <a:ext cx="164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975280" y="3908520"/>
            <a:ext cx="1324080" cy="551880"/>
          </a:xfrm>
          <a:prstGeom prst="rect">
            <a:avLst/>
          </a:prstGeom>
          <a:solidFill>
            <a:srgbClr val="ff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Ruth Zarren-Koch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 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St. Louis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124600" y="2197080"/>
            <a:ext cx="13525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5473800" y="3073320"/>
            <a:ext cx="125712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918040" y="3886200"/>
            <a:ext cx="1376640" cy="58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96960" y="1131840"/>
            <a:ext cx="1957320" cy="8254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 Hainsworth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Head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54120" y="1104840"/>
            <a:ext cx="1987560" cy="81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2654280" y="1447920"/>
            <a:ext cx="7747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304920" y="6257880"/>
            <a:ext cx="27432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This person may, on occasion, perform certain trading functions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6388200" y="1079640"/>
            <a:ext cx="1714320" cy="8636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Achim Lindhorst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Head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562720" y="14731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CEEA3B2-BDD5-436E-8474-0AC3F0424E5C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Metals Business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1" name=""/>
          <p:cNvGraphicFramePr/>
          <p:nvPr/>
        </p:nvGraphicFramePr>
        <p:xfrm>
          <a:off x="2070000" y="2120760"/>
          <a:ext cx="5249880" cy="419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0000" y="2120760"/>
                    <a:ext cx="5249880" cy="419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3" name=""/>
          <p:cNvSpPr/>
          <p:nvPr/>
        </p:nvSpPr>
        <p:spPr>
          <a:xfrm>
            <a:off x="3749760" y="1216080"/>
            <a:ext cx="2019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Mike Farmer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4695840" y="1552680"/>
            <a:ext cx="0" cy="565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5" name=""/>
          <p:cNvCxnSpPr/>
          <p:nvPr/>
        </p:nvCxnSpPr>
        <p:spPr>
          <a:xfrm>
            <a:off x="2069640" y="421920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456" name=""/>
          <p:cNvSpPr/>
          <p:nvPr/>
        </p:nvSpPr>
        <p:spPr>
          <a:xfrm flipH="1">
            <a:off x="5295960" y="3333600"/>
            <a:ext cx="1171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 flipV="1">
            <a:off x="5305320" y="3209760"/>
            <a:ext cx="0" cy="12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11DDCAE-B634-40E1-A26F-35EC2BA9E639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845400" y="1211400"/>
            <a:ext cx="199368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23800" y="1816200"/>
            <a:ext cx="1352520" cy="323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85880" y="4514760"/>
            <a:ext cx="1230480" cy="5432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RM/ Trade accounting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489040" y="1816200"/>
            <a:ext cx="1424160" cy="5432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Coordination/ Settlements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Overview of Process flow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54400" y="3168720"/>
            <a:ext cx="1692000" cy="54324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Confirmations &amp; contracts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694400" y="1203480"/>
            <a:ext cx="1191960" cy="32328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95600" y="1192320"/>
            <a:ext cx="1211400" cy="32328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3640" y="1192320"/>
            <a:ext cx="1211400" cy="323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5200" y="3168720"/>
            <a:ext cx="1352520" cy="323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9440" y="5754600"/>
            <a:ext cx="19940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support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394400" y="5119560"/>
            <a:ext cx="925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Tax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251840" y="181620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51840" y="275436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Control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51840" y="365616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mgmt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86480" y="1816200"/>
            <a:ext cx="1211040" cy="54324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38280" y="2251080"/>
            <a:ext cx="115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&amp;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65280" y="3629160"/>
            <a:ext cx="1154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Shipping and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394400" y="4497480"/>
            <a:ext cx="925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57560" y="2389320"/>
            <a:ext cx="1888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 &amp; trading support (all documentation with the exception of confirmations)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55760" y="3855960"/>
            <a:ext cx="188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Executing contracts &amp; confirms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55760" y="5249880"/>
            <a:ext cx="1889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Calcs books, responsible for commercial accounts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75560" y="2097000"/>
            <a:ext cx="216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Authorizing new counter-parties, calculating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75560" y="3071880"/>
            <a:ext cx="216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“Police” - analyzing P&amp;L, reviewing violations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64360" y="4032360"/>
            <a:ext cx="1384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movements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33840" y="2424240"/>
            <a:ext cx="1514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reporting, management reporting, budgeting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42A906-3951-429A-9203-1DFF4F55F07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the Broker Business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543480" y="1136520"/>
            <a:ext cx="2019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Mike Hutchinson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3692520" y="1736640"/>
            <a:ext cx="1685880" cy="86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Craig Young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Brokerage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Head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3808440" y="2841480"/>
            <a:ext cx="1473120" cy="555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T.J. Pimpinelli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339840" y="3898800"/>
            <a:ext cx="1473120" cy="542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724120" y="3908520"/>
            <a:ext cx="1473120" cy="542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Dealers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6638760" y="3867120"/>
            <a:ext cx="1473480" cy="542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2730600" y="4757760"/>
            <a:ext cx="1473120" cy="1646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Brian Flaherty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Sid Strutt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Keith Gworzdz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Kanner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Colin Crowley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Burak Hurbas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360360" y="4822920"/>
            <a:ext cx="1473120" cy="542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Bernie Penner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 Bracco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4452840" y="1449360"/>
            <a:ext cx="0" cy="3031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4473720" y="2610000"/>
            <a:ext cx="0" cy="237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4506840" y="3403440"/>
            <a:ext cx="0" cy="2383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 flipH="1">
            <a:off x="3362040" y="3633840"/>
            <a:ext cx="11509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4500720" y="3633840"/>
            <a:ext cx="1035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068480" y="3622680"/>
            <a:ext cx="0" cy="272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 flipV="1">
            <a:off x="1068480" y="2255400"/>
            <a:ext cx="0" cy="1366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068480" y="2255760"/>
            <a:ext cx="26240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3371760" y="3633840"/>
            <a:ext cx="0" cy="2728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514840" y="3651120"/>
            <a:ext cx="0" cy="246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3384720" y="4452840"/>
            <a:ext cx="0" cy="3096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1033560" y="4441680"/>
            <a:ext cx="0" cy="382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800600" y="3886200"/>
            <a:ext cx="1473120" cy="542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4803840" y="4780080"/>
            <a:ext cx="1473120" cy="542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5533920" y="4429080"/>
            <a:ext cx="0" cy="352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5381640" y="2219400"/>
            <a:ext cx="20192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7381800" y="2209680"/>
            <a:ext cx="0" cy="16480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5524560" y="3638520"/>
            <a:ext cx="170496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7191360" y="3638520"/>
            <a:ext cx="0" cy="22860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6632640" y="4780080"/>
            <a:ext cx="1501560" cy="552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Cai Parmer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7353360" y="4438800"/>
            <a:ext cx="0" cy="352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EA3918-796F-449F-89BF-E6E32D9D4A46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Reporting Lines for Montreal</a:t>
            </a:r>
            <a:endParaRPr b="1" lang="en-US" sz="31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1" name=""/>
          <p:cNvGraphicFramePr/>
          <p:nvPr/>
        </p:nvGraphicFramePr>
        <p:xfrm>
          <a:off x="870120" y="2590920"/>
          <a:ext cx="7232400" cy="25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0120" y="2590920"/>
                    <a:ext cx="7232400" cy="25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3" name=""/>
          <p:cNvSpPr/>
          <p:nvPr/>
        </p:nvSpPr>
        <p:spPr>
          <a:xfrm>
            <a:off x="3681360" y="1906560"/>
            <a:ext cx="1533600" cy="36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Farmer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464000" y="2273400"/>
            <a:ext cx="0" cy="3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FAE05A-F5DE-436E-B724-6E6FA60D931A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2120" y="2540160"/>
            <a:ext cx="3549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Head Duties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&amp; Communicating strategic direction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Allocating overall trading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that new types of business / significant transactions have all appropriate sign-offs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79960" y="2540160"/>
            <a:ext cx="31687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Designated Heads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 - Phil Bacon,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Michael Farmer, London, (Aluminum - Sam Hainsworth, London)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Scrap Copper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Achim Lindhorst - Germany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Craig Young,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DA0F72-3A85-4FC4-BB10-B5407CA692E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90400" y="1081080"/>
            <a:ext cx="4476960" cy="55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 trader only - Allocating limit given by business head to subordinate traders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 trader only - Agreeing &amp; signing daily profit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customer relationship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Originating new business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structured deals with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Notifying credit of any new counter-parties before transaction is done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risk positions of the firm (physical &amp; financial)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Taking proprietary positions where appropriate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trades with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deal tickets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Signing of amendments made to deal tickets by commercial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contracts as being in accordance with the deal concluded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positions within authorized limits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Looking at credit headroom before dealing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explanations for limit violation reports and signing them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of pricing inputs ("curves")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concerning mismatches of actual deliveries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Settling disputes with counter 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Notifying Credit &amp; Documentation of any new counter-parties not already notified by Origination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appropriate legal entity for each trade (as determined by legal &amp; tax depts.)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invoices and supporting evidence for payment for primary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35640" y="1081080"/>
            <a:ext cx="335592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Designated Head Trading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 - Phil Bacon,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Michael Farmer, London (Primary aluminum - Sam Hainsworth, London)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Scrap - Joe Robertson,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T.J. Pimpinelli,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The head trader can further allocate trading responsibility to other traders within their group.  Therefore not all personnel trading need to be on the authorized trading list.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A23BA6-CB5E-4D19-BE33-1719B64D687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6000" y="2147760"/>
            <a:ext cx="361296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Agency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customer relationship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Originating new business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trades &amp; structured deals with counter-parties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Committing the company to trades &amp; ancillary services within the band set daily by the head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physical trades using COMEX or LME exchange instruments (not required)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Writing deal tickets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Signing of amendments made to deal tickets by commercial support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concerning mismatches of actual deliveries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Settling disputes with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appropriate legal entity for each trade (as determined by the head trader)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invoices and supporting evidence for payment for primary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622760" y="2147760"/>
            <a:ext cx="42609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Designated Agency Heads (where necessary)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Concentrates - Not Applicable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- Joe Robertson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Zinc - Bill Silverstien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 - Bill Silverstein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aluminum - Jean Michaud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Mike Casey/Joe Robertson (NY)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David Rosenblum/Joe Robertson (NY)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(proprietary positions) - Michael Hutchinson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(US) - T.J. Pimpenielli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FFCE99-5A27-4203-81D3-82904E3481D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Functions - the Front 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4920" y="1500120"/>
            <a:ext cx="3638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Locating transport/transmission opportunities / booking berths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contracts for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Recording terms of contracts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Recording terms of amendments of contracts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with suppliers of secondary services concerning actual outruns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and amending contracts from a logistics standpoint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 movements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journeys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 loading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Directing sample taking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quality reports / reviewing inspectors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Providing documentation for customs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completeness of shipments for loading &amp; discharge as recorded by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Calculating, monitoring and negotiating demurrage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Notifying risk management of demurrage payable and receivable and any other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 invoices with supporting evidence for payment for secondary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35360" y="1500120"/>
            <a:ext cx="42609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Logistics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Dan Murphy,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Janet Vala-Terry, NY (all primary aluminum -Nicole Dion, Montreal)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Ruth Zarren-Koch,  St. Louis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Derik Van Deusen, 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- 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931B2B-D7B6-4294-942E-A58956D5805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Merchanting Middle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1960" y="1195560"/>
            <a:ext cx="3638520" cy="49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Co-ordination &amp; Settlements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responsibilities: Logistic &amp; trading support, liaison with cash mgmt dept (all documentation with the exception of confirmations)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Updating logistics system for delivery information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logistic (volume, delivery and location) systems to external statements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delivery reports to positions from risk management systems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supporting evidence for payment of invoices for both primary product and secondary services &amp; sending out these statements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Confirming (either in writing or verbally) incoming and outgoing payments before the statement is sent out.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Obtaining approval of payments for invoices from commercial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leasing with cash management - approving invoice for their payment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Chasing debtors for payment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a weekly report of unpriced volumes (this should be done by global counter-parties - is this possible for metals)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the inventory into accounts and validating monthly balance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Checking of incoming invoices to delivery documents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statements from brokers to RM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OTC brokerage charges from broker to accounting system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559400" y="4421160"/>
            <a:ext cx="4260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62440" y="1155600"/>
            <a:ext cx="363852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Co-ordination &amp; Settlements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Sending negotiable documents to purchasers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Applying cash received to accounts receivable accounts on a daily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accounts receivable &amp;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overdue Accounts Receivable to account coordinators (also within this group) daily and advising of chasing required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accounts payable balances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Raising disputes on settlement amounts to the attention of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cash forecasting for next 30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liquidated position to risk management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8DD71C-2477-4031-8873-6EF57138587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Duties of Commercial Support - Merchanting Middle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Office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1960" y="1195560"/>
            <a:ext cx="3638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Confirmations &amp; Contracts (Documentation)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Executing contracts &amp; confirms, liaison with “global counter-parties Enron personnel”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deal from deal ticket prepared by trading/agency and input into the risk management system by risk management/trade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Reviewing amendments to trades into the risk management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confirmations &amp;/or contracts from the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approvals for prepared confirmation/ contracts from traders, agency, logistics, legal, credit and tax.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Dispatching contracts to counter-parties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Keeping a log of executed contracts and following up on contracts not returned, reporting this log to reporting group)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broker confirmations to Risk Management Systems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Responding to counter-party contacts, taking advice from Legal, Credit and Logistics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Answering queries relating to contracts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&amp; following up with legal on general terms and conditions amendment requests from counter-parties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559400" y="4421160"/>
            <a:ext cx="4260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Placement of Documentation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cons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Copper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Aluminum scrap - 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62440" y="1155600"/>
            <a:ext cx="363852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New Counter-party information for distribution and system update in response to requests from Origination &amp; Trading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Ensuring global counter-parties updates their systems for new counter-parties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Producing monthly statistics concerning contracts (with the exception of executed info as this comes from global counter-parties)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Liaising with the global counter-parties personnel re executed confirmations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A65121-E439-4C1D-81E3-5BCEEDC06AB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Valued Sony Customer</cp:lastModifiedBy>
  <cp:lastPrinted>2000-10-05T17:29:16Z</cp:lastPrinted>
  <dcterms:modified xsi:type="dcterms:W3CDTF">2000-10-05T18:39:22Z</dcterms:modified>
  <cp:revision>392</cp:revision>
  <dc:subject/>
  <dc:title>No Slide Title</dc:title>
</cp:coreProperties>
</file>