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png" ContentType="image/png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985750" cy="9694863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rcRect l="0" t="0" r="0" b="8027"/>
          <a:stretch/>
        </p:blipFill>
        <p:spPr>
          <a:xfrm>
            <a:off x="0" y="0"/>
            <a:ext cx="12984120" cy="8915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816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3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8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298160" y="1938240"/>
            <a:ext cx="1071252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58640" indent="-444240">
              <a:spcBef>
                <a:spcPts val="799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66680" indent="-404640">
              <a:spcBef>
                <a:spcPts val="799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552680" indent="-325440">
              <a:spcBef>
                <a:spcPts val="799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2036880" indent="-322200">
              <a:spcBef>
                <a:spcPts val="799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2523960" indent="-323640">
              <a:spcBef>
                <a:spcPts val="799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2523960" indent="-323640">
              <a:spcBef>
                <a:spcPts val="799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2523960" indent="-323640">
              <a:spcBef>
                <a:spcPts val="799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4436640" y="9154800"/>
            <a:ext cx="4110120" cy="4316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  <a:def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&lt;footer&gt;</a:t>
            </a:r>
            <a:r>
              <a: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© 2000 Enron Corp. All Rights Reserved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1298520" y="9154800"/>
            <a:ext cx="2705040" cy="4316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  <a:def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fld id="{AA8A70E4-D21F-40EA-8596-E86CA943F8B8}" type="slidenum">
              <a: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3"/>
          <a:srcRect l="0" t="3146" r="0" b="88373"/>
          <a:stretch/>
        </p:blipFill>
        <p:spPr>
          <a:xfrm>
            <a:off x="0" y="8871120"/>
            <a:ext cx="12984120" cy="822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2"/>
          <a:srcRect l="0" t="0" r="0" b="8027"/>
          <a:stretch/>
        </p:blipFill>
        <p:spPr>
          <a:xfrm>
            <a:off x="0" y="0"/>
            <a:ext cx="12984120" cy="8915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816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3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8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298160" y="1938240"/>
            <a:ext cx="1071252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58640" indent="-444240">
              <a:spcBef>
                <a:spcPts val="799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66680" indent="-404640">
              <a:spcBef>
                <a:spcPts val="799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552680" indent="-325440">
              <a:spcBef>
                <a:spcPts val="799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2036880" indent="-322200">
              <a:spcBef>
                <a:spcPts val="799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2523960" indent="-323640">
              <a:spcBef>
                <a:spcPts val="799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2523960" indent="-323640">
              <a:spcBef>
                <a:spcPts val="799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2523960" indent="-323640">
              <a:spcBef>
                <a:spcPts val="799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3"/>
          </p:nvPr>
        </p:nvSpPr>
        <p:spPr>
          <a:xfrm>
            <a:off x="4436640" y="9154800"/>
            <a:ext cx="4110120" cy="4316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  <a:def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&lt;footer&gt;</a:t>
            </a:r>
            <a:r>
              <a: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© 2000 Enron Corp. All Rights Reserved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4"/>
          </p:nvPr>
        </p:nvSpPr>
        <p:spPr>
          <a:xfrm>
            <a:off x="1298520" y="9154800"/>
            <a:ext cx="2705040" cy="4316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  <a:def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fld id="{A2C400A4-BD34-479F-9CDB-449D6E7989CC}" type="slidenum">
              <a: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" descr=""/>
          <p:cNvPicPr/>
          <p:nvPr/>
        </p:nvPicPr>
        <p:blipFill>
          <a:blip r:embed="rId3"/>
          <a:srcRect l="0" t="3146" r="0" b="88373"/>
          <a:stretch/>
        </p:blipFill>
        <p:spPr>
          <a:xfrm>
            <a:off x="0" y="8871120"/>
            <a:ext cx="12984120" cy="822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4114440"/>
            <a:ext cx="10785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3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Enron Net Works</a:t>
            </a:r>
            <a:br>
              <a:rPr sz="3800"/>
            </a:br>
            <a:br>
              <a:rPr sz="3800"/>
            </a:br>
            <a:br>
              <a:rPr sz="3800"/>
            </a:br>
            <a:br>
              <a:rPr sz="3800"/>
            </a:br>
            <a:r>
              <a:rPr b="1" lang="en-US" sz="3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Enron Advisory Council</a:t>
            </a:r>
            <a:br>
              <a:rPr sz="3400"/>
            </a:br>
            <a:r>
              <a:rPr b="1" lang="en-US" sz="34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September 8, 2000</a:t>
            </a:r>
            <a:endParaRPr b="1" lang="en-US" sz="34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9A762CC-9F60-4E10-BB64-F83F873A1550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"/>
          <p:cNvSpPr/>
          <p:nvPr/>
        </p:nvSpPr>
        <p:spPr>
          <a:xfrm>
            <a:off x="1828800" y="228600"/>
            <a:ext cx="9831240" cy="70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712880"/>
                <a:tab algn="l" pos="3425760"/>
                <a:tab algn="l" pos="5138640"/>
                <a:tab algn="l" pos="6851520"/>
                <a:tab algn="l" pos="8564400"/>
                <a:tab algn="l" pos="1027764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Clickpaper.com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803760" y="6172200"/>
            <a:ext cx="9180360" cy="24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t">
            <a:normAutofit lnSpcReduction="9999"/>
          </a:bodyPr>
          <a:p>
            <a:pPr marL="606600" indent="-58752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1712880"/>
                <a:tab algn="l" pos="3425760"/>
                <a:tab algn="l" pos="5138640"/>
                <a:tab algn="l" pos="6851520"/>
                <a:tab algn="l" pos="8564400"/>
                <a:tab algn="l" pos="1027764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Extension of EnronOnline Platform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6600" indent="-58752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1712880"/>
                <a:tab algn="l" pos="3425760"/>
                <a:tab algn="l" pos="5138640"/>
                <a:tab algn="l" pos="6851520"/>
                <a:tab algn="l" pos="8564400"/>
                <a:tab algn="l" pos="1027764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Principal-Based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6600" indent="-58752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1712880"/>
                <a:tab algn="l" pos="3425760"/>
                <a:tab algn="l" pos="5138640"/>
                <a:tab algn="l" pos="6851520"/>
                <a:tab algn="l" pos="8564400"/>
                <a:tab algn="l" pos="1027764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Free of Charge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6600" indent="-58752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1712880"/>
                <a:tab algn="l" pos="3425760"/>
                <a:tab algn="l" pos="5138640"/>
                <a:tab algn="l" pos="6851520"/>
                <a:tab algn="l" pos="8564400"/>
                <a:tab algn="l" pos="1027764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Real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6600" indent="-58752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1712880"/>
                <a:tab algn="l" pos="3425760"/>
                <a:tab algn="l" pos="5138640"/>
                <a:tab algn="l" pos="6851520"/>
                <a:tab algn="l" pos="8564400"/>
                <a:tab algn="l" pos="1027764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Financial and Physical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6600" indent="-58752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Verdana"/>
              <a:buChar char="•"/>
              <a:tabLst>
                <a:tab algn="l" pos="1712880"/>
                <a:tab algn="l" pos="3425760"/>
                <a:tab algn="l" pos="5138640"/>
                <a:tab algn="l" pos="6851520"/>
                <a:tab algn="l" pos="8564400"/>
                <a:tab algn="l" pos="1027764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Tailored to Paper Industry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6" name=""/>
          <p:cNvGrpSpPr/>
          <p:nvPr/>
        </p:nvGrpSpPr>
        <p:grpSpPr>
          <a:xfrm>
            <a:off x="3240000" y="1676520"/>
            <a:ext cx="6613560" cy="4194000"/>
            <a:chOff x="3240000" y="1676520"/>
            <a:chExt cx="6613560" cy="4194000"/>
          </a:xfrm>
        </p:grpSpPr>
        <p:pic>
          <p:nvPicPr>
            <p:cNvPr id="187" name="" descr=""/>
            <p:cNvPicPr/>
            <p:nvPr/>
          </p:nvPicPr>
          <p:blipFill>
            <a:blip r:embed="rId1"/>
            <a:srcRect l="1703" t="13443" r="7957" b="4248"/>
            <a:stretch/>
          </p:blipFill>
          <p:spPr>
            <a:xfrm>
              <a:off x="3240000" y="1676520"/>
              <a:ext cx="6613560" cy="41940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  <a:effectLst>
              <a:outerShdw dist="107932" dir="2700000" blurRad="0" rotWithShape="0">
                <a:srgbClr val="808080"/>
              </a:outerShdw>
            </a:effectLst>
          </p:spPr>
        </p:pic>
        <p:sp>
          <p:nvSpPr>
            <p:cNvPr id="188" name=""/>
            <p:cNvSpPr txBox="1"/>
            <p:nvPr/>
          </p:nvSpPr>
          <p:spPr>
            <a:xfrm>
              <a:off x="3240000" y="1676520"/>
              <a:ext cx="6613560" cy="4194000"/>
            </a:xfrm>
            <a:prstGeom prst="rect">
              <a:avLst/>
            </a:prstGeom>
            <a:noFill/>
            <a:ln w="0">
              <a:noFill/>
            </a:ln>
          </p:spPr>
          <p:txBody>
            <a:bodyPr lIns="120960" rIns="120960" tIns="60480" bIns="60480" anchor="t">
              <a:normAutofit/>
            </a:bodyPr>
            <a:p>
              <a:pPr marL="606600" indent="-587520">
                <a:lnSpc>
                  <a:spcPct val="100000"/>
                </a:lnSpc>
                <a:spcBef>
                  <a:spcPts val="850"/>
                </a:spcBef>
                <a:buClr>
                  <a:srgbClr val="000000"/>
                </a:buClr>
                <a:buFont typeface="Verdana"/>
                <a:buChar char="•"/>
                <a:tabLst>
                  <a:tab algn="l" pos="1712880"/>
                  <a:tab algn="l" pos="3425760"/>
                  <a:tab algn="l" pos="5138640"/>
                  <a:tab algn="l" pos="6851520"/>
                  <a:tab algn="l" pos="8564400"/>
                  <a:tab algn="l" pos="1027764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67E6DAC-AD5E-4948-B040-82DC22DFB23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"/>
          <p:cNvSpPr/>
          <p:nvPr/>
        </p:nvSpPr>
        <p:spPr>
          <a:xfrm>
            <a:off x="1490760" y="433440"/>
            <a:ext cx="9833040" cy="70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712880"/>
                <a:tab algn="l" pos="3425760"/>
                <a:tab algn="l" pos="5138640"/>
                <a:tab algn="l" pos="6851520"/>
                <a:tab algn="l" pos="8564400"/>
                <a:tab algn="l" pos="1027764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 Works Funding Plan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1066680" y="1981080"/>
            <a:ext cx="11155320" cy="60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t">
            <a:normAutofit/>
          </a:bodyPr>
          <a:p>
            <a:pPr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Verdana"/>
              <a:buChar char="•"/>
              <a:tabLst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No Enron Equity Issuance Anticipated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Verdana"/>
              <a:buChar char="•"/>
              <a:tabLst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Verdana"/>
              <a:buChar char="•"/>
              <a:tabLst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Targeted Investors for Each Vertical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Verdana"/>
              <a:buChar char="•"/>
              <a:tabLst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Verdana"/>
              <a:buChar char="•"/>
              <a:tabLst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Limited Enron Financial Support Required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Verdana"/>
              <a:buChar char="•"/>
              <a:tabLst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Verdana"/>
              <a:buChar char="•"/>
              <a:tabLst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Capital Available by Third Quarter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A04643F-601A-4DCB-BCB6-2DF119A7908E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981080" y="-360"/>
            <a:ext cx="10785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3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Enron Net Works</a:t>
            </a:r>
            <a:endParaRPr b="1" lang="en-US" sz="38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4" name=""/>
          <p:cNvSpPr/>
          <p:nvPr/>
        </p:nvSpPr>
        <p:spPr>
          <a:xfrm>
            <a:off x="1584360" y="2355840"/>
            <a:ext cx="9921960" cy="60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Industries Exist That Sell Commodity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 Through Legacy Distribution Channels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Channels Often Consist of Complex Sales Forces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Long Term Relationships with Little Price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Transparency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Enormous Inefficiencies Exist in the Pricing of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Internet Provides a Unique Opportunity to Have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Immediate and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Inexpensive Access to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C7804F-7C45-4BBA-A1E0-8B2F0B74FCE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1371600" y="380520"/>
            <a:ext cx="1073952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712880"/>
                <a:tab algn="l" pos="3425760"/>
                <a:tab algn="l" pos="5138640"/>
                <a:tab algn="l" pos="6851520"/>
                <a:tab algn="l" pos="8564400"/>
                <a:tab algn="l" pos="10277640"/>
              </a:tabLst>
            </a:pPr>
            <a:r>
              <a:rPr b="1" lang="en-US" sz="4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Opportunity for Enron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600200" y="2133720"/>
            <a:ext cx="10542600" cy="603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t">
            <a:normAutofit/>
          </a:bodyPr>
          <a:p>
            <a:pPr>
              <a:lnSpc>
                <a:spcPct val="100000"/>
              </a:lnSpc>
              <a:spcBef>
                <a:spcPts val="2999"/>
              </a:spcBef>
              <a:buClr>
                <a:srgbClr val="3333cc"/>
              </a:buClr>
              <a:buFont typeface="Symbol" charset="2"/>
              <a:buChar char=""/>
              <a:tabLst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Use Proven Enron eCommerce Platforms As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Accelerators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999"/>
              </a:spcBef>
              <a:buClr>
                <a:srgbClr val="3333cc"/>
              </a:buClr>
              <a:buFont typeface="Symbol" charset="2"/>
              <a:buChar char=""/>
              <a:tabLst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Leverage Off Enron’s Proven Skills in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Logistics, Risk Management and Back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Office Capabilities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999"/>
              </a:spcBef>
              <a:buClr>
                <a:srgbClr val="3333cc"/>
              </a:buClr>
              <a:buFont typeface="Symbol" charset="2"/>
              <a:buChar char=""/>
              <a:tabLst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Provide High-Margin, Structured Products to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Customers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999"/>
              </a:spcBef>
              <a:buClr>
                <a:srgbClr val="3333cc"/>
              </a:buClr>
              <a:buFont typeface="Symbol" charset="2"/>
              <a:buChar char=""/>
              <a:tabLst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Move Quickly and Minimize Effect on 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Enron’s Balance Sheet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999"/>
              </a:spcBef>
              <a:buClr>
                <a:srgbClr val="3333cc"/>
              </a:buClr>
              <a:buFont typeface="Symbol" charset="2"/>
              <a:buChar char=""/>
              <a:tabLst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999"/>
              </a:spcBef>
              <a:buClr>
                <a:srgbClr val="000000"/>
              </a:buClr>
              <a:buFont typeface="Verdana"/>
              <a:buChar char="•"/>
              <a:tabLst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16AB2F4-CB5A-4206-A208-794529921C2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4495680" y="2438280"/>
            <a:ext cx="4038840" cy="8128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28680" y="2448000"/>
            <a:ext cx="4037040" cy="8128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724960" y="2448000"/>
            <a:ext cx="4037040" cy="8128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62120" y="360"/>
            <a:ext cx="10909080" cy="121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Has the Capabilities Required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Capture this Market Opportunity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986040" y="3660120"/>
            <a:ext cx="2889000" cy="172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0960" rIns="120960" tIns="60480" bIns="60480" anchor="ctr">
            <a:spAutoFit/>
          </a:bodyPr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Markets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Markets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Futures Markets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915840" y="3808440"/>
            <a:ext cx="114480" cy="127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15840" y="4435560"/>
            <a:ext cx="11448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915840" y="5081760"/>
            <a:ext cx="11448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339160" y="3660120"/>
            <a:ext cx="2301120" cy="172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0960" rIns="120960" tIns="60480" bIns="60480" anchor="ctr">
            <a:spAutoFit/>
          </a:bodyPr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267160" y="3808440"/>
            <a:ext cx="114480" cy="127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267160" y="4435560"/>
            <a:ext cx="11448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267160" y="5081760"/>
            <a:ext cx="11448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372600" y="3575520"/>
            <a:ext cx="3195720" cy="251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ctr">
            <a:spAutoFit/>
          </a:bodyPr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eCommerce Platforms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Process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9285120" y="3808440"/>
            <a:ext cx="114480" cy="1270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9285120" y="4830840"/>
            <a:ext cx="114480" cy="1285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296280" y="5791320"/>
            <a:ext cx="114480" cy="126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84120" y="2434320"/>
            <a:ext cx="3927600" cy="8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Making Capabilities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558400" y="2434320"/>
            <a:ext cx="1953360" cy="8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0960" rIns="120960" tIns="60480" bIns="604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Operating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Capabilities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9765360" y="2434320"/>
            <a:ext cx="1953360" cy="8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0960" rIns="120960" tIns="60480" bIns="604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Capabilities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28680" y="3265560"/>
            <a:ext cx="4037040" cy="3354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18000" y="3265560"/>
            <a:ext cx="4038480" cy="3354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724960" y="3265560"/>
            <a:ext cx="4037040" cy="3354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3249FA-8E13-4AA1-BAFE-74451A19533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4921200" y="1038240"/>
            <a:ext cx="6292800" cy="3906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735440" y="1263600"/>
            <a:ext cx="6294600" cy="3906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551480" y="1487520"/>
            <a:ext cx="6292800" cy="3906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365720" y="1711440"/>
            <a:ext cx="6294240" cy="3906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181400" y="1936800"/>
            <a:ext cx="6294600" cy="3906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997440" y="2160720"/>
            <a:ext cx="6292800" cy="3906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811680" y="2382840"/>
            <a:ext cx="6294240" cy="3906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629160" y="2606760"/>
            <a:ext cx="6294240" cy="3906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444840" y="2832120"/>
            <a:ext cx="6292800" cy="3906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59080" y="3056040"/>
            <a:ext cx="6294600" cy="3906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075120" y="3279600"/>
            <a:ext cx="6292800" cy="390708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889360" y="3505320"/>
            <a:ext cx="6294240" cy="3906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705040" y="3728880"/>
            <a:ext cx="6294600" cy="390708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521080" y="3951360"/>
            <a:ext cx="6292800" cy="3906720"/>
          </a:xfrm>
          <a:prstGeom prst="rect">
            <a:avLst/>
          </a:prstGeom>
          <a:solidFill>
            <a:srgbClr val="ff0000"/>
          </a:solidFill>
          <a:ln w="284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637240" y="3219480"/>
            <a:ext cx="117108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Bandwidth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453280" y="3668760"/>
            <a:ext cx="79488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037840" y="3890880"/>
            <a:ext cx="126072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417680" y="9150480"/>
            <a:ext cx="7227720" cy="287280"/>
          </a:xfrm>
          <a:custGeom>
            <a:avLst/>
            <a:gdLst>
              <a:gd name="textAreaLeft" fmla="*/ 0 w 7227720"/>
              <a:gd name="textAreaRight" fmla="*/ 7228080 w 7227720"/>
              <a:gd name="textAreaTop" fmla="*/ 0 h 287280"/>
              <a:gd name="textAreaBottom" fmla="*/ 287640 h 2872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827520" y="9122040"/>
            <a:ext cx="195372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Aggregation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979640" y="8836200"/>
            <a:ext cx="7226280" cy="287280"/>
          </a:xfrm>
          <a:custGeom>
            <a:avLst/>
            <a:gdLst>
              <a:gd name="textAreaLeft" fmla="*/ 0 w 7226280"/>
              <a:gd name="textAreaRight" fmla="*/ 7226640 w 7226280"/>
              <a:gd name="textAreaTop" fmla="*/ 0 h 287280"/>
              <a:gd name="textAreaBottom" fmla="*/ 287640 h 2872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431960" y="8807760"/>
            <a:ext cx="192492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478240" y="8483760"/>
            <a:ext cx="7138800" cy="287280"/>
          </a:xfrm>
          <a:custGeom>
            <a:avLst/>
            <a:gdLst>
              <a:gd name="textAreaLeft" fmla="*/ 0 w 7138800"/>
              <a:gd name="textAreaRight" fmla="*/ 7139160 w 7138800"/>
              <a:gd name="textAreaTop" fmla="*/ 0 h 287280"/>
              <a:gd name="textAreaBottom" fmla="*/ 287640 h 2872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0645" y="0"/>
                </a:lnTo>
                <a:lnTo>
                  <a:pt x="21600" y="10800"/>
                </a:lnTo>
                <a:lnTo>
                  <a:pt x="2064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060880" y="8455320"/>
            <a:ext cx="152856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712480" y="3444840"/>
            <a:ext cx="64620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621760" y="2995560"/>
            <a:ext cx="157824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Petrochemicals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876400" y="8042400"/>
            <a:ext cx="136980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166160" y="8042400"/>
            <a:ext cx="127080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213520" y="8042400"/>
            <a:ext cx="104256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4191120" y="8229600"/>
            <a:ext cx="1122120" cy="14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189840" y="8217000"/>
            <a:ext cx="1049040" cy="12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06360" y="228600"/>
            <a:ext cx="7040520" cy="69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Enron Business Model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914800" y="2760840"/>
            <a:ext cx="136980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Pulp &amp; Paper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312240" y="2540160"/>
            <a:ext cx="93384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551280" y="2319480"/>
            <a:ext cx="81504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761520" y="2100240"/>
            <a:ext cx="77508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654960" y="1889280"/>
            <a:ext cx="135972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Data Storage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169760" y="1639800"/>
            <a:ext cx="68616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Steel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099200" y="1428840"/>
            <a:ext cx="121104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Agriculture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548480" y="976320"/>
            <a:ext cx="104256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529000" y="4184640"/>
            <a:ext cx="6273720" cy="3903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9" name=""/>
          <p:cNvGrpSpPr/>
          <p:nvPr/>
        </p:nvGrpSpPr>
        <p:grpSpPr>
          <a:xfrm>
            <a:off x="2489040" y="4185720"/>
            <a:ext cx="6341400" cy="3921120"/>
            <a:chOff x="2489040" y="4185720"/>
            <a:chExt cx="6341400" cy="3921120"/>
          </a:xfrm>
        </p:grpSpPr>
        <p:sp>
          <p:nvSpPr>
            <p:cNvPr id="80" name=""/>
            <p:cNvSpPr/>
            <p:nvPr/>
          </p:nvSpPr>
          <p:spPr>
            <a:xfrm>
              <a:off x="2537280" y="6793920"/>
              <a:ext cx="6254640" cy="1283400"/>
            </a:xfrm>
            <a:prstGeom prst="rect">
              <a:avLst/>
            </a:prstGeom>
            <a:blipFill rotWithShape="0">
              <a:blip r:embed="rId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600" rIns="129600" tIns="64800" bIns="64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525400" y="6793920"/>
              <a:ext cx="2044080" cy="1264680"/>
            </a:xfrm>
            <a:prstGeom prst="rect">
              <a:avLst/>
            </a:prstGeom>
            <a:solidFill>
              <a:srgbClr val="ffff00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2" name=""/>
            <p:cNvGrpSpPr/>
            <p:nvPr/>
          </p:nvGrpSpPr>
          <p:grpSpPr>
            <a:xfrm>
              <a:off x="2489040" y="4185720"/>
              <a:ext cx="6341400" cy="3921120"/>
              <a:chOff x="2489040" y="4185720"/>
              <a:chExt cx="6341400" cy="3921120"/>
            </a:xfrm>
          </p:grpSpPr>
          <p:sp>
            <p:nvSpPr>
              <p:cNvPr id="83" name=""/>
              <p:cNvSpPr/>
              <p:nvPr/>
            </p:nvSpPr>
            <p:spPr>
              <a:xfrm flipV="1">
                <a:off x="2529720" y="4186080"/>
                <a:ext cx="185760" cy="1483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 flipV="1">
                <a:off x="2523600" y="4185720"/>
                <a:ext cx="407520" cy="3250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 flipV="1">
                <a:off x="2516040" y="4185720"/>
                <a:ext cx="628200" cy="5014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 flipV="1">
                <a:off x="2520000" y="4186080"/>
                <a:ext cx="837720" cy="6688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 flipV="1">
                <a:off x="2489040" y="4185720"/>
                <a:ext cx="1082160" cy="8636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 flipV="1">
                <a:off x="2504160" y="4186080"/>
                <a:ext cx="1280160" cy="10216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 flipV="1">
                <a:off x="2508120" y="4185720"/>
                <a:ext cx="1489320" cy="11890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 flipV="1">
                <a:off x="2523600" y="4186080"/>
                <a:ext cx="1687320" cy="13471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 flipV="1">
                <a:off x="2527560" y="4186080"/>
                <a:ext cx="1896480" cy="15141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 flipV="1">
                <a:off x="2510280" y="4185720"/>
                <a:ext cx="2128680" cy="17002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 flipV="1">
                <a:off x="2513880" y="4185720"/>
                <a:ext cx="2338920" cy="18673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 flipV="1">
                <a:off x="2517840" y="4186080"/>
                <a:ext cx="2548440" cy="20347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 flipV="1">
                <a:off x="2498400" y="4186080"/>
                <a:ext cx="2781000" cy="22204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 flipV="1">
                <a:off x="2525760" y="4186080"/>
                <a:ext cx="2967120" cy="23695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 flipV="1">
                <a:off x="2517840" y="4185720"/>
                <a:ext cx="3188160" cy="25455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 flipV="1">
                <a:off x="2510280" y="4186080"/>
                <a:ext cx="3409200" cy="27223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 flipV="1">
                <a:off x="2521800" y="4186080"/>
                <a:ext cx="3610800" cy="28836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" name=""/>
              <p:cNvSpPr/>
              <p:nvPr/>
            </p:nvSpPr>
            <p:spPr>
              <a:xfrm flipV="1">
                <a:off x="2512080" y="4186080"/>
                <a:ext cx="3835440" cy="30628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" name=""/>
              <p:cNvSpPr/>
              <p:nvPr/>
            </p:nvSpPr>
            <p:spPr>
              <a:xfrm flipV="1">
                <a:off x="2508120" y="4186080"/>
                <a:ext cx="4053240" cy="32364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 flipV="1">
                <a:off x="2520000" y="4186080"/>
                <a:ext cx="4254840" cy="33976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 flipV="1">
                <a:off x="2508120" y="4186080"/>
                <a:ext cx="4479840" cy="35769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 flipV="1">
                <a:off x="2520000" y="4186080"/>
                <a:ext cx="4681440" cy="37382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 flipV="1">
                <a:off x="2539440" y="4186080"/>
                <a:ext cx="4875120" cy="38930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 flipV="1">
                <a:off x="2760120" y="4185720"/>
                <a:ext cx="4867920" cy="38869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" name=""/>
              <p:cNvSpPr/>
              <p:nvPr/>
            </p:nvSpPr>
            <p:spPr>
              <a:xfrm flipV="1">
                <a:off x="2973960" y="4185720"/>
                <a:ext cx="4867200" cy="38869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" name=""/>
              <p:cNvSpPr/>
              <p:nvPr/>
            </p:nvSpPr>
            <p:spPr>
              <a:xfrm flipV="1">
                <a:off x="3180960" y="4186080"/>
                <a:ext cx="4875120" cy="38930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" name=""/>
              <p:cNvSpPr/>
              <p:nvPr/>
            </p:nvSpPr>
            <p:spPr>
              <a:xfrm flipV="1">
                <a:off x="3394440" y="4186080"/>
                <a:ext cx="4875120" cy="38930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" name=""/>
              <p:cNvSpPr/>
              <p:nvPr/>
            </p:nvSpPr>
            <p:spPr>
              <a:xfrm flipV="1">
                <a:off x="3615480" y="4185720"/>
                <a:ext cx="4867920" cy="38869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" name=""/>
              <p:cNvSpPr/>
              <p:nvPr/>
            </p:nvSpPr>
            <p:spPr>
              <a:xfrm flipV="1">
                <a:off x="3828960" y="4185720"/>
                <a:ext cx="4867920" cy="38869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 flipV="1">
                <a:off x="4023000" y="4278600"/>
                <a:ext cx="4770720" cy="380952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 flipV="1">
                <a:off x="4236120" y="4436280"/>
                <a:ext cx="4572720" cy="36514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 flipV="1">
                <a:off x="4449240" y="4606920"/>
                <a:ext cx="4359240" cy="34812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 flipV="1">
                <a:off x="4662720" y="4774320"/>
                <a:ext cx="4150080" cy="33141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 flipV="1">
                <a:off x="4878360" y="4947480"/>
                <a:ext cx="3932640" cy="31406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 flipV="1">
                <a:off x="5068080" y="5115240"/>
                <a:ext cx="3746880" cy="29916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 flipV="1">
                <a:off x="5304960" y="5272920"/>
                <a:ext cx="3525480" cy="28152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 flipV="1">
                <a:off x="5506560" y="5449680"/>
                <a:ext cx="3315960" cy="26481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 flipV="1">
                <a:off x="5743080" y="5626080"/>
                <a:ext cx="3071880" cy="24530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 flipV="1">
                <a:off x="5933160" y="5793120"/>
                <a:ext cx="2885400" cy="23043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 flipV="1">
                <a:off x="6160320" y="5960520"/>
                <a:ext cx="2662200" cy="21261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 flipV="1">
                <a:off x="6371280" y="6137280"/>
                <a:ext cx="2443680" cy="195120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 flipV="1">
                <a:off x="6619680" y="6341040"/>
                <a:ext cx="2195280" cy="17528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 flipV="1">
                <a:off x="6867720" y="6539400"/>
                <a:ext cx="1947240" cy="15548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 flipV="1">
                <a:off x="7131600" y="6743880"/>
                <a:ext cx="1683360" cy="13438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 flipV="1">
                <a:off x="7364160" y="6936120"/>
                <a:ext cx="1450800" cy="11584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 flipV="1">
                <a:off x="7620120" y="7129800"/>
                <a:ext cx="1194840" cy="95364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 flipV="1">
                <a:off x="7860960" y="7321680"/>
                <a:ext cx="954000" cy="7617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 flipV="1">
                <a:off x="8124840" y="7532280"/>
                <a:ext cx="690120" cy="55116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 flipV="1">
                <a:off x="8380800" y="7744320"/>
                <a:ext cx="434160" cy="3466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 flipV="1">
                <a:off x="8644680" y="7955280"/>
                <a:ext cx="170280" cy="136080"/>
              </a:xfrm>
              <a:prstGeom prst="line">
                <a:avLst/>
              </a:prstGeom>
              <a:ln w="1908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3" name=""/>
            <p:cNvGrpSpPr/>
            <p:nvPr/>
          </p:nvGrpSpPr>
          <p:grpSpPr>
            <a:xfrm>
              <a:off x="2502360" y="4188960"/>
              <a:ext cx="6306840" cy="3905280"/>
              <a:chOff x="2502360" y="4188960"/>
              <a:chExt cx="6306840" cy="3905280"/>
            </a:xfrm>
          </p:grpSpPr>
          <p:sp>
            <p:nvSpPr>
              <p:cNvPr id="134" name=""/>
              <p:cNvSpPr/>
              <p:nvPr/>
            </p:nvSpPr>
            <p:spPr>
              <a:xfrm>
                <a:off x="2502360" y="4188960"/>
                <a:ext cx="2102400" cy="130176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4604760" y="4188960"/>
                <a:ext cx="2102040" cy="130176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6706800" y="4188960"/>
                <a:ext cx="2102400" cy="130176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>
                <a:off x="2502360" y="5490720"/>
                <a:ext cx="2102400" cy="130176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4604760" y="5490720"/>
                <a:ext cx="2102040" cy="130176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6706800" y="5490720"/>
                <a:ext cx="2102400" cy="130176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>
                <a:off x="2502360" y="6792480"/>
                <a:ext cx="2102400" cy="130176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4604760" y="6792480"/>
                <a:ext cx="2102040" cy="130176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6706800" y="6792480"/>
                <a:ext cx="2102400" cy="1301760"/>
              </a:xfrm>
              <a:prstGeom prst="rect">
                <a:avLst/>
              </a:prstGeom>
              <a:noFill/>
              <a:ln w="3816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129240" rIns="129240" tIns="64440" bIns="64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43" name=""/>
          <p:cNvSpPr/>
          <p:nvPr/>
        </p:nvSpPr>
        <p:spPr>
          <a:xfrm>
            <a:off x="7309080" y="1214280"/>
            <a:ext cx="1152000" cy="3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Chemicals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914400" y="7086600"/>
            <a:ext cx="1542960" cy="67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 to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303200" y="5559480"/>
            <a:ext cx="1123920" cy="67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0160" y="4245120"/>
            <a:ext cx="2407680" cy="67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Structured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Derivatives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2E596F1-F6DD-476C-9CAC-AD612AFB6DF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816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3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The Net Works Opportunity</a:t>
            </a:r>
            <a:endParaRPr b="1" lang="en-US" sz="38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533520" y="1752480"/>
            <a:ext cx="1071216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58640" indent="-444240">
              <a:spcBef>
                <a:spcPts val="799"/>
              </a:spcBef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Components of Transformation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49" name=""/>
          <p:cNvSpPr/>
          <p:nvPr/>
        </p:nvSpPr>
        <p:spPr>
          <a:xfrm>
            <a:off x="990720" y="2819520"/>
            <a:ext cx="2514600" cy="1600200"/>
          </a:xfrm>
          <a:custGeom>
            <a:avLst/>
            <a:gdLst>
              <a:gd name="textAreaLeft" fmla="*/ 0 w 2514600"/>
              <a:gd name="textAreaRight" fmla="*/ 2514960 w 2514600"/>
              <a:gd name="textAreaTop" fmla="*/ 0 h 1600200"/>
              <a:gd name="textAreaBottom" fmla="*/ 1600560 h 1600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Product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Standards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629400" y="2819520"/>
            <a:ext cx="2209680" cy="1600200"/>
          </a:xfrm>
          <a:custGeom>
            <a:avLst/>
            <a:gdLst>
              <a:gd name="textAreaLeft" fmla="*/ 0 w 2209680"/>
              <a:gd name="textAreaRight" fmla="*/ 2210040 w 2209680"/>
              <a:gd name="textAreaTop" fmla="*/ 0 h 1600200"/>
              <a:gd name="textAreaBottom" fmla="*/ 1600560 h 1600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Making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Establishes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Liquidity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876920" y="2819520"/>
            <a:ext cx="2209680" cy="1600200"/>
          </a:xfrm>
          <a:custGeom>
            <a:avLst/>
            <a:gdLst>
              <a:gd name="textAreaLeft" fmla="*/ 0 w 2209680"/>
              <a:gd name="textAreaRight" fmla="*/ 2210040 w 2209680"/>
              <a:gd name="textAreaTop" fmla="*/ 0 h 1600200"/>
              <a:gd name="textAreaBottom" fmla="*/ 1600560 h 1600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Develop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Physical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048120" y="2819520"/>
            <a:ext cx="2286000" cy="1600200"/>
          </a:xfrm>
          <a:custGeom>
            <a:avLst/>
            <a:gdLst>
              <a:gd name="textAreaLeft" fmla="*/ 0 w 2286000"/>
              <a:gd name="textAreaRight" fmla="*/ 2286360 w 2286000"/>
              <a:gd name="textAreaTop" fmla="*/ 0 h 1600200"/>
              <a:gd name="textAreaBottom" fmla="*/ 1600560 h 1600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Obtain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Physical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0134720" y="2819520"/>
            <a:ext cx="2209680" cy="1600200"/>
          </a:xfrm>
          <a:custGeom>
            <a:avLst/>
            <a:gdLst>
              <a:gd name="textAreaLeft" fmla="*/ 0 w 2209680"/>
              <a:gd name="textAreaRight" fmla="*/ 2210040 w 2209680"/>
              <a:gd name="textAreaTop" fmla="*/ 0 h 1600200"/>
              <a:gd name="textAreaBottom" fmla="*/ 1600560 h 1600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Innovative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Structured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8381880" y="2819520"/>
            <a:ext cx="2210040" cy="1600200"/>
          </a:xfrm>
          <a:custGeom>
            <a:avLst/>
            <a:gdLst>
              <a:gd name="textAreaLeft" fmla="*/ 0 w 2210040"/>
              <a:gd name="textAreaRight" fmla="*/ 2210400 w 2210040"/>
              <a:gd name="textAreaTop" fmla="*/ 0 h 1600200"/>
              <a:gd name="textAreaBottom" fmla="*/ 1600560 h 1600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Risk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906200" y="4753080"/>
            <a:ext cx="9528840" cy="38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Transformed Markets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Transformation in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Metals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Broadband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United Kingdom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Credits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and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United Kingdom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Nordic Region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Coal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89A82C1-4207-4071-8D43-E56DAA93520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816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3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Target Markets</a:t>
            </a:r>
            <a:endParaRPr b="1" lang="en-US" sz="38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990720" y="1676160"/>
            <a:ext cx="10712160" cy="667836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58640" indent="-444240">
              <a:spcBef>
                <a:spcPts val="601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Core Product must have Commodity-like Attributes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66680" indent="-404640">
              <a:spcBef>
                <a:spcPts val="499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Base Grade (Index)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66680" indent="-404640">
              <a:spcBef>
                <a:spcPts val="499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Fungibility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66680" indent="-404640">
              <a:spcBef>
                <a:spcPts val="499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Switch Points Based on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58640" indent="-444240">
              <a:spcBef>
                <a:spcPts val="601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Capital Intensive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66680" indent="-404640">
              <a:spcBef>
                <a:spcPts val="499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Large Sums Invested and at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66680" indent="-404640">
              <a:spcBef>
                <a:spcPts val="499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Reliability of Delivery and Product Spec is Customer Concern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58640" indent="-444240">
              <a:spcBef>
                <a:spcPts val="601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Complex Distribution / Logistics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66680" indent="-404640">
              <a:spcBef>
                <a:spcPts val="499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Scale and Scope Matters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66680" indent="-404640">
              <a:spcBef>
                <a:spcPts val="499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Expensive to Replicate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58640" indent="-444240">
              <a:spcBef>
                <a:spcPts val="601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Slow Moving Incumbents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66680" indent="-404640">
              <a:spcBef>
                <a:spcPts val="499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Playing Defense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58640" indent="0">
              <a:spcBef>
                <a:spcPts val="601"/>
              </a:spcBef>
              <a:buNone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58640" indent="0">
              <a:spcBef>
                <a:spcPts val="601"/>
              </a:spcBef>
              <a:buNone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58" name=""/>
          <p:cNvSpPr/>
          <p:nvPr/>
        </p:nvSpPr>
        <p:spPr>
          <a:xfrm>
            <a:off x="2822040" y="6934320"/>
            <a:ext cx="2404800" cy="167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Metals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Pulp &amp; Paper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Steel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Chemicals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487840" y="6934320"/>
            <a:ext cx="2606760" cy="167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Credit/Finance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Data Storage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Settlements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Logistics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F497444-C128-49E5-A4D7-6FED8E27817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"/>
          <p:cNvSpPr/>
          <p:nvPr/>
        </p:nvSpPr>
        <p:spPr>
          <a:xfrm>
            <a:off x="2286000" y="2574360"/>
            <a:ext cx="9441000" cy="368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241632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Business Plan Upon Entering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241632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Upgrade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241632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Streamline Process to Do Business the Best,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Efficient Way Possible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449280"/>
                <a:tab algn="l" pos="241632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241632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Expand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 Market Share in Current Business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449280"/>
                <a:tab algn="l" pos="241632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241632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Penetrate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Rapidly Establish Significant Stakes in New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241632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675800" y="304560"/>
            <a:ext cx="2611080" cy="73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0960" rIns="120960" tIns="60480" bIns="604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Approach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981080" y="2819520"/>
            <a:ext cx="147600" cy="1666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666520" y="4997520"/>
            <a:ext cx="2661840" cy="5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0960" rIns="120960" tIns="60480" bIns="60480" anchor="t">
            <a:spAutoFit/>
          </a:bodyPr>
          <a:p>
            <a:pPr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Upgrade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666880" y="3429000"/>
            <a:ext cx="1747800" cy="53496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666520" y="3429000"/>
            <a:ext cx="2661840" cy="5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0960" rIns="120960" tIns="60480" bIns="60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Upgrade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666880" y="4267080"/>
            <a:ext cx="1747800" cy="53496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742480" y="4259160"/>
            <a:ext cx="1452240" cy="5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0960" rIns="120960" tIns="60480" bIns="60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Expand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666520" y="4997520"/>
            <a:ext cx="2661840" cy="5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0960" rIns="120960" tIns="60480" bIns="60480" anchor="t">
            <a:spAutoFit/>
          </a:bodyPr>
          <a:p>
            <a:pPr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Upgrade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698920" y="5089680"/>
            <a:ext cx="1747800" cy="53316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743920" y="5043600"/>
            <a:ext cx="1749960" cy="5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0960" rIns="120960" tIns="60480" bIns="604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Penetrate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62B75F7-1C5D-4FB6-A2EB-12AA08E3E63A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"/>
          <p:cNvSpPr/>
          <p:nvPr/>
        </p:nvSpPr>
        <p:spPr>
          <a:xfrm>
            <a:off x="1581120" y="433440"/>
            <a:ext cx="9831240" cy="70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712880"/>
                <a:tab algn="l" pos="3425760"/>
                <a:tab algn="l" pos="5138640"/>
                <a:tab algn="l" pos="6851520"/>
                <a:tab algn="l" pos="8564400"/>
                <a:tab algn="l" pos="1027764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Recent Net Works Transactions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892080" y="3067200"/>
            <a:ext cx="5113440" cy="603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t">
            <a:normAutofit/>
          </a:bodyPr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Leading Merchant of Base Metals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Significant Customer Overlap with Enron’s Existing Energy Customers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Metals Market Receptive to Enron-Like Products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89040" y="3252960"/>
            <a:ext cx="174600" cy="1936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89040" y="4330800"/>
            <a:ext cx="174600" cy="1918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85800" y="6095880"/>
            <a:ext cx="174600" cy="1936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12640" y="1784520"/>
            <a:ext cx="5496120" cy="6729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010280" y="1980720"/>
            <a:ext cx="983304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712880"/>
                <a:tab algn="l" pos="3425760"/>
                <a:tab algn="l" pos="5138640"/>
                <a:tab algn="l" pos="6851520"/>
                <a:tab algn="l" pos="8564400"/>
                <a:tab algn="l" pos="10277640"/>
              </a:tabLst>
            </a:pPr>
            <a:r>
              <a:rPr b="1" lang="en-US" sz="37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Garden State Paper</a:t>
            </a: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024680" y="3083040"/>
            <a:ext cx="4880160" cy="603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t">
            <a:normAutofit/>
          </a:bodyPr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U.S. Based Newsprint Manufacturer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Complements Existing Pulp and Paper Business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1209600"/>
                <a:tab algn="l" pos="2419200"/>
                <a:tab algn="l" pos="3629160"/>
                <a:tab algn="l" pos="4838760"/>
                <a:tab algn="l" pos="6048360"/>
                <a:tab algn="l" pos="7257960"/>
                <a:tab algn="l" pos="8467560"/>
                <a:tab algn="l" pos="9677520"/>
                <a:tab algn="l" pos="1088712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Complements Deployment of Enron’s eCommerce Business Model (Clickpaper.com)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057400" y="2070000"/>
            <a:ext cx="9833040" cy="62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0960" rIns="120960" tIns="60480" bIns="604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712880"/>
                <a:tab algn="l" pos="3425760"/>
                <a:tab algn="l" pos="5138640"/>
                <a:tab algn="l" pos="6851520"/>
                <a:tab algn="l" pos="8564400"/>
                <a:tab algn="l" pos="10277640"/>
              </a:tabLst>
            </a:pPr>
            <a:r>
              <a:rPr b="1" lang="en-US" sz="33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MG PLC</a:t>
            </a:r>
            <a:endParaRPr b="0" lang="en-US" sz="3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458040" y="1784520"/>
            <a:ext cx="5495760" cy="6729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808680" y="3252960"/>
            <a:ext cx="174600" cy="1936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858000" y="4267080"/>
            <a:ext cx="174600" cy="1936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858000" y="5181480"/>
            <a:ext cx="174600" cy="1922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58B450-82C1-495B-8979-0BF3C8FC74E5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2000-06-10T23:45:18Z</dcterms:created>
  <dc:creator>viant</dc:creator>
  <dc:description/>
  <dc:language>en-US</dc:language>
  <cp:lastModifiedBy>Administrator</cp:lastModifiedBy>
  <cp:lastPrinted>2000-08-29T20:57:52Z</cp:lastPrinted>
  <dcterms:modified xsi:type="dcterms:W3CDTF">2000-09-07T21:01:59Z</dcterms:modified>
  <cp:revision>36</cp:revision>
  <dc:subject/>
  <dc:title>No Slide Title</dc:title>
</cp:coreProperties>
</file>