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_rels/presentation.xml.rels" ContentType="application/vnd.openxmlformats-package.relationships+xml"/>
  <Override PartName="/ppt/media/image27.wmf" ContentType="image/x-wmf"/>
  <Override PartName="/ppt/media/image26.wmf" ContentType="image/x-wmf"/>
  <Override PartName="/ppt/media/image25.wmf" ContentType="image/x-wmf"/>
  <Override PartName="/ppt/media/image24.wmf" ContentType="image/x-wmf"/>
  <Override PartName="/ppt/media/image23.wmf" ContentType="image/x-wmf"/>
  <Override PartName="/ppt/media/image22.wmf" ContentType="image/x-wmf"/>
  <Override PartName="/ppt/media/image21.wmf" ContentType="image/x-wmf"/>
  <Override PartName="/ppt/media/image19.wmf" ContentType="image/x-wmf"/>
  <Override PartName="/ppt/media/image28.wmf" ContentType="image/x-wmf"/>
  <Override PartName="/ppt/media/image3.jpeg" ContentType="image/jpeg"/>
  <Override PartName="/ppt/media/image1.png" ContentType="image/png"/>
  <Override PartName="/ppt/media/image29.wmf" ContentType="image/x-wmf"/>
  <Override PartName="/ppt/media/image2.png" ContentType="image/png"/>
  <Override PartName="/ppt/media/image14.wmf" ContentType="image/x-wmf"/>
  <Override PartName="/ppt/media/image5.wmf" ContentType="image/x-wmf"/>
  <Override PartName="/ppt/media/image37.wmf" ContentType="image/x-wmf"/>
  <Override PartName="/ppt/media/image15.wmf" ContentType="image/x-wmf"/>
  <Override PartName="/ppt/media/image6.wmf" ContentType="image/x-wmf"/>
  <Override PartName="/ppt/media/image38.wmf" ContentType="image/x-wmf"/>
  <Override PartName="/ppt/media/image10.wmf" ContentType="image/x-wmf"/>
  <Override PartName="/ppt/media/image47.wmf" ContentType="image/x-wmf"/>
  <Override PartName="/ppt/media/image35.wmf" ContentType="image/x-wmf"/>
  <Override PartName="/ppt/media/image40.wmf" ContentType="image/x-wmf"/>
  <Override PartName="/ppt/media/image41.wmf" ContentType="image/x-wmf"/>
  <Override PartName="/ppt/media/image42.wmf" ContentType="image/x-wmf"/>
  <Override PartName="/ppt/media/image31.wmf" ContentType="image/x-wmf"/>
  <Override PartName="/ppt/media/image43.wmf" ContentType="image/x-wmf"/>
  <Override PartName="/ppt/media/image32.wmf" ContentType="image/x-wmf"/>
  <Override PartName="/ppt/media/image44.wmf" ContentType="image/x-wmf"/>
  <Override PartName="/ppt/media/image33.wmf" ContentType="image/x-wmf"/>
  <Override PartName="/ppt/media/image45.wmf" ContentType="image/x-wmf"/>
  <Override PartName="/ppt/media/image34.wmf" ContentType="image/x-wmf"/>
  <Override PartName="/ppt/media/image46.wmf" ContentType="image/x-wmf"/>
  <Override PartName="/ppt/media/image50.wmf" ContentType="image/x-wmf"/>
  <Override PartName="/ppt/media/image13.wmf" ContentType="image/x-wmf"/>
  <Override PartName="/ppt/media/image11.wmf" ContentType="image/x-wmf"/>
  <Override PartName="/ppt/media/image48.wmf" ContentType="image/x-wmf"/>
  <Override PartName="/ppt/media/image30.wmf" ContentType="image/x-wmf"/>
  <Override PartName="/ppt/media/image4.wmf" ContentType="image/x-wmf"/>
  <Override PartName="/ppt/media/image36.wmf" ContentType="image/x-wmf"/>
  <Override PartName="/ppt/media/image9.wmf" ContentType="image/x-wmf"/>
  <Override PartName="/ppt/media/image18.wmf" ContentType="image/x-wmf"/>
  <Override PartName="/ppt/media/image20.wmf" ContentType="image/x-wmf"/>
  <Override PartName="/ppt/media/image49.wmf" ContentType="image/x-wmf"/>
  <Override PartName="/ppt/media/image12.wmf" ContentType="image/x-wmf"/>
  <Override PartName="/ppt/media/image8.wmf" ContentType="image/x-wmf"/>
  <Override PartName="/ppt/media/image17.wmf" ContentType="image/x-wmf"/>
  <Override PartName="/ppt/media/image39.wmf" ContentType="image/x-wmf"/>
  <Override PartName="/ppt/media/image7.wmf" ContentType="image/x-wmf"/>
  <Override PartName="/ppt/media/image16.wmf" ContentType="image/x-wmf"/>
  <Override PartName="/ppt/slideLayouts/_rels/slideLayout1.xml.rels" ContentType="application/vnd.openxmlformats-package.relationships+xml"/>
  <Override PartName="/ppt/slideLayouts/slideLayout1.xml" ContentType="application/vnd.openxmlformats-officedocument.presentationml.slideLayout+xml"/>
  <Override PartName="/ppt/slides/slide56.xml" ContentType="application/vnd.openxmlformats-officedocument.presentationml.slide+xml"/>
  <Override PartName="/ppt/slides/slide55.xml" ContentType="application/vnd.openxmlformats-officedocument.presentationml.slide+xml"/>
  <Override PartName="/ppt/slides/slide54.xml" ContentType="application/vnd.openxmlformats-officedocument.presentationml.slide+xml"/>
  <Override PartName="/ppt/slides/slide53.xml" ContentType="application/vnd.openxmlformats-officedocument.presentationml.slide+xml"/>
  <Override PartName="/ppt/slides/slide52.xml" ContentType="application/vnd.openxmlformats-officedocument.presentationml.slide+xml"/>
  <Override PartName="/ppt/slides/slide51.xml" ContentType="application/vnd.openxmlformats-officedocument.presentationml.slide+xml"/>
  <Override PartName="/ppt/slides/slide50.xml" ContentType="application/vnd.openxmlformats-officedocument.presentationml.slide+xml"/>
  <Override PartName="/ppt/slides/slide45.xml" ContentType="application/vnd.openxmlformats-officedocument.presentationml.slide+xml"/>
  <Override PartName="/ppt/slides/slide44.xml" ContentType="application/vnd.openxmlformats-officedocument.presentationml.slide+xml"/>
  <Override PartName="/ppt/slides/slide43.xml" ContentType="application/vnd.openxmlformats-officedocument.presentationml.slide+xml"/>
  <Override PartName="/ppt/slides/slide42.xml" ContentType="application/vnd.openxmlformats-officedocument.presentationml.slide+xml"/>
  <Override PartName="/ppt/slides/slide41.xml" ContentType="application/vnd.openxmlformats-officedocument.presentationml.slide+xml"/>
  <Override PartName="/ppt/slides/slide40.xml" ContentType="application/vnd.openxmlformats-officedocument.presentationml.slide+xml"/>
  <Override PartName="/ppt/slides/slide39.xml" ContentType="application/vnd.openxmlformats-officedocument.presentationml.slide+xml"/>
  <Override PartName="/ppt/slides/slide38.xml" ContentType="application/vnd.openxmlformats-officedocument.presentationml.slide+xml"/>
  <Override PartName="/ppt/slides/slide37.xml" ContentType="application/vnd.openxmlformats-officedocument.presentationml.slide+xml"/>
  <Override PartName="/ppt/slides/slide36.xml" ContentType="application/vnd.openxmlformats-officedocument.presentationml.slide+xml"/>
  <Override PartName="/ppt/slides/slide35.xml" ContentType="application/vnd.openxmlformats-officedocument.presentationml.slide+xml"/>
  <Override PartName="/ppt/slides/slide34.xml" ContentType="application/vnd.openxmlformats-officedocument.presentationml.slide+xml"/>
  <Override PartName="/ppt/slides/slide33.xml" ContentType="application/vnd.openxmlformats-officedocument.presentationml.slide+xml"/>
  <Override PartName="/ppt/slides/slide32.xml" ContentType="application/vnd.openxmlformats-officedocument.presentationml.slide+xml"/>
  <Override PartName="/ppt/slides/slide31.xml" ContentType="application/vnd.openxmlformats-officedocument.presentationml.slide+xml"/>
  <Override PartName="/ppt/slides/slide30.xml" ContentType="application/vnd.openxmlformats-officedocument.presentationml.slide+xml"/>
  <Override PartName="/ppt/slides/slide7.xml" ContentType="application/vnd.openxmlformats-officedocument.presentationml.slide+xml"/>
  <Override PartName="/ppt/slides/slide6.xml" ContentType="application/vnd.openxmlformats-officedocument.presentationml.slide+xml"/>
  <Override PartName="/ppt/slides/slide14.xml" ContentType="application/vnd.openxmlformats-officedocument.presentationml.slide+xml"/>
  <Override PartName="/ppt/slides/slide60.xml" ContentType="application/vnd.openxmlformats-officedocument.presentationml.slide+xml"/>
  <Override PartName="/ppt/slides/slide18.xml" ContentType="application/vnd.openxmlformats-officedocument.presentationml.slide+xml"/>
  <Override PartName="/ppt/slides/slide61.xml" ContentType="application/vnd.openxmlformats-officedocument.presentationml.slide+xml"/>
  <Override PartName="/ppt/slides/slide19.xml" ContentType="application/vnd.openxmlformats-officedocument.presentationml.slide+xml"/>
  <Override PartName="/ppt/slides/slide62.xml" ContentType="application/vnd.openxmlformats-officedocument.presentationml.slide+xml"/>
  <Override PartName="/ppt/slides/slide26.xml" ContentType="application/vnd.openxmlformats-officedocument.presentationml.slide+xml"/>
  <Override PartName="/ppt/slides/slide63.xml" ContentType="application/vnd.openxmlformats-officedocument.presentationml.slide+xml"/>
  <Override PartName="/ppt/slides/slide27.xml" ContentType="application/vnd.openxmlformats-officedocument.presentationml.slide+xml"/>
  <Override PartName="/ppt/slides/slide64.xml" ContentType="application/vnd.openxmlformats-officedocument.presentationml.slide+xml"/>
  <Override PartName="/ppt/slides/slide28.xml" ContentType="application/vnd.openxmlformats-officedocument.presentationml.slide+xml"/>
  <Override PartName="/ppt/slides/slide70.xml" ContentType="application/vnd.openxmlformats-officedocument.presentationml.slide+xml"/>
  <Override PartName="/ppt/slides/slide65.xml" ContentType="application/vnd.openxmlformats-officedocument.presentationml.slide+xml"/>
  <Override PartName="/ppt/slides/slide29.xml" ContentType="application/vnd.openxmlformats-officedocument.presentationml.slide+xml"/>
  <Override PartName="/ppt/slides/_rels/slide13.xml.rels" ContentType="application/vnd.openxmlformats-package.relationships+xml"/>
  <Override PartName="/ppt/slides/_rels/slide59.xml.rels" ContentType="application/vnd.openxmlformats-package.relationships+xml"/>
  <Override PartName="/ppt/slides/_rels/slide22.xml.rels" ContentType="application/vnd.openxmlformats-package.relationships+xml"/>
  <Override PartName="/ppt/slides/_rels/slide5.xml.rels" ContentType="application/vnd.openxmlformats-package.relationships+xml"/>
  <Override PartName="/ppt/slides/_rels/slide49.xml.rels" ContentType="application/vnd.openxmlformats-package.relationships+xml"/>
  <Override PartName="/ppt/slides/_rels/slide12.xml.rels" ContentType="application/vnd.openxmlformats-package.relationships+xml"/>
  <Override PartName="/ppt/slides/_rels/slide58.xml.rels" ContentType="application/vnd.openxmlformats-package.relationships+xml"/>
  <Override PartName="/ppt/slides/_rels/slide21.xml.rels" ContentType="application/vnd.openxmlformats-package.relationships+xml"/>
  <Override PartName="/ppt/slides/_rels/slide4.xml.rels" ContentType="application/vnd.openxmlformats-package.relationships+xml"/>
  <Override PartName="/ppt/slides/_rels/slide48.xml.rels" ContentType="application/vnd.openxmlformats-package.relationships+xml"/>
  <Override PartName="/ppt/slides/_rels/slide11.xml.rels" ContentType="application/vnd.openxmlformats-package.relationships+xml"/>
  <Override PartName="/ppt/slides/_rels/slide57.xml.rels" ContentType="application/vnd.openxmlformats-package.relationships+xml"/>
  <Override PartName="/ppt/slides/_rels/slide20.xml.rels" ContentType="application/vnd.openxmlformats-package.relationships+xml"/>
  <Override PartName="/ppt/slides/_rels/slide3.xml.rels" ContentType="application/vnd.openxmlformats-package.relationships+xml"/>
  <Override PartName="/ppt/slides/_rels/slide17.xml.rels" ContentType="application/vnd.openxmlformats-package.relationships+xml"/>
  <Override PartName="/ppt/slides/_rels/slide82.xml.rels" ContentType="application/vnd.openxmlformats-package.relationships+xml"/>
  <Override PartName="/ppt/slides/_rels/slide47.xml.rels" ContentType="application/vnd.openxmlformats-package.relationships+xml"/>
  <Override PartName="/ppt/slides/_rels/slide10.xml.rels" ContentType="application/vnd.openxmlformats-package.relationships+xml"/>
  <Override PartName="/ppt/slides/_rels/slide2.xml.rels" ContentType="application/vnd.openxmlformats-package.relationships+xml"/>
  <Override PartName="/ppt/slides/_rels/slide25.xml.rels" ContentType="application/vnd.openxmlformats-package.relationships+xml"/>
  <Override PartName="/ppt/slides/_rels/slide8.xml.rels" ContentType="application/vnd.openxmlformats-package.relationships+xml"/>
  <Override PartName="/ppt/slides/_rels/slide16.xml.rels" ContentType="application/vnd.openxmlformats-package.relationships+xml"/>
  <Override PartName="/ppt/slides/_rels/slide81.xml.rels" ContentType="application/vnd.openxmlformats-package.relationships+xml"/>
  <Override PartName="/ppt/slides/_rels/slide62.xml.rels" ContentType="application/vnd.openxmlformats-package.relationships+xml"/>
  <Override PartName="/ppt/slides/_rels/slide61.xml.rels" ContentType="application/vnd.openxmlformats-package.relationships+xml"/>
  <Override PartName="/ppt/slides/_rels/slide19.xml.rels" ContentType="application/vnd.openxmlformats-package.relationships+xml"/>
  <Override PartName="/ppt/slides/_rels/slide60.xml.rels" ContentType="application/vnd.openxmlformats-package.relationships+xml"/>
  <Override PartName="/ppt/slides/_rels/slide18.xml.rels" ContentType="application/vnd.openxmlformats-package.relationships+xml"/>
  <Override PartName="/ppt/slides/_rels/slide30.xml.rels" ContentType="application/vnd.openxmlformats-package.relationships+xml"/>
  <Override PartName="/ppt/slides/_rels/slide67.xml.rels" ContentType="application/vnd.openxmlformats-package.relationships+xml"/>
  <Override PartName="/ppt/slides/_rels/slide31.xml.rels" ContentType="application/vnd.openxmlformats-package.relationships+xml"/>
  <Override PartName="/ppt/slides/_rels/slide68.xml.rels" ContentType="application/vnd.openxmlformats-package.relationships+xml"/>
  <Override PartName="/ppt/slides/_rels/slide32.xml.rels" ContentType="application/vnd.openxmlformats-package.relationships+xml"/>
  <Override PartName="/ppt/slides/_rels/slide69.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35.xml.rels" ContentType="application/vnd.openxmlformats-package.relationships+xml"/>
  <Override PartName="/ppt/slides/_rels/slide36.xml.rels" ContentType="application/vnd.openxmlformats-package.relationships+xml"/>
  <Override PartName="/ppt/slides/_rels/slide37.xml.rels" ContentType="application/vnd.openxmlformats-package.relationships+xml"/>
  <Override PartName="/ppt/slides/_rels/slide56.xml.rels" ContentType="application/vnd.openxmlformats-package.relationships+xml"/>
  <Override PartName="/ppt/slides/_rels/slide44.xml.rels" ContentType="application/vnd.openxmlformats-package.relationships+xml"/>
  <Override PartName="/ppt/slides/_rels/slide55.xml.rels" ContentType="application/vnd.openxmlformats-package.relationships+xml"/>
  <Override PartName="/ppt/slides/_rels/slide43.xml.rels" ContentType="application/vnd.openxmlformats-package.relationships+xml"/>
  <Override PartName="/ppt/slides/_rels/slide54.xml.rels" ContentType="application/vnd.openxmlformats-package.relationships+xml"/>
  <Override PartName="/ppt/slides/_rels/slide42.xml.rels" ContentType="application/vnd.openxmlformats-package.relationships+xml"/>
  <Override PartName="/ppt/slides/_rels/slide79.xml.rels" ContentType="application/vnd.openxmlformats-package.relationships+xml"/>
  <Override PartName="/ppt/slides/_rels/slide53.xml.rels" ContentType="application/vnd.openxmlformats-package.relationships+xml"/>
  <Override PartName="/ppt/slides/_rels/slide39.xml.rels" ContentType="application/vnd.openxmlformats-package.relationships+xml"/>
  <Override PartName="/ppt/slides/_rels/slide41.xml.rels" ContentType="application/vnd.openxmlformats-package.relationships+xml"/>
  <Override PartName="/ppt/slides/_rels/slide78.xml.rels" ContentType="application/vnd.openxmlformats-package.relationships+xml"/>
  <Override PartName="/ppt/slides/_rels/slide52.xml.rels" ContentType="application/vnd.openxmlformats-package.relationships+xml"/>
  <Override PartName="/ppt/slides/_rels/slide38.xml.rels" ContentType="application/vnd.openxmlformats-package.relationships+xml"/>
  <Override PartName="/ppt/slides/_rels/slide40.xml.rels" ContentType="application/vnd.openxmlformats-package.relationships+xml"/>
  <Override PartName="/ppt/slides/_rels/slide77.xml.rels" ContentType="application/vnd.openxmlformats-package.relationships+xml"/>
  <Override PartName="/ppt/slides/_rels/slide14.xml.rels" ContentType="application/vnd.openxmlformats-package.relationships+xml"/>
  <Override PartName="/ppt/slides/_rels/slide51.xml.rels" ContentType="application/vnd.openxmlformats-package.relationships+xml"/>
  <Override PartName="/ppt/slides/_rels/slide50.xml.rels" ContentType="application/vnd.openxmlformats-package.relationships+xml"/>
  <Override PartName="/ppt/slides/_rels/slide45.xml.rels" ContentType="application/vnd.openxmlformats-package.relationships+xml"/>
  <Override PartName="/ppt/slides/_rels/slide26.xml.rels" ContentType="application/vnd.openxmlformats-package.relationships+xml"/>
  <Override PartName="/ppt/slides/_rels/slide9.xml.rels" ContentType="application/vnd.openxmlformats-package.relationships+xml"/>
  <Override PartName="/ppt/slides/_rels/slide63.xml.rels" ContentType="application/vnd.openxmlformats-package.relationships+xml"/>
  <Override PartName="/ppt/slides/_rels/slide27.xml.rels" ContentType="application/vnd.openxmlformats-package.relationships+xml"/>
  <Override PartName="/ppt/slides/_rels/slide64.xml.rels" ContentType="application/vnd.openxmlformats-package.relationships+xml"/>
  <Override PartName="/ppt/slides/_rels/slide28.xml.rels" ContentType="application/vnd.openxmlformats-package.relationships+xml"/>
  <Override PartName="/ppt/slides/_rels/slide70.xml.rels" ContentType="application/vnd.openxmlformats-package.relationships+xml"/>
  <Override PartName="/ppt/slides/_rels/slide65.xml.rels" ContentType="application/vnd.openxmlformats-package.relationships+xml"/>
  <Override PartName="/ppt/slides/_rels/slide71.xml.rels" ContentType="application/vnd.openxmlformats-package.relationships+xml"/>
  <Override PartName="/ppt/slides/_rels/slide1.xml.rels" ContentType="application/vnd.openxmlformats-package.relationships+xml"/>
  <Override PartName="/ppt/slides/_rels/slide29.xml.rels" ContentType="application/vnd.openxmlformats-package.relationships+xml"/>
  <Override PartName="/ppt/slides/_rels/slide66.xml.rels" ContentType="application/vnd.openxmlformats-package.relationships+xml"/>
  <Override PartName="/ppt/slides/_rels/slide7.xml.rels" ContentType="application/vnd.openxmlformats-package.relationships+xml"/>
  <Override PartName="/ppt/slides/_rels/slide24.xml.rels" ContentType="application/vnd.openxmlformats-package.relationships+xml"/>
  <Override PartName="/ppt/slides/_rels/slide80.xml.rels" ContentType="application/vnd.openxmlformats-package.relationships+xml"/>
  <Override PartName="/ppt/slides/_rels/slide15.xml.rels" ContentType="application/vnd.openxmlformats-package.relationships+xml"/>
  <Override PartName="/ppt/slides/_rels/slide6.xml.rels" ContentType="application/vnd.openxmlformats-package.relationships+xml"/>
  <Override PartName="/ppt/slides/_rels/slide23.xml.rels" ContentType="application/vnd.openxmlformats-package.relationships+xml"/>
  <Override PartName="/ppt/slides/_rels/slide76.xml.rels" ContentType="application/vnd.openxmlformats-package.relationships+xml"/>
  <Override PartName="/ppt/slides/_rels/slide75.xml.rels" ContentType="application/vnd.openxmlformats-package.relationships+xml"/>
  <Override PartName="/ppt/slides/_rels/slide74.xml.rels" ContentType="application/vnd.openxmlformats-package.relationships+xml"/>
  <Override PartName="/ppt/slides/_rels/slide73.xml.rels" ContentType="application/vnd.openxmlformats-package.relationships+xml"/>
  <Override PartName="/ppt/slides/_rels/slide72.xml.rels" ContentType="application/vnd.openxmlformats-package.relationships+xml"/>
  <Override PartName="/ppt/slides/_rels/slide46.xml.rels" ContentType="application/vnd.openxmlformats-package.relationships+xml"/>
  <Override PartName="/ppt/slides/slide71.xml" ContentType="application/vnd.openxmlformats-officedocument.presentationml.slide+xml"/>
  <Override PartName="/ppt/slides/slide66.xml" ContentType="application/vnd.openxmlformats-officedocument.presentationml.slide+xml"/>
  <Override PartName="/ppt/slides/slide79.xml" ContentType="application/vnd.openxmlformats-officedocument.presentationml.slide+xml"/>
  <Override PartName="/ppt/slides/slide67.xml" ContentType="application/vnd.openxmlformats-officedocument.presentationml.slide+xml"/>
  <Override PartName="/ppt/slides/slide15.xml" ContentType="application/vnd.openxmlformats-officedocument.presentationml.slide+xml"/>
  <Override PartName="/ppt/slides/slide80.xml" ContentType="application/vnd.openxmlformats-officedocument.presentationml.slide+xml"/>
  <Override PartName="/ppt/slides/slide78.xml" ContentType="application/vnd.openxmlformats-officedocument.presentationml.slide+xml"/>
  <Override PartName="/ppt/slides/slide77.xml" ContentType="application/vnd.openxmlformats-officedocument.presentationml.slide+xml"/>
  <Override PartName="/ppt/slides/slide76.xml" ContentType="application/vnd.openxmlformats-officedocument.presentationml.slide+xml"/>
  <Override PartName="/ppt/slides/slide75.xml" ContentType="application/vnd.openxmlformats-officedocument.presentationml.slide+xml"/>
  <Override PartName="/ppt/slides/slide74.xml" ContentType="application/vnd.openxmlformats-officedocument.presentationml.slide+xml"/>
  <Override PartName="/ppt/slides/slide73.xml" ContentType="application/vnd.openxmlformats-officedocument.presentationml.slide+xml"/>
  <Override PartName="/ppt/slides/slide72.xml" ContentType="application/vnd.openxmlformats-officedocument.presentationml.slide+xml"/>
  <Override PartName="/ppt/slides/slide69.xml" ContentType="application/vnd.openxmlformats-officedocument.presentationml.slide+xml"/>
  <Override PartName="/ppt/slides/slide68.xml" ContentType="application/vnd.openxmlformats-officedocument.presentationml.slide+xml"/>
  <Override PartName="/ppt/slides/slide1.xml" ContentType="application/vnd.openxmlformats-officedocument.presentationml.slide+xml"/>
  <Override PartName="/ppt/slides/slide46.xml" ContentType="application/vnd.openxmlformats-officedocument.presentationml.slide+xml"/>
  <Override PartName="/ppt/slides/slide81.xml" ContentType="application/vnd.openxmlformats-officedocument.presentationml.slide+xml"/>
  <Override PartName="/ppt/slides/slide16.xml" ContentType="application/vnd.openxmlformats-officedocument.presentationml.slide+xml"/>
  <Override PartName="/ppt/slides/slide8.xml" ContentType="application/vnd.openxmlformats-officedocument.presentationml.slide+xml"/>
  <Override PartName="/ppt/slides/slide2.xml" ContentType="application/vnd.openxmlformats-officedocument.presentationml.slide+xml"/>
  <Override PartName="/ppt/slides/slide10.xml" ContentType="application/vnd.openxmlformats-officedocument.presentationml.slide+xml"/>
  <Override PartName="/ppt/slides/slide47.xml" ContentType="application/vnd.openxmlformats-officedocument.presentationml.slide+xml"/>
  <Override PartName="/ppt/slides/slide82.xml" ContentType="application/vnd.openxmlformats-officedocument.presentationml.slide+xml"/>
  <Override PartName="/ppt/slides/slide17.xml" ContentType="application/vnd.openxmlformats-officedocument.presentationml.slide+xml"/>
  <Override PartName="/ppt/slides/slide9.xml" ContentType="application/vnd.openxmlformats-officedocument.presentationml.slide+xml"/>
  <Override PartName="/ppt/slides/slide3.xml" ContentType="application/vnd.openxmlformats-officedocument.presentationml.slide+xml"/>
  <Override PartName="/ppt/slides/slide11.xml" ContentType="application/vnd.openxmlformats-officedocument.presentationml.slide+xml"/>
  <Override PartName="/ppt/slides/slide48.xml" ContentType="application/vnd.openxmlformats-officedocument.presentationml.slide+xml"/>
  <Override PartName="/ppt/slides/slide20.xml" ContentType="application/vnd.openxmlformats-officedocument.presentationml.slide+xml"/>
  <Override PartName="/ppt/slides/slide57.xml" ContentType="application/vnd.openxmlformats-officedocument.presentationml.slide+xml"/>
  <Override PartName="/ppt/slides/slide4.xml" ContentType="application/vnd.openxmlformats-officedocument.presentationml.slide+xml"/>
  <Override PartName="/ppt/slides/slide12.xml" ContentType="application/vnd.openxmlformats-officedocument.presentationml.slide+xml"/>
  <Override PartName="/ppt/slides/slide49.xml" ContentType="application/vnd.openxmlformats-officedocument.presentationml.slide+xml"/>
  <Override PartName="/ppt/slides/slide21.xml" ContentType="application/vnd.openxmlformats-officedocument.presentationml.slide+xml"/>
  <Override PartName="/ppt/slides/slide58.xml" ContentType="application/vnd.openxmlformats-officedocument.presentationml.slide+xml"/>
  <Override PartName="/ppt/slides/slide5.xml" ContentType="application/vnd.openxmlformats-officedocument.presentationml.slide+xml"/>
  <Override PartName="/ppt/slides/slide13.xml" ContentType="application/vnd.openxmlformats-officedocument.presentationml.slide+xml"/>
  <Override PartName="/ppt/slides/slide22.xml" ContentType="application/vnd.openxmlformats-officedocument.presentationml.slide+xml"/>
  <Override PartName="/ppt/slides/slide59.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Types>
</file>

<file path=_rels/.rels><?xml version="1.0" encoding="UTF-8"?>
<Relationships xmlns="http://schemas.openxmlformats.org/package/2006/relationships"><Relationship Id="rId1" Type="http://schemas.openxmlformats.org/officedocument/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 id="278" r:id="rId25"/>
    <p:sldId id="279" r:id="rId26"/>
    <p:sldId id="280" r:id="rId27"/>
    <p:sldId id="281" r:id="rId28"/>
    <p:sldId id="282" r:id="rId29"/>
    <p:sldId id="283" r:id="rId30"/>
    <p:sldId id="284" r:id="rId31"/>
    <p:sldId id="285" r:id="rId32"/>
    <p:sldId id="286" r:id="rId33"/>
    <p:sldId id="287" r:id="rId34"/>
    <p:sldId id="288" r:id="rId35"/>
    <p:sldId id="289" r:id="rId36"/>
    <p:sldId id="290" r:id="rId37"/>
    <p:sldId id="291" r:id="rId38"/>
    <p:sldId id="292" r:id="rId39"/>
    <p:sldId id="293" r:id="rId40"/>
    <p:sldId id="294" r:id="rId41"/>
    <p:sldId id="295" r:id="rId42"/>
    <p:sldId id="296" r:id="rId43"/>
    <p:sldId id="297" r:id="rId44"/>
    <p:sldId id="298" r:id="rId45"/>
    <p:sldId id="299" r:id="rId46"/>
    <p:sldId id="300" r:id="rId47"/>
    <p:sldId id="301" r:id="rId48"/>
    <p:sldId id="302" r:id="rId49"/>
    <p:sldId id="303" r:id="rId50"/>
    <p:sldId id="304" r:id="rId51"/>
    <p:sldId id="305" r:id="rId52"/>
    <p:sldId id="306" r:id="rId53"/>
    <p:sldId id="307" r:id="rId54"/>
    <p:sldId id="308" r:id="rId55"/>
    <p:sldId id="309" r:id="rId56"/>
    <p:sldId id="310" r:id="rId57"/>
    <p:sldId id="311" r:id="rId58"/>
    <p:sldId id="312" r:id="rId59"/>
    <p:sldId id="313" r:id="rId60"/>
    <p:sldId id="314" r:id="rId61"/>
    <p:sldId id="315" r:id="rId62"/>
    <p:sldId id="316" r:id="rId63"/>
    <p:sldId id="317" r:id="rId64"/>
    <p:sldId id="318" r:id="rId65"/>
    <p:sldId id="319" r:id="rId66"/>
    <p:sldId id="320" r:id="rId67"/>
    <p:sldId id="321" r:id="rId68"/>
    <p:sldId id="322" r:id="rId69"/>
    <p:sldId id="323" r:id="rId70"/>
    <p:sldId id="324" r:id="rId71"/>
    <p:sldId id="325" r:id="rId72"/>
    <p:sldId id="326" r:id="rId73"/>
    <p:sldId id="327" r:id="rId74"/>
    <p:sldId id="328" r:id="rId75"/>
    <p:sldId id="329" r:id="rId76"/>
    <p:sldId id="330" r:id="rId77"/>
    <p:sldId id="331" r:id="rId78"/>
    <p:sldId id="332" r:id="rId79"/>
    <p:sldId id="333" r:id="rId80"/>
    <p:sldId id="334" r:id="rId81"/>
    <p:sldId id="335" r:id="rId82"/>
    <p:sldId id="336" r:id="rId83"/>
    <p:sldId id="337" r:id="rId84"/>
  </p:sldIdLst>
  <p:sldSz cx="9144000" cy="6858000"/>
  <p:notesSz cx="6948488" cy="9234488"/>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 Id="rId9" Type="http://schemas.openxmlformats.org/officeDocument/2006/relationships/slide" Target="slides/slide7.xml"/><Relationship Id="rId10" Type="http://schemas.openxmlformats.org/officeDocument/2006/relationships/slide" Target="slides/slide8.xml"/><Relationship Id="rId11" Type="http://schemas.openxmlformats.org/officeDocument/2006/relationships/slide" Target="slides/slide9.xml"/><Relationship Id="rId12" Type="http://schemas.openxmlformats.org/officeDocument/2006/relationships/slide" Target="slides/slide10.xml"/><Relationship Id="rId13" Type="http://schemas.openxmlformats.org/officeDocument/2006/relationships/slide" Target="slides/slide11.xml"/><Relationship Id="rId14" Type="http://schemas.openxmlformats.org/officeDocument/2006/relationships/slide" Target="slides/slide12.xml"/><Relationship Id="rId15" Type="http://schemas.openxmlformats.org/officeDocument/2006/relationships/slide" Target="slides/slide13.xml"/><Relationship Id="rId16" Type="http://schemas.openxmlformats.org/officeDocument/2006/relationships/slide" Target="slides/slide14.xml"/><Relationship Id="rId17" Type="http://schemas.openxmlformats.org/officeDocument/2006/relationships/slide" Target="slides/slide15.xml"/><Relationship Id="rId18" Type="http://schemas.openxmlformats.org/officeDocument/2006/relationships/slide" Target="slides/slide16.xml"/><Relationship Id="rId19" Type="http://schemas.openxmlformats.org/officeDocument/2006/relationships/slide" Target="slides/slide17.xml"/><Relationship Id="rId20" Type="http://schemas.openxmlformats.org/officeDocument/2006/relationships/slide" Target="slides/slide18.xml"/><Relationship Id="rId21" Type="http://schemas.openxmlformats.org/officeDocument/2006/relationships/slide" Target="slides/slide19.xml"/><Relationship Id="rId22" Type="http://schemas.openxmlformats.org/officeDocument/2006/relationships/slide" Target="slides/slide20.xml"/><Relationship Id="rId23" Type="http://schemas.openxmlformats.org/officeDocument/2006/relationships/slide" Target="slides/slide21.xml"/><Relationship Id="rId24" Type="http://schemas.openxmlformats.org/officeDocument/2006/relationships/slide" Target="slides/slide22.xml"/><Relationship Id="rId25" Type="http://schemas.openxmlformats.org/officeDocument/2006/relationships/slide" Target="slides/slide23.xml"/><Relationship Id="rId26" Type="http://schemas.openxmlformats.org/officeDocument/2006/relationships/slide" Target="slides/slide24.xml"/><Relationship Id="rId27" Type="http://schemas.openxmlformats.org/officeDocument/2006/relationships/slide" Target="slides/slide25.xml"/><Relationship Id="rId28" Type="http://schemas.openxmlformats.org/officeDocument/2006/relationships/slide" Target="slides/slide26.xml"/><Relationship Id="rId29" Type="http://schemas.openxmlformats.org/officeDocument/2006/relationships/slide" Target="slides/slide27.xml"/><Relationship Id="rId30" Type="http://schemas.openxmlformats.org/officeDocument/2006/relationships/slide" Target="slides/slide28.xml"/><Relationship Id="rId31" Type="http://schemas.openxmlformats.org/officeDocument/2006/relationships/slide" Target="slides/slide29.xml"/><Relationship Id="rId32" Type="http://schemas.openxmlformats.org/officeDocument/2006/relationships/slide" Target="slides/slide30.xml"/><Relationship Id="rId33" Type="http://schemas.openxmlformats.org/officeDocument/2006/relationships/slide" Target="slides/slide31.xml"/><Relationship Id="rId34" Type="http://schemas.openxmlformats.org/officeDocument/2006/relationships/slide" Target="slides/slide32.xml"/><Relationship Id="rId35" Type="http://schemas.openxmlformats.org/officeDocument/2006/relationships/slide" Target="slides/slide33.xml"/><Relationship Id="rId36" Type="http://schemas.openxmlformats.org/officeDocument/2006/relationships/slide" Target="slides/slide34.xml"/><Relationship Id="rId37" Type="http://schemas.openxmlformats.org/officeDocument/2006/relationships/slide" Target="slides/slide35.xml"/><Relationship Id="rId38" Type="http://schemas.openxmlformats.org/officeDocument/2006/relationships/slide" Target="slides/slide36.xml"/><Relationship Id="rId39" Type="http://schemas.openxmlformats.org/officeDocument/2006/relationships/slide" Target="slides/slide37.xml"/><Relationship Id="rId40" Type="http://schemas.openxmlformats.org/officeDocument/2006/relationships/slide" Target="slides/slide38.xml"/><Relationship Id="rId41" Type="http://schemas.openxmlformats.org/officeDocument/2006/relationships/slide" Target="slides/slide39.xml"/><Relationship Id="rId42" Type="http://schemas.openxmlformats.org/officeDocument/2006/relationships/slide" Target="slides/slide40.xml"/><Relationship Id="rId43" Type="http://schemas.openxmlformats.org/officeDocument/2006/relationships/slide" Target="slides/slide41.xml"/><Relationship Id="rId44" Type="http://schemas.openxmlformats.org/officeDocument/2006/relationships/slide" Target="slides/slide42.xml"/><Relationship Id="rId45" Type="http://schemas.openxmlformats.org/officeDocument/2006/relationships/slide" Target="slides/slide43.xml"/><Relationship Id="rId46" Type="http://schemas.openxmlformats.org/officeDocument/2006/relationships/slide" Target="slides/slide44.xml"/><Relationship Id="rId47" Type="http://schemas.openxmlformats.org/officeDocument/2006/relationships/slide" Target="slides/slide45.xml"/><Relationship Id="rId48" Type="http://schemas.openxmlformats.org/officeDocument/2006/relationships/slide" Target="slides/slide46.xml"/><Relationship Id="rId49" Type="http://schemas.openxmlformats.org/officeDocument/2006/relationships/slide" Target="slides/slide47.xml"/><Relationship Id="rId50" Type="http://schemas.openxmlformats.org/officeDocument/2006/relationships/slide" Target="slides/slide48.xml"/><Relationship Id="rId51" Type="http://schemas.openxmlformats.org/officeDocument/2006/relationships/slide" Target="slides/slide49.xml"/><Relationship Id="rId52" Type="http://schemas.openxmlformats.org/officeDocument/2006/relationships/slide" Target="slides/slide50.xml"/><Relationship Id="rId53" Type="http://schemas.openxmlformats.org/officeDocument/2006/relationships/slide" Target="slides/slide51.xml"/><Relationship Id="rId54" Type="http://schemas.openxmlformats.org/officeDocument/2006/relationships/slide" Target="slides/slide52.xml"/><Relationship Id="rId55" Type="http://schemas.openxmlformats.org/officeDocument/2006/relationships/slide" Target="slides/slide53.xml"/><Relationship Id="rId56" Type="http://schemas.openxmlformats.org/officeDocument/2006/relationships/slide" Target="slides/slide54.xml"/><Relationship Id="rId57" Type="http://schemas.openxmlformats.org/officeDocument/2006/relationships/slide" Target="slides/slide55.xml"/><Relationship Id="rId58" Type="http://schemas.openxmlformats.org/officeDocument/2006/relationships/slide" Target="slides/slide56.xml"/><Relationship Id="rId59" Type="http://schemas.openxmlformats.org/officeDocument/2006/relationships/slide" Target="slides/slide57.xml"/><Relationship Id="rId60" Type="http://schemas.openxmlformats.org/officeDocument/2006/relationships/slide" Target="slides/slide58.xml"/><Relationship Id="rId61" Type="http://schemas.openxmlformats.org/officeDocument/2006/relationships/slide" Target="slides/slide59.xml"/><Relationship Id="rId62" Type="http://schemas.openxmlformats.org/officeDocument/2006/relationships/slide" Target="slides/slide60.xml"/><Relationship Id="rId63" Type="http://schemas.openxmlformats.org/officeDocument/2006/relationships/slide" Target="slides/slide61.xml"/><Relationship Id="rId64" Type="http://schemas.openxmlformats.org/officeDocument/2006/relationships/slide" Target="slides/slide62.xml"/><Relationship Id="rId65" Type="http://schemas.openxmlformats.org/officeDocument/2006/relationships/slide" Target="slides/slide63.xml"/><Relationship Id="rId66" Type="http://schemas.openxmlformats.org/officeDocument/2006/relationships/slide" Target="slides/slide64.xml"/><Relationship Id="rId67" Type="http://schemas.openxmlformats.org/officeDocument/2006/relationships/slide" Target="slides/slide65.xml"/><Relationship Id="rId68" Type="http://schemas.openxmlformats.org/officeDocument/2006/relationships/slide" Target="slides/slide66.xml"/><Relationship Id="rId69" Type="http://schemas.openxmlformats.org/officeDocument/2006/relationships/slide" Target="slides/slide67.xml"/><Relationship Id="rId70" Type="http://schemas.openxmlformats.org/officeDocument/2006/relationships/slide" Target="slides/slide68.xml"/><Relationship Id="rId71" Type="http://schemas.openxmlformats.org/officeDocument/2006/relationships/slide" Target="slides/slide69.xml"/><Relationship Id="rId72" Type="http://schemas.openxmlformats.org/officeDocument/2006/relationships/slide" Target="slides/slide70.xml"/><Relationship Id="rId73" Type="http://schemas.openxmlformats.org/officeDocument/2006/relationships/slide" Target="slides/slide71.xml"/><Relationship Id="rId74" Type="http://schemas.openxmlformats.org/officeDocument/2006/relationships/slide" Target="slides/slide72.xml"/><Relationship Id="rId75" Type="http://schemas.openxmlformats.org/officeDocument/2006/relationships/slide" Target="slides/slide73.xml"/><Relationship Id="rId76" Type="http://schemas.openxmlformats.org/officeDocument/2006/relationships/slide" Target="slides/slide74.xml"/><Relationship Id="rId77" Type="http://schemas.openxmlformats.org/officeDocument/2006/relationships/slide" Target="slides/slide75.xml"/><Relationship Id="rId78" Type="http://schemas.openxmlformats.org/officeDocument/2006/relationships/slide" Target="slides/slide76.xml"/><Relationship Id="rId79" Type="http://schemas.openxmlformats.org/officeDocument/2006/relationships/slide" Target="slides/slide77.xml"/><Relationship Id="rId80" Type="http://schemas.openxmlformats.org/officeDocument/2006/relationships/slide" Target="slides/slide78.xml"/><Relationship Id="rId81" Type="http://schemas.openxmlformats.org/officeDocument/2006/relationships/slide" Target="slides/slide79.xml"/><Relationship Id="rId82" Type="http://schemas.openxmlformats.org/officeDocument/2006/relationships/slide" Target="slides/slide80.xml"/><Relationship Id="rId83" Type="http://schemas.openxmlformats.org/officeDocument/2006/relationships/slide" Target="slides/slide81.xml"/><Relationship Id="rId84" Type="http://schemas.openxmlformats.org/officeDocument/2006/relationships/slide" Target="slides/slide82.xml"/><Relationship Id="rId85"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Default">
    <p:spTree>
      <p:nvGrpSpPr>
        <p:cNvPr id="1" name=""/>
        <p:cNvGrpSpPr/>
        <p:nvPr/>
      </p:nvGrpSpPr>
      <p:grpSpPr>
        <a:xfrm>
          <a:off x="0" y="0"/>
          <a:ext cx="0" cy="0"/>
          <a:chOff x="0" y="0"/>
          <a:chExt cx="0" cy="0"/>
        </a:xfrm>
      </p:grpSpPr>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0" name=""/>
          <p:cNvSpPr/>
          <p:nvPr/>
        </p:nvSpPr>
        <p:spPr>
          <a:xfrm>
            <a:off x="228600" y="228600"/>
            <a:ext cx="8686800" cy="6400800"/>
          </a:xfrm>
          <a:prstGeom prst="rect">
            <a:avLst/>
          </a:prstGeom>
          <a:noFill/>
          <a:ln w="12600">
            <a:solidFill>
              <a:srgbClr val="ff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 name=""/>
          <p:cNvSpPr/>
          <p:nvPr/>
        </p:nvSpPr>
        <p:spPr>
          <a:xfrm>
            <a:off x="0" y="6400800"/>
            <a:ext cx="9144000" cy="457200"/>
          </a:xfrm>
          <a:prstGeom prst="rect">
            <a:avLst/>
          </a:prstGeom>
          <a:solidFill>
            <a:srgbClr val="000000"/>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 name=""/>
          <p:cNvSpPr/>
          <p:nvPr/>
        </p:nvSpPr>
        <p:spPr>
          <a:xfrm>
            <a:off x="1828800" y="6521400"/>
            <a:ext cx="6019920" cy="2768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200" strike="noStrike" u="none">
                <a:solidFill>
                  <a:srgbClr val="ffffff"/>
                </a:solidFill>
                <a:effectLst/>
                <a:uFillTx/>
                <a:latin typeface="Arial"/>
              </a:rPr>
              <a:t>California Statewide Survey Findings  -  March 16, 2001</a:t>
            </a:r>
            <a:endParaRPr b="0" lang="en-US" sz="1200" strike="noStrike" u="none">
              <a:solidFill>
                <a:srgbClr val="000000"/>
              </a:solidFill>
              <a:effectLst/>
              <a:uFillTx/>
              <a:latin typeface="Times New Roman"/>
            </a:endParaRPr>
          </a:p>
        </p:txBody>
      </p:sp>
      <p:sp>
        <p:nvSpPr>
          <p:cNvPr id="3" name=""/>
          <p:cNvSpPr/>
          <p:nvPr/>
        </p:nvSpPr>
        <p:spPr>
          <a:xfrm>
            <a:off x="7010280" y="6507000"/>
            <a:ext cx="1981440" cy="276840"/>
          </a:xfrm>
          <a:prstGeom prst="rect">
            <a:avLst/>
          </a:prstGeom>
          <a:noFill/>
          <a:ln w="0">
            <a:noFill/>
          </a:ln>
        </p:spPr>
        <p:style>
          <a:lnRef idx="0"/>
          <a:fillRef idx="0"/>
          <a:effectRef idx="0"/>
          <a:fontRef idx="minor"/>
        </p:style>
        <p:txBody>
          <a:bodyPr lIns="90000" rIns="90000" tIns="46800" bIns="46800" anchor="t">
            <a:spAutoFit/>
          </a:bodyPr>
          <a:p>
            <a:pPr algn="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ffffff"/>
                </a:solidFill>
                <a:effectLst/>
                <a:uFillTx/>
                <a:latin typeface="Arial"/>
              </a:rPr>
              <a:t>SLIDE  </a:t>
            </a:r>
            <a:fld id="{2D4496EB-FB4E-41BC-BF13-293030A7D241}" type="slidenum">
              <a:rPr b="1" lang="en-US" sz="1200" strike="noStrike" u="none">
                <a:solidFill>
                  <a:srgbClr val="ffffff"/>
                </a:solidFill>
                <a:effectLst/>
                <a:uFillTx/>
                <a:latin typeface="Arial"/>
              </a:rPr>
              <a:t>&lt;number&gt;</a:t>
            </a:fld>
            <a:endParaRPr b="0" lang="en-US" sz="1200" strike="noStrike" u="none">
              <a:solidFill>
                <a:srgbClr val="000000"/>
              </a:solidFill>
              <a:effectLst/>
              <a:uFillTx/>
              <a:latin typeface="Times New Roman"/>
            </a:endParaRPr>
          </a:p>
        </p:txBody>
      </p:sp>
      <p:sp>
        <p:nvSpPr>
          <p:cNvPr id="4" name=""/>
          <p:cNvSpPr/>
          <p:nvPr/>
        </p:nvSpPr>
        <p:spPr>
          <a:xfrm>
            <a:off x="1752480" y="5867280"/>
            <a:ext cx="6019920" cy="26172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68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100" strike="noStrike" u="none">
                <a:solidFill>
                  <a:srgbClr val="ffffff"/>
                </a:solidFill>
                <a:effectLst/>
                <a:uFillTx/>
                <a:latin typeface="Arial"/>
              </a:rPr>
              <a:t>PENNSYLVANIA STATEWIDE SURVEY FINDINGS  -  MARCH 8, 2001</a:t>
            </a:r>
            <a:endParaRPr b="0" lang="en-US" sz="1100" strike="noStrike" u="none">
              <a:solidFill>
                <a:srgbClr val="000000"/>
              </a:solidFill>
              <a:effectLst/>
              <a:uFillTx/>
              <a:latin typeface="Times New Roman"/>
            </a:endParaRPr>
          </a:p>
        </p:txBody>
      </p:sp>
      <p:sp>
        <p:nvSpPr>
          <p:cNvPr id="5" name=""/>
          <p:cNvSpPr/>
          <p:nvPr/>
        </p:nvSpPr>
        <p:spPr>
          <a:xfrm>
            <a:off x="304920" y="304920"/>
            <a:ext cx="8534160" cy="609588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pic>
        <p:nvPicPr>
          <p:cNvPr id="6" name="" descr=""/>
          <p:cNvPicPr/>
          <p:nvPr/>
        </p:nvPicPr>
        <p:blipFill>
          <a:blip r:embed="rId2"/>
          <a:stretch/>
        </p:blipFill>
        <p:spPr>
          <a:xfrm>
            <a:off x="0" y="6107040"/>
            <a:ext cx="762120" cy="750960"/>
          </a:xfrm>
          <a:prstGeom prst="rect">
            <a:avLst/>
          </a:prstGeom>
          <a:noFill/>
          <a:ln w="0">
            <a:noFill/>
          </a:ln>
        </p:spPr>
      </p:pic>
    </p:spTree>
  </p:cSld>
  <p:clrMap bg1="lt1" tx1="dk1" bg2="lt2" tx2="dk2" accent1="accent1" accent2="accent2" accent3="accent3" accent4="accent4" accent5="accent5" accent6="accent6" hlink="hlink" folHlink="folHlink"/>
  <p:sldLayoutIdLst>
    <p:sldLayoutId id="2147483649" r:id="rId3"/>
  </p:sldLayoutIdLst>
</p:sldMaster>
</file>

<file path=ppt/slides/_rels/slide1.xml.rels><?xml version="1.0" encoding="UTF-8"?>
<Relationships xmlns="http://schemas.openxmlformats.org/package/2006/relationships"><Relationship Id="rId1" Type="http://schemas.openxmlformats.org/officeDocument/2006/relationships/image" Target="../media/image2.png"/><Relationship Id="rId2" Type="http://schemas.openxmlformats.org/officeDocument/2006/relationships/image" Target="../media/image1.png"/><Relationship Id="rId3"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image" Target="../media/image10.wmf"/><Relationship Id="rId2" Type="http://schemas.openxmlformats.org/officeDocument/2006/relationships/slideLayout" Target="../slideLayouts/slideLayout1.xml"/>
</Relationships>
</file>

<file path=ppt/slides/_rels/slide11.xml.rels><?xml version="1.0" encoding="UTF-8"?>
<Relationships xmlns="http://schemas.openxmlformats.org/package/2006/relationships"><Relationship Id="rId1" Type="http://schemas.openxmlformats.org/officeDocument/2006/relationships/image" Target="../media/image11.wmf"/><Relationship Id="rId2" Type="http://schemas.openxmlformats.org/officeDocument/2006/relationships/slideLayout" Target="../slideLayouts/slideLayout1.xml"/>
</Relationships>
</file>

<file path=ppt/slides/_rels/slide12.xml.rels><?xml version="1.0" encoding="UTF-8"?>
<Relationships xmlns="http://schemas.openxmlformats.org/package/2006/relationships"><Relationship Id="rId1" Type="http://schemas.openxmlformats.org/officeDocument/2006/relationships/image" Target="../media/image12.wmf"/><Relationship Id="rId2" Type="http://schemas.openxmlformats.org/officeDocument/2006/relationships/slideLayout" Target="../slideLayouts/slideLayout1.xml"/>
</Relationships>
</file>

<file path=ppt/slides/_rels/slide13.xml.rels><?xml version="1.0" encoding="UTF-8"?>
<Relationships xmlns="http://schemas.openxmlformats.org/package/2006/relationships"><Relationship Id="rId1" Type="http://schemas.openxmlformats.org/officeDocument/2006/relationships/image" Target="../media/image13.wmf"/><Relationship Id="rId2" Type="http://schemas.openxmlformats.org/officeDocument/2006/relationships/slideLayout" Target="../slideLayouts/slideLayout1.xml"/>
</Relationships>
</file>

<file path=ppt/slides/_rels/slide14.xml.rels><?xml version="1.0" encoding="UTF-8"?>
<Relationships xmlns="http://schemas.openxmlformats.org/package/2006/relationships"><Relationship Id="rId1" Type="http://schemas.openxmlformats.org/officeDocument/2006/relationships/image" Target="../media/image14.wmf"/><Relationship Id="rId2" Type="http://schemas.openxmlformats.org/officeDocument/2006/relationships/slideLayout" Target="../slideLayouts/slideLayout1.xml"/>
</Relationships>
</file>

<file path=ppt/slides/_rels/slide15.xml.rels><?xml version="1.0" encoding="UTF-8"?>
<Relationships xmlns="http://schemas.openxmlformats.org/package/2006/relationships"><Relationship Id="rId1" Type="http://schemas.openxmlformats.org/officeDocument/2006/relationships/image" Target="../media/image15.wmf"/><Relationship Id="rId2" Type="http://schemas.openxmlformats.org/officeDocument/2006/relationships/slideLayout" Target="../slideLayouts/slideLayout1.xml"/>
</Relationships>
</file>

<file path=ppt/slides/_rels/slide16.xml.rels><?xml version="1.0" encoding="UTF-8"?>
<Relationships xmlns="http://schemas.openxmlformats.org/package/2006/relationships"><Relationship Id="rId1" Type="http://schemas.openxmlformats.org/officeDocument/2006/relationships/image" Target="../media/image16.wmf"/><Relationship Id="rId2" Type="http://schemas.openxmlformats.org/officeDocument/2006/relationships/slideLayout" Target="../slideLayouts/slideLayout1.xml"/>
</Relationships>
</file>

<file path=ppt/slides/_rels/slide17.xml.rels><?xml version="1.0" encoding="UTF-8"?>
<Relationships xmlns="http://schemas.openxmlformats.org/package/2006/relationships"><Relationship Id="rId1" Type="http://schemas.openxmlformats.org/officeDocument/2006/relationships/image" Target="../media/image17.wmf"/><Relationship Id="rId2" Type="http://schemas.openxmlformats.org/officeDocument/2006/relationships/slideLayout" Target="../slideLayouts/slideLayout1.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2.xml.rels><?xml version="1.0" encoding="UTF-8"?>
<Relationships xmlns="http://schemas.openxmlformats.org/package/2006/relationships"><Relationship Id="rId1" Type="http://schemas.openxmlformats.org/officeDocument/2006/relationships/image" Target="../media/image3.jpeg"/><Relationship Id="rId2" Type="http://schemas.openxmlformats.org/officeDocument/2006/relationships/slideLayout" Target="../slideLayouts/slideLayout1.xml"/>
</Relationships>
</file>

<file path=ppt/slides/_rels/slide20.xml.rels><?xml version="1.0" encoding="UTF-8"?>
<Relationships xmlns="http://schemas.openxmlformats.org/package/2006/relationships"><Relationship Id="rId1" Type="http://schemas.openxmlformats.org/officeDocument/2006/relationships/image" Target="../media/image18.wmf"/><Relationship Id="rId2" Type="http://schemas.openxmlformats.org/officeDocument/2006/relationships/slideLayout" Target="../slideLayouts/slideLayout1.xml"/>
</Relationships>
</file>

<file path=ppt/slides/_rels/slide21.xml.rels><?xml version="1.0" encoding="UTF-8"?>
<Relationships xmlns="http://schemas.openxmlformats.org/package/2006/relationships"><Relationship Id="rId1" Type="http://schemas.openxmlformats.org/officeDocument/2006/relationships/image" Target="../media/image19.wmf"/><Relationship Id="rId2" Type="http://schemas.openxmlformats.org/officeDocument/2006/relationships/slideLayout" Target="../slideLayouts/slideLayout1.xml"/>
</Relationships>
</file>

<file path=ppt/slides/_rels/slide22.xml.rels><?xml version="1.0" encoding="UTF-8"?>
<Relationships xmlns="http://schemas.openxmlformats.org/package/2006/relationships"><Relationship Id="rId1" Type="http://schemas.openxmlformats.org/officeDocument/2006/relationships/image" Target="../media/image20.wmf"/><Relationship Id="rId2" Type="http://schemas.openxmlformats.org/officeDocument/2006/relationships/slideLayout" Target="../slideLayouts/slideLayout1.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25.xml.rels><?xml version="1.0" encoding="UTF-8"?>
<Relationships xmlns="http://schemas.openxmlformats.org/package/2006/relationships"><Relationship Id="rId1" Type="http://schemas.openxmlformats.org/officeDocument/2006/relationships/image" Target="../media/image21.wmf"/><Relationship Id="rId2" Type="http://schemas.openxmlformats.org/officeDocument/2006/relationships/slideLayout" Target="../slideLayouts/slideLayout1.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27.xml.rels><?xml version="1.0" encoding="UTF-8"?>
<Relationships xmlns="http://schemas.openxmlformats.org/package/2006/relationships"><Relationship Id="rId1" Type="http://schemas.openxmlformats.org/officeDocument/2006/relationships/image" Target="../media/image22.wmf"/><Relationship Id="rId2" Type="http://schemas.openxmlformats.org/officeDocument/2006/relationships/slideLayout" Target="../slideLayouts/slideLayout1.xml"/>
</Relationships>
</file>

<file path=ppt/slides/_rels/slide28.xml.rels><?xml version="1.0" encoding="UTF-8"?>
<Relationships xmlns="http://schemas.openxmlformats.org/package/2006/relationships"><Relationship Id="rId1" Type="http://schemas.openxmlformats.org/officeDocument/2006/relationships/image" Target="../media/image23.wmf"/><Relationship Id="rId2" Type="http://schemas.openxmlformats.org/officeDocument/2006/relationships/slideLayout" Target="../slideLayouts/slideLayout1.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xml.rels><?xml version="1.0" encoding="UTF-8"?>
<Relationships xmlns="http://schemas.openxmlformats.org/package/2006/relationships"><Relationship Id="rId1" Type="http://schemas.openxmlformats.org/officeDocument/2006/relationships/image" Target="../media/image4.wmf"/><Relationship Id="rId2"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1.xml.rels><?xml version="1.0" encoding="UTF-8"?>
<Relationships xmlns="http://schemas.openxmlformats.org/package/2006/relationships"><Relationship Id="rId1" Type="http://schemas.openxmlformats.org/officeDocument/2006/relationships/image" Target="../media/image24.wmf"/><Relationship Id="rId2" Type="http://schemas.openxmlformats.org/officeDocument/2006/relationships/slideLayout" Target="../slideLayouts/slideLayout1.xml"/>
</Relationships>
</file>

<file path=ppt/slides/_rels/slide32.xml.rels><?xml version="1.0" encoding="UTF-8"?>
<Relationships xmlns="http://schemas.openxmlformats.org/package/2006/relationships"><Relationship Id="rId1" Type="http://schemas.openxmlformats.org/officeDocument/2006/relationships/image" Target="../media/image25.wmf"/><Relationship Id="rId2" Type="http://schemas.openxmlformats.org/officeDocument/2006/relationships/slideLayout" Target="../slideLayouts/slideLayout1.xml"/>
</Relationships>
</file>

<file path=ppt/slides/_rels/slide33.xml.rels><?xml version="1.0" encoding="UTF-8"?>
<Relationships xmlns="http://schemas.openxmlformats.org/package/2006/relationships"><Relationship Id="rId1" Type="http://schemas.openxmlformats.org/officeDocument/2006/relationships/image" Target="../media/image26.wmf"/><Relationship Id="rId2" Type="http://schemas.openxmlformats.org/officeDocument/2006/relationships/slideLayout" Target="../slideLayouts/slideLayout1.xml"/>
</Relationships>
</file>

<file path=ppt/slides/_rels/slide34.xml.rels><?xml version="1.0" encoding="UTF-8"?>
<Relationships xmlns="http://schemas.openxmlformats.org/package/2006/relationships"><Relationship Id="rId1" Type="http://schemas.openxmlformats.org/officeDocument/2006/relationships/image" Target="../media/image27.wmf"/><Relationship Id="rId2" Type="http://schemas.openxmlformats.org/officeDocument/2006/relationships/slideLayout" Target="../slideLayouts/slideLayout1.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4.xml.rels><?xml version="1.0" encoding="UTF-8"?>
<Relationships xmlns="http://schemas.openxmlformats.org/package/2006/relationships"><Relationship Id="rId1" Type="http://schemas.openxmlformats.org/officeDocument/2006/relationships/image" Target="../media/image5.wmf"/><Relationship Id="rId2" Type="http://schemas.openxmlformats.org/officeDocument/2006/relationships/slideLayout" Target="../slideLayouts/slideLayout1.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43.xml.rels><?xml version="1.0" encoding="UTF-8"?>
<Relationships xmlns="http://schemas.openxmlformats.org/package/2006/relationships"><Relationship Id="rId1" Type="http://schemas.openxmlformats.org/officeDocument/2006/relationships/image" Target="../media/image28.wmf"/><Relationship Id="rId2" Type="http://schemas.openxmlformats.org/officeDocument/2006/relationships/slideLayout" Target="../slideLayouts/slideLayout1.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45.xml.rels><?xml version="1.0" encoding="UTF-8"?>
<Relationships xmlns="http://schemas.openxmlformats.org/package/2006/relationships"><Relationship Id="rId1" Type="http://schemas.openxmlformats.org/officeDocument/2006/relationships/image" Target="../media/image29.wmf"/><Relationship Id="rId2" Type="http://schemas.openxmlformats.org/officeDocument/2006/relationships/slideLayout" Target="../slideLayouts/slideLayout1.xml"/>
</Relationships>
</file>

<file path=ppt/slides/_rels/slide46.xml.rels><?xml version="1.0" encoding="UTF-8"?>
<Relationships xmlns="http://schemas.openxmlformats.org/package/2006/relationships"><Relationship Id="rId1" Type="http://schemas.openxmlformats.org/officeDocument/2006/relationships/image" Target="../media/image30.wmf"/><Relationship Id="rId2" Type="http://schemas.openxmlformats.org/officeDocument/2006/relationships/slideLayout" Target="../slideLayouts/slideLayout1.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0.xml.rels><?xml version="1.0" encoding="UTF-8"?>
<Relationships xmlns="http://schemas.openxmlformats.org/package/2006/relationships"><Relationship Id="rId1" Type="http://schemas.openxmlformats.org/officeDocument/2006/relationships/image" Target="../media/image31.wmf"/><Relationship Id="rId2" Type="http://schemas.openxmlformats.org/officeDocument/2006/relationships/image" Target="../media/image32.wmf"/><Relationship Id="rId3" Type="http://schemas.openxmlformats.org/officeDocument/2006/relationships/slideLayout" Target="../slideLayouts/slideLayout1.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3.xml.rels><?xml version="1.0" encoding="UTF-8"?>
<Relationships xmlns="http://schemas.openxmlformats.org/package/2006/relationships"><Relationship Id="rId1" Type="http://schemas.openxmlformats.org/officeDocument/2006/relationships/image" Target="../media/image33.wmf"/><Relationship Id="rId2" Type="http://schemas.openxmlformats.org/officeDocument/2006/relationships/image" Target="../media/image34.wmf"/><Relationship Id="rId3" Type="http://schemas.openxmlformats.org/officeDocument/2006/relationships/slideLayout" Target="../slideLayouts/slideLayout1.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5.xml.rels><?xml version="1.0" encoding="UTF-8"?>
<Relationships xmlns="http://schemas.openxmlformats.org/package/2006/relationships"><Relationship Id="rId1" Type="http://schemas.openxmlformats.org/officeDocument/2006/relationships/image" Target="../media/image35.wmf"/><Relationship Id="rId2" Type="http://schemas.openxmlformats.org/officeDocument/2006/relationships/image" Target="../media/image36.wmf"/><Relationship Id="rId3" Type="http://schemas.openxmlformats.org/officeDocument/2006/relationships/slideLayout" Target="../slideLayouts/slideLayout1.xml"/>
</Relationships>
</file>

<file path=ppt/slides/_rels/slide56.xml.rels><?xml version="1.0" encoding="UTF-8"?>
<Relationships xmlns="http://schemas.openxmlformats.org/package/2006/relationships"><Relationship Id="rId1" Type="http://schemas.openxmlformats.org/officeDocument/2006/relationships/image" Target="../media/image37.wmf"/><Relationship Id="rId2" Type="http://schemas.openxmlformats.org/officeDocument/2006/relationships/slideLayout" Target="../slideLayouts/slideLayout1.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6.xml.rels><?xml version="1.0" encoding="UTF-8"?>
<Relationships xmlns="http://schemas.openxmlformats.org/package/2006/relationships"><Relationship Id="rId1" Type="http://schemas.openxmlformats.org/officeDocument/2006/relationships/image" Target="../media/image6.wmf"/><Relationship Id="rId2" Type="http://schemas.openxmlformats.org/officeDocument/2006/relationships/slideLayout" Target="../slideLayouts/slideLayout1.xml"/>
</Relationships>
</file>

<file path=ppt/slides/_rels/slide60.xml.rels><?xml version="1.0" encoding="UTF-8"?>
<Relationships xmlns="http://schemas.openxmlformats.org/package/2006/relationships"><Relationship Id="rId1" Type="http://schemas.openxmlformats.org/officeDocument/2006/relationships/image" Target="../media/image38.wmf"/><Relationship Id="rId2" Type="http://schemas.openxmlformats.org/officeDocument/2006/relationships/slideLayout" Target="../slideLayouts/slideLayout1.xml"/>
</Relationships>
</file>

<file path=ppt/slides/_rels/slide61.xml.rels><?xml version="1.0" encoding="UTF-8"?>
<Relationships xmlns="http://schemas.openxmlformats.org/package/2006/relationships"><Relationship Id="rId1" Type="http://schemas.openxmlformats.org/officeDocument/2006/relationships/image" Target="../media/image39.wmf"/><Relationship Id="rId2" Type="http://schemas.openxmlformats.org/officeDocument/2006/relationships/slideLayout" Target="../slideLayouts/slideLayout1.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64.xml.rels><?xml version="1.0" encoding="UTF-8"?>
<Relationships xmlns="http://schemas.openxmlformats.org/package/2006/relationships"><Relationship Id="rId1" Type="http://schemas.openxmlformats.org/officeDocument/2006/relationships/image" Target="../media/image40.wmf"/><Relationship Id="rId2" Type="http://schemas.openxmlformats.org/officeDocument/2006/relationships/slideLayout" Target="../slideLayouts/slideLayout1.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67.xml.rels><?xml version="1.0" encoding="UTF-8"?>
<Relationships xmlns="http://schemas.openxmlformats.org/package/2006/relationships"><Relationship Id="rId1" Type="http://schemas.openxmlformats.org/officeDocument/2006/relationships/image" Target="../media/image41.wmf"/><Relationship Id="rId2" Type="http://schemas.openxmlformats.org/officeDocument/2006/relationships/slideLayout" Target="../slideLayouts/slideLayout1.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7.xml.rels><?xml version="1.0" encoding="UTF-8"?>
<Relationships xmlns="http://schemas.openxmlformats.org/package/2006/relationships"><Relationship Id="rId1" Type="http://schemas.openxmlformats.org/officeDocument/2006/relationships/image" Target="../media/image7.wmf"/><Relationship Id="rId2" Type="http://schemas.openxmlformats.org/officeDocument/2006/relationships/slideLayout" Target="../slideLayouts/slideLayout1.xml"/>
</Relationships>
</file>

<file path=ppt/slides/_rels/slide70.xml.rels><?xml version="1.0" encoding="UTF-8"?>
<Relationships xmlns="http://schemas.openxmlformats.org/package/2006/relationships"><Relationship Id="rId1" Type="http://schemas.openxmlformats.org/officeDocument/2006/relationships/image" Target="../media/image42.wmf"/><Relationship Id="rId2" Type="http://schemas.openxmlformats.org/officeDocument/2006/relationships/slideLayout" Target="../slideLayouts/slideLayout1.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72.xml.rels><?xml version="1.0" encoding="UTF-8"?>
<Relationships xmlns="http://schemas.openxmlformats.org/package/2006/relationships"><Relationship Id="rId1" Type="http://schemas.openxmlformats.org/officeDocument/2006/relationships/image" Target="../media/image43.wmf"/><Relationship Id="rId2" Type="http://schemas.openxmlformats.org/officeDocument/2006/relationships/slideLayout" Target="../slideLayouts/slideLayout1.xml"/>
</Relationships>
</file>

<file path=ppt/slides/_rels/slide73.xml.rels><?xml version="1.0" encoding="UTF-8"?>
<Relationships xmlns="http://schemas.openxmlformats.org/package/2006/relationships"><Relationship Id="rId1" Type="http://schemas.openxmlformats.org/officeDocument/2006/relationships/image" Target="../media/image44.wmf"/><Relationship Id="rId2" Type="http://schemas.openxmlformats.org/officeDocument/2006/relationships/slideLayout" Target="../slideLayouts/slideLayout1.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75.xml.rels><?xml version="1.0" encoding="UTF-8"?>
<Relationships xmlns="http://schemas.openxmlformats.org/package/2006/relationships"><Relationship Id="rId1" Type="http://schemas.openxmlformats.org/officeDocument/2006/relationships/image" Target="../media/image45.wmf"/><Relationship Id="rId2" Type="http://schemas.openxmlformats.org/officeDocument/2006/relationships/slideLayout" Target="../slideLayouts/slideLayout1.xml"/>
</Relationships>
</file>

<file path=ppt/slides/_rels/slide76.xml.rels><?xml version="1.0" encoding="UTF-8"?>
<Relationships xmlns="http://schemas.openxmlformats.org/package/2006/relationships"><Relationship Id="rId1" Type="http://schemas.openxmlformats.org/officeDocument/2006/relationships/image" Target="../media/image46.wmf"/><Relationship Id="rId2" Type="http://schemas.openxmlformats.org/officeDocument/2006/relationships/slideLayout" Target="../slideLayouts/slideLayout1.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79.xml.rels><?xml version="1.0" encoding="UTF-8"?>
<Relationships xmlns="http://schemas.openxmlformats.org/package/2006/relationships"><Relationship Id="rId1" Type="http://schemas.openxmlformats.org/officeDocument/2006/relationships/image" Target="../media/image47.wmf"/><Relationship Id="rId2" Type="http://schemas.openxmlformats.org/officeDocument/2006/relationships/slideLayout" Target="../slideLayouts/slideLayout1.xml"/>
</Relationships>
</file>

<file path=ppt/slides/_rels/slide8.xml.rels><?xml version="1.0" encoding="UTF-8"?>
<Relationships xmlns="http://schemas.openxmlformats.org/package/2006/relationships"><Relationship Id="rId1" Type="http://schemas.openxmlformats.org/officeDocument/2006/relationships/image" Target="../media/image8.wmf"/><Relationship Id="rId2" Type="http://schemas.openxmlformats.org/officeDocument/2006/relationships/slideLayout" Target="../slideLayouts/slideLayout1.xml"/>
</Relationships>
</file>

<file path=ppt/slides/_rels/slide80.xml.rels><?xml version="1.0" encoding="UTF-8"?>
<Relationships xmlns="http://schemas.openxmlformats.org/package/2006/relationships"><Relationship Id="rId1" Type="http://schemas.openxmlformats.org/officeDocument/2006/relationships/image" Target="../media/image48.wmf"/><Relationship Id="rId2" Type="http://schemas.openxmlformats.org/officeDocument/2006/relationships/slideLayout" Target="../slideLayouts/slideLayout1.xml"/>
</Relationships>
</file>

<file path=ppt/slides/_rels/slide81.xml.rels><?xml version="1.0" encoding="UTF-8"?>
<Relationships xmlns="http://schemas.openxmlformats.org/package/2006/relationships"><Relationship Id="rId1" Type="http://schemas.openxmlformats.org/officeDocument/2006/relationships/image" Target="../media/image49.wmf"/><Relationship Id="rId2" Type="http://schemas.openxmlformats.org/officeDocument/2006/relationships/image" Target="../media/image50.wmf"/><Relationship Id="rId3" Type="http://schemas.openxmlformats.org/officeDocument/2006/relationships/slideLayout" Target="../slideLayouts/slideLayout1.xml"/>
</Relationships>
</file>

<file path=ppt/slides/_rels/slide82.xml.rels><?xml version="1.0" encoding="UTF-8"?>
<Relationships xmlns="http://schemas.openxmlformats.org/package/2006/relationships"><Relationship Id="rId1" Type="http://schemas.openxmlformats.org/officeDocument/2006/relationships/image" Target="../media/image2.png"/><Relationship Id="rId2" Type="http://schemas.openxmlformats.org/officeDocument/2006/relationships/slideLayout" Target="../slideLayouts/slideLayout1.xml"/>
</Relationships>
</file>

<file path=ppt/slides/_rels/slide9.xml.rels><?xml version="1.0" encoding="UTF-8"?>
<Relationships xmlns="http://schemas.openxmlformats.org/package/2006/relationships"><Relationship Id="rId1" Type="http://schemas.openxmlformats.org/officeDocument/2006/relationships/image" Target="../media/image9.wmf"/><Relationship Id="rId2"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7" name=""/>
          <p:cNvSpPr/>
          <p:nvPr/>
        </p:nvSpPr>
        <p:spPr>
          <a:xfrm>
            <a:off x="685800" y="777960"/>
            <a:ext cx="7848720" cy="6120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212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3400" strike="noStrike" u="none">
                <a:solidFill>
                  <a:srgbClr val="ffffff"/>
                </a:solidFill>
                <a:effectLst/>
                <a:uFillTx/>
                <a:latin typeface="Arial"/>
              </a:rPr>
              <a:t>Presentation of Key Findings</a:t>
            </a:r>
            <a:endParaRPr b="0" lang="en-US" sz="3400" strike="noStrike" u="none">
              <a:solidFill>
                <a:srgbClr val="000000"/>
              </a:solidFill>
              <a:effectLst/>
              <a:uFillTx/>
              <a:latin typeface="Times New Roman"/>
            </a:endParaRPr>
          </a:p>
        </p:txBody>
      </p:sp>
      <p:sp>
        <p:nvSpPr>
          <p:cNvPr id="8" name=""/>
          <p:cNvSpPr/>
          <p:nvPr/>
        </p:nvSpPr>
        <p:spPr>
          <a:xfrm>
            <a:off x="0" y="0"/>
            <a:ext cx="9144000" cy="6858000"/>
          </a:xfrm>
          <a:prstGeom prst="rect">
            <a:avLst/>
          </a:prstGeom>
          <a:solidFill>
            <a:srgbClr val="000000"/>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pic>
        <p:nvPicPr>
          <p:cNvPr id="9" name="newlogo2" descr=""/>
          <p:cNvPicPr/>
          <p:nvPr/>
        </p:nvPicPr>
        <p:blipFill>
          <a:blip r:embed="rId1"/>
          <a:stretch/>
        </p:blipFill>
        <p:spPr>
          <a:xfrm>
            <a:off x="228600" y="5181480"/>
            <a:ext cx="1905120" cy="1282680"/>
          </a:xfrm>
          <a:prstGeom prst="rect">
            <a:avLst/>
          </a:prstGeom>
          <a:noFill/>
          <a:ln w="0">
            <a:noFill/>
          </a:ln>
        </p:spPr>
      </p:pic>
      <p:sp>
        <p:nvSpPr>
          <p:cNvPr id="10" name=""/>
          <p:cNvSpPr/>
          <p:nvPr/>
        </p:nvSpPr>
        <p:spPr>
          <a:xfrm>
            <a:off x="5029200" y="1066680"/>
            <a:ext cx="3429000" cy="186156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27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600" strike="noStrike" u="none">
                <a:solidFill>
                  <a:srgbClr val="ffffff"/>
                </a:solidFill>
                <a:effectLst/>
                <a:uFillTx/>
                <a:latin typeface="Arial"/>
              </a:rPr>
              <a:t>Conducted on behalf of </a:t>
            </a:r>
            <a:r>
              <a:rPr b="1" lang="en-US" sz="4400" strike="noStrike" u="none">
                <a:solidFill>
                  <a:srgbClr val="ff0000"/>
                </a:solidFill>
                <a:effectLst/>
                <a:uFillTx/>
                <a:latin typeface="Futura XBlk BT"/>
              </a:rPr>
              <a:t>ENRON</a:t>
            </a:r>
            <a:endParaRPr b="0" lang="en-US" sz="4400" strike="noStrike" u="none">
              <a:solidFill>
                <a:srgbClr val="000000"/>
              </a:solidFill>
              <a:effectLst/>
              <a:uFillTx/>
              <a:latin typeface="Times New Roman"/>
            </a:endParaRPr>
          </a:p>
        </p:txBody>
      </p:sp>
      <p:pic>
        <p:nvPicPr>
          <p:cNvPr id="11" name="" descr=""/>
          <p:cNvPicPr/>
          <p:nvPr/>
        </p:nvPicPr>
        <p:blipFill>
          <a:blip r:embed="rId2"/>
          <a:stretch/>
        </p:blipFill>
        <p:spPr>
          <a:xfrm>
            <a:off x="1600200" y="838080"/>
            <a:ext cx="2438280" cy="2403720"/>
          </a:xfrm>
          <a:prstGeom prst="rect">
            <a:avLst/>
          </a:prstGeom>
          <a:noFill/>
          <a:ln w="0">
            <a:noFill/>
          </a:ln>
        </p:spPr>
      </p:pic>
      <p:sp>
        <p:nvSpPr>
          <p:cNvPr id="12" name=""/>
          <p:cNvSpPr/>
          <p:nvPr/>
        </p:nvSpPr>
        <p:spPr>
          <a:xfrm>
            <a:off x="2209680" y="5740560"/>
            <a:ext cx="617220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ff0000"/>
                </a:solidFill>
                <a:effectLst/>
                <a:uFillTx/>
                <a:latin typeface="AGaramond"/>
              </a:rPr>
              <a:t>Turning Questions Into Answers</a:t>
            </a:r>
            <a:endParaRPr b="0" lang="en-US" sz="1400" strike="noStrike" u="none">
              <a:solidFill>
                <a:srgbClr val="000000"/>
              </a:solidFill>
              <a:effectLst/>
              <a:uFillTx/>
              <a:latin typeface="Times New Roman"/>
            </a:endParaRPr>
          </a:p>
        </p:txBody>
      </p:sp>
      <p:sp>
        <p:nvSpPr>
          <p:cNvPr id="13" name=""/>
          <p:cNvSpPr/>
          <p:nvPr/>
        </p:nvSpPr>
        <p:spPr>
          <a:xfrm>
            <a:off x="2441880" y="5257800"/>
            <a:ext cx="6420600" cy="58176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spcBef>
                <a:spcPts val="2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ff0000"/>
                </a:solidFill>
                <a:effectLst/>
                <a:uFillTx/>
                <a:latin typeface="Futura XBlk BT"/>
              </a:rPr>
              <a:t>BILL McINTURFF    NICOLE FINK</a:t>
            </a:r>
            <a:endParaRPr b="0" lang="en-US" sz="3200" strike="noStrike" u="none">
              <a:solidFill>
                <a:srgbClr val="000000"/>
              </a:solidFill>
              <a:effectLst/>
              <a:uFillTx/>
              <a:latin typeface="Times New Roman"/>
            </a:endParaRPr>
          </a:p>
        </p:txBody>
      </p:sp>
      <p:sp>
        <p:nvSpPr>
          <p:cNvPr id="14" name=""/>
          <p:cNvSpPr/>
          <p:nvPr/>
        </p:nvSpPr>
        <p:spPr>
          <a:xfrm>
            <a:off x="1600200" y="4038480"/>
            <a:ext cx="6781680" cy="0"/>
          </a:xfrm>
          <a:prstGeom prst="line">
            <a:avLst/>
          </a:prstGeom>
          <a:ln w="9360">
            <a:solidFill>
              <a:srgbClr val="ff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5" name=""/>
          <p:cNvSpPr/>
          <p:nvPr/>
        </p:nvSpPr>
        <p:spPr>
          <a:xfrm>
            <a:off x="1398600" y="4216320"/>
            <a:ext cx="7467480" cy="6426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800" strike="noStrike" u="none">
                <a:solidFill>
                  <a:srgbClr val="ffffff"/>
                </a:solidFill>
                <a:effectLst/>
                <a:uFillTx/>
                <a:latin typeface="Arial"/>
              </a:rPr>
              <a:t>A Survey Of Seven Hundred Likely Voters                                              In The State Of California Conducted March 6-8, 2001</a:t>
            </a:r>
            <a:endParaRPr b="0" lang="en-US" sz="1800" strike="noStrike" u="none">
              <a:solidFill>
                <a:srgbClr val="000000"/>
              </a:solidFill>
              <a:effectLst/>
              <a:uFillTx/>
              <a:latin typeface="Times New Roman"/>
            </a:endParaRPr>
          </a:p>
        </p:txBody>
      </p:sp>
      <p:sp>
        <p:nvSpPr>
          <p:cNvPr id="16" name=""/>
          <p:cNvSpPr/>
          <p:nvPr/>
        </p:nvSpPr>
        <p:spPr>
          <a:xfrm>
            <a:off x="6732720" y="6080040"/>
            <a:ext cx="2743200" cy="398880"/>
          </a:xfrm>
          <a:prstGeom prst="rect">
            <a:avLst/>
          </a:prstGeom>
          <a:noFill/>
          <a:ln w="0">
            <a:noFill/>
          </a:ln>
        </p:spPr>
        <p:style>
          <a:lnRef idx="0"/>
          <a:fillRef idx="0"/>
          <a:effectRef idx="0"/>
          <a:fontRef idx="minor"/>
        </p:style>
        <p:txBody>
          <a:bodyPr lIns="90000" rIns="90000" tIns="46800" bIns="46800" anchor="t">
            <a:spAutoFit/>
          </a:bodyPr>
          <a:p>
            <a:pPr algn="ctr">
              <a:spcBef>
                <a:spcPts val="12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000" strike="noStrike" u="none">
                <a:solidFill>
                  <a:srgbClr val="ffffff"/>
                </a:solidFill>
                <a:effectLst/>
                <a:uFillTx/>
                <a:latin typeface="Times New Roman"/>
              </a:rPr>
              <a:t>March 16, 2001</a:t>
            </a:r>
            <a:endParaRPr b="0" lang="en-US" sz="2000" strike="noStrike" u="none">
              <a:solidFill>
                <a:srgbClr val="000000"/>
              </a:solidFill>
              <a:effectLst/>
              <a:uFillTx/>
              <a:latin typeface="Times New Roman"/>
            </a:endParaRPr>
          </a:p>
        </p:txBody>
      </p:sp>
      <p:sp>
        <p:nvSpPr>
          <p:cNvPr id="17" name=""/>
          <p:cNvSpPr/>
          <p:nvPr/>
        </p:nvSpPr>
        <p:spPr>
          <a:xfrm>
            <a:off x="5589720" y="5130720"/>
            <a:ext cx="990360" cy="91692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33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5400" strike="noStrike" u="none">
                <a:solidFill>
                  <a:srgbClr val="ffffff"/>
                </a:solidFill>
                <a:effectLst/>
                <a:uFillTx/>
                <a:latin typeface="AGaramond"/>
              </a:rPr>
              <a:t>&amp;</a:t>
            </a:r>
            <a:endParaRPr b="0" lang="en-US" sz="5400" strike="noStrike" u="none">
              <a:solidFill>
                <a:srgbClr val="000000"/>
              </a:solidFill>
              <a:effectLst/>
              <a:uFillTx/>
              <a:latin typeface="Times New Roman"/>
            </a:endParaRPr>
          </a:p>
        </p:txBody>
      </p:sp>
      <p:sp>
        <p:nvSpPr>
          <p:cNvPr id="18" name=""/>
          <p:cNvSpPr/>
          <p:nvPr/>
        </p:nvSpPr>
        <p:spPr>
          <a:xfrm>
            <a:off x="2286000" y="6019920"/>
            <a:ext cx="6781680" cy="0"/>
          </a:xfrm>
          <a:prstGeom prst="line">
            <a:avLst/>
          </a:prstGeom>
          <a:ln w="9360">
            <a:solidFill>
              <a:srgbClr val="ffffff"/>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71" name=""/>
          <p:cNvSpPr/>
          <p:nvPr/>
        </p:nvSpPr>
        <p:spPr>
          <a:xfrm>
            <a:off x="1447920" y="412920"/>
            <a:ext cx="6781680" cy="8254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Futura Md BT"/>
              </a:rPr>
              <a:t>Davis still getting credit for “action” on power situation in California.</a:t>
            </a:r>
            <a:endParaRPr b="0" lang="en-US" sz="2400" strike="noStrike" u="none">
              <a:solidFill>
                <a:srgbClr val="000000"/>
              </a:solidFill>
              <a:effectLst/>
              <a:uFillTx/>
              <a:latin typeface="Times New Roman"/>
            </a:endParaRPr>
          </a:p>
        </p:txBody>
      </p:sp>
      <p:pic>
        <p:nvPicPr>
          <p:cNvPr id="72" name="" descr=""/>
          <p:cNvPicPr/>
          <p:nvPr/>
        </p:nvPicPr>
        <p:blipFill>
          <a:blip r:embed="rId1"/>
          <a:stretch/>
        </p:blipFill>
        <p:spPr>
          <a:xfrm>
            <a:off x="838080" y="1173240"/>
            <a:ext cx="7467840" cy="4467240"/>
          </a:xfrm>
          <a:prstGeom prst="rect">
            <a:avLst/>
          </a:prstGeom>
          <a:noFill/>
          <a:ln w="0">
            <a:noFill/>
          </a:ln>
        </p:spPr>
      </p:pic>
      <p:sp>
        <p:nvSpPr>
          <p:cNvPr id="73" name=""/>
          <p:cNvSpPr/>
          <p:nvPr/>
        </p:nvSpPr>
        <p:spPr>
          <a:xfrm>
            <a:off x="1295280" y="5791320"/>
            <a:ext cx="708660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74" name=""/>
          <p:cNvSpPr/>
          <p:nvPr/>
        </p:nvSpPr>
        <p:spPr>
          <a:xfrm>
            <a:off x="380880" y="5835600"/>
            <a:ext cx="8534520" cy="5814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600" strike="noStrike" u="none">
                <a:solidFill>
                  <a:srgbClr val="000000"/>
                </a:solidFill>
                <a:effectLst/>
                <a:uFillTx/>
                <a:latin typeface="Arial"/>
              </a:rPr>
              <a:t>Do you approve or disapprove of the way they are handling                                                   the electrical power situation in California?</a:t>
            </a:r>
            <a:endParaRPr b="0" lang="en-US" sz="1600" strike="noStrike" u="none">
              <a:solidFill>
                <a:srgbClr val="000000"/>
              </a:solidFill>
              <a:effectLst/>
              <a:uFillTx/>
              <a:latin typeface="Times New Roman"/>
            </a:endParaRPr>
          </a:p>
        </p:txBody>
      </p:sp>
      <p:sp>
        <p:nvSpPr>
          <p:cNvPr id="75" name=""/>
          <p:cNvSpPr/>
          <p:nvPr/>
        </p:nvSpPr>
        <p:spPr>
          <a:xfrm>
            <a:off x="1676520" y="1295280"/>
            <a:ext cx="6400800" cy="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76" name=""/>
          <p:cNvSpPr/>
          <p:nvPr/>
        </p:nvSpPr>
        <p:spPr>
          <a:xfrm>
            <a:off x="990720" y="412920"/>
            <a:ext cx="7467480" cy="8254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Futura Md BT"/>
              </a:rPr>
              <a:t>Those having experienced a blackout have a more mixed opinion of Davis’ handling.</a:t>
            </a:r>
            <a:endParaRPr b="0" lang="en-US" sz="2400" strike="noStrike" u="none">
              <a:solidFill>
                <a:srgbClr val="000000"/>
              </a:solidFill>
              <a:effectLst/>
              <a:uFillTx/>
              <a:latin typeface="Times New Roman"/>
            </a:endParaRPr>
          </a:p>
        </p:txBody>
      </p:sp>
      <p:sp>
        <p:nvSpPr>
          <p:cNvPr id="77" name=""/>
          <p:cNvSpPr/>
          <p:nvPr/>
        </p:nvSpPr>
        <p:spPr>
          <a:xfrm>
            <a:off x="1295280" y="5791320"/>
            <a:ext cx="708660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78" name=""/>
          <p:cNvSpPr/>
          <p:nvPr/>
        </p:nvSpPr>
        <p:spPr>
          <a:xfrm>
            <a:off x="380880" y="5835600"/>
            <a:ext cx="8534520" cy="5814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600" strike="noStrike" u="none">
                <a:solidFill>
                  <a:srgbClr val="000000"/>
                </a:solidFill>
                <a:effectLst/>
                <a:uFillTx/>
                <a:latin typeface="Arial"/>
              </a:rPr>
              <a:t>Do you approve or disapprove of the way Gray Davis is handling                                                   the electrical power situation in California?</a:t>
            </a:r>
            <a:endParaRPr b="0" lang="en-US" sz="1600" strike="noStrike" u="none">
              <a:solidFill>
                <a:srgbClr val="000000"/>
              </a:solidFill>
              <a:effectLst/>
              <a:uFillTx/>
              <a:latin typeface="Times New Roman"/>
            </a:endParaRPr>
          </a:p>
        </p:txBody>
      </p:sp>
      <p:pic>
        <p:nvPicPr>
          <p:cNvPr id="79" name="" descr=""/>
          <p:cNvPicPr/>
          <p:nvPr/>
        </p:nvPicPr>
        <p:blipFill>
          <a:blip r:embed="rId1"/>
          <a:stretch/>
        </p:blipFill>
        <p:spPr>
          <a:xfrm>
            <a:off x="1066680" y="1371600"/>
            <a:ext cx="7086600" cy="4230720"/>
          </a:xfrm>
          <a:prstGeom prst="rect">
            <a:avLst/>
          </a:prstGeom>
          <a:noFill/>
          <a:ln w="0">
            <a:noFill/>
          </a:ln>
        </p:spPr>
      </p:pic>
      <p:sp>
        <p:nvSpPr>
          <p:cNvPr id="80" name=""/>
          <p:cNvSpPr/>
          <p:nvPr/>
        </p:nvSpPr>
        <p:spPr>
          <a:xfrm>
            <a:off x="1143000" y="1295280"/>
            <a:ext cx="7238880" cy="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81" name=""/>
          <p:cNvSpPr/>
          <p:nvPr/>
        </p:nvSpPr>
        <p:spPr>
          <a:xfrm>
            <a:off x="1295280" y="412920"/>
            <a:ext cx="7239240" cy="8254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Futura Md BT"/>
              </a:rPr>
              <a:t>And blackout victims also find significant fault with the state legislature.</a:t>
            </a:r>
            <a:endParaRPr b="0" lang="en-US" sz="2400" strike="noStrike" u="none">
              <a:solidFill>
                <a:srgbClr val="000000"/>
              </a:solidFill>
              <a:effectLst/>
              <a:uFillTx/>
              <a:latin typeface="Times New Roman"/>
            </a:endParaRPr>
          </a:p>
        </p:txBody>
      </p:sp>
      <p:sp>
        <p:nvSpPr>
          <p:cNvPr id="82" name=""/>
          <p:cNvSpPr/>
          <p:nvPr/>
        </p:nvSpPr>
        <p:spPr>
          <a:xfrm>
            <a:off x="1295280" y="5791320"/>
            <a:ext cx="708660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83" name=""/>
          <p:cNvSpPr/>
          <p:nvPr/>
        </p:nvSpPr>
        <p:spPr>
          <a:xfrm>
            <a:off x="380880" y="5835600"/>
            <a:ext cx="8534520" cy="5814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600" strike="noStrike" u="none">
                <a:solidFill>
                  <a:srgbClr val="000000"/>
                </a:solidFill>
                <a:effectLst/>
                <a:uFillTx/>
                <a:latin typeface="Arial"/>
              </a:rPr>
              <a:t>Do you approve or disapprove of the way the California state legislature is handling                                                   the electrical power situation in California?</a:t>
            </a:r>
            <a:endParaRPr b="0" lang="en-US" sz="1600" strike="noStrike" u="none">
              <a:solidFill>
                <a:srgbClr val="000000"/>
              </a:solidFill>
              <a:effectLst/>
              <a:uFillTx/>
              <a:latin typeface="Times New Roman"/>
            </a:endParaRPr>
          </a:p>
        </p:txBody>
      </p:sp>
      <p:pic>
        <p:nvPicPr>
          <p:cNvPr id="84" name="" descr=""/>
          <p:cNvPicPr/>
          <p:nvPr/>
        </p:nvPicPr>
        <p:blipFill>
          <a:blip r:embed="rId1"/>
          <a:stretch/>
        </p:blipFill>
        <p:spPr>
          <a:xfrm>
            <a:off x="914400" y="1371600"/>
            <a:ext cx="7086600" cy="4221000"/>
          </a:xfrm>
          <a:prstGeom prst="rect">
            <a:avLst/>
          </a:prstGeom>
          <a:noFill/>
          <a:ln w="0">
            <a:noFill/>
          </a:ln>
        </p:spPr>
      </p:pic>
      <p:sp>
        <p:nvSpPr>
          <p:cNvPr id="85" name=""/>
          <p:cNvSpPr/>
          <p:nvPr/>
        </p:nvSpPr>
        <p:spPr>
          <a:xfrm>
            <a:off x="1523880" y="1295280"/>
            <a:ext cx="6629400" cy="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86" name=""/>
          <p:cNvSpPr/>
          <p:nvPr/>
        </p:nvSpPr>
        <p:spPr>
          <a:xfrm>
            <a:off x="1219320" y="412920"/>
            <a:ext cx="7238880" cy="8254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Futura Md BT"/>
              </a:rPr>
              <a:t>Major utilities and PUC get VERY poor marks for their handling of the power situation.</a:t>
            </a:r>
            <a:endParaRPr b="0" lang="en-US" sz="2400" strike="noStrike" u="none">
              <a:solidFill>
                <a:srgbClr val="000000"/>
              </a:solidFill>
              <a:effectLst/>
              <a:uFillTx/>
              <a:latin typeface="Times New Roman"/>
            </a:endParaRPr>
          </a:p>
        </p:txBody>
      </p:sp>
      <p:sp>
        <p:nvSpPr>
          <p:cNvPr id="87" name=""/>
          <p:cNvSpPr/>
          <p:nvPr/>
        </p:nvSpPr>
        <p:spPr>
          <a:xfrm>
            <a:off x="1295280" y="5791320"/>
            <a:ext cx="708660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88" name=""/>
          <p:cNvSpPr/>
          <p:nvPr/>
        </p:nvSpPr>
        <p:spPr>
          <a:xfrm>
            <a:off x="380880" y="5835600"/>
            <a:ext cx="8534520" cy="5814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600" strike="noStrike" u="none">
                <a:solidFill>
                  <a:srgbClr val="000000"/>
                </a:solidFill>
                <a:effectLst/>
                <a:uFillTx/>
                <a:latin typeface="Arial"/>
              </a:rPr>
              <a:t>Do you approve or disapprove of the way the (PG&amp;E/Southern California Edison,          SDG&amp;E) is handling the electrical power situation in California?</a:t>
            </a:r>
            <a:endParaRPr b="0" lang="en-US" sz="1600" strike="noStrike" u="none">
              <a:solidFill>
                <a:srgbClr val="000000"/>
              </a:solidFill>
              <a:effectLst/>
              <a:uFillTx/>
              <a:latin typeface="Times New Roman"/>
            </a:endParaRPr>
          </a:p>
        </p:txBody>
      </p:sp>
      <p:pic>
        <p:nvPicPr>
          <p:cNvPr id="89" name="" descr=""/>
          <p:cNvPicPr/>
          <p:nvPr/>
        </p:nvPicPr>
        <p:blipFill>
          <a:blip r:embed="rId1"/>
          <a:stretch/>
        </p:blipFill>
        <p:spPr>
          <a:xfrm>
            <a:off x="1066680" y="1398600"/>
            <a:ext cx="7239240" cy="4316400"/>
          </a:xfrm>
          <a:prstGeom prst="rect">
            <a:avLst/>
          </a:prstGeom>
          <a:noFill/>
          <a:ln w="0">
            <a:noFill/>
          </a:ln>
        </p:spPr>
      </p:pic>
      <p:sp>
        <p:nvSpPr>
          <p:cNvPr id="90" name=""/>
          <p:cNvSpPr/>
          <p:nvPr/>
        </p:nvSpPr>
        <p:spPr>
          <a:xfrm>
            <a:off x="1066680" y="1219320"/>
            <a:ext cx="7239240" cy="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91" name=""/>
          <p:cNvSpPr/>
          <p:nvPr/>
        </p:nvSpPr>
        <p:spPr>
          <a:xfrm>
            <a:off x="685800" y="304920"/>
            <a:ext cx="8001000" cy="119124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Futura Md BT"/>
              </a:rPr>
              <a:t>With little recognition, Enron escapes voter scorn … but generic description of electricity suppliers elicits quite a different reaction.</a:t>
            </a:r>
            <a:endParaRPr b="0" lang="en-US" sz="2400" strike="noStrike" u="none">
              <a:solidFill>
                <a:srgbClr val="000000"/>
              </a:solidFill>
              <a:effectLst/>
              <a:uFillTx/>
              <a:latin typeface="Times New Roman"/>
            </a:endParaRPr>
          </a:p>
        </p:txBody>
      </p:sp>
      <p:sp>
        <p:nvSpPr>
          <p:cNvPr id="92" name=""/>
          <p:cNvSpPr/>
          <p:nvPr/>
        </p:nvSpPr>
        <p:spPr>
          <a:xfrm>
            <a:off x="1295280" y="5791320"/>
            <a:ext cx="708660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93" name=""/>
          <p:cNvSpPr/>
          <p:nvPr/>
        </p:nvSpPr>
        <p:spPr>
          <a:xfrm>
            <a:off x="380880" y="5835600"/>
            <a:ext cx="8534520" cy="5814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600" strike="noStrike" u="none">
                <a:solidFill>
                  <a:srgbClr val="000000"/>
                </a:solidFill>
                <a:effectLst/>
                <a:uFillTx/>
                <a:latin typeface="Arial"/>
              </a:rPr>
              <a:t>Do you approve or disapprove of the way the they are handling                                             the electrical power situation in California?</a:t>
            </a:r>
            <a:endParaRPr b="0" lang="en-US" sz="1600" strike="noStrike" u="none">
              <a:solidFill>
                <a:srgbClr val="000000"/>
              </a:solidFill>
              <a:effectLst/>
              <a:uFillTx/>
              <a:latin typeface="Times New Roman"/>
            </a:endParaRPr>
          </a:p>
        </p:txBody>
      </p:sp>
      <p:pic>
        <p:nvPicPr>
          <p:cNvPr id="94" name="" descr=""/>
          <p:cNvPicPr/>
          <p:nvPr/>
        </p:nvPicPr>
        <p:blipFill>
          <a:blip r:embed="rId1"/>
          <a:stretch/>
        </p:blipFill>
        <p:spPr>
          <a:xfrm>
            <a:off x="1143000" y="1400040"/>
            <a:ext cx="6477120" cy="4314960"/>
          </a:xfrm>
          <a:prstGeom prst="rect">
            <a:avLst/>
          </a:prstGeom>
          <a:noFill/>
          <a:ln w="0">
            <a:noFill/>
          </a:ln>
        </p:spPr>
      </p:pic>
      <p:sp>
        <p:nvSpPr>
          <p:cNvPr id="95" name=""/>
          <p:cNvSpPr/>
          <p:nvPr/>
        </p:nvSpPr>
        <p:spPr>
          <a:xfrm>
            <a:off x="1981080" y="4967280"/>
            <a:ext cx="1600200" cy="3682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Enron</a:t>
            </a:r>
            <a:endParaRPr b="0" lang="en-US" sz="1800" strike="noStrike" u="none">
              <a:solidFill>
                <a:srgbClr val="000000"/>
              </a:solidFill>
              <a:effectLst/>
              <a:uFillTx/>
              <a:latin typeface="Times New Roman"/>
            </a:endParaRPr>
          </a:p>
        </p:txBody>
      </p:sp>
      <p:sp>
        <p:nvSpPr>
          <p:cNvPr id="96" name=""/>
          <p:cNvSpPr/>
          <p:nvPr/>
        </p:nvSpPr>
        <p:spPr>
          <a:xfrm>
            <a:off x="5029200" y="4965840"/>
            <a:ext cx="2819520" cy="82512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Private power suppliers who sell electricity to utility companies*</a:t>
            </a:r>
            <a:endParaRPr b="0" lang="en-US" sz="1600" strike="noStrike" u="none">
              <a:solidFill>
                <a:srgbClr val="000000"/>
              </a:solidFill>
              <a:effectLst/>
              <a:uFillTx/>
              <a:latin typeface="Times New Roman"/>
            </a:endParaRPr>
          </a:p>
        </p:txBody>
      </p:sp>
      <p:sp>
        <p:nvSpPr>
          <p:cNvPr id="97" name=""/>
          <p:cNvSpPr/>
          <p:nvPr/>
        </p:nvSpPr>
        <p:spPr>
          <a:xfrm>
            <a:off x="380880" y="5440320"/>
            <a:ext cx="2438640" cy="2768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200" strike="noStrike" u="none">
                <a:solidFill>
                  <a:srgbClr val="000000"/>
                </a:solidFill>
                <a:effectLst/>
                <a:uFillTx/>
                <a:latin typeface="Arial"/>
              </a:rPr>
              <a:t>* Asked of 225 Respondents</a:t>
            </a:r>
            <a:endParaRPr b="0" lang="en-US" sz="1200" strike="noStrike" u="none">
              <a:solidFill>
                <a:srgbClr val="000000"/>
              </a:solidFill>
              <a:effectLst/>
              <a:uFillTx/>
              <a:latin typeface="Times New Roman"/>
            </a:endParaRPr>
          </a:p>
        </p:txBody>
      </p:sp>
      <p:sp>
        <p:nvSpPr>
          <p:cNvPr id="98" name=""/>
          <p:cNvSpPr/>
          <p:nvPr/>
        </p:nvSpPr>
        <p:spPr>
          <a:xfrm>
            <a:off x="1143000" y="1523880"/>
            <a:ext cx="7010280" cy="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99" name=""/>
          <p:cNvSpPr/>
          <p:nvPr/>
        </p:nvSpPr>
        <p:spPr>
          <a:xfrm>
            <a:off x="685800" y="473040"/>
            <a:ext cx="8001000" cy="8254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Futura Md BT"/>
              </a:rPr>
              <a:t>PG&amp;E, Southern CA Edison dominate       residential service market.</a:t>
            </a:r>
            <a:endParaRPr b="0" lang="en-US" sz="2400" strike="noStrike" u="none">
              <a:solidFill>
                <a:srgbClr val="000000"/>
              </a:solidFill>
              <a:effectLst/>
              <a:uFillTx/>
              <a:latin typeface="Times New Roman"/>
            </a:endParaRPr>
          </a:p>
        </p:txBody>
      </p:sp>
      <p:sp>
        <p:nvSpPr>
          <p:cNvPr id="100" name=""/>
          <p:cNvSpPr/>
          <p:nvPr/>
        </p:nvSpPr>
        <p:spPr>
          <a:xfrm>
            <a:off x="1295280" y="5791320"/>
            <a:ext cx="708660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01" name=""/>
          <p:cNvSpPr/>
          <p:nvPr/>
        </p:nvSpPr>
        <p:spPr>
          <a:xfrm>
            <a:off x="380880" y="5835600"/>
            <a:ext cx="8534520" cy="3376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600" strike="noStrike" u="none">
                <a:solidFill>
                  <a:srgbClr val="000000"/>
                </a:solidFill>
                <a:effectLst/>
                <a:uFillTx/>
                <a:latin typeface="Arial"/>
              </a:rPr>
              <a:t>Which company supplies the electricity service to your home?</a:t>
            </a:r>
            <a:endParaRPr b="0" lang="en-US" sz="1600" strike="noStrike" u="none">
              <a:solidFill>
                <a:srgbClr val="000000"/>
              </a:solidFill>
              <a:effectLst/>
              <a:uFillTx/>
              <a:latin typeface="Times New Roman"/>
            </a:endParaRPr>
          </a:p>
        </p:txBody>
      </p:sp>
      <p:pic>
        <p:nvPicPr>
          <p:cNvPr id="102" name="" descr=""/>
          <p:cNvPicPr/>
          <p:nvPr/>
        </p:nvPicPr>
        <p:blipFill>
          <a:blip r:embed="rId1"/>
          <a:stretch/>
        </p:blipFill>
        <p:spPr>
          <a:xfrm>
            <a:off x="1143000" y="1378080"/>
            <a:ext cx="6934320" cy="4146480"/>
          </a:xfrm>
          <a:prstGeom prst="rect">
            <a:avLst/>
          </a:prstGeom>
          <a:noFill/>
          <a:ln w="0">
            <a:noFill/>
          </a:ln>
        </p:spPr>
      </p:pic>
      <p:sp>
        <p:nvSpPr>
          <p:cNvPr id="103" name=""/>
          <p:cNvSpPr/>
          <p:nvPr/>
        </p:nvSpPr>
        <p:spPr>
          <a:xfrm>
            <a:off x="5562720" y="1981080"/>
            <a:ext cx="2971800" cy="121932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04" name=""/>
          <p:cNvSpPr/>
          <p:nvPr/>
        </p:nvSpPr>
        <p:spPr>
          <a:xfrm>
            <a:off x="5562720" y="2057400"/>
            <a:ext cx="3047760" cy="10688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600" strike="noStrike" u="none">
                <a:solidFill>
                  <a:srgbClr val="000000"/>
                </a:solidFill>
                <a:effectLst/>
                <a:uFillTx/>
                <a:latin typeface="Arial"/>
              </a:rPr>
              <a:t>Among those that have experienced a blackout, 63% are serviced by PG&amp;E, and 24% by Southern CA Edison</a:t>
            </a:r>
            <a:endParaRPr b="0" lang="en-US" sz="1600" strike="noStrike" u="none">
              <a:solidFill>
                <a:srgbClr val="000000"/>
              </a:solidFill>
              <a:effectLst/>
              <a:uFillTx/>
              <a:latin typeface="Times New Roman"/>
            </a:endParaRPr>
          </a:p>
        </p:txBody>
      </p:sp>
      <p:sp>
        <p:nvSpPr>
          <p:cNvPr id="105" name=""/>
          <p:cNvSpPr/>
          <p:nvPr/>
        </p:nvSpPr>
        <p:spPr>
          <a:xfrm>
            <a:off x="1752480" y="1371600"/>
            <a:ext cx="5943600" cy="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106" name=""/>
          <p:cNvSpPr/>
          <p:nvPr/>
        </p:nvSpPr>
        <p:spPr>
          <a:xfrm>
            <a:off x="838080" y="304920"/>
            <a:ext cx="7696440" cy="119124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Futura Md BT"/>
              </a:rPr>
              <a:t>Among the 63% who are spending more on electricity this year, one-third are paying over $50 more compared to last year.</a:t>
            </a:r>
            <a:endParaRPr b="0" lang="en-US" sz="2400" strike="noStrike" u="none">
              <a:solidFill>
                <a:srgbClr val="000000"/>
              </a:solidFill>
              <a:effectLst/>
              <a:uFillTx/>
              <a:latin typeface="Times New Roman"/>
            </a:endParaRPr>
          </a:p>
        </p:txBody>
      </p:sp>
      <p:sp>
        <p:nvSpPr>
          <p:cNvPr id="107" name=""/>
          <p:cNvSpPr/>
          <p:nvPr/>
        </p:nvSpPr>
        <p:spPr>
          <a:xfrm>
            <a:off x="1295280" y="5791320"/>
            <a:ext cx="708660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08" name=""/>
          <p:cNvSpPr/>
          <p:nvPr/>
        </p:nvSpPr>
        <p:spPr>
          <a:xfrm>
            <a:off x="380880" y="5943600"/>
            <a:ext cx="8534520" cy="3376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600" strike="noStrike" u="none">
                <a:solidFill>
                  <a:srgbClr val="000000"/>
                </a:solidFill>
                <a:effectLst/>
                <a:uFillTx/>
                <a:latin typeface="Arial"/>
              </a:rPr>
              <a:t>How much on average would you say you spent on your MONTHLY electricity bill?</a:t>
            </a:r>
            <a:endParaRPr b="0" lang="en-US" sz="1600" strike="noStrike" u="none">
              <a:solidFill>
                <a:srgbClr val="000000"/>
              </a:solidFill>
              <a:effectLst/>
              <a:uFillTx/>
              <a:latin typeface="Times New Roman"/>
            </a:endParaRPr>
          </a:p>
        </p:txBody>
      </p:sp>
      <p:pic>
        <p:nvPicPr>
          <p:cNvPr id="109" name="" descr=""/>
          <p:cNvPicPr/>
          <p:nvPr/>
        </p:nvPicPr>
        <p:blipFill>
          <a:blip r:embed="rId1"/>
          <a:stretch/>
        </p:blipFill>
        <p:spPr>
          <a:xfrm>
            <a:off x="1143000" y="1447920"/>
            <a:ext cx="6934320" cy="4140000"/>
          </a:xfrm>
          <a:prstGeom prst="rect">
            <a:avLst/>
          </a:prstGeom>
          <a:noFill/>
          <a:ln w="0">
            <a:noFill/>
          </a:ln>
        </p:spPr>
      </p:pic>
      <p:sp>
        <p:nvSpPr>
          <p:cNvPr id="110" name=""/>
          <p:cNvSpPr/>
          <p:nvPr/>
        </p:nvSpPr>
        <p:spPr>
          <a:xfrm>
            <a:off x="5029200" y="1752480"/>
            <a:ext cx="3429000" cy="6426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Futura Md BT"/>
              </a:rPr>
              <a:t>Among the 63% who       </a:t>
            </a:r>
            <a:r>
              <a:rPr b="0" lang="en-US" sz="1800" strike="noStrike" u="sng">
                <a:solidFill>
                  <a:srgbClr val="000000"/>
                </a:solidFill>
                <a:effectLst/>
                <a:uFillTx/>
                <a:latin typeface="Futura Md BT"/>
              </a:rPr>
              <a:t>have had a rate increase</a:t>
            </a:r>
            <a:endParaRPr b="0" lang="en-US" sz="1800" strike="noStrike" u="none">
              <a:solidFill>
                <a:srgbClr val="000000"/>
              </a:solidFill>
              <a:effectLst/>
              <a:uFillTx/>
              <a:latin typeface="Times New Roman"/>
            </a:endParaRPr>
          </a:p>
        </p:txBody>
      </p:sp>
      <p:sp>
        <p:nvSpPr>
          <p:cNvPr id="111" name=""/>
          <p:cNvSpPr/>
          <p:nvPr/>
        </p:nvSpPr>
        <p:spPr>
          <a:xfrm>
            <a:off x="3962520" y="1676520"/>
            <a:ext cx="0" cy="403848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12" name=""/>
          <p:cNvSpPr/>
          <p:nvPr/>
        </p:nvSpPr>
        <p:spPr>
          <a:xfrm>
            <a:off x="914400" y="1447920"/>
            <a:ext cx="7620120" cy="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113" name=""/>
          <p:cNvSpPr/>
          <p:nvPr/>
        </p:nvSpPr>
        <p:spPr>
          <a:xfrm>
            <a:off x="685800" y="380880"/>
            <a:ext cx="8001000" cy="8254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Futura Md BT"/>
              </a:rPr>
              <a:t>PG&amp;E customers say their bills are highest, while SDG&amp;E customers feeling the biggest hike</a:t>
            </a:r>
            <a:endParaRPr b="0" lang="en-US" sz="2400" strike="noStrike" u="none">
              <a:solidFill>
                <a:srgbClr val="000000"/>
              </a:solidFill>
              <a:effectLst/>
              <a:uFillTx/>
              <a:latin typeface="Times New Roman"/>
            </a:endParaRPr>
          </a:p>
        </p:txBody>
      </p:sp>
      <p:sp>
        <p:nvSpPr>
          <p:cNvPr id="114" name=""/>
          <p:cNvSpPr/>
          <p:nvPr/>
        </p:nvSpPr>
        <p:spPr>
          <a:xfrm>
            <a:off x="380880" y="5943600"/>
            <a:ext cx="8534520" cy="3376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600" strike="noStrike" u="none">
                <a:solidFill>
                  <a:srgbClr val="000000"/>
                </a:solidFill>
                <a:effectLst/>
                <a:uFillTx/>
                <a:latin typeface="Arial"/>
              </a:rPr>
              <a:t>How much on average would you say you spent on your MONTHLY electricity bill?</a:t>
            </a:r>
            <a:endParaRPr b="0" lang="en-US" sz="1600" strike="noStrike" u="none">
              <a:solidFill>
                <a:srgbClr val="000000"/>
              </a:solidFill>
              <a:effectLst/>
              <a:uFillTx/>
              <a:latin typeface="Times New Roman"/>
            </a:endParaRPr>
          </a:p>
        </p:txBody>
      </p:sp>
      <p:pic>
        <p:nvPicPr>
          <p:cNvPr id="115" name="" descr=""/>
          <p:cNvPicPr/>
          <p:nvPr/>
        </p:nvPicPr>
        <p:blipFill>
          <a:blip r:embed="rId1"/>
          <a:stretch/>
        </p:blipFill>
        <p:spPr>
          <a:xfrm>
            <a:off x="457200" y="533520"/>
            <a:ext cx="8077320" cy="5341680"/>
          </a:xfrm>
          <a:prstGeom prst="rect">
            <a:avLst/>
          </a:prstGeom>
          <a:noFill/>
          <a:ln w="0">
            <a:noFill/>
          </a:ln>
        </p:spPr>
      </p:pic>
      <p:sp>
        <p:nvSpPr>
          <p:cNvPr id="116" name=""/>
          <p:cNvSpPr/>
          <p:nvPr/>
        </p:nvSpPr>
        <p:spPr>
          <a:xfrm>
            <a:off x="914400" y="5867280"/>
            <a:ext cx="7543800" cy="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17" name=""/>
          <p:cNvSpPr/>
          <p:nvPr/>
        </p:nvSpPr>
        <p:spPr>
          <a:xfrm>
            <a:off x="838080" y="1219320"/>
            <a:ext cx="7620120" cy="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118" name=""/>
          <p:cNvSpPr/>
          <p:nvPr/>
        </p:nvSpPr>
        <p:spPr>
          <a:xfrm>
            <a:off x="685800" y="380880"/>
            <a:ext cx="8001000" cy="14346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37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000000"/>
                </a:solidFill>
                <a:effectLst/>
                <a:uFillTx/>
                <a:latin typeface="Futura Md BT"/>
              </a:rPr>
              <a:t>Voters find fault with the lack of planning on the part of political leaders and utility companies, as well as the inability to build new power plants in explaining why blackouts are occurring in CA</a:t>
            </a:r>
            <a:endParaRPr b="0" lang="en-US" sz="2200" strike="noStrike" u="none">
              <a:solidFill>
                <a:srgbClr val="000000"/>
              </a:solidFill>
              <a:effectLst/>
              <a:uFillTx/>
              <a:latin typeface="Times New Roman"/>
            </a:endParaRPr>
          </a:p>
        </p:txBody>
      </p:sp>
      <p:sp>
        <p:nvSpPr>
          <p:cNvPr id="119" name=""/>
          <p:cNvSpPr/>
          <p:nvPr/>
        </p:nvSpPr>
        <p:spPr>
          <a:xfrm>
            <a:off x="457200" y="1752480"/>
            <a:ext cx="8305920" cy="462600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800" strike="noStrike" u="none">
                <a:solidFill>
                  <a:srgbClr val="000000"/>
                </a:solidFill>
                <a:effectLst/>
                <a:uFillTx/>
                <a:latin typeface="Arial"/>
              </a:rPr>
              <a:t>“Basically, the environmentalist do-gooders have prevented us from producing the energy that we need. You can't go on increasing in size without the power. The things we need are not going to magically appear. We have not created a new power source in ten to twenty years. The Democrats have had control of the California legislature most of that time. That covers it. They need to build more power plants.”</a:t>
            </a:r>
            <a:endParaRPr b="0" lang="en-US" sz="1800" strike="noStrike" u="none">
              <a:solidFill>
                <a:srgbClr val="000000"/>
              </a:solidFill>
              <a:effectLst/>
              <a:uFillTx/>
              <a:latin typeface="Times New Roman"/>
            </a:endParaRPr>
          </a:p>
          <a:p>
            <a:pPr>
              <a:lnSpc>
                <a:spcPct val="10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800" strike="noStrike" u="none">
                <a:solidFill>
                  <a:srgbClr val="000000"/>
                </a:solidFill>
                <a:effectLst/>
                <a:uFillTx/>
                <a:latin typeface="Arial"/>
              </a:rPr>
              <a:t>“Mismanagement on a very large scale about what the expectations are for the use of the power. My understanding is that because of the environmental issues we have and really truly a lack of, they didn't put out power plants that they could have. There are all sorts of energy resources we just shouldn't use, and they didn't pursue other ones we could use. I'm glad that you are trying to find out how people feel. I think the gut reaction that Davis and a lot of people have had is that, "Oh, God, it is costing us too much, we need to find a solution." There has to be a middle ground, to sacrifice the environment or to sacrifice all sorts of other things is not the way to go. I have a feeling Davis will take money he had slated for other things just to make sure the consumer pays less.”</a:t>
            </a:r>
            <a:endParaRPr b="0" lang="en-US" sz="1800" strike="noStrike" u="none">
              <a:solidFill>
                <a:srgbClr val="000000"/>
              </a:solidFill>
              <a:effectLst/>
              <a:uFillTx/>
              <a:latin typeface="Times New Roman"/>
            </a:endParaRPr>
          </a:p>
        </p:txBody>
      </p:sp>
      <p:sp>
        <p:nvSpPr>
          <p:cNvPr id="120" name=""/>
          <p:cNvSpPr/>
          <p:nvPr/>
        </p:nvSpPr>
        <p:spPr>
          <a:xfrm>
            <a:off x="609480" y="1752480"/>
            <a:ext cx="8077320" cy="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121" name=""/>
          <p:cNvSpPr/>
          <p:nvPr/>
        </p:nvSpPr>
        <p:spPr>
          <a:xfrm>
            <a:off x="457200" y="590400"/>
            <a:ext cx="8229600" cy="568296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063"/>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700" strike="noStrike" u="none">
                <a:solidFill>
                  <a:srgbClr val="000000"/>
                </a:solidFill>
                <a:effectLst/>
                <a:uFillTx/>
                <a:latin typeface="Arial"/>
              </a:rPr>
              <a:t>“Very poor planning on the part of the elected officials and the power companies. That's about it, lack of building power plants, which is poor planning on the part of elected officials and the power companies.”</a:t>
            </a:r>
            <a:endParaRPr b="0" lang="en-US" sz="1700" strike="noStrike" u="none">
              <a:solidFill>
                <a:srgbClr val="000000"/>
              </a:solidFill>
              <a:effectLst/>
              <a:uFillTx/>
              <a:latin typeface="Times New Roman"/>
            </a:endParaRPr>
          </a:p>
          <a:p>
            <a:pPr>
              <a:lnSpc>
                <a:spcPct val="100000"/>
              </a:lnSpc>
              <a:spcBef>
                <a:spcPts val="1063"/>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700" strike="noStrike" u="none">
                <a:solidFill>
                  <a:srgbClr val="000000"/>
                </a:solidFill>
                <a:effectLst/>
                <a:uFillTx/>
                <a:latin typeface="Arial"/>
              </a:rPr>
              <a:t>“I don't know. I just think that PG and E is not using their heads. Well, they should have known this was coming a long, long time before it got here. They must have had some kind of idea there was going to be a shortage. They should have planned for it. Well, I just think they're not being fair to the people.”</a:t>
            </a:r>
            <a:endParaRPr b="0" lang="en-US" sz="1700" strike="noStrike" u="none">
              <a:solidFill>
                <a:srgbClr val="000000"/>
              </a:solidFill>
              <a:effectLst/>
              <a:uFillTx/>
              <a:latin typeface="Times New Roman"/>
            </a:endParaRPr>
          </a:p>
          <a:p>
            <a:pPr>
              <a:lnSpc>
                <a:spcPct val="100000"/>
              </a:lnSpc>
              <a:spcBef>
                <a:spcPts val="1063"/>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700" strike="noStrike" u="none">
                <a:solidFill>
                  <a:srgbClr val="000000"/>
                </a:solidFill>
                <a:effectLst/>
                <a:uFillTx/>
                <a:latin typeface="Arial"/>
              </a:rPr>
              <a:t>“Because the people in power were not paying attention. The electricity companies, the government and legislature, you know the people in power, the decision makers. In my opinion they dropped the ball. They laid back and sat on things that they thought they wouldn't have to deal with and when it came up they had no contingency plan.” </a:t>
            </a:r>
            <a:endParaRPr b="0" lang="en-US" sz="1700" strike="noStrike" u="none">
              <a:solidFill>
                <a:srgbClr val="000000"/>
              </a:solidFill>
              <a:effectLst/>
              <a:uFillTx/>
              <a:latin typeface="Times New Roman"/>
            </a:endParaRPr>
          </a:p>
          <a:p>
            <a:pPr>
              <a:lnSpc>
                <a:spcPct val="100000"/>
              </a:lnSpc>
              <a:spcBef>
                <a:spcPts val="1063"/>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700" strike="noStrike" u="none">
                <a:solidFill>
                  <a:srgbClr val="000000"/>
                </a:solidFill>
                <a:effectLst/>
                <a:uFillTx/>
                <a:latin typeface="Arial"/>
              </a:rPr>
              <a:t>“I'd say the legislature did not totally check into what deregulation was all about. They were just interested in the bottom line, which was profit for themselves. I'm thinking that they don't really care how much they hurt people, especially the poor people, because I heard that all the shareholders got their shares, or their bonus. That they have terrible customer service now. Well, it hasn't happened to us. We had a blackout one time, but I've heard horror stories of people caught in storms because they didn't want to go out and fix their transformers. That they didn't announce the blackouts. They just turned off our power.”</a:t>
            </a:r>
            <a:endParaRPr b="0" lang="en-US" sz="17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pic>
        <p:nvPicPr>
          <p:cNvPr id="19" name="cap1" descr=""/>
          <p:cNvPicPr/>
          <p:nvPr/>
        </p:nvPicPr>
        <p:blipFill>
          <a:blip r:embed="rId1"/>
          <a:srcRect l="22847" t="0" r="39998" b="0"/>
          <a:stretch/>
        </p:blipFill>
        <p:spPr>
          <a:xfrm>
            <a:off x="0" y="0"/>
            <a:ext cx="2514600" cy="6934320"/>
          </a:xfrm>
          <a:prstGeom prst="rect">
            <a:avLst/>
          </a:prstGeom>
          <a:noFill/>
          <a:ln w="0">
            <a:noFill/>
          </a:ln>
        </p:spPr>
      </p:pic>
      <p:sp>
        <p:nvSpPr>
          <p:cNvPr id="20" name=""/>
          <p:cNvSpPr/>
          <p:nvPr/>
        </p:nvSpPr>
        <p:spPr>
          <a:xfrm>
            <a:off x="2514600" y="6553080"/>
            <a:ext cx="3809880" cy="304920"/>
          </a:xfrm>
          <a:prstGeom prst="rect">
            <a:avLst/>
          </a:prstGeom>
          <a:solidFill>
            <a:srgbClr val="000000"/>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1" name=""/>
          <p:cNvSpPr/>
          <p:nvPr/>
        </p:nvSpPr>
        <p:spPr>
          <a:xfrm>
            <a:off x="2438280" y="304920"/>
            <a:ext cx="6400800" cy="6095880"/>
          </a:xfrm>
          <a:prstGeom prst="rect">
            <a:avLst/>
          </a:prstGeom>
          <a:solidFill>
            <a:srgbClr val="000000"/>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2" name=""/>
          <p:cNvSpPr/>
          <p:nvPr/>
        </p:nvSpPr>
        <p:spPr>
          <a:xfrm>
            <a:off x="2438280" y="457200"/>
            <a:ext cx="6248520" cy="762120"/>
          </a:xfrm>
          <a:prstGeom prst="rect">
            <a:avLst/>
          </a:prstGeom>
          <a:solidFill>
            <a:srgbClr val="ff0000"/>
          </a:solidFill>
          <a:ln w="9360">
            <a:solidFill>
              <a:srgbClr val="ff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3" name=""/>
          <p:cNvSpPr/>
          <p:nvPr/>
        </p:nvSpPr>
        <p:spPr>
          <a:xfrm>
            <a:off x="3124080" y="457200"/>
            <a:ext cx="5639040" cy="7642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27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ffffff"/>
                </a:solidFill>
                <a:effectLst/>
                <a:uFillTx/>
                <a:latin typeface="Futura XBlk BT"/>
              </a:rPr>
              <a:t>METHODOLGY</a:t>
            </a:r>
            <a:endParaRPr b="0" lang="en-US" sz="4400" strike="noStrike" u="none">
              <a:solidFill>
                <a:srgbClr val="000000"/>
              </a:solidFill>
              <a:effectLst/>
              <a:uFillTx/>
              <a:latin typeface="Times New Roman"/>
            </a:endParaRPr>
          </a:p>
        </p:txBody>
      </p:sp>
      <p:sp>
        <p:nvSpPr>
          <p:cNvPr id="24" name=""/>
          <p:cNvSpPr/>
          <p:nvPr/>
        </p:nvSpPr>
        <p:spPr>
          <a:xfrm>
            <a:off x="2895480" y="1523880"/>
            <a:ext cx="5334120" cy="423936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3200" strike="noStrike" u="none">
                <a:solidFill>
                  <a:srgbClr val="ff0000"/>
                </a:solidFill>
                <a:effectLst/>
                <a:uFillTx/>
                <a:latin typeface="AGaramond"/>
              </a:rPr>
              <a:t>Public Opinion Strategies</a:t>
            </a:r>
            <a:r>
              <a:rPr b="1" lang="en-US" sz="2400" strike="noStrike" u="none">
                <a:solidFill>
                  <a:srgbClr val="ffffff"/>
                </a:solidFill>
                <a:effectLst/>
                <a:uFillTx/>
                <a:latin typeface="Arial"/>
              </a:rPr>
              <a:t> completed a telephone survey of seven hundred likely voters in the state of California.  The survey was conducted for three nights starting on March 6 and concluding on March 8, 2001.  The margin of error for this survey is plus or minus 3.7 percent.  The sample was drawn in proportion to voter registration figures in each county of the state.</a:t>
            </a:r>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122" name=""/>
          <p:cNvSpPr/>
          <p:nvPr/>
        </p:nvSpPr>
        <p:spPr>
          <a:xfrm>
            <a:off x="685800" y="380880"/>
            <a:ext cx="8001000" cy="119124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Futura Md BT"/>
              </a:rPr>
              <a:t>Utilities, private power suppliers                      viewed as most responsible for current situation, with little blame on consumers or Governor Davis. </a:t>
            </a:r>
            <a:endParaRPr b="0" lang="en-US" sz="2400" strike="noStrike" u="none">
              <a:solidFill>
                <a:srgbClr val="000000"/>
              </a:solidFill>
              <a:effectLst/>
              <a:uFillTx/>
              <a:latin typeface="Times New Roman"/>
            </a:endParaRPr>
          </a:p>
        </p:txBody>
      </p:sp>
      <p:sp>
        <p:nvSpPr>
          <p:cNvPr id="123" name=""/>
          <p:cNvSpPr/>
          <p:nvPr/>
        </p:nvSpPr>
        <p:spPr>
          <a:xfrm>
            <a:off x="1295280" y="5791320"/>
            <a:ext cx="708660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24" name=""/>
          <p:cNvSpPr/>
          <p:nvPr/>
        </p:nvSpPr>
        <p:spPr>
          <a:xfrm>
            <a:off x="380880" y="5943600"/>
            <a:ext cx="8534520" cy="3376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600" strike="noStrike" u="none">
                <a:solidFill>
                  <a:srgbClr val="000000"/>
                </a:solidFill>
                <a:effectLst/>
                <a:uFillTx/>
                <a:latin typeface="Arial"/>
              </a:rPr>
              <a:t>Which of the following do you hold most responsible for the current power shortage?</a:t>
            </a:r>
            <a:endParaRPr b="0" lang="en-US" sz="1600" strike="noStrike" u="none">
              <a:solidFill>
                <a:srgbClr val="000000"/>
              </a:solidFill>
              <a:effectLst/>
              <a:uFillTx/>
              <a:latin typeface="Times New Roman"/>
            </a:endParaRPr>
          </a:p>
        </p:txBody>
      </p:sp>
      <p:pic>
        <p:nvPicPr>
          <p:cNvPr id="125" name="" descr=""/>
          <p:cNvPicPr/>
          <p:nvPr/>
        </p:nvPicPr>
        <p:blipFill>
          <a:blip r:embed="rId1"/>
          <a:stretch/>
        </p:blipFill>
        <p:spPr>
          <a:xfrm>
            <a:off x="914400" y="1981080"/>
            <a:ext cx="7543800" cy="3733920"/>
          </a:xfrm>
          <a:prstGeom prst="rect">
            <a:avLst/>
          </a:prstGeom>
          <a:noFill/>
          <a:ln w="0">
            <a:noFill/>
          </a:ln>
        </p:spPr>
      </p:pic>
      <p:sp>
        <p:nvSpPr>
          <p:cNvPr id="126" name=""/>
          <p:cNvSpPr/>
          <p:nvPr/>
        </p:nvSpPr>
        <p:spPr>
          <a:xfrm>
            <a:off x="762120" y="1600200"/>
            <a:ext cx="7696080" cy="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127" name=""/>
          <p:cNvSpPr/>
          <p:nvPr/>
        </p:nvSpPr>
        <p:spPr>
          <a:xfrm>
            <a:off x="1295280" y="5791320"/>
            <a:ext cx="708660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28" name=""/>
          <p:cNvSpPr/>
          <p:nvPr/>
        </p:nvSpPr>
        <p:spPr>
          <a:xfrm>
            <a:off x="380880" y="5943600"/>
            <a:ext cx="8534520" cy="3376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600" strike="noStrike" u="none">
                <a:solidFill>
                  <a:srgbClr val="000000"/>
                </a:solidFill>
                <a:effectLst/>
                <a:uFillTx/>
                <a:latin typeface="Arial"/>
              </a:rPr>
              <a:t>Which of the following do you hold most responsible for the current power shortage?</a:t>
            </a:r>
            <a:endParaRPr b="0" lang="en-US" sz="1600" strike="noStrike" u="none">
              <a:solidFill>
                <a:srgbClr val="000000"/>
              </a:solidFill>
              <a:effectLst/>
              <a:uFillTx/>
              <a:latin typeface="Times New Roman"/>
            </a:endParaRPr>
          </a:p>
        </p:txBody>
      </p:sp>
      <p:pic>
        <p:nvPicPr>
          <p:cNvPr id="129" name="" descr=""/>
          <p:cNvPicPr/>
          <p:nvPr/>
        </p:nvPicPr>
        <p:blipFill>
          <a:blip r:embed="rId1"/>
          <a:stretch/>
        </p:blipFill>
        <p:spPr>
          <a:xfrm>
            <a:off x="1066680" y="1371600"/>
            <a:ext cx="7086600" cy="4221000"/>
          </a:xfrm>
          <a:prstGeom prst="rect">
            <a:avLst/>
          </a:prstGeom>
          <a:noFill/>
          <a:ln w="0">
            <a:noFill/>
          </a:ln>
        </p:spPr>
      </p:pic>
      <p:sp>
        <p:nvSpPr>
          <p:cNvPr id="130" name=""/>
          <p:cNvSpPr/>
          <p:nvPr/>
        </p:nvSpPr>
        <p:spPr>
          <a:xfrm>
            <a:off x="990720" y="380880"/>
            <a:ext cx="7467480" cy="119124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Futura Md BT"/>
              </a:rPr>
              <a:t>PG&amp;E, Edison, “Other” company customers place more blame on utilities … SDG&amp;E finds fault with suppliers   and legislature. </a:t>
            </a:r>
            <a:endParaRPr b="0" lang="en-US" sz="2400" strike="noStrike" u="none">
              <a:solidFill>
                <a:srgbClr val="000000"/>
              </a:solidFill>
              <a:effectLst/>
              <a:uFillTx/>
              <a:latin typeface="Times New Roman"/>
            </a:endParaRPr>
          </a:p>
        </p:txBody>
      </p:sp>
      <p:sp>
        <p:nvSpPr>
          <p:cNvPr id="131" name=""/>
          <p:cNvSpPr/>
          <p:nvPr/>
        </p:nvSpPr>
        <p:spPr>
          <a:xfrm>
            <a:off x="1219320" y="1600200"/>
            <a:ext cx="6781680" cy="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132" name=""/>
          <p:cNvSpPr/>
          <p:nvPr/>
        </p:nvSpPr>
        <p:spPr>
          <a:xfrm>
            <a:off x="1295280" y="5791320"/>
            <a:ext cx="708660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33" name=""/>
          <p:cNvSpPr/>
          <p:nvPr/>
        </p:nvSpPr>
        <p:spPr>
          <a:xfrm>
            <a:off x="380880" y="5943600"/>
            <a:ext cx="8534520" cy="3376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600" strike="noStrike" u="none">
                <a:solidFill>
                  <a:srgbClr val="000000"/>
                </a:solidFill>
                <a:effectLst/>
                <a:uFillTx/>
                <a:latin typeface="Arial"/>
              </a:rPr>
              <a:t>Which of the following do you hold most responsible for the current power shortage?</a:t>
            </a:r>
            <a:endParaRPr b="0" lang="en-US" sz="1600" strike="noStrike" u="none">
              <a:solidFill>
                <a:srgbClr val="000000"/>
              </a:solidFill>
              <a:effectLst/>
              <a:uFillTx/>
              <a:latin typeface="Times New Roman"/>
            </a:endParaRPr>
          </a:p>
        </p:txBody>
      </p:sp>
      <p:pic>
        <p:nvPicPr>
          <p:cNvPr id="134" name="" descr=""/>
          <p:cNvPicPr/>
          <p:nvPr/>
        </p:nvPicPr>
        <p:blipFill>
          <a:blip r:embed="rId1"/>
          <a:stretch/>
        </p:blipFill>
        <p:spPr>
          <a:xfrm>
            <a:off x="1143000" y="1378080"/>
            <a:ext cx="7315200" cy="4373280"/>
          </a:xfrm>
          <a:prstGeom prst="rect">
            <a:avLst/>
          </a:prstGeom>
          <a:noFill/>
          <a:ln w="0">
            <a:noFill/>
          </a:ln>
        </p:spPr>
      </p:pic>
      <p:sp>
        <p:nvSpPr>
          <p:cNvPr id="135" name=""/>
          <p:cNvSpPr/>
          <p:nvPr/>
        </p:nvSpPr>
        <p:spPr>
          <a:xfrm>
            <a:off x="838080" y="380880"/>
            <a:ext cx="7772400" cy="119124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Futura Md BT"/>
              </a:rPr>
              <a:t>Republicans, Democrats, and Independents all blame Utilities, legislature, and private suppliers … no one blames consumers or governor</a:t>
            </a:r>
            <a:endParaRPr b="0" lang="en-US" sz="2400" strike="noStrike" u="none">
              <a:solidFill>
                <a:srgbClr val="000000"/>
              </a:solidFill>
              <a:effectLst/>
              <a:uFillTx/>
              <a:latin typeface="Times New Roman"/>
            </a:endParaRPr>
          </a:p>
        </p:txBody>
      </p:sp>
      <p:sp>
        <p:nvSpPr>
          <p:cNvPr id="136" name=""/>
          <p:cNvSpPr/>
          <p:nvPr/>
        </p:nvSpPr>
        <p:spPr>
          <a:xfrm>
            <a:off x="1219320" y="1600200"/>
            <a:ext cx="6781680" cy="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137" name=""/>
          <p:cNvSpPr/>
          <p:nvPr/>
        </p:nvSpPr>
        <p:spPr>
          <a:xfrm>
            <a:off x="1143000" y="380880"/>
            <a:ext cx="7238880" cy="119124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Futura Md BT"/>
              </a:rPr>
              <a:t>Utilities and private power suppliers are viewed as greedy, while the state legislature is blamed for poor planning.</a:t>
            </a:r>
            <a:endParaRPr b="0" lang="en-US" sz="2400" strike="noStrike" u="none">
              <a:solidFill>
                <a:srgbClr val="000000"/>
              </a:solidFill>
              <a:effectLst/>
              <a:uFillTx/>
              <a:latin typeface="Times New Roman"/>
            </a:endParaRPr>
          </a:p>
        </p:txBody>
      </p:sp>
      <p:sp>
        <p:nvSpPr>
          <p:cNvPr id="138" name=""/>
          <p:cNvSpPr/>
          <p:nvPr/>
        </p:nvSpPr>
        <p:spPr>
          <a:xfrm>
            <a:off x="457200" y="1752480"/>
            <a:ext cx="8229600" cy="36716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800" strike="noStrike" u="none">
                <a:solidFill>
                  <a:srgbClr val="000000"/>
                </a:solidFill>
                <a:effectLst/>
                <a:uFillTx/>
                <a:latin typeface="Arial"/>
              </a:rPr>
              <a:t>“The utility companies are the ones who are supposed to get the power. They are the businessmen and should know what is going on and what needs to be done about getting the power flowing again. They paid their stockholders and yet go about telling us they are about to go bankrupt. Their officers are making hundreds of thousands of dollars with this deal. I think it is unfortunate to have the poor pay so much for their scam. I think Governor Davis has acted responsibly in this situation. It's the companies that are holding the electricity back from the consumers.”</a:t>
            </a:r>
            <a:endParaRPr b="0" lang="en-US" sz="1800" strike="noStrike" u="none">
              <a:solidFill>
                <a:srgbClr val="000000"/>
              </a:solidFill>
              <a:effectLst/>
              <a:uFillTx/>
              <a:latin typeface="Times New Roman"/>
            </a:endParaRPr>
          </a:p>
          <a:p>
            <a:pPr>
              <a:lnSpc>
                <a:spcPct val="10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800" strike="noStrike" u="none">
                <a:solidFill>
                  <a:srgbClr val="000000"/>
                </a:solidFill>
                <a:effectLst/>
                <a:uFillTx/>
                <a:latin typeface="Arial"/>
              </a:rPr>
              <a:t>“I'm not sure how. They are our representatives and they should have done their homework and known what was going to happen. From not doing their homework, not finding out the results of what the deregulation would be.”</a:t>
            </a:r>
            <a:endParaRPr b="0" lang="en-US" sz="1800" strike="noStrike" u="none">
              <a:solidFill>
                <a:srgbClr val="000000"/>
              </a:solidFill>
              <a:effectLst/>
              <a:uFillTx/>
              <a:latin typeface="Times New Roman"/>
            </a:endParaRPr>
          </a:p>
          <a:p>
            <a:pPr>
              <a:lnSpc>
                <a:spcPct val="10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p:txBody>
      </p:sp>
      <p:sp>
        <p:nvSpPr>
          <p:cNvPr id="139" name=""/>
          <p:cNvSpPr/>
          <p:nvPr/>
        </p:nvSpPr>
        <p:spPr>
          <a:xfrm>
            <a:off x="1295280" y="1600200"/>
            <a:ext cx="6782040" cy="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140" name=""/>
          <p:cNvSpPr/>
          <p:nvPr/>
        </p:nvSpPr>
        <p:spPr>
          <a:xfrm>
            <a:off x="457200" y="1730520"/>
            <a:ext cx="8229600" cy="42202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800" strike="noStrike" u="none">
                <a:solidFill>
                  <a:srgbClr val="000000"/>
                </a:solidFill>
                <a:effectLst/>
                <a:uFillTx/>
                <a:latin typeface="Arial"/>
              </a:rPr>
              <a:t>“Like I said, somebody should have told us that this is coming down. All of a sudden we get slapped in the face six months ago with this. We didn't know this was coming. We could have avoided this or made provisions. All of a sudden we are faced with stage three and stage four power alert, and I feel if we could have gotten more warning like last summer, we could have prepared for this and not been so damaged. I feel like they could have given us a lot more warning, and I do hold the legislators responsible for this.”</a:t>
            </a:r>
            <a:endParaRPr b="0" lang="en-US" sz="1800" strike="noStrike" u="none">
              <a:solidFill>
                <a:srgbClr val="000000"/>
              </a:solidFill>
              <a:effectLst/>
              <a:uFillTx/>
              <a:latin typeface="Times New Roman"/>
            </a:endParaRPr>
          </a:p>
          <a:p>
            <a:pPr>
              <a:lnSpc>
                <a:spcPct val="10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800" strike="noStrike" u="none">
                <a:solidFill>
                  <a:srgbClr val="000000"/>
                </a:solidFill>
                <a:effectLst/>
                <a:uFillTx/>
                <a:latin typeface="Arial"/>
              </a:rPr>
              <a:t>“I think they're [suppliers] taking advantage of the consumer. Because when they deregulated the power, rather than lowering the rates they took advantage of it to drive the supply down, which caused the demand to go up so they could raise their rates.”</a:t>
            </a:r>
            <a:endParaRPr b="0" lang="en-US" sz="1800" strike="noStrike" u="none">
              <a:solidFill>
                <a:srgbClr val="000000"/>
              </a:solidFill>
              <a:effectLst/>
              <a:uFillTx/>
              <a:latin typeface="Times New Roman"/>
            </a:endParaRPr>
          </a:p>
          <a:p>
            <a:pPr>
              <a:lnSpc>
                <a:spcPct val="10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800" strike="noStrike" u="none">
                <a:solidFill>
                  <a:srgbClr val="000000"/>
                </a:solidFill>
                <a:effectLst/>
                <a:uFillTx/>
                <a:latin typeface="Arial"/>
              </a:rPr>
              <a:t>“Because it seems that they've [suppliers] been price gouging. They've been able to charge high rates for something that would have been less expensive if there had been a contract with the distributors. There's no other reason.”</a:t>
            </a:r>
            <a:endParaRPr b="0" lang="en-US" sz="1800" strike="noStrike" u="none">
              <a:solidFill>
                <a:srgbClr val="000000"/>
              </a:solidFill>
              <a:effectLst/>
              <a:uFillTx/>
              <a:latin typeface="Times New Roman"/>
            </a:endParaRPr>
          </a:p>
        </p:txBody>
      </p:sp>
      <p:sp>
        <p:nvSpPr>
          <p:cNvPr id="141" name=""/>
          <p:cNvSpPr/>
          <p:nvPr/>
        </p:nvSpPr>
        <p:spPr>
          <a:xfrm>
            <a:off x="1143000" y="380880"/>
            <a:ext cx="7238880" cy="119124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Futura Md BT"/>
              </a:rPr>
              <a:t>Utilities and private power suppliers are viewed as greedy, while the state legislature is blamed for poor planning.</a:t>
            </a:r>
            <a:endParaRPr b="0" lang="en-US" sz="2400" strike="noStrike" u="none">
              <a:solidFill>
                <a:srgbClr val="000000"/>
              </a:solidFill>
              <a:effectLst/>
              <a:uFillTx/>
              <a:latin typeface="Times New Roman"/>
            </a:endParaRPr>
          </a:p>
        </p:txBody>
      </p:sp>
      <p:sp>
        <p:nvSpPr>
          <p:cNvPr id="142" name=""/>
          <p:cNvSpPr/>
          <p:nvPr/>
        </p:nvSpPr>
        <p:spPr>
          <a:xfrm>
            <a:off x="1295280" y="1600200"/>
            <a:ext cx="6782040" cy="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143" name=""/>
          <p:cNvSpPr/>
          <p:nvPr/>
        </p:nvSpPr>
        <p:spPr>
          <a:xfrm>
            <a:off x="380880" y="380880"/>
            <a:ext cx="8305920" cy="119124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Futura Md BT"/>
              </a:rPr>
              <a:t>There’s been a big shift in the number of voters believing this is a profit making scheme rather than a shortage situation in just the last few weeks. </a:t>
            </a:r>
            <a:endParaRPr b="0" lang="en-US" sz="2400" strike="noStrike" u="none">
              <a:solidFill>
                <a:srgbClr val="000000"/>
              </a:solidFill>
              <a:effectLst/>
              <a:uFillTx/>
              <a:latin typeface="Times New Roman"/>
            </a:endParaRPr>
          </a:p>
        </p:txBody>
      </p:sp>
      <p:pic>
        <p:nvPicPr>
          <p:cNvPr id="144" name="" descr=""/>
          <p:cNvPicPr/>
          <p:nvPr/>
        </p:nvPicPr>
        <p:blipFill>
          <a:blip r:embed="rId1"/>
          <a:stretch/>
        </p:blipFill>
        <p:spPr>
          <a:xfrm>
            <a:off x="990720" y="1371600"/>
            <a:ext cx="7391160" cy="5138640"/>
          </a:xfrm>
          <a:prstGeom prst="rect">
            <a:avLst/>
          </a:prstGeom>
          <a:noFill/>
          <a:ln w="0">
            <a:noFill/>
          </a:ln>
        </p:spPr>
      </p:pic>
      <p:sp>
        <p:nvSpPr>
          <p:cNvPr id="145" name=""/>
          <p:cNvSpPr/>
          <p:nvPr/>
        </p:nvSpPr>
        <p:spPr>
          <a:xfrm>
            <a:off x="1295280" y="5791320"/>
            <a:ext cx="708660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46" name=""/>
          <p:cNvSpPr/>
          <p:nvPr/>
        </p:nvSpPr>
        <p:spPr>
          <a:xfrm>
            <a:off x="380880" y="5867280"/>
            <a:ext cx="8534520" cy="55116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938"/>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500" strike="noStrike" u="none">
                <a:solidFill>
                  <a:srgbClr val="000000"/>
                </a:solidFill>
                <a:effectLst/>
                <a:uFillTx/>
                <a:latin typeface="Arial"/>
              </a:rPr>
              <a:t>Do you personally believe there is an ACTUAL SHORTAGE of electricity in California, or do you believe that utility companies and their suppliers are withholding power to INCREASE PROFITS?</a:t>
            </a:r>
            <a:endParaRPr b="0" lang="en-US" sz="1500" strike="noStrike" u="none">
              <a:solidFill>
                <a:srgbClr val="000000"/>
              </a:solidFill>
              <a:effectLst/>
              <a:uFillTx/>
              <a:latin typeface="Times New Roman"/>
            </a:endParaRPr>
          </a:p>
        </p:txBody>
      </p:sp>
      <p:sp>
        <p:nvSpPr>
          <p:cNvPr id="147" name=""/>
          <p:cNvSpPr/>
          <p:nvPr/>
        </p:nvSpPr>
        <p:spPr>
          <a:xfrm>
            <a:off x="1371600" y="1981080"/>
            <a:ext cx="2971800" cy="3682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Futura Md BT"/>
              </a:rPr>
              <a:t>February 17-20</a:t>
            </a:r>
            <a:endParaRPr b="0" lang="en-US" sz="1800" strike="noStrike" u="none">
              <a:solidFill>
                <a:srgbClr val="000000"/>
              </a:solidFill>
              <a:effectLst/>
              <a:uFillTx/>
              <a:latin typeface="Times New Roman"/>
            </a:endParaRPr>
          </a:p>
        </p:txBody>
      </p:sp>
      <p:sp>
        <p:nvSpPr>
          <p:cNvPr id="148" name=""/>
          <p:cNvSpPr/>
          <p:nvPr/>
        </p:nvSpPr>
        <p:spPr>
          <a:xfrm>
            <a:off x="5181480" y="1981080"/>
            <a:ext cx="2971800" cy="3682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Futura Md BT"/>
              </a:rPr>
              <a:t>March 6-8</a:t>
            </a:r>
            <a:endParaRPr b="0" lang="en-US" sz="1800" strike="noStrike" u="none">
              <a:solidFill>
                <a:srgbClr val="000000"/>
              </a:solidFill>
              <a:effectLst/>
              <a:uFillTx/>
              <a:latin typeface="Times New Roman"/>
            </a:endParaRPr>
          </a:p>
        </p:txBody>
      </p:sp>
      <p:sp>
        <p:nvSpPr>
          <p:cNvPr id="149" name=""/>
          <p:cNvSpPr/>
          <p:nvPr/>
        </p:nvSpPr>
        <p:spPr>
          <a:xfrm>
            <a:off x="762120" y="1676520"/>
            <a:ext cx="7543800" cy="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150" name=""/>
          <p:cNvSpPr/>
          <p:nvPr/>
        </p:nvSpPr>
        <p:spPr>
          <a:xfrm>
            <a:off x="380880" y="533520"/>
            <a:ext cx="8305920" cy="45972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Futura Md BT"/>
              </a:rPr>
              <a:t>And the movement has come across-the-board. </a:t>
            </a:r>
            <a:endParaRPr b="0" lang="en-US" sz="2400" strike="noStrike" u="none">
              <a:solidFill>
                <a:srgbClr val="000000"/>
              </a:solidFill>
              <a:effectLst/>
              <a:uFillTx/>
              <a:latin typeface="Times New Roman"/>
            </a:endParaRPr>
          </a:p>
        </p:txBody>
      </p:sp>
      <p:sp>
        <p:nvSpPr>
          <p:cNvPr id="151" name=""/>
          <p:cNvSpPr/>
          <p:nvPr/>
        </p:nvSpPr>
        <p:spPr>
          <a:xfrm>
            <a:off x="762120" y="1143000"/>
            <a:ext cx="7543800" cy="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2" name=""/>
          <p:cNvSpPr/>
          <p:nvPr/>
        </p:nvSpPr>
        <p:spPr>
          <a:xfrm>
            <a:off x="457200" y="1752480"/>
            <a:ext cx="8229600" cy="511632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001"/>
              </a:spcBef>
              <a:tabLst>
                <a:tab algn="l" pos="0"/>
                <a:tab algn="l" pos="2685960"/>
                <a:tab algn="l" pos="4572000"/>
                <a:tab algn="l" pos="6858000"/>
                <a:tab algn="l" pos="7315200"/>
                <a:tab algn="l" pos="8229600"/>
                <a:tab algn="l" pos="9144000"/>
                <a:tab algn="l" pos="10058400"/>
              </a:tabLst>
            </a:pPr>
            <a:r>
              <a:rPr b="1" lang="en-US" sz="1600" strike="noStrike" u="sng">
                <a:solidFill>
                  <a:srgbClr val="000000"/>
                </a:solidFill>
                <a:effectLst/>
                <a:uFillTx/>
                <a:latin typeface="Arial"/>
              </a:rPr>
              <a:t>SUB-GROUP</a:t>
            </a:r>
            <a:r>
              <a:rPr b="1" lang="en-US" sz="1600" strike="noStrike" u="none">
                <a:solidFill>
                  <a:srgbClr val="000000"/>
                </a:solidFill>
                <a:effectLst/>
                <a:uFillTx/>
                <a:latin typeface="Arial"/>
              </a:rPr>
              <a:t>	</a:t>
            </a:r>
            <a:r>
              <a:rPr b="1" lang="en-US" sz="1600" strike="noStrike" u="sng">
                <a:solidFill>
                  <a:srgbClr val="000000"/>
                </a:solidFill>
                <a:effectLst/>
                <a:uFillTx/>
                <a:latin typeface="Arial"/>
              </a:rPr>
              <a:t>FEB 17-20 D/S</a:t>
            </a:r>
            <a:r>
              <a:rPr b="1" lang="en-US" sz="1600" strike="noStrike" u="none">
                <a:solidFill>
                  <a:srgbClr val="000000"/>
                </a:solidFill>
                <a:effectLst/>
                <a:uFillTx/>
                <a:latin typeface="Arial"/>
              </a:rPr>
              <a:t>	</a:t>
            </a:r>
            <a:r>
              <a:rPr b="1" lang="en-US" sz="1600" strike="noStrike" u="sng">
                <a:solidFill>
                  <a:srgbClr val="000000"/>
                </a:solidFill>
                <a:effectLst/>
                <a:uFillTx/>
                <a:latin typeface="Arial"/>
              </a:rPr>
              <a:t>MARCH 6-8 D/S</a:t>
            </a:r>
            <a:r>
              <a:rPr b="1" lang="en-US" sz="1600" strike="noStrike" u="none">
                <a:solidFill>
                  <a:srgbClr val="000000"/>
                </a:solidFill>
                <a:effectLst/>
                <a:uFillTx/>
                <a:latin typeface="Arial"/>
              </a:rPr>
              <a:t>	</a:t>
            </a:r>
            <a:r>
              <a:rPr b="1" lang="en-US" sz="1600" strike="noStrike" u="sng">
                <a:solidFill>
                  <a:srgbClr val="000000"/>
                </a:solidFill>
                <a:effectLst/>
                <a:uFillTx/>
                <a:latin typeface="Arial"/>
              </a:rPr>
              <a:t>CHANGE</a:t>
            </a:r>
            <a:r>
              <a:rPr b="0" lang="en-US" sz="1600" strike="noStrike" u="sng">
                <a:solidFill>
                  <a:srgbClr val="000000"/>
                </a:solidFill>
                <a:effectLst/>
                <a:uFillTx/>
                <a:latin typeface="Arial"/>
              </a:rPr>
              <a:t>  </a:t>
            </a:r>
            <a:r>
              <a:rPr b="0" lang="en-US" sz="1600" strike="noStrike" u="none">
                <a:solidFill>
                  <a:srgbClr val="000000"/>
                </a:solidFill>
                <a:effectLst/>
                <a:uFillTx/>
                <a:latin typeface="Arial"/>
              </a:rPr>
              <a:t>       </a:t>
            </a:r>
            <a:endParaRPr b="0" lang="en-US" sz="1600" strike="noStrike" u="none">
              <a:solidFill>
                <a:srgbClr val="000000"/>
              </a:solidFill>
              <a:effectLst/>
              <a:uFillTx/>
              <a:latin typeface="Times New Roman"/>
            </a:endParaRPr>
          </a:p>
          <a:p>
            <a:pPr>
              <a:lnSpc>
                <a:spcPct val="100000"/>
              </a:lnSpc>
              <a:spcBef>
                <a:spcPts val="1001"/>
              </a:spcBef>
              <a:tabLst>
                <a:tab algn="l" pos="0"/>
                <a:tab algn="l" pos="2685960"/>
                <a:tab algn="l" pos="4572000"/>
                <a:tab algn="l" pos="6858000"/>
                <a:tab algn="l" pos="7315200"/>
                <a:tab algn="l" pos="8229600"/>
                <a:tab algn="l" pos="9144000"/>
                <a:tab algn="l" pos="10058400"/>
              </a:tabLst>
            </a:pPr>
            <a:r>
              <a:rPr b="0" lang="en-US" sz="1600" strike="noStrike" u="none">
                <a:solidFill>
                  <a:srgbClr val="000000"/>
                </a:solidFill>
                <a:effectLst/>
                <a:uFillTx/>
                <a:latin typeface="Arial"/>
              </a:rPr>
              <a:t>Men </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-1</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-28</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-27    Women</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-2</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-35</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-33</a:t>
            </a:r>
            <a:endParaRPr b="0" lang="en-US" sz="1600" strike="noStrike" u="none">
              <a:solidFill>
                <a:srgbClr val="000000"/>
              </a:solidFill>
              <a:effectLst/>
              <a:uFillTx/>
              <a:latin typeface="Times New Roman"/>
            </a:endParaRPr>
          </a:p>
          <a:p>
            <a:pPr>
              <a:lnSpc>
                <a:spcPct val="100000"/>
              </a:lnSpc>
              <a:spcBef>
                <a:spcPts val="1001"/>
              </a:spcBef>
              <a:tabLst>
                <a:tab algn="l" pos="0"/>
                <a:tab algn="l" pos="2685960"/>
                <a:tab algn="l" pos="4572000"/>
                <a:tab algn="l" pos="6858000"/>
                <a:tab algn="l" pos="7315200"/>
                <a:tab algn="l" pos="8229600"/>
                <a:tab algn="l" pos="9144000"/>
                <a:tab algn="l" pos="10058400"/>
              </a:tabLst>
            </a:pPr>
            <a:r>
              <a:rPr b="0" lang="en-US" sz="1600" strike="noStrike" u="none">
                <a:solidFill>
                  <a:srgbClr val="000000"/>
                </a:solidFill>
                <a:effectLst/>
                <a:uFillTx/>
                <a:latin typeface="Arial"/>
              </a:rPr>
              <a:t>LA DMA</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0</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-39</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-39</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         Bay Area DMA</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8</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-15</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-23 Sacramento DMA</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-11</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-43</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-32</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           San Diego DMA</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-17</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-41</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-24</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  Fresno DMA</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7</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-38</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-45</a:t>
            </a:r>
            <a:r>
              <a:rPr b="0" lang="en-US" sz="1600" strike="noStrike" u="none">
                <a:solidFill>
                  <a:srgbClr val="000000"/>
                </a:solidFill>
                <a:effectLst/>
                <a:uFillTx/>
                <a:latin typeface="Arial"/>
              </a:rPr>
              <a:t>	</a:t>
            </a:r>
            <a:endParaRPr b="0" lang="en-US" sz="1600" strike="noStrike" u="none">
              <a:solidFill>
                <a:srgbClr val="000000"/>
              </a:solidFill>
              <a:effectLst/>
              <a:uFillTx/>
              <a:latin typeface="Times New Roman"/>
            </a:endParaRPr>
          </a:p>
          <a:p>
            <a:pPr>
              <a:lnSpc>
                <a:spcPct val="100000"/>
              </a:lnSpc>
              <a:spcBef>
                <a:spcPts val="1001"/>
              </a:spcBef>
              <a:tabLst>
                <a:tab algn="l" pos="0"/>
                <a:tab algn="l" pos="2685960"/>
                <a:tab algn="l" pos="4572000"/>
                <a:tab algn="l" pos="6858000"/>
                <a:tab algn="l" pos="7315200"/>
                <a:tab algn="l" pos="8229600"/>
                <a:tab algn="l" pos="9144000"/>
                <a:tab algn="l" pos="10058400"/>
              </a:tabLst>
            </a:pPr>
            <a:r>
              <a:rPr b="0" lang="en-US" sz="1600" strike="noStrike" u="none">
                <a:solidFill>
                  <a:srgbClr val="000000"/>
                </a:solidFill>
                <a:effectLst/>
                <a:uFillTx/>
                <a:latin typeface="Arial"/>
              </a:rPr>
              <a:t>Republican</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12</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-23</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-35 Democrat</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-16</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-42</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-26 Independent</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11</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-25</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-36</a:t>
            </a:r>
            <a:endParaRPr b="0" lang="en-US" sz="1600" strike="noStrike" u="none">
              <a:solidFill>
                <a:srgbClr val="000000"/>
              </a:solidFill>
              <a:effectLst/>
              <a:uFillTx/>
              <a:latin typeface="Times New Roman"/>
            </a:endParaRPr>
          </a:p>
          <a:p>
            <a:pPr>
              <a:lnSpc>
                <a:spcPct val="100000"/>
              </a:lnSpc>
              <a:spcBef>
                <a:spcPts val="1001"/>
              </a:spcBef>
              <a:tabLst>
                <a:tab algn="l" pos="0"/>
                <a:tab algn="l" pos="2685960"/>
                <a:tab algn="l" pos="4572000"/>
                <a:tab algn="l" pos="6858000"/>
                <a:tab algn="l" pos="7315200"/>
                <a:tab algn="l" pos="8229600"/>
                <a:tab algn="l" pos="9144000"/>
                <a:tab algn="l" pos="10058400"/>
              </a:tabLst>
            </a:pPr>
            <a:r>
              <a:rPr b="0" lang="en-US" sz="1600" strike="noStrike" u="none">
                <a:solidFill>
                  <a:srgbClr val="000000"/>
                </a:solidFill>
                <a:effectLst/>
                <a:uFillTx/>
                <a:latin typeface="Arial"/>
              </a:rPr>
              <a:t>Under $20K</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-31</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-44</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-13       $20K-$40K</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-3</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-48</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-45</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    $40K-$60K</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4</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-20</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-24</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    $60K-$80K</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-3</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-28</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-25</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     $80K+</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8</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-26</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-34</a:t>
            </a:r>
            <a:endParaRPr b="0" lang="en-US" sz="1600" strike="noStrike" u="none">
              <a:solidFill>
                <a:srgbClr val="000000"/>
              </a:solidFill>
              <a:effectLst/>
              <a:uFillTx/>
              <a:latin typeface="Times New Roman"/>
            </a:endParaRPr>
          </a:p>
          <a:p>
            <a:pPr>
              <a:lnSpc>
                <a:spcPct val="100000"/>
              </a:lnSpc>
              <a:spcBef>
                <a:spcPts val="1001"/>
              </a:spcBef>
              <a:tabLst>
                <a:tab algn="l" pos="0"/>
                <a:tab algn="l" pos="2685960"/>
                <a:tab algn="l" pos="4572000"/>
                <a:tab algn="l" pos="6858000"/>
                <a:tab algn="l" pos="7315200"/>
                <a:tab algn="l" pos="8229600"/>
                <a:tab algn="l" pos="9144000"/>
                <a:tab algn="l" pos="10058400"/>
              </a:tabLst>
            </a:pPr>
            <a:r>
              <a:rPr b="0" lang="en-US" sz="1600" strike="noStrike" u="none">
                <a:solidFill>
                  <a:srgbClr val="000000"/>
                </a:solidFill>
                <a:effectLst/>
                <a:uFillTx/>
                <a:latin typeface="Arial"/>
              </a:rPr>
              <a:t>	</a:t>
            </a:r>
            <a:endParaRPr b="0" lang="en-US" sz="1600" strike="noStrike" u="none">
              <a:solidFill>
                <a:srgbClr val="000000"/>
              </a:solidFill>
              <a:effectLst/>
              <a:uFillTx/>
              <a:latin typeface="Times New Roman"/>
            </a:endParaRPr>
          </a:p>
        </p:txBody>
      </p:sp>
      <p:sp>
        <p:nvSpPr>
          <p:cNvPr id="153" name=""/>
          <p:cNvSpPr/>
          <p:nvPr/>
        </p:nvSpPr>
        <p:spPr>
          <a:xfrm>
            <a:off x="1523880" y="1295280"/>
            <a:ext cx="6172200" cy="3682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800" strike="noStrike" u="none">
                <a:solidFill>
                  <a:srgbClr val="000000"/>
                </a:solidFill>
                <a:effectLst/>
                <a:uFillTx/>
                <a:latin typeface="Arial"/>
              </a:rPr>
              <a:t>Difference Score (D/S): Actual Shortage – Increase Profits</a:t>
            </a:r>
            <a:endParaRPr b="0" lang="en-US" sz="18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154" name=""/>
          <p:cNvSpPr/>
          <p:nvPr/>
        </p:nvSpPr>
        <p:spPr>
          <a:xfrm>
            <a:off x="685800" y="380880"/>
            <a:ext cx="8001000" cy="8254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Futura Md BT"/>
              </a:rPr>
              <a:t>Movement to “INCREASE PROFITS” also comes across blackout and rate change status.</a:t>
            </a:r>
            <a:endParaRPr b="0" lang="en-US" sz="2400" strike="noStrike" u="none">
              <a:solidFill>
                <a:srgbClr val="000000"/>
              </a:solidFill>
              <a:effectLst/>
              <a:uFillTx/>
              <a:latin typeface="Times New Roman"/>
            </a:endParaRPr>
          </a:p>
        </p:txBody>
      </p:sp>
      <p:sp>
        <p:nvSpPr>
          <p:cNvPr id="155" name=""/>
          <p:cNvSpPr/>
          <p:nvPr/>
        </p:nvSpPr>
        <p:spPr>
          <a:xfrm>
            <a:off x="1295280" y="5791320"/>
            <a:ext cx="708660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pic>
        <p:nvPicPr>
          <p:cNvPr id="156" name="" descr=""/>
          <p:cNvPicPr/>
          <p:nvPr/>
        </p:nvPicPr>
        <p:blipFill>
          <a:blip r:embed="rId1"/>
          <a:stretch/>
        </p:blipFill>
        <p:spPr>
          <a:xfrm>
            <a:off x="1143000" y="1371600"/>
            <a:ext cx="7086600" cy="4253040"/>
          </a:xfrm>
          <a:prstGeom prst="rect">
            <a:avLst/>
          </a:prstGeom>
          <a:noFill/>
          <a:ln w="0">
            <a:noFill/>
          </a:ln>
        </p:spPr>
      </p:pic>
      <p:sp>
        <p:nvSpPr>
          <p:cNvPr id="157" name=""/>
          <p:cNvSpPr/>
          <p:nvPr/>
        </p:nvSpPr>
        <p:spPr>
          <a:xfrm>
            <a:off x="380880" y="5867280"/>
            <a:ext cx="8534520" cy="55116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938"/>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500" strike="noStrike" u="none">
                <a:solidFill>
                  <a:srgbClr val="000000"/>
                </a:solidFill>
                <a:effectLst/>
                <a:uFillTx/>
                <a:latin typeface="Arial"/>
              </a:rPr>
              <a:t>Do you personally believe there is an ACTUAL SHORTAGE of electricity in California, or do you believe that utility companies and their suppliers are withholding power to INCREASE PROFITS?</a:t>
            </a:r>
            <a:endParaRPr b="0" lang="en-US" sz="1500" strike="noStrike" u="none">
              <a:solidFill>
                <a:srgbClr val="000000"/>
              </a:solidFill>
              <a:effectLst/>
              <a:uFillTx/>
              <a:latin typeface="Times New Roman"/>
            </a:endParaRPr>
          </a:p>
        </p:txBody>
      </p:sp>
      <p:sp>
        <p:nvSpPr>
          <p:cNvPr id="158" name=""/>
          <p:cNvSpPr/>
          <p:nvPr/>
        </p:nvSpPr>
        <p:spPr>
          <a:xfrm>
            <a:off x="1066680" y="1219320"/>
            <a:ext cx="7391520" cy="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159" name=""/>
          <p:cNvSpPr/>
          <p:nvPr/>
        </p:nvSpPr>
        <p:spPr>
          <a:xfrm>
            <a:off x="685800" y="380880"/>
            <a:ext cx="8001000" cy="119124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Futura Md BT"/>
              </a:rPr>
              <a:t>Who voters’ blame for the crisis impacts whether they believe this is an actual shortage situation or a profit making scheme.</a:t>
            </a:r>
            <a:endParaRPr b="0" lang="en-US" sz="2400" strike="noStrike" u="none">
              <a:solidFill>
                <a:srgbClr val="000000"/>
              </a:solidFill>
              <a:effectLst/>
              <a:uFillTx/>
              <a:latin typeface="Times New Roman"/>
            </a:endParaRPr>
          </a:p>
        </p:txBody>
      </p:sp>
      <p:sp>
        <p:nvSpPr>
          <p:cNvPr id="160" name=""/>
          <p:cNvSpPr/>
          <p:nvPr/>
        </p:nvSpPr>
        <p:spPr>
          <a:xfrm>
            <a:off x="1066680" y="1600200"/>
            <a:ext cx="7391520" cy="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61" name=""/>
          <p:cNvSpPr/>
          <p:nvPr/>
        </p:nvSpPr>
        <p:spPr>
          <a:xfrm>
            <a:off x="1295280" y="5791320"/>
            <a:ext cx="708660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62" name=""/>
          <p:cNvSpPr/>
          <p:nvPr/>
        </p:nvSpPr>
        <p:spPr>
          <a:xfrm>
            <a:off x="380880" y="5867280"/>
            <a:ext cx="8534520" cy="55116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938"/>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500" strike="noStrike" u="none">
                <a:solidFill>
                  <a:srgbClr val="000000"/>
                </a:solidFill>
                <a:effectLst/>
                <a:uFillTx/>
                <a:latin typeface="Arial"/>
              </a:rPr>
              <a:t>Do you personally believe there is an ACTUAL SHORTAGE of electricity in California, or do you believe that utility companies and their suppliers are withholding power to INCREASE PROFITS?</a:t>
            </a:r>
            <a:endParaRPr b="0" lang="en-US" sz="1500" strike="noStrike" u="none">
              <a:solidFill>
                <a:srgbClr val="000000"/>
              </a:solidFill>
              <a:effectLst/>
              <a:uFillTx/>
              <a:latin typeface="Times New Roman"/>
            </a:endParaRPr>
          </a:p>
        </p:txBody>
      </p:sp>
      <p:pic>
        <p:nvPicPr>
          <p:cNvPr id="163" name="" descr=""/>
          <p:cNvPicPr/>
          <p:nvPr/>
        </p:nvPicPr>
        <p:blipFill>
          <a:blip r:embed="rId1"/>
          <a:stretch/>
        </p:blipFill>
        <p:spPr>
          <a:xfrm>
            <a:off x="1219320" y="1612800"/>
            <a:ext cx="7010280" cy="4178520"/>
          </a:xfrm>
          <a:prstGeom prst="rect">
            <a:avLst/>
          </a:prstGeom>
          <a:noFill/>
          <a:ln w="0">
            <a:noFill/>
          </a:ln>
        </p:spPr>
      </p:pic>
    </p:spTree>
  </p:cSld>
  <mc:AlternateContent>
    <mc:Choice Requires="p14">
      <p:transition spd="slow" p14:dur="2000"/>
    </mc:Choice>
    <mc:Fallback>
      <p:transition spd="slow"/>
    </mc:Fallback>
  </mc:AlternateContent>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164" name=""/>
          <p:cNvSpPr/>
          <p:nvPr/>
        </p:nvSpPr>
        <p:spPr>
          <a:xfrm>
            <a:off x="380880" y="380880"/>
            <a:ext cx="8305920" cy="119124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Futura Md BT"/>
              </a:rPr>
              <a:t>Voters find rational reasons in explaining a shortage; those that believe this is a profit scheme exhibit more of an angry reaction to high prices.  </a:t>
            </a:r>
            <a:endParaRPr b="0" lang="en-US" sz="2400" strike="noStrike" u="none">
              <a:solidFill>
                <a:srgbClr val="000000"/>
              </a:solidFill>
              <a:effectLst/>
              <a:uFillTx/>
              <a:latin typeface="Times New Roman"/>
            </a:endParaRPr>
          </a:p>
        </p:txBody>
      </p:sp>
      <p:sp>
        <p:nvSpPr>
          <p:cNvPr id="165" name=""/>
          <p:cNvSpPr/>
          <p:nvPr/>
        </p:nvSpPr>
        <p:spPr>
          <a:xfrm>
            <a:off x="457200" y="1828800"/>
            <a:ext cx="8229600" cy="40888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800" strike="noStrike" u="none">
                <a:solidFill>
                  <a:srgbClr val="000000"/>
                </a:solidFill>
                <a:effectLst/>
                <a:uFillTx/>
                <a:latin typeface="Arial"/>
              </a:rPr>
              <a:t>“Well, they haven't been building plants to keep up with the population increases. I think that's the main thing.”</a:t>
            </a:r>
            <a:endParaRPr b="0" lang="en-US" sz="1800" strike="noStrike" u="none">
              <a:solidFill>
                <a:srgbClr val="000000"/>
              </a:solidFill>
              <a:effectLst/>
              <a:uFillTx/>
              <a:latin typeface="Times New Roman"/>
            </a:endParaRPr>
          </a:p>
          <a:p>
            <a:pPr>
              <a:lnSpc>
                <a:spcPct val="10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800" strike="noStrike" u="none">
                <a:solidFill>
                  <a:srgbClr val="000000"/>
                </a:solidFill>
                <a:effectLst/>
                <a:uFillTx/>
                <a:latin typeface="Arial"/>
              </a:rPr>
              <a:t>“Well, we've got too much growth in California. Population growth. Population growth and the legislature. You know, California is run by a bunch of liberals, so that's not a good recipe, so to speak. Because California is run by a bunch of liberals, liberal Democrats. We got immigration. The state legislature, they de-regulated the utilities. Apparently that was a mistake. Apparently, it was a mistake. Because PG and E had to sell their power plants to people who charged more money. I don't see why the PUC can't control that. Well, I don't know, I really don't know what to tell you. You've got population growth, you've got immigration, you've got people who run the state. “</a:t>
            </a:r>
            <a:endParaRPr b="0" lang="en-US" sz="1800" strike="noStrike" u="none">
              <a:solidFill>
                <a:srgbClr val="000000"/>
              </a:solidFill>
              <a:effectLst/>
              <a:uFillTx/>
              <a:latin typeface="Times New Roman"/>
            </a:endParaRPr>
          </a:p>
          <a:p>
            <a:pPr>
              <a:lnSpc>
                <a:spcPct val="10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a:lnSpc>
                <a:spcPct val="10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p:txBody>
      </p:sp>
      <p:sp>
        <p:nvSpPr>
          <p:cNvPr id="166" name=""/>
          <p:cNvSpPr/>
          <p:nvPr/>
        </p:nvSpPr>
        <p:spPr>
          <a:xfrm>
            <a:off x="609480" y="1600200"/>
            <a:ext cx="7848720" cy="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25" name=""/>
          <p:cNvSpPr/>
          <p:nvPr/>
        </p:nvSpPr>
        <p:spPr>
          <a:xfrm>
            <a:off x="1066680" y="473040"/>
            <a:ext cx="7467840" cy="8254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Futura Md BT"/>
              </a:rPr>
              <a:t>In just three weeks, the political mood has shifted significantly negative.</a:t>
            </a:r>
            <a:endParaRPr b="0" lang="en-US" sz="2400" strike="noStrike" u="none">
              <a:solidFill>
                <a:srgbClr val="000000"/>
              </a:solidFill>
              <a:effectLst/>
              <a:uFillTx/>
              <a:latin typeface="Times New Roman"/>
            </a:endParaRPr>
          </a:p>
        </p:txBody>
      </p:sp>
      <p:sp>
        <p:nvSpPr>
          <p:cNvPr id="26" name=""/>
          <p:cNvSpPr/>
          <p:nvPr/>
        </p:nvSpPr>
        <p:spPr>
          <a:xfrm>
            <a:off x="1027080" y="1760400"/>
            <a:ext cx="2706840" cy="45972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Futura Md BT"/>
              </a:rPr>
              <a:t>February 17-20</a:t>
            </a:r>
            <a:endParaRPr b="0" lang="en-US" sz="2400" strike="noStrike" u="none">
              <a:solidFill>
                <a:srgbClr val="000000"/>
              </a:solidFill>
              <a:effectLst/>
              <a:uFillTx/>
              <a:latin typeface="Times New Roman"/>
            </a:endParaRPr>
          </a:p>
        </p:txBody>
      </p:sp>
      <p:sp>
        <p:nvSpPr>
          <p:cNvPr id="27" name=""/>
          <p:cNvSpPr/>
          <p:nvPr/>
        </p:nvSpPr>
        <p:spPr>
          <a:xfrm>
            <a:off x="5294160" y="1684440"/>
            <a:ext cx="2706840" cy="45972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Futura Md BT"/>
              </a:rPr>
              <a:t>March 6-8</a:t>
            </a:r>
            <a:endParaRPr b="0" lang="en-US" sz="2400" strike="noStrike" u="none">
              <a:solidFill>
                <a:srgbClr val="000000"/>
              </a:solidFill>
              <a:effectLst/>
              <a:uFillTx/>
              <a:latin typeface="Times New Roman"/>
            </a:endParaRPr>
          </a:p>
        </p:txBody>
      </p:sp>
      <p:pic>
        <p:nvPicPr>
          <p:cNvPr id="28" name="" descr=""/>
          <p:cNvPicPr/>
          <p:nvPr/>
        </p:nvPicPr>
        <p:blipFill>
          <a:blip r:embed="rId1"/>
          <a:stretch/>
        </p:blipFill>
        <p:spPr>
          <a:xfrm>
            <a:off x="380880" y="765000"/>
            <a:ext cx="8077320" cy="6093000"/>
          </a:xfrm>
          <a:prstGeom prst="rect">
            <a:avLst/>
          </a:prstGeom>
          <a:noFill/>
          <a:ln w="0">
            <a:noFill/>
          </a:ln>
        </p:spPr>
      </p:pic>
      <p:sp>
        <p:nvSpPr>
          <p:cNvPr id="29" name=""/>
          <p:cNvSpPr/>
          <p:nvPr/>
        </p:nvSpPr>
        <p:spPr>
          <a:xfrm>
            <a:off x="914400" y="5638680"/>
            <a:ext cx="731520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0" name=""/>
          <p:cNvSpPr/>
          <p:nvPr/>
        </p:nvSpPr>
        <p:spPr>
          <a:xfrm>
            <a:off x="838080" y="5715000"/>
            <a:ext cx="7391520" cy="5814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600" strike="noStrike" u="none">
                <a:solidFill>
                  <a:srgbClr val="000000"/>
                </a:solidFill>
                <a:effectLst/>
                <a:uFillTx/>
                <a:latin typeface="Futura Md BT"/>
              </a:rPr>
              <a:t>Would you say that things in California are going in the right direction or have they pretty seriously gotten off on the wrong track?</a:t>
            </a:r>
            <a:endParaRPr b="0" lang="en-US" sz="1600" strike="noStrike" u="none">
              <a:solidFill>
                <a:srgbClr val="000000"/>
              </a:solidFill>
              <a:effectLst/>
              <a:uFillTx/>
              <a:latin typeface="Times New Roman"/>
            </a:endParaRPr>
          </a:p>
        </p:txBody>
      </p:sp>
      <p:sp>
        <p:nvSpPr>
          <p:cNvPr id="31" name=""/>
          <p:cNvSpPr/>
          <p:nvPr/>
        </p:nvSpPr>
        <p:spPr>
          <a:xfrm>
            <a:off x="1371600" y="1371600"/>
            <a:ext cx="6781680" cy="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167" name=""/>
          <p:cNvSpPr/>
          <p:nvPr/>
        </p:nvSpPr>
        <p:spPr>
          <a:xfrm>
            <a:off x="457200" y="1805040"/>
            <a:ext cx="8229600" cy="547200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800" strike="noStrike" u="none">
                <a:solidFill>
                  <a:srgbClr val="000000"/>
                </a:solidFill>
                <a:effectLst/>
                <a:uFillTx/>
                <a:latin typeface="Arial"/>
              </a:rPr>
              <a:t>“Because people leave the lights on while they sleep. I live in the country and these people leave their lights on all night for no reason. Football fields are on all night. You walk into class and it's all nice and cozy because the heat has been on all night. I think we need to be more conscientious Americans. The waste needs to be curbed. We need to be more aware with packaging and recycling and paper. I get newspapers with ads, but I don't care. They don't need to do that to throw away. It's the waste of everyone's time.”</a:t>
            </a:r>
            <a:endParaRPr b="0" lang="en-US" sz="1800" strike="noStrike" u="none">
              <a:solidFill>
                <a:srgbClr val="000000"/>
              </a:solidFill>
              <a:effectLst/>
              <a:uFillTx/>
              <a:latin typeface="Times New Roman"/>
            </a:endParaRPr>
          </a:p>
          <a:p>
            <a:pPr>
              <a:lnSpc>
                <a:spcPct val="10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800" strike="noStrike" u="none">
                <a:solidFill>
                  <a:srgbClr val="000000"/>
                </a:solidFill>
                <a:effectLst/>
                <a:uFillTx/>
                <a:latin typeface="Arial"/>
              </a:rPr>
              <a:t>“Well, in the first place, it's like anything else, you withhold power to get more profits, and I've been thinking that I should go down and get a generator and make my own power, but then the legislature will just tax the hell out of it. Well, it's mainly just money. It's just like the gas companies, like Arco, they withheld the gas and the prices went skyrocketing. Money, M-O-N-E-Y, and power.”</a:t>
            </a:r>
            <a:endParaRPr b="0" lang="en-US" sz="1800" strike="noStrike" u="none">
              <a:solidFill>
                <a:srgbClr val="000000"/>
              </a:solidFill>
              <a:effectLst/>
              <a:uFillTx/>
              <a:latin typeface="Times New Roman"/>
            </a:endParaRPr>
          </a:p>
          <a:p>
            <a:pPr>
              <a:lnSpc>
                <a:spcPct val="10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800" strike="noStrike" u="none">
                <a:solidFill>
                  <a:srgbClr val="000000"/>
                </a:solidFill>
                <a:effectLst/>
                <a:uFillTx/>
                <a:latin typeface="Arial"/>
              </a:rPr>
              <a:t>“My reason is greed. They figure if they can't get it anywhere else, then they can charge whatever they want. I think it is greed.”</a:t>
            </a:r>
            <a:endParaRPr b="0" lang="en-US" sz="1800" strike="noStrike" u="none">
              <a:solidFill>
                <a:srgbClr val="000000"/>
              </a:solidFill>
              <a:effectLst/>
              <a:uFillTx/>
              <a:latin typeface="Times New Roman"/>
            </a:endParaRPr>
          </a:p>
          <a:p>
            <a:pPr>
              <a:lnSpc>
                <a:spcPct val="10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a:lnSpc>
                <a:spcPct val="10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a:lnSpc>
                <a:spcPct val="10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p:txBody>
      </p:sp>
      <p:sp>
        <p:nvSpPr>
          <p:cNvPr id="168" name=""/>
          <p:cNvSpPr/>
          <p:nvPr/>
        </p:nvSpPr>
        <p:spPr>
          <a:xfrm>
            <a:off x="380880" y="380880"/>
            <a:ext cx="8305920" cy="119124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Futura Md BT"/>
              </a:rPr>
              <a:t>Voters find rational reasons in explaining a shortage; those that believe this is a profit scheme exhibit more of an angry reaction to high prices.  </a:t>
            </a:r>
            <a:endParaRPr b="0" lang="en-US" sz="2400" strike="noStrike" u="none">
              <a:solidFill>
                <a:srgbClr val="000000"/>
              </a:solidFill>
              <a:effectLst/>
              <a:uFillTx/>
              <a:latin typeface="Times New Roman"/>
            </a:endParaRPr>
          </a:p>
        </p:txBody>
      </p:sp>
      <p:sp>
        <p:nvSpPr>
          <p:cNvPr id="169" name=""/>
          <p:cNvSpPr/>
          <p:nvPr/>
        </p:nvSpPr>
        <p:spPr>
          <a:xfrm>
            <a:off x="609480" y="1600200"/>
            <a:ext cx="7848720" cy="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170" name=""/>
          <p:cNvSpPr/>
          <p:nvPr/>
        </p:nvSpPr>
        <p:spPr>
          <a:xfrm>
            <a:off x="685800" y="380880"/>
            <a:ext cx="8001000" cy="8254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Futura Md BT"/>
              </a:rPr>
              <a:t>One in four voters have experienced a       blackout in the last two months</a:t>
            </a:r>
            <a:endParaRPr b="0" lang="en-US" sz="2400" strike="noStrike" u="none">
              <a:solidFill>
                <a:srgbClr val="000000"/>
              </a:solidFill>
              <a:effectLst/>
              <a:uFillTx/>
              <a:latin typeface="Times New Roman"/>
            </a:endParaRPr>
          </a:p>
        </p:txBody>
      </p:sp>
      <p:sp>
        <p:nvSpPr>
          <p:cNvPr id="171" name=""/>
          <p:cNvSpPr/>
          <p:nvPr/>
        </p:nvSpPr>
        <p:spPr>
          <a:xfrm>
            <a:off x="1295280" y="5791320"/>
            <a:ext cx="708660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72" name=""/>
          <p:cNvSpPr/>
          <p:nvPr/>
        </p:nvSpPr>
        <p:spPr>
          <a:xfrm>
            <a:off x="380880" y="5867280"/>
            <a:ext cx="8534520" cy="32256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938"/>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500" strike="noStrike" u="none">
                <a:solidFill>
                  <a:srgbClr val="000000"/>
                </a:solidFill>
                <a:effectLst/>
                <a:uFillTx/>
                <a:latin typeface="Arial"/>
              </a:rPr>
              <a:t>Have you, or a member of your family, experienced a rolling blackout in the last two months?</a:t>
            </a:r>
            <a:endParaRPr b="0" lang="en-US" sz="1500" strike="noStrike" u="none">
              <a:solidFill>
                <a:srgbClr val="000000"/>
              </a:solidFill>
              <a:effectLst/>
              <a:uFillTx/>
              <a:latin typeface="Times New Roman"/>
            </a:endParaRPr>
          </a:p>
        </p:txBody>
      </p:sp>
      <p:pic>
        <p:nvPicPr>
          <p:cNvPr id="173" name="" descr=""/>
          <p:cNvPicPr/>
          <p:nvPr/>
        </p:nvPicPr>
        <p:blipFill>
          <a:blip r:embed="rId1"/>
          <a:stretch/>
        </p:blipFill>
        <p:spPr>
          <a:xfrm>
            <a:off x="304920" y="1835280"/>
            <a:ext cx="4724280" cy="3651120"/>
          </a:xfrm>
          <a:prstGeom prst="rect">
            <a:avLst/>
          </a:prstGeom>
          <a:noFill/>
          <a:ln w="0">
            <a:noFill/>
          </a:ln>
        </p:spPr>
      </p:pic>
      <p:sp>
        <p:nvSpPr>
          <p:cNvPr id="174" name=""/>
          <p:cNvSpPr/>
          <p:nvPr/>
        </p:nvSpPr>
        <p:spPr>
          <a:xfrm>
            <a:off x="5334120" y="1600200"/>
            <a:ext cx="3352680" cy="23000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ff00"/>
                </a:solidFill>
                <a:effectLst/>
                <a:uFillTx/>
                <a:latin typeface="Futura Md BT"/>
              </a:rPr>
              <a:t>Blackout By Media Market</a:t>
            </a:r>
            <a:endParaRPr b="0" lang="en-US" sz="1800" strike="noStrike" u="none">
              <a:solidFill>
                <a:srgbClr val="000000"/>
              </a:solidFill>
              <a:effectLst/>
              <a:uFillTx/>
              <a:latin typeface="Times New Roman"/>
            </a:endParaRPr>
          </a:p>
          <a:p>
            <a:pPr>
              <a:lnSpc>
                <a:spcPct val="10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Futura Md BT"/>
              </a:rPr>
              <a:t>Bay Area</a:t>
            </a:r>
            <a:r>
              <a:rPr b="0" lang="en-US" sz="1800" strike="noStrike" u="none">
                <a:solidFill>
                  <a:srgbClr val="000000"/>
                </a:solidFill>
                <a:effectLst/>
                <a:uFillTx/>
                <a:latin typeface="Futura Md BT"/>
              </a:rPr>
              <a:t>	</a:t>
            </a:r>
            <a:r>
              <a:rPr b="0" lang="en-US" sz="1800" strike="noStrike" u="none">
                <a:solidFill>
                  <a:srgbClr val="000000"/>
                </a:solidFill>
                <a:effectLst/>
                <a:uFillTx/>
                <a:latin typeface="Futura Md BT"/>
              </a:rPr>
              <a:t>45% Sacramento</a:t>
            </a:r>
            <a:r>
              <a:rPr b="0" lang="en-US" sz="1800" strike="noStrike" u="none">
                <a:solidFill>
                  <a:srgbClr val="000000"/>
                </a:solidFill>
                <a:effectLst/>
                <a:uFillTx/>
                <a:latin typeface="Futura Md BT"/>
              </a:rPr>
              <a:t>	</a:t>
            </a:r>
            <a:r>
              <a:rPr b="0" lang="en-US" sz="1800" strike="noStrike" u="none">
                <a:solidFill>
                  <a:srgbClr val="000000"/>
                </a:solidFill>
                <a:effectLst/>
                <a:uFillTx/>
                <a:latin typeface="Futura Md BT"/>
              </a:rPr>
              <a:t>42%</a:t>
            </a:r>
            <a:r>
              <a:rPr b="0" lang="en-US" sz="1800" strike="noStrike" u="none">
                <a:solidFill>
                  <a:srgbClr val="000000"/>
                </a:solidFill>
                <a:effectLst/>
                <a:uFillTx/>
                <a:latin typeface="Futura Md BT"/>
              </a:rPr>
              <a:t>	</a:t>
            </a:r>
            <a:r>
              <a:rPr b="0" lang="en-US" sz="1800" strike="noStrike" u="none">
                <a:solidFill>
                  <a:srgbClr val="000000"/>
                </a:solidFill>
                <a:effectLst/>
                <a:uFillTx/>
                <a:latin typeface="Futura Md BT"/>
              </a:rPr>
              <a:t> Los Angeles</a:t>
            </a:r>
            <a:r>
              <a:rPr b="0" lang="en-US" sz="1800" strike="noStrike" u="none">
                <a:solidFill>
                  <a:srgbClr val="000000"/>
                </a:solidFill>
                <a:effectLst/>
                <a:uFillTx/>
                <a:latin typeface="Futura Md BT"/>
              </a:rPr>
              <a:t>	</a:t>
            </a:r>
            <a:r>
              <a:rPr b="0" lang="en-US" sz="1800" strike="noStrike" u="none">
                <a:solidFill>
                  <a:srgbClr val="000000"/>
                </a:solidFill>
                <a:effectLst/>
                <a:uFillTx/>
                <a:latin typeface="Futura Md BT"/>
              </a:rPr>
              <a:t>16%      San Diego</a:t>
            </a:r>
            <a:r>
              <a:rPr b="0" lang="en-US" sz="1800" strike="noStrike" u="none">
                <a:solidFill>
                  <a:srgbClr val="000000"/>
                </a:solidFill>
                <a:effectLst/>
                <a:uFillTx/>
                <a:latin typeface="Futura Md BT"/>
              </a:rPr>
              <a:t>	</a:t>
            </a:r>
            <a:r>
              <a:rPr b="0" lang="en-US" sz="1800" strike="noStrike" u="none">
                <a:solidFill>
                  <a:srgbClr val="000000"/>
                </a:solidFill>
                <a:effectLst/>
                <a:uFillTx/>
                <a:latin typeface="Futura Md BT"/>
              </a:rPr>
              <a:t>  5%  Fresno</a:t>
            </a:r>
            <a:r>
              <a:rPr b="0" lang="en-US" sz="1800" strike="noStrike" u="none">
                <a:solidFill>
                  <a:srgbClr val="000000"/>
                </a:solidFill>
                <a:effectLst/>
                <a:uFillTx/>
                <a:latin typeface="Futura Md BT"/>
              </a:rPr>
              <a:t>	</a:t>
            </a:r>
            <a:r>
              <a:rPr b="0" lang="en-US" sz="1800" strike="noStrike" u="none">
                <a:solidFill>
                  <a:srgbClr val="000000"/>
                </a:solidFill>
                <a:effectLst/>
                <a:uFillTx/>
                <a:latin typeface="Futura Md BT"/>
              </a:rPr>
              <a:t>	</a:t>
            </a:r>
            <a:r>
              <a:rPr b="0" lang="en-US" sz="1800" strike="noStrike" u="none">
                <a:solidFill>
                  <a:srgbClr val="000000"/>
                </a:solidFill>
                <a:effectLst/>
                <a:uFillTx/>
                <a:latin typeface="Futura Md BT"/>
              </a:rPr>
              <a:t>48%</a:t>
            </a:r>
            <a:endParaRPr b="0" lang="en-US" sz="1800" strike="noStrike" u="none">
              <a:solidFill>
                <a:srgbClr val="000000"/>
              </a:solidFill>
              <a:effectLst/>
              <a:uFillTx/>
              <a:latin typeface="Times New Roman"/>
            </a:endParaRPr>
          </a:p>
          <a:p>
            <a:pPr>
              <a:lnSpc>
                <a:spcPct val="10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p:txBody>
      </p:sp>
      <p:sp>
        <p:nvSpPr>
          <p:cNvPr id="175" name=""/>
          <p:cNvSpPr/>
          <p:nvPr/>
        </p:nvSpPr>
        <p:spPr>
          <a:xfrm>
            <a:off x="5334120" y="3728880"/>
            <a:ext cx="3581280" cy="202572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ff00"/>
                </a:solidFill>
                <a:effectLst/>
                <a:uFillTx/>
                <a:latin typeface="Futura Md BT"/>
              </a:rPr>
              <a:t>Blackout By Utility Company</a:t>
            </a:r>
            <a:endParaRPr b="0" lang="en-US" sz="1800" strike="noStrike" u="none">
              <a:solidFill>
                <a:srgbClr val="000000"/>
              </a:solidFill>
              <a:effectLst/>
              <a:uFillTx/>
              <a:latin typeface="Times New Roman"/>
            </a:endParaRPr>
          </a:p>
          <a:p>
            <a:pPr>
              <a:lnSpc>
                <a:spcPct val="10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Futura Md BT"/>
              </a:rPr>
              <a:t>PG&amp;E</a:t>
            </a:r>
            <a:r>
              <a:rPr b="0" lang="en-US" sz="1800" strike="noStrike" u="none">
                <a:solidFill>
                  <a:srgbClr val="000000"/>
                </a:solidFill>
                <a:effectLst/>
                <a:uFillTx/>
                <a:latin typeface="Futura Md BT"/>
              </a:rPr>
              <a:t>	</a:t>
            </a:r>
            <a:r>
              <a:rPr b="0" lang="en-US" sz="1800" strike="noStrike" u="none">
                <a:solidFill>
                  <a:srgbClr val="000000"/>
                </a:solidFill>
                <a:effectLst/>
                <a:uFillTx/>
                <a:latin typeface="Futura Md BT"/>
              </a:rPr>
              <a:t>	</a:t>
            </a:r>
            <a:r>
              <a:rPr b="0" lang="en-US" sz="1800" strike="noStrike" u="none">
                <a:solidFill>
                  <a:srgbClr val="000000"/>
                </a:solidFill>
                <a:effectLst/>
                <a:uFillTx/>
                <a:latin typeface="Futura Md BT"/>
              </a:rPr>
              <a:t>44%     Edison</a:t>
            </a:r>
            <a:r>
              <a:rPr b="0" lang="en-US" sz="1800" strike="noStrike" u="none">
                <a:solidFill>
                  <a:srgbClr val="000000"/>
                </a:solidFill>
                <a:effectLst/>
                <a:uFillTx/>
                <a:latin typeface="Futura Md BT"/>
              </a:rPr>
              <a:t>	</a:t>
            </a:r>
            <a:r>
              <a:rPr b="0" lang="en-US" sz="1800" strike="noStrike" u="none">
                <a:solidFill>
                  <a:srgbClr val="000000"/>
                </a:solidFill>
                <a:effectLst/>
                <a:uFillTx/>
                <a:latin typeface="Futura Md BT"/>
              </a:rPr>
              <a:t>	</a:t>
            </a:r>
            <a:r>
              <a:rPr b="0" lang="en-US" sz="1800" strike="noStrike" u="none">
                <a:solidFill>
                  <a:srgbClr val="000000"/>
                </a:solidFill>
                <a:effectLst/>
                <a:uFillTx/>
                <a:latin typeface="Futura Md BT"/>
              </a:rPr>
              <a:t>17%</a:t>
            </a:r>
            <a:r>
              <a:rPr b="0" lang="en-US" sz="1800" strike="noStrike" u="none">
                <a:solidFill>
                  <a:srgbClr val="000000"/>
                </a:solidFill>
                <a:effectLst/>
                <a:uFillTx/>
                <a:latin typeface="Futura Md BT"/>
              </a:rPr>
              <a:t>	</a:t>
            </a:r>
            <a:r>
              <a:rPr b="0" lang="en-US" sz="1800" strike="noStrike" u="none">
                <a:solidFill>
                  <a:srgbClr val="000000"/>
                </a:solidFill>
                <a:effectLst/>
                <a:uFillTx/>
                <a:latin typeface="Futura Md BT"/>
              </a:rPr>
              <a:t>     SDG&amp;E</a:t>
            </a:r>
            <a:r>
              <a:rPr b="0" lang="en-US" sz="1800" strike="noStrike" u="none">
                <a:solidFill>
                  <a:srgbClr val="000000"/>
                </a:solidFill>
                <a:effectLst/>
                <a:uFillTx/>
                <a:latin typeface="Futura Md BT"/>
              </a:rPr>
              <a:t>	</a:t>
            </a:r>
            <a:r>
              <a:rPr b="0" lang="en-US" sz="1800" strike="noStrike" u="none">
                <a:solidFill>
                  <a:srgbClr val="000000"/>
                </a:solidFill>
                <a:effectLst/>
                <a:uFillTx/>
                <a:latin typeface="Futura Md BT"/>
              </a:rPr>
              <a:t>	</a:t>
            </a:r>
            <a:r>
              <a:rPr b="0" lang="en-US" sz="1800" strike="noStrike" u="none">
                <a:solidFill>
                  <a:srgbClr val="000000"/>
                </a:solidFill>
                <a:effectLst/>
                <a:uFillTx/>
                <a:latin typeface="Futura Md BT"/>
              </a:rPr>
              <a:t>  8%</a:t>
            </a:r>
            <a:r>
              <a:rPr b="0" lang="en-US" sz="1800" strike="noStrike" u="none">
                <a:solidFill>
                  <a:srgbClr val="000000"/>
                </a:solidFill>
                <a:effectLst/>
                <a:uFillTx/>
                <a:latin typeface="Futura Md BT"/>
              </a:rPr>
              <a:t>	</a:t>
            </a:r>
            <a:r>
              <a:rPr b="0" lang="en-US" sz="1800" strike="noStrike" u="none">
                <a:solidFill>
                  <a:srgbClr val="000000"/>
                </a:solidFill>
                <a:effectLst/>
                <a:uFillTx/>
                <a:latin typeface="Futura Md BT"/>
              </a:rPr>
              <a:t>    Others</a:t>
            </a:r>
            <a:r>
              <a:rPr b="0" lang="en-US" sz="1800" strike="noStrike" u="none">
                <a:solidFill>
                  <a:srgbClr val="000000"/>
                </a:solidFill>
                <a:effectLst/>
                <a:uFillTx/>
                <a:latin typeface="Futura Md BT"/>
              </a:rPr>
              <a:t>	</a:t>
            </a:r>
            <a:r>
              <a:rPr b="0" lang="en-US" sz="1800" strike="noStrike" u="none">
                <a:solidFill>
                  <a:srgbClr val="000000"/>
                </a:solidFill>
                <a:effectLst/>
                <a:uFillTx/>
                <a:latin typeface="Futura Md BT"/>
              </a:rPr>
              <a:t>	</a:t>
            </a:r>
            <a:r>
              <a:rPr b="0" lang="en-US" sz="1800" strike="noStrike" u="none">
                <a:solidFill>
                  <a:srgbClr val="000000"/>
                </a:solidFill>
                <a:effectLst/>
                <a:uFillTx/>
                <a:latin typeface="Futura Md BT"/>
              </a:rPr>
              <a:t>21%</a:t>
            </a:r>
            <a:endParaRPr b="0" lang="en-US" sz="1800" strike="noStrike" u="none">
              <a:solidFill>
                <a:srgbClr val="000000"/>
              </a:solidFill>
              <a:effectLst/>
              <a:uFillTx/>
              <a:latin typeface="Times New Roman"/>
            </a:endParaRPr>
          </a:p>
          <a:p>
            <a:pPr>
              <a:lnSpc>
                <a:spcPct val="10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p:txBody>
      </p:sp>
      <p:sp>
        <p:nvSpPr>
          <p:cNvPr id="176" name=""/>
          <p:cNvSpPr/>
          <p:nvPr/>
        </p:nvSpPr>
        <p:spPr>
          <a:xfrm>
            <a:off x="1752480" y="1295280"/>
            <a:ext cx="5943600" cy="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177" name=""/>
          <p:cNvSpPr/>
          <p:nvPr/>
        </p:nvSpPr>
        <p:spPr>
          <a:xfrm>
            <a:off x="685800" y="380880"/>
            <a:ext cx="8001000" cy="8254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Futura Md BT"/>
              </a:rPr>
              <a:t>But a majority of voters would pay NOTHING more to ensure no more blackouts</a:t>
            </a:r>
            <a:endParaRPr b="0" lang="en-US" sz="2400" strike="noStrike" u="none">
              <a:solidFill>
                <a:srgbClr val="000000"/>
              </a:solidFill>
              <a:effectLst/>
              <a:uFillTx/>
              <a:latin typeface="Times New Roman"/>
            </a:endParaRPr>
          </a:p>
        </p:txBody>
      </p:sp>
      <p:sp>
        <p:nvSpPr>
          <p:cNvPr id="178" name=""/>
          <p:cNvSpPr/>
          <p:nvPr/>
        </p:nvSpPr>
        <p:spPr>
          <a:xfrm>
            <a:off x="1295280" y="5791320"/>
            <a:ext cx="708660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79" name=""/>
          <p:cNvSpPr/>
          <p:nvPr/>
        </p:nvSpPr>
        <p:spPr>
          <a:xfrm>
            <a:off x="380880" y="5867280"/>
            <a:ext cx="8534520" cy="55116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938"/>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500" strike="noStrike" u="none">
                <a:solidFill>
                  <a:srgbClr val="000000"/>
                </a:solidFill>
                <a:effectLst/>
                <a:uFillTx/>
                <a:latin typeface="Arial"/>
              </a:rPr>
              <a:t>How much more, if any, would you be willing to pay per month on your electricity                          bill to ensure there would be no blackouts?</a:t>
            </a:r>
            <a:endParaRPr b="0" lang="en-US" sz="1500" strike="noStrike" u="none">
              <a:solidFill>
                <a:srgbClr val="000000"/>
              </a:solidFill>
              <a:effectLst/>
              <a:uFillTx/>
              <a:latin typeface="Times New Roman"/>
            </a:endParaRPr>
          </a:p>
        </p:txBody>
      </p:sp>
      <p:pic>
        <p:nvPicPr>
          <p:cNvPr id="180" name="" descr=""/>
          <p:cNvPicPr/>
          <p:nvPr/>
        </p:nvPicPr>
        <p:blipFill>
          <a:blip r:embed="rId1"/>
          <a:stretch/>
        </p:blipFill>
        <p:spPr>
          <a:xfrm>
            <a:off x="1295280" y="1378080"/>
            <a:ext cx="6705720" cy="4010040"/>
          </a:xfrm>
          <a:prstGeom prst="rect">
            <a:avLst/>
          </a:prstGeom>
          <a:noFill/>
          <a:ln w="0">
            <a:noFill/>
          </a:ln>
        </p:spPr>
      </p:pic>
      <p:sp>
        <p:nvSpPr>
          <p:cNvPr id="181" name=""/>
          <p:cNvSpPr/>
          <p:nvPr/>
        </p:nvSpPr>
        <p:spPr>
          <a:xfrm>
            <a:off x="5181480" y="2133720"/>
            <a:ext cx="2895840" cy="91440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82" name=""/>
          <p:cNvSpPr/>
          <p:nvPr/>
        </p:nvSpPr>
        <p:spPr>
          <a:xfrm>
            <a:off x="5257800" y="2362320"/>
            <a:ext cx="3200400" cy="45972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Futura Md BT"/>
              </a:rPr>
              <a:t>Mean:  $9 More</a:t>
            </a:r>
            <a:endParaRPr b="0" lang="en-US" sz="2400" strike="noStrike" u="none">
              <a:solidFill>
                <a:srgbClr val="000000"/>
              </a:solidFill>
              <a:effectLst/>
              <a:uFillTx/>
              <a:latin typeface="Times New Roman"/>
            </a:endParaRPr>
          </a:p>
        </p:txBody>
      </p:sp>
      <p:sp>
        <p:nvSpPr>
          <p:cNvPr id="183" name=""/>
          <p:cNvSpPr/>
          <p:nvPr/>
        </p:nvSpPr>
        <p:spPr>
          <a:xfrm>
            <a:off x="1219320" y="1295280"/>
            <a:ext cx="6933960" cy="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184" name=""/>
          <p:cNvSpPr/>
          <p:nvPr/>
        </p:nvSpPr>
        <p:spPr>
          <a:xfrm>
            <a:off x="685800" y="380880"/>
            <a:ext cx="8001000" cy="109944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37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000000"/>
                </a:solidFill>
                <a:effectLst/>
                <a:uFillTx/>
                <a:latin typeface="Futura Md BT"/>
              </a:rPr>
              <a:t>Non-blackout customers are actually willing to pay slightly more than those already having experienced a blackout to reduce blackout chances. </a:t>
            </a:r>
            <a:endParaRPr b="0" lang="en-US" sz="2200" strike="noStrike" u="none">
              <a:solidFill>
                <a:srgbClr val="000000"/>
              </a:solidFill>
              <a:effectLst/>
              <a:uFillTx/>
              <a:latin typeface="Times New Roman"/>
            </a:endParaRPr>
          </a:p>
        </p:txBody>
      </p:sp>
      <p:sp>
        <p:nvSpPr>
          <p:cNvPr id="185" name=""/>
          <p:cNvSpPr/>
          <p:nvPr/>
        </p:nvSpPr>
        <p:spPr>
          <a:xfrm>
            <a:off x="1295280" y="5791320"/>
            <a:ext cx="708660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86" name=""/>
          <p:cNvSpPr/>
          <p:nvPr/>
        </p:nvSpPr>
        <p:spPr>
          <a:xfrm>
            <a:off x="380880" y="5867280"/>
            <a:ext cx="8534520" cy="55116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938"/>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500" strike="noStrike" u="none">
                <a:solidFill>
                  <a:srgbClr val="000000"/>
                </a:solidFill>
                <a:effectLst/>
                <a:uFillTx/>
                <a:latin typeface="Arial"/>
              </a:rPr>
              <a:t>How much more, if any, would you be willing to pay per month on your electricity                          bill to ensure there would be no blackouts?</a:t>
            </a:r>
            <a:endParaRPr b="0" lang="en-US" sz="1500" strike="noStrike" u="none">
              <a:solidFill>
                <a:srgbClr val="000000"/>
              </a:solidFill>
              <a:effectLst/>
              <a:uFillTx/>
              <a:latin typeface="Times New Roman"/>
            </a:endParaRPr>
          </a:p>
        </p:txBody>
      </p:sp>
      <p:pic>
        <p:nvPicPr>
          <p:cNvPr id="187" name="" descr=""/>
          <p:cNvPicPr/>
          <p:nvPr/>
        </p:nvPicPr>
        <p:blipFill>
          <a:blip r:embed="rId1"/>
          <a:stretch/>
        </p:blipFill>
        <p:spPr>
          <a:xfrm>
            <a:off x="1371600" y="1905120"/>
            <a:ext cx="6477120" cy="3873240"/>
          </a:xfrm>
          <a:prstGeom prst="rect">
            <a:avLst/>
          </a:prstGeom>
          <a:noFill/>
          <a:ln w="0">
            <a:noFill/>
          </a:ln>
        </p:spPr>
      </p:pic>
      <p:sp>
        <p:nvSpPr>
          <p:cNvPr id="188" name=""/>
          <p:cNvSpPr/>
          <p:nvPr/>
        </p:nvSpPr>
        <p:spPr>
          <a:xfrm>
            <a:off x="1676520" y="1752480"/>
            <a:ext cx="2133360" cy="45720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189" name=""/>
          <p:cNvSpPr/>
          <p:nvPr/>
        </p:nvSpPr>
        <p:spPr>
          <a:xfrm>
            <a:off x="1905120" y="1676520"/>
            <a:ext cx="1981080" cy="45720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90" name=""/>
          <p:cNvSpPr/>
          <p:nvPr/>
        </p:nvSpPr>
        <p:spPr>
          <a:xfrm>
            <a:off x="1905120" y="1752480"/>
            <a:ext cx="2209680" cy="3682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Futura Md BT"/>
              </a:rPr>
              <a:t>Mean: $7 More</a:t>
            </a:r>
            <a:endParaRPr b="0" lang="en-US" sz="1800" strike="noStrike" u="none">
              <a:solidFill>
                <a:srgbClr val="000000"/>
              </a:solidFill>
              <a:effectLst/>
              <a:uFillTx/>
              <a:latin typeface="Times New Roman"/>
            </a:endParaRPr>
          </a:p>
        </p:txBody>
      </p:sp>
      <p:sp>
        <p:nvSpPr>
          <p:cNvPr id="191" name=""/>
          <p:cNvSpPr/>
          <p:nvPr/>
        </p:nvSpPr>
        <p:spPr>
          <a:xfrm>
            <a:off x="5257800" y="1676520"/>
            <a:ext cx="1981080" cy="45720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92" name=""/>
          <p:cNvSpPr/>
          <p:nvPr/>
        </p:nvSpPr>
        <p:spPr>
          <a:xfrm>
            <a:off x="5257800" y="1752480"/>
            <a:ext cx="2209680" cy="3682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Futura Md BT"/>
              </a:rPr>
              <a:t>Mean: $9 More</a:t>
            </a:r>
            <a:endParaRPr b="0" lang="en-US" sz="1800" strike="noStrike" u="none">
              <a:solidFill>
                <a:srgbClr val="000000"/>
              </a:solidFill>
              <a:effectLst/>
              <a:uFillTx/>
              <a:latin typeface="Times New Roman"/>
            </a:endParaRPr>
          </a:p>
        </p:txBody>
      </p:sp>
      <p:sp>
        <p:nvSpPr>
          <p:cNvPr id="193" name=""/>
          <p:cNvSpPr/>
          <p:nvPr/>
        </p:nvSpPr>
        <p:spPr>
          <a:xfrm>
            <a:off x="1143000" y="1447920"/>
            <a:ext cx="7086600" cy="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194" name=""/>
          <p:cNvSpPr/>
          <p:nvPr/>
        </p:nvSpPr>
        <p:spPr>
          <a:xfrm>
            <a:off x="1219320" y="380880"/>
            <a:ext cx="7162560" cy="109944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37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000000"/>
                </a:solidFill>
                <a:effectLst/>
                <a:uFillTx/>
                <a:latin typeface="Futura Md BT"/>
              </a:rPr>
              <a:t>But, those already having experienced big price increases, are less likely to want to pay more to reduce the chances of blackouts.</a:t>
            </a:r>
            <a:endParaRPr b="0" lang="en-US" sz="2200" strike="noStrike" u="none">
              <a:solidFill>
                <a:srgbClr val="000000"/>
              </a:solidFill>
              <a:effectLst/>
              <a:uFillTx/>
              <a:latin typeface="Times New Roman"/>
            </a:endParaRPr>
          </a:p>
        </p:txBody>
      </p:sp>
      <p:sp>
        <p:nvSpPr>
          <p:cNvPr id="195" name=""/>
          <p:cNvSpPr/>
          <p:nvPr/>
        </p:nvSpPr>
        <p:spPr>
          <a:xfrm>
            <a:off x="1143000" y="5867280"/>
            <a:ext cx="708660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96" name=""/>
          <p:cNvSpPr/>
          <p:nvPr/>
        </p:nvSpPr>
        <p:spPr>
          <a:xfrm>
            <a:off x="380880" y="5867280"/>
            <a:ext cx="8534520" cy="55116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938"/>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500" strike="noStrike" u="none">
                <a:solidFill>
                  <a:srgbClr val="000000"/>
                </a:solidFill>
                <a:effectLst/>
                <a:uFillTx/>
                <a:latin typeface="Arial"/>
              </a:rPr>
              <a:t>How much more, if any, would you be willing to pay per month on your electricity                          bill to ensure there would be no blackouts?</a:t>
            </a:r>
            <a:endParaRPr b="0" lang="en-US" sz="1500" strike="noStrike" u="none">
              <a:solidFill>
                <a:srgbClr val="000000"/>
              </a:solidFill>
              <a:effectLst/>
              <a:uFillTx/>
              <a:latin typeface="Times New Roman"/>
            </a:endParaRPr>
          </a:p>
        </p:txBody>
      </p:sp>
      <p:pic>
        <p:nvPicPr>
          <p:cNvPr id="197" name="" descr=""/>
          <p:cNvPicPr/>
          <p:nvPr/>
        </p:nvPicPr>
        <p:blipFill>
          <a:blip r:embed="rId1"/>
          <a:stretch/>
        </p:blipFill>
        <p:spPr>
          <a:xfrm>
            <a:off x="685800" y="1704960"/>
            <a:ext cx="8001000" cy="4314960"/>
          </a:xfrm>
          <a:prstGeom prst="rect">
            <a:avLst/>
          </a:prstGeom>
          <a:noFill/>
          <a:ln w="0">
            <a:noFill/>
          </a:ln>
        </p:spPr>
      </p:pic>
      <p:sp>
        <p:nvSpPr>
          <p:cNvPr id="198" name=""/>
          <p:cNvSpPr/>
          <p:nvPr/>
        </p:nvSpPr>
        <p:spPr>
          <a:xfrm>
            <a:off x="609480" y="1614600"/>
            <a:ext cx="3429000" cy="3682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800" strike="noStrike" u="none">
                <a:solidFill>
                  <a:srgbClr val="000000"/>
                </a:solidFill>
                <a:effectLst/>
                <a:uFillTx/>
                <a:latin typeface="Futura Md BT"/>
              </a:rPr>
              <a:t>Among all voters</a:t>
            </a:r>
            <a:endParaRPr b="0" lang="en-US" sz="1800" strike="noStrike" u="none">
              <a:solidFill>
                <a:srgbClr val="000000"/>
              </a:solidFill>
              <a:effectLst/>
              <a:uFillTx/>
              <a:latin typeface="Times New Roman"/>
            </a:endParaRPr>
          </a:p>
        </p:txBody>
      </p:sp>
      <p:sp>
        <p:nvSpPr>
          <p:cNvPr id="199" name=""/>
          <p:cNvSpPr/>
          <p:nvPr/>
        </p:nvSpPr>
        <p:spPr>
          <a:xfrm>
            <a:off x="914400" y="1447920"/>
            <a:ext cx="7772400" cy="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00" name=""/>
          <p:cNvSpPr/>
          <p:nvPr/>
        </p:nvSpPr>
        <p:spPr>
          <a:xfrm>
            <a:off x="4724280" y="1523880"/>
            <a:ext cx="3429000" cy="6426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800" strike="noStrike" u="none">
                <a:solidFill>
                  <a:srgbClr val="000000"/>
                </a:solidFill>
                <a:effectLst/>
                <a:uFillTx/>
                <a:latin typeface="Futura Md BT"/>
              </a:rPr>
              <a:t>Among the 63% who pay </a:t>
            </a:r>
            <a:r>
              <a:rPr b="0" i="1" lang="en-US" sz="1800" strike="noStrike" u="sng">
                <a:solidFill>
                  <a:srgbClr val="000000"/>
                </a:solidFill>
                <a:effectLst/>
                <a:uFillTx/>
                <a:latin typeface="Futura Md BT"/>
              </a:rPr>
              <a:t>more</a:t>
            </a:r>
            <a:r>
              <a:rPr b="0" i="1" lang="en-US" sz="1800" strike="noStrike" u="none">
                <a:solidFill>
                  <a:srgbClr val="000000"/>
                </a:solidFill>
                <a:effectLst/>
                <a:uFillTx/>
                <a:latin typeface="Futura Md BT"/>
              </a:rPr>
              <a:t> on their electricity bill</a:t>
            </a:r>
            <a:endParaRPr b="0" lang="en-US" sz="18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201" name=""/>
          <p:cNvSpPr/>
          <p:nvPr/>
        </p:nvSpPr>
        <p:spPr>
          <a:xfrm>
            <a:off x="1066680" y="380880"/>
            <a:ext cx="7543800" cy="119124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Futura Md BT"/>
              </a:rPr>
              <a:t>The data on the “core positioning statements” for both sides of this debate are interesting because voters agree with </a:t>
            </a:r>
            <a:r>
              <a:rPr b="0" lang="en-US" sz="2400" strike="noStrike" u="sng">
                <a:solidFill>
                  <a:srgbClr val="000000"/>
                </a:solidFill>
                <a:effectLst/>
                <a:uFillTx/>
                <a:latin typeface="Futura Md BT"/>
              </a:rPr>
              <a:t>BOTH</a:t>
            </a:r>
            <a:r>
              <a:rPr b="0" lang="en-US" sz="2400" strike="noStrike" u="none">
                <a:solidFill>
                  <a:srgbClr val="000000"/>
                </a:solidFill>
                <a:effectLst/>
                <a:uFillTx/>
                <a:latin typeface="Futura Md BT"/>
              </a:rPr>
              <a:t> sides.</a:t>
            </a:r>
            <a:endParaRPr b="0" lang="en-US" sz="2400" strike="noStrike" u="none">
              <a:solidFill>
                <a:srgbClr val="000000"/>
              </a:solidFill>
              <a:effectLst/>
              <a:uFillTx/>
              <a:latin typeface="Times New Roman"/>
            </a:endParaRPr>
          </a:p>
        </p:txBody>
      </p:sp>
      <p:sp>
        <p:nvSpPr>
          <p:cNvPr id="202" name=""/>
          <p:cNvSpPr/>
          <p:nvPr/>
        </p:nvSpPr>
        <p:spPr>
          <a:xfrm>
            <a:off x="609480" y="1841400"/>
            <a:ext cx="6705720" cy="82512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600" strike="noStrike" u="none">
                <a:solidFill>
                  <a:srgbClr val="000000"/>
                </a:solidFill>
                <a:effectLst/>
                <a:uFillTx/>
                <a:latin typeface="Arial"/>
              </a:rPr>
              <a:t>Deregulation of the electricity industry has been a failure.  True competition never materialized in California and now a few power plant owners and suppliers have a monopoly and control electricity prices.</a:t>
            </a:r>
            <a:endParaRPr b="0" lang="en-US" sz="1600" strike="noStrike" u="none">
              <a:solidFill>
                <a:srgbClr val="000000"/>
              </a:solidFill>
              <a:effectLst/>
              <a:uFillTx/>
              <a:latin typeface="Times New Roman"/>
            </a:endParaRPr>
          </a:p>
        </p:txBody>
      </p:sp>
      <p:sp>
        <p:nvSpPr>
          <p:cNvPr id="203" name=""/>
          <p:cNvSpPr/>
          <p:nvPr/>
        </p:nvSpPr>
        <p:spPr>
          <a:xfrm>
            <a:off x="609480" y="2819520"/>
            <a:ext cx="6629400" cy="10688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Businesses will not come to the state at all, they will be less likely to expand here, or they will eventually leave the state if they cannot depend on a reliable flow of electricity.  That means lost jobs and opportunities for thousands of California workers.</a:t>
            </a:r>
            <a:endParaRPr b="0" lang="en-US" sz="1600" strike="noStrike" u="none">
              <a:solidFill>
                <a:srgbClr val="000000"/>
              </a:solidFill>
              <a:effectLst/>
              <a:uFillTx/>
              <a:latin typeface="Times New Roman"/>
            </a:endParaRPr>
          </a:p>
        </p:txBody>
      </p:sp>
      <p:sp>
        <p:nvSpPr>
          <p:cNvPr id="204" name=""/>
          <p:cNvSpPr/>
          <p:nvPr/>
        </p:nvSpPr>
        <p:spPr>
          <a:xfrm>
            <a:off x="7391520" y="1538280"/>
            <a:ext cx="1218960" cy="3682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sng">
                <a:solidFill>
                  <a:srgbClr val="000000"/>
                </a:solidFill>
                <a:effectLst/>
                <a:uFillTx/>
                <a:latin typeface="Arial"/>
              </a:rPr>
              <a:t>% Agree</a:t>
            </a:r>
            <a:endParaRPr b="0" lang="en-US" sz="1800" strike="noStrike" u="none">
              <a:solidFill>
                <a:srgbClr val="000000"/>
              </a:solidFill>
              <a:effectLst/>
              <a:uFillTx/>
              <a:latin typeface="Times New Roman"/>
            </a:endParaRPr>
          </a:p>
        </p:txBody>
      </p:sp>
      <p:sp>
        <p:nvSpPr>
          <p:cNvPr id="205" name=""/>
          <p:cNvSpPr/>
          <p:nvPr/>
        </p:nvSpPr>
        <p:spPr>
          <a:xfrm>
            <a:off x="609480" y="4035600"/>
            <a:ext cx="6629400" cy="131256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No new power plants have been built in the state over the last ten years because of California’s rigid permitting process.  California could reform its permitting process to bring it more in line with that of federal and other state standards, which means construction of power plants could be sped up while still protecting the environment.</a:t>
            </a:r>
            <a:endParaRPr b="0" lang="en-US" sz="1600" strike="noStrike" u="none">
              <a:solidFill>
                <a:srgbClr val="000000"/>
              </a:solidFill>
              <a:effectLst/>
              <a:uFillTx/>
              <a:latin typeface="Times New Roman"/>
            </a:endParaRPr>
          </a:p>
        </p:txBody>
      </p:sp>
      <p:sp>
        <p:nvSpPr>
          <p:cNvPr id="206" name=""/>
          <p:cNvSpPr/>
          <p:nvPr/>
        </p:nvSpPr>
        <p:spPr>
          <a:xfrm>
            <a:off x="609480" y="5407200"/>
            <a:ext cx="6629400" cy="82512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The electrical power supply has not kept pace with electricity demand in California.  Since 1996, demand for electricity has increased almost eight times as fast as the ability to supply it.</a:t>
            </a:r>
            <a:endParaRPr b="0" lang="en-US" sz="1600" strike="noStrike" u="none">
              <a:solidFill>
                <a:srgbClr val="000000"/>
              </a:solidFill>
              <a:effectLst/>
              <a:uFillTx/>
              <a:latin typeface="Times New Roman"/>
            </a:endParaRPr>
          </a:p>
        </p:txBody>
      </p:sp>
      <p:sp>
        <p:nvSpPr>
          <p:cNvPr id="207" name=""/>
          <p:cNvSpPr/>
          <p:nvPr/>
        </p:nvSpPr>
        <p:spPr>
          <a:xfrm>
            <a:off x="7696080" y="2071800"/>
            <a:ext cx="762120" cy="3682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800" strike="noStrike" u="none">
                <a:solidFill>
                  <a:srgbClr val="000000"/>
                </a:solidFill>
                <a:effectLst/>
                <a:uFillTx/>
                <a:latin typeface="Arial"/>
              </a:rPr>
              <a:t>84%</a:t>
            </a:r>
            <a:endParaRPr b="0" lang="en-US" sz="1800" strike="noStrike" u="none">
              <a:solidFill>
                <a:srgbClr val="000000"/>
              </a:solidFill>
              <a:effectLst/>
              <a:uFillTx/>
              <a:latin typeface="Times New Roman"/>
            </a:endParaRPr>
          </a:p>
        </p:txBody>
      </p:sp>
      <p:sp>
        <p:nvSpPr>
          <p:cNvPr id="208" name=""/>
          <p:cNvSpPr/>
          <p:nvPr/>
        </p:nvSpPr>
        <p:spPr>
          <a:xfrm>
            <a:off x="7696080" y="2833560"/>
            <a:ext cx="762120" cy="3682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81%</a:t>
            </a:r>
            <a:endParaRPr b="0" lang="en-US" sz="1800" strike="noStrike" u="none">
              <a:solidFill>
                <a:srgbClr val="000000"/>
              </a:solidFill>
              <a:effectLst/>
              <a:uFillTx/>
              <a:latin typeface="Times New Roman"/>
            </a:endParaRPr>
          </a:p>
        </p:txBody>
      </p:sp>
      <p:sp>
        <p:nvSpPr>
          <p:cNvPr id="209" name=""/>
          <p:cNvSpPr/>
          <p:nvPr/>
        </p:nvSpPr>
        <p:spPr>
          <a:xfrm>
            <a:off x="7696080" y="4129200"/>
            <a:ext cx="762120" cy="3682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79%</a:t>
            </a:r>
            <a:endParaRPr b="0" lang="en-US" sz="1800" strike="noStrike" u="none">
              <a:solidFill>
                <a:srgbClr val="000000"/>
              </a:solidFill>
              <a:effectLst/>
              <a:uFillTx/>
              <a:latin typeface="Times New Roman"/>
            </a:endParaRPr>
          </a:p>
        </p:txBody>
      </p:sp>
      <p:sp>
        <p:nvSpPr>
          <p:cNvPr id="210" name=""/>
          <p:cNvSpPr/>
          <p:nvPr/>
        </p:nvSpPr>
        <p:spPr>
          <a:xfrm>
            <a:off x="7696080" y="5424480"/>
            <a:ext cx="762120" cy="3682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800" strike="noStrike" u="none">
                <a:solidFill>
                  <a:srgbClr val="000000"/>
                </a:solidFill>
                <a:effectLst/>
                <a:uFillTx/>
                <a:latin typeface="Arial"/>
              </a:rPr>
              <a:t>76%</a:t>
            </a:r>
            <a:endParaRPr b="0" lang="en-US" sz="1800" strike="noStrike" u="none">
              <a:solidFill>
                <a:srgbClr val="000000"/>
              </a:solidFill>
              <a:effectLst/>
              <a:uFillTx/>
              <a:latin typeface="Times New Roman"/>
            </a:endParaRPr>
          </a:p>
        </p:txBody>
      </p:sp>
      <p:sp>
        <p:nvSpPr>
          <p:cNvPr id="211" name=""/>
          <p:cNvSpPr/>
          <p:nvPr/>
        </p:nvSpPr>
        <p:spPr>
          <a:xfrm>
            <a:off x="1371600" y="1523880"/>
            <a:ext cx="6934320" cy="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12" name=""/>
          <p:cNvSpPr/>
          <p:nvPr/>
        </p:nvSpPr>
        <p:spPr>
          <a:xfrm>
            <a:off x="609480" y="1523880"/>
            <a:ext cx="662940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400" strike="noStrike" u="none">
                <a:solidFill>
                  <a:srgbClr val="000000"/>
                </a:solidFill>
                <a:effectLst/>
                <a:uFillTx/>
                <a:latin typeface="Arial"/>
              </a:rPr>
              <a:t>Italic font indicates THEIR arguments</a:t>
            </a:r>
            <a:r>
              <a:rPr b="0" lang="en-US" sz="1400" strike="noStrike" u="none">
                <a:solidFill>
                  <a:srgbClr val="000000"/>
                </a:solidFill>
                <a:effectLst/>
                <a:uFillTx/>
                <a:latin typeface="Arial"/>
              </a:rPr>
              <a:t>; Regular font indicates ENRON arguments.</a:t>
            </a:r>
            <a:endParaRPr b="0" lang="en-US" sz="1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213" name=""/>
          <p:cNvSpPr/>
          <p:nvPr/>
        </p:nvSpPr>
        <p:spPr>
          <a:xfrm>
            <a:off x="457200" y="1965240"/>
            <a:ext cx="6934320" cy="131256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600" strike="noStrike" u="none">
                <a:solidFill>
                  <a:srgbClr val="000000"/>
                </a:solidFill>
                <a:effectLst/>
                <a:uFillTx/>
                <a:latin typeface="Arial"/>
              </a:rPr>
              <a:t>Deregulation was never going to work because utility companies are not like other private businesses.  Because utility companies provide vital services to every single home and business in the state, there needs to be significant government involvement overseeing utility companies to make sure that the electrical power system continues to work successfully</a:t>
            </a:r>
            <a:r>
              <a:rPr b="0" lang="en-US" sz="1600" strike="noStrike" u="none">
                <a:solidFill>
                  <a:srgbClr val="000000"/>
                </a:solidFill>
                <a:effectLst/>
                <a:uFillTx/>
                <a:latin typeface="Arial"/>
              </a:rPr>
              <a:t>.</a:t>
            </a:r>
            <a:endParaRPr b="0" lang="en-US" sz="1600" strike="noStrike" u="none">
              <a:solidFill>
                <a:srgbClr val="000000"/>
              </a:solidFill>
              <a:effectLst/>
              <a:uFillTx/>
              <a:latin typeface="Times New Roman"/>
            </a:endParaRPr>
          </a:p>
        </p:txBody>
      </p:sp>
      <p:sp>
        <p:nvSpPr>
          <p:cNvPr id="214" name=""/>
          <p:cNvSpPr/>
          <p:nvPr/>
        </p:nvSpPr>
        <p:spPr>
          <a:xfrm>
            <a:off x="7696080" y="2041560"/>
            <a:ext cx="762120" cy="3682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74%</a:t>
            </a:r>
            <a:endParaRPr b="0" lang="en-US" sz="1800" strike="noStrike" u="none">
              <a:solidFill>
                <a:srgbClr val="000000"/>
              </a:solidFill>
              <a:effectLst/>
              <a:uFillTx/>
              <a:latin typeface="Times New Roman"/>
            </a:endParaRPr>
          </a:p>
        </p:txBody>
      </p:sp>
      <p:sp>
        <p:nvSpPr>
          <p:cNvPr id="215" name=""/>
          <p:cNvSpPr/>
          <p:nvPr/>
        </p:nvSpPr>
        <p:spPr>
          <a:xfrm>
            <a:off x="7696080" y="3413160"/>
            <a:ext cx="762120" cy="3682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73%</a:t>
            </a:r>
            <a:endParaRPr b="0" lang="en-US" sz="1800" strike="noStrike" u="none">
              <a:solidFill>
                <a:srgbClr val="000000"/>
              </a:solidFill>
              <a:effectLst/>
              <a:uFillTx/>
              <a:latin typeface="Times New Roman"/>
            </a:endParaRPr>
          </a:p>
        </p:txBody>
      </p:sp>
      <p:sp>
        <p:nvSpPr>
          <p:cNvPr id="216" name=""/>
          <p:cNvSpPr/>
          <p:nvPr/>
        </p:nvSpPr>
        <p:spPr>
          <a:xfrm>
            <a:off x="7696080" y="4175280"/>
            <a:ext cx="762120" cy="3682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72%</a:t>
            </a:r>
            <a:endParaRPr b="0" lang="en-US" sz="1800" strike="noStrike" u="none">
              <a:solidFill>
                <a:srgbClr val="000000"/>
              </a:solidFill>
              <a:effectLst/>
              <a:uFillTx/>
              <a:latin typeface="Times New Roman"/>
            </a:endParaRPr>
          </a:p>
        </p:txBody>
      </p:sp>
      <p:sp>
        <p:nvSpPr>
          <p:cNvPr id="217" name=""/>
          <p:cNvSpPr/>
          <p:nvPr/>
        </p:nvSpPr>
        <p:spPr>
          <a:xfrm>
            <a:off x="7391520" y="1538280"/>
            <a:ext cx="1218960" cy="3682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sng">
                <a:solidFill>
                  <a:srgbClr val="000000"/>
                </a:solidFill>
                <a:effectLst/>
                <a:uFillTx/>
                <a:latin typeface="Arial"/>
              </a:rPr>
              <a:t>% Agree</a:t>
            </a:r>
            <a:endParaRPr b="0" lang="en-US" sz="1800" strike="noStrike" u="none">
              <a:solidFill>
                <a:srgbClr val="000000"/>
              </a:solidFill>
              <a:effectLst/>
              <a:uFillTx/>
              <a:latin typeface="Times New Roman"/>
            </a:endParaRPr>
          </a:p>
        </p:txBody>
      </p:sp>
      <p:sp>
        <p:nvSpPr>
          <p:cNvPr id="218" name=""/>
          <p:cNvSpPr/>
          <p:nvPr/>
        </p:nvSpPr>
        <p:spPr>
          <a:xfrm>
            <a:off x="457200" y="3394080"/>
            <a:ext cx="6934320" cy="58140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California is dependent on neighboring Western states for an adequate supply of electricity.</a:t>
            </a:r>
            <a:endParaRPr b="0" lang="en-US" sz="1600" strike="noStrike" u="none">
              <a:solidFill>
                <a:srgbClr val="000000"/>
              </a:solidFill>
              <a:effectLst/>
              <a:uFillTx/>
              <a:latin typeface="Times New Roman"/>
            </a:endParaRPr>
          </a:p>
        </p:txBody>
      </p:sp>
      <p:sp>
        <p:nvSpPr>
          <p:cNvPr id="219" name=""/>
          <p:cNvSpPr/>
          <p:nvPr/>
        </p:nvSpPr>
        <p:spPr>
          <a:xfrm>
            <a:off x="457200" y="4127400"/>
            <a:ext cx="6934320" cy="82512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600" strike="noStrike" u="none">
                <a:solidFill>
                  <a:srgbClr val="000000"/>
                </a:solidFill>
                <a:effectLst/>
                <a:uFillTx/>
                <a:latin typeface="Arial"/>
              </a:rPr>
              <a:t>California’s utility companies grossly underestimated the state’s needs for future electricity supply and now they are looking to the government to bail them out.</a:t>
            </a:r>
            <a:endParaRPr b="0" lang="en-US" sz="1600" strike="noStrike" u="none">
              <a:solidFill>
                <a:srgbClr val="000000"/>
              </a:solidFill>
              <a:effectLst/>
              <a:uFillTx/>
              <a:latin typeface="Times New Roman"/>
            </a:endParaRPr>
          </a:p>
        </p:txBody>
      </p:sp>
      <p:sp>
        <p:nvSpPr>
          <p:cNvPr id="220" name=""/>
          <p:cNvSpPr/>
          <p:nvPr/>
        </p:nvSpPr>
        <p:spPr>
          <a:xfrm>
            <a:off x="838080" y="380880"/>
            <a:ext cx="7543800" cy="119124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Futura Md BT"/>
              </a:rPr>
              <a:t>The data on the “core positioning statements” for both sides of this debate are interesting because voters agree with </a:t>
            </a:r>
            <a:r>
              <a:rPr b="0" lang="en-US" sz="2400" strike="noStrike" u="sng">
                <a:solidFill>
                  <a:srgbClr val="000000"/>
                </a:solidFill>
                <a:effectLst/>
                <a:uFillTx/>
                <a:latin typeface="Futura Md BT"/>
              </a:rPr>
              <a:t>BOTH</a:t>
            </a:r>
            <a:r>
              <a:rPr b="0" lang="en-US" sz="2400" strike="noStrike" u="none">
                <a:solidFill>
                  <a:srgbClr val="000000"/>
                </a:solidFill>
                <a:effectLst/>
                <a:uFillTx/>
                <a:latin typeface="Futura Md BT"/>
              </a:rPr>
              <a:t> sides.</a:t>
            </a:r>
            <a:endParaRPr b="0" lang="en-US" sz="2400" strike="noStrike" u="none">
              <a:solidFill>
                <a:srgbClr val="000000"/>
              </a:solidFill>
              <a:effectLst/>
              <a:uFillTx/>
              <a:latin typeface="Times New Roman"/>
            </a:endParaRPr>
          </a:p>
        </p:txBody>
      </p:sp>
      <p:sp>
        <p:nvSpPr>
          <p:cNvPr id="221" name=""/>
          <p:cNvSpPr/>
          <p:nvPr/>
        </p:nvSpPr>
        <p:spPr>
          <a:xfrm>
            <a:off x="7696080" y="5089680"/>
            <a:ext cx="762120" cy="3682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71%</a:t>
            </a:r>
            <a:endParaRPr b="0" lang="en-US" sz="1800" strike="noStrike" u="none">
              <a:solidFill>
                <a:srgbClr val="000000"/>
              </a:solidFill>
              <a:effectLst/>
              <a:uFillTx/>
              <a:latin typeface="Times New Roman"/>
            </a:endParaRPr>
          </a:p>
        </p:txBody>
      </p:sp>
      <p:sp>
        <p:nvSpPr>
          <p:cNvPr id="222" name=""/>
          <p:cNvSpPr/>
          <p:nvPr/>
        </p:nvSpPr>
        <p:spPr>
          <a:xfrm>
            <a:off x="457200" y="5025960"/>
            <a:ext cx="6934320" cy="10688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600" strike="noStrike" u="none">
                <a:solidFill>
                  <a:srgbClr val="000000"/>
                </a:solidFill>
                <a:effectLst/>
                <a:uFillTx/>
                <a:latin typeface="Arial"/>
              </a:rPr>
              <a:t>Utility companies and energy suppliers are simply interested in increasing their bottom line to make a big profit.  They are like pirates taking advantage of this difficult situation facing consumers, and are price gouging to line their own pockets.</a:t>
            </a:r>
            <a:endParaRPr b="0" lang="en-US" sz="1600" strike="noStrike" u="none">
              <a:solidFill>
                <a:srgbClr val="000000"/>
              </a:solidFill>
              <a:effectLst/>
              <a:uFillTx/>
              <a:latin typeface="Times New Roman"/>
            </a:endParaRPr>
          </a:p>
        </p:txBody>
      </p:sp>
      <p:sp>
        <p:nvSpPr>
          <p:cNvPr id="223" name=""/>
          <p:cNvSpPr/>
          <p:nvPr/>
        </p:nvSpPr>
        <p:spPr>
          <a:xfrm>
            <a:off x="1219320" y="1523880"/>
            <a:ext cx="7086600" cy="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224" name=""/>
          <p:cNvSpPr/>
          <p:nvPr/>
        </p:nvSpPr>
        <p:spPr>
          <a:xfrm>
            <a:off x="457200" y="3216240"/>
            <a:ext cx="6934320" cy="131256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Policy makers must focus and adopt measures that either increase electricity supply or decrease electricity demand.  Or both.  Accessible, competitive markets are the answer.  Policies that encourage competition and give consumers more control will make energy more available, more reliable, and more affordable.</a:t>
            </a:r>
            <a:endParaRPr b="0" lang="en-US" sz="1600" strike="noStrike" u="none">
              <a:solidFill>
                <a:srgbClr val="000000"/>
              </a:solidFill>
              <a:effectLst/>
              <a:uFillTx/>
              <a:latin typeface="Times New Roman"/>
            </a:endParaRPr>
          </a:p>
        </p:txBody>
      </p:sp>
      <p:sp>
        <p:nvSpPr>
          <p:cNvPr id="225" name=""/>
          <p:cNvSpPr/>
          <p:nvPr/>
        </p:nvSpPr>
        <p:spPr>
          <a:xfrm>
            <a:off x="7696080" y="3292560"/>
            <a:ext cx="762120" cy="3682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68%</a:t>
            </a:r>
            <a:endParaRPr b="0" lang="en-US" sz="1800" strike="noStrike" u="none">
              <a:solidFill>
                <a:srgbClr val="000000"/>
              </a:solidFill>
              <a:effectLst/>
              <a:uFillTx/>
              <a:latin typeface="Times New Roman"/>
            </a:endParaRPr>
          </a:p>
        </p:txBody>
      </p:sp>
      <p:sp>
        <p:nvSpPr>
          <p:cNvPr id="226" name=""/>
          <p:cNvSpPr/>
          <p:nvPr/>
        </p:nvSpPr>
        <p:spPr>
          <a:xfrm>
            <a:off x="7696080" y="4664160"/>
            <a:ext cx="762120" cy="3682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62%</a:t>
            </a:r>
            <a:endParaRPr b="0" lang="en-US" sz="1800" strike="noStrike" u="none">
              <a:solidFill>
                <a:srgbClr val="000000"/>
              </a:solidFill>
              <a:effectLst/>
              <a:uFillTx/>
              <a:latin typeface="Times New Roman"/>
            </a:endParaRPr>
          </a:p>
        </p:txBody>
      </p:sp>
      <p:sp>
        <p:nvSpPr>
          <p:cNvPr id="227" name=""/>
          <p:cNvSpPr/>
          <p:nvPr/>
        </p:nvSpPr>
        <p:spPr>
          <a:xfrm>
            <a:off x="7391520" y="1766880"/>
            <a:ext cx="1218960" cy="3682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sng">
                <a:solidFill>
                  <a:srgbClr val="000000"/>
                </a:solidFill>
                <a:effectLst/>
                <a:uFillTx/>
                <a:latin typeface="Arial"/>
              </a:rPr>
              <a:t>% Agree</a:t>
            </a:r>
            <a:endParaRPr b="0" lang="en-US" sz="1800" strike="noStrike" u="none">
              <a:solidFill>
                <a:srgbClr val="000000"/>
              </a:solidFill>
              <a:effectLst/>
              <a:uFillTx/>
              <a:latin typeface="Times New Roman"/>
            </a:endParaRPr>
          </a:p>
        </p:txBody>
      </p:sp>
      <p:sp>
        <p:nvSpPr>
          <p:cNvPr id="228" name=""/>
          <p:cNvSpPr/>
          <p:nvPr/>
        </p:nvSpPr>
        <p:spPr>
          <a:xfrm>
            <a:off x="457200" y="4568760"/>
            <a:ext cx="7010280" cy="10688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Deregulation can work if companies are allowed to compete in an open market for consumers.  However, the California legislature made a big mistake when they decided to put regulations on electricity prices.  As a result, California never experienced real competition of a truly open market.</a:t>
            </a:r>
            <a:endParaRPr b="0" lang="en-US" sz="1600" strike="noStrike" u="none">
              <a:solidFill>
                <a:srgbClr val="000000"/>
              </a:solidFill>
              <a:effectLst/>
              <a:uFillTx/>
              <a:latin typeface="Times New Roman"/>
            </a:endParaRPr>
          </a:p>
        </p:txBody>
      </p:sp>
      <p:sp>
        <p:nvSpPr>
          <p:cNvPr id="229" name=""/>
          <p:cNvSpPr/>
          <p:nvPr/>
        </p:nvSpPr>
        <p:spPr>
          <a:xfrm>
            <a:off x="457200" y="2298600"/>
            <a:ext cx="6934320" cy="82512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600" strike="noStrike" u="none">
                <a:solidFill>
                  <a:srgbClr val="000000"/>
                </a:solidFill>
                <a:effectLst/>
                <a:uFillTx/>
                <a:latin typeface="Arial"/>
              </a:rPr>
              <a:t>Energy companies have exploited California’s need for greater electricity supply by withholding electricity and have earned excessively high profits by selling only when the system was desperate.</a:t>
            </a:r>
            <a:endParaRPr b="0" lang="en-US" sz="1600" strike="noStrike" u="none">
              <a:solidFill>
                <a:srgbClr val="000000"/>
              </a:solidFill>
              <a:effectLst/>
              <a:uFillTx/>
              <a:latin typeface="Times New Roman"/>
            </a:endParaRPr>
          </a:p>
        </p:txBody>
      </p:sp>
      <p:sp>
        <p:nvSpPr>
          <p:cNvPr id="230" name=""/>
          <p:cNvSpPr/>
          <p:nvPr/>
        </p:nvSpPr>
        <p:spPr>
          <a:xfrm>
            <a:off x="7696080" y="2378160"/>
            <a:ext cx="762120" cy="3682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70%</a:t>
            </a:r>
            <a:endParaRPr b="0" lang="en-US" sz="1800" strike="noStrike" u="none">
              <a:solidFill>
                <a:srgbClr val="000000"/>
              </a:solidFill>
              <a:effectLst/>
              <a:uFillTx/>
              <a:latin typeface="Times New Roman"/>
            </a:endParaRPr>
          </a:p>
        </p:txBody>
      </p:sp>
      <p:sp>
        <p:nvSpPr>
          <p:cNvPr id="231" name=""/>
          <p:cNvSpPr/>
          <p:nvPr/>
        </p:nvSpPr>
        <p:spPr>
          <a:xfrm>
            <a:off x="838080" y="380880"/>
            <a:ext cx="7543800" cy="119124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Futura Md BT"/>
              </a:rPr>
              <a:t>The data on the “core positioning statements” for both sides of this debate are interesting because voters agree with </a:t>
            </a:r>
            <a:r>
              <a:rPr b="0" lang="en-US" sz="2400" strike="noStrike" u="sng">
                <a:solidFill>
                  <a:srgbClr val="000000"/>
                </a:solidFill>
                <a:effectLst/>
                <a:uFillTx/>
                <a:latin typeface="Futura Md BT"/>
              </a:rPr>
              <a:t>BOTH</a:t>
            </a:r>
            <a:r>
              <a:rPr b="0" lang="en-US" sz="2400" strike="noStrike" u="none">
                <a:solidFill>
                  <a:srgbClr val="000000"/>
                </a:solidFill>
                <a:effectLst/>
                <a:uFillTx/>
                <a:latin typeface="Futura Md BT"/>
              </a:rPr>
              <a:t> sides.</a:t>
            </a:r>
            <a:endParaRPr b="0" lang="en-US" sz="2400" strike="noStrike" u="none">
              <a:solidFill>
                <a:srgbClr val="000000"/>
              </a:solidFill>
              <a:effectLst/>
              <a:uFillTx/>
              <a:latin typeface="Times New Roman"/>
            </a:endParaRPr>
          </a:p>
        </p:txBody>
      </p:sp>
      <p:sp>
        <p:nvSpPr>
          <p:cNvPr id="232" name=""/>
          <p:cNvSpPr/>
          <p:nvPr/>
        </p:nvSpPr>
        <p:spPr>
          <a:xfrm>
            <a:off x="1219320" y="1523880"/>
            <a:ext cx="6781680" cy="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233" name=""/>
          <p:cNvSpPr/>
          <p:nvPr/>
        </p:nvSpPr>
        <p:spPr>
          <a:xfrm>
            <a:off x="7696080" y="2227320"/>
            <a:ext cx="762120" cy="3682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40%</a:t>
            </a:r>
            <a:endParaRPr b="0" lang="en-US" sz="1800" strike="noStrike" u="none">
              <a:solidFill>
                <a:srgbClr val="000000"/>
              </a:solidFill>
              <a:effectLst/>
              <a:uFillTx/>
              <a:latin typeface="Times New Roman"/>
            </a:endParaRPr>
          </a:p>
        </p:txBody>
      </p:sp>
      <p:sp>
        <p:nvSpPr>
          <p:cNvPr id="234" name=""/>
          <p:cNvSpPr/>
          <p:nvPr/>
        </p:nvSpPr>
        <p:spPr>
          <a:xfrm>
            <a:off x="7467480" y="1752480"/>
            <a:ext cx="1219320" cy="3682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sng">
                <a:solidFill>
                  <a:srgbClr val="000000"/>
                </a:solidFill>
                <a:effectLst/>
                <a:uFillTx/>
                <a:latin typeface="Arial"/>
              </a:rPr>
              <a:t>% Agree</a:t>
            </a:r>
            <a:endParaRPr b="0" lang="en-US" sz="1800" strike="noStrike" u="none">
              <a:solidFill>
                <a:srgbClr val="000000"/>
              </a:solidFill>
              <a:effectLst/>
              <a:uFillTx/>
              <a:latin typeface="Times New Roman"/>
            </a:endParaRPr>
          </a:p>
        </p:txBody>
      </p:sp>
      <p:sp>
        <p:nvSpPr>
          <p:cNvPr id="235" name=""/>
          <p:cNvSpPr/>
          <p:nvPr/>
        </p:nvSpPr>
        <p:spPr>
          <a:xfrm>
            <a:off x="7696080" y="3355920"/>
            <a:ext cx="762120" cy="3682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37%</a:t>
            </a:r>
            <a:endParaRPr b="0" lang="en-US" sz="1800" strike="noStrike" u="none">
              <a:solidFill>
                <a:srgbClr val="000000"/>
              </a:solidFill>
              <a:effectLst/>
              <a:uFillTx/>
              <a:latin typeface="Times New Roman"/>
            </a:endParaRPr>
          </a:p>
        </p:txBody>
      </p:sp>
      <p:sp>
        <p:nvSpPr>
          <p:cNvPr id="236" name=""/>
          <p:cNvSpPr/>
          <p:nvPr/>
        </p:nvSpPr>
        <p:spPr>
          <a:xfrm>
            <a:off x="457200" y="2209680"/>
            <a:ext cx="7010280" cy="10688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Because price caps have prevents utility companies in California from passing to consumers the actual costs of supplying power, the utility companies have been forced to absorb over 12 billion dollars in costs and now face bankruptcy.</a:t>
            </a:r>
            <a:endParaRPr b="0" lang="en-US" sz="1600" strike="noStrike" u="none">
              <a:solidFill>
                <a:srgbClr val="000000"/>
              </a:solidFill>
              <a:effectLst/>
              <a:uFillTx/>
              <a:latin typeface="Times New Roman"/>
            </a:endParaRPr>
          </a:p>
        </p:txBody>
      </p:sp>
      <p:sp>
        <p:nvSpPr>
          <p:cNvPr id="237" name=""/>
          <p:cNvSpPr/>
          <p:nvPr/>
        </p:nvSpPr>
        <p:spPr>
          <a:xfrm>
            <a:off x="457200" y="3352680"/>
            <a:ext cx="7010280" cy="10688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The California State Legislature passed price caps on what California’s utility companies are able to charge consumers.  These price caps mean California consumers pay less than residents in other Western states and therefore don’t have any incentive to conserve or save energy.</a:t>
            </a:r>
            <a:endParaRPr b="0" lang="en-US" sz="1600" strike="noStrike" u="none">
              <a:solidFill>
                <a:srgbClr val="000000"/>
              </a:solidFill>
              <a:effectLst/>
              <a:uFillTx/>
              <a:latin typeface="Times New Roman"/>
            </a:endParaRPr>
          </a:p>
        </p:txBody>
      </p:sp>
      <p:sp>
        <p:nvSpPr>
          <p:cNvPr id="238" name=""/>
          <p:cNvSpPr/>
          <p:nvPr/>
        </p:nvSpPr>
        <p:spPr>
          <a:xfrm>
            <a:off x="457200" y="457200"/>
            <a:ext cx="8229600" cy="119124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Futura Md BT"/>
              </a:rPr>
              <a:t>But voters are unable or unwilling to make the connection between price caps and consumer behavior with the current situation.</a:t>
            </a:r>
            <a:endParaRPr b="0" lang="en-US" sz="2400" strike="noStrike" u="none">
              <a:solidFill>
                <a:srgbClr val="000000"/>
              </a:solidFill>
              <a:effectLst/>
              <a:uFillTx/>
              <a:latin typeface="Times New Roman"/>
            </a:endParaRPr>
          </a:p>
        </p:txBody>
      </p:sp>
      <p:sp>
        <p:nvSpPr>
          <p:cNvPr id="239" name=""/>
          <p:cNvSpPr/>
          <p:nvPr/>
        </p:nvSpPr>
        <p:spPr>
          <a:xfrm>
            <a:off x="914400" y="1676520"/>
            <a:ext cx="7315200" cy="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240" name=""/>
          <p:cNvSpPr/>
          <p:nvPr/>
        </p:nvSpPr>
        <p:spPr>
          <a:xfrm>
            <a:off x="609480" y="1371600"/>
            <a:ext cx="8077320" cy="146556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Futura Md BT"/>
              </a:rPr>
              <a:t>We developed a typology based on the number of “correct”  answers given to each agree/disagree statement in the core assumptions sequence.  A score of “correct” was established if the respondent agreed with the Enron position on that statement.  Each respondent had nine possible statements on which to be rated. </a:t>
            </a:r>
            <a:endParaRPr b="0" lang="en-US" sz="1800" strike="noStrike" u="none">
              <a:solidFill>
                <a:srgbClr val="000000"/>
              </a:solidFill>
              <a:effectLst/>
              <a:uFillTx/>
              <a:latin typeface="Times New Roman"/>
            </a:endParaRPr>
          </a:p>
        </p:txBody>
      </p:sp>
      <p:sp>
        <p:nvSpPr>
          <p:cNvPr id="241" name=""/>
          <p:cNvSpPr/>
          <p:nvPr/>
        </p:nvSpPr>
        <p:spPr>
          <a:xfrm>
            <a:off x="1143000" y="3400560"/>
            <a:ext cx="7620120" cy="157212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500"/>
              </a:spcBef>
              <a:tabLst>
                <a:tab algn="l" pos="0"/>
                <a:tab algn="l" pos="2457360"/>
                <a:tab algn="l" pos="302904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Futura Md BT"/>
              </a:rPr>
              <a:t>Pro-Enron (32%):</a:t>
            </a:r>
            <a:r>
              <a:rPr b="0" lang="en-US" sz="2400" strike="noStrike" u="none">
                <a:solidFill>
                  <a:srgbClr val="000000"/>
                </a:solidFill>
                <a:effectLst/>
                <a:uFillTx/>
                <a:latin typeface="Futura Md BT"/>
              </a:rPr>
              <a:t>	</a:t>
            </a:r>
            <a:r>
              <a:rPr b="0" lang="en-US" sz="2400" strike="noStrike" u="none">
                <a:solidFill>
                  <a:srgbClr val="000000"/>
                </a:solidFill>
                <a:effectLst/>
                <a:uFillTx/>
                <a:latin typeface="Futura Md BT"/>
              </a:rPr>
              <a:t>6+ out of 9 “correct”   </a:t>
            </a:r>
            <a:endParaRPr b="0" lang="en-US" sz="2400" strike="noStrike" u="none">
              <a:solidFill>
                <a:srgbClr val="000000"/>
              </a:solidFill>
              <a:effectLst/>
              <a:uFillTx/>
              <a:latin typeface="Times New Roman"/>
            </a:endParaRPr>
          </a:p>
          <a:p>
            <a:pPr>
              <a:lnSpc>
                <a:spcPct val="100000"/>
              </a:lnSpc>
              <a:spcBef>
                <a:spcPts val="1500"/>
              </a:spcBef>
              <a:tabLst>
                <a:tab algn="l" pos="0"/>
                <a:tab algn="l" pos="2457360"/>
                <a:tab algn="l" pos="302904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Futura Md BT"/>
              </a:rPr>
              <a:t>Swing (47%):</a:t>
            </a:r>
            <a:r>
              <a:rPr b="0" lang="en-US" sz="2400" strike="noStrike" u="none">
                <a:solidFill>
                  <a:srgbClr val="000000"/>
                </a:solidFill>
                <a:effectLst/>
                <a:uFillTx/>
                <a:latin typeface="Futura Md BT"/>
              </a:rPr>
              <a:t>	</a:t>
            </a:r>
            <a:r>
              <a:rPr b="0" lang="en-US" sz="2400" strike="noStrike" u="none">
                <a:solidFill>
                  <a:srgbClr val="000000"/>
                </a:solidFill>
                <a:effectLst/>
                <a:uFillTx/>
                <a:latin typeface="Futura Md BT"/>
              </a:rPr>
              <a:t>	</a:t>
            </a:r>
            <a:r>
              <a:rPr b="0" lang="en-US" sz="2400" strike="noStrike" u="none">
                <a:solidFill>
                  <a:srgbClr val="000000"/>
                </a:solidFill>
                <a:effectLst/>
                <a:uFillTx/>
                <a:latin typeface="Futura Md BT"/>
              </a:rPr>
              <a:t>4 or 5 out of 9 “correct”</a:t>
            </a:r>
            <a:endParaRPr b="0" lang="en-US" sz="2400" strike="noStrike" u="none">
              <a:solidFill>
                <a:srgbClr val="000000"/>
              </a:solidFill>
              <a:effectLst/>
              <a:uFillTx/>
              <a:latin typeface="Times New Roman"/>
            </a:endParaRPr>
          </a:p>
          <a:p>
            <a:pPr>
              <a:lnSpc>
                <a:spcPct val="100000"/>
              </a:lnSpc>
              <a:spcBef>
                <a:spcPts val="1500"/>
              </a:spcBef>
              <a:tabLst>
                <a:tab algn="l" pos="0"/>
                <a:tab algn="l" pos="2457360"/>
                <a:tab algn="l" pos="302904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Futura Md BT"/>
              </a:rPr>
              <a:t>Anti-Enron (21%):</a:t>
            </a:r>
            <a:r>
              <a:rPr b="0" lang="en-US" sz="2400" strike="noStrike" u="none">
                <a:solidFill>
                  <a:srgbClr val="000000"/>
                </a:solidFill>
                <a:effectLst/>
                <a:uFillTx/>
                <a:latin typeface="Futura Md BT"/>
              </a:rPr>
              <a:t>	</a:t>
            </a:r>
            <a:r>
              <a:rPr b="0" lang="en-US" sz="2400" strike="noStrike" u="none">
                <a:solidFill>
                  <a:srgbClr val="000000"/>
                </a:solidFill>
                <a:effectLst/>
                <a:uFillTx/>
                <a:latin typeface="Futura Md BT"/>
              </a:rPr>
              <a:t>Less than 4 “correct”</a:t>
            </a:r>
            <a:r>
              <a:rPr b="0" lang="en-US" sz="2400" strike="noStrike" u="none">
                <a:solidFill>
                  <a:srgbClr val="000000"/>
                </a:solidFill>
                <a:effectLst/>
                <a:uFillTx/>
                <a:latin typeface="Futura Md BT"/>
              </a:rPr>
              <a:t>	</a:t>
            </a:r>
            <a:endParaRPr b="0" lang="en-US" sz="2400" strike="noStrike" u="none">
              <a:solidFill>
                <a:srgbClr val="000000"/>
              </a:solidFill>
              <a:effectLst/>
              <a:uFillTx/>
              <a:latin typeface="Times New Roman"/>
            </a:endParaRPr>
          </a:p>
        </p:txBody>
      </p:sp>
      <p:sp>
        <p:nvSpPr>
          <p:cNvPr id="242" name=""/>
          <p:cNvSpPr/>
          <p:nvPr/>
        </p:nvSpPr>
        <p:spPr>
          <a:xfrm>
            <a:off x="2438280" y="609480"/>
            <a:ext cx="4038840" cy="609840"/>
          </a:xfrm>
          <a:prstGeom prst="rect">
            <a:avLst/>
          </a:prstGeom>
          <a:solidFill>
            <a:srgbClr val="808080"/>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43" name=""/>
          <p:cNvSpPr/>
          <p:nvPr/>
        </p:nvSpPr>
        <p:spPr>
          <a:xfrm>
            <a:off x="457200" y="685800"/>
            <a:ext cx="7924680" cy="45972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Futura Md BT"/>
              </a:rPr>
              <a:t>AGREEMENT TYPOLOGY</a:t>
            </a:r>
            <a:endParaRPr b="0" lang="en-US" sz="2400" strike="noStrike" u="none">
              <a:solidFill>
                <a:srgbClr val="000000"/>
              </a:solidFill>
              <a:effectLst/>
              <a:uFillTx/>
              <a:latin typeface="Times New Roman"/>
            </a:endParaRPr>
          </a:p>
        </p:txBody>
      </p:sp>
      <p:sp>
        <p:nvSpPr>
          <p:cNvPr id="244" name=""/>
          <p:cNvSpPr/>
          <p:nvPr/>
        </p:nvSpPr>
        <p:spPr>
          <a:xfrm>
            <a:off x="762120" y="3048120"/>
            <a:ext cx="7543800" cy="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32" name=""/>
          <p:cNvSpPr/>
          <p:nvPr/>
        </p:nvSpPr>
        <p:spPr>
          <a:xfrm>
            <a:off x="1371600" y="5791320"/>
            <a:ext cx="6705720" cy="3376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600" strike="noStrike" u="none">
                <a:solidFill>
                  <a:srgbClr val="000000"/>
                </a:solidFill>
                <a:effectLst/>
                <a:uFillTx/>
                <a:latin typeface="Arial"/>
              </a:rPr>
              <a:t>?</a:t>
            </a:r>
            <a:endParaRPr b="0" lang="en-US" sz="1600" strike="noStrike" u="none">
              <a:solidFill>
                <a:srgbClr val="000000"/>
              </a:solidFill>
              <a:effectLst/>
              <a:uFillTx/>
              <a:latin typeface="Times New Roman"/>
            </a:endParaRPr>
          </a:p>
        </p:txBody>
      </p:sp>
      <p:sp>
        <p:nvSpPr>
          <p:cNvPr id="33" name=""/>
          <p:cNvSpPr/>
          <p:nvPr/>
        </p:nvSpPr>
        <p:spPr>
          <a:xfrm>
            <a:off x="1295280" y="5791320"/>
            <a:ext cx="708660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4" name=""/>
          <p:cNvSpPr/>
          <p:nvPr/>
        </p:nvSpPr>
        <p:spPr>
          <a:xfrm>
            <a:off x="441360" y="193680"/>
            <a:ext cx="183960" cy="45720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35" name=""/>
          <p:cNvSpPr/>
          <p:nvPr/>
        </p:nvSpPr>
        <p:spPr>
          <a:xfrm>
            <a:off x="1066680" y="412920"/>
            <a:ext cx="7010640" cy="8254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Futura Md BT"/>
              </a:rPr>
              <a:t>And, blackout and non-blackout voters are distressed about California’s direction.</a:t>
            </a:r>
            <a:endParaRPr b="0" lang="en-US" sz="2400" strike="noStrike" u="none">
              <a:solidFill>
                <a:srgbClr val="000000"/>
              </a:solidFill>
              <a:effectLst/>
              <a:uFillTx/>
              <a:latin typeface="Times New Roman"/>
            </a:endParaRPr>
          </a:p>
        </p:txBody>
      </p:sp>
      <p:sp>
        <p:nvSpPr>
          <p:cNvPr id="36" name=""/>
          <p:cNvSpPr/>
          <p:nvPr/>
        </p:nvSpPr>
        <p:spPr>
          <a:xfrm>
            <a:off x="914400" y="1371600"/>
            <a:ext cx="3505320" cy="14724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2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2000" strike="noStrike" u="none">
                <a:solidFill>
                  <a:srgbClr val="000000"/>
                </a:solidFill>
                <a:effectLst/>
                <a:uFillTx/>
                <a:latin typeface="Futura Md BT"/>
              </a:rPr>
              <a:t>BLACKOUT</a:t>
            </a:r>
            <a:endParaRPr b="0" lang="en-US" sz="2000" strike="noStrike" u="none">
              <a:solidFill>
                <a:srgbClr val="000000"/>
              </a:solidFill>
              <a:effectLst/>
              <a:uFillTx/>
              <a:latin typeface="Times New Roman"/>
            </a:endParaRPr>
          </a:p>
          <a:p>
            <a:pPr algn="ctr">
              <a:lnSpc>
                <a:spcPct val="100000"/>
              </a:lnSpc>
              <a:spcBef>
                <a:spcPts val="12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2000" strike="noStrike" u="none">
                <a:solidFill>
                  <a:srgbClr val="000000"/>
                </a:solidFill>
                <a:effectLst/>
                <a:uFillTx/>
                <a:latin typeface="Futura Md BT"/>
              </a:rPr>
              <a:t>Among the 26% who have experienced a blackout in</a:t>
            </a:r>
            <a:r>
              <a:rPr b="0" i="1" lang="en-US" sz="2000" strike="noStrike" u="sng">
                <a:solidFill>
                  <a:srgbClr val="000000"/>
                </a:solidFill>
                <a:effectLst/>
                <a:uFillTx/>
                <a:latin typeface="Futura Md BT"/>
              </a:rPr>
              <a:t> the past 2 months</a:t>
            </a:r>
            <a:endParaRPr b="0" lang="en-US" sz="2000" strike="noStrike" u="none">
              <a:solidFill>
                <a:srgbClr val="000000"/>
              </a:solidFill>
              <a:effectLst/>
              <a:uFillTx/>
              <a:latin typeface="Times New Roman"/>
            </a:endParaRPr>
          </a:p>
        </p:txBody>
      </p:sp>
      <p:sp>
        <p:nvSpPr>
          <p:cNvPr id="37" name=""/>
          <p:cNvSpPr/>
          <p:nvPr/>
        </p:nvSpPr>
        <p:spPr>
          <a:xfrm>
            <a:off x="838080" y="5819760"/>
            <a:ext cx="7391520" cy="5814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600" strike="noStrike" u="none">
                <a:solidFill>
                  <a:srgbClr val="000000"/>
                </a:solidFill>
                <a:effectLst/>
                <a:uFillTx/>
                <a:latin typeface="Futura Md BT"/>
              </a:rPr>
              <a:t>Would you say that things in California are going in the right direction or have they pretty seriously gotten off on the wrong track?</a:t>
            </a:r>
            <a:endParaRPr b="0" lang="en-US" sz="1600" strike="noStrike" u="none">
              <a:solidFill>
                <a:srgbClr val="000000"/>
              </a:solidFill>
              <a:effectLst/>
              <a:uFillTx/>
              <a:latin typeface="Times New Roman"/>
            </a:endParaRPr>
          </a:p>
        </p:txBody>
      </p:sp>
      <p:sp>
        <p:nvSpPr>
          <p:cNvPr id="38" name=""/>
          <p:cNvSpPr/>
          <p:nvPr/>
        </p:nvSpPr>
        <p:spPr>
          <a:xfrm>
            <a:off x="4724280" y="1371600"/>
            <a:ext cx="3962520" cy="14724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2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2000" strike="noStrike" u="none">
                <a:solidFill>
                  <a:srgbClr val="000000"/>
                </a:solidFill>
                <a:effectLst/>
                <a:uFillTx/>
                <a:latin typeface="Futura Md BT"/>
              </a:rPr>
              <a:t>NON-BLACKOUT</a:t>
            </a:r>
            <a:endParaRPr b="0" lang="en-US" sz="2000" strike="noStrike" u="none">
              <a:solidFill>
                <a:srgbClr val="000000"/>
              </a:solidFill>
              <a:effectLst/>
              <a:uFillTx/>
              <a:latin typeface="Times New Roman"/>
            </a:endParaRPr>
          </a:p>
          <a:p>
            <a:pPr algn="ctr">
              <a:lnSpc>
                <a:spcPct val="100000"/>
              </a:lnSpc>
              <a:spcBef>
                <a:spcPts val="12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2000" strike="noStrike" u="none">
                <a:solidFill>
                  <a:srgbClr val="000000"/>
                </a:solidFill>
                <a:effectLst/>
                <a:uFillTx/>
                <a:latin typeface="Futura Md BT"/>
              </a:rPr>
              <a:t>Among the 74% who have NOT experienced a blackout in</a:t>
            </a:r>
            <a:r>
              <a:rPr b="0" i="1" lang="en-US" sz="2000" strike="noStrike" u="sng">
                <a:solidFill>
                  <a:srgbClr val="000000"/>
                </a:solidFill>
                <a:effectLst/>
                <a:uFillTx/>
                <a:latin typeface="Futura Md BT"/>
              </a:rPr>
              <a:t> the past 2 months</a:t>
            </a:r>
            <a:endParaRPr b="0" lang="en-US" sz="2000" strike="noStrike" u="none">
              <a:solidFill>
                <a:srgbClr val="000000"/>
              </a:solidFill>
              <a:effectLst/>
              <a:uFillTx/>
              <a:latin typeface="Times New Roman"/>
            </a:endParaRPr>
          </a:p>
        </p:txBody>
      </p:sp>
      <p:sp>
        <p:nvSpPr>
          <p:cNvPr id="39" name=""/>
          <p:cNvSpPr/>
          <p:nvPr/>
        </p:nvSpPr>
        <p:spPr>
          <a:xfrm>
            <a:off x="1066680" y="1295280"/>
            <a:ext cx="7086600" cy="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pic>
        <p:nvPicPr>
          <p:cNvPr id="40" name="" descr=""/>
          <p:cNvPicPr/>
          <p:nvPr/>
        </p:nvPicPr>
        <p:blipFill>
          <a:blip r:embed="rId1"/>
          <a:stretch/>
        </p:blipFill>
        <p:spPr>
          <a:xfrm>
            <a:off x="76320" y="1143000"/>
            <a:ext cx="8610480" cy="6369120"/>
          </a:xfrm>
          <a:prstGeom prst="rect">
            <a:avLst/>
          </a:prstGeom>
          <a:noFill/>
          <a:ln w="0">
            <a:noFill/>
          </a:ln>
        </p:spPr>
      </p:pic>
      <p:sp>
        <p:nvSpPr>
          <p:cNvPr id="41" name=""/>
          <p:cNvSpPr/>
          <p:nvPr/>
        </p:nvSpPr>
        <p:spPr>
          <a:xfrm>
            <a:off x="4572000" y="1600200"/>
            <a:ext cx="0" cy="4038480"/>
          </a:xfrm>
          <a:prstGeom prst="line">
            <a:avLst/>
          </a:prstGeom>
          <a:ln w="2844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245" name=""/>
          <p:cNvSpPr/>
          <p:nvPr/>
        </p:nvSpPr>
        <p:spPr>
          <a:xfrm>
            <a:off x="762120" y="1447920"/>
            <a:ext cx="7848360" cy="45972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Futura Md BT"/>
              </a:rPr>
              <a:t>The core supporters of Enron tend to be more:</a:t>
            </a:r>
            <a:endParaRPr b="0" lang="en-US" sz="2400" strike="noStrike" u="none">
              <a:solidFill>
                <a:srgbClr val="000000"/>
              </a:solidFill>
              <a:effectLst/>
              <a:uFillTx/>
              <a:latin typeface="Times New Roman"/>
            </a:endParaRPr>
          </a:p>
        </p:txBody>
      </p:sp>
      <p:sp>
        <p:nvSpPr>
          <p:cNvPr id="246" name=""/>
          <p:cNvSpPr/>
          <p:nvPr/>
        </p:nvSpPr>
        <p:spPr>
          <a:xfrm>
            <a:off x="1752480" y="2293920"/>
            <a:ext cx="6096240" cy="24544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125"/>
              </a:spcBef>
              <a:buClr>
                <a:srgbClr val="ff0000"/>
              </a:buClr>
              <a:buFont typeface="SPC Markers/Bullets" charset="2"/>
              <a:buChar char=""/>
              <a:tabLst>
                <a:tab algn="l" pos="45720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Futura Md BT"/>
              </a:rPr>
              <a:t> </a:t>
            </a:r>
            <a:r>
              <a:rPr b="0" lang="en-US" sz="1800" strike="noStrike" u="none">
                <a:solidFill>
                  <a:srgbClr val="000000"/>
                </a:solidFill>
                <a:effectLst/>
                <a:uFillTx/>
                <a:latin typeface="Futura Md BT"/>
              </a:rPr>
              <a:t>	</a:t>
            </a:r>
            <a:r>
              <a:rPr b="0" lang="en-US" sz="1800" strike="noStrike" u="none">
                <a:solidFill>
                  <a:srgbClr val="000000"/>
                </a:solidFill>
                <a:effectLst/>
                <a:uFillTx/>
                <a:latin typeface="Arial"/>
              </a:rPr>
              <a:t>Male, particularly older males</a:t>
            </a:r>
            <a:r>
              <a:rPr b="0" lang="en-US" sz="1800" strike="noStrike" u="none">
                <a:solidFill>
                  <a:srgbClr val="000000"/>
                </a:solidFill>
                <a:effectLst/>
                <a:uFillTx/>
                <a:latin typeface="Arial"/>
              </a:rPr>
              <a:t>	</a:t>
            </a:r>
            <a:r>
              <a:rPr b="0" lang="en-US" sz="1800" strike="noStrike" u="none">
                <a:solidFill>
                  <a:srgbClr val="000000"/>
                </a:solidFill>
                <a:effectLst/>
                <a:uFillTx/>
                <a:latin typeface="Arial"/>
              </a:rPr>
              <a:t>	</a:t>
            </a:r>
            <a:r>
              <a:rPr b="0" lang="en-US" sz="1800" strike="noStrike" u="none">
                <a:solidFill>
                  <a:srgbClr val="000000"/>
                </a:solidFill>
                <a:effectLst/>
                <a:uFillTx/>
                <a:latin typeface="Arial"/>
              </a:rPr>
              <a:t>	</a:t>
            </a:r>
            <a:endParaRPr b="0" lang="en-US" sz="1800" strike="noStrike" u="none">
              <a:solidFill>
                <a:srgbClr val="000000"/>
              </a:solidFill>
              <a:effectLst/>
              <a:uFillTx/>
              <a:latin typeface="Times New Roman"/>
            </a:endParaRPr>
          </a:p>
          <a:p>
            <a:pPr>
              <a:lnSpc>
                <a:spcPct val="100000"/>
              </a:lnSpc>
              <a:spcBef>
                <a:spcPts val="1125"/>
              </a:spcBef>
              <a:buClr>
                <a:srgbClr val="ff0000"/>
              </a:buClr>
              <a:buFont typeface="SPC Markers/Bullets" charset="2"/>
              <a:buChar char=""/>
              <a:tabLst>
                <a:tab algn="l" pos="45720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 </a:t>
            </a:r>
            <a:r>
              <a:rPr b="0" lang="en-US" sz="1800" strike="noStrike" u="none">
                <a:solidFill>
                  <a:srgbClr val="000000"/>
                </a:solidFill>
                <a:effectLst/>
                <a:uFillTx/>
                <a:latin typeface="Arial"/>
              </a:rPr>
              <a:t>	</a:t>
            </a:r>
            <a:r>
              <a:rPr b="0" lang="en-US" sz="1800" strike="noStrike" u="none">
                <a:solidFill>
                  <a:srgbClr val="000000"/>
                </a:solidFill>
                <a:effectLst/>
                <a:uFillTx/>
                <a:latin typeface="Arial"/>
              </a:rPr>
              <a:t>Seniors, especially senior men</a:t>
            </a:r>
            <a:r>
              <a:rPr b="0" lang="en-US" sz="1800" strike="noStrike" u="none">
                <a:solidFill>
                  <a:srgbClr val="000000"/>
                </a:solidFill>
                <a:effectLst/>
                <a:uFillTx/>
                <a:latin typeface="Arial"/>
              </a:rPr>
              <a:t>	</a:t>
            </a:r>
            <a:r>
              <a:rPr b="0" lang="en-US" sz="1800" strike="noStrike" u="none">
                <a:solidFill>
                  <a:srgbClr val="000000"/>
                </a:solidFill>
                <a:effectLst/>
                <a:uFillTx/>
                <a:latin typeface="Arial"/>
              </a:rPr>
              <a:t>	</a:t>
            </a:r>
            <a:endParaRPr b="0" lang="en-US" sz="1800" strike="noStrike" u="none">
              <a:solidFill>
                <a:srgbClr val="000000"/>
              </a:solidFill>
              <a:effectLst/>
              <a:uFillTx/>
              <a:latin typeface="Times New Roman"/>
            </a:endParaRPr>
          </a:p>
          <a:p>
            <a:pPr>
              <a:lnSpc>
                <a:spcPct val="100000"/>
              </a:lnSpc>
              <a:spcBef>
                <a:spcPts val="1125"/>
              </a:spcBef>
              <a:buClr>
                <a:srgbClr val="ff0000"/>
              </a:buClr>
              <a:buFont typeface="SPC Markers/Bullets" charset="2"/>
              <a:buChar char=""/>
              <a:tabLst>
                <a:tab algn="l" pos="45720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 </a:t>
            </a:r>
            <a:r>
              <a:rPr b="0" lang="en-US" sz="1800" strike="noStrike" u="none">
                <a:solidFill>
                  <a:srgbClr val="000000"/>
                </a:solidFill>
                <a:effectLst/>
                <a:uFillTx/>
                <a:latin typeface="Arial"/>
              </a:rPr>
              <a:t>	</a:t>
            </a:r>
            <a:r>
              <a:rPr b="0" lang="en-US" sz="1800" strike="noStrike" u="none">
                <a:solidFill>
                  <a:srgbClr val="000000"/>
                </a:solidFill>
                <a:effectLst/>
                <a:uFillTx/>
                <a:latin typeface="Arial"/>
              </a:rPr>
              <a:t>Living in LA or Fresno media markets</a:t>
            </a:r>
            <a:endParaRPr b="0" lang="en-US" sz="1800" strike="noStrike" u="none">
              <a:solidFill>
                <a:srgbClr val="000000"/>
              </a:solidFill>
              <a:effectLst/>
              <a:uFillTx/>
              <a:latin typeface="Times New Roman"/>
            </a:endParaRPr>
          </a:p>
          <a:p>
            <a:pPr>
              <a:lnSpc>
                <a:spcPct val="100000"/>
              </a:lnSpc>
              <a:spcBef>
                <a:spcPts val="1125"/>
              </a:spcBef>
              <a:buClr>
                <a:srgbClr val="ff0000"/>
              </a:buClr>
              <a:buFont typeface="SPC Markers/Bullets" charset="2"/>
              <a:buChar char=""/>
              <a:tabLst>
                <a:tab algn="l" pos="45720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 </a:t>
            </a:r>
            <a:r>
              <a:rPr b="0" lang="en-US" sz="1800" strike="noStrike" u="none">
                <a:solidFill>
                  <a:srgbClr val="000000"/>
                </a:solidFill>
                <a:effectLst/>
                <a:uFillTx/>
                <a:latin typeface="Arial"/>
              </a:rPr>
              <a:t>	</a:t>
            </a:r>
            <a:r>
              <a:rPr b="0" lang="en-US" sz="1800" strike="noStrike" u="none">
                <a:solidFill>
                  <a:srgbClr val="000000"/>
                </a:solidFill>
                <a:effectLst/>
                <a:uFillTx/>
                <a:latin typeface="Arial"/>
              </a:rPr>
              <a:t>Republican / Bush voters</a:t>
            </a:r>
            <a:r>
              <a:rPr b="0" lang="en-US" sz="1800" strike="noStrike" u="none">
                <a:solidFill>
                  <a:srgbClr val="000000"/>
                </a:solidFill>
                <a:effectLst/>
                <a:uFillTx/>
                <a:latin typeface="Arial"/>
              </a:rPr>
              <a:t>	</a:t>
            </a:r>
            <a:endParaRPr b="0" lang="en-US" sz="1800" strike="noStrike" u="none">
              <a:solidFill>
                <a:srgbClr val="000000"/>
              </a:solidFill>
              <a:effectLst/>
              <a:uFillTx/>
              <a:latin typeface="Times New Roman"/>
            </a:endParaRPr>
          </a:p>
          <a:p>
            <a:pPr>
              <a:lnSpc>
                <a:spcPct val="100000"/>
              </a:lnSpc>
              <a:spcBef>
                <a:spcPts val="1125"/>
              </a:spcBef>
              <a:buClr>
                <a:srgbClr val="ff0000"/>
              </a:buClr>
              <a:buFont typeface="SPC Markers/Bullets" charset="2"/>
              <a:buChar char=""/>
              <a:tabLst>
                <a:tab algn="l" pos="45720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 </a:t>
            </a:r>
            <a:r>
              <a:rPr b="0" lang="en-US" sz="1800" strike="noStrike" u="none">
                <a:solidFill>
                  <a:srgbClr val="000000"/>
                </a:solidFill>
                <a:effectLst/>
                <a:uFillTx/>
                <a:latin typeface="Arial"/>
              </a:rPr>
              <a:t>	</a:t>
            </a:r>
            <a:r>
              <a:rPr b="0" lang="en-US" sz="1800" strike="noStrike" u="none">
                <a:solidFill>
                  <a:srgbClr val="000000"/>
                </a:solidFill>
                <a:effectLst/>
                <a:uFillTx/>
                <a:latin typeface="Arial"/>
              </a:rPr>
              <a:t>College graduates (but not post-Grads)</a:t>
            </a:r>
            <a:endParaRPr b="0" lang="en-US" sz="1800" strike="noStrike" u="none">
              <a:solidFill>
                <a:srgbClr val="000000"/>
              </a:solidFill>
              <a:effectLst/>
              <a:uFillTx/>
              <a:latin typeface="Times New Roman"/>
            </a:endParaRPr>
          </a:p>
          <a:p>
            <a:pPr>
              <a:lnSpc>
                <a:spcPct val="100000"/>
              </a:lnSpc>
              <a:spcBef>
                <a:spcPts val="1125"/>
              </a:spcBef>
              <a:buClr>
                <a:srgbClr val="ff0000"/>
              </a:buClr>
              <a:buFont typeface="SPC Markers/Bullets" charset="2"/>
              <a:buChar char=""/>
              <a:tabLst>
                <a:tab algn="l" pos="45720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 </a:t>
            </a:r>
            <a:r>
              <a:rPr b="0" lang="en-US" sz="1800" strike="noStrike" u="none">
                <a:solidFill>
                  <a:srgbClr val="000000"/>
                </a:solidFill>
                <a:effectLst/>
                <a:uFillTx/>
                <a:latin typeface="Arial"/>
              </a:rPr>
              <a:t>	</a:t>
            </a:r>
            <a:r>
              <a:rPr b="0" lang="en-US" sz="1800" strike="noStrike" u="none">
                <a:solidFill>
                  <a:srgbClr val="000000"/>
                </a:solidFill>
                <a:effectLst/>
                <a:uFillTx/>
                <a:latin typeface="Arial"/>
              </a:rPr>
              <a:t>Earn $60K-$80K annually, especially men</a:t>
            </a:r>
            <a:endParaRPr b="0" lang="en-US" sz="1800" strike="noStrike" u="none">
              <a:solidFill>
                <a:srgbClr val="000000"/>
              </a:solidFill>
              <a:effectLst/>
              <a:uFillTx/>
              <a:latin typeface="Times New Roman"/>
            </a:endParaRPr>
          </a:p>
        </p:txBody>
      </p:sp>
      <p:sp>
        <p:nvSpPr>
          <p:cNvPr id="247" name=""/>
          <p:cNvSpPr/>
          <p:nvPr/>
        </p:nvSpPr>
        <p:spPr>
          <a:xfrm>
            <a:off x="2057400" y="609480"/>
            <a:ext cx="5257800" cy="609840"/>
          </a:xfrm>
          <a:prstGeom prst="rect">
            <a:avLst/>
          </a:prstGeom>
          <a:solidFill>
            <a:srgbClr val="808080"/>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48" name=""/>
          <p:cNvSpPr/>
          <p:nvPr/>
        </p:nvSpPr>
        <p:spPr>
          <a:xfrm>
            <a:off x="762120" y="762120"/>
            <a:ext cx="7924680" cy="45972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Futura Md BT"/>
              </a:rPr>
              <a:t>Who are our CORE SUPPORTERS?</a:t>
            </a:r>
            <a:endParaRPr b="0" lang="en-US" sz="2400" strike="noStrike" u="none">
              <a:solidFill>
                <a:srgbClr val="000000"/>
              </a:solidFill>
              <a:effectLst/>
              <a:uFillTx/>
              <a:latin typeface="Times New Roman"/>
            </a:endParaRPr>
          </a:p>
        </p:txBody>
      </p:sp>
      <p:sp>
        <p:nvSpPr>
          <p:cNvPr id="249" name=""/>
          <p:cNvSpPr/>
          <p:nvPr/>
        </p:nvSpPr>
        <p:spPr>
          <a:xfrm>
            <a:off x="838080" y="1371600"/>
            <a:ext cx="7315200" cy="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250" name=""/>
          <p:cNvSpPr/>
          <p:nvPr/>
        </p:nvSpPr>
        <p:spPr>
          <a:xfrm>
            <a:off x="762120" y="1447920"/>
            <a:ext cx="7848360" cy="45972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Futura Md BT"/>
              </a:rPr>
              <a:t>The core opponents of Enron tend to be more:</a:t>
            </a:r>
            <a:endParaRPr b="0" lang="en-US" sz="2400" strike="noStrike" u="none">
              <a:solidFill>
                <a:srgbClr val="000000"/>
              </a:solidFill>
              <a:effectLst/>
              <a:uFillTx/>
              <a:latin typeface="Times New Roman"/>
            </a:endParaRPr>
          </a:p>
        </p:txBody>
      </p:sp>
      <p:sp>
        <p:nvSpPr>
          <p:cNvPr id="251" name=""/>
          <p:cNvSpPr/>
          <p:nvPr/>
        </p:nvSpPr>
        <p:spPr>
          <a:xfrm>
            <a:off x="1752480" y="2293920"/>
            <a:ext cx="6096240" cy="20372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125"/>
              </a:spcBef>
              <a:buClr>
                <a:srgbClr val="ff0000"/>
              </a:buClr>
              <a:buFont typeface="SPC Markers/Bullets" charset="2"/>
              <a:buChar char=""/>
              <a:tabLst>
                <a:tab algn="l" pos="45720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Futura Md BT"/>
              </a:rPr>
              <a:t> </a:t>
            </a:r>
            <a:r>
              <a:rPr b="0" lang="en-US" sz="1800" strike="noStrike" u="none">
                <a:solidFill>
                  <a:srgbClr val="000000"/>
                </a:solidFill>
                <a:effectLst/>
                <a:uFillTx/>
                <a:latin typeface="Futura Md BT"/>
              </a:rPr>
              <a:t>	</a:t>
            </a:r>
            <a:r>
              <a:rPr b="0" lang="en-US" sz="1800" strike="noStrike" u="none">
                <a:solidFill>
                  <a:srgbClr val="000000"/>
                </a:solidFill>
                <a:effectLst/>
                <a:uFillTx/>
                <a:latin typeface="Arial"/>
              </a:rPr>
              <a:t>Female</a:t>
            </a:r>
            <a:endParaRPr b="0" lang="en-US" sz="1800" strike="noStrike" u="none">
              <a:solidFill>
                <a:srgbClr val="000000"/>
              </a:solidFill>
              <a:effectLst/>
              <a:uFillTx/>
              <a:latin typeface="Times New Roman"/>
            </a:endParaRPr>
          </a:p>
          <a:p>
            <a:pPr>
              <a:lnSpc>
                <a:spcPct val="100000"/>
              </a:lnSpc>
              <a:spcBef>
                <a:spcPts val="1125"/>
              </a:spcBef>
              <a:buClr>
                <a:srgbClr val="ff0000"/>
              </a:buClr>
              <a:buFont typeface="SPC Markers/Bullets" charset="2"/>
              <a:buChar char=""/>
              <a:tabLst>
                <a:tab algn="l" pos="45720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 </a:t>
            </a:r>
            <a:r>
              <a:rPr b="0" lang="en-US" sz="1800" strike="noStrike" u="none">
                <a:solidFill>
                  <a:srgbClr val="000000"/>
                </a:solidFill>
                <a:effectLst/>
                <a:uFillTx/>
                <a:latin typeface="Arial"/>
              </a:rPr>
              <a:t>	</a:t>
            </a:r>
            <a:r>
              <a:rPr b="0" lang="en-US" sz="1800" strike="noStrike" u="none">
                <a:solidFill>
                  <a:srgbClr val="000000"/>
                </a:solidFill>
                <a:effectLst/>
                <a:uFillTx/>
                <a:latin typeface="Arial"/>
              </a:rPr>
              <a:t>18-34 years old</a:t>
            </a:r>
            <a:endParaRPr b="0" lang="en-US" sz="1800" strike="noStrike" u="none">
              <a:solidFill>
                <a:srgbClr val="000000"/>
              </a:solidFill>
              <a:effectLst/>
              <a:uFillTx/>
              <a:latin typeface="Times New Roman"/>
            </a:endParaRPr>
          </a:p>
          <a:p>
            <a:pPr>
              <a:lnSpc>
                <a:spcPct val="100000"/>
              </a:lnSpc>
              <a:spcBef>
                <a:spcPts val="1125"/>
              </a:spcBef>
              <a:buClr>
                <a:srgbClr val="ff0000"/>
              </a:buClr>
              <a:buFont typeface="SPC Markers/Bullets" charset="2"/>
              <a:buChar char=""/>
              <a:tabLst>
                <a:tab algn="l" pos="45720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 </a:t>
            </a:r>
            <a:r>
              <a:rPr b="0" lang="en-US" sz="1800" strike="noStrike" u="none">
                <a:solidFill>
                  <a:srgbClr val="000000"/>
                </a:solidFill>
                <a:effectLst/>
                <a:uFillTx/>
                <a:latin typeface="Arial"/>
              </a:rPr>
              <a:t>	</a:t>
            </a:r>
            <a:r>
              <a:rPr b="0" lang="en-US" sz="1800" strike="noStrike" u="none">
                <a:solidFill>
                  <a:srgbClr val="000000"/>
                </a:solidFill>
                <a:effectLst/>
                <a:uFillTx/>
                <a:latin typeface="Arial"/>
              </a:rPr>
              <a:t>African American or Hispanic/Latino</a:t>
            </a:r>
            <a:endParaRPr b="0" lang="en-US" sz="1800" strike="noStrike" u="none">
              <a:solidFill>
                <a:srgbClr val="000000"/>
              </a:solidFill>
              <a:effectLst/>
              <a:uFillTx/>
              <a:latin typeface="Times New Roman"/>
            </a:endParaRPr>
          </a:p>
          <a:p>
            <a:pPr>
              <a:lnSpc>
                <a:spcPct val="100000"/>
              </a:lnSpc>
              <a:spcBef>
                <a:spcPts val="1125"/>
              </a:spcBef>
              <a:buClr>
                <a:srgbClr val="ff0000"/>
              </a:buClr>
              <a:buFont typeface="SPC Markers/Bullets" charset="2"/>
              <a:buChar char=""/>
              <a:tabLst>
                <a:tab algn="l" pos="45720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 </a:t>
            </a:r>
            <a:r>
              <a:rPr b="0" lang="en-US" sz="1800" strike="noStrike" u="none">
                <a:solidFill>
                  <a:srgbClr val="000000"/>
                </a:solidFill>
                <a:effectLst/>
                <a:uFillTx/>
                <a:latin typeface="Arial"/>
              </a:rPr>
              <a:t>	</a:t>
            </a:r>
            <a:r>
              <a:rPr b="0" lang="en-US" sz="1800" strike="noStrike" u="none">
                <a:solidFill>
                  <a:srgbClr val="000000"/>
                </a:solidFill>
                <a:effectLst/>
                <a:uFillTx/>
                <a:latin typeface="Arial"/>
              </a:rPr>
              <a:t>Women with less than a college education</a:t>
            </a:r>
            <a:endParaRPr b="0" lang="en-US" sz="1800" strike="noStrike" u="none">
              <a:solidFill>
                <a:srgbClr val="000000"/>
              </a:solidFill>
              <a:effectLst/>
              <a:uFillTx/>
              <a:latin typeface="Times New Roman"/>
            </a:endParaRPr>
          </a:p>
          <a:p>
            <a:pPr>
              <a:lnSpc>
                <a:spcPct val="100000"/>
              </a:lnSpc>
              <a:spcBef>
                <a:spcPts val="1125"/>
              </a:spcBef>
              <a:buClr>
                <a:srgbClr val="ff0000"/>
              </a:buClr>
              <a:buFont typeface="SPC Markers/Bullets" charset="2"/>
              <a:buChar char=""/>
              <a:tabLst>
                <a:tab algn="l" pos="45720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 </a:t>
            </a:r>
            <a:r>
              <a:rPr b="0" lang="en-US" sz="1800" strike="noStrike" u="none">
                <a:solidFill>
                  <a:srgbClr val="000000"/>
                </a:solidFill>
                <a:effectLst/>
                <a:uFillTx/>
                <a:latin typeface="Arial"/>
              </a:rPr>
              <a:t>	</a:t>
            </a:r>
            <a:r>
              <a:rPr b="0" lang="en-US" sz="1800" strike="noStrike" u="none">
                <a:solidFill>
                  <a:srgbClr val="000000"/>
                </a:solidFill>
                <a:effectLst/>
                <a:uFillTx/>
                <a:latin typeface="Arial"/>
              </a:rPr>
              <a:t>$20K-$40K in annual household income</a:t>
            </a:r>
            <a:endParaRPr b="0" lang="en-US" sz="1800" strike="noStrike" u="none">
              <a:solidFill>
                <a:srgbClr val="000000"/>
              </a:solidFill>
              <a:effectLst/>
              <a:uFillTx/>
              <a:latin typeface="Times New Roman"/>
            </a:endParaRPr>
          </a:p>
        </p:txBody>
      </p:sp>
      <p:sp>
        <p:nvSpPr>
          <p:cNvPr id="252" name=""/>
          <p:cNvSpPr/>
          <p:nvPr/>
        </p:nvSpPr>
        <p:spPr>
          <a:xfrm>
            <a:off x="1981080" y="685800"/>
            <a:ext cx="5257800" cy="609480"/>
          </a:xfrm>
          <a:prstGeom prst="rect">
            <a:avLst/>
          </a:prstGeom>
          <a:solidFill>
            <a:srgbClr val="808080"/>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53" name=""/>
          <p:cNvSpPr/>
          <p:nvPr/>
        </p:nvSpPr>
        <p:spPr>
          <a:xfrm>
            <a:off x="685800" y="762120"/>
            <a:ext cx="7924680" cy="45972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Futura Md BT"/>
              </a:rPr>
              <a:t>Who are our CORE OPPONENTS?</a:t>
            </a:r>
            <a:endParaRPr b="0" lang="en-US" sz="2400" strike="noStrike" u="none">
              <a:solidFill>
                <a:srgbClr val="000000"/>
              </a:solidFill>
              <a:effectLst/>
              <a:uFillTx/>
              <a:latin typeface="Times New Roman"/>
            </a:endParaRPr>
          </a:p>
        </p:txBody>
      </p:sp>
      <p:sp>
        <p:nvSpPr>
          <p:cNvPr id="254" name=""/>
          <p:cNvSpPr/>
          <p:nvPr/>
        </p:nvSpPr>
        <p:spPr>
          <a:xfrm>
            <a:off x="762120" y="1447920"/>
            <a:ext cx="7391160" cy="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255" name=""/>
          <p:cNvSpPr/>
          <p:nvPr/>
        </p:nvSpPr>
        <p:spPr>
          <a:xfrm>
            <a:off x="762120" y="1447920"/>
            <a:ext cx="7848360" cy="45972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Futura Md BT"/>
              </a:rPr>
              <a:t>The swing constituency tends to be more:</a:t>
            </a:r>
            <a:endParaRPr b="0" lang="en-US" sz="2400" strike="noStrike" u="none">
              <a:solidFill>
                <a:srgbClr val="000000"/>
              </a:solidFill>
              <a:effectLst/>
              <a:uFillTx/>
              <a:latin typeface="Times New Roman"/>
            </a:endParaRPr>
          </a:p>
        </p:txBody>
      </p:sp>
      <p:sp>
        <p:nvSpPr>
          <p:cNvPr id="256" name=""/>
          <p:cNvSpPr/>
          <p:nvPr/>
        </p:nvSpPr>
        <p:spPr>
          <a:xfrm>
            <a:off x="1752480" y="2293920"/>
            <a:ext cx="6248520" cy="24544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125"/>
              </a:spcBef>
              <a:buClr>
                <a:srgbClr val="ff0000"/>
              </a:buClr>
              <a:buFont typeface="SPC Markers/Bullets" charset="2"/>
              <a:buChar char=""/>
              <a:tabLst>
                <a:tab algn="l" pos="45720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Futura Md BT"/>
              </a:rPr>
              <a:t> </a:t>
            </a:r>
            <a:r>
              <a:rPr b="0" lang="en-US" sz="1800" strike="noStrike" u="none">
                <a:solidFill>
                  <a:srgbClr val="000000"/>
                </a:solidFill>
                <a:effectLst/>
                <a:uFillTx/>
                <a:latin typeface="Futura Md BT"/>
              </a:rPr>
              <a:t>	</a:t>
            </a:r>
            <a:r>
              <a:rPr b="0" lang="en-US" sz="1800" strike="noStrike" u="none">
                <a:solidFill>
                  <a:srgbClr val="000000"/>
                </a:solidFill>
                <a:effectLst/>
                <a:uFillTx/>
                <a:latin typeface="Arial"/>
              </a:rPr>
              <a:t>35-64 years old</a:t>
            </a:r>
            <a:endParaRPr b="0" lang="en-US" sz="1800" strike="noStrike" u="none">
              <a:solidFill>
                <a:srgbClr val="000000"/>
              </a:solidFill>
              <a:effectLst/>
              <a:uFillTx/>
              <a:latin typeface="Times New Roman"/>
            </a:endParaRPr>
          </a:p>
          <a:p>
            <a:pPr>
              <a:lnSpc>
                <a:spcPct val="100000"/>
              </a:lnSpc>
              <a:spcBef>
                <a:spcPts val="1125"/>
              </a:spcBef>
              <a:buClr>
                <a:srgbClr val="ff0000"/>
              </a:buClr>
              <a:buFont typeface="SPC Markers/Bullets" charset="2"/>
              <a:buChar char=""/>
              <a:tabLst>
                <a:tab algn="l" pos="45720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 </a:t>
            </a:r>
            <a:r>
              <a:rPr b="0" lang="en-US" sz="1800" strike="noStrike" u="none">
                <a:solidFill>
                  <a:srgbClr val="000000"/>
                </a:solidFill>
                <a:effectLst/>
                <a:uFillTx/>
                <a:latin typeface="Arial"/>
              </a:rPr>
              <a:t>	</a:t>
            </a:r>
            <a:r>
              <a:rPr b="0" lang="en-US" sz="1800" strike="noStrike" u="none">
                <a:solidFill>
                  <a:srgbClr val="000000"/>
                </a:solidFill>
                <a:effectLst/>
                <a:uFillTx/>
                <a:latin typeface="Arial"/>
              </a:rPr>
              <a:t>Bay Area, Sacramento, and San Diego media markets</a:t>
            </a:r>
            <a:endParaRPr b="0" lang="en-US" sz="1800" strike="noStrike" u="none">
              <a:solidFill>
                <a:srgbClr val="000000"/>
              </a:solidFill>
              <a:effectLst/>
              <a:uFillTx/>
              <a:latin typeface="Times New Roman"/>
            </a:endParaRPr>
          </a:p>
          <a:p>
            <a:pPr>
              <a:lnSpc>
                <a:spcPct val="100000"/>
              </a:lnSpc>
              <a:spcBef>
                <a:spcPts val="1125"/>
              </a:spcBef>
              <a:buClr>
                <a:srgbClr val="ff0000"/>
              </a:buClr>
              <a:buFont typeface="SPC Markers/Bullets" charset="2"/>
              <a:buChar char=""/>
              <a:tabLst>
                <a:tab algn="l" pos="45720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 </a:t>
            </a:r>
            <a:r>
              <a:rPr b="0" lang="en-US" sz="1800" strike="noStrike" u="none">
                <a:solidFill>
                  <a:srgbClr val="000000"/>
                </a:solidFill>
                <a:effectLst/>
                <a:uFillTx/>
                <a:latin typeface="Arial"/>
              </a:rPr>
              <a:t>	</a:t>
            </a:r>
            <a:r>
              <a:rPr b="0" lang="en-US" sz="1800" strike="noStrike" u="none">
                <a:solidFill>
                  <a:srgbClr val="000000"/>
                </a:solidFill>
                <a:effectLst/>
                <a:uFillTx/>
                <a:latin typeface="Arial"/>
              </a:rPr>
              <a:t>Independent men</a:t>
            </a:r>
            <a:endParaRPr b="0" lang="en-US" sz="1800" strike="noStrike" u="none">
              <a:solidFill>
                <a:srgbClr val="000000"/>
              </a:solidFill>
              <a:effectLst/>
              <a:uFillTx/>
              <a:latin typeface="Times New Roman"/>
            </a:endParaRPr>
          </a:p>
          <a:p>
            <a:pPr>
              <a:lnSpc>
                <a:spcPct val="100000"/>
              </a:lnSpc>
              <a:spcBef>
                <a:spcPts val="1125"/>
              </a:spcBef>
              <a:buClr>
                <a:srgbClr val="ff0000"/>
              </a:buClr>
              <a:buFont typeface="SPC Markers/Bullets" charset="2"/>
              <a:buChar char=""/>
              <a:tabLst>
                <a:tab algn="l" pos="45720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 </a:t>
            </a:r>
            <a:r>
              <a:rPr b="0" lang="en-US" sz="1800" strike="noStrike" u="none">
                <a:solidFill>
                  <a:srgbClr val="000000"/>
                </a:solidFill>
                <a:effectLst/>
                <a:uFillTx/>
                <a:latin typeface="Arial"/>
              </a:rPr>
              <a:t>	</a:t>
            </a:r>
            <a:r>
              <a:rPr b="0" lang="en-US" sz="1800" strike="noStrike" u="none">
                <a:solidFill>
                  <a:srgbClr val="000000"/>
                </a:solidFill>
                <a:effectLst/>
                <a:uFillTx/>
                <a:latin typeface="Arial"/>
              </a:rPr>
              <a:t>Democrat women</a:t>
            </a:r>
            <a:endParaRPr b="0" lang="en-US" sz="1800" strike="noStrike" u="none">
              <a:solidFill>
                <a:srgbClr val="000000"/>
              </a:solidFill>
              <a:effectLst/>
              <a:uFillTx/>
              <a:latin typeface="Times New Roman"/>
            </a:endParaRPr>
          </a:p>
          <a:p>
            <a:pPr>
              <a:lnSpc>
                <a:spcPct val="100000"/>
              </a:lnSpc>
              <a:spcBef>
                <a:spcPts val="1125"/>
              </a:spcBef>
              <a:buClr>
                <a:srgbClr val="ff0000"/>
              </a:buClr>
              <a:buFont typeface="SPC Markers/Bullets" charset="2"/>
              <a:buChar char=""/>
              <a:tabLst>
                <a:tab algn="l" pos="45720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 </a:t>
            </a:r>
            <a:r>
              <a:rPr b="0" lang="en-US" sz="1800" strike="noStrike" u="none">
                <a:solidFill>
                  <a:srgbClr val="000000"/>
                </a:solidFill>
                <a:effectLst/>
                <a:uFillTx/>
                <a:latin typeface="Arial"/>
              </a:rPr>
              <a:t>	</a:t>
            </a:r>
            <a:r>
              <a:rPr b="0" lang="en-US" sz="1800" strike="noStrike" u="none">
                <a:solidFill>
                  <a:srgbClr val="000000"/>
                </a:solidFill>
                <a:effectLst/>
                <a:uFillTx/>
                <a:latin typeface="Arial"/>
              </a:rPr>
              <a:t>Post graduates</a:t>
            </a:r>
            <a:endParaRPr b="0" lang="en-US" sz="1800" strike="noStrike" u="none">
              <a:solidFill>
                <a:srgbClr val="000000"/>
              </a:solidFill>
              <a:effectLst/>
              <a:uFillTx/>
              <a:latin typeface="Times New Roman"/>
            </a:endParaRPr>
          </a:p>
          <a:p>
            <a:pPr>
              <a:lnSpc>
                <a:spcPct val="100000"/>
              </a:lnSpc>
              <a:spcBef>
                <a:spcPts val="1125"/>
              </a:spcBef>
              <a:buClr>
                <a:srgbClr val="ff0000"/>
              </a:buClr>
              <a:buFont typeface="SPC Markers/Bullets" charset="2"/>
              <a:buChar char=""/>
              <a:tabLst>
                <a:tab algn="l" pos="45720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 </a:t>
            </a:r>
            <a:r>
              <a:rPr b="0" lang="en-US" sz="1800" strike="noStrike" u="none">
                <a:solidFill>
                  <a:srgbClr val="000000"/>
                </a:solidFill>
                <a:effectLst/>
                <a:uFillTx/>
                <a:latin typeface="Arial"/>
              </a:rPr>
              <a:t>	</a:t>
            </a:r>
            <a:r>
              <a:rPr b="0" lang="en-US" sz="1800" strike="noStrike" u="none">
                <a:solidFill>
                  <a:srgbClr val="000000"/>
                </a:solidFill>
                <a:effectLst/>
                <a:uFillTx/>
                <a:latin typeface="Arial"/>
              </a:rPr>
              <a:t>Under $20K and over $80K in household income</a:t>
            </a:r>
            <a:endParaRPr b="0" lang="en-US" sz="1800" strike="noStrike" u="none">
              <a:solidFill>
                <a:srgbClr val="000000"/>
              </a:solidFill>
              <a:effectLst/>
              <a:uFillTx/>
              <a:latin typeface="Times New Roman"/>
            </a:endParaRPr>
          </a:p>
        </p:txBody>
      </p:sp>
      <p:sp>
        <p:nvSpPr>
          <p:cNvPr id="257" name=""/>
          <p:cNvSpPr/>
          <p:nvPr/>
        </p:nvSpPr>
        <p:spPr>
          <a:xfrm>
            <a:off x="1752480" y="685800"/>
            <a:ext cx="5715000" cy="609480"/>
          </a:xfrm>
          <a:prstGeom prst="rect">
            <a:avLst/>
          </a:prstGeom>
          <a:solidFill>
            <a:srgbClr val="808080"/>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58" name=""/>
          <p:cNvSpPr/>
          <p:nvPr/>
        </p:nvSpPr>
        <p:spPr>
          <a:xfrm>
            <a:off x="685800" y="762120"/>
            <a:ext cx="7924680" cy="45972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Futura Md BT"/>
              </a:rPr>
              <a:t>Who are our the “SWING” voters?</a:t>
            </a:r>
            <a:endParaRPr b="0" lang="en-US" sz="2400" strike="noStrike" u="none">
              <a:solidFill>
                <a:srgbClr val="000000"/>
              </a:solidFill>
              <a:effectLst/>
              <a:uFillTx/>
              <a:latin typeface="Times New Roman"/>
            </a:endParaRPr>
          </a:p>
        </p:txBody>
      </p:sp>
      <p:sp>
        <p:nvSpPr>
          <p:cNvPr id="259" name=""/>
          <p:cNvSpPr/>
          <p:nvPr/>
        </p:nvSpPr>
        <p:spPr>
          <a:xfrm>
            <a:off x="838080" y="1447920"/>
            <a:ext cx="7315200" cy="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260" name=""/>
          <p:cNvSpPr/>
          <p:nvPr/>
        </p:nvSpPr>
        <p:spPr>
          <a:xfrm>
            <a:off x="380880" y="1523880"/>
            <a:ext cx="3505320" cy="1295640"/>
          </a:xfrm>
          <a:prstGeom prst="rect">
            <a:avLst/>
          </a:prstGeom>
          <a:solidFill>
            <a:srgbClr val="b2b2b2"/>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61" name=""/>
          <p:cNvSpPr/>
          <p:nvPr/>
        </p:nvSpPr>
        <p:spPr>
          <a:xfrm>
            <a:off x="533520" y="457200"/>
            <a:ext cx="8076960" cy="8254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Futura Md BT"/>
              </a:rPr>
              <a:t>The Governor’s Plan: A majority have heard “A lot” or “some” about it in the last couple of weeks.</a:t>
            </a:r>
            <a:endParaRPr b="0" lang="en-US" sz="2400" strike="noStrike" u="none">
              <a:solidFill>
                <a:srgbClr val="000000"/>
              </a:solidFill>
              <a:effectLst/>
              <a:uFillTx/>
              <a:latin typeface="Times New Roman"/>
            </a:endParaRPr>
          </a:p>
        </p:txBody>
      </p:sp>
      <p:sp>
        <p:nvSpPr>
          <p:cNvPr id="262" name=""/>
          <p:cNvSpPr/>
          <p:nvPr/>
        </p:nvSpPr>
        <p:spPr>
          <a:xfrm>
            <a:off x="1295280" y="5546880"/>
            <a:ext cx="708660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63" name=""/>
          <p:cNvSpPr/>
          <p:nvPr/>
        </p:nvSpPr>
        <p:spPr>
          <a:xfrm>
            <a:off x="380880" y="5622840"/>
            <a:ext cx="8534520" cy="77976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938"/>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500" strike="noStrike" u="none">
                <a:solidFill>
                  <a:srgbClr val="000000"/>
                </a:solidFill>
                <a:effectLst/>
                <a:uFillTx/>
                <a:latin typeface="Arial"/>
              </a:rPr>
              <a:t>In the last couple of weeks, how much have you seen, read, or heard about                            Governor Gray Davis’ plan to buy the power transmission lines that supply electricity                         to consumers from the utility companies?</a:t>
            </a:r>
            <a:endParaRPr b="0" lang="en-US" sz="1500" strike="noStrike" u="none">
              <a:solidFill>
                <a:srgbClr val="000000"/>
              </a:solidFill>
              <a:effectLst/>
              <a:uFillTx/>
              <a:latin typeface="Times New Roman"/>
            </a:endParaRPr>
          </a:p>
        </p:txBody>
      </p:sp>
      <p:pic>
        <p:nvPicPr>
          <p:cNvPr id="264" name="" descr=""/>
          <p:cNvPicPr/>
          <p:nvPr/>
        </p:nvPicPr>
        <p:blipFill>
          <a:blip r:embed="rId1"/>
          <a:stretch/>
        </p:blipFill>
        <p:spPr>
          <a:xfrm>
            <a:off x="2895480" y="1523880"/>
            <a:ext cx="6477120" cy="3873600"/>
          </a:xfrm>
          <a:prstGeom prst="rect">
            <a:avLst/>
          </a:prstGeom>
          <a:noFill/>
          <a:ln w="0">
            <a:noFill/>
          </a:ln>
        </p:spPr>
      </p:pic>
      <p:sp>
        <p:nvSpPr>
          <p:cNvPr id="265" name=""/>
          <p:cNvSpPr/>
          <p:nvPr/>
        </p:nvSpPr>
        <p:spPr>
          <a:xfrm>
            <a:off x="380880" y="1600200"/>
            <a:ext cx="3581640" cy="11674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2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Total A Lot/Some</a:t>
            </a:r>
            <a:r>
              <a:rPr b="0" lang="en-US" sz="2000" strike="noStrike" u="none">
                <a:solidFill>
                  <a:srgbClr val="000000"/>
                </a:solidFill>
                <a:effectLst/>
                <a:uFillTx/>
                <a:latin typeface="Arial"/>
              </a:rPr>
              <a:t>	</a:t>
            </a:r>
            <a:r>
              <a:rPr b="0" lang="en-US" sz="2000" strike="noStrike" u="none">
                <a:solidFill>
                  <a:srgbClr val="000000"/>
                </a:solidFill>
                <a:effectLst/>
                <a:uFillTx/>
                <a:latin typeface="Arial"/>
              </a:rPr>
              <a:t>52%</a:t>
            </a:r>
            <a:endParaRPr b="0" lang="en-US" sz="2000" strike="noStrike" u="none">
              <a:solidFill>
                <a:srgbClr val="000000"/>
              </a:solidFill>
              <a:effectLst/>
              <a:uFillTx/>
              <a:latin typeface="Times New Roman"/>
            </a:endParaRPr>
          </a:p>
          <a:p>
            <a:pPr>
              <a:lnSpc>
                <a:spcPct val="100000"/>
              </a:lnSpc>
              <a:spcBef>
                <a:spcPts val="12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Total Nothing/                    Just a Little</a:t>
            </a:r>
            <a:r>
              <a:rPr b="0" lang="en-US" sz="2000" strike="noStrike" u="none">
                <a:solidFill>
                  <a:srgbClr val="000000"/>
                </a:solidFill>
                <a:effectLst/>
                <a:uFillTx/>
                <a:latin typeface="Arial"/>
              </a:rPr>
              <a:t>	</a:t>
            </a:r>
            <a:r>
              <a:rPr b="0" lang="en-US" sz="2000" strike="noStrike" u="none">
                <a:solidFill>
                  <a:srgbClr val="000000"/>
                </a:solidFill>
                <a:effectLst/>
                <a:uFillTx/>
                <a:latin typeface="Arial"/>
              </a:rPr>
              <a:t>	</a:t>
            </a:r>
            <a:r>
              <a:rPr b="0" lang="en-US" sz="2000" strike="noStrike" u="none">
                <a:solidFill>
                  <a:srgbClr val="000000"/>
                </a:solidFill>
                <a:effectLst/>
                <a:uFillTx/>
                <a:latin typeface="Arial"/>
              </a:rPr>
              <a:t>48%</a:t>
            </a:r>
            <a:endParaRPr b="0" lang="en-US" sz="2000" strike="noStrike" u="none">
              <a:solidFill>
                <a:srgbClr val="000000"/>
              </a:solidFill>
              <a:effectLst/>
              <a:uFillTx/>
              <a:latin typeface="Times New Roman"/>
            </a:endParaRPr>
          </a:p>
        </p:txBody>
      </p:sp>
      <p:sp>
        <p:nvSpPr>
          <p:cNvPr id="266" name=""/>
          <p:cNvSpPr/>
          <p:nvPr/>
        </p:nvSpPr>
        <p:spPr>
          <a:xfrm>
            <a:off x="685800" y="1295280"/>
            <a:ext cx="7772400" cy="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267" name=""/>
          <p:cNvSpPr/>
          <p:nvPr/>
        </p:nvSpPr>
        <p:spPr>
          <a:xfrm>
            <a:off x="838080" y="1371600"/>
            <a:ext cx="7620120" cy="33858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22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600" strike="noStrike" u="none">
                <a:solidFill>
                  <a:srgbClr val="000000"/>
                </a:solidFill>
                <a:effectLst/>
                <a:uFillTx/>
                <a:latin typeface="Futura Md BT"/>
              </a:rPr>
              <a:t>We tested the Governor’s plan to buy the electricity grid and the Enron “alternate plan.”  After a brief description was read, we asked voters if they FAVOR or OPPOSE each of the plans.</a:t>
            </a:r>
            <a:endParaRPr b="0" lang="en-US" sz="36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268" name=""/>
          <p:cNvSpPr/>
          <p:nvPr/>
        </p:nvSpPr>
        <p:spPr>
          <a:xfrm>
            <a:off x="533520" y="457200"/>
            <a:ext cx="8229600" cy="8254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Futura Md BT"/>
              </a:rPr>
              <a:t>A majority favor the Governor’s plan after the initial reading of a summary description</a:t>
            </a:r>
            <a:endParaRPr b="0" lang="en-US" sz="2400" strike="noStrike" u="none">
              <a:solidFill>
                <a:srgbClr val="000000"/>
              </a:solidFill>
              <a:effectLst/>
              <a:uFillTx/>
              <a:latin typeface="Times New Roman"/>
            </a:endParaRPr>
          </a:p>
        </p:txBody>
      </p:sp>
      <p:pic>
        <p:nvPicPr>
          <p:cNvPr id="269" name="" descr=""/>
          <p:cNvPicPr/>
          <p:nvPr/>
        </p:nvPicPr>
        <p:blipFill>
          <a:blip r:embed="rId1"/>
          <a:stretch/>
        </p:blipFill>
        <p:spPr>
          <a:xfrm>
            <a:off x="2819520" y="533520"/>
            <a:ext cx="6019560" cy="4862520"/>
          </a:xfrm>
          <a:prstGeom prst="rect">
            <a:avLst/>
          </a:prstGeom>
          <a:noFill/>
          <a:ln w="0">
            <a:noFill/>
          </a:ln>
        </p:spPr>
      </p:pic>
      <p:sp>
        <p:nvSpPr>
          <p:cNvPr id="270" name=""/>
          <p:cNvSpPr/>
          <p:nvPr/>
        </p:nvSpPr>
        <p:spPr>
          <a:xfrm>
            <a:off x="685800" y="4724280"/>
            <a:ext cx="7772400" cy="169956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sng">
                <a:solidFill>
                  <a:srgbClr val="000000"/>
                </a:solidFill>
                <a:effectLst/>
                <a:uFillTx/>
                <a:latin typeface="Futura Md BT"/>
              </a:rPr>
              <a:t>The Governor’s Plan</a:t>
            </a:r>
            <a:endParaRPr b="0" lang="en-US" sz="1400" strike="noStrike" u="none">
              <a:solidFill>
                <a:srgbClr val="000000"/>
              </a:solidFill>
              <a:effectLst/>
              <a:uFillTx/>
              <a:latin typeface="Times New Roman"/>
            </a:endParaRPr>
          </a:p>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Under the Governor’s plan, the state would buy California’s transmission lines, also called the electricity grid, at a cost of approximately seven billion dollars.  The utility companies would be required to use the seven billion dollars to pay down their debts.  The state would then own the transmission lines and lease the use of the lines to power companies to deliver electricity.  And finally, under this plan, the state would also take responsibility for regulating electrical output and the prices that could be charged at each of the state’s electric power plants.</a:t>
            </a:r>
            <a:endParaRPr b="0" lang="en-US" sz="1400" strike="noStrike" u="none">
              <a:solidFill>
                <a:srgbClr val="000000"/>
              </a:solidFill>
              <a:effectLst/>
              <a:uFillTx/>
              <a:latin typeface="Times New Roman"/>
            </a:endParaRPr>
          </a:p>
        </p:txBody>
      </p:sp>
      <p:sp>
        <p:nvSpPr>
          <p:cNvPr id="271" name=""/>
          <p:cNvSpPr/>
          <p:nvPr/>
        </p:nvSpPr>
        <p:spPr>
          <a:xfrm>
            <a:off x="533520" y="1600200"/>
            <a:ext cx="2514600" cy="91440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72" name=""/>
          <p:cNvSpPr/>
          <p:nvPr/>
        </p:nvSpPr>
        <p:spPr>
          <a:xfrm>
            <a:off x="533520" y="1752480"/>
            <a:ext cx="2743200" cy="7084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Futura Md BT"/>
              </a:rPr>
              <a:t>Total Favor:  </a:t>
            </a:r>
            <a:r>
              <a:rPr b="0" lang="en-US" sz="1600" strike="noStrike" u="none">
                <a:solidFill>
                  <a:srgbClr val="000000"/>
                </a:solidFill>
                <a:effectLst/>
                <a:uFillTx/>
                <a:latin typeface="Futura Md BT"/>
              </a:rPr>
              <a:t>	</a:t>
            </a:r>
            <a:r>
              <a:rPr b="0" lang="en-US" sz="1600" strike="noStrike" u="none">
                <a:solidFill>
                  <a:srgbClr val="000000"/>
                </a:solidFill>
                <a:effectLst/>
                <a:uFillTx/>
                <a:latin typeface="Futura Md BT"/>
              </a:rPr>
              <a:t>54%</a:t>
            </a:r>
            <a:endParaRPr b="0" lang="en-US" sz="1600" strike="noStrike" u="none">
              <a:solidFill>
                <a:srgbClr val="000000"/>
              </a:solidFill>
              <a:effectLst/>
              <a:uFillTx/>
              <a:latin typeface="Times New Roman"/>
            </a:endParaRPr>
          </a:p>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Futura Md BT"/>
              </a:rPr>
              <a:t>Total Oppose:</a:t>
            </a:r>
            <a:r>
              <a:rPr b="0" lang="en-US" sz="1600" strike="noStrike" u="none">
                <a:solidFill>
                  <a:srgbClr val="000000"/>
                </a:solidFill>
                <a:effectLst/>
                <a:uFillTx/>
                <a:latin typeface="Futura Md BT"/>
              </a:rPr>
              <a:t>	</a:t>
            </a:r>
            <a:r>
              <a:rPr b="0" lang="en-US" sz="1600" strike="noStrike" u="none">
                <a:solidFill>
                  <a:srgbClr val="000000"/>
                </a:solidFill>
                <a:effectLst/>
                <a:uFillTx/>
                <a:latin typeface="Futura Md BT"/>
              </a:rPr>
              <a:t>36%</a:t>
            </a:r>
            <a:endParaRPr b="0" lang="en-US" sz="1600" strike="noStrike" u="none">
              <a:solidFill>
                <a:srgbClr val="000000"/>
              </a:solidFill>
              <a:effectLst/>
              <a:uFillTx/>
              <a:latin typeface="Times New Roman"/>
            </a:endParaRPr>
          </a:p>
        </p:txBody>
      </p:sp>
      <p:sp>
        <p:nvSpPr>
          <p:cNvPr id="273" name=""/>
          <p:cNvSpPr/>
          <p:nvPr/>
        </p:nvSpPr>
        <p:spPr>
          <a:xfrm>
            <a:off x="1219320" y="1219320"/>
            <a:ext cx="6781680" cy="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274" name=""/>
          <p:cNvSpPr/>
          <p:nvPr/>
        </p:nvSpPr>
        <p:spPr>
          <a:xfrm>
            <a:off x="1143000" y="457200"/>
            <a:ext cx="7010280" cy="119124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Futura Md BT"/>
              </a:rPr>
              <a:t>But support for the governor’s plan slips a bit among those who have heard the most about it over the last couple of weeks.</a:t>
            </a:r>
            <a:endParaRPr b="0" lang="en-US" sz="2400" strike="noStrike" u="none">
              <a:solidFill>
                <a:srgbClr val="000000"/>
              </a:solidFill>
              <a:effectLst/>
              <a:uFillTx/>
              <a:latin typeface="Times New Roman"/>
            </a:endParaRPr>
          </a:p>
        </p:txBody>
      </p:sp>
      <p:pic>
        <p:nvPicPr>
          <p:cNvPr id="275" name="" descr=""/>
          <p:cNvPicPr/>
          <p:nvPr/>
        </p:nvPicPr>
        <p:blipFill>
          <a:blip r:embed="rId1"/>
          <a:stretch/>
        </p:blipFill>
        <p:spPr>
          <a:xfrm>
            <a:off x="1143000" y="1905120"/>
            <a:ext cx="7010280" cy="4487760"/>
          </a:xfrm>
          <a:prstGeom prst="rect">
            <a:avLst/>
          </a:prstGeom>
          <a:noFill/>
          <a:ln w="0">
            <a:noFill/>
          </a:ln>
        </p:spPr>
      </p:pic>
      <p:sp>
        <p:nvSpPr>
          <p:cNvPr id="276" name=""/>
          <p:cNvSpPr/>
          <p:nvPr/>
        </p:nvSpPr>
        <p:spPr>
          <a:xfrm>
            <a:off x="1143000" y="1676520"/>
            <a:ext cx="6934320" cy="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277" name=""/>
          <p:cNvSpPr/>
          <p:nvPr/>
        </p:nvSpPr>
        <p:spPr>
          <a:xfrm>
            <a:off x="838080" y="380880"/>
            <a:ext cx="7391520" cy="15570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Futura Md BT"/>
              </a:rPr>
              <a:t>Those that favor the Governor’s plan say they haven’t heard of any other options, and they have faith government can run the system... but they also express some reservations.</a:t>
            </a:r>
            <a:endParaRPr b="0" lang="en-US" sz="2400" strike="noStrike" u="none">
              <a:solidFill>
                <a:srgbClr val="000000"/>
              </a:solidFill>
              <a:effectLst/>
              <a:uFillTx/>
              <a:latin typeface="Times New Roman"/>
            </a:endParaRPr>
          </a:p>
        </p:txBody>
      </p:sp>
      <p:sp>
        <p:nvSpPr>
          <p:cNvPr id="278" name=""/>
          <p:cNvSpPr/>
          <p:nvPr/>
        </p:nvSpPr>
        <p:spPr>
          <a:xfrm>
            <a:off x="533520" y="2057400"/>
            <a:ext cx="8153280" cy="412776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063"/>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700" strike="noStrike" u="none">
                <a:solidFill>
                  <a:srgbClr val="000000"/>
                </a:solidFill>
                <a:effectLst/>
                <a:uFillTx/>
                <a:latin typeface="Arial"/>
              </a:rPr>
              <a:t>“I think the PUC or the California government should take over the power plants. I don't think they should be privately owned. There's too many people involved. If everyone's involved, the government should control it. I don't think a private company should control a power that everyone's involved in.”</a:t>
            </a:r>
            <a:endParaRPr b="0" lang="en-US" sz="1700" strike="noStrike" u="none">
              <a:solidFill>
                <a:srgbClr val="000000"/>
              </a:solidFill>
              <a:effectLst/>
              <a:uFillTx/>
              <a:latin typeface="Times New Roman"/>
            </a:endParaRPr>
          </a:p>
          <a:p>
            <a:pPr>
              <a:lnSpc>
                <a:spcPct val="100000"/>
              </a:lnSpc>
              <a:spcBef>
                <a:spcPts val="1063"/>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700" strike="noStrike" u="none">
                <a:solidFill>
                  <a:srgbClr val="000000"/>
                </a:solidFill>
                <a:effectLst/>
                <a:uFillTx/>
                <a:latin typeface="Arial"/>
              </a:rPr>
              <a:t>“Well, because utilities are involved in everybody's home and everyone's life. It's not like other businesses, where you can just go across the street, and that's why I believe the government should be involved. Well, I've heard about all of these bonds and things that have been issued by the state. It seems to me that eventually the state is going to have to repay this, one way or another.”</a:t>
            </a:r>
            <a:endParaRPr b="0" lang="en-US" sz="1700" strike="noStrike" u="none">
              <a:solidFill>
                <a:srgbClr val="000000"/>
              </a:solidFill>
              <a:effectLst/>
              <a:uFillTx/>
              <a:latin typeface="Times New Roman"/>
            </a:endParaRPr>
          </a:p>
          <a:p>
            <a:pPr>
              <a:lnSpc>
                <a:spcPct val="100000"/>
              </a:lnSpc>
              <a:spcBef>
                <a:spcPts val="1063"/>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700" strike="noStrike" u="none">
                <a:solidFill>
                  <a:srgbClr val="000000"/>
                </a:solidFill>
                <a:effectLst/>
                <a:uFillTx/>
                <a:latin typeface="Arial"/>
              </a:rPr>
              <a:t>“Because there is not another plan. We have no choice in this situation. We have no other plans. This is it. All they can do. They've run out of options.”</a:t>
            </a:r>
            <a:endParaRPr b="0" lang="en-US" sz="1700" strike="noStrike" u="none">
              <a:solidFill>
                <a:srgbClr val="000000"/>
              </a:solidFill>
              <a:effectLst/>
              <a:uFillTx/>
              <a:latin typeface="Times New Roman"/>
            </a:endParaRPr>
          </a:p>
          <a:p>
            <a:pPr>
              <a:lnSpc>
                <a:spcPct val="100000"/>
              </a:lnSpc>
              <a:spcBef>
                <a:spcPts val="1063"/>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700" strike="noStrike" u="none">
                <a:solidFill>
                  <a:srgbClr val="000000"/>
                </a:solidFill>
                <a:effectLst/>
                <a:uFillTx/>
                <a:latin typeface="Arial"/>
              </a:rPr>
              <a:t>“Well because it is a serious problem with few solutions. It is a bad solution, but it is the only thing that can be done quickly. Because it solves the problems that the utility companies caused at the taxpayers' expense.”</a:t>
            </a:r>
            <a:r>
              <a:rPr b="0" i="1" lang="en-US" sz="1700" strike="noStrike" u="none">
                <a:solidFill>
                  <a:srgbClr val="000000"/>
                </a:solidFill>
                <a:effectLst/>
                <a:uFillTx/>
                <a:latin typeface="CG Times"/>
              </a:rPr>
              <a:t> </a:t>
            </a:r>
            <a:endParaRPr b="0" lang="en-US" sz="1700" strike="noStrike" u="none">
              <a:solidFill>
                <a:srgbClr val="000000"/>
              </a:solidFill>
              <a:effectLst/>
              <a:uFillTx/>
              <a:latin typeface="Times New Roman"/>
            </a:endParaRPr>
          </a:p>
        </p:txBody>
      </p:sp>
      <p:sp>
        <p:nvSpPr>
          <p:cNvPr id="279" name=""/>
          <p:cNvSpPr/>
          <p:nvPr/>
        </p:nvSpPr>
        <p:spPr>
          <a:xfrm>
            <a:off x="990720" y="1905120"/>
            <a:ext cx="7086600" cy="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280" name=""/>
          <p:cNvSpPr/>
          <p:nvPr/>
        </p:nvSpPr>
        <p:spPr>
          <a:xfrm>
            <a:off x="1371600" y="380880"/>
            <a:ext cx="6705720" cy="119124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Futura Md BT"/>
              </a:rPr>
              <a:t>Those opposed to the Governor’s plan favor competition and fear how the plan will affect them financially.</a:t>
            </a:r>
            <a:endParaRPr b="0" lang="en-US" sz="2400" strike="noStrike" u="none">
              <a:solidFill>
                <a:srgbClr val="000000"/>
              </a:solidFill>
              <a:effectLst/>
              <a:uFillTx/>
              <a:latin typeface="Times New Roman"/>
            </a:endParaRPr>
          </a:p>
        </p:txBody>
      </p:sp>
      <p:sp>
        <p:nvSpPr>
          <p:cNvPr id="281" name=""/>
          <p:cNvSpPr/>
          <p:nvPr/>
        </p:nvSpPr>
        <p:spPr>
          <a:xfrm>
            <a:off x="457200" y="1752480"/>
            <a:ext cx="8229600" cy="40888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800" strike="noStrike" u="none">
                <a:solidFill>
                  <a:srgbClr val="000000"/>
                </a:solidFill>
                <a:effectLst/>
                <a:uFillTx/>
                <a:latin typeface="Arial"/>
              </a:rPr>
              <a:t>“Well, you know, when the government gets involved, it will take away the competition. It probably will end up like the school district which a whole lot of money getting wasted and eventually result in higher prices anyway.”</a:t>
            </a:r>
            <a:endParaRPr b="0" lang="en-US" sz="1800" strike="noStrike" u="none">
              <a:solidFill>
                <a:srgbClr val="000000"/>
              </a:solidFill>
              <a:effectLst/>
              <a:uFillTx/>
              <a:latin typeface="Times New Roman"/>
            </a:endParaRPr>
          </a:p>
          <a:p>
            <a:pPr>
              <a:lnSpc>
                <a:spcPct val="10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800" strike="noStrike" u="none">
                <a:solidFill>
                  <a:srgbClr val="000000"/>
                </a:solidFill>
                <a:effectLst/>
                <a:uFillTx/>
                <a:latin typeface="Arial"/>
              </a:rPr>
              <a:t>“For one thing, the government should not own anything pertaining to what consumers pay for. Well, that makes things go into a tax frenzy. Meaning that taxes have to be raised to cover the cost. That is the only reason I can think of.”</a:t>
            </a:r>
            <a:endParaRPr b="0" lang="en-US" sz="1800" strike="noStrike" u="none">
              <a:solidFill>
                <a:srgbClr val="000000"/>
              </a:solidFill>
              <a:effectLst/>
              <a:uFillTx/>
              <a:latin typeface="Times New Roman"/>
            </a:endParaRPr>
          </a:p>
          <a:p>
            <a:pPr>
              <a:lnSpc>
                <a:spcPct val="10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800" strike="noStrike" u="none">
                <a:solidFill>
                  <a:srgbClr val="000000"/>
                </a:solidFill>
                <a:effectLst/>
                <a:uFillTx/>
                <a:latin typeface="Arial"/>
              </a:rPr>
              <a:t>“I am opposed to the government owning or running anything at all. As big as it is, they are too big already, and they can't do anything efficiently. In the long run, it would cause an even bigger increase in electricity prices.”</a:t>
            </a:r>
            <a:endParaRPr b="0" lang="en-US" sz="1800" strike="noStrike" u="none">
              <a:solidFill>
                <a:srgbClr val="000000"/>
              </a:solidFill>
              <a:effectLst/>
              <a:uFillTx/>
              <a:latin typeface="Times New Roman"/>
            </a:endParaRPr>
          </a:p>
          <a:p>
            <a:pPr>
              <a:lnSpc>
                <a:spcPct val="10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800" strike="noStrike" u="none">
                <a:solidFill>
                  <a:srgbClr val="000000"/>
                </a:solidFill>
                <a:effectLst/>
                <a:uFillTx/>
                <a:latin typeface="Arial"/>
              </a:rPr>
              <a:t>“Because they should just let them build more power plants. The government shouldn't be involved. It should remain private enterprise. The industry is too regulated already. Let these companies build power plants. It is the regulations that cause them not to deal with the demand for electricity.”</a:t>
            </a:r>
            <a:endParaRPr b="0" lang="en-US" sz="1800" strike="noStrike" u="none">
              <a:solidFill>
                <a:srgbClr val="000000"/>
              </a:solidFill>
              <a:effectLst/>
              <a:uFillTx/>
              <a:latin typeface="Times New Roman"/>
            </a:endParaRPr>
          </a:p>
        </p:txBody>
      </p:sp>
      <p:sp>
        <p:nvSpPr>
          <p:cNvPr id="282" name=""/>
          <p:cNvSpPr/>
          <p:nvPr/>
        </p:nvSpPr>
        <p:spPr>
          <a:xfrm>
            <a:off x="1600200" y="1600200"/>
            <a:ext cx="6172200" cy="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283" name=""/>
          <p:cNvSpPr/>
          <p:nvPr/>
        </p:nvSpPr>
        <p:spPr>
          <a:xfrm>
            <a:off x="533520" y="304920"/>
            <a:ext cx="8229600" cy="15570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Futura Md BT"/>
              </a:rPr>
              <a:t>In describing the alternate plan, there needs to be an emphasis on consumers and to make very clear that we’re talking about the credit of California’s major utility companies</a:t>
            </a:r>
            <a:r>
              <a:rPr b="0" i="1" lang="en-US" sz="1400" strike="noStrike" u="none">
                <a:solidFill>
                  <a:srgbClr val="000000"/>
                </a:solidFill>
                <a:effectLst/>
                <a:uFillTx/>
                <a:latin typeface="Arial"/>
              </a:rPr>
              <a:t> </a:t>
            </a:r>
            <a:r>
              <a:rPr b="0" lang="en-US" sz="2400" strike="noStrike" u="none">
                <a:solidFill>
                  <a:srgbClr val="000000"/>
                </a:solidFill>
                <a:effectLst/>
                <a:uFillTx/>
                <a:latin typeface="Futura Md BT"/>
              </a:rPr>
              <a:t>.</a:t>
            </a:r>
            <a:endParaRPr b="0" lang="en-US" sz="2400" strike="noStrike" u="none">
              <a:solidFill>
                <a:srgbClr val="000000"/>
              </a:solidFill>
              <a:effectLst/>
              <a:uFillTx/>
              <a:latin typeface="Times New Roman"/>
            </a:endParaRPr>
          </a:p>
        </p:txBody>
      </p:sp>
      <p:sp>
        <p:nvSpPr>
          <p:cNvPr id="284" name=""/>
          <p:cNvSpPr/>
          <p:nvPr/>
        </p:nvSpPr>
        <p:spPr>
          <a:xfrm>
            <a:off x="533520" y="1905120"/>
            <a:ext cx="8076960" cy="19738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On the first night of the survey, we described the alternate plan:</a:t>
            </a:r>
            <a:endParaRPr b="0" lang="en-US" sz="1800" strike="noStrike" u="none">
              <a:solidFill>
                <a:srgbClr val="000000"/>
              </a:solidFill>
              <a:effectLst/>
              <a:uFillTx/>
              <a:latin typeface="Times New Roman"/>
            </a:endParaRPr>
          </a:p>
          <a:p>
            <a:pPr lvl="1" marL="457200">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400" strike="noStrike" u="none">
                <a:solidFill>
                  <a:srgbClr val="000000"/>
                </a:solidFill>
                <a:effectLst/>
                <a:uFillTx/>
                <a:latin typeface="Arial"/>
              </a:rPr>
              <a:t>Under this plan, customers would have a choice of electricity providers who charge consumers a fair market price for electricity.  To prevent blackouts this summer, this plan supports paying businesses not to operate during peak electricity use hours.  This plan would also reform the permitting process to build new power plants, bringing regulations more in line with other states so new power plants can be built more quickly.  Finally, the plan would have the State of California guarantee the credit of California’s utility companies so the utilities have the money they need to buy more power at cheaper prices.</a:t>
            </a:r>
            <a:endParaRPr b="0" lang="en-US" sz="1400" strike="noStrike" u="none">
              <a:solidFill>
                <a:srgbClr val="000000"/>
              </a:solidFill>
              <a:effectLst/>
              <a:uFillTx/>
              <a:latin typeface="Times New Roman"/>
            </a:endParaRPr>
          </a:p>
        </p:txBody>
      </p:sp>
      <p:sp>
        <p:nvSpPr>
          <p:cNvPr id="285" name=""/>
          <p:cNvSpPr/>
          <p:nvPr/>
        </p:nvSpPr>
        <p:spPr>
          <a:xfrm>
            <a:off x="533520" y="4191120"/>
            <a:ext cx="8076960" cy="257292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But on the second and third nights, we added some consumer incentive language:</a:t>
            </a:r>
            <a:endParaRPr b="0" lang="en-US" sz="1800" strike="noStrike" u="none">
              <a:solidFill>
                <a:srgbClr val="000000"/>
              </a:solidFill>
              <a:effectLst/>
              <a:uFillTx/>
              <a:latin typeface="Times New Roman"/>
            </a:endParaRPr>
          </a:p>
          <a:p>
            <a:pPr lvl="1" marL="457200">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400" strike="noStrike" u="none">
                <a:solidFill>
                  <a:srgbClr val="000000"/>
                </a:solidFill>
                <a:effectLst/>
                <a:uFillTx/>
                <a:latin typeface="Arial"/>
              </a:rPr>
              <a:t>Under this plan, customers would have a choice of electricity providers who charge consumers </a:t>
            </a:r>
            <a:r>
              <a:rPr b="1" i="1" lang="en-US" sz="1400" strike="noStrike" u="none">
                <a:solidFill>
                  <a:srgbClr val="000000"/>
                </a:solidFill>
                <a:effectLst/>
                <a:uFillTx/>
                <a:latin typeface="Arial"/>
              </a:rPr>
              <a:t>CONSUMERS</a:t>
            </a:r>
            <a:r>
              <a:rPr b="0" i="1" lang="en-US" sz="1400" strike="noStrike" u="none">
                <a:solidFill>
                  <a:srgbClr val="000000"/>
                </a:solidFill>
                <a:effectLst/>
                <a:uFillTx/>
                <a:latin typeface="Arial"/>
              </a:rPr>
              <a:t> and businesses </a:t>
            </a:r>
            <a:r>
              <a:rPr b="1" i="1" lang="en-US" sz="1400" strike="noStrike" u="none">
                <a:solidFill>
                  <a:srgbClr val="000000"/>
                </a:solidFill>
                <a:effectLst/>
                <a:uFillTx/>
                <a:latin typeface="Arial"/>
              </a:rPr>
              <a:t>to use less electricity</a:t>
            </a:r>
            <a:r>
              <a:rPr b="0" i="1" lang="en-US" sz="1400" strike="noStrike" u="none">
                <a:solidFill>
                  <a:srgbClr val="000000"/>
                </a:solidFill>
                <a:effectLst/>
                <a:uFillTx/>
                <a:latin typeface="Arial"/>
              </a:rPr>
              <a:t> during peak electricity use hours.  This plan would also reform the permitting process to build new power plants, bringing regulations more in line with other states so new power plants can be built more quickly.  Finally, the plan would have the State of California guarantee the credit of California’s utility companies (SUCH AS THE RESPONDENT’S ELECTRICITY COMPANY) so the utilities have the money they need to buy more power at cheaper prices.</a:t>
            </a:r>
            <a:endParaRPr b="0" lang="en-US" sz="1400" strike="noStrike" u="none">
              <a:solidFill>
                <a:srgbClr val="000000"/>
              </a:solidFill>
              <a:effectLst/>
              <a:uFillTx/>
              <a:latin typeface="Times New Roman"/>
            </a:endParaRPr>
          </a:p>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p:txBody>
      </p:sp>
      <p:sp>
        <p:nvSpPr>
          <p:cNvPr id="286" name=""/>
          <p:cNvSpPr/>
          <p:nvPr/>
        </p:nvSpPr>
        <p:spPr>
          <a:xfrm>
            <a:off x="685800" y="1828800"/>
            <a:ext cx="7696080" cy="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42" name=""/>
          <p:cNvSpPr/>
          <p:nvPr/>
        </p:nvSpPr>
        <p:spPr>
          <a:xfrm>
            <a:off x="1066680" y="1752480"/>
            <a:ext cx="7162920" cy="253296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2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200" strike="noStrike" u="none">
                <a:solidFill>
                  <a:srgbClr val="000000"/>
                </a:solidFill>
                <a:effectLst/>
                <a:uFillTx/>
                <a:latin typeface="Arial"/>
              </a:rPr>
              <a:t>In other situations when we have seen the wrong track number exceed 60% in a state, the governor’s job approval rating also begins to erode.</a:t>
            </a:r>
            <a:endParaRPr b="0" lang="en-US" sz="32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287" name=""/>
          <p:cNvSpPr/>
          <p:nvPr/>
        </p:nvSpPr>
        <p:spPr>
          <a:xfrm>
            <a:off x="533520" y="396720"/>
            <a:ext cx="8229600" cy="8254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Futura Md BT"/>
              </a:rPr>
              <a:t>More voters support the alternate plan, and by a wide margin with “consumer” language added.</a:t>
            </a:r>
            <a:endParaRPr b="0" lang="en-US" sz="2400" strike="noStrike" u="none">
              <a:solidFill>
                <a:srgbClr val="000000"/>
              </a:solidFill>
              <a:effectLst/>
              <a:uFillTx/>
              <a:latin typeface="Times New Roman"/>
            </a:endParaRPr>
          </a:p>
        </p:txBody>
      </p:sp>
      <p:pic>
        <p:nvPicPr>
          <p:cNvPr id="288" name="" descr=""/>
          <p:cNvPicPr/>
          <p:nvPr/>
        </p:nvPicPr>
        <p:blipFill>
          <a:blip r:embed="rId1"/>
          <a:stretch/>
        </p:blipFill>
        <p:spPr>
          <a:xfrm>
            <a:off x="-76320" y="1905120"/>
            <a:ext cx="5105520" cy="3433680"/>
          </a:xfrm>
          <a:prstGeom prst="rect">
            <a:avLst/>
          </a:prstGeom>
          <a:noFill/>
          <a:ln w="0">
            <a:noFill/>
          </a:ln>
        </p:spPr>
      </p:pic>
      <p:pic>
        <p:nvPicPr>
          <p:cNvPr id="289" name="" descr=""/>
          <p:cNvPicPr/>
          <p:nvPr/>
        </p:nvPicPr>
        <p:blipFill>
          <a:blip r:embed="rId2"/>
          <a:stretch/>
        </p:blipFill>
        <p:spPr>
          <a:xfrm>
            <a:off x="3962520" y="1905120"/>
            <a:ext cx="5257800" cy="3581280"/>
          </a:xfrm>
          <a:prstGeom prst="rect">
            <a:avLst/>
          </a:prstGeom>
          <a:noFill/>
          <a:ln w="0">
            <a:noFill/>
          </a:ln>
        </p:spPr>
      </p:pic>
      <p:sp>
        <p:nvSpPr>
          <p:cNvPr id="290" name=""/>
          <p:cNvSpPr/>
          <p:nvPr/>
        </p:nvSpPr>
        <p:spPr>
          <a:xfrm>
            <a:off x="1523880" y="5575320"/>
            <a:ext cx="2210040" cy="68580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91" name=""/>
          <p:cNvSpPr/>
          <p:nvPr/>
        </p:nvSpPr>
        <p:spPr>
          <a:xfrm>
            <a:off x="1523880" y="5651640"/>
            <a:ext cx="2286000" cy="58140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001"/>
              </a:spcBef>
              <a:tabLst>
                <a:tab algn="l" pos="0"/>
                <a:tab algn="l" pos="16002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Futura Md BT"/>
              </a:rPr>
              <a:t>Total Favor: </a:t>
            </a:r>
            <a:r>
              <a:rPr b="0" lang="en-US" sz="1600" strike="noStrike" u="none">
                <a:solidFill>
                  <a:srgbClr val="000000"/>
                </a:solidFill>
                <a:effectLst/>
                <a:uFillTx/>
                <a:latin typeface="Futura Md BT"/>
              </a:rPr>
              <a:t>	</a:t>
            </a:r>
            <a:r>
              <a:rPr b="0" lang="en-US" sz="1600" strike="noStrike" u="none">
                <a:solidFill>
                  <a:srgbClr val="000000"/>
                </a:solidFill>
                <a:effectLst/>
                <a:uFillTx/>
                <a:latin typeface="Futura Md BT"/>
              </a:rPr>
              <a:t>60% Total Oppose:</a:t>
            </a:r>
            <a:r>
              <a:rPr b="0" lang="en-US" sz="1600" strike="noStrike" u="none">
                <a:solidFill>
                  <a:srgbClr val="000000"/>
                </a:solidFill>
                <a:effectLst/>
                <a:uFillTx/>
                <a:latin typeface="Futura Md BT"/>
              </a:rPr>
              <a:t>	</a:t>
            </a:r>
            <a:r>
              <a:rPr b="0" lang="en-US" sz="1600" strike="noStrike" u="none">
                <a:solidFill>
                  <a:srgbClr val="000000"/>
                </a:solidFill>
                <a:effectLst/>
                <a:uFillTx/>
                <a:latin typeface="Futura Md BT"/>
              </a:rPr>
              <a:t>31%</a:t>
            </a:r>
            <a:r>
              <a:rPr b="0" lang="en-US" sz="1600" strike="noStrike" u="none">
                <a:solidFill>
                  <a:srgbClr val="000000"/>
                </a:solidFill>
                <a:effectLst/>
                <a:uFillTx/>
                <a:latin typeface="Futura Md BT"/>
              </a:rPr>
              <a:t>	</a:t>
            </a:r>
            <a:endParaRPr b="0" lang="en-US" sz="1600" strike="noStrike" u="none">
              <a:solidFill>
                <a:srgbClr val="000000"/>
              </a:solidFill>
              <a:effectLst/>
              <a:uFillTx/>
              <a:latin typeface="Times New Roman"/>
            </a:endParaRPr>
          </a:p>
        </p:txBody>
      </p:sp>
      <p:sp>
        <p:nvSpPr>
          <p:cNvPr id="292" name=""/>
          <p:cNvSpPr/>
          <p:nvPr/>
        </p:nvSpPr>
        <p:spPr>
          <a:xfrm>
            <a:off x="5943600" y="5575320"/>
            <a:ext cx="2209680" cy="68580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93" name=""/>
          <p:cNvSpPr/>
          <p:nvPr/>
        </p:nvSpPr>
        <p:spPr>
          <a:xfrm>
            <a:off x="5943600" y="5651640"/>
            <a:ext cx="2286000" cy="58140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001"/>
              </a:spcBef>
              <a:tabLst>
                <a:tab algn="l" pos="0"/>
                <a:tab algn="l" pos="16002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Futura Md BT"/>
              </a:rPr>
              <a:t>Total Favor: </a:t>
            </a:r>
            <a:r>
              <a:rPr b="0" lang="en-US" sz="1600" strike="noStrike" u="none">
                <a:solidFill>
                  <a:srgbClr val="000000"/>
                </a:solidFill>
                <a:effectLst/>
                <a:uFillTx/>
                <a:latin typeface="Futura Md BT"/>
              </a:rPr>
              <a:t>	</a:t>
            </a:r>
            <a:r>
              <a:rPr b="0" lang="en-US" sz="1600" strike="noStrike" u="none">
                <a:solidFill>
                  <a:srgbClr val="000000"/>
                </a:solidFill>
                <a:effectLst/>
                <a:uFillTx/>
                <a:latin typeface="Futura Md BT"/>
              </a:rPr>
              <a:t>67% Total Oppose:</a:t>
            </a:r>
            <a:r>
              <a:rPr b="0" lang="en-US" sz="1600" strike="noStrike" u="none">
                <a:solidFill>
                  <a:srgbClr val="000000"/>
                </a:solidFill>
                <a:effectLst/>
                <a:uFillTx/>
                <a:latin typeface="Futura Md BT"/>
              </a:rPr>
              <a:t>	</a:t>
            </a:r>
            <a:r>
              <a:rPr b="0" lang="en-US" sz="1600" strike="noStrike" u="none">
                <a:solidFill>
                  <a:srgbClr val="000000"/>
                </a:solidFill>
                <a:effectLst/>
                <a:uFillTx/>
                <a:latin typeface="Futura Md BT"/>
              </a:rPr>
              <a:t>23%</a:t>
            </a:r>
            <a:r>
              <a:rPr b="0" lang="en-US" sz="1600" strike="noStrike" u="none">
                <a:solidFill>
                  <a:srgbClr val="000000"/>
                </a:solidFill>
                <a:effectLst/>
                <a:uFillTx/>
                <a:latin typeface="Futura Md BT"/>
              </a:rPr>
              <a:t>	</a:t>
            </a:r>
            <a:endParaRPr b="0" lang="en-US" sz="1600" strike="noStrike" u="none">
              <a:solidFill>
                <a:srgbClr val="000000"/>
              </a:solidFill>
              <a:effectLst/>
              <a:uFillTx/>
              <a:latin typeface="Times New Roman"/>
            </a:endParaRPr>
          </a:p>
        </p:txBody>
      </p:sp>
      <p:sp>
        <p:nvSpPr>
          <p:cNvPr id="294" name=""/>
          <p:cNvSpPr/>
          <p:nvPr/>
        </p:nvSpPr>
        <p:spPr>
          <a:xfrm>
            <a:off x="685800" y="1463760"/>
            <a:ext cx="3733920" cy="52092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400" strike="noStrike" u="none">
                <a:solidFill>
                  <a:srgbClr val="000000"/>
                </a:solidFill>
                <a:effectLst/>
                <a:uFillTx/>
                <a:latin typeface="Futura Md BT"/>
              </a:rPr>
              <a:t>Asked without consumer language         on March 6</a:t>
            </a:r>
            <a:endParaRPr b="0" lang="en-US" sz="1400" strike="noStrike" u="none">
              <a:solidFill>
                <a:srgbClr val="000000"/>
              </a:solidFill>
              <a:effectLst/>
              <a:uFillTx/>
              <a:latin typeface="Times New Roman"/>
            </a:endParaRPr>
          </a:p>
        </p:txBody>
      </p:sp>
      <p:sp>
        <p:nvSpPr>
          <p:cNvPr id="295" name=""/>
          <p:cNvSpPr/>
          <p:nvPr/>
        </p:nvSpPr>
        <p:spPr>
          <a:xfrm>
            <a:off x="5029200" y="1463760"/>
            <a:ext cx="3733920" cy="52092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400" strike="noStrike" u="none">
                <a:solidFill>
                  <a:srgbClr val="000000"/>
                </a:solidFill>
                <a:effectLst/>
                <a:uFillTx/>
                <a:latin typeface="Futura Md BT"/>
              </a:rPr>
              <a:t>Asked with consumer language              on March 7-8</a:t>
            </a:r>
            <a:endParaRPr b="0" lang="en-US" sz="1400" strike="noStrike" u="none">
              <a:solidFill>
                <a:srgbClr val="000000"/>
              </a:solidFill>
              <a:effectLst/>
              <a:uFillTx/>
              <a:latin typeface="Times New Roman"/>
            </a:endParaRPr>
          </a:p>
        </p:txBody>
      </p:sp>
      <p:sp>
        <p:nvSpPr>
          <p:cNvPr id="296" name=""/>
          <p:cNvSpPr/>
          <p:nvPr/>
        </p:nvSpPr>
        <p:spPr>
          <a:xfrm>
            <a:off x="838080" y="1219320"/>
            <a:ext cx="7696440" cy="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297" name=""/>
          <p:cNvSpPr/>
          <p:nvPr/>
        </p:nvSpPr>
        <p:spPr>
          <a:xfrm>
            <a:off x="533520" y="396720"/>
            <a:ext cx="8229600" cy="15570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Futura Md BT"/>
              </a:rPr>
              <a:t>Voters who favor the alternate plan focus in on CONSUMER conservation incentives and the permitting process; they find incentives for business and state guaranteed credit more troubling.</a:t>
            </a:r>
            <a:endParaRPr b="0" lang="en-US" sz="2400" strike="noStrike" u="none">
              <a:solidFill>
                <a:srgbClr val="000000"/>
              </a:solidFill>
              <a:effectLst/>
              <a:uFillTx/>
              <a:latin typeface="Times New Roman"/>
            </a:endParaRPr>
          </a:p>
        </p:txBody>
      </p:sp>
      <p:sp>
        <p:nvSpPr>
          <p:cNvPr id="298" name=""/>
          <p:cNvSpPr/>
          <p:nvPr/>
        </p:nvSpPr>
        <p:spPr>
          <a:xfrm>
            <a:off x="457200" y="2079720"/>
            <a:ext cx="8229600" cy="463752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800" strike="noStrike" u="none">
                <a:solidFill>
                  <a:srgbClr val="000000"/>
                </a:solidFill>
                <a:effectLst/>
                <a:uFillTx/>
                <a:latin typeface="Arial"/>
              </a:rPr>
              <a:t>“I like the idea of getting more power plants built. I don't like the idea of businesses closing during peak hours. They are called peak hours for a reason. It seems that this would send a lot of businesses elsewhere, if they were required to do so much.”</a:t>
            </a:r>
            <a:endParaRPr b="0" lang="en-US" sz="1800" strike="noStrike" u="none">
              <a:solidFill>
                <a:srgbClr val="000000"/>
              </a:solidFill>
              <a:effectLst/>
              <a:uFillTx/>
              <a:latin typeface="Times New Roman"/>
            </a:endParaRPr>
          </a:p>
          <a:p>
            <a:pPr>
              <a:lnSpc>
                <a:spcPct val="10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800" strike="noStrike" u="none">
                <a:solidFill>
                  <a:srgbClr val="000000"/>
                </a:solidFill>
                <a:effectLst/>
                <a:uFillTx/>
                <a:latin typeface="Arial"/>
              </a:rPr>
              <a:t>“I think that there has to be some plan. I think if I'm understanding it right, the utilities would actually pay businesses to not operate during peak hours. All of those things you hit on earlier in the survey. Building new plants and speeding up permit processes, letting deregulation work. I believe the competition will regulate prices and keep them where they are supposed to be. It's just that I do believe the process does need to speed up, and California needs new power plants or other sources of power. Water, wind, solar or whatever. I think the prices will come down to a fair market price eventually.”</a:t>
            </a:r>
            <a:endParaRPr b="0" lang="en-US" sz="1800" strike="noStrike" u="none">
              <a:solidFill>
                <a:srgbClr val="000000"/>
              </a:solidFill>
              <a:effectLst/>
              <a:uFillTx/>
              <a:latin typeface="Times New Roman"/>
            </a:endParaRPr>
          </a:p>
          <a:p>
            <a:pPr>
              <a:lnSpc>
                <a:spcPct val="10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800" strike="noStrike" u="none">
                <a:solidFill>
                  <a:srgbClr val="000000"/>
                </a:solidFill>
                <a:effectLst/>
                <a:uFillTx/>
                <a:latin typeface="Arial"/>
              </a:rPr>
              <a:t>“Well, if you give the consumers an incentive to use less and at the same time make it easier to build new plants, it could really help to relieve this situation.”</a:t>
            </a:r>
            <a:endParaRPr b="0" lang="en-US" sz="1800" strike="noStrike" u="none">
              <a:solidFill>
                <a:srgbClr val="000000"/>
              </a:solidFill>
              <a:effectLst/>
              <a:uFillTx/>
              <a:latin typeface="Times New Roman"/>
            </a:endParaRPr>
          </a:p>
          <a:p>
            <a:pPr>
              <a:lnSpc>
                <a:spcPct val="10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p:txBody>
      </p:sp>
      <p:sp>
        <p:nvSpPr>
          <p:cNvPr id="299" name=""/>
          <p:cNvSpPr/>
          <p:nvPr/>
        </p:nvSpPr>
        <p:spPr>
          <a:xfrm>
            <a:off x="685800" y="1981080"/>
            <a:ext cx="7772400" cy="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300" name=""/>
          <p:cNvSpPr/>
          <p:nvPr/>
        </p:nvSpPr>
        <p:spPr>
          <a:xfrm>
            <a:off x="457200" y="533520"/>
            <a:ext cx="8229600" cy="45720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301" name=""/>
          <p:cNvSpPr/>
          <p:nvPr/>
        </p:nvSpPr>
        <p:spPr>
          <a:xfrm>
            <a:off x="533520" y="396720"/>
            <a:ext cx="8229600" cy="119124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Futura Md BT"/>
              </a:rPr>
              <a:t>Voters who oppose the plan also cite concerns over buy downs for business and state credit; also mentions of concerns about the environment.</a:t>
            </a:r>
            <a:endParaRPr b="0" lang="en-US" sz="2400" strike="noStrike" u="none">
              <a:solidFill>
                <a:srgbClr val="000000"/>
              </a:solidFill>
              <a:effectLst/>
              <a:uFillTx/>
              <a:latin typeface="Times New Roman"/>
            </a:endParaRPr>
          </a:p>
        </p:txBody>
      </p:sp>
      <p:sp>
        <p:nvSpPr>
          <p:cNvPr id="302" name=""/>
          <p:cNvSpPr/>
          <p:nvPr/>
        </p:nvSpPr>
        <p:spPr>
          <a:xfrm>
            <a:off x="457200" y="1752480"/>
            <a:ext cx="8229600" cy="449460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800" strike="noStrike" u="none">
                <a:solidFill>
                  <a:srgbClr val="000000"/>
                </a:solidFill>
                <a:effectLst/>
                <a:uFillTx/>
                <a:latin typeface="Arial"/>
              </a:rPr>
              <a:t>“I oppose the relaxation of regulations for building new plants. I don't want the state of California guaranteeing the utilities debts. I think the environmental restrictions are important for the state of California. I want the utilities to either succeed or fail on their own. I don't want the state to guarantee their debts for that reason. I'd be happy for other electric suppliers to take over for that reason.”</a:t>
            </a:r>
            <a:endParaRPr b="0" lang="en-US" sz="1800" strike="noStrike" u="none">
              <a:solidFill>
                <a:srgbClr val="000000"/>
              </a:solidFill>
              <a:effectLst/>
              <a:uFillTx/>
              <a:latin typeface="Times New Roman"/>
            </a:endParaRPr>
          </a:p>
          <a:p>
            <a:pPr>
              <a:lnSpc>
                <a:spcPct val="10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800" strike="noStrike" u="none">
                <a:solidFill>
                  <a:srgbClr val="000000"/>
                </a:solidFill>
                <a:effectLst/>
                <a:uFillTx/>
                <a:latin typeface="Arial"/>
              </a:rPr>
              <a:t>“What I disagree with is putting regulations closer to other states. I think it is fine for companies to make a profit, but not to sacrifice environmental standards. I'd be willing to pay more for power to compensate the electrical companies for having to build more environmentally friendly plants. Paying companies not to use electricity during peak hours.”</a:t>
            </a:r>
            <a:endParaRPr b="0" lang="en-US" sz="1800" strike="noStrike" u="none">
              <a:solidFill>
                <a:srgbClr val="000000"/>
              </a:solidFill>
              <a:effectLst/>
              <a:uFillTx/>
              <a:latin typeface="Times New Roman"/>
            </a:endParaRPr>
          </a:p>
          <a:p>
            <a:pPr>
              <a:lnSpc>
                <a:spcPct val="10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800" strike="noStrike" u="none">
                <a:solidFill>
                  <a:srgbClr val="000000"/>
                </a:solidFill>
                <a:effectLst/>
                <a:uFillTx/>
                <a:latin typeface="Arial"/>
              </a:rPr>
              <a:t>“Because I wouldn't want to work nights, and I wouldn't want to see any other women have to work nights, because they have children. I don't want to see people have to change their lives just so the power companies can make more money.”</a:t>
            </a:r>
            <a:endParaRPr b="0" lang="en-US" sz="1800" strike="noStrike" u="none">
              <a:solidFill>
                <a:srgbClr val="000000"/>
              </a:solidFill>
              <a:effectLst/>
              <a:uFillTx/>
              <a:latin typeface="Times New Roman"/>
            </a:endParaRPr>
          </a:p>
        </p:txBody>
      </p:sp>
      <p:sp>
        <p:nvSpPr>
          <p:cNvPr id="303" name=""/>
          <p:cNvSpPr/>
          <p:nvPr/>
        </p:nvSpPr>
        <p:spPr>
          <a:xfrm>
            <a:off x="609480" y="1600200"/>
            <a:ext cx="7925040" cy="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304" name=""/>
          <p:cNvSpPr/>
          <p:nvPr/>
        </p:nvSpPr>
        <p:spPr>
          <a:xfrm>
            <a:off x="1295280" y="5807160"/>
            <a:ext cx="708660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05" name=""/>
          <p:cNvSpPr/>
          <p:nvPr/>
        </p:nvSpPr>
        <p:spPr>
          <a:xfrm>
            <a:off x="380880" y="5883120"/>
            <a:ext cx="8534520" cy="52092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400" strike="noStrike" u="none">
                <a:solidFill>
                  <a:srgbClr val="000000"/>
                </a:solidFill>
                <a:effectLst/>
                <a:uFillTx/>
                <a:latin typeface="Arial"/>
              </a:rPr>
              <a:t>Now, you said you favor both of the plans I just read to you.  If you had to pick just one, which one plan would come closest to what you think should happen to help resolve California’s electricity crisis.</a:t>
            </a:r>
            <a:endParaRPr b="0" lang="en-US" sz="1400" strike="noStrike" u="none">
              <a:solidFill>
                <a:srgbClr val="000000"/>
              </a:solidFill>
              <a:effectLst/>
              <a:uFillTx/>
              <a:latin typeface="Times New Roman"/>
            </a:endParaRPr>
          </a:p>
        </p:txBody>
      </p:sp>
      <p:sp>
        <p:nvSpPr>
          <p:cNvPr id="306" name=""/>
          <p:cNvSpPr/>
          <p:nvPr/>
        </p:nvSpPr>
        <p:spPr>
          <a:xfrm>
            <a:off x="533520" y="396720"/>
            <a:ext cx="8229600" cy="119124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Futura Md BT"/>
              </a:rPr>
              <a:t>Adding the consumer language after the first night also improves the forced choice “ballot” among those who initially favor both plans.</a:t>
            </a:r>
            <a:endParaRPr b="0" lang="en-US" sz="2400" strike="noStrike" u="none">
              <a:solidFill>
                <a:srgbClr val="000000"/>
              </a:solidFill>
              <a:effectLst/>
              <a:uFillTx/>
              <a:latin typeface="Times New Roman"/>
            </a:endParaRPr>
          </a:p>
        </p:txBody>
      </p:sp>
      <p:pic>
        <p:nvPicPr>
          <p:cNvPr id="307" name="" descr=""/>
          <p:cNvPicPr/>
          <p:nvPr/>
        </p:nvPicPr>
        <p:blipFill>
          <a:blip r:embed="rId1"/>
          <a:stretch/>
        </p:blipFill>
        <p:spPr>
          <a:xfrm>
            <a:off x="4114800" y="2133720"/>
            <a:ext cx="5257800" cy="3193920"/>
          </a:xfrm>
          <a:prstGeom prst="rect">
            <a:avLst/>
          </a:prstGeom>
          <a:noFill/>
          <a:ln w="0">
            <a:noFill/>
          </a:ln>
        </p:spPr>
      </p:pic>
      <p:pic>
        <p:nvPicPr>
          <p:cNvPr id="308" name="" descr=""/>
          <p:cNvPicPr/>
          <p:nvPr/>
        </p:nvPicPr>
        <p:blipFill>
          <a:blip r:embed="rId2"/>
          <a:stretch/>
        </p:blipFill>
        <p:spPr>
          <a:xfrm>
            <a:off x="0" y="2133720"/>
            <a:ext cx="5321160" cy="3213000"/>
          </a:xfrm>
          <a:prstGeom prst="rect">
            <a:avLst/>
          </a:prstGeom>
          <a:noFill/>
          <a:ln w="0">
            <a:noFill/>
          </a:ln>
        </p:spPr>
      </p:pic>
      <p:sp>
        <p:nvSpPr>
          <p:cNvPr id="309" name=""/>
          <p:cNvSpPr/>
          <p:nvPr/>
        </p:nvSpPr>
        <p:spPr>
          <a:xfrm>
            <a:off x="838080" y="1600200"/>
            <a:ext cx="3733920" cy="52092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400" strike="noStrike" u="none">
                <a:solidFill>
                  <a:srgbClr val="000000"/>
                </a:solidFill>
                <a:effectLst/>
                <a:uFillTx/>
                <a:latin typeface="Futura Md BT"/>
              </a:rPr>
              <a:t>Asked without consumer language      on March 6</a:t>
            </a:r>
            <a:endParaRPr b="0" lang="en-US" sz="1400" strike="noStrike" u="none">
              <a:solidFill>
                <a:srgbClr val="000000"/>
              </a:solidFill>
              <a:effectLst/>
              <a:uFillTx/>
              <a:latin typeface="Times New Roman"/>
            </a:endParaRPr>
          </a:p>
        </p:txBody>
      </p:sp>
      <p:sp>
        <p:nvSpPr>
          <p:cNvPr id="310" name=""/>
          <p:cNvSpPr/>
          <p:nvPr/>
        </p:nvSpPr>
        <p:spPr>
          <a:xfrm>
            <a:off x="5029200" y="1600200"/>
            <a:ext cx="3733920" cy="52092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400" strike="noStrike" u="none">
                <a:solidFill>
                  <a:srgbClr val="000000"/>
                </a:solidFill>
                <a:effectLst/>
                <a:uFillTx/>
                <a:latin typeface="Futura Md BT"/>
              </a:rPr>
              <a:t>Asked with consumer language           on March 7-8</a:t>
            </a:r>
            <a:endParaRPr b="0" lang="en-US" sz="1400" strike="noStrike" u="none">
              <a:solidFill>
                <a:srgbClr val="000000"/>
              </a:solidFill>
              <a:effectLst/>
              <a:uFillTx/>
              <a:latin typeface="Times New Roman"/>
            </a:endParaRPr>
          </a:p>
        </p:txBody>
      </p:sp>
      <p:sp>
        <p:nvSpPr>
          <p:cNvPr id="311" name=""/>
          <p:cNvSpPr/>
          <p:nvPr/>
        </p:nvSpPr>
        <p:spPr>
          <a:xfrm>
            <a:off x="1295280" y="5302080"/>
            <a:ext cx="3353040" cy="4906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81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300" strike="noStrike" u="none">
                <a:solidFill>
                  <a:srgbClr val="000000"/>
                </a:solidFill>
                <a:effectLst/>
                <a:uFillTx/>
                <a:latin typeface="Arial"/>
              </a:rPr>
              <a:t>35% of respondents the first night said the favored both plans</a:t>
            </a:r>
            <a:endParaRPr b="0" lang="en-US" sz="1300" strike="noStrike" u="none">
              <a:solidFill>
                <a:srgbClr val="000000"/>
              </a:solidFill>
              <a:effectLst/>
              <a:uFillTx/>
              <a:latin typeface="Times New Roman"/>
            </a:endParaRPr>
          </a:p>
        </p:txBody>
      </p:sp>
      <p:sp>
        <p:nvSpPr>
          <p:cNvPr id="312" name=""/>
          <p:cNvSpPr/>
          <p:nvPr/>
        </p:nvSpPr>
        <p:spPr>
          <a:xfrm>
            <a:off x="5029200" y="5302080"/>
            <a:ext cx="3352680" cy="4906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81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300" strike="noStrike" u="none">
                <a:solidFill>
                  <a:srgbClr val="000000"/>
                </a:solidFill>
                <a:effectLst/>
                <a:uFillTx/>
                <a:latin typeface="Arial"/>
              </a:rPr>
              <a:t>36% of respondents the second and third nights said the favored both plans</a:t>
            </a:r>
            <a:endParaRPr b="0" lang="en-US" sz="1300" strike="noStrike" u="none">
              <a:solidFill>
                <a:srgbClr val="000000"/>
              </a:solidFill>
              <a:effectLst/>
              <a:uFillTx/>
              <a:latin typeface="Times New Roman"/>
            </a:endParaRPr>
          </a:p>
        </p:txBody>
      </p:sp>
      <p:sp>
        <p:nvSpPr>
          <p:cNvPr id="313" name=""/>
          <p:cNvSpPr/>
          <p:nvPr/>
        </p:nvSpPr>
        <p:spPr>
          <a:xfrm>
            <a:off x="838080" y="1600200"/>
            <a:ext cx="7696440" cy="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314" name=""/>
          <p:cNvSpPr/>
          <p:nvPr/>
        </p:nvSpPr>
        <p:spPr>
          <a:xfrm>
            <a:off x="685800" y="685800"/>
            <a:ext cx="2895480" cy="8254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Text slide for ballot sub groups</a:t>
            </a:r>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315" name=""/>
          <p:cNvSpPr/>
          <p:nvPr/>
        </p:nvSpPr>
        <p:spPr>
          <a:xfrm>
            <a:off x="1447920" y="396720"/>
            <a:ext cx="6705360" cy="8254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Futura Md BT"/>
              </a:rPr>
              <a:t>Blackout voters give strong                                 support to alternate plan.</a:t>
            </a:r>
            <a:endParaRPr b="0" lang="en-US" sz="2400" strike="noStrike" u="none">
              <a:solidFill>
                <a:srgbClr val="000000"/>
              </a:solidFill>
              <a:effectLst/>
              <a:uFillTx/>
              <a:latin typeface="Times New Roman"/>
            </a:endParaRPr>
          </a:p>
        </p:txBody>
      </p:sp>
      <p:pic>
        <p:nvPicPr>
          <p:cNvPr id="316" name="" descr=""/>
          <p:cNvPicPr/>
          <p:nvPr/>
        </p:nvPicPr>
        <p:blipFill>
          <a:blip r:embed="rId1"/>
          <a:stretch/>
        </p:blipFill>
        <p:spPr>
          <a:xfrm>
            <a:off x="76320" y="1830240"/>
            <a:ext cx="5029200" cy="3046680"/>
          </a:xfrm>
          <a:prstGeom prst="rect">
            <a:avLst/>
          </a:prstGeom>
          <a:noFill/>
          <a:ln w="0">
            <a:noFill/>
          </a:ln>
        </p:spPr>
      </p:pic>
      <p:pic>
        <p:nvPicPr>
          <p:cNvPr id="317" name="" descr=""/>
          <p:cNvPicPr/>
          <p:nvPr/>
        </p:nvPicPr>
        <p:blipFill>
          <a:blip r:embed="rId2"/>
          <a:stretch/>
        </p:blipFill>
        <p:spPr>
          <a:xfrm>
            <a:off x="4267080" y="1906560"/>
            <a:ext cx="4724640" cy="2817720"/>
          </a:xfrm>
          <a:prstGeom prst="rect">
            <a:avLst/>
          </a:prstGeom>
          <a:noFill/>
          <a:ln w="0">
            <a:noFill/>
          </a:ln>
        </p:spPr>
      </p:pic>
      <p:sp>
        <p:nvSpPr>
          <p:cNvPr id="318" name=""/>
          <p:cNvSpPr/>
          <p:nvPr/>
        </p:nvSpPr>
        <p:spPr>
          <a:xfrm>
            <a:off x="1066680" y="1371600"/>
            <a:ext cx="2971800" cy="3682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sng">
                <a:solidFill>
                  <a:srgbClr val="000000"/>
                </a:solidFill>
                <a:effectLst/>
                <a:uFillTx/>
                <a:latin typeface="Arial"/>
              </a:rPr>
              <a:t>The Governor’s Plan</a:t>
            </a:r>
            <a:endParaRPr b="0" lang="en-US" sz="1800" strike="noStrike" u="none">
              <a:solidFill>
                <a:srgbClr val="000000"/>
              </a:solidFill>
              <a:effectLst/>
              <a:uFillTx/>
              <a:latin typeface="Times New Roman"/>
            </a:endParaRPr>
          </a:p>
        </p:txBody>
      </p:sp>
      <p:sp>
        <p:nvSpPr>
          <p:cNvPr id="319" name=""/>
          <p:cNvSpPr/>
          <p:nvPr/>
        </p:nvSpPr>
        <p:spPr>
          <a:xfrm>
            <a:off x="5029200" y="1371600"/>
            <a:ext cx="2971800" cy="3682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sng">
                <a:solidFill>
                  <a:srgbClr val="000000"/>
                </a:solidFill>
                <a:effectLst/>
                <a:uFillTx/>
                <a:latin typeface="Arial"/>
              </a:rPr>
              <a:t>The Alternate Plan*</a:t>
            </a:r>
            <a:endParaRPr b="0" lang="en-US" sz="1800" strike="noStrike" u="none">
              <a:solidFill>
                <a:srgbClr val="000000"/>
              </a:solidFill>
              <a:effectLst/>
              <a:uFillTx/>
              <a:latin typeface="Times New Roman"/>
            </a:endParaRPr>
          </a:p>
        </p:txBody>
      </p:sp>
      <p:sp>
        <p:nvSpPr>
          <p:cNvPr id="320" name=""/>
          <p:cNvSpPr/>
          <p:nvPr/>
        </p:nvSpPr>
        <p:spPr>
          <a:xfrm>
            <a:off x="762120" y="5029200"/>
            <a:ext cx="7848360" cy="91692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800" strike="noStrike" u="none">
                <a:solidFill>
                  <a:srgbClr val="000000"/>
                </a:solidFill>
                <a:effectLst/>
                <a:uFillTx/>
                <a:latin typeface="Arial"/>
              </a:rPr>
              <a:t>But, among the 28% of blackout voters who favor both plans, they lean toward the governor -- 54% governor / 42% alternate -- when forced to make a choice.</a:t>
            </a:r>
            <a:endParaRPr b="0" lang="en-US" sz="1800" strike="noStrike" u="none">
              <a:solidFill>
                <a:srgbClr val="000000"/>
              </a:solidFill>
              <a:effectLst/>
              <a:uFillTx/>
              <a:latin typeface="Times New Roman"/>
            </a:endParaRPr>
          </a:p>
        </p:txBody>
      </p:sp>
      <p:sp>
        <p:nvSpPr>
          <p:cNvPr id="321" name=""/>
          <p:cNvSpPr/>
          <p:nvPr/>
        </p:nvSpPr>
        <p:spPr>
          <a:xfrm>
            <a:off x="6629400" y="6019920"/>
            <a:ext cx="3276720" cy="2768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 With consumer language</a:t>
            </a:r>
            <a:endParaRPr b="0" lang="en-US" sz="1200" strike="noStrike" u="none">
              <a:solidFill>
                <a:srgbClr val="000000"/>
              </a:solidFill>
              <a:effectLst/>
              <a:uFillTx/>
              <a:latin typeface="Times New Roman"/>
            </a:endParaRPr>
          </a:p>
        </p:txBody>
      </p:sp>
      <p:sp>
        <p:nvSpPr>
          <p:cNvPr id="322" name=""/>
          <p:cNvSpPr/>
          <p:nvPr/>
        </p:nvSpPr>
        <p:spPr>
          <a:xfrm>
            <a:off x="1523880" y="1219320"/>
            <a:ext cx="6477120" cy="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323" name=""/>
          <p:cNvSpPr/>
          <p:nvPr/>
        </p:nvSpPr>
        <p:spPr>
          <a:xfrm>
            <a:off x="1066680" y="5775480"/>
            <a:ext cx="708660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24" name=""/>
          <p:cNvSpPr/>
          <p:nvPr/>
        </p:nvSpPr>
        <p:spPr>
          <a:xfrm>
            <a:off x="380880" y="5851440"/>
            <a:ext cx="8534520" cy="32256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938"/>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500" strike="noStrike" u="none">
                <a:solidFill>
                  <a:srgbClr val="000000"/>
                </a:solidFill>
                <a:effectLst/>
                <a:uFillTx/>
                <a:latin typeface="Arial"/>
              </a:rPr>
              <a:t>If this plan were implemented, who do you think would receive the most benefit …</a:t>
            </a:r>
            <a:endParaRPr b="0" lang="en-US" sz="1500" strike="noStrike" u="none">
              <a:solidFill>
                <a:srgbClr val="000000"/>
              </a:solidFill>
              <a:effectLst/>
              <a:uFillTx/>
              <a:latin typeface="Times New Roman"/>
            </a:endParaRPr>
          </a:p>
        </p:txBody>
      </p:sp>
      <p:sp>
        <p:nvSpPr>
          <p:cNvPr id="325" name=""/>
          <p:cNvSpPr/>
          <p:nvPr/>
        </p:nvSpPr>
        <p:spPr>
          <a:xfrm>
            <a:off x="1523880" y="396720"/>
            <a:ext cx="6858000" cy="8254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Futura Md BT"/>
              </a:rPr>
              <a:t>Voters think consumers would benefit more under alternate plan</a:t>
            </a:r>
            <a:endParaRPr b="0" lang="en-US" sz="2400" strike="noStrike" u="none">
              <a:solidFill>
                <a:srgbClr val="000000"/>
              </a:solidFill>
              <a:effectLst/>
              <a:uFillTx/>
              <a:latin typeface="Times New Roman"/>
            </a:endParaRPr>
          </a:p>
        </p:txBody>
      </p:sp>
      <p:pic>
        <p:nvPicPr>
          <p:cNvPr id="326" name="" descr=""/>
          <p:cNvPicPr/>
          <p:nvPr/>
        </p:nvPicPr>
        <p:blipFill>
          <a:blip r:embed="rId1"/>
          <a:stretch/>
        </p:blipFill>
        <p:spPr>
          <a:xfrm>
            <a:off x="1219320" y="1447920"/>
            <a:ext cx="6858000" cy="4101840"/>
          </a:xfrm>
          <a:prstGeom prst="rect">
            <a:avLst/>
          </a:prstGeom>
          <a:noFill/>
          <a:ln w="0">
            <a:noFill/>
          </a:ln>
        </p:spPr>
      </p:pic>
      <p:sp>
        <p:nvSpPr>
          <p:cNvPr id="327" name=""/>
          <p:cNvSpPr/>
          <p:nvPr/>
        </p:nvSpPr>
        <p:spPr>
          <a:xfrm>
            <a:off x="1752480" y="1295280"/>
            <a:ext cx="6248520" cy="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328" name=""/>
          <p:cNvSpPr/>
          <p:nvPr/>
        </p:nvSpPr>
        <p:spPr>
          <a:xfrm>
            <a:off x="838080" y="1865160"/>
            <a:ext cx="7543800" cy="357624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Futura Md BT"/>
              </a:rPr>
              <a:t>While the questionnaire was in the field, we did a number of re-writes of the arguments on each of the five topics covered: Competition; buy downs; State guarantee of utility credit; the permitting process; and the Governor’s plan to buy the electricity grid.</a:t>
            </a:r>
            <a:endParaRPr b="0" lang="en-US" sz="2400" strike="noStrike" u="none">
              <a:solidFill>
                <a:srgbClr val="000000"/>
              </a:solidFill>
              <a:effectLst/>
              <a:uFillTx/>
              <a:latin typeface="Times New Roman"/>
            </a:endParaRPr>
          </a:p>
          <a:p>
            <a:pPr algn="ctr">
              <a:lnSpc>
                <a:spcPct val="100000"/>
              </a:lnSpc>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Futura Md BT"/>
              </a:rPr>
              <a:t>The revised materials produced dramatically different results.  It’s clear that in this debate, the LANGUAGE that is used has a tremendous impact on how the issues are perceived.</a:t>
            </a:r>
            <a:endParaRPr b="0" lang="en-US" sz="2400" strike="noStrike" u="none">
              <a:solidFill>
                <a:srgbClr val="000000"/>
              </a:solidFill>
              <a:effectLst/>
              <a:uFillTx/>
              <a:latin typeface="Times New Roman"/>
            </a:endParaRPr>
          </a:p>
        </p:txBody>
      </p:sp>
      <p:sp>
        <p:nvSpPr>
          <p:cNvPr id="329" name=""/>
          <p:cNvSpPr/>
          <p:nvPr/>
        </p:nvSpPr>
        <p:spPr>
          <a:xfrm>
            <a:off x="609480" y="457200"/>
            <a:ext cx="8077320" cy="174744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Futura Md BT"/>
              </a:rPr>
              <a:t>Four aspects of the alternate plan and the Governor’s plan were further tested, with arguments on both sides of  each issue presented.</a:t>
            </a:r>
            <a:endParaRPr b="0" lang="en-US" sz="2400" strike="noStrike" u="none">
              <a:solidFill>
                <a:srgbClr val="000000"/>
              </a:solidFill>
              <a:effectLst/>
              <a:uFillTx/>
              <a:latin typeface="Times New Roman"/>
            </a:endParaRPr>
          </a:p>
          <a:p>
            <a:pPr>
              <a:lnSpc>
                <a:spcPct val="100000"/>
              </a:lnSpc>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330" name=""/>
          <p:cNvSpPr/>
          <p:nvPr/>
        </p:nvSpPr>
        <p:spPr>
          <a:xfrm>
            <a:off x="762120" y="1676520"/>
            <a:ext cx="7696080" cy="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331" name=""/>
          <p:cNvSpPr/>
          <p:nvPr/>
        </p:nvSpPr>
        <p:spPr>
          <a:xfrm>
            <a:off x="533520" y="762120"/>
            <a:ext cx="8229600" cy="45972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Futura Md BT"/>
              </a:rPr>
              <a:t>COMPETITION: THEIR LANGUAGE</a:t>
            </a:r>
            <a:endParaRPr b="0" lang="en-US" sz="2400" strike="noStrike" u="none">
              <a:solidFill>
                <a:srgbClr val="000000"/>
              </a:solidFill>
              <a:effectLst/>
              <a:uFillTx/>
              <a:latin typeface="Times New Roman"/>
            </a:endParaRPr>
          </a:p>
        </p:txBody>
      </p:sp>
      <p:sp>
        <p:nvSpPr>
          <p:cNvPr id="332" name=""/>
          <p:cNvSpPr/>
          <p:nvPr/>
        </p:nvSpPr>
        <p:spPr>
          <a:xfrm>
            <a:off x="762120" y="1447920"/>
            <a:ext cx="7924680" cy="192276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Some people say that there are not enough companies in California to create a truly competitive market.  They say that under deregulation, the handful of utility companies that currently exist have created a monopoly and sent prices through the roof.</a:t>
            </a:r>
            <a:endParaRPr b="0" lang="en-US" sz="2400" strike="noStrike" u="none">
              <a:solidFill>
                <a:srgbClr val="000000"/>
              </a:solidFill>
              <a:effectLst/>
              <a:uFillTx/>
              <a:latin typeface="Times New Roman"/>
            </a:endParaRPr>
          </a:p>
        </p:txBody>
      </p:sp>
      <p:sp>
        <p:nvSpPr>
          <p:cNvPr id="333" name=""/>
          <p:cNvSpPr/>
          <p:nvPr/>
        </p:nvSpPr>
        <p:spPr>
          <a:xfrm>
            <a:off x="1752480" y="609480"/>
            <a:ext cx="5791320" cy="685800"/>
          </a:xfrm>
          <a:prstGeom prst="rect">
            <a:avLst/>
          </a:prstGeom>
          <a:noFill/>
          <a:ln w="19080">
            <a:solidFill>
              <a:srgbClr val="ff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334" name=""/>
          <p:cNvSpPr/>
          <p:nvPr/>
        </p:nvSpPr>
        <p:spPr>
          <a:xfrm>
            <a:off x="533520" y="533520"/>
            <a:ext cx="8229600" cy="45972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Futura Md BT"/>
              </a:rPr>
              <a:t>COMPETITION: OUR LANGUAGE</a:t>
            </a:r>
            <a:endParaRPr b="0" lang="en-US" sz="2400" strike="noStrike" u="none">
              <a:solidFill>
                <a:srgbClr val="000000"/>
              </a:solidFill>
              <a:effectLst/>
              <a:uFillTx/>
              <a:latin typeface="Times New Roman"/>
            </a:endParaRPr>
          </a:p>
        </p:txBody>
      </p:sp>
      <p:sp>
        <p:nvSpPr>
          <p:cNvPr id="335" name=""/>
          <p:cNvSpPr/>
          <p:nvPr/>
        </p:nvSpPr>
        <p:spPr>
          <a:xfrm>
            <a:off x="838080" y="1143000"/>
            <a:ext cx="7925040" cy="14396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sng">
                <a:solidFill>
                  <a:srgbClr val="000000"/>
                </a:solidFill>
                <a:effectLst/>
                <a:uFillTx/>
                <a:latin typeface="Arial"/>
              </a:rPr>
              <a:t>Day 1</a:t>
            </a:r>
            <a:endParaRPr b="0" lang="en-US" sz="1600" strike="noStrike" u="none">
              <a:solidFill>
                <a:srgbClr val="000000"/>
              </a:solidFill>
              <a:effectLst/>
              <a:uFillTx/>
              <a:latin typeface="Times New Roman"/>
            </a:endParaRPr>
          </a:p>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Some people say that this is the only way to introduce competition and open markets into the electrical power industry.  Competition is the only way to stabilize electricity prices, stop blackouts, and improve service where companies have to compete for consumers.</a:t>
            </a:r>
            <a:endParaRPr b="0" lang="en-US" sz="1600" strike="noStrike" u="none">
              <a:solidFill>
                <a:srgbClr val="000000"/>
              </a:solidFill>
              <a:effectLst/>
              <a:uFillTx/>
              <a:latin typeface="Times New Roman"/>
            </a:endParaRPr>
          </a:p>
        </p:txBody>
      </p:sp>
      <p:sp>
        <p:nvSpPr>
          <p:cNvPr id="336" name=""/>
          <p:cNvSpPr/>
          <p:nvPr/>
        </p:nvSpPr>
        <p:spPr>
          <a:xfrm>
            <a:off x="838080" y="2662200"/>
            <a:ext cx="7925040" cy="19270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sng">
                <a:solidFill>
                  <a:srgbClr val="000000"/>
                </a:solidFill>
                <a:effectLst/>
                <a:uFillTx/>
                <a:latin typeface="Arial"/>
              </a:rPr>
              <a:t>Day 2</a:t>
            </a:r>
            <a:endParaRPr b="0" lang="en-US" sz="1600" strike="noStrike" u="none">
              <a:solidFill>
                <a:srgbClr val="000000"/>
              </a:solidFill>
              <a:effectLst/>
              <a:uFillTx/>
              <a:latin typeface="Times New Roman"/>
            </a:endParaRPr>
          </a:p>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Some people say under ANY plan electricity prices are going to go up.  But it’s a bad idea to let the state own and operate the electricity grid and instead we should give California consumers the right to fire their electric supplier and try REAL competition for the first time.  Real competition between private companies is the best way to stabilize prices, stop blackouts, and improve services.</a:t>
            </a:r>
            <a:endParaRPr b="0" lang="en-US" sz="1600" strike="noStrike" u="none">
              <a:solidFill>
                <a:srgbClr val="000000"/>
              </a:solidFill>
              <a:effectLst/>
              <a:uFillTx/>
              <a:latin typeface="Times New Roman"/>
            </a:endParaRPr>
          </a:p>
        </p:txBody>
      </p:sp>
      <p:sp>
        <p:nvSpPr>
          <p:cNvPr id="337" name=""/>
          <p:cNvSpPr/>
          <p:nvPr/>
        </p:nvSpPr>
        <p:spPr>
          <a:xfrm>
            <a:off x="838080" y="4749840"/>
            <a:ext cx="7925040" cy="1810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sng">
                <a:solidFill>
                  <a:srgbClr val="000000"/>
                </a:solidFill>
                <a:effectLst/>
                <a:uFillTx/>
                <a:latin typeface="Arial"/>
              </a:rPr>
              <a:t>Day 3</a:t>
            </a:r>
            <a:endParaRPr b="0" lang="en-US" sz="1600" strike="noStrike" u="none">
              <a:solidFill>
                <a:srgbClr val="000000"/>
              </a:solidFill>
              <a:effectLst/>
              <a:uFillTx/>
              <a:latin typeface="Times New Roman"/>
            </a:endParaRPr>
          </a:p>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It’s a bad idea to let the state own and operate the electricity grid.  Instead, we should give California consumers the right to fire their electric supplier and try REAL electric competition for the first time.  Real competition between private companies is the best way to stabilize prices, stop blackouts, and improve services.</a:t>
            </a:r>
            <a:endParaRPr b="0" lang="en-US" sz="1600" strike="noStrike" u="none">
              <a:solidFill>
                <a:srgbClr val="000000"/>
              </a:solidFill>
              <a:effectLst/>
              <a:uFillTx/>
              <a:latin typeface="Times New Roman"/>
            </a:endParaRPr>
          </a:p>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p:txBody>
      </p:sp>
      <p:sp>
        <p:nvSpPr>
          <p:cNvPr id="338" name=""/>
          <p:cNvSpPr/>
          <p:nvPr/>
        </p:nvSpPr>
        <p:spPr>
          <a:xfrm>
            <a:off x="1752480" y="457200"/>
            <a:ext cx="5791320" cy="685800"/>
          </a:xfrm>
          <a:prstGeom prst="rect">
            <a:avLst/>
          </a:prstGeom>
          <a:noFill/>
          <a:ln w="19080">
            <a:solidFill>
              <a:srgbClr val="ff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43" name=""/>
          <p:cNvSpPr/>
          <p:nvPr/>
        </p:nvSpPr>
        <p:spPr>
          <a:xfrm>
            <a:off x="380880" y="5911920"/>
            <a:ext cx="8534520" cy="3376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600" strike="noStrike" u="none">
                <a:solidFill>
                  <a:srgbClr val="000000"/>
                </a:solidFill>
                <a:effectLst/>
                <a:uFillTx/>
                <a:latin typeface="Arial"/>
              </a:rPr>
              <a:t>Do you approve or disapprove of the job Gray Davis is doing as Governor? </a:t>
            </a:r>
            <a:endParaRPr b="0" lang="en-US" sz="1600" strike="noStrike" u="none">
              <a:solidFill>
                <a:srgbClr val="000000"/>
              </a:solidFill>
              <a:effectLst/>
              <a:uFillTx/>
              <a:latin typeface="Times New Roman"/>
            </a:endParaRPr>
          </a:p>
        </p:txBody>
      </p:sp>
      <p:sp>
        <p:nvSpPr>
          <p:cNvPr id="44" name=""/>
          <p:cNvSpPr/>
          <p:nvPr/>
        </p:nvSpPr>
        <p:spPr>
          <a:xfrm>
            <a:off x="1143000" y="5911920"/>
            <a:ext cx="708660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5" name=""/>
          <p:cNvSpPr/>
          <p:nvPr/>
        </p:nvSpPr>
        <p:spPr>
          <a:xfrm>
            <a:off x="380880" y="457200"/>
            <a:ext cx="8382240" cy="8254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Futura Md BT"/>
              </a:rPr>
              <a:t>And … Davis’ Job Approval numbers are beginning to show signs of erosion, less positive intensity.</a:t>
            </a:r>
            <a:endParaRPr b="0" lang="en-US" sz="2400" strike="noStrike" u="none">
              <a:solidFill>
                <a:srgbClr val="000000"/>
              </a:solidFill>
              <a:effectLst/>
              <a:uFillTx/>
              <a:latin typeface="Times New Roman"/>
            </a:endParaRPr>
          </a:p>
        </p:txBody>
      </p:sp>
      <p:sp>
        <p:nvSpPr>
          <p:cNvPr id="46" name=""/>
          <p:cNvSpPr/>
          <p:nvPr/>
        </p:nvSpPr>
        <p:spPr>
          <a:xfrm>
            <a:off x="457200" y="1523880"/>
            <a:ext cx="2590920" cy="83844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7" name=""/>
          <p:cNvSpPr/>
          <p:nvPr/>
        </p:nvSpPr>
        <p:spPr>
          <a:xfrm>
            <a:off x="457200" y="1676520"/>
            <a:ext cx="2819520" cy="58140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Futura Md BT"/>
              </a:rPr>
              <a:t>Total Approve:</a:t>
            </a:r>
            <a:r>
              <a:rPr b="0" lang="en-US" sz="1600" strike="noStrike" u="none">
                <a:solidFill>
                  <a:srgbClr val="000000"/>
                </a:solidFill>
                <a:effectLst/>
                <a:uFillTx/>
                <a:latin typeface="Futura Md BT"/>
              </a:rPr>
              <a:t>	</a:t>
            </a:r>
            <a:r>
              <a:rPr b="0" lang="en-US" sz="1600" strike="noStrike" u="none">
                <a:solidFill>
                  <a:srgbClr val="000000"/>
                </a:solidFill>
                <a:effectLst/>
                <a:uFillTx/>
                <a:latin typeface="Futura Md BT"/>
              </a:rPr>
              <a:t>  50%  Total Disapprove:  34%</a:t>
            </a:r>
            <a:r>
              <a:rPr b="0" lang="en-US" sz="1600" strike="noStrike" u="none">
                <a:solidFill>
                  <a:srgbClr val="000000"/>
                </a:solidFill>
                <a:effectLst/>
                <a:uFillTx/>
                <a:latin typeface="Futura Md BT"/>
              </a:rPr>
              <a:t>	</a:t>
            </a:r>
            <a:endParaRPr b="0" lang="en-US" sz="1600" strike="noStrike" u="none">
              <a:solidFill>
                <a:srgbClr val="000000"/>
              </a:solidFill>
              <a:effectLst/>
              <a:uFillTx/>
              <a:latin typeface="Times New Roman"/>
            </a:endParaRPr>
          </a:p>
        </p:txBody>
      </p:sp>
      <p:pic>
        <p:nvPicPr>
          <p:cNvPr id="48" name="" descr=""/>
          <p:cNvPicPr/>
          <p:nvPr/>
        </p:nvPicPr>
        <p:blipFill>
          <a:blip r:embed="rId1"/>
          <a:stretch/>
        </p:blipFill>
        <p:spPr>
          <a:xfrm>
            <a:off x="1447920" y="1219320"/>
            <a:ext cx="7086600" cy="4560840"/>
          </a:xfrm>
          <a:prstGeom prst="rect">
            <a:avLst/>
          </a:prstGeom>
          <a:noFill/>
          <a:ln w="0">
            <a:noFill/>
          </a:ln>
        </p:spPr>
      </p:pic>
      <p:sp>
        <p:nvSpPr>
          <p:cNvPr id="49" name=""/>
          <p:cNvSpPr/>
          <p:nvPr/>
        </p:nvSpPr>
        <p:spPr>
          <a:xfrm>
            <a:off x="609480" y="1295280"/>
            <a:ext cx="7925040" cy="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339" name=""/>
          <p:cNvSpPr/>
          <p:nvPr/>
        </p:nvSpPr>
        <p:spPr>
          <a:xfrm>
            <a:off x="5867280" y="1523880"/>
            <a:ext cx="2210040" cy="4191120"/>
          </a:xfrm>
          <a:prstGeom prst="rect">
            <a:avLst/>
          </a:prstGeom>
          <a:solidFill>
            <a:srgbClr val="dddddd"/>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40" name=""/>
          <p:cNvSpPr/>
          <p:nvPr/>
        </p:nvSpPr>
        <p:spPr>
          <a:xfrm>
            <a:off x="533520" y="396720"/>
            <a:ext cx="8229600" cy="119124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Futura Md BT"/>
              </a:rPr>
              <a:t>Stressing consumers, and the governor’s bad plan makes a huge difference…                                     after two re-writes, we come out on top.</a:t>
            </a:r>
            <a:endParaRPr b="0" lang="en-US" sz="2400" strike="noStrike" u="none">
              <a:solidFill>
                <a:srgbClr val="000000"/>
              </a:solidFill>
              <a:effectLst/>
              <a:uFillTx/>
              <a:latin typeface="Times New Roman"/>
            </a:endParaRPr>
          </a:p>
        </p:txBody>
      </p:sp>
      <p:pic>
        <p:nvPicPr>
          <p:cNvPr id="341" name="" descr=""/>
          <p:cNvPicPr/>
          <p:nvPr/>
        </p:nvPicPr>
        <p:blipFill>
          <a:blip r:embed="rId1"/>
          <a:stretch/>
        </p:blipFill>
        <p:spPr>
          <a:xfrm>
            <a:off x="1371600" y="1828800"/>
            <a:ext cx="6629400" cy="4251240"/>
          </a:xfrm>
          <a:prstGeom prst="rect">
            <a:avLst/>
          </a:prstGeom>
          <a:noFill/>
          <a:ln w="0">
            <a:noFill/>
          </a:ln>
        </p:spPr>
      </p:pic>
      <p:sp>
        <p:nvSpPr>
          <p:cNvPr id="342" name=""/>
          <p:cNvSpPr/>
          <p:nvPr/>
        </p:nvSpPr>
        <p:spPr>
          <a:xfrm>
            <a:off x="1295280" y="1600200"/>
            <a:ext cx="4496040" cy="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343" name=""/>
          <p:cNvSpPr/>
          <p:nvPr/>
        </p:nvSpPr>
        <p:spPr>
          <a:xfrm>
            <a:off x="533520" y="396720"/>
            <a:ext cx="8229600" cy="8254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Futura Md BT"/>
              </a:rPr>
              <a:t>And the re-written material makes a tremendous difference among our “Swing” voters</a:t>
            </a:r>
            <a:endParaRPr b="0" lang="en-US" sz="2400" strike="noStrike" u="none">
              <a:solidFill>
                <a:srgbClr val="000000"/>
              </a:solidFill>
              <a:effectLst/>
              <a:uFillTx/>
              <a:latin typeface="Times New Roman"/>
            </a:endParaRPr>
          </a:p>
        </p:txBody>
      </p:sp>
      <p:pic>
        <p:nvPicPr>
          <p:cNvPr id="344" name="" descr=""/>
          <p:cNvPicPr/>
          <p:nvPr/>
        </p:nvPicPr>
        <p:blipFill>
          <a:blip r:embed="rId1"/>
          <a:stretch/>
        </p:blipFill>
        <p:spPr>
          <a:xfrm>
            <a:off x="1295280" y="1371600"/>
            <a:ext cx="6705720" cy="4802040"/>
          </a:xfrm>
          <a:prstGeom prst="rect">
            <a:avLst/>
          </a:prstGeom>
          <a:noFill/>
          <a:ln w="0">
            <a:noFill/>
          </a:ln>
        </p:spPr>
      </p:pic>
      <p:sp>
        <p:nvSpPr>
          <p:cNvPr id="345" name=""/>
          <p:cNvSpPr/>
          <p:nvPr/>
        </p:nvSpPr>
        <p:spPr>
          <a:xfrm>
            <a:off x="1143000" y="1219320"/>
            <a:ext cx="7086600" cy="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346" name=""/>
          <p:cNvSpPr/>
          <p:nvPr/>
        </p:nvSpPr>
        <p:spPr>
          <a:xfrm>
            <a:off x="533520" y="533520"/>
            <a:ext cx="8229600" cy="45972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Futura Md BT"/>
              </a:rPr>
              <a:t>BUY DOWNS: THEIR LANGUAGE</a:t>
            </a:r>
            <a:endParaRPr b="0" lang="en-US" sz="2400" strike="noStrike" u="none">
              <a:solidFill>
                <a:srgbClr val="000000"/>
              </a:solidFill>
              <a:effectLst/>
              <a:uFillTx/>
              <a:latin typeface="Times New Roman"/>
            </a:endParaRPr>
          </a:p>
        </p:txBody>
      </p:sp>
      <p:sp>
        <p:nvSpPr>
          <p:cNvPr id="347" name=""/>
          <p:cNvSpPr/>
          <p:nvPr/>
        </p:nvSpPr>
        <p:spPr>
          <a:xfrm>
            <a:off x="762120" y="3287880"/>
            <a:ext cx="7924680" cy="14396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sng">
                <a:solidFill>
                  <a:srgbClr val="000000"/>
                </a:solidFill>
                <a:effectLst/>
                <a:uFillTx/>
                <a:latin typeface="Arial"/>
              </a:rPr>
              <a:t>Day 2</a:t>
            </a:r>
            <a:endParaRPr b="0" lang="en-US" sz="1600" strike="noStrike" u="none">
              <a:solidFill>
                <a:srgbClr val="000000"/>
              </a:solidFill>
              <a:effectLst/>
              <a:uFillTx/>
              <a:latin typeface="Times New Roman"/>
            </a:endParaRPr>
          </a:p>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Some people say that this isn’t a fair solution to seniors and those living on fixed incomes who have to continue to pay for electricity when businesses </a:t>
            </a:r>
            <a:r>
              <a:rPr b="1" lang="en-US" sz="1600" strike="noStrike" u="none">
                <a:solidFill>
                  <a:srgbClr val="000000"/>
                </a:solidFill>
                <a:effectLst/>
                <a:uFillTx/>
                <a:latin typeface="Arial"/>
              </a:rPr>
              <a:t>will receive FAR more money than consumers</a:t>
            </a:r>
            <a:r>
              <a:rPr b="0" lang="en-US" sz="1600" strike="noStrike" u="none">
                <a:solidFill>
                  <a:srgbClr val="000000"/>
                </a:solidFill>
                <a:effectLst/>
                <a:uFillTx/>
                <a:latin typeface="Arial"/>
              </a:rPr>
              <a:t> NOT to operate during peak electricity use hours.  We need to find a solution that is fair to everyone.</a:t>
            </a:r>
            <a:endParaRPr b="0" lang="en-US" sz="1600" strike="noStrike" u="none">
              <a:solidFill>
                <a:srgbClr val="000000"/>
              </a:solidFill>
              <a:effectLst/>
              <a:uFillTx/>
              <a:latin typeface="Times New Roman"/>
            </a:endParaRPr>
          </a:p>
        </p:txBody>
      </p:sp>
      <p:sp>
        <p:nvSpPr>
          <p:cNvPr id="348" name=""/>
          <p:cNvSpPr/>
          <p:nvPr/>
        </p:nvSpPr>
        <p:spPr>
          <a:xfrm>
            <a:off x="762120" y="1459080"/>
            <a:ext cx="7924680" cy="1810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sng">
                <a:solidFill>
                  <a:srgbClr val="000000"/>
                </a:solidFill>
                <a:effectLst/>
                <a:uFillTx/>
                <a:latin typeface="Arial"/>
              </a:rPr>
              <a:t>Day 1</a:t>
            </a:r>
            <a:endParaRPr b="0" lang="en-US" sz="1600" strike="noStrike" u="none">
              <a:solidFill>
                <a:srgbClr val="000000"/>
              </a:solidFill>
              <a:effectLst/>
              <a:uFillTx/>
              <a:latin typeface="Times New Roman"/>
            </a:endParaRPr>
          </a:p>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Some people say that this isn’t a fair solution to seniors and those living on fixed incomes who have to continue to pay for electricity when businesses are being paid NOT to operate during peak electricity use hours.  We need to find a solution that is fair to everyone.</a:t>
            </a:r>
            <a:endParaRPr b="0" lang="en-US" sz="1600" strike="noStrike" u="none">
              <a:solidFill>
                <a:srgbClr val="000000"/>
              </a:solidFill>
              <a:effectLst/>
              <a:uFillTx/>
              <a:latin typeface="Times New Roman"/>
            </a:endParaRPr>
          </a:p>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p:txBody>
      </p:sp>
      <p:sp>
        <p:nvSpPr>
          <p:cNvPr id="349" name=""/>
          <p:cNvSpPr/>
          <p:nvPr/>
        </p:nvSpPr>
        <p:spPr>
          <a:xfrm>
            <a:off x="1752480" y="457200"/>
            <a:ext cx="5791320" cy="685800"/>
          </a:xfrm>
          <a:prstGeom prst="rect">
            <a:avLst/>
          </a:prstGeom>
          <a:noFill/>
          <a:ln w="19080">
            <a:solidFill>
              <a:srgbClr val="ff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350" name=""/>
          <p:cNvSpPr/>
          <p:nvPr/>
        </p:nvSpPr>
        <p:spPr>
          <a:xfrm>
            <a:off x="533520" y="533520"/>
            <a:ext cx="8229600" cy="45972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Futura Md BT"/>
              </a:rPr>
              <a:t>BUY DOWNS: OUR LANGUAGE</a:t>
            </a:r>
            <a:endParaRPr b="0" lang="en-US" sz="2400" strike="noStrike" u="none">
              <a:solidFill>
                <a:srgbClr val="000000"/>
              </a:solidFill>
              <a:effectLst/>
              <a:uFillTx/>
              <a:latin typeface="Times New Roman"/>
            </a:endParaRPr>
          </a:p>
        </p:txBody>
      </p:sp>
      <p:sp>
        <p:nvSpPr>
          <p:cNvPr id="351" name=""/>
          <p:cNvSpPr/>
          <p:nvPr/>
        </p:nvSpPr>
        <p:spPr>
          <a:xfrm>
            <a:off x="685800" y="990720"/>
            <a:ext cx="7924680" cy="135612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938"/>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500" strike="noStrike" u="sng">
                <a:solidFill>
                  <a:srgbClr val="000000"/>
                </a:solidFill>
                <a:effectLst/>
                <a:uFillTx/>
                <a:latin typeface="Arial"/>
              </a:rPr>
              <a:t>Day 1</a:t>
            </a:r>
            <a:endParaRPr b="0" lang="en-US" sz="1500" strike="noStrike" u="none">
              <a:solidFill>
                <a:srgbClr val="000000"/>
              </a:solidFill>
              <a:effectLst/>
              <a:uFillTx/>
              <a:latin typeface="Times New Roman"/>
            </a:endParaRPr>
          </a:p>
          <a:p>
            <a:pPr>
              <a:lnSpc>
                <a:spcPct val="100000"/>
              </a:lnSpc>
              <a:spcBef>
                <a:spcPts val="938"/>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500" strike="noStrike" u="none">
                <a:solidFill>
                  <a:srgbClr val="000000"/>
                </a:solidFill>
                <a:effectLst/>
                <a:uFillTx/>
                <a:latin typeface="Arial"/>
              </a:rPr>
              <a:t>Some people say that without a reduction in the demand for electricity, Californians will face daily blackouts this summer.  Businesses may find it impossible to work under these circumstances and may eventually leave the state.  Paying businesses to not operate during peak usage hours is a realistic solution to keep businesses and jobs in California.</a:t>
            </a:r>
            <a:endParaRPr b="0" lang="en-US" sz="1500" strike="noStrike" u="none">
              <a:solidFill>
                <a:srgbClr val="000000"/>
              </a:solidFill>
              <a:effectLst/>
              <a:uFillTx/>
              <a:latin typeface="Times New Roman"/>
            </a:endParaRPr>
          </a:p>
        </p:txBody>
      </p:sp>
      <p:sp>
        <p:nvSpPr>
          <p:cNvPr id="352" name=""/>
          <p:cNvSpPr/>
          <p:nvPr/>
        </p:nvSpPr>
        <p:spPr>
          <a:xfrm>
            <a:off x="685800" y="2590920"/>
            <a:ext cx="7924680" cy="19324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938"/>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500" strike="noStrike" u="sng">
                <a:solidFill>
                  <a:srgbClr val="000000"/>
                </a:solidFill>
                <a:effectLst/>
                <a:uFillTx/>
                <a:latin typeface="Arial"/>
              </a:rPr>
              <a:t>Day 2</a:t>
            </a:r>
            <a:endParaRPr b="0" lang="en-US" sz="1500" strike="noStrike" u="none">
              <a:solidFill>
                <a:srgbClr val="000000"/>
              </a:solidFill>
              <a:effectLst/>
              <a:uFillTx/>
              <a:latin typeface="Times New Roman"/>
            </a:endParaRPr>
          </a:p>
          <a:p>
            <a:pPr>
              <a:lnSpc>
                <a:spcPct val="100000"/>
              </a:lnSpc>
              <a:spcBef>
                <a:spcPts val="938"/>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500" strike="noStrike" u="none">
                <a:solidFill>
                  <a:srgbClr val="000000"/>
                </a:solidFill>
                <a:effectLst/>
                <a:uFillTx/>
                <a:latin typeface="Arial"/>
              </a:rPr>
              <a:t>Some people say that without a reduction in the demand for electricity, Californians will face daily blackouts this summer.  </a:t>
            </a:r>
            <a:r>
              <a:rPr b="1" lang="en-US" sz="1500" strike="noStrike" u="none">
                <a:solidFill>
                  <a:srgbClr val="000000"/>
                </a:solidFill>
                <a:effectLst/>
                <a:uFillTx/>
                <a:latin typeface="Arial"/>
              </a:rPr>
              <a:t>Paying consumers by offering an incentive to cut usage by ten percent compared to the previous year</a:t>
            </a:r>
            <a:r>
              <a:rPr b="0" lang="en-US" sz="1500" strike="noStrike" u="none">
                <a:solidFill>
                  <a:srgbClr val="000000"/>
                </a:solidFill>
                <a:effectLst/>
                <a:uFillTx/>
                <a:latin typeface="Arial"/>
              </a:rPr>
              <a:t> AND paying businesses not to operate during peak usage hours is a </a:t>
            </a:r>
            <a:r>
              <a:rPr b="1" lang="en-US" sz="1500" strike="noStrike" u="none">
                <a:solidFill>
                  <a:srgbClr val="000000"/>
                </a:solidFill>
                <a:effectLst/>
                <a:uFillTx/>
                <a:latin typeface="Arial"/>
              </a:rPr>
              <a:t>short-term, realistic solution to keep electricity flowing this summer</a:t>
            </a:r>
            <a:r>
              <a:rPr b="0" lang="en-US" sz="1500" strike="noStrike" u="none">
                <a:solidFill>
                  <a:srgbClr val="000000"/>
                </a:solidFill>
                <a:effectLst/>
                <a:uFillTx/>
                <a:latin typeface="Arial"/>
              </a:rPr>
              <a:t> and to keep businesses and jobs in California.</a:t>
            </a:r>
            <a:endParaRPr b="0" lang="en-US" sz="1500" strike="noStrike" u="none">
              <a:solidFill>
                <a:srgbClr val="000000"/>
              </a:solidFill>
              <a:effectLst/>
              <a:uFillTx/>
              <a:latin typeface="Times New Roman"/>
            </a:endParaRPr>
          </a:p>
          <a:p>
            <a:pPr>
              <a:lnSpc>
                <a:spcPct val="100000"/>
              </a:lnSpc>
              <a:spcBef>
                <a:spcPts val="938"/>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500" strike="noStrike" u="none">
              <a:solidFill>
                <a:srgbClr val="000000"/>
              </a:solidFill>
              <a:effectLst/>
              <a:uFillTx/>
              <a:latin typeface="Times New Roman"/>
            </a:endParaRPr>
          </a:p>
        </p:txBody>
      </p:sp>
      <p:sp>
        <p:nvSpPr>
          <p:cNvPr id="353" name=""/>
          <p:cNvSpPr/>
          <p:nvPr/>
        </p:nvSpPr>
        <p:spPr>
          <a:xfrm>
            <a:off x="685800" y="4267080"/>
            <a:ext cx="7924680" cy="21610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938"/>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500" strike="noStrike" u="sng">
                <a:solidFill>
                  <a:srgbClr val="000000"/>
                </a:solidFill>
                <a:effectLst/>
                <a:uFillTx/>
                <a:latin typeface="Arial"/>
              </a:rPr>
              <a:t>Day 3</a:t>
            </a:r>
            <a:endParaRPr b="0" lang="en-US" sz="1500" strike="noStrike" u="none">
              <a:solidFill>
                <a:srgbClr val="000000"/>
              </a:solidFill>
              <a:effectLst/>
              <a:uFillTx/>
              <a:latin typeface="Times New Roman"/>
            </a:endParaRPr>
          </a:p>
          <a:p>
            <a:pPr>
              <a:lnSpc>
                <a:spcPct val="100000"/>
              </a:lnSpc>
              <a:spcBef>
                <a:spcPts val="938"/>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500" strike="noStrike" u="none">
                <a:solidFill>
                  <a:srgbClr val="000000"/>
                </a:solidFill>
                <a:effectLst/>
                <a:uFillTx/>
                <a:latin typeface="Arial"/>
              </a:rPr>
              <a:t>Some people say that without a reduction in the demand for electricity, Californians will face daily blackouts this summer </a:t>
            </a:r>
            <a:r>
              <a:rPr b="1" lang="en-US" sz="1500" strike="noStrike" u="none">
                <a:solidFill>
                  <a:srgbClr val="000000"/>
                </a:solidFill>
                <a:effectLst/>
                <a:uFillTx/>
                <a:latin typeface="Arial"/>
              </a:rPr>
              <a:t>and higher rates for everyone, as California would once again have to buy electric power at the highest possible prices</a:t>
            </a:r>
            <a:r>
              <a:rPr b="0" lang="en-US" sz="1500" strike="noStrike" u="none">
                <a:solidFill>
                  <a:srgbClr val="000000"/>
                </a:solidFill>
                <a:effectLst/>
                <a:uFillTx/>
                <a:latin typeface="Arial"/>
              </a:rPr>
              <a:t>.  Paying consumers by offering an incentive to cut usage by ten percent compared to the previous year AND paying businesses not to operate during peak usage hours is a short-term, realistic solution to keep electricity flowing this summer </a:t>
            </a:r>
            <a:r>
              <a:rPr b="1" lang="en-US" sz="1500" strike="noStrike" u="none">
                <a:solidFill>
                  <a:srgbClr val="000000"/>
                </a:solidFill>
                <a:effectLst/>
                <a:uFillTx/>
                <a:latin typeface="Arial"/>
              </a:rPr>
              <a:t>and at stable prices</a:t>
            </a:r>
            <a:r>
              <a:rPr b="0" lang="en-US" sz="1500" strike="noStrike" u="none">
                <a:solidFill>
                  <a:srgbClr val="000000"/>
                </a:solidFill>
                <a:effectLst/>
                <a:uFillTx/>
                <a:latin typeface="Arial"/>
              </a:rPr>
              <a:t>.</a:t>
            </a:r>
            <a:endParaRPr b="0" lang="en-US" sz="1500" strike="noStrike" u="none">
              <a:solidFill>
                <a:srgbClr val="000000"/>
              </a:solidFill>
              <a:effectLst/>
              <a:uFillTx/>
              <a:latin typeface="Times New Roman"/>
            </a:endParaRPr>
          </a:p>
          <a:p>
            <a:pPr>
              <a:lnSpc>
                <a:spcPct val="100000"/>
              </a:lnSpc>
              <a:spcBef>
                <a:spcPts val="938"/>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500" strike="noStrike" u="none">
              <a:solidFill>
                <a:srgbClr val="000000"/>
              </a:solidFill>
              <a:effectLst/>
              <a:uFillTx/>
              <a:latin typeface="Times New Roman"/>
            </a:endParaRPr>
          </a:p>
        </p:txBody>
      </p:sp>
      <p:sp>
        <p:nvSpPr>
          <p:cNvPr id="354" name=""/>
          <p:cNvSpPr/>
          <p:nvPr/>
        </p:nvSpPr>
        <p:spPr>
          <a:xfrm>
            <a:off x="1752480" y="457200"/>
            <a:ext cx="5791320" cy="685800"/>
          </a:xfrm>
          <a:prstGeom prst="rect">
            <a:avLst/>
          </a:prstGeom>
          <a:noFill/>
          <a:ln w="19080">
            <a:solidFill>
              <a:srgbClr val="ff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355" name=""/>
          <p:cNvSpPr/>
          <p:nvPr/>
        </p:nvSpPr>
        <p:spPr>
          <a:xfrm>
            <a:off x="1295280" y="533520"/>
            <a:ext cx="6858000" cy="14346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37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000000"/>
                </a:solidFill>
                <a:effectLst/>
                <a:uFillTx/>
                <a:latin typeface="Futura Md BT"/>
              </a:rPr>
              <a:t>Again, the changed language makes a tremendous difference … re-writes included buy-downs for consumers with an emphasis on stable prices rather than businesses and jobs.</a:t>
            </a:r>
            <a:endParaRPr b="0" lang="en-US" sz="2200" strike="noStrike" u="none">
              <a:solidFill>
                <a:srgbClr val="000000"/>
              </a:solidFill>
              <a:effectLst/>
              <a:uFillTx/>
              <a:latin typeface="Times New Roman"/>
            </a:endParaRPr>
          </a:p>
        </p:txBody>
      </p:sp>
      <p:pic>
        <p:nvPicPr>
          <p:cNvPr id="356" name="" descr=""/>
          <p:cNvPicPr/>
          <p:nvPr/>
        </p:nvPicPr>
        <p:blipFill>
          <a:blip r:embed="rId1"/>
          <a:stretch/>
        </p:blipFill>
        <p:spPr>
          <a:xfrm>
            <a:off x="1143000" y="2209680"/>
            <a:ext cx="6629400" cy="4143600"/>
          </a:xfrm>
          <a:prstGeom prst="rect">
            <a:avLst/>
          </a:prstGeom>
          <a:noFill/>
          <a:ln w="0">
            <a:noFill/>
          </a:ln>
        </p:spPr>
      </p:pic>
      <p:sp>
        <p:nvSpPr>
          <p:cNvPr id="357" name=""/>
          <p:cNvSpPr/>
          <p:nvPr/>
        </p:nvSpPr>
        <p:spPr>
          <a:xfrm>
            <a:off x="1295280" y="1981080"/>
            <a:ext cx="6934320" cy="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358" name=""/>
          <p:cNvSpPr/>
          <p:nvPr/>
        </p:nvSpPr>
        <p:spPr>
          <a:xfrm>
            <a:off x="533520" y="533520"/>
            <a:ext cx="8229600" cy="45972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Futura Md BT"/>
              </a:rPr>
              <a:t>GUARANTEEING CREDIT: THEIR LANGUAGE</a:t>
            </a:r>
            <a:endParaRPr b="0" lang="en-US" sz="2400" strike="noStrike" u="none">
              <a:solidFill>
                <a:srgbClr val="000000"/>
              </a:solidFill>
              <a:effectLst/>
              <a:uFillTx/>
              <a:latin typeface="Times New Roman"/>
            </a:endParaRPr>
          </a:p>
        </p:txBody>
      </p:sp>
      <p:sp>
        <p:nvSpPr>
          <p:cNvPr id="359" name=""/>
          <p:cNvSpPr/>
          <p:nvPr/>
        </p:nvSpPr>
        <p:spPr>
          <a:xfrm>
            <a:off x="762120" y="1447920"/>
            <a:ext cx="7924680" cy="192276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Some people say that this puts the State of California on the hook for the debt of utility companies.  This means that taxpayers could be picking up the bill for billions of dollars owed by the utility companies if the utilities can’t turn their businesses around.</a:t>
            </a:r>
            <a:endParaRPr b="0" lang="en-US" sz="2400" strike="noStrike" u="none">
              <a:solidFill>
                <a:srgbClr val="000000"/>
              </a:solidFill>
              <a:effectLst/>
              <a:uFillTx/>
              <a:latin typeface="Times New Roman"/>
            </a:endParaRPr>
          </a:p>
        </p:txBody>
      </p:sp>
      <p:sp>
        <p:nvSpPr>
          <p:cNvPr id="360" name=""/>
          <p:cNvSpPr/>
          <p:nvPr/>
        </p:nvSpPr>
        <p:spPr>
          <a:xfrm>
            <a:off x="1219320" y="457200"/>
            <a:ext cx="6933960" cy="685800"/>
          </a:xfrm>
          <a:prstGeom prst="rect">
            <a:avLst/>
          </a:prstGeom>
          <a:noFill/>
          <a:ln w="19080">
            <a:solidFill>
              <a:srgbClr val="ff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361" name=""/>
          <p:cNvSpPr/>
          <p:nvPr/>
        </p:nvSpPr>
        <p:spPr>
          <a:xfrm>
            <a:off x="533520" y="533520"/>
            <a:ext cx="8229600" cy="45972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Futura Md BT"/>
              </a:rPr>
              <a:t>GUARANTEEING CREDIT: OUR LANGUAGE</a:t>
            </a:r>
            <a:endParaRPr b="0" lang="en-US" sz="2400" strike="noStrike" u="none">
              <a:solidFill>
                <a:srgbClr val="000000"/>
              </a:solidFill>
              <a:effectLst/>
              <a:uFillTx/>
              <a:latin typeface="Times New Roman"/>
            </a:endParaRPr>
          </a:p>
        </p:txBody>
      </p:sp>
      <p:sp>
        <p:nvSpPr>
          <p:cNvPr id="362" name=""/>
          <p:cNvSpPr/>
          <p:nvPr/>
        </p:nvSpPr>
        <p:spPr>
          <a:xfrm>
            <a:off x="762120" y="3287880"/>
            <a:ext cx="7924680" cy="19270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sng">
                <a:solidFill>
                  <a:srgbClr val="000000"/>
                </a:solidFill>
                <a:effectLst/>
                <a:uFillTx/>
                <a:latin typeface="Arial"/>
              </a:rPr>
              <a:t>Day 2 &amp; 3</a:t>
            </a:r>
            <a:endParaRPr b="0" lang="en-US" sz="1600" strike="noStrike" u="none">
              <a:solidFill>
                <a:srgbClr val="000000"/>
              </a:solidFill>
              <a:effectLst/>
              <a:uFillTx/>
              <a:latin typeface="Times New Roman"/>
            </a:endParaRPr>
          </a:p>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Some people say the state guaranteeing the utility companies credit will allow these companies to negotiate long term contracts with suppliers that will guarantee more power and cheaper prices.  State guaranteed credit also means the eight BILLION dollars in the state’s surplus fund can be used on priorities like education and health care instead of a risky idea of using this money to purchase the state’s electric power grid.</a:t>
            </a:r>
            <a:endParaRPr b="0" lang="en-US" sz="1600" strike="noStrike" u="none">
              <a:solidFill>
                <a:srgbClr val="000000"/>
              </a:solidFill>
              <a:effectLst/>
              <a:uFillTx/>
              <a:latin typeface="Times New Roman"/>
            </a:endParaRPr>
          </a:p>
        </p:txBody>
      </p:sp>
      <p:sp>
        <p:nvSpPr>
          <p:cNvPr id="363" name=""/>
          <p:cNvSpPr/>
          <p:nvPr/>
        </p:nvSpPr>
        <p:spPr>
          <a:xfrm>
            <a:off x="762120" y="1459080"/>
            <a:ext cx="7924680" cy="119592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sng">
                <a:solidFill>
                  <a:srgbClr val="000000"/>
                </a:solidFill>
                <a:effectLst/>
                <a:uFillTx/>
                <a:latin typeface="Arial"/>
              </a:rPr>
              <a:t>Day 1</a:t>
            </a:r>
            <a:endParaRPr b="0" lang="en-US" sz="1600" strike="noStrike" u="none">
              <a:solidFill>
                <a:srgbClr val="000000"/>
              </a:solidFill>
              <a:effectLst/>
              <a:uFillTx/>
              <a:latin typeface="Times New Roman"/>
            </a:endParaRPr>
          </a:p>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Some people say that this will give the utility companies the credit they need to pay off their debts and get back on their feet.  It also will allow utility companies to negotiate long term contracts with suppliers that will guarantee more power at cheaper rates.</a:t>
            </a:r>
            <a:endParaRPr b="0" lang="en-US" sz="1600" strike="noStrike" u="none">
              <a:solidFill>
                <a:srgbClr val="000000"/>
              </a:solidFill>
              <a:effectLst/>
              <a:uFillTx/>
              <a:latin typeface="Times New Roman"/>
            </a:endParaRPr>
          </a:p>
        </p:txBody>
      </p:sp>
      <p:sp>
        <p:nvSpPr>
          <p:cNvPr id="364" name=""/>
          <p:cNvSpPr/>
          <p:nvPr/>
        </p:nvSpPr>
        <p:spPr>
          <a:xfrm>
            <a:off x="1219320" y="457200"/>
            <a:ext cx="6858000" cy="685800"/>
          </a:xfrm>
          <a:prstGeom prst="rect">
            <a:avLst/>
          </a:prstGeom>
          <a:noFill/>
          <a:ln w="19080">
            <a:solidFill>
              <a:srgbClr val="ff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365" name=""/>
          <p:cNvSpPr/>
          <p:nvPr/>
        </p:nvSpPr>
        <p:spPr>
          <a:xfrm>
            <a:off x="533520" y="533520"/>
            <a:ext cx="8229600" cy="119124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Futura Md BT"/>
              </a:rPr>
              <a:t>Our revised language highlighting that the governor’s plan is a risky scheme that threatens other priorities turns this issue around.</a:t>
            </a:r>
            <a:endParaRPr b="0" lang="en-US" sz="2400" strike="noStrike" u="none">
              <a:solidFill>
                <a:srgbClr val="000000"/>
              </a:solidFill>
              <a:effectLst/>
              <a:uFillTx/>
              <a:latin typeface="Times New Roman"/>
            </a:endParaRPr>
          </a:p>
        </p:txBody>
      </p:sp>
      <p:pic>
        <p:nvPicPr>
          <p:cNvPr id="366" name="" descr=""/>
          <p:cNvPicPr/>
          <p:nvPr/>
        </p:nvPicPr>
        <p:blipFill>
          <a:blip r:embed="rId1"/>
          <a:stretch/>
        </p:blipFill>
        <p:spPr>
          <a:xfrm>
            <a:off x="1219320" y="1981080"/>
            <a:ext cx="7086600" cy="4299120"/>
          </a:xfrm>
          <a:prstGeom prst="rect">
            <a:avLst/>
          </a:prstGeom>
          <a:noFill/>
          <a:ln w="0">
            <a:noFill/>
          </a:ln>
        </p:spPr>
      </p:pic>
      <p:sp>
        <p:nvSpPr>
          <p:cNvPr id="367" name=""/>
          <p:cNvSpPr/>
          <p:nvPr/>
        </p:nvSpPr>
        <p:spPr>
          <a:xfrm>
            <a:off x="990720" y="1752480"/>
            <a:ext cx="7238880" cy="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368" name=""/>
          <p:cNvSpPr/>
          <p:nvPr/>
        </p:nvSpPr>
        <p:spPr>
          <a:xfrm>
            <a:off x="533520" y="533520"/>
            <a:ext cx="8229600" cy="45972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Futura Md BT"/>
              </a:rPr>
              <a:t>THE PERMITTING PROCESS: THEIR LANGUAGE</a:t>
            </a:r>
            <a:endParaRPr b="0" lang="en-US" sz="2400" strike="noStrike" u="none">
              <a:solidFill>
                <a:srgbClr val="000000"/>
              </a:solidFill>
              <a:effectLst/>
              <a:uFillTx/>
              <a:latin typeface="Times New Roman"/>
            </a:endParaRPr>
          </a:p>
        </p:txBody>
      </p:sp>
      <p:sp>
        <p:nvSpPr>
          <p:cNvPr id="369" name=""/>
          <p:cNvSpPr/>
          <p:nvPr/>
        </p:nvSpPr>
        <p:spPr>
          <a:xfrm>
            <a:off x="762120" y="1447920"/>
            <a:ext cx="7924680" cy="192276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Some people say that we need to carefully balance California’s environment with its need for electricity.  Building new power plants without consideration of the long term impact to the environment or people’s health could be a tragic and irreversible mistake.</a:t>
            </a:r>
            <a:endParaRPr b="0" lang="en-US" sz="2400" strike="noStrike" u="none">
              <a:solidFill>
                <a:srgbClr val="000000"/>
              </a:solidFill>
              <a:effectLst/>
              <a:uFillTx/>
              <a:latin typeface="Times New Roman"/>
            </a:endParaRPr>
          </a:p>
        </p:txBody>
      </p:sp>
      <p:sp>
        <p:nvSpPr>
          <p:cNvPr id="370" name=""/>
          <p:cNvSpPr/>
          <p:nvPr/>
        </p:nvSpPr>
        <p:spPr>
          <a:xfrm>
            <a:off x="990720" y="457200"/>
            <a:ext cx="7238880" cy="685800"/>
          </a:xfrm>
          <a:prstGeom prst="rect">
            <a:avLst/>
          </a:prstGeom>
          <a:noFill/>
          <a:ln w="19080">
            <a:solidFill>
              <a:srgbClr val="ff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371" name=""/>
          <p:cNvSpPr/>
          <p:nvPr/>
        </p:nvSpPr>
        <p:spPr>
          <a:xfrm>
            <a:off x="533520" y="533520"/>
            <a:ext cx="8229600" cy="45972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Futura Md BT"/>
              </a:rPr>
              <a:t>THE PERMITTING PROCESS: OUR LANGUAGE</a:t>
            </a:r>
            <a:endParaRPr b="0" lang="en-US" sz="2400" strike="noStrike" u="none">
              <a:solidFill>
                <a:srgbClr val="000000"/>
              </a:solidFill>
              <a:effectLst/>
              <a:uFillTx/>
              <a:latin typeface="Times New Roman"/>
            </a:endParaRPr>
          </a:p>
        </p:txBody>
      </p:sp>
      <p:sp>
        <p:nvSpPr>
          <p:cNvPr id="372" name=""/>
          <p:cNvSpPr/>
          <p:nvPr/>
        </p:nvSpPr>
        <p:spPr>
          <a:xfrm>
            <a:off x="762120" y="3287880"/>
            <a:ext cx="7924680" cy="14396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sng">
                <a:solidFill>
                  <a:srgbClr val="000000"/>
                </a:solidFill>
                <a:effectLst/>
                <a:uFillTx/>
                <a:latin typeface="Arial"/>
              </a:rPr>
              <a:t>Day 2 &amp; 3</a:t>
            </a:r>
            <a:endParaRPr b="0" lang="en-US" sz="1600" strike="noStrike" u="none">
              <a:solidFill>
                <a:srgbClr val="000000"/>
              </a:solidFill>
              <a:effectLst/>
              <a:uFillTx/>
              <a:latin typeface="Times New Roman"/>
            </a:endParaRPr>
          </a:p>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Some people say California should reform its permitting process to bring it more in line with that of federal and other state’s standards which means the construction of newer, cleaner power plants than those operating today could be sped up while still meeting strict federal environmental standards.</a:t>
            </a:r>
            <a:endParaRPr b="0" lang="en-US" sz="1600" strike="noStrike" u="none">
              <a:solidFill>
                <a:srgbClr val="000000"/>
              </a:solidFill>
              <a:effectLst/>
              <a:uFillTx/>
              <a:latin typeface="Times New Roman"/>
            </a:endParaRPr>
          </a:p>
        </p:txBody>
      </p:sp>
      <p:sp>
        <p:nvSpPr>
          <p:cNvPr id="373" name=""/>
          <p:cNvSpPr/>
          <p:nvPr/>
        </p:nvSpPr>
        <p:spPr>
          <a:xfrm>
            <a:off x="762120" y="1459080"/>
            <a:ext cx="7924680" cy="14396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sng">
                <a:solidFill>
                  <a:srgbClr val="000000"/>
                </a:solidFill>
                <a:effectLst/>
                <a:uFillTx/>
                <a:latin typeface="Arial"/>
              </a:rPr>
              <a:t>Day 1</a:t>
            </a:r>
            <a:endParaRPr b="0" lang="en-US" sz="1600" strike="noStrike" u="none">
              <a:solidFill>
                <a:srgbClr val="000000"/>
              </a:solidFill>
              <a:effectLst/>
              <a:uFillTx/>
              <a:latin typeface="Times New Roman"/>
            </a:endParaRPr>
          </a:p>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Some people say that California’s permitting regulations are much more difficult and confusing than in any other state in the country.  As a result, no cleaner, more efficient power plants have been built in the last ten years.  Not building new power plants has actually ended up hurting air quality over the last decade.</a:t>
            </a:r>
            <a:endParaRPr b="0" lang="en-US" sz="1600" strike="noStrike" u="none">
              <a:solidFill>
                <a:srgbClr val="000000"/>
              </a:solidFill>
              <a:effectLst/>
              <a:uFillTx/>
              <a:latin typeface="Times New Roman"/>
            </a:endParaRPr>
          </a:p>
        </p:txBody>
      </p:sp>
      <p:sp>
        <p:nvSpPr>
          <p:cNvPr id="374" name=""/>
          <p:cNvSpPr/>
          <p:nvPr/>
        </p:nvSpPr>
        <p:spPr>
          <a:xfrm>
            <a:off x="990720" y="457200"/>
            <a:ext cx="7238880" cy="685800"/>
          </a:xfrm>
          <a:prstGeom prst="rect">
            <a:avLst/>
          </a:prstGeom>
          <a:noFill/>
          <a:ln w="19080">
            <a:solidFill>
              <a:srgbClr val="ff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50" name=""/>
          <p:cNvSpPr/>
          <p:nvPr/>
        </p:nvSpPr>
        <p:spPr>
          <a:xfrm>
            <a:off x="1295280" y="5791320"/>
            <a:ext cx="708660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51" name=""/>
          <p:cNvSpPr/>
          <p:nvPr/>
        </p:nvSpPr>
        <p:spPr>
          <a:xfrm>
            <a:off x="457200" y="609480"/>
            <a:ext cx="8001000" cy="45720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52" name=""/>
          <p:cNvSpPr/>
          <p:nvPr/>
        </p:nvSpPr>
        <p:spPr>
          <a:xfrm>
            <a:off x="304920" y="380880"/>
            <a:ext cx="8534160" cy="79452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437"/>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300" strike="noStrike" u="none">
                <a:solidFill>
                  <a:srgbClr val="000000"/>
                </a:solidFill>
                <a:effectLst/>
                <a:uFillTx/>
                <a:latin typeface="Futura Md BT"/>
              </a:rPr>
              <a:t>Bush ‘s job approval is good                                         and less tied to the energy situation </a:t>
            </a:r>
            <a:endParaRPr b="0" lang="en-US" sz="2300" strike="noStrike" u="none">
              <a:solidFill>
                <a:srgbClr val="000000"/>
              </a:solidFill>
              <a:effectLst/>
              <a:uFillTx/>
              <a:latin typeface="Times New Roman"/>
            </a:endParaRPr>
          </a:p>
        </p:txBody>
      </p:sp>
      <p:sp>
        <p:nvSpPr>
          <p:cNvPr id="53" name=""/>
          <p:cNvSpPr/>
          <p:nvPr/>
        </p:nvSpPr>
        <p:spPr>
          <a:xfrm>
            <a:off x="457200" y="1295280"/>
            <a:ext cx="2590920" cy="83844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54" name=""/>
          <p:cNvSpPr/>
          <p:nvPr/>
        </p:nvSpPr>
        <p:spPr>
          <a:xfrm>
            <a:off x="457200" y="1447920"/>
            <a:ext cx="2819520" cy="58140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Futura Md BT"/>
              </a:rPr>
              <a:t>Total Approve:</a:t>
            </a:r>
            <a:r>
              <a:rPr b="0" lang="en-US" sz="1600" strike="noStrike" u="none">
                <a:solidFill>
                  <a:srgbClr val="000000"/>
                </a:solidFill>
                <a:effectLst/>
                <a:uFillTx/>
                <a:latin typeface="Futura Md BT"/>
              </a:rPr>
              <a:t>	</a:t>
            </a:r>
            <a:r>
              <a:rPr b="0" lang="en-US" sz="1600" strike="noStrike" u="none">
                <a:solidFill>
                  <a:srgbClr val="000000"/>
                </a:solidFill>
                <a:effectLst/>
                <a:uFillTx/>
                <a:latin typeface="Futura Md BT"/>
              </a:rPr>
              <a:t>  52%  Total Disapprove:  28%</a:t>
            </a:r>
            <a:r>
              <a:rPr b="0" lang="en-US" sz="1600" strike="noStrike" u="none">
                <a:solidFill>
                  <a:srgbClr val="000000"/>
                </a:solidFill>
                <a:effectLst/>
                <a:uFillTx/>
                <a:latin typeface="Futura Md BT"/>
              </a:rPr>
              <a:t>	</a:t>
            </a:r>
            <a:endParaRPr b="0" lang="en-US" sz="1600" strike="noStrike" u="none">
              <a:solidFill>
                <a:srgbClr val="000000"/>
              </a:solidFill>
              <a:effectLst/>
              <a:uFillTx/>
              <a:latin typeface="Times New Roman"/>
            </a:endParaRPr>
          </a:p>
        </p:txBody>
      </p:sp>
      <p:sp>
        <p:nvSpPr>
          <p:cNvPr id="55" name=""/>
          <p:cNvSpPr/>
          <p:nvPr/>
        </p:nvSpPr>
        <p:spPr>
          <a:xfrm>
            <a:off x="380880" y="5835600"/>
            <a:ext cx="8534520" cy="3376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600" strike="noStrike" u="none">
                <a:solidFill>
                  <a:srgbClr val="000000"/>
                </a:solidFill>
                <a:effectLst/>
                <a:uFillTx/>
                <a:latin typeface="Arial"/>
              </a:rPr>
              <a:t>Do you approve or disapprove of the job George W. Bush is doing as President? </a:t>
            </a:r>
            <a:endParaRPr b="0" lang="en-US" sz="1600" strike="noStrike" u="none">
              <a:solidFill>
                <a:srgbClr val="000000"/>
              </a:solidFill>
              <a:effectLst/>
              <a:uFillTx/>
              <a:latin typeface="Times New Roman"/>
            </a:endParaRPr>
          </a:p>
        </p:txBody>
      </p:sp>
      <p:sp>
        <p:nvSpPr>
          <p:cNvPr id="56" name=""/>
          <p:cNvSpPr/>
          <p:nvPr/>
        </p:nvSpPr>
        <p:spPr>
          <a:xfrm>
            <a:off x="380880" y="4800600"/>
            <a:ext cx="3124440" cy="83808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57" name=""/>
          <p:cNvSpPr/>
          <p:nvPr/>
        </p:nvSpPr>
        <p:spPr>
          <a:xfrm>
            <a:off x="380880" y="4876920"/>
            <a:ext cx="3276720" cy="63216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Futura Md BT"/>
              </a:rPr>
              <a:t>Bush Nationally on March 8, 2001</a:t>
            </a:r>
            <a:endParaRPr b="0" lang="en-US" sz="1400" strike="noStrike" u="none">
              <a:solidFill>
                <a:srgbClr val="000000"/>
              </a:solidFill>
              <a:effectLst/>
              <a:uFillTx/>
              <a:latin typeface="Times New Roman"/>
            </a:endParaRPr>
          </a:p>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Futura Md BT"/>
              </a:rPr>
              <a:t>61% Approve / 22% Disapprove</a:t>
            </a:r>
            <a:endParaRPr b="0" lang="en-US" sz="1400" strike="noStrike" u="none">
              <a:solidFill>
                <a:srgbClr val="000000"/>
              </a:solidFill>
              <a:effectLst/>
              <a:uFillTx/>
              <a:latin typeface="Times New Roman"/>
            </a:endParaRPr>
          </a:p>
        </p:txBody>
      </p:sp>
      <p:pic>
        <p:nvPicPr>
          <p:cNvPr id="58" name="" descr=""/>
          <p:cNvPicPr/>
          <p:nvPr/>
        </p:nvPicPr>
        <p:blipFill>
          <a:blip r:embed="rId1"/>
          <a:stretch/>
        </p:blipFill>
        <p:spPr>
          <a:xfrm>
            <a:off x="2057400" y="1108080"/>
            <a:ext cx="7086600" cy="4470480"/>
          </a:xfrm>
          <a:prstGeom prst="rect">
            <a:avLst/>
          </a:prstGeom>
          <a:noFill/>
          <a:ln w="0">
            <a:noFill/>
          </a:ln>
        </p:spPr>
      </p:pic>
      <p:sp>
        <p:nvSpPr>
          <p:cNvPr id="59" name=""/>
          <p:cNvSpPr/>
          <p:nvPr/>
        </p:nvSpPr>
        <p:spPr>
          <a:xfrm>
            <a:off x="762120" y="1143000"/>
            <a:ext cx="7696080" cy="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375" name=""/>
          <p:cNvSpPr/>
          <p:nvPr/>
        </p:nvSpPr>
        <p:spPr>
          <a:xfrm>
            <a:off x="533520" y="304920"/>
            <a:ext cx="8153280" cy="15570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Futura Md BT"/>
              </a:rPr>
              <a:t>Californians are amenable to reasonable        reforms of the permitting process, but environmental protections consistent with federal and other state standards is still a key component of the message.</a:t>
            </a:r>
            <a:endParaRPr b="0" lang="en-US" sz="2400" strike="noStrike" u="none">
              <a:solidFill>
                <a:srgbClr val="000000"/>
              </a:solidFill>
              <a:effectLst/>
              <a:uFillTx/>
              <a:latin typeface="Times New Roman"/>
            </a:endParaRPr>
          </a:p>
        </p:txBody>
      </p:sp>
      <p:pic>
        <p:nvPicPr>
          <p:cNvPr id="376" name="" descr=""/>
          <p:cNvPicPr/>
          <p:nvPr/>
        </p:nvPicPr>
        <p:blipFill>
          <a:blip r:embed="rId1"/>
          <a:stretch/>
        </p:blipFill>
        <p:spPr>
          <a:xfrm>
            <a:off x="1371600" y="2217600"/>
            <a:ext cx="6858000" cy="4106880"/>
          </a:xfrm>
          <a:prstGeom prst="rect">
            <a:avLst/>
          </a:prstGeom>
          <a:noFill/>
          <a:ln w="0">
            <a:noFill/>
          </a:ln>
        </p:spPr>
      </p:pic>
      <p:sp>
        <p:nvSpPr>
          <p:cNvPr id="377" name=""/>
          <p:cNvSpPr/>
          <p:nvPr/>
        </p:nvSpPr>
        <p:spPr>
          <a:xfrm>
            <a:off x="1523880" y="2209680"/>
            <a:ext cx="6400800" cy="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378" name=""/>
          <p:cNvSpPr/>
          <p:nvPr/>
        </p:nvSpPr>
        <p:spPr>
          <a:xfrm>
            <a:off x="533520" y="533520"/>
            <a:ext cx="8229600" cy="45972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Futura Md BT"/>
              </a:rPr>
              <a:t>THE GOVERNOR’S PLAN: THEIR LANGUAGE</a:t>
            </a:r>
            <a:endParaRPr b="0" lang="en-US" sz="2400" strike="noStrike" u="none">
              <a:solidFill>
                <a:srgbClr val="000000"/>
              </a:solidFill>
              <a:effectLst/>
              <a:uFillTx/>
              <a:latin typeface="Times New Roman"/>
            </a:endParaRPr>
          </a:p>
        </p:txBody>
      </p:sp>
      <p:sp>
        <p:nvSpPr>
          <p:cNvPr id="379" name=""/>
          <p:cNvSpPr/>
          <p:nvPr/>
        </p:nvSpPr>
        <p:spPr>
          <a:xfrm>
            <a:off x="762120" y="1066680"/>
            <a:ext cx="7924680" cy="161856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2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Some people say that this is the best way to get the utilities out of debt and keep them from going bankrupt.  It also guarantees that rates will be kept low and that electricity will continue to flow without profiteering and price gouging by out-of-state companies who supply electricity.</a:t>
            </a:r>
            <a:endParaRPr b="0" lang="en-US" sz="2000" strike="noStrike" u="none">
              <a:solidFill>
                <a:srgbClr val="000000"/>
              </a:solidFill>
              <a:effectLst/>
              <a:uFillTx/>
              <a:latin typeface="Times New Roman"/>
            </a:endParaRPr>
          </a:p>
        </p:txBody>
      </p:sp>
      <p:sp>
        <p:nvSpPr>
          <p:cNvPr id="380" name=""/>
          <p:cNvSpPr/>
          <p:nvPr/>
        </p:nvSpPr>
        <p:spPr>
          <a:xfrm>
            <a:off x="533520" y="3416400"/>
            <a:ext cx="8229600" cy="45972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Futura Md BT"/>
              </a:rPr>
              <a:t>THE GOVERNOR’S PLAN: OUR LANGUAGE</a:t>
            </a:r>
            <a:endParaRPr b="0" lang="en-US" sz="2400" strike="noStrike" u="none">
              <a:solidFill>
                <a:srgbClr val="000000"/>
              </a:solidFill>
              <a:effectLst/>
              <a:uFillTx/>
              <a:latin typeface="Times New Roman"/>
            </a:endParaRPr>
          </a:p>
        </p:txBody>
      </p:sp>
      <p:sp>
        <p:nvSpPr>
          <p:cNvPr id="381" name=""/>
          <p:cNvSpPr/>
          <p:nvPr/>
        </p:nvSpPr>
        <p:spPr>
          <a:xfrm>
            <a:off x="762120" y="4114800"/>
            <a:ext cx="7924680" cy="19234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2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Other people say that it’s a bad idea to let the government take over the electricity industry because it really does not do anything to increase the supply of electricity or decrease demand.  Even more importantly, it will cost the state over 40 billion dollars over a decade, wiping out the budget surplus and taking money from important priorities like education and health care.</a:t>
            </a:r>
            <a:endParaRPr b="0" lang="en-US" sz="2000" strike="noStrike" u="none">
              <a:solidFill>
                <a:srgbClr val="000000"/>
              </a:solidFill>
              <a:effectLst/>
              <a:uFillTx/>
              <a:latin typeface="Times New Roman"/>
            </a:endParaRPr>
          </a:p>
        </p:txBody>
      </p:sp>
      <p:sp>
        <p:nvSpPr>
          <p:cNvPr id="382" name=""/>
          <p:cNvSpPr/>
          <p:nvPr/>
        </p:nvSpPr>
        <p:spPr>
          <a:xfrm>
            <a:off x="685800" y="3048120"/>
            <a:ext cx="7848720" cy="0"/>
          </a:xfrm>
          <a:prstGeom prst="line">
            <a:avLst/>
          </a:prstGeom>
          <a:ln w="38160">
            <a:solidFill>
              <a:srgbClr val="ff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pic>
        <p:nvPicPr>
          <p:cNvPr id="383" name="" descr=""/>
          <p:cNvPicPr/>
          <p:nvPr/>
        </p:nvPicPr>
        <p:blipFill>
          <a:blip r:embed="rId1"/>
          <a:stretch/>
        </p:blipFill>
        <p:spPr>
          <a:xfrm>
            <a:off x="2438280" y="1523880"/>
            <a:ext cx="6705720" cy="4048200"/>
          </a:xfrm>
          <a:prstGeom prst="rect">
            <a:avLst/>
          </a:prstGeom>
          <a:noFill/>
          <a:ln w="0">
            <a:noFill/>
          </a:ln>
        </p:spPr>
      </p:pic>
      <p:sp>
        <p:nvSpPr>
          <p:cNvPr id="384" name=""/>
          <p:cNvSpPr/>
          <p:nvPr/>
        </p:nvSpPr>
        <p:spPr>
          <a:xfrm>
            <a:off x="1600200" y="457200"/>
            <a:ext cx="6324480" cy="8254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Futura Md BT"/>
              </a:rPr>
              <a:t>Our language versus Their language on the Governor’s Plan works.</a:t>
            </a:r>
            <a:endParaRPr b="0" lang="en-US" sz="2400" strike="noStrike" u="none">
              <a:solidFill>
                <a:srgbClr val="000000"/>
              </a:solidFill>
              <a:effectLst/>
              <a:uFillTx/>
              <a:latin typeface="Times New Roman"/>
            </a:endParaRPr>
          </a:p>
        </p:txBody>
      </p:sp>
      <p:sp>
        <p:nvSpPr>
          <p:cNvPr id="385" name=""/>
          <p:cNvSpPr/>
          <p:nvPr/>
        </p:nvSpPr>
        <p:spPr>
          <a:xfrm>
            <a:off x="380880" y="1676520"/>
            <a:ext cx="3581640" cy="45720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386" name=""/>
          <p:cNvSpPr/>
          <p:nvPr/>
        </p:nvSpPr>
        <p:spPr>
          <a:xfrm>
            <a:off x="457200" y="1523880"/>
            <a:ext cx="3505320" cy="222876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Some people say that it’s a bad idea to let the government take over the electricity industry because it really does not do anything to increase the supply of electricity or decrease demand.  Even more importantly, it will cost the state over 40 billion dollars over a decade, wiping out the budget surplus and taking money from important priorities like education and health care.</a:t>
            </a:r>
            <a:endParaRPr b="0" lang="en-US" sz="1400" strike="noStrike" u="none">
              <a:solidFill>
                <a:srgbClr val="000000"/>
              </a:solidFill>
              <a:effectLst/>
              <a:uFillTx/>
              <a:latin typeface="Times New Roman"/>
            </a:endParaRPr>
          </a:p>
        </p:txBody>
      </p:sp>
      <p:sp>
        <p:nvSpPr>
          <p:cNvPr id="387" name=""/>
          <p:cNvSpPr/>
          <p:nvPr/>
        </p:nvSpPr>
        <p:spPr>
          <a:xfrm>
            <a:off x="533520" y="4191120"/>
            <a:ext cx="3657600" cy="19130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Some people say that this is the best way to get the utilities out of debt and keep them from going bankrupt.  It also guarantees that rates will be kept low and that electricity will continue to flow without profiteering and price gouging by out-of-state companies who supply electricity.</a:t>
            </a:r>
            <a:endParaRPr b="0" lang="en-US" sz="1400" strike="noStrike" u="none">
              <a:solidFill>
                <a:srgbClr val="000000"/>
              </a:solidFill>
              <a:effectLst/>
              <a:uFillTx/>
              <a:latin typeface="Times New Roman"/>
            </a:endParaRPr>
          </a:p>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p:txBody>
      </p:sp>
      <p:sp>
        <p:nvSpPr>
          <p:cNvPr id="388" name=""/>
          <p:cNvSpPr/>
          <p:nvPr/>
        </p:nvSpPr>
        <p:spPr>
          <a:xfrm>
            <a:off x="1523880" y="1371600"/>
            <a:ext cx="6477120" cy="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389" name=""/>
          <p:cNvSpPr/>
          <p:nvPr/>
        </p:nvSpPr>
        <p:spPr>
          <a:xfrm>
            <a:off x="3352680" y="1371600"/>
            <a:ext cx="2667240" cy="4572000"/>
          </a:xfrm>
          <a:prstGeom prst="rect">
            <a:avLst/>
          </a:prstGeom>
          <a:solidFill>
            <a:srgbClr val="dddddd"/>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90" name=""/>
          <p:cNvSpPr/>
          <p:nvPr/>
        </p:nvSpPr>
        <p:spPr>
          <a:xfrm>
            <a:off x="533520" y="380880"/>
            <a:ext cx="8229600" cy="8254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Futura Md BT"/>
              </a:rPr>
              <a:t>Our “Swing” voters break about evenly on the Governor’s plan message statements</a:t>
            </a:r>
            <a:endParaRPr b="0" lang="en-US" sz="2400" strike="noStrike" u="none">
              <a:solidFill>
                <a:srgbClr val="000000"/>
              </a:solidFill>
              <a:effectLst/>
              <a:uFillTx/>
              <a:latin typeface="Times New Roman"/>
            </a:endParaRPr>
          </a:p>
        </p:txBody>
      </p:sp>
      <p:pic>
        <p:nvPicPr>
          <p:cNvPr id="391" name="" descr=""/>
          <p:cNvPicPr/>
          <p:nvPr/>
        </p:nvPicPr>
        <p:blipFill>
          <a:blip r:embed="rId1"/>
          <a:stretch/>
        </p:blipFill>
        <p:spPr>
          <a:xfrm>
            <a:off x="762120" y="1752480"/>
            <a:ext cx="7848360" cy="4845240"/>
          </a:xfrm>
          <a:prstGeom prst="rect">
            <a:avLst/>
          </a:prstGeom>
          <a:noFill/>
          <a:ln w="0">
            <a:noFill/>
          </a:ln>
        </p:spPr>
      </p:pic>
      <p:sp>
        <p:nvSpPr>
          <p:cNvPr id="392" name=""/>
          <p:cNvSpPr/>
          <p:nvPr/>
        </p:nvSpPr>
        <p:spPr>
          <a:xfrm>
            <a:off x="990720" y="1219320"/>
            <a:ext cx="7391160" cy="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393" name=""/>
          <p:cNvSpPr/>
          <p:nvPr/>
        </p:nvSpPr>
        <p:spPr>
          <a:xfrm>
            <a:off x="1017720" y="1447920"/>
            <a:ext cx="2092320" cy="715680"/>
          </a:xfrm>
          <a:prstGeom prst="rect">
            <a:avLst/>
          </a:prstGeom>
          <a:solidFill>
            <a:srgbClr val="ffff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94" name=""/>
          <p:cNvSpPr/>
          <p:nvPr/>
        </p:nvSpPr>
        <p:spPr>
          <a:xfrm>
            <a:off x="3110040" y="1447920"/>
            <a:ext cx="1722240" cy="715680"/>
          </a:xfrm>
          <a:prstGeom prst="rect">
            <a:avLst/>
          </a:prstGeom>
          <a:solidFill>
            <a:srgbClr val="ffff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95" name=""/>
          <p:cNvSpPr/>
          <p:nvPr/>
        </p:nvSpPr>
        <p:spPr>
          <a:xfrm>
            <a:off x="4832280" y="1447920"/>
            <a:ext cx="1687680" cy="715680"/>
          </a:xfrm>
          <a:prstGeom prst="rect">
            <a:avLst/>
          </a:prstGeom>
          <a:solidFill>
            <a:srgbClr val="ffff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96" name=""/>
          <p:cNvSpPr/>
          <p:nvPr/>
        </p:nvSpPr>
        <p:spPr>
          <a:xfrm>
            <a:off x="6519960" y="1447920"/>
            <a:ext cx="1612800" cy="715680"/>
          </a:xfrm>
          <a:prstGeom prst="rect">
            <a:avLst/>
          </a:prstGeom>
          <a:solidFill>
            <a:srgbClr val="ffff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97" name=""/>
          <p:cNvSpPr/>
          <p:nvPr/>
        </p:nvSpPr>
        <p:spPr>
          <a:xfrm>
            <a:off x="1017720" y="2163600"/>
            <a:ext cx="2092320" cy="881280"/>
          </a:xfrm>
          <a:prstGeom prst="rect">
            <a:avLst/>
          </a:prstGeom>
          <a:solidFill>
            <a:srgbClr val="ffff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98" name=""/>
          <p:cNvSpPr/>
          <p:nvPr/>
        </p:nvSpPr>
        <p:spPr>
          <a:xfrm>
            <a:off x="3110040" y="2163600"/>
            <a:ext cx="1722240" cy="881280"/>
          </a:xfrm>
          <a:prstGeom prst="rect">
            <a:avLst/>
          </a:prstGeom>
          <a:solidFill>
            <a:srgbClr val="ffff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99" name=""/>
          <p:cNvSpPr/>
          <p:nvPr/>
        </p:nvSpPr>
        <p:spPr>
          <a:xfrm>
            <a:off x="4832280" y="2163600"/>
            <a:ext cx="1687680" cy="881280"/>
          </a:xfrm>
          <a:prstGeom prst="rect">
            <a:avLst/>
          </a:prstGeom>
          <a:solidFill>
            <a:srgbClr val="ffff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00" name=""/>
          <p:cNvSpPr/>
          <p:nvPr/>
        </p:nvSpPr>
        <p:spPr>
          <a:xfrm>
            <a:off x="6519960" y="2163600"/>
            <a:ext cx="1612800" cy="881280"/>
          </a:xfrm>
          <a:prstGeom prst="rect">
            <a:avLst/>
          </a:prstGeom>
          <a:solidFill>
            <a:srgbClr val="ffff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01" name=""/>
          <p:cNvSpPr/>
          <p:nvPr/>
        </p:nvSpPr>
        <p:spPr>
          <a:xfrm>
            <a:off x="1017720" y="3044880"/>
            <a:ext cx="2092320" cy="879480"/>
          </a:xfrm>
          <a:prstGeom prst="rect">
            <a:avLst/>
          </a:prstGeom>
          <a:solidFill>
            <a:srgbClr val="ffff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02" name=""/>
          <p:cNvSpPr/>
          <p:nvPr/>
        </p:nvSpPr>
        <p:spPr>
          <a:xfrm>
            <a:off x="3110040" y="3044880"/>
            <a:ext cx="1722240" cy="879480"/>
          </a:xfrm>
          <a:prstGeom prst="rect">
            <a:avLst/>
          </a:prstGeom>
          <a:solidFill>
            <a:srgbClr val="ffff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03" name=""/>
          <p:cNvSpPr/>
          <p:nvPr/>
        </p:nvSpPr>
        <p:spPr>
          <a:xfrm>
            <a:off x="4832280" y="3044880"/>
            <a:ext cx="1687680" cy="879480"/>
          </a:xfrm>
          <a:prstGeom prst="rect">
            <a:avLst/>
          </a:prstGeom>
          <a:solidFill>
            <a:srgbClr val="ffff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04" name=""/>
          <p:cNvSpPr/>
          <p:nvPr/>
        </p:nvSpPr>
        <p:spPr>
          <a:xfrm>
            <a:off x="6519960" y="3044880"/>
            <a:ext cx="1612800" cy="879480"/>
          </a:xfrm>
          <a:prstGeom prst="rect">
            <a:avLst/>
          </a:prstGeom>
          <a:solidFill>
            <a:srgbClr val="ffff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05" name=""/>
          <p:cNvSpPr/>
          <p:nvPr/>
        </p:nvSpPr>
        <p:spPr>
          <a:xfrm>
            <a:off x="1017720" y="3924360"/>
            <a:ext cx="2092320" cy="880920"/>
          </a:xfrm>
          <a:prstGeom prst="rect">
            <a:avLst/>
          </a:prstGeom>
          <a:solidFill>
            <a:srgbClr val="ffff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06" name=""/>
          <p:cNvSpPr/>
          <p:nvPr/>
        </p:nvSpPr>
        <p:spPr>
          <a:xfrm>
            <a:off x="3110040" y="3924360"/>
            <a:ext cx="1722240" cy="880920"/>
          </a:xfrm>
          <a:prstGeom prst="rect">
            <a:avLst/>
          </a:prstGeom>
          <a:solidFill>
            <a:srgbClr val="ffff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07" name=""/>
          <p:cNvSpPr/>
          <p:nvPr/>
        </p:nvSpPr>
        <p:spPr>
          <a:xfrm>
            <a:off x="4832280" y="3924360"/>
            <a:ext cx="1687680" cy="880920"/>
          </a:xfrm>
          <a:prstGeom prst="rect">
            <a:avLst/>
          </a:prstGeom>
          <a:solidFill>
            <a:srgbClr val="ffff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08" name=""/>
          <p:cNvSpPr/>
          <p:nvPr/>
        </p:nvSpPr>
        <p:spPr>
          <a:xfrm>
            <a:off x="6519960" y="3924360"/>
            <a:ext cx="1612800" cy="880920"/>
          </a:xfrm>
          <a:prstGeom prst="rect">
            <a:avLst/>
          </a:prstGeom>
          <a:solidFill>
            <a:srgbClr val="ffff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09" name=""/>
          <p:cNvSpPr/>
          <p:nvPr/>
        </p:nvSpPr>
        <p:spPr>
          <a:xfrm>
            <a:off x="1017720" y="4805280"/>
            <a:ext cx="2092320" cy="881280"/>
          </a:xfrm>
          <a:prstGeom prst="rect">
            <a:avLst/>
          </a:prstGeom>
          <a:solidFill>
            <a:srgbClr val="ffff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10" name=""/>
          <p:cNvSpPr/>
          <p:nvPr/>
        </p:nvSpPr>
        <p:spPr>
          <a:xfrm>
            <a:off x="3110040" y="4805280"/>
            <a:ext cx="1722240" cy="881280"/>
          </a:xfrm>
          <a:prstGeom prst="rect">
            <a:avLst/>
          </a:prstGeom>
          <a:solidFill>
            <a:srgbClr val="ffff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11" name=""/>
          <p:cNvSpPr/>
          <p:nvPr/>
        </p:nvSpPr>
        <p:spPr>
          <a:xfrm>
            <a:off x="4832280" y="4805280"/>
            <a:ext cx="1687680" cy="881280"/>
          </a:xfrm>
          <a:prstGeom prst="rect">
            <a:avLst/>
          </a:prstGeom>
          <a:solidFill>
            <a:srgbClr val="ffff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12" name=""/>
          <p:cNvSpPr/>
          <p:nvPr/>
        </p:nvSpPr>
        <p:spPr>
          <a:xfrm>
            <a:off x="6519960" y="4805280"/>
            <a:ext cx="1612800" cy="881280"/>
          </a:xfrm>
          <a:prstGeom prst="rect">
            <a:avLst/>
          </a:prstGeom>
          <a:solidFill>
            <a:srgbClr val="ffff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13" name=""/>
          <p:cNvSpPr/>
          <p:nvPr/>
        </p:nvSpPr>
        <p:spPr>
          <a:xfrm>
            <a:off x="1901520" y="1724040"/>
            <a:ext cx="439920" cy="24408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Times New Roman"/>
              </a:rPr>
              <a:t>Issue</a:t>
            </a:r>
            <a:endParaRPr b="0" lang="en-US" sz="1600" strike="noStrike" u="none">
              <a:solidFill>
                <a:srgbClr val="000000"/>
              </a:solidFill>
              <a:effectLst/>
              <a:uFillTx/>
              <a:latin typeface="Times New Roman"/>
            </a:endParaRPr>
          </a:p>
        </p:txBody>
      </p:sp>
      <p:sp>
        <p:nvSpPr>
          <p:cNvPr id="414" name=""/>
          <p:cNvSpPr/>
          <p:nvPr/>
        </p:nvSpPr>
        <p:spPr>
          <a:xfrm>
            <a:off x="3782160" y="1724040"/>
            <a:ext cx="501840" cy="24408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Times New Roman"/>
              </a:rPr>
              <a:t>Day 1</a:t>
            </a:r>
            <a:endParaRPr b="0" lang="en-US" sz="1600" strike="noStrike" u="none">
              <a:solidFill>
                <a:srgbClr val="000000"/>
              </a:solidFill>
              <a:effectLst/>
              <a:uFillTx/>
              <a:latin typeface="Times New Roman"/>
            </a:endParaRPr>
          </a:p>
        </p:txBody>
      </p:sp>
      <p:sp>
        <p:nvSpPr>
          <p:cNvPr id="415" name=""/>
          <p:cNvSpPr/>
          <p:nvPr/>
        </p:nvSpPr>
        <p:spPr>
          <a:xfrm>
            <a:off x="5485320" y="1724040"/>
            <a:ext cx="501840" cy="24408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Times New Roman"/>
              </a:rPr>
              <a:t>Day 2</a:t>
            </a:r>
            <a:endParaRPr b="0" lang="en-US" sz="1600" strike="noStrike" u="none">
              <a:solidFill>
                <a:srgbClr val="000000"/>
              </a:solidFill>
              <a:effectLst/>
              <a:uFillTx/>
              <a:latin typeface="Times New Roman"/>
            </a:endParaRPr>
          </a:p>
        </p:txBody>
      </p:sp>
      <p:sp>
        <p:nvSpPr>
          <p:cNvPr id="416" name=""/>
          <p:cNvSpPr/>
          <p:nvPr/>
        </p:nvSpPr>
        <p:spPr>
          <a:xfrm>
            <a:off x="7134840" y="1724040"/>
            <a:ext cx="501840" cy="24408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Times New Roman"/>
              </a:rPr>
              <a:t>Day 3</a:t>
            </a:r>
            <a:endParaRPr b="0" lang="en-US" sz="1600" strike="noStrike" u="none">
              <a:solidFill>
                <a:srgbClr val="000000"/>
              </a:solidFill>
              <a:effectLst/>
              <a:uFillTx/>
              <a:latin typeface="Times New Roman"/>
            </a:endParaRPr>
          </a:p>
        </p:txBody>
      </p:sp>
      <p:sp>
        <p:nvSpPr>
          <p:cNvPr id="417" name=""/>
          <p:cNvSpPr/>
          <p:nvPr/>
        </p:nvSpPr>
        <p:spPr>
          <a:xfrm>
            <a:off x="1627200" y="2522520"/>
            <a:ext cx="1014120" cy="24408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Competition</a:t>
            </a:r>
            <a:endParaRPr b="0" lang="en-US" sz="1600" strike="noStrike" u="none">
              <a:solidFill>
                <a:srgbClr val="000000"/>
              </a:solidFill>
              <a:effectLst/>
              <a:uFillTx/>
              <a:latin typeface="Times New Roman"/>
            </a:endParaRPr>
          </a:p>
        </p:txBody>
      </p:sp>
      <p:sp>
        <p:nvSpPr>
          <p:cNvPr id="418" name=""/>
          <p:cNvSpPr/>
          <p:nvPr/>
        </p:nvSpPr>
        <p:spPr>
          <a:xfrm>
            <a:off x="3660480" y="2398680"/>
            <a:ext cx="805680" cy="24408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20% Us / </a:t>
            </a:r>
            <a:endParaRPr b="0" lang="en-US" sz="1600" strike="noStrike" u="none">
              <a:solidFill>
                <a:srgbClr val="000000"/>
              </a:solidFill>
              <a:effectLst/>
              <a:uFillTx/>
              <a:latin typeface="Times New Roman"/>
            </a:endParaRPr>
          </a:p>
        </p:txBody>
      </p:sp>
      <p:sp>
        <p:nvSpPr>
          <p:cNvPr id="419" name=""/>
          <p:cNvSpPr/>
          <p:nvPr/>
        </p:nvSpPr>
        <p:spPr>
          <a:xfrm>
            <a:off x="3591360" y="2644920"/>
            <a:ext cx="895680" cy="24408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68% Them</a:t>
            </a:r>
            <a:endParaRPr b="0" lang="en-US" sz="1600" strike="noStrike" u="none">
              <a:solidFill>
                <a:srgbClr val="000000"/>
              </a:solidFill>
              <a:effectLst/>
              <a:uFillTx/>
              <a:latin typeface="Times New Roman"/>
            </a:endParaRPr>
          </a:p>
        </p:txBody>
      </p:sp>
      <p:sp>
        <p:nvSpPr>
          <p:cNvPr id="420" name=""/>
          <p:cNvSpPr/>
          <p:nvPr/>
        </p:nvSpPr>
        <p:spPr>
          <a:xfrm>
            <a:off x="5363640" y="2398680"/>
            <a:ext cx="805680" cy="24408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46% Us / </a:t>
            </a:r>
            <a:endParaRPr b="0" lang="en-US" sz="1600" strike="noStrike" u="none">
              <a:solidFill>
                <a:srgbClr val="000000"/>
              </a:solidFill>
              <a:effectLst/>
              <a:uFillTx/>
              <a:latin typeface="Times New Roman"/>
            </a:endParaRPr>
          </a:p>
        </p:txBody>
      </p:sp>
      <p:sp>
        <p:nvSpPr>
          <p:cNvPr id="421" name=""/>
          <p:cNvSpPr/>
          <p:nvPr/>
        </p:nvSpPr>
        <p:spPr>
          <a:xfrm>
            <a:off x="5294880" y="2644920"/>
            <a:ext cx="895680" cy="24408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46% Them</a:t>
            </a:r>
            <a:endParaRPr b="0" lang="en-US" sz="1600" strike="noStrike" u="none">
              <a:solidFill>
                <a:srgbClr val="000000"/>
              </a:solidFill>
              <a:effectLst/>
              <a:uFillTx/>
              <a:latin typeface="Times New Roman"/>
            </a:endParaRPr>
          </a:p>
        </p:txBody>
      </p:sp>
      <p:sp>
        <p:nvSpPr>
          <p:cNvPr id="422" name=""/>
          <p:cNvSpPr/>
          <p:nvPr/>
        </p:nvSpPr>
        <p:spPr>
          <a:xfrm>
            <a:off x="7013160" y="2398680"/>
            <a:ext cx="805680" cy="24408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43% Us / </a:t>
            </a:r>
            <a:endParaRPr b="0" lang="en-US" sz="1600" strike="noStrike" u="none">
              <a:solidFill>
                <a:srgbClr val="000000"/>
              </a:solidFill>
              <a:effectLst/>
              <a:uFillTx/>
              <a:latin typeface="Times New Roman"/>
            </a:endParaRPr>
          </a:p>
        </p:txBody>
      </p:sp>
      <p:sp>
        <p:nvSpPr>
          <p:cNvPr id="423" name=""/>
          <p:cNvSpPr/>
          <p:nvPr/>
        </p:nvSpPr>
        <p:spPr>
          <a:xfrm>
            <a:off x="6944400" y="2644920"/>
            <a:ext cx="895680" cy="24408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42% Them</a:t>
            </a:r>
            <a:endParaRPr b="0" lang="en-US" sz="1600" strike="noStrike" u="none">
              <a:solidFill>
                <a:srgbClr val="000000"/>
              </a:solidFill>
              <a:effectLst/>
              <a:uFillTx/>
              <a:latin typeface="Times New Roman"/>
            </a:endParaRPr>
          </a:p>
        </p:txBody>
      </p:sp>
      <p:sp>
        <p:nvSpPr>
          <p:cNvPr id="424" name=""/>
          <p:cNvSpPr/>
          <p:nvPr/>
        </p:nvSpPr>
        <p:spPr>
          <a:xfrm>
            <a:off x="1652400" y="3402000"/>
            <a:ext cx="963720" cy="24408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Buy Downs</a:t>
            </a:r>
            <a:endParaRPr b="0" lang="en-US" sz="1600" strike="noStrike" u="none">
              <a:solidFill>
                <a:srgbClr val="000000"/>
              </a:solidFill>
              <a:effectLst/>
              <a:uFillTx/>
              <a:latin typeface="Times New Roman"/>
            </a:endParaRPr>
          </a:p>
        </p:txBody>
      </p:sp>
      <p:sp>
        <p:nvSpPr>
          <p:cNvPr id="425" name=""/>
          <p:cNvSpPr/>
          <p:nvPr/>
        </p:nvSpPr>
        <p:spPr>
          <a:xfrm>
            <a:off x="3660480" y="3279600"/>
            <a:ext cx="805680" cy="24408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35% Us / </a:t>
            </a:r>
            <a:endParaRPr b="0" lang="en-US" sz="1600" strike="noStrike" u="none">
              <a:solidFill>
                <a:srgbClr val="000000"/>
              </a:solidFill>
              <a:effectLst/>
              <a:uFillTx/>
              <a:latin typeface="Times New Roman"/>
            </a:endParaRPr>
          </a:p>
        </p:txBody>
      </p:sp>
      <p:sp>
        <p:nvSpPr>
          <p:cNvPr id="426" name=""/>
          <p:cNvSpPr/>
          <p:nvPr/>
        </p:nvSpPr>
        <p:spPr>
          <a:xfrm>
            <a:off x="3591360" y="3525840"/>
            <a:ext cx="895680" cy="24408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56% Them</a:t>
            </a:r>
            <a:endParaRPr b="0" lang="en-US" sz="1600" strike="noStrike" u="none">
              <a:solidFill>
                <a:srgbClr val="000000"/>
              </a:solidFill>
              <a:effectLst/>
              <a:uFillTx/>
              <a:latin typeface="Times New Roman"/>
            </a:endParaRPr>
          </a:p>
        </p:txBody>
      </p:sp>
      <p:sp>
        <p:nvSpPr>
          <p:cNvPr id="427" name=""/>
          <p:cNvSpPr/>
          <p:nvPr/>
        </p:nvSpPr>
        <p:spPr>
          <a:xfrm>
            <a:off x="5363640" y="3279600"/>
            <a:ext cx="805680" cy="24408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41% Us / </a:t>
            </a:r>
            <a:endParaRPr b="0" lang="en-US" sz="1600" strike="noStrike" u="none">
              <a:solidFill>
                <a:srgbClr val="000000"/>
              </a:solidFill>
              <a:effectLst/>
              <a:uFillTx/>
              <a:latin typeface="Times New Roman"/>
            </a:endParaRPr>
          </a:p>
        </p:txBody>
      </p:sp>
      <p:sp>
        <p:nvSpPr>
          <p:cNvPr id="428" name=""/>
          <p:cNvSpPr/>
          <p:nvPr/>
        </p:nvSpPr>
        <p:spPr>
          <a:xfrm>
            <a:off x="5294880" y="3525840"/>
            <a:ext cx="895680" cy="24408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48% Them</a:t>
            </a:r>
            <a:endParaRPr b="0" lang="en-US" sz="1600" strike="noStrike" u="none">
              <a:solidFill>
                <a:srgbClr val="000000"/>
              </a:solidFill>
              <a:effectLst/>
              <a:uFillTx/>
              <a:latin typeface="Times New Roman"/>
            </a:endParaRPr>
          </a:p>
        </p:txBody>
      </p:sp>
      <p:sp>
        <p:nvSpPr>
          <p:cNvPr id="429" name=""/>
          <p:cNvSpPr/>
          <p:nvPr/>
        </p:nvSpPr>
        <p:spPr>
          <a:xfrm>
            <a:off x="7013160" y="3279600"/>
            <a:ext cx="805680" cy="24408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41% Us / </a:t>
            </a:r>
            <a:endParaRPr b="0" lang="en-US" sz="1600" strike="noStrike" u="none">
              <a:solidFill>
                <a:srgbClr val="000000"/>
              </a:solidFill>
              <a:effectLst/>
              <a:uFillTx/>
              <a:latin typeface="Times New Roman"/>
            </a:endParaRPr>
          </a:p>
        </p:txBody>
      </p:sp>
      <p:sp>
        <p:nvSpPr>
          <p:cNvPr id="430" name=""/>
          <p:cNvSpPr/>
          <p:nvPr/>
        </p:nvSpPr>
        <p:spPr>
          <a:xfrm>
            <a:off x="6944400" y="3525840"/>
            <a:ext cx="895680" cy="24408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51% Them</a:t>
            </a:r>
            <a:endParaRPr b="0" lang="en-US" sz="1600" strike="noStrike" u="none">
              <a:solidFill>
                <a:srgbClr val="000000"/>
              </a:solidFill>
              <a:effectLst/>
              <a:uFillTx/>
              <a:latin typeface="Times New Roman"/>
            </a:endParaRPr>
          </a:p>
        </p:txBody>
      </p:sp>
      <p:sp>
        <p:nvSpPr>
          <p:cNvPr id="431" name=""/>
          <p:cNvSpPr/>
          <p:nvPr/>
        </p:nvSpPr>
        <p:spPr>
          <a:xfrm>
            <a:off x="1648440" y="4281480"/>
            <a:ext cx="963360" cy="24408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State Credit</a:t>
            </a:r>
            <a:endParaRPr b="0" lang="en-US" sz="1600" strike="noStrike" u="none">
              <a:solidFill>
                <a:srgbClr val="000000"/>
              </a:solidFill>
              <a:effectLst/>
              <a:uFillTx/>
              <a:latin typeface="Times New Roman"/>
            </a:endParaRPr>
          </a:p>
        </p:txBody>
      </p:sp>
      <p:sp>
        <p:nvSpPr>
          <p:cNvPr id="432" name=""/>
          <p:cNvSpPr/>
          <p:nvPr/>
        </p:nvSpPr>
        <p:spPr>
          <a:xfrm>
            <a:off x="3660480" y="4159080"/>
            <a:ext cx="805680" cy="24408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31% Us / </a:t>
            </a:r>
            <a:endParaRPr b="0" lang="en-US" sz="1600" strike="noStrike" u="none">
              <a:solidFill>
                <a:srgbClr val="000000"/>
              </a:solidFill>
              <a:effectLst/>
              <a:uFillTx/>
              <a:latin typeface="Times New Roman"/>
            </a:endParaRPr>
          </a:p>
        </p:txBody>
      </p:sp>
      <p:sp>
        <p:nvSpPr>
          <p:cNvPr id="433" name=""/>
          <p:cNvSpPr/>
          <p:nvPr/>
        </p:nvSpPr>
        <p:spPr>
          <a:xfrm>
            <a:off x="3591360" y="4405320"/>
            <a:ext cx="895680" cy="24408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61% Them</a:t>
            </a:r>
            <a:endParaRPr b="0" lang="en-US" sz="1600" strike="noStrike" u="none">
              <a:solidFill>
                <a:srgbClr val="000000"/>
              </a:solidFill>
              <a:effectLst/>
              <a:uFillTx/>
              <a:latin typeface="Times New Roman"/>
            </a:endParaRPr>
          </a:p>
        </p:txBody>
      </p:sp>
      <p:sp>
        <p:nvSpPr>
          <p:cNvPr id="434" name=""/>
          <p:cNvSpPr/>
          <p:nvPr/>
        </p:nvSpPr>
        <p:spPr>
          <a:xfrm>
            <a:off x="5363640" y="4159080"/>
            <a:ext cx="805680" cy="24408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50% Us / </a:t>
            </a:r>
            <a:endParaRPr b="0" lang="en-US" sz="1600" strike="noStrike" u="none">
              <a:solidFill>
                <a:srgbClr val="000000"/>
              </a:solidFill>
              <a:effectLst/>
              <a:uFillTx/>
              <a:latin typeface="Times New Roman"/>
            </a:endParaRPr>
          </a:p>
        </p:txBody>
      </p:sp>
      <p:sp>
        <p:nvSpPr>
          <p:cNvPr id="435" name=""/>
          <p:cNvSpPr/>
          <p:nvPr/>
        </p:nvSpPr>
        <p:spPr>
          <a:xfrm>
            <a:off x="5294880" y="4405320"/>
            <a:ext cx="895680" cy="24408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41% Them</a:t>
            </a:r>
            <a:endParaRPr b="0" lang="en-US" sz="1600" strike="noStrike" u="none">
              <a:solidFill>
                <a:srgbClr val="000000"/>
              </a:solidFill>
              <a:effectLst/>
              <a:uFillTx/>
              <a:latin typeface="Times New Roman"/>
            </a:endParaRPr>
          </a:p>
        </p:txBody>
      </p:sp>
      <p:sp>
        <p:nvSpPr>
          <p:cNvPr id="436" name=""/>
          <p:cNvSpPr/>
          <p:nvPr/>
        </p:nvSpPr>
        <p:spPr>
          <a:xfrm>
            <a:off x="1385640" y="5162400"/>
            <a:ext cx="1526400" cy="24408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Permitting Process</a:t>
            </a:r>
            <a:endParaRPr b="0" lang="en-US" sz="1600" strike="noStrike" u="none">
              <a:solidFill>
                <a:srgbClr val="000000"/>
              </a:solidFill>
              <a:effectLst/>
              <a:uFillTx/>
              <a:latin typeface="Times New Roman"/>
            </a:endParaRPr>
          </a:p>
        </p:txBody>
      </p:sp>
      <p:sp>
        <p:nvSpPr>
          <p:cNvPr id="437" name=""/>
          <p:cNvSpPr/>
          <p:nvPr/>
        </p:nvSpPr>
        <p:spPr>
          <a:xfrm>
            <a:off x="3660480" y="5038560"/>
            <a:ext cx="805680" cy="24408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42% Us / </a:t>
            </a:r>
            <a:endParaRPr b="0" lang="en-US" sz="1600" strike="noStrike" u="none">
              <a:solidFill>
                <a:srgbClr val="000000"/>
              </a:solidFill>
              <a:effectLst/>
              <a:uFillTx/>
              <a:latin typeface="Times New Roman"/>
            </a:endParaRPr>
          </a:p>
        </p:txBody>
      </p:sp>
      <p:sp>
        <p:nvSpPr>
          <p:cNvPr id="438" name=""/>
          <p:cNvSpPr/>
          <p:nvPr/>
        </p:nvSpPr>
        <p:spPr>
          <a:xfrm>
            <a:off x="3591360" y="5286240"/>
            <a:ext cx="895680" cy="24408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53% Them</a:t>
            </a:r>
            <a:endParaRPr b="0" lang="en-US" sz="1600" strike="noStrike" u="none">
              <a:solidFill>
                <a:srgbClr val="000000"/>
              </a:solidFill>
              <a:effectLst/>
              <a:uFillTx/>
              <a:latin typeface="Times New Roman"/>
            </a:endParaRPr>
          </a:p>
        </p:txBody>
      </p:sp>
      <p:sp>
        <p:nvSpPr>
          <p:cNvPr id="439" name=""/>
          <p:cNvSpPr/>
          <p:nvPr/>
        </p:nvSpPr>
        <p:spPr>
          <a:xfrm>
            <a:off x="5363640" y="5038560"/>
            <a:ext cx="805680" cy="24408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50% Us / </a:t>
            </a:r>
            <a:endParaRPr b="0" lang="en-US" sz="1600" strike="noStrike" u="none">
              <a:solidFill>
                <a:srgbClr val="000000"/>
              </a:solidFill>
              <a:effectLst/>
              <a:uFillTx/>
              <a:latin typeface="Times New Roman"/>
            </a:endParaRPr>
          </a:p>
        </p:txBody>
      </p:sp>
      <p:sp>
        <p:nvSpPr>
          <p:cNvPr id="440" name=""/>
          <p:cNvSpPr/>
          <p:nvPr/>
        </p:nvSpPr>
        <p:spPr>
          <a:xfrm>
            <a:off x="5294880" y="5286240"/>
            <a:ext cx="895680" cy="24408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41% Them</a:t>
            </a:r>
            <a:endParaRPr b="0" lang="en-US" sz="1600" strike="noStrike" u="none">
              <a:solidFill>
                <a:srgbClr val="000000"/>
              </a:solidFill>
              <a:effectLst/>
              <a:uFillTx/>
              <a:latin typeface="Times New Roman"/>
            </a:endParaRPr>
          </a:p>
        </p:txBody>
      </p:sp>
      <p:sp>
        <p:nvSpPr>
          <p:cNvPr id="441" name=""/>
          <p:cNvSpPr/>
          <p:nvPr/>
        </p:nvSpPr>
        <p:spPr>
          <a:xfrm>
            <a:off x="1017720" y="1447920"/>
            <a:ext cx="7115040" cy="1440"/>
          </a:xfrm>
          <a:prstGeom prst="line">
            <a:avLst/>
          </a:prstGeom>
          <a:ln w="11160">
            <a:solidFill>
              <a:srgbClr val="000000"/>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442" name=""/>
          <p:cNvSpPr/>
          <p:nvPr/>
        </p:nvSpPr>
        <p:spPr>
          <a:xfrm>
            <a:off x="1017720" y="2163600"/>
            <a:ext cx="7115040" cy="1800"/>
          </a:xfrm>
          <a:prstGeom prst="line">
            <a:avLst/>
          </a:prstGeom>
          <a:ln w="11160">
            <a:solidFill>
              <a:srgbClr val="000000"/>
            </a:solidFill>
            <a:miter/>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443" name=""/>
          <p:cNvSpPr/>
          <p:nvPr/>
        </p:nvSpPr>
        <p:spPr>
          <a:xfrm>
            <a:off x="1017720" y="3044880"/>
            <a:ext cx="7115040" cy="1440"/>
          </a:xfrm>
          <a:prstGeom prst="line">
            <a:avLst/>
          </a:prstGeom>
          <a:ln w="11160">
            <a:solidFill>
              <a:srgbClr val="000000"/>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444" name=""/>
          <p:cNvSpPr/>
          <p:nvPr/>
        </p:nvSpPr>
        <p:spPr>
          <a:xfrm>
            <a:off x="1017720" y="3924360"/>
            <a:ext cx="7115040" cy="1440"/>
          </a:xfrm>
          <a:prstGeom prst="line">
            <a:avLst/>
          </a:prstGeom>
          <a:ln w="11160">
            <a:solidFill>
              <a:srgbClr val="000000"/>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445" name=""/>
          <p:cNvSpPr/>
          <p:nvPr/>
        </p:nvSpPr>
        <p:spPr>
          <a:xfrm>
            <a:off x="1017720" y="4805280"/>
            <a:ext cx="7115040" cy="1800"/>
          </a:xfrm>
          <a:prstGeom prst="line">
            <a:avLst/>
          </a:prstGeom>
          <a:ln w="11160">
            <a:solidFill>
              <a:srgbClr val="000000"/>
            </a:solidFill>
            <a:miter/>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446" name=""/>
          <p:cNvSpPr/>
          <p:nvPr/>
        </p:nvSpPr>
        <p:spPr>
          <a:xfrm>
            <a:off x="1017720" y="5686560"/>
            <a:ext cx="7115040" cy="1440"/>
          </a:xfrm>
          <a:prstGeom prst="line">
            <a:avLst/>
          </a:prstGeom>
          <a:ln w="11160">
            <a:solidFill>
              <a:srgbClr val="000000"/>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447" name=""/>
          <p:cNvSpPr/>
          <p:nvPr/>
        </p:nvSpPr>
        <p:spPr>
          <a:xfrm>
            <a:off x="1017720" y="1447920"/>
            <a:ext cx="1440" cy="4238640"/>
          </a:xfrm>
          <a:prstGeom prst="line">
            <a:avLst/>
          </a:prstGeom>
          <a:ln w="111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48" name=""/>
          <p:cNvSpPr/>
          <p:nvPr/>
        </p:nvSpPr>
        <p:spPr>
          <a:xfrm>
            <a:off x="3110040" y="1447920"/>
            <a:ext cx="1440" cy="4238640"/>
          </a:xfrm>
          <a:prstGeom prst="line">
            <a:avLst/>
          </a:prstGeom>
          <a:ln w="111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49" name=""/>
          <p:cNvSpPr/>
          <p:nvPr/>
        </p:nvSpPr>
        <p:spPr>
          <a:xfrm>
            <a:off x="4832280" y="1447920"/>
            <a:ext cx="1800" cy="4238640"/>
          </a:xfrm>
          <a:prstGeom prst="line">
            <a:avLst/>
          </a:prstGeom>
          <a:ln w="111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50" name=""/>
          <p:cNvSpPr/>
          <p:nvPr/>
        </p:nvSpPr>
        <p:spPr>
          <a:xfrm>
            <a:off x="6519960" y="1447920"/>
            <a:ext cx="1440" cy="4238640"/>
          </a:xfrm>
          <a:prstGeom prst="line">
            <a:avLst/>
          </a:prstGeom>
          <a:ln w="111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51" name=""/>
          <p:cNvSpPr/>
          <p:nvPr/>
        </p:nvSpPr>
        <p:spPr>
          <a:xfrm>
            <a:off x="8132760" y="1447920"/>
            <a:ext cx="1440" cy="4238640"/>
          </a:xfrm>
          <a:prstGeom prst="line">
            <a:avLst/>
          </a:prstGeom>
          <a:ln w="111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52" name=""/>
          <p:cNvSpPr/>
          <p:nvPr/>
        </p:nvSpPr>
        <p:spPr>
          <a:xfrm>
            <a:off x="533520" y="533520"/>
            <a:ext cx="8229600" cy="8254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Futura Md BT"/>
              </a:rPr>
              <a:t>With three days of statement re-writes, we made significant progress among “Swing” voters.</a:t>
            </a:r>
            <a:endParaRPr b="0" lang="en-US" sz="2400" strike="noStrike" u="none">
              <a:solidFill>
                <a:srgbClr val="000000"/>
              </a:solidFill>
              <a:effectLst/>
              <a:uFillTx/>
              <a:latin typeface="Times New Roman"/>
            </a:endParaRPr>
          </a:p>
        </p:txBody>
      </p:sp>
      <p:sp>
        <p:nvSpPr>
          <p:cNvPr id="453" name=""/>
          <p:cNvSpPr/>
          <p:nvPr/>
        </p:nvSpPr>
        <p:spPr>
          <a:xfrm>
            <a:off x="609480" y="5791320"/>
            <a:ext cx="3657600" cy="64260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200" strike="noStrike" u="none">
                <a:solidFill>
                  <a:srgbClr val="000000"/>
                </a:solidFill>
                <a:effectLst/>
                <a:uFillTx/>
                <a:latin typeface="Arial"/>
              </a:rPr>
              <a:t>*For state credit and permitting process, there were only two re-writes of the statements, so day 2 is the combined data for days 2 and 3 of interviewing.</a:t>
            </a:r>
            <a:endParaRPr b="0" lang="en-US" sz="1200" strike="noStrike" u="none">
              <a:solidFill>
                <a:srgbClr val="000000"/>
              </a:solidFill>
              <a:effectLst/>
              <a:uFillTx/>
              <a:latin typeface="Times New Roman"/>
            </a:endParaRPr>
          </a:p>
        </p:txBody>
      </p:sp>
      <p:sp>
        <p:nvSpPr>
          <p:cNvPr id="454" name=""/>
          <p:cNvSpPr/>
          <p:nvPr/>
        </p:nvSpPr>
        <p:spPr>
          <a:xfrm>
            <a:off x="6934320" y="4191120"/>
            <a:ext cx="609480" cy="45972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a:t>
            </a:r>
            <a:endParaRPr b="0" lang="en-US" sz="2400" strike="noStrike" u="none">
              <a:solidFill>
                <a:srgbClr val="000000"/>
              </a:solidFill>
              <a:effectLst/>
              <a:uFillTx/>
              <a:latin typeface="Times New Roman"/>
            </a:endParaRPr>
          </a:p>
        </p:txBody>
      </p:sp>
      <p:sp>
        <p:nvSpPr>
          <p:cNvPr id="455" name=""/>
          <p:cNvSpPr/>
          <p:nvPr/>
        </p:nvSpPr>
        <p:spPr>
          <a:xfrm>
            <a:off x="6934320" y="4952880"/>
            <a:ext cx="609480" cy="45972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a:t>
            </a:r>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456" name=""/>
          <p:cNvSpPr/>
          <p:nvPr/>
        </p:nvSpPr>
        <p:spPr>
          <a:xfrm>
            <a:off x="457200" y="457200"/>
            <a:ext cx="8305920" cy="8254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Futura Md BT"/>
              </a:rPr>
              <a:t>Our revised language on all message fronts makes a tremendous difference on the final “ballot.”</a:t>
            </a:r>
            <a:endParaRPr b="0" lang="en-US" sz="2400" strike="noStrike" u="none">
              <a:solidFill>
                <a:srgbClr val="000000"/>
              </a:solidFill>
              <a:effectLst/>
              <a:uFillTx/>
              <a:latin typeface="Times New Roman"/>
            </a:endParaRPr>
          </a:p>
        </p:txBody>
      </p:sp>
      <p:sp>
        <p:nvSpPr>
          <p:cNvPr id="457" name=""/>
          <p:cNvSpPr/>
          <p:nvPr/>
        </p:nvSpPr>
        <p:spPr>
          <a:xfrm>
            <a:off x="380880" y="5867280"/>
            <a:ext cx="8534520" cy="55116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938"/>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500" strike="noStrike" u="none">
                <a:solidFill>
                  <a:srgbClr val="000000"/>
                </a:solidFill>
                <a:effectLst/>
                <a:uFillTx/>
                <a:latin typeface="Arial"/>
              </a:rPr>
              <a:t>Now, having heard all of this information about proposed solutions to help solve California’s electrical power crisis, are you more likely to support …</a:t>
            </a:r>
            <a:endParaRPr b="0" lang="en-US" sz="1500" strike="noStrike" u="none">
              <a:solidFill>
                <a:srgbClr val="000000"/>
              </a:solidFill>
              <a:effectLst/>
              <a:uFillTx/>
              <a:latin typeface="Times New Roman"/>
            </a:endParaRPr>
          </a:p>
        </p:txBody>
      </p:sp>
      <p:pic>
        <p:nvPicPr>
          <p:cNvPr id="458" name="" descr=""/>
          <p:cNvPicPr/>
          <p:nvPr/>
        </p:nvPicPr>
        <p:blipFill>
          <a:blip r:embed="rId1"/>
          <a:stretch/>
        </p:blipFill>
        <p:spPr>
          <a:xfrm>
            <a:off x="838080" y="1523880"/>
            <a:ext cx="7543800" cy="4206960"/>
          </a:xfrm>
          <a:prstGeom prst="rect">
            <a:avLst/>
          </a:prstGeom>
          <a:noFill/>
          <a:ln w="0">
            <a:noFill/>
          </a:ln>
        </p:spPr>
      </p:pic>
      <p:sp>
        <p:nvSpPr>
          <p:cNvPr id="459" name=""/>
          <p:cNvSpPr/>
          <p:nvPr/>
        </p:nvSpPr>
        <p:spPr>
          <a:xfrm>
            <a:off x="685800" y="5867280"/>
            <a:ext cx="7772400" cy="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60" name=""/>
          <p:cNvSpPr/>
          <p:nvPr/>
        </p:nvSpPr>
        <p:spPr>
          <a:xfrm>
            <a:off x="838080" y="1295280"/>
            <a:ext cx="7467840" cy="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461" name=""/>
          <p:cNvSpPr/>
          <p:nvPr/>
        </p:nvSpPr>
        <p:spPr>
          <a:xfrm>
            <a:off x="457200" y="457200"/>
            <a:ext cx="8305920" cy="8254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Futura Md BT"/>
              </a:rPr>
              <a:t>We also do well among some                                    key subgroups on the final ballot.</a:t>
            </a:r>
            <a:endParaRPr b="0" lang="en-US" sz="2400" strike="noStrike" u="none">
              <a:solidFill>
                <a:srgbClr val="000000"/>
              </a:solidFill>
              <a:effectLst/>
              <a:uFillTx/>
              <a:latin typeface="Times New Roman"/>
            </a:endParaRPr>
          </a:p>
        </p:txBody>
      </p:sp>
      <p:pic>
        <p:nvPicPr>
          <p:cNvPr id="462" name="" descr=""/>
          <p:cNvPicPr/>
          <p:nvPr/>
        </p:nvPicPr>
        <p:blipFill>
          <a:blip r:embed="rId1"/>
          <a:stretch/>
        </p:blipFill>
        <p:spPr>
          <a:xfrm>
            <a:off x="685800" y="1523880"/>
            <a:ext cx="7924680" cy="6561360"/>
          </a:xfrm>
          <a:prstGeom prst="rect">
            <a:avLst/>
          </a:prstGeom>
          <a:noFill/>
          <a:ln w="0">
            <a:noFill/>
          </a:ln>
        </p:spPr>
      </p:pic>
      <p:sp>
        <p:nvSpPr>
          <p:cNvPr id="463" name=""/>
          <p:cNvSpPr/>
          <p:nvPr/>
        </p:nvSpPr>
        <p:spPr>
          <a:xfrm>
            <a:off x="1828800" y="1295280"/>
            <a:ext cx="5562720" cy="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464" name=""/>
          <p:cNvSpPr/>
          <p:nvPr/>
        </p:nvSpPr>
        <p:spPr>
          <a:xfrm>
            <a:off x="457200" y="457200"/>
            <a:ext cx="8305920" cy="15570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Futura Md BT"/>
              </a:rPr>
              <a:t>Voters who favor the Governor’s plan on the final ballot say the government should control the industry because competition has not worked and the government won’t be motivated by profit.</a:t>
            </a:r>
            <a:endParaRPr b="0" lang="en-US" sz="2400" strike="noStrike" u="none">
              <a:solidFill>
                <a:srgbClr val="000000"/>
              </a:solidFill>
              <a:effectLst/>
              <a:uFillTx/>
              <a:latin typeface="Times New Roman"/>
            </a:endParaRPr>
          </a:p>
        </p:txBody>
      </p:sp>
      <p:sp>
        <p:nvSpPr>
          <p:cNvPr id="465" name=""/>
          <p:cNvSpPr/>
          <p:nvPr/>
        </p:nvSpPr>
        <p:spPr>
          <a:xfrm>
            <a:off x="457200" y="2133720"/>
            <a:ext cx="8077320" cy="36716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800" strike="noStrike" u="none">
                <a:solidFill>
                  <a:srgbClr val="000000"/>
                </a:solidFill>
                <a:effectLst/>
                <a:uFillTx/>
                <a:latin typeface="Arial"/>
              </a:rPr>
              <a:t>“Competition works with women's pantyhose. It does not work with electrical power. We need to allow a monopoly and have public regulation. It's obvious. Because large corporations see that it doesn't work. See the price of gasoline in the Bay Area over the last twenty years. They conspire to keep the prices high.”</a:t>
            </a:r>
            <a:endParaRPr b="0" lang="en-US" sz="1800" strike="noStrike" u="none">
              <a:solidFill>
                <a:srgbClr val="000000"/>
              </a:solidFill>
              <a:effectLst/>
              <a:uFillTx/>
              <a:latin typeface="Times New Roman"/>
            </a:endParaRPr>
          </a:p>
          <a:p>
            <a:pPr>
              <a:lnSpc>
                <a:spcPct val="10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800" strike="noStrike" u="none">
                <a:solidFill>
                  <a:srgbClr val="000000"/>
                </a:solidFill>
                <a:effectLst/>
                <a:uFillTx/>
                <a:latin typeface="Arial"/>
              </a:rPr>
              <a:t>“Because I don't believe there is going to ever be fair competition. It is like the phone and cable companies, I don't see any new companies coming aboard, or previously unused company showing themselves. I think the elected officials are going to have to answer to the people.”</a:t>
            </a:r>
            <a:endParaRPr b="0" lang="en-US" sz="1800" strike="noStrike" u="none">
              <a:solidFill>
                <a:srgbClr val="000000"/>
              </a:solidFill>
              <a:effectLst/>
              <a:uFillTx/>
              <a:latin typeface="Times New Roman"/>
            </a:endParaRPr>
          </a:p>
          <a:p>
            <a:pPr>
              <a:lnSpc>
                <a:spcPct val="10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800" strike="noStrike" u="none">
                <a:solidFill>
                  <a:srgbClr val="000000"/>
                </a:solidFill>
                <a:effectLst/>
                <a:uFillTx/>
                <a:latin typeface="Arial"/>
              </a:rPr>
              <a:t>“I think there are many things the government should run. Those are things people need to live. The government should provide it at a decent price. It should be done efficiently, the way the government runs service.”</a:t>
            </a:r>
            <a:endParaRPr b="0" lang="en-US" sz="1800" strike="noStrike" u="none">
              <a:solidFill>
                <a:srgbClr val="000000"/>
              </a:solidFill>
              <a:effectLst/>
              <a:uFillTx/>
              <a:latin typeface="Times New Roman"/>
            </a:endParaRPr>
          </a:p>
        </p:txBody>
      </p:sp>
      <p:sp>
        <p:nvSpPr>
          <p:cNvPr id="466" name=""/>
          <p:cNvSpPr/>
          <p:nvPr/>
        </p:nvSpPr>
        <p:spPr>
          <a:xfrm>
            <a:off x="762120" y="1981080"/>
            <a:ext cx="7467480" cy="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467" name=""/>
          <p:cNvSpPr/>
          <p:nvPr/>
        </p:nvSpPr>
        <p:spPr>
          <a:xfrm>
            <a:off x="1143000" y="457200"/>
            <a:ext cx="7162920" cy="15570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Futura Md BT"/>
              </a:rPr>
              <a:t>Voters who prefer the alternate plan cite conservation incentives, new plants, and keeping the government out of the industry as reasons for their support.</a:t>
            </a:r>
            <a:endParaRPr b="0" lang="en-US" sz="2400" strike="noStrike" u="none">
              <a:solidFill>
                <a:srgbClr val="000000"/>
              </a:solidFill>
              <a:effectLst/>
              <a:uFillTx/>
              <a:latin typeface="Times New Roman"/>
            </a:endParaRPr>
          </a:p>
        </p:txBody>
      </p:sp>
      <p:sp>
        <p:nvSpPr>
          <p:cNvPr id="468" name=""/>
          <p:cNvSpPr/>
          <p:nvPr/>
        </p:nvSpPr>
        <p:spPr>
          <a:xfrm>
            <a:off x="533520" y="2133720"/>
            <a:ext cx="8153280" cy="42202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800" strike="noStrike" u="none">
                <a:solidFill>
                  <a:srgbClr val="000000"/>
                </a:solidFill>
                <a:effectLst/>
                <a:uFillTx/>
                <a:latin typeface="Arial"/>
              </a:rPr>
              <a:t>“Well, I mean, it's like I said before. You've got to get the government out of this stuff. Open it up to competition and prices will go down. Give people an incentive. If I can save money by conserving, I'll conserve. I say build power plants. Even nuclear power plants. If we have such a demand for electricity, we need the power plants. Period.”</a:t>
            </a:r>
            <a:endParaRPr b="0" lang="en-US" sz="1800" strike="noStrike" u="none">
              <a:solidFill>
                <a:srgbClr val="000000"/>
              </a:solidFill>
              <a:effectLst/>
              <a:uFillTx/>
              <a:latin typeface="Times New Roman"/>
            </a:endParaRPr>
          </a:p>
          <a:p>
            <a:pPr>
              <a:lnSpc>
                <a:spcPct val="10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800" strike="noStrike" u="none">
                <a:solidFill>
                  <a:srgbClr val="000000"/>
                </a:solidFill>
                <a:effectLst/>
                <a:uFillTx/>
                <a:latin typeface="Arial"/>
              </a:rPr>
              <a:t>“Well, I think some of the problems probably lie in the regulations of the permitting of building new plants, and if we can change those and get some new companies down here, then that would solve some of the problem. We need to build another plant. Put another out in the desert where there's nothing really out there.”</a:t>
            </a:r>
            <a:endParaRPr b="0" lang="en-US" sz="1800" strike="noStrike" u="none">
              <a:solidFill>
                <a:srgbClr val="000000"/>
              </a:solidFill>
              <a:effectLst/>
              <a:uFillTx/>
              <a:latin typeface="Times New Roman"/>
            </a:endParaRPr>
          </a:p>
          <a:p>
            <a:pPr>
              <a:lnSpc>
                <a:spcPct val="10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800" strike="noStrike" u="none">
                <a:solidFill>
                  <a:srgbClr val="000000"/>
                </a:solidFill>
                <a:effectLst/>
                <a:uFillTx/>
                <a:latin typeface="Arial"/>
              </a:rPr>
              <a:t>“Number one, the element of conservation is going on here. Ideally if we all had a free choice to select which company to use, it would be perfect, but it will not happen. It's not like going to the store. It would be nice to have competition, but we don't.”</a:t>
            </a:r>
            <a:endParaRPr b="0" lang="en-US" sz="1800" strike="noStrike" u="none">
              <a:solidFill>
                <a:srgbClr val="000000"/>
              </a:solidFill>
              <a:effectLst/>
              <a:uFillTx/>
              <a:latin typeface="Times New Roman"/>
            </a:endParaRPr>
          </a:p>
        </p:txBody>
      </p:sp>
      <p:sp>
        <p:nvSpPr>
          <p:cNvPr id="469" name=""/>
          <p:cNvSpPr/>
          <p:nvPr/>
        </p:nvSpPr>
        <p:spPr>
          <a:xfrm>
            <a:off x="1143000" y="1981080"/>
            <a:ext cx="7086600" cy="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470" name=""/>
          <p:cNvSpPr/>
          <p:nvPr/>
        </p:nvSpPr>
        <p:spPr>
          <a:xfrm>
            <a:off x="457200" y="457200"/>
            <a:ext cx="8305920" cy="8254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Futura Md BT"/>
              </a:rPr>
              <a:t>Voters are divided on which plan will be the most effective in reducing the number of blackouts.</a:t>
            </a:r>
            <a:endParaRPr b="0" lang="en-US" sz="2400" strike="noStrike" u="none">
              <a:solidFill>
                <a:srgbClr val="000000"/>
              </a:solidFill>
              <a:effectLst/>
              <a:uFillTx/>
              <a:latin typeface="Times New Roman"/>
            </a:endParaRPr>
          </a:p>
        </p:txBody>
      </p:sp>
      <p:pic>
        <p:nvPicPr>
          <p:cNvPr id="471" name="" descr=""/>
          <p:cNvPicPr/>
          <p:nvPr/>
        </p:nvPicPr>
        <p:blipFill>
          <a:blip r:embed="rId1"/>
          <a:stretch/>
        </p:blipFill>
        <p:spPr>
          <a:xfrm>
            <a:off x="1143000" y="1393920"/>
            <a:ext cx="6858000" cy="4140000"/>
          </a:xfrm>
          <a:prstGeom prst="rect">
            <a:avLst/>
          </a:prstGeom>
          <a:noFill/>
          <a:ln w="0">
            <a:noFill/>
          </a:ln>
        </p:spPr>
      </p:pic>
      <p:sp>
        <p:nvSpPr>
          <p:cNvPr id="472" name=""/>
          <p:cNvSpPr/>
          <p:nvPr/>
        </p:nvSpPr>
        <p:spPr>
          <a:xfrm>
            <a:off x="1066680" y="5562720"/>
            <a:ext cx="708660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73" name=""/>
          <p:cNvSpPr/>
          <p:nvPr/>
        </p:nvSpPr>
        <p:spPr>
          <a:xfrm>
            <a:off x="914400" y="5638680"/>
            <a:ext cx="7772400" cy="77976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938"/>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500" strike="noStrike" u="none">
                <a:solidFill>
                  <a:srgbClr val="000000"/>
                </a:solidFill>
                <a:effectLst/>
                <a:uFillTx/>
                <a:latin typeface="Arial"/>
              </a:rPr>
              <a:t>And although you may have had an OVERALL preference, between these two plans, which plan do you think would do the MOST effective job in reducing the number of rolling blackouts this summer?</a:t>
            </a:r>
            <a:endParaRPr b="0" lang="en-US" sz="1500" strike="noStrike" u="none">
              <a:solidFill>
                <a:srgbClr val="000000"/>
              </a:solidFill>
              <a:effectLst/>
              <a:uFillTx/>
              <a:latin typeface="Times New Roman"/>
            </a:endParaRPr>
          </a:p>
        </p:txBody>
      </p:sp>
      <p:sp>
        <p:nvSpPr>
          <p:cNvPr id="474" name=""/>
          <p:cNvSpPr/>
          <p:nvPr/>
        </p:nvSpPr>
        <p:spPr>
          <a:xfrm>
            <a:off x="838080" y="1295280"/>
            <a:ext cx="7467840" cy="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60" name=""/>
          <p:cNvSpPr/>
          <p:nvPr/>
        </p:nvSpPr>
        <p:spPr>
          <a:xfrm>
            <a:off x="3505320" y="1219320"/>
            <a:ext cx="5257800" cy="2361960"/>
          </a:xfrm>
          <a:prstGeom prst="rect">
            <a:avLst/>
          </a:prstGeom>
          <a:solidFill>
            <a:srgbClr val="b2b2b2"/>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61" name=""/>
          <p:cNvSpPr/>
          <p:nvPr/>
        </p:nvSpPr>
        <p:spPr>
          <a:xfrm>
            <a:off x="609480" y="304920"/>
            <a:ext cx="8001000" cy="8254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Futura Md BT"/>
              </a:rPr>
              <a:t>One-third of California voters name the power problem as the top priority of CA leaders. </a:t>
            </a:r>
            <a:endParaRPr b="0" lang="en-US" sz="2400" strike="noStrike" u="none">
              <a:solidFill>
                <a:srgbClr val="000000"/>
              </a:solidFill>
              <a:effectLst/>
              <a:uFillTx/>
              <a:latin typeface="Times New Roman"/>
            </a:endParaRPr>
          </a:p>
        </p:txBody>
      </p:sp>
      <p:sp>
        <p:nvSpPr>
          <p:cNvPr id="62" name=""/>
          <p:cNvSpPr/>
          <p:nvPr/>
        </p:nvSpPr>
        <p:spPr>
          <a:xfrm>
            <a:off x="1295280" y="5791320"/>
            <a:ext cx="708660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63" name=""/>
          <p:cNvSpPr/>
          <p:nvPr/>
        </p:nvSpPr>
        <p:spPr>
          <a:xfrm>
            <a:off x="380880" y="5835600"/>
            <a:ext cx="8534520" cy="5814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600" strike="noStrike" u="none">
                <a:solidFill>
                  <a:srgbClr val="000000"/>
                </a:solidFill>
                <a:effectLst/>
                <a:uFillTx/>
                <a:latin typeface="Arial"/>
              </a:rPr>
              <a:t>Which ONE of the following issues do you believe should be the top priority                            of the Governor and leaders in the state legislature?</a:t>
            </a:r>
            <a:endParaRPr b="0" lang="en-US" sz="1600" strike="noStrike" u="none">
              <a:solidFill>
                <a:srgbClr val="000000"/>
              </a:solidFill>
              <a:effectLst/>
              <a:uFillTx/>
              <a:latin typeface="Times New Roman"/>
            </a:endParaRPr>
          </a:p>
        </p:txBody>
      </p:sp>
      <p:sp>
        <p:nvSpPr>
          <p:cNvPr id="64" name=""/>
          <p:cNvSpPr/>
          <p:nvPr/>
        </p:nvSpPr>
        <p:spPr>
          <a:xfrm>
            <a:off x="2590920" y="1371600"/>
            <a:ext cx="6858000" cy="2585880"/>
          </a:xfrm>
          <a:prstGeom prst="rect">
            <a:avLst/>
          </a:prstGeom>
          <a:noFill/>
          <a:ln w="0">
            <a:noFill/>
          </a:ln>
        </p:spPr>
        <p:style>
          <a:lnRef idx="0"/>
          <a:fillRef idx="0"/>
          <a:effectRef idx="0"/>
          <a:fontRef idx="minor"/>
        </p:style>
        <p:txBody>
          <a:bodyPr lIns="90000" rIns="90000" tIns="46800" bIns="46800" anchor="t">
            <a:spAutoFit/>
          </a:bodyPr>
          <a:p>
            <a:pPr lvl="2" marL="914400">
              <a:lnSpc>
                <a:spcPct val="100000"/>
              </a:lnSpc>
              <a:spcBef>
                <a:spcPts val="1125"/>
              </a:spcBef>
              <a:tabLst>
                <a:tab algn="l" pos="0"/>
                <a:tab algn="l" pos="1828800"/>
                <a:tab algn="l" pos="2743200"/>
                <a:tab algn="l" pos="3657600"/>
                <a:tab algn="l" pos="4572000"/>
                <a:tab algn="l" pos="5486400"/>
                <a:tab algn="l" pos="6400800"/>
                <a:tab algn="l" pos="7315200"/>
                <a:tab algn="l" pos="8229600"/>
                <a:tab algn="l" pos="9144000"/>
                <a:tab algn="l" pos="10058400"/>
              </a:tabLst>
            </a:pPr>
            <a:r>
              <a:rPr b="0" lang="en-US" sz="1800" strike="noStrike" u="sng">
                <a:solidFill>
                  <a:srgbClr val="000000"/>
                </a:solidFill>
                <a:effectLst/>
                <a:uFillTx/>
                <a:latin typeface="Arial"/>
              </a:rPr>
              <a:t>TOP 3 ISSUES                                                                   </a:t>
            </a:r>
            <a:r>
              <a:rPr b="0" i="1" lang="en-US" sz="1800" strike="noStrike" u="sng">
                <a:solidFill>
                  <a:srgbClr val="000000"/>
                </a:solidFill>
                <a:effectLst/>
                <a:uFillTx/>
                <a:latin typeface="Arial"/>
              </a:rPr>
              <a:t>by combined top TWO priorities</a:t>
            </a:r>
            <a:endParaRPr b="0" lang="en-US" sz="1800" strike="noStrike" u="none">
              <a:solidFill>
                <a:srgbClr val="000000"/>
              </a:solidFill>
              <a:effectLst/>
              <a:uFillTx/>
              <a:latin typeface="Times New Roman"/>
            </a:endParaRPr>
          </a:p>
          <a:p>
            <a:pPr lvl="2" marL="914400">
              <a:lnSpc>
                <a:spcPct val="100000"/>
              </a:lnSpc>
              <a:spcBef>
                <a:spcPts val="1125"/>
              </a:spcBef>
              <a:tabLst>
                <a:tab algn="l" pos="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CALIFORNIA’S ELECTRICAL                                  POWER PROBLEM</a:t>
            </a:r>
            <a:r>
              <a:rPr b="0" lang="en-US" sz="1800" strike="noStrike" u="none">
                <a:solidFill>
                  <a:srgbClr val="000000"/>
                </a:solidFill>
                <a:effectLst/>
                <a:uFillTx/>
                <a:latin typeface="Arial"/>
              </a:rPr>
              <a:t>	</a:t>
            </a:r>
            <a:r>
              <a:rPr b="0" lang="en-US" sz="1800" strike="noStrike" u="none">
                <a:solidFill>
                  <a:srgbClr val="000000"/>
                </a:solidFill>
                <a:effectLst/>
                <a:uFillTx/>
                <a:latin typeface="Arial"/>
              </a:rPr>
              <a:t>	</a:t>
            </a:r>
            <a:r>
              <a:rPr b="0" lang="en-US" sz="1800" strike="noStrike" u="none">
                <a:solidFill>
                  <a:srgbClr val="000000"/>
                </a:solidFill>
                <a:effectLst/>
                <a:uFillTx/>
                <a:latin typeface="Arial"/>
              </a:rPr>
              <a:t>	</a:t>
            </a:r>
            <a:r>
              <a:rPr b="1" lang="en-US" sz="1800" strike="noStrike" u="none">
                <a:solidFill>
                  <a:srgbClr val="000000"/>
                </a:solidFill>
                <a:effectLst/>
                <a:uFillTx/>
                <a:latin typeface="Arial"/>
              </a:rPr>
              <a:t>49%</a:t>
            </a:r>
            <a:endParaRPr b="0" lang="en-US" sz="1800" strike="noStrike" u="none">
              <a:solidFill>
                <a:srgbClr val="000000"/>
              </a:solidFill>
              <a:effectLst/>
              <a:uFillTx/>
              <a:latin typeface="Times New Roman"/>
            </a:endParaRPr>
          </a:p>
          <a:p>
            <a:pPr lvl="2" marL="914400">
              <a:lnSpc>
                <a:spcPct val="100000"/>
              </a:lnSpc>
              <a:spcBef>
                <a:spcPts val="1125"/>
              </a:spcBef>
              <a:tabLst>
                <a:tab algn="l" pos="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EDUCATION</a:t>
            </a:r>
            <a:r>
              <a:rPr b="0" lang="en-US" sz="1800" strike="noStrike" u="none">
                <a:solidFill>
                  <a:srgbClr val="000000"/>
                </a:solidFill>
                <a:effectLst/>
                <a:uFillTx/>
                <a:latin typeface="Arial"/>
              </a:rPr>
              <a:t>	</a:t>
            </a:r>
            <a:r>
              <a:rPr b="0" lang="en-US" sz="1800" strike="noStrike" u="none">
                <a:solidFill>
                  <a:srgbClr val="000000"/>
                </a:solidFill>
                <a:effectLst/>
                <a:uFillTx/>
                <a:latin typeface="Arial"/>
              </a:rPr>
              <a:t>	</a:t>
            </a:r>
            <a:r>
              <a:rPr b="0" lang="en-US" sz="1800" strike="noStrike" u="none">
                <a:solidFill>
                  <a:srgbClr val="000000"/>
                </a:solidFill>
                <a:effectLst/>
                <a:uFillTx/>
                <a:latin typeface="Arial"/>
              </a:rPr>
              <a:t>	</a:t>
            </a:r>
            <a:r>
              <a:rPr b="0" lang="en-US" sz="1800" strike="noStrike" u="none">
                <a:solidFill>
                  <a:srgbClr val="000000"/>
                </a:solidFill>
                <a:effectLst/>
                <a:uFillTx/>
                <a:latin typeface="Arial"/>
              </a:rPr>
              <a:t>	</a:t>
            </a:r>
            <a:r>
              <a:rPr b="1" lang="en-US" sz="1800" strike="noStrike" u="none">
                <a:solidFill>
                  <a:srgbClr val="000000"/>
                </a:solidFill>
                <a:effectLst/>
                <a:uFillTx/>
                <a:latin typeface="Arial"/>
              </a:rPr>
              <a:t>45%</a:t>
            </a:r>
            <a:endParaRPr b="0" lang="en-US" sz="1800" strike="noStrike" u="none">
              <a:solidFill>
                <a:srgbClr val="000000"/>
              </a:solidFill>
              <a:effectLst/>
              <a:uFillTx/>
              <a:latin typeface="Times New Roman"/>
            </a:endParaRPr>
          </a:p>
          <a:p>
            <a:pPr lvl="2" marL="914400">
              <a:lnSpc>
                <a:spcPct val="100000"/>
              </a:lnSpc>
              <a:spcBef>
                <a:spcPts val="1125"/>
              </a:spcBef>
              <a:tabLst>
                <a:tab algn="l" pos="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THE ECONOMY AND JOBS</a:t>
            </a:r>
            <a:r>
              <a:rPr b="0" lang="en-US" sz="1800" strike="noStrike" u="none">
                <a:solidFill>
                  <a:srgbClr val="000000"/>
                </a:solidFill>
                <a:effectLst/>
                <a:uFillTx/>
                <a:latin typeface="Arial"/>
              </a:rPr>
              <a:t>	</a:t>
            </a:r>
            <a:r>
              <a:rPr b="0" lang="en-US" sz="1800" strike="noStrike" u="none">
                <a:solidFill>
                  <a:srgbClr val="000000"/>
                </a:solidFill>
                <a:effectLst/>
                <a:uFillTx/>
                <a:latin typeface="Arial"/>
              </a:rPr>
              <a:t>	</a:t>
            </a:r>
            <a:r>
              <a:rPr b="1" lang="en-US" sz="1800" strike="noStrike" u="none">
                <a:solidFill>
                  <a:srgbClr val="000000"/>
                </a:solidFill>
                <a:effectLst/>
                <a:uFillTx/>
                <a:latin typeface="Arial"/>
              </a:rPr>
              <a:t>20%</a:t>
            </a:r>
            <a:endParaRPr b="0" lang="en-US" sz="1800" strike="noStrike" u="none">
              <a:solidFill>
                <a:srgbClr val="000000"/>
              </a:solidFill>
              <a:effectLst/>
              <a:uFillTx/>
              <a:latin typeface="Times New Roman"/>
            </a:endParaRPr>
          </a:p>
          <a:p>
            <a:pPr>
              <a:lnSpc>
                <a:spcPct val="10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p:txBody>
      </p:sp>
      <p:pic>
        <p:nvPicPr>
          <p:cNvPr id="65" name="" descr=""/>
          <p:cNvPicPr/>
          <p:nvPr/>
        </p:nvPicPr>
        <p:blipFill>
          <a:blip r:embed="rId1"/>
          <a:stretch/>
        </p:blipFill>
        <p:spPr>
          <a:xfrm>
            <a:off x="609480" y="1600200"/>
            <a:ext cx="7772400" cy="4051440"/>
          </a:xfrm>
          <a:prstGeom prst="rect">
            <a:avLst/>
          </a:prstGeom>
          <a:noFill/>
          <a:ln w="0">
            <a:noFill/>
          </a:ln>
        </p:spPr>
      </p:pic>
    </p:spTree>
  </p:cSld>
  <mc:AlternateContent>
    <mc:Choice Requires="p14">
      <p:transition spd="slow" p14:dur="2000"/>
    </mc:Choice>
    <mc:Fallback>
      <p:transition spd="slow"/>
    </mc:Fallback>
  </mc:AlternateContent>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475" name=""/>
          <p:cNvSpPr/>
          <p:nvPr/>
        </p:nvSpPr>
        <p:spPr>
          <a:xfrm>
            <a:off x="457200" y="304920"/>
            <a:ext cx="8305920" cy="8254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Futura Md BT"/>
              </a:rPr>
              <a:t>Voters give the modest edge to the alternate plan in terms of which option is less risky for taxpayers.</a:t>
            </a:r>
            <a:endParaRPr b="0" lang="en-US" sz="2400" strike="noStrike" u="none">
              <a:solidFill>
                <a:srgbClr val="000000"/>
              </a:solidFill>
              <a:effectLst/>
              <a:uFillTx/>
              <a:latin typeface="Times New Roman"/>
            </a:endParaRPr>
          </a:p>
        </p:txBody>
      </p:sp>
      <p:sp>
        <p:nvSpPr>
          <p:cNvPr id="476" name=""/>
          <p:cNvSpPr/>
          <p:nvPr/>
        </p:nvSpPr>
        <p:spPr>
          <a:xfrm>
            <a:off x="457200" y="1143000"/>
            <a:ext cx="2590920" cy="25300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68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100" strike="noStrike" u="sng">
                <a:solidFill>
                  <a:srgbClr val="000000"/>
                </a:solidFill>
                <a:effectLst/>
                <a:uFillTx/>
                <a:latin typeface="Arial"/>
              </a:rPr>
              <a:t>Version 1 Language</a:t>
            </a:r>
            <a:endParaRPr b="0" lang="en-US" sz="1100" strike="noStrike" u="none">
              <a:solidFill>
                <a:srgbClr val="000000"/>
              </a:solidFill>
              <a:effectLst/>
              <a:uFillTx/>
              <a:latin typeface="Times New Roman"/>
            </a:endParaRPr>
          </a:p>
          <a:p>
            <a:pPr>
              <a:lnSpc>
                <a:spcPct val="100000"/>
              </a:lnSpc>
              <a:spcBef>
                <a:spcPts val="68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The governor’s plan uses seven billion dollars of the surplus to purchase the state’s electricity grid with the utilities using the cash to pay down their debts.  The alternate plan proposes having the state provide a guaranteed credit line to the state’s major utilities which would only be used if the state’s major utilities defaulted and went bankrupt.  Now, both of these plan have risks for taxpayer.  But, which one of these two ideas do you believe is LEAST risky for taxpayers… </a:t>
            </a:r>
            <a:endParaRPr b="0" lang="en-US" sz="1100" strike="noStrike" u="none">
              <a:solidFill>
                <a:srgbClr val="000000"/>
              </a:solidFill>
              <a:effectLst/>
              <a:uFillTx/>
              <a:latin typeface="Times New Roman"/>
            </a:endParaRPr>
          </a:p>
        </p:txBody>
      </p:sp>
      <p:sp>
        <p:nvSpPr>
          <p:cNvPr id="477" name=""/>
          <p:cNvSpPr/>
          <p:nvPr/>
        </p:nvSpPr>
        <p:spPr>
          <a:xfrm>
            <a:off x="457200" y="3733920"/>
            <a:ext cx="2590920" cy="26978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68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100" strike="noStrike" u="sng">
                <a:solidFill>
                  <a:srgbClr val="000000"/>
                </a:solidFill>
                <a:effectLst/>
                <a:uFillTx/>
                <a:latin typeface="Arial"/>
              </a:rPr>
              <a:t>Version 2 Language</a:t>
            </a:r>
            <a:endParaRPr b="0" lang="en-US" sz="1100" strike="noStrike" u="none">
              <a:solidFill>
                <a:srgbClr val="000000"/>
              </a:solidFill>
              <a:effectLst/>
              <a:uFillTx/>
              <a:latin typeface="Times New Roman"/>
            </a:endParaRPr>
          </a:p>
          <a:p>
            <a:pPr>
              <a:lnSpc>
                <a:spcPct val="100000"/>
              </a:lnSpc>
              <a:spcBef>
                <a:spcPts val="68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The governor’s plan uses seven billion dollars of the surplus to purchase the state’s electricity grid with the utilities using the cash to pay down their debts.  The alternate plan proposes having the state provide a guaranteed credit line of </a:t>
            </a:r>
            <a:r>
              <a:rPr b="1" lang="en-US" sz="1100" strike="noStrike" u="none">
                <a:solidFill>
                  <a:srgbClr val="000000"/>
                </a:solidFill>
                <a:effectLst/>
                <a:uFillTx/>
                <a:latin typeface="Arial"/>
              </a:rPr>
              <a:t>12 billion dollars</a:t>
            </a:r>
            <a:r>
              <a:rPr b="0" lang="en-US" sz="1100" strike="noStrike" u="none">
                <a:solidFill>
                  <a:srgbClr val="000000"/>
                </a:solidFill>
                <a:effectLst/>
                <a:uFillTx/>
                <a:latin typeface="Arial"/>
              </a:rPr>
              <a:t> to the state’s major utilities which would only be used if the state’s major utilities defaulted and went bankrupt.  Now, both of these plan have risks for taxpayer.  But, which one of these two ideas do you believe is LEAST risky for taxpayers… </a:t>
            </a:r>
            <a:endParaRPr b="0" lang="en-US" sz="1100" strike="noStrike" u="none">
              <a:solidFill>
                <a:srgbClr val="000000"/>
              </a:solidFill>
              <a:effectLst/>
              <a:uFillTx/>
              <a:latin typeface="Times New Roman"/>
            </a:endParaRPr>
          </a:p>
        </p:txBody>
      </p:sp>
      <p:pic>
        <p:nvPicPr>
          <p:cNvPr id="478" name="" descr=""/>
          <p:cNvPicPr/>
          <p:nvPr/>
        </p:nvPicPr>
        <p:blipFill>
          <a:blip r:embed="rId1"/>
          <a:stretch/>
        </p:blipFill>
        <p:spPr>
          <a:xfrm>
            <a:off x="2743200" y="1600200"/>
            <a:ext cx="6095880" cy="4164120"/>
          </a:xfrm>
          <a:prstGeom prst="rect">
            <a:avLst/>
          </a:prstGeom>
          <a:noFill/>
          <a:ln w="0">
            <a:noFill/>
          </a:ln>
        </p:spPr>
      </p:pic>
      <p:sp>
        <p:nvSpPr>
          <p:cNvPr id="479" name=""/>
          <p:cNvSpPr/>
          <p:nvPr/>
        </p:nvSpPr>
        <p:spPr>
          <a:xfrm>
            <a:off x="762120" y="1066680"/>
            <a:ext cx="7848360" cy="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480" name=""/>
          <p:cNvSpPr/>
          <p:nvPr/>
        </p:nvSpPr>
        <p:spPr>
          <a:xfrm>
            <a:off x="1219320" y="304920"/>
            <a:ext cx="7162560" cy="100872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2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Futura Md BT"/>
              </a:rPr>
              <a:t>When supports are presented with a potential negative consequence, supporters aren’t very willing to switch to the other side.</a:t>
            </a:r>
            <a:endParaRPr b="0" lang="en-US" sz="2000" strike="noStrike" u="none">
              <a:solidFill>
                <a:srgbClr val="000000"/>
              </a:solidFill>
              <a:effectLst/>
              <a:uFillTx/>
              <a:latin typeface="Times New Roman"/>
            </a:endParaRPr>
          </a:p>
        </p:txBody>
      </p:sp>
      <p:pic>
        <p:nvPicPr>
          <p:cNvPr id="481" name="" descr=""/>
          <p:cNvPicPr/>
          <p:nvPr/>
        </p:nvPicPr>
        <p:blipFill>
          <a:blip r:embed="rId1"/>
          <a:stretch/>
        </p:blipFill>
        <p:spPr>
          <a:xfrm>
            <a:off x="4846680" y="1978200"/>
            <a:ext cx="3916440" cy="4041720"/>
          </a:xfrm>
          <a:prstGeom prst="rect">
            <a:avLst/>
          </a:prstGeom>
          <a:noFill/>
          <a:ln w="0">
            <a:noFill/>
          </a:ln>
        </p:spPr>
      </p:pic>
      <p:pic>
        <p:nvPicPr>
          <p:cNvPr id="482" name="" descr=""/>
          <p:cNvPicPr/>
          <p:nvPr/>
        </p:nvPicPr>
        <p:blipFill>
          <a:blip r:embed="rId2"/>
          <a:stretch/>
        </p:blipFill>
        <p:spPr>
          <a:xfrm>
            <a:off x="685800" y="2225520"/>
            <a:ext cx="3427560" cy="3794400"/>
          </a:xfrm>
          <a:prstGeom prst="rect">
            <a:avLst/>
          </a:prstGeom>
          <a:noFill/>
          <a:ln w="0">
            <a:noFill/>
          </a:ln>
        </p:spPr>
      </p:pic>
      <p:sp>
        <p:nvSpPr>
          <p:cNvPr id="483" name=""/>
          <p:cNvSpPr/>
          <p:nvPr/>
        </p:nvSpPr>
        <p:spPr>
          <a:xfrm>
            <a:off x="4495680" y="2282760"/>
            <a:ext cx="1800" cy="404172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84" name=""/>
          <p:cNvSpPr/>
          <p:nvPr/>
        </p:nvSpPr>
        <p:spPr>
          <a:xfrm>
            <a:off x="838080" y="1203480"/>
            <a:ext cx="3048120" cy="9478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If this summer the number of people and businesses affected by rolling blackouts doubles, would you say you would… </a:t>
            </a:r>
            <a:endParaRPr b="0" lang="en-US" sz="1400" strike="noStrike" u="none">
              <a:solidFill>
                <a:srgbClr val="000000"/>
              </a:solidFill>
              <a:effectLst/>
              <a:uFillTx/>
              <a:latin typeface="Times New Roman"/>
            </a:endParaRPr>
          </a:p>
        </p:txBody>
      </p:sp>
      <p:sp>
        <p:nvSpPr>
          <p:cNvPr id="485" name=""/>
          <p:cNvSpPr/>
          <p:nvPr/>
        </p:nvSpPr>
        <p:spPr>
          <a:xfrm>
            <a:off x="6095880" y="1295280"/>
            <a:ext cx="2667240" cy="158832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If the alternate plan works and there are no blackouts and the power supply is reliable, but electric power prices are ten to fifteen percent higher this summer, would you say you would…</a:t>
            </a:r>
            <a:endParaRPr b="0" lang="en-US" sz="1400" strike="noStrike" u="none">
              <a:solidFill>
                <a:srgbClr val="000000"/>
              </a:solidFill>
              <a:effectLst/>
              <a:uFillTx/>
              <a:latin typeface="Times New Roman"/>
            </a:endParaRPr>
          </a:p>
        </p:txBody>
      </p:sp>
      <p:sp>
        <p:nvSpPr>
          <p:cNvPr id="486" name=""/>
          <p:cNvSpPr/>
          <p:nvPr/>
        </p:nvSpPr>
        <p:spPr>
          <a:xfrm>
            <a:off x="533520" y="6164280"/>
            <a:ext cx="4114800" cy="26172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68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100" strike="noStrike" u="none">
                <a:solidFill>
                  <a:srgbClr val="000000"/>
                </a:solidFill>
                <a:effectLst/>
                <a:uFillTx/>
                <a:latin typeface="Arial"/>
              </a:rPr>
              <a:t>Asked among those supporting Gov Plan on final ballot.</a:t>
            </a:r>
            <a:endParaRPr b="0" lang="en-US" sz="1100" strike="noStrike" u="none">
              <a:solidFill>
                <a:srgbClr val="000000"/>
              </a:solidFill>
              <a:effectLst/>
              <a:uFillTx/>
              <a:latin typeface="Times New Roman"/>
            </a:endParaRPr>
          </a:p>
        </p:txBody>
      </p:sp>
      <p:sp>
        <p:nvSpPr>
          <p:cNvPr id="487" name=""/>
          <p:cNvSpPr/>
          <p:nvPr/>
        </p:nvSpPr>
        <p:spPr>
          <a:xfrm>
            <a:off x="4648320" y="6178680"/>
            <a:ext cx="4114800" cy="26172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68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100" strike="noStrike" u="none">
                <a:solidFill>
                  <a:srgbClr val="000000"/>
                </a:solidFill>
                <a:effectLst/>
                <a:uFillTx/>
                <a:latin typeface="Arial"/>
              </a:rPr>
              <a:t>Asked among those supporting Alternate Plan on final ballot.</a:t>
            </a:r>
            <a:endParaRPr b="0" lang="en-US" sz="1100" strike="noStrike" u="none">
              <a:solidFill>
                <a:srgbClr val="000000"/>
              </a:solidFill>
              <a:effectLst/>
              <a:uFillTx/>
              <a:latin typeface="Times New Roman"/>
            </a:endParaRPr>
          </a:p>
        </p:txBody>
      </p:sp>
      <p:sp>
        <p:nvSpPr>
          <p:cNvPr id="488" name=""/>
          <p:cNvSpPr/>
          <p:nvPr/>
        </p:nvSpPr>
        <p:spPr>
          <a:xfrm>
            <a:off x="685800" y="1219320"/>
            <a:ext cx="8001000" cy="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pic>
        <p:nvPicPr>
          <p:cNvPr id="489" name="newlogo2" descr=""/>
          <p:cNvPicPr/>
          <p:nvPr/>
        </p:nvPicPr>
        <p:blipFill>
          <a:blip r:embed="rId1"/>
          <a:stretch/>
        </p:blipFill>
        <p:spPr>
          <a:xfrm>
            <a:off x="2895480" y="2590920"/>
            <a:ext cx="3657600" cy="2465280"/>
          </a:xfrm>
          <a:prstGeom prst="rect">
            <a:avLst/>
          </a:prstGeom>
          <a:noFill/>
          <a:ln w="0">
            <a:noFill/>
          </a:ln>
        </p:spPr>
      </p:pic>
      <p:sp>
        <p:nvSpPr>
          <p:cNvPr id="490" name=""/>
          <p:cNvSpPr/>
          <p:nvPr/>
        </p:nvSpPr>
        <p:spPr>
          <a:xfrm>
            <a:off x="1295280" y="1143000"/>
            <a:ext cx="5105520" cy="100836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37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6000" strike="noStrike" u="none">
                <a:solidFill>
                  <a:srgbClr val="ff0000"/>
                </a:solidFill>
                <a:effectLst/>
                <a:uFillTx/>
                <a:latin typeface="Futura XBlk BT"/>
              </a:rPr>
              <a:t>WDM</a:t>
            </a:r>
            <a:endParaRPr b="0" lang="en-US" sz="6000" strike="noStrike" u="none">
              <a:solidFill>
                <a:srgbClr val="000000"/>
              </a:solidFill>
              <a:effectLst/>
              <a:uFillTx/>
              <a:latin typeface="Times New Roman"/>
            </a:endParaRPr>
          </a:p>
        </p:txBody>
      </p:sp>
      <p:sp>
        <p:nvSpPr>
          <p:cNvPr id="491" name=""/>
          <p:cNvSpPr/>
          <p:nvPr/>
        </p:nvSpPr>
        <p:spPr>
          <a:xfrm>
            <a:off x="2514600" y="1706400"/>
            <a:ext cx="3733920" cy="58176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2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200" strike="noStrike" u="none">
                <a:solidFill>
                  <a:srgbClr val="000000"/>
                </a:solidFill>
                <a:effectLst/>
                <a:uFillTx/>
                <a:latin typeface="Arial"/>
              </a:rPr>
              <a:t>@pos.org</a:t>
            </a:r>
            <a:endParaRPr b="0" lang="en-US" sz="3200" strike="noStrike" u="none">
              <a:solidFill>
                <a:srgbClr val="000000"/>
              </a:solidFill>
              <a:effectLst/>
              <a:uFillTx/>
              <a:latin typeface="Times New Roman"/>
            </a:endParaRPr>
          </a:p>
        </p:txBody>
      </p:sp>
      <p:sp>
        <p:nvSpPr>
          <p:cNvPr id="492" name=""/>
          <p:cNvSpPr/>
          <p:nvPr/>
        </p:nvSpPr>
        <p:spPr>
          <a:xfrm>
            <a:off x="2286000" y="5181480"/>
            <a:ext cx="4952880" cy="459720"/>
          </a:xfrm>
          <a:prstGeom prst="rect">
            <a:avLst/>
          </a:prstGeom>
          <a:noFill/>
          <a:ln w="0">
            <a:noFill/>
          </a:ln>
        </p:spPr>
        <p:style>
          <a:lnRef idx="0"/>
          <a:fillRef idx="0"/>
          <a:effectRef idx="0"/>
          <a:fontRef idx="minor"/>
        </p:style>
        <p:txBody>
          <a:bodyPr lIns="90000" rIns="90000" tIns="46800" bIns="46800" anchor="t">
            <a:spAutoFit/>
          </a:bodyPr>
          <a:p>
            <a:pPr algn="ctr">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400" strike="noStrike" u="none">
                <a:solidFill>
                  <a:srgbClr val="ff0000"/>
                </a:solidFill>
                <a:effectLst/>
                <a:uFillTx/>
                <a:latin typeface="Times New Roman"/>
              </a:rPr>
              <a:t>Turning Questions Into Answers</a:t>
            </a:r>
            <a:endParaRPr b="0" lang="en-US" sz="2400" strike="noStrike" u="none">
              <a:solidFill>
                <a:srgbClr val="000000"/>
              </a:solidFill>
              <a:effectLst/>
              <a:uFillTx/>
              <a:latin typeface="Times New Roman"/>
            </a:endParaRPr>
          </a:p>
        </p:txBody>
      </p:sp>
      <p:sp>
        <p:nvSpPr>
          <p:cNvPr id="493" name=""/>
          <p:cNvSpPr/>
          <p:nvPr/>
        </p:nvSpPr>
        <p:spPr>
          <a:xfrm>
            <a:off x="1219320" y="5851440"/>
            <a:ext cx="6400800" cy="32256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938"/>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500" strike="noStrike" u="none">
                <a:solidFill>
                  <a:srgbClr val="000000"/>
                </a:solidFill>
                <a:effectLst/>
                <a:uFillTx/>
                <a:latin typeface="Arial"/>
              </a:rPr>
              <a:t>WASHINGTON                        DENVER                       LOS ANGELES</a:t>
            </a:r>
            <a:endParaRPr b="0" lang="en-US" sz="1500" strike="noStrike" u="none">
              <a:solidFill>
                <a:srgbClr val="000000"/>
              </a:solidFill>
              <a:effectLst/>
              <a:uFillTx/>
              <a:latin typeface="Times New Roman"/>
            </a:endParaRPr>
          </a:p>
        </p:txBody>
      </p:sp>
      <p:sp>
        <p:nvSpPr>
          <p:cNvPr id="494" name=""/>
          <p:cNvSpPr/>
          <p:nvPr/>
        </p:nvSpPr>
        <p:spPr>
          <a:xfrm flipH="1">
            <a:off x="3352680" y="5943600"/>
            <a:ext cx="76320" cy="76320"/>
          </a:xfrm>
          <a:prstGeom prst="ellipse">
            <a:avLst/>
          </a:prstGeom>
          <a:solidFill>
            <a:srgbClr val="ff0000"/>
          </a:solidFill>
          <a:ln w="9360">
            <a:solidFill>
              <a:srgbClr val="ff0000"/>
            </a:solidFill>
            <a:miter/>
          </a:ln>
        </p:spPr>
        <p:style>
          <a:lnRef idx="0"/>
          <a:fillRef idx="0"/>
          <a:effectRef idx="0"/>
          <a:fontRef idx="minor"/>
        </p:style>
        <p:txBody>
          <a:bodyPr wrap="none" lIns="90000" rIns="90000" tIns="7200" bIns="72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495" name=""/>
          <p:cNvSpPr/>
          <p:nvPr/>
        </p:nvSpPr>
        <p:spPr>
          <a:xfrm flipH="1">
            <a:off x="5333400" y="5943600"/>
            <a:ext cx="75960" cy="76320"/>
          </a:xfrm>
          <a:prstGeom prst="ellipse">
            <a:avLst/>
          </a:prstGeom>
          <a:solidFill>
            <a:srgbClr val="ff0000"/>
          </a:solidFill>
          <a:ln w="9360">
            <a:solidFill>
              <a:srgbClr val="ff0000"/>
            </a:solidFill>
            <a:miter/>
          </a:ln>
        </p:spPr>
        <p:style>
          <a:lnRef idx="0"/>
          <a:fillRef idx="0"/>
          <a:effectRef idx="0"/>
          <a:fontRef idx="minor"/>
        </p:style>
        <p:txBody>
          <a:bodyPr wrap="none" lIns="90000" rIns="90000" tIns="7200" bIns="72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496" name=""/>
          <p:cNvSpPr/>
          <p:nvPr/>
        </p:nvSpPr>
        <p:spPr>
          <a:xfrm>
            <a:off x="1219320" y="5791320"/>
            <a:ext cx="6400800" cy="0"/>
          </a:xfrm>
          <a:prstGeom prst="line">
            <a:avLst/>
          </a:prstGeom>
          <a:ln w="9360">
            <a:solidFill>
              <a:srgbClr val="ff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97" name=""/>
          <p:cNvSpPr/>
          <p:nvPr/>
        </p:nvSpPr>
        <p:spPr>
          <a:xfrm>
            <a:off x="4267080" y="1127160"/>
            <a:ext cx="5105520" cy="100836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37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6000" strike="noStrike" u="none">
                <a:solidFill>
                  <a:srgbClr val="ff0000"/>
                </a:solidFill>
                <a:effectLst/>
                <a:uFillTx/>
                <a:latin typeface="Futura XBlk BT"/>
              </a:rPr>
              <a:t>NICOLE</a:t>
            </a:r>
            <a:endParaRPr b="0" lang="en-US" sz="6000" strike="noStrike" u="none">
              <a:solidFill>
                <a:srgbClr val="000000"/>
              </a:solidFill>
              <a:effectLst/>
              <a:uFillTx/>
              <a:latin typeface="Times New Roman"/>
            </a:endParaRPr>
          </a:p>
        </p:txBody>
      </p:sp>
      <p:sp>
        <p:nvSpPr>
          <p:cNvPr id="498" name=""/>
          <p:cNvSpPr/>
          <p:nvPr/>
        </p:nvSpPr>
        <p:spPr>
          <a:xfrm>
            <a:off x="6172200" y="1706400"/>
            <a:ext cx="3733920" cy="58176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2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200" strike="noStrike" u="none">
                <a:solidFill>
                  <a:srgbClr val="000000"/>
                </a:solidFill>
                <a:effectLst/>
                <a:uFillTx/>
                <a:latin typeface="Arial"/>
              </a:rPr>
              <a:t>@pos.org</a:t>
            </a:r>
            <a:endParaRPr b="0" lang="en-US" sz="3200" strike="noStrike" u="none">
              <a:solidFill>
                <a:srgbClr val="000000"/>
              </a:solidFill>
              <a:effectLst/>
              <a:uFillTx/>
              <a:latin typeface="Times New Roman"/>
            </a:endParaRPr>
          </a:p>
        </p:txBody>
      </p:sp>
      <p:sp>
        <p:nvSpPr>
          <p:cNvPr id="499" name=""/>
          <p:cNvSpPr/>
          <p:nvPr/>
        </p:nvSpPr>
        <p:spPr>
          <a:xfrm>
            <a:off x="3429000" y="838080"/>
            <a:ext cx="2971800" cy="155700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6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9600" strike="noStrike" u="none">
                <a:solidFill>
                  <a:srgbClr val="000000"/>
                </a:solidFill>
                <a:effectLst/>
                <a:uFillTx/>
                <a:latin typeface="AGaramond"/>
              </a:rPr>
              <a:t>&amp;</a:t>
            </a:r>
            <a:endParaRPr b="0" lang="en-US" sz="96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66" name=""/>
          <p:cNvSpPr/>
          <p:nvPr/>
        </p:nvSpPr>
        <p:spPr>
          <a:xfrm>
            <a:off x="228600" y="457200"/>
            <a:ext cx="8763120" cy="79452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437"/>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300" strike="noStrike" u="none">
                <a:solidFill>
                  <a:srgbClr val="000000"/>
                </a:solidFill>
                <a:effectLst/>
                <a:uFillTx/>
                <a:latin typeface="Futura Md BT"/>
              </a:rPr>
              <a:t>Power, Education dominate across party                          and blackout experience.</a:t>
            </a:r>
            <a:endParaRPr b="0" lang="en-US" sz="2300" strike="noStrike" u="none">
              <a:solidFill>
                <a:srgbClr val="000000"/>
              </a:solidFill>
              <a:effectLst/>
              <a:uFillTx/>
              <a:latin typeface="Times New Roman"/>
            </a:endParaRPr>
          </a:p>
        </p:txBody>
      </p:sp>
      <p:pic>
        <p:nvPicPr>
          <p:cNvPr id="67" name="" descr=""/>
          <p:cNvPicPr/>
          <p:nvPr/>
        </p:nvPicPr>
        <p:blipFill>
          <a:blip r:embed="rId1"/>
          <a:stretch/>
        </p:blipFill>
        <p:spPr>
          <a:xfrm>
            <a:off x="914400" y="1247760"/>
            <a:ext cx="7391520" cy="4408560"/>
          </a:xfrm>
          <a:prstGeom prst="rect">
            <a:avLst/>
          </a:prstGeom>
          <a:noFill/>
          <a:ln w="0">
            <a:noFill/>
          </a:ln>
        </p:spPr>
      </p:pic>
      <p:sp>
        <p:nvSpPr>
          <p:cNvPr id="68" name=""/>
          <p:cNvSpPr/>
          <p:nvPr/>
        </p:nvSpPr>
        <p:spPr>
          <a:xfrm>
            <a:off x="1295280" y="5791320"/>
            <a:ext cx="708660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69" name=""/>
          <p:cNvSpPr/>
          <p:nvPr/>
        </p:nvSpPr>
        <p:spPr>
          <a:xfrm>
            <a:off x="380880" y="5835600"/>
            <a:ext cx="8534520" cy="5814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600" strike="noStrike" u="none">
                <a:solidFill>
                  <a:srgbClr val="000000"/>
                </a:solidFill>
                <a:effectLst/>
                <a:uFillTx/>
                <a:latin typeface="Arial"/>
              </a:rPr>
              <a:t>Which ONE of the following issues do you believe should be the top priority                            of the Governor and leaders in the state legislature?</a:t>
            </a:r>
            <a:endParaRPr b="0" lang="en-US" sz="1600" strike="noStrike" u="none">
              <a:solidFill>
                <a:srgbClr val="000000"/>
              </a:solidFill>
              <a:effectLst/>
              <a:uFillTx/>
              <a:latin typeface="Times New Roman"/>
            </a:endParaRPr>
          </a:p>
        </p:txBody>
      </p:sp>
      <p:sp>
        <p:nvSpPr>
          <p:cNvPr id="70" name=""/>
          <p:cNvSpPr/>
          <p:nvPr/>
        </p:nvSpPr>
        <p:spPr>
          <a:xfrm>
            <a:off x="1600200" y="1295280"/>
            <a:ext cx="6172200" cy="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2002</TotalTime>
  <Application>LibreOffice/25.2.7.0.0$Linux_X86_64 LibreOffice_project/c3912edc4c615b55f2051310c417e592ac3ce905</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2001-03-06T14:02:47Z</dcterms:created>
  <dc:creator>Public Opinion Strategies</dc:creator>
  <dc:description/>
  <dc:language>en-US</dc:language>
  <cp:lastModifiedBy>Public Opinion Strategies</cp:lastModifiedBy>
  <cp:lastPrinted>2001-03-08T16:35:27Z</cp:lastPrinted>
  <dcterms:modified xsi:type="dcterms:W3CDTF">2001-03-14T14:42:41Z</dcterms:modified>
  <cp:revision>178</cp:revision>
  <dc:subject/>
  <dc:title>No Slide Title</dc:title>
</cp:coreProperties>
</file>