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1.docx" ContentType="application/vnd.openxmlformats-officedocument.wordprocessingml.document"/>
  <Override PartName="/ppt/media/image1.wmf" ContentType="image/x-wmf"/>
  <Override PartName="/ppt/media/image2.wmf" ContentType="image/x-wmf"/>
  <Override PartName="/ppt/media/image3.wmf" ContentType="image/x-wmf"/>
  <Override PartName="/ppt/media/image4.wmf" ContentType="image/x-wmf"/>
  <Override PartName="/ppt/media/image5.wmf" ContentType="image/x-wmf"/>
  <Override PartName="/ppt/slides/_rels/slide11.xml.rels" ContentType="application/vnd.openxmlformats-package.relationships+xml"/>
  <Override PartName="/ppt/slides/_rels/slide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notesSlides/_rels/notesSlide11.xml.rels" ContentType="application/vnd.openxmlformats-package.relationships+xml"/>
  <Override PartName="/ppt/notesSlides/_rels/notesSlide9.xml.rels" ContentType="application/vnd.openxmlformats-package.relationships+xml"/>
  <Override PartName="/ppt/notesSlides/_rels/notesSlide8.xml.rels" ContentType="application/vnd.openxmlformats-package.relationships+xml"/>
  <Override PartName="/ppt/notesSlides/_rels/notesSlide15.xml.rels" ContentType="application/vnd.openxmlformats-package.relationships+xml"/>
  <Override PartName="/ppt/notesSlides/_rels/notesSlide2.xml.rels" ContentType="application/vnd.openxmlformats-package.relationships+xml"/>
  <Override PartName="/ppt/notesSlides/_rels/notesSlide16.xml.rels" ContentType="application/vnd.openxmlformats-package.relationships+xml"/>
  <Override PartName="/ppt/notesSlides/_rels/notesSlide3.xml.rels" ContentType="application/vnd.openxmlformats-package.relationships+xml"/>
  <Override PartName="/ppt/notesSlides/_rels/notesSlide10.xml.rels" ContentType="application/vnd.openxmlformats-package.relationships+xml"/>
  <Override PartName="/ppt/notesSlides/_rels/notesSlide5.xml.rels" ContentType="application/vnd.openxmlformats-package.relationships+xml"/>
  <Override PartName="/ppt/notesSlides/_rels/notesSlide12.xml.rels" ContentType="application/vnd.openxmlformats-package.relationships+xml"/>
  <Override PartName="/ppt/notesSlides/_rels/notesSlide6.xml.rels" ContentType="application/vnd.openxmlformats-package.relationships+xml"/>
  <Override PartName="/ppt/notesSlides/_rels/notesSlide7.xml.rels" ContentType="application/vnd.openxmlformats-package.relationships+xml"/>
  <Override PartName="/ppt/notesSlides/_rels/notesSlide14.xml.rels" ContentType="application/vnd.openxmlformats-package.relationships+xml"/>
  <Override PartName="/ppt/notesSlides/_rels/notesSlide1.xml.rels" ContentType="application/vnd.openxmlformats-package.relationship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4.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cx="9144000" cy="6858000"/>
  <p:notesSz cx="7008813"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 name=""/>
          <p:cNvSpPr/>
          <p:nvPr/>
        </p:nvSpPr>
        <p:spPr>
          <a:xfrm>
            <a:off x="0" y="0"/>
            <a:ext cx="7009200" cy="9295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ffffff"/>
              </a:solidFill>
              <a:effectLst/>
              <a:uFillTx/>
              <a:latin typeface="Times New Roman"/>
            </a:endParaRPr>
          </a:p>
        </p:txBody>
      </p:sp>
      <p:sp>
        <p:nvSpPr>
          <p:cNvPr id="38" name="PlaceHolder 1"/>
          <p:cNvSpPr>
            <a:spLocks noGrp="1"/>
          </p:cNvSpPr>
          <p:nvPr>
            <p:ph type="hdr"/>
          </p:nvPr>
        </p:nvSpPr>
        <p:spPr>
          <a:xfrm>
            <a:off x="-360" y="0"/>
            <a:ext cx="3033720" cy="463680"/>
          </a:xfrm>
          <a:prstGeom prst="rect">
            <a:avLst/>
          </a:prstGeom>
          <a:noFill/>
          <a:ln w="0">
            <a:noFill/>
          </a:ln>
        </p:spPr>
        <p:txBody>
          <a:bodyPr lIns="92520" rIns="92520" tIns="46440" bIns="46440" anchor="t">
            <a:noAutofit/>
          </a:bodyPr>
          <a:p>
            <a:pPr marL="216000" indent="0">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39" name="PlaceHolder 2"/>
          <p:cNvSpPr>
            <a:spLocks noGrp="1"/>
          </p:cNvSpPr>
          <p:nvPr>
            <p:ph type="sldImg"/>
          </p:nvPr>
        </p:nvSpPr>
        <p:spPr>
          <a:xfrm>
            <a:off x="1180800" y="696600"/>
            <a:ext cx="4646520" cy="348444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ff00"/>
                </a:solidFill>
                <a:effectLst/>
                <a:uFillTx/>
                <a:latin typeface="Arial"/>
              </a:rPr>
              <a:t>Click to move the slide</a:t>
            </a:r>
            <a:endParaRPr b="1" lang="en-US" sz="4400" strike="noStrike" u="none">
              <a:solidFill>
                <a:srgbClr val="ffff00"/>
              </a:solidFill>
              <a:effectLst/>
              <a:uFillTx/>
              <a:latin typeface="Arial"/>
            </a:endParaRPr>
          </a:p>
        </p:txBody>
      </p:sp>
      <p:sp>
        <p:nvSpPr>
          <p:cNvPr id="40" name="PlaceHolder 3"/>
          <p:cNvSpPr>
            <a:spLocks noGrp="1"/>
          </p:cNvSpPr>
          <p:nvPr>
            <p:ph type="body"/>
          </p:nvPr>
        </p:nvSpPr>
        <p:spPr>
          <a:xfrm>
            <a:off x="933120" y="4413240"/>
            <a:ext cx="5140440" cy="4183200"/>
          </a:xfrm>
          <a:prstGeom prst="rect">
            <a:avLst/>
          </a:prstGeom>
          <a:noFill/>
          <a:ln w="0">
            <a:noFill/>
          </a:ln>
        </p:spPr>
        <p:txBody>
          <a:bodyPr lIns="92520" rIns="9252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41" name="PlaceHolder 4"/>
          <p:cNvSpPr>
            <a:spLocks noGrp="1"/>
          </p:cNvSpPr>
          <p:nvPr>
            <p:ph type="dt" idx="16"/>
          </p:nvPr>
        </p:nvSpPr>
        <p:spPr>
          <a:xfrm>
            <a:off x="3973320" y="0"/>
            <a:ext cx="3033720" cy="463680"/>
          </a:xfrm>
          <a:prstGeom prst="rect">
            <a:avLst/>
          </a:prstGeom>
          <a:noFill/>
          <a:ln w="0">
            <a:noFill/>
          </a:ln>
        </p:spPr>
        <p:txBody>
          <a:bodyPr lIns="92520" rIns="92520" tIns="46440" bIns="46440" anchor="t">
            <a:noAutofit/>
          </a:bodyPr>
          <a:lstStyle>
            <a:lvl1pPr marL="216000" indent="0" algn="r">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defRPr b="0" lang="en-US" sz="1200" strike="noStrike" u="none">
                <a:solidFill>
                  <a:srgbClr val="000000"/>
                </a:solidFill>
                <a:effectLst/>
                <a:uFillTx/>
                <a:latin typeface="Times New Roman"/>
              </a:defRPr>
            </a:lvl1pPr>
          </a:lstStyle>
          <a:p>
            <a:pPr marL="216000" indent="0" algn="r">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42" name="PlaceHolder 5"/>
          <p:cNvSpPr>
            <a:spLocks noGrp="1"/>
          </p:cNvSpPr>
          <p:nvPr>
            <p:ph type="ftr" idx="17"/>
          </p:nvPr>
        </p:nvSpPr>
        <p:spPr>
          <a:xfrm>
            <a:off x="-360" y="8829720"/>
            <a:ext cx="3033720" cy="463680"/>
          </a:xfrm>
          <a:prstGeom prst="rect">
            <a:avLst/>
          </a:prstGeom>
          <a:noFill/>
          <a:ln w="0">
            <a:noFill/>
          </a:ln>
        </p:spPr>
        <p:txBody>
          <a:bodyPr lIns="92520" rIns="92520" tIns="46440" bIns="46440" anchor="b">
            <a:noAutofit/>
          </a:bodyPr>
          <a:lstStyle>
            <a:lvl1pPr marL="216000" indent="0">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defRPr b="0" lang="en-US" sz="1200" strike="noStrike" u="none">
                <a:solidFill>
                  <a:srgbClr val="000000"/>
                </a:solidFill>
                <a:effectLst/>
                <a:uFillTx/>
                <a:latin typeface="Times New Roman"/>
              </a:defRPr>
            </a:lvl1pPr>
          </a:lstStyle>
          <a:p>
            <a:pPr marL="216000" indent="0">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43" name="PlaceHolder 6"/>
          <p:cNvSpPr>
            <a:spLocks noGrp="1"/>
          </p:cNvSpPr>
          <p:nvPr>
            <p:ph type="sldNum" idx="18"/>
          </p:nvPr>
        </p:nvSpPr>
        <p:spPr>
          <a:xfrm>
            <a:off x="3973320" y="8829720"/>
            <a:ext cx="3033720" cy="463680"/>
          </a:xfrm>
          <a:prstGeom prst="rect">
            <a:avLst/>
          </a:prstGeom>
          <a:noFill/>
          <a:ln w="0">
            <a:noFill/>
          </a:ln>
        </p:spPr>
        <p:txBody>
          <a:bodyPr lIns="92520" rIns="92520" tIns="46440" bIns="46440" anchor="b">
            <a:noAutofit/>
          </a:bodyPr>
          <a:lstStyle>
            <a:lvl1pPr marL="216000" indent="0" algn="r">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defRPr b="0" lang="en-US" sz="1200" strike="noStrike" u="none">
                <a:solidFill>
                  <a:srgbClr val="000000"/>
                </a:solidFill>
                <a:effectLst/>
                <a:uFillTx/>
                <a:latin typeface="Times New Roman"/>
              </a:defRPr>
            </a:lvl1pPr>
          </a:lstStyle>
          <a:p>
            <a:pPr marL="216000" indent="0" algn="r">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fld id="{3149F322-D739-4B69-9FBC-62843EAD477F}"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 name="PlaceHolder 1"/>
          <p:cNvSpPr>
            <a:spLocks noGrp="1"/>
          </p:cNvSpPr>
          <p:nvPr>
            <p:ph type="sldImg"/>
          </p:nvPr>
        </p:nvSpPr>
        <p:spPr>
          <a:xfrm>
            <a:off x="1181160" y="696960"/>
            <a:ext cx="4646520" cy="3484440"/>
          </a:xfrm>
          <a:prstGeom prst="rect">
            <a:avLst/>
          </a:prstGeom>
          <a:ln w="0">
            <a:noFill/>
          </a:ln>
        </p:spPr>
      </p:sp>
      <p:sp>
        <p:nvSpPr>
          <p:cNvPr id="238" name="PlaceHolder 2"/>
          <p:cNvSpPr>
            <a:spLocks noGrp="1"/>
          </p:cNvSpPr>
          <p:nvPr>
            <p:ph type="body"/>
          </p:nvPr>
        </p:nvSpPr>
        <p:spPr>
          <a:xfrm>
            <a:off x="933120" y="4413240"/>
            <a:ext cx="5140440" cy="4183200"/>
          </a:xfrm>
          <a:prstGeom prst="rect">
            <a:avLst/>
          </a:prstGeom>
          <a:noFill/>
          <a:ln w="0">
            <a:noFill/>
          </a:ln>
        </p:spPr>
        <p:txBody>
          <a:bodyPr lIns="92520" rIns="9252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following detailed analysis has been developed by the Analytical Services Group to assist you in demonstrating the predictive performance of the New Financial Stress Models - for 12 and 24 months.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Please review carefully before discussing with a customer.  Also, we suggest you present only those slides that are critical to your customer - honing in on specific areas of interest.</a:t>
            </a:r>
            <a:endParaRPr b="0" lang="en-US" sz="1200" strike="noStrike" u="none">
              <a:solidFill>
                <a:srgbClr val="000000"/>
              </a:solidFill>
              <a:effectLst/>
              <a:uFillTx/>
              <a:latin typeface="Times New Roman"/>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 name="PlaceHolder 1"/>
          <p:cNvSpPr>
            <a:spLocks noGrp="1"/>
          </p:cNvSpPr>
          <p:nvPr>
            <p:ph type="sldImg"/>
          </p:nvPr>
        </p:nvSpPr>
        <p:spPr>
          <a:xfrm>
            <a:off x="1181160" y="696960"/>
            <a:ext cx="4646520" cy="3484440"/>
          </a:xfrm>
          <a:prstGeom prst="rect">
            <a:avLst/>
          </a:prstGeom>
          <a:ln w="0">
            <a:noFill/>
          </a:ln>
        </p:spPr>
      </p:sp>
      <p:sp>
        <p:nvSpPr>
          <p:cNvPr id="262" name="PlaceHolder 2"/>
          <p:cNvSpPr>
            <a:spLocks noGrp="1"/>
          </p:cNvSpPr>
          <p:nvPr>
            <p:ph type="body"/>
          </p:nvPr>
        </p:nvSpPr>
        <p:spPr>
          <a:xfrm>
            <a:off x="933120" y="4413240"/>
            <a:ext cx="5140440" cy="4183200"/>
          </a:xfrm>
          <a:prstGeom prst="rect">
            <a:avLst/>
          </a:prstGeom>
          <a:noFill/>
          <a:ln w="0">
            <a:noFill/>
          </a:ln>
        </p:spPr>
        <p:txBody>
          <a:bodyPr lIns="92520" rIns="92520" tIns="46440" bIns="46440" anchor="t">
            <a:noAutofit/>
          </a:bodyPr>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G Times (WN)"/>
              </a:rPr>
              <a:t>This chart illustrates the percentage breakdown of the FSS12 based on its three measurements of risk.</a:t>
            </a:r>
            <a:endParaRPr b="0" lang="en-US" sz="1200" strike="noStrike" u="none">
              <a:solidFill>
                <a:srgbClr val="000000"/>
              </a:solidFill>
              <a:effectLst/>
              <a:uFillTx/>
              <a:latin typeface="Times New Roman"/>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G Times (WN)"/>
              </a:rPr>
              <a:t>For instance, 80% of the file consists of firms that fall within a Financial Stress Class of 1, (also represented by a Percentile Range between 21 and 100, and Financial Stress Raw Score of 1,386-1,850.)</a:t>
            </a:r>
            <a:endParaRPr b="0" lang="en-US" sz="1200" strike="noStrike" u="none">
              <a:solidFill>
                <a:srgbClr val="000000"/>
              </a:solidFill>
              <a:effectLst/>
              <a:uFillTx/>
              <a:latin typeface="Times New Roman"/>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G Times (WN)"/>
              </a:rPr>
              <a:t>The bottom 10% of the firms that represent the highest probability of business failure fall within a Financial Stress Class of 3, 4, and 5.  </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3" name=""/>
          <p:cNvSpPr txBox="1"/>
          <p:nvPr/>
        </p:nvSpPr>
        <p:spPr>
          <a:xfrm>
            <a:off x="3973320" y="8829720"/>
            <a:ext cx="3033720" cy="463680"/>
          </a:xfrm>
          <a:prstGeom prst="rect">
            <a:avLst/>
          </a:prstGeom>
          <a:noFill/>
          <a:ln w="0">
            <a:noFill/>
          </a:ln>
        </p:spPr>
        <p:txBody>
          <a:bodyPr lIns="92520" rIns="92520" tIns="46440" bIns="46440" anchor="b">
            <a:noAutofit/>
          </a:bodyPr>
          <a:p>
            <a:pPr marL="216000" indent="-216000" algn="r">
              <a:buClr>
                <a:srgbClr val="000000"/>
              </a:buClr>
              <a:buSzPct val="45000"/>
              <a:buFont typeface="Wingdings" charset="2"/>
              <a:buChar char=""/>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fld id="{A658989F-B1CD-4A30-A91F-853B4C99C0A7}"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264" name=""/>
          <p:cNvSpPr txBox="1"/>
          <p:nvPr/>
        </p:nvSpPr>
        <p:spPr>
          <a:xfrm>
            <a:off x="-360" y="8829720"/>
            <a:ext cx="3033720" cy="463680"/>
          </a:xfrm>
          <a:prstGeom prst="rect">
            <a:avLst/>
          </a:prstGeom>
          <a:noFill/>
          <a:ln w="0">
            <a:noFill/>
          </a:ln>
        </p:spPr>
        <p:txBody>
          <a:bodyPr lIns="92520" rIns="92520" tIns="46440" bIns="46440" anchor="b">
            <a:noAutofit/>
          </a:bodyPr>
          <a:p>
            <a:pPr marL="216000" indent="-216000">
              <a:buClr>
                <a:srgbClr val="000000"/>
              </a:buClr>
              <a:buSzPct val="45000"/>
              <a:buFont typeface="Wingdings" charset="2"/>
              <a:buChar char=""/>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265" name=""/>
          <p:cNvSpPr txBox="1"/>
          <p:nvPr/>
        </p:nvSpPr>
        <p:spPr>
          <a:xfrm>
            <a:off x="-360" y="0"/>
            <a:ext cx="3033720" cy="463680"/>
          </a:xfrm>
          <a:prstGeom prst="rect">
            <a:avLst/>
          </a:prstGeom>
          <a:noFill/>
          <a:ln w="0">
            <a:noFill/>
          </a:ln>
        </p:spPr>
        <p:txBody>
          <a:bodyPr lIns="92520" rIns="92520" tIns="46440" bIns="46440" anchor="t">
            <a:noAutofit/>
          </a:bodyPr>
          <a:p>
            <a:pPr marL="216000" indent="-216000">
              <a:buClr>
                <a:srgbClr val="000000"/>
              </a:buClr>
              <a:buSzPct val="45000"/>
              <a:buFont typeface="Wingdings" charset="2"/>
              <a:buChar char=""/>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266" name=""/>
          <p:cNvSpPr txBox="1"/>
          <p:nvPr/>
        </p:nvSpPr>
        <p:spPr>
          <a:xfrm>
            <a:off x="3973320" y="0"/>
            <a:ext cx="3033720" cy="463680"/>
          </a:xfrm>
          <a:prstGeom prst="rect">
            <a:avLst/>
          </a:prstGeom>
          <a:noFill/>
          <a:ln w="0">
            <a:noFill/>
          </a:ln>
        </p:spPr>
        <p:txBody>
          <a:bodyPr lIns="92520" rIns="92520" tIns="46440" bIns="46440" anchor="t">
            <a:noAutofit/>
          </a:bodyPr>
          <a:p>
            <a:pPr marL="216000" indent="-216000" algn="r">
              <a:buClr>
                <a:srgbClr val="000000"/>
              </a:buClr>
              <a:buSzPct val="45000"/>
              <a:buFont typeface="Wingdings" charset="2"/>
              <a:buChar char=""/>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267" name="PlaceHolder 1"/>
          <p:cNvSpPr>
            <a:spLocks noGrp="1"/>
          </p:cNvSpPr>
          <p:nvPr>
            <p:ph type="body"/>
          </p:nvPr>
        </p:nvSpPr>
        <p:spPr>
          <a:xfrm>
            <a:off x="933120" y="4410000"/>
            <a:ext cx="5140440" cy="418320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chart is based on 1997 failure statistics.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chart shows 9.07% of all companies scoring a 5 in 1996 failed in 1997.  What this means is that businesses scoring in the Financial Stress Class of 5 are over 11.34 times more likely to fail than the average business (9.07/.80 = 11.34%).  Businesses with a Financial Stress Class of  1 are less than half as likely to fail as the national average.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268" name="PlaceHolder 2"/>
          <p:cNvSpPr>
            <a:spLocks noGrp="1"/>
          </p:cNvSpPr>
          <p:nvPr>
            <p:ph type="sldImg"/>
          </p:nvPr>
        </p:nvSpPr>
        <p:spPr>
          <a:xfrm>
            <a:off x="1122480" y="654120"/>
            <a:ext cx="4763880" cy="3573360"/>
          </a:xfrm>
          <a:prstGeom prst="rect">
            <a:avLst/>
          </a:prstGeom>
          <a:ln w="0">
            <a:noFill/>
          </a:ln>
        </p:spPr>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 name="PlaceHolder 1"/>
          <p:cNvSpPr>
            <a:spLocks noGrp="1"/>
          </p:cNvSpPr>
          <p:nvPr>
            <p:ph type="sldImg"/>
          </p:nvPr>
        </p:nvSpPr>
        <p:spPr>
          <a:xfrm>
            <a:off x="1143000" y="685800"/>
            <a:ext cx="4646520" cy="3484440"/>
          </a:xfrm>
          <a:prstGeom prst="rect">
            <a:avLst/>
          </a:prstGeom>
          <a:ln w="0">
            <a:noFill/>
          </a:ln>
        </p:spPr>
      </p:sp>
      <p:sp>
        <p:nvSpPr>
          <p:cNvPr id="270" name="PlaceHolder 2"/>
          <p:cNvSpPr>
            <a:spLocks noGrp="1"/>
          </p:cNvSpPr>
          <p:nvPr>
            <p:ph type="body"/>
          </p:nvPr>
        </p:nvSpPr>
        <p:spPr>
          <a:xfrm>
            <a:off x="933120" y="4413240"/>
            <a:ext cx="5140440" cy="4183200"/>
          </a:xfrm>
          <a:prstGeom prst="rect">
            <a:avLst/>
          </a:prstGeom>
          <a:noFill/>
          <a:ln w="0">
            <a:noFill/>
          </a:ln>
        </p:spPr>
        <p:txBody>
          <a:bodyPr lIns="92520" rIns="9252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From a screening perspective as illustrated in the Performance Tables and summarized in the following table, 50.1% of businesses that fail have a 3, 4 or 5 Financial Stress Risk Class.  That is significant when you consider that 3, 4 and 5 scored companies represent only 10% of the population.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1" lang="en-US" sz="1200" strike="noStrike" u="none">
                <a:solidFill>
                  <a:srgbClr val="000000"/>
                </a:solidFill>
                <a:effectLst/>
                <a:uFillTx/>
                <a:latin typeface="Arial"/>
              </a:rPr>
              <a:t>Financial Stress      % of Accounts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 of “Bads”</a:t>
            </a:r>
            <a:endParaRPr b="0" lang="en-US" sz="1200" strike="noStrike" u="none">
              <a:solidFill>
                <a:srgbClr val="000000"/>
              </a:solidFill>
              <a:effectLst/>
              <a:uFillTx/>
              <a:latin typeface="Times New Roman"/>
            </a:endParaRPr>
          </a:p>
          <a:p>
            <a:pPr indent="0" algn="ctr">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Class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Captured </a:t>
            </a:r>
            <a:endParaRPr b="0" lang="en-US" sz="1200" strike="noStrike" u="none">
              <a:solidFill>
                <a:srgbClr val="000000"/>
              </a:solidFill>
              <a:effectLst/>
              <a:uFillTx/>
              <a:latin typeface="Times New Roman"/>
            </a:endParaRPr>
          </a:p>
          <a:p>
            <a:pPr indent="0" algn="ctr">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Within Range</a:t>
            </a:r>
            <a:endParaRPr b="0" lang="en-US" sz="1200" strike="noStrike" u="none">
              <a:solidFill>
                <a:srgbClr val="000000"/>
              </a:solidFill>
              <a:effectLst/>
              <a:uFillTx/>
              <a:latin typeface="Times New Roman"/>
            </a:endParaRPr>
          </a:p>
          <a:p>
            <a:pPr indent="0" algn="ctr">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1</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80%</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34.5%</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indent="0" algn="ctr">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2</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10%</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15.3%</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indent="0" algn="ctr">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3</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6%</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22.9%</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indent="0" algn="ctr">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4</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3%</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16.0%</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indent="0" algn="ctr">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5</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1%</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11.2%</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sldImg"/>
          </p:nvPr>
        </p:nvSpPr>
        <p:spPr>
          <a:xfrm>
            <a:off x="1181160" y="696960"/>
            <a:ext cx="4646520" cy="3484440"/>
          </a:xfrm>
          <a:prstGeom prst="rect">
            <a:avLst/>
          </a:prstGeom>
          <a:ln w="0">
            <a:noFill/>
          </a:ln>
        </p:spPr>
      </p:sp>
      <p:sp>
        <p:nvSpPr>
          <p:cNvPr id="272" name="PlaceHolder 2"/>
          <p:cNvSpPr>
            <a:spLocks noGrp="1"/>
          </p:cNvSpPr>
          <p:nvPr>
            <p:ph type="body"/>
          </p:nvPr>
        </p:nvSpPr>
        <p:spPr>
          <a:xfrm>
            <a:off x="933120" y="4413240"/>
            <a:ext cx="5140440" cy="4183200"/>
          </a:xfrm>
          <a:prstGeom prst="rect">
            <a:avLst/>
          </a:prstGeom>
          <a:noFill/>
          <a:ln w="0">
            <a:noFill/>
          </a:ln>
        </p:spPr>
        <p:txBody>
          <a:bodyPr lIns="92520" rIns="9252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slide illustrates that for businesses under 10 employees, when the score is used to rank order a portfolio, a significantly higher proportion of "bads" (those that actually experience business failure) fell within the lowest scoring accounts.  This validates that the Percentile Ranking can be used to effectively rank order one’s portfolio.</a:t>
            </a:r>
            <a:endParaRPr b="0" lang="en-US" sz="1200" strike="noStrike" u="none">
              <a:solidFill>
                <a:srgbClr val="000000"/>
              </a:solidFill>
              <a:effectLst/>
              <a:uFillTx/>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3" name="PlaceHolder 1"/>
          <p:cNvSpPr>
            <a:spLocks noGrp="1"/>
          </p:cNvSpPr>
          <p:nvPr>
            <p:ph type="sldImg"/>
          </p:nvPr>
        </p:nvSpPr>
        <p:spPr>
          <a:xfrm>
            <a:off x="1181160" y="696960"/>
            <a:ext cx="4646520" cy="3484440"/>
          </a:xfrm>
          <a:prstGeom prst="rect">
            <a:avLst/>
          </a:prstGeom>
          <a:ln w="0">
            <a:noFill/>
          </a:ln>
        </p:spPr>
      </p:sp>
      <p:sp>
        <p:nvSpPr>
          <p:cNvPr id="274" name="PlaceHolder 2"/>
          <p:cNvSpPr>
            <a:spLocks noGrp="1"/>
          </p:cNvSpPr>
          <p:nvPr>
            <p:ph type="body"/>
          </p:nvPr>
        </p:nvSpPr>
        <p:spPr>
          <a:xfrm>
            <a:off x="933120" y="4413240"/>
            <a:ext cx="5140440" cy="4183200"/>
          </a:xfrm>
          <a:prstGeom prst="rect">
            <a:avLst/>
          </a:prstGeom>
          <a:noFill/>
          <a:ln w="0">
            <a:noFill/>
          </a:ln>
        </p:spPr>
        <p:txBody>
          <a:bodyPr lIns="92520" rIns="9252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slide illustrates that for businesses with 10 or more employees, when the score is used to rank order a portfolio,  a significantly higher proportion of the "bads" (those that actually experienced business failure) fell within the lowest scoring accounts.</a:t>
            </a:r>
            <a:endParaRPr b="0" lang="en-US" sz="1200" strike="noStrike" u="none">
              <a:solidFill>
                <a:srgbClr val="000000"/>
              </a:solidFill>
              <a:effectLst/>
              <a:uFillTx/>
              <a:latin typeface="Times New Roman"/>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sldImg"/>
          </p:nvPr>
        </p:nvSpPr>
        <p:spPr>
          <a:xfrm>
            <a:off x="1181160" y="696960"/>
            <a:ext cx="4646520" cy="3484440"/>
          </a:xfrm>
          <a:prstGeom prst="rect">
            <a:avLst/>
          </a:prstGeom>
          <a:ln w="0">
            <a:noFill/>
          </a:ln>
        </p:spPr>
      </p:sp>
      <p:sp>
        <p:nvSpPr>
          <p:cNvPr id="276" name="PlaceHolder 2"/>
          <p:cNvSpPr>
            <a:spLocks noGrp="1"/>
          </p:cNvSpPr>
          <p:nvPr>
            <p:ph type="body"/>
          </p:nvPr>
        </p:nvSpPr>
        <p:spPr>
          <a:xfrm>
            <a:off x="933120" y="4413240"/>
            <a:ext cx="5140440" cy="4183200"/>
          </a:xfrm>
          <a:prstGeom prst="rect">
            <a:avLst/>
          </a:prstGeom>
          <a:noFill/>
          <a:ln w="0">
            <a:noFill/>
          </a:ln>
        </p:spPr>
        <p:txBody>
          <a:bodyPr lIns="92520" rIns="92520" tIns="46440" bIns="46440" anchor="t">
            <a:noAutofit/>
          </a:bodyPr>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Projected Performance Table - Within Score Range Performance</a:t>
            </a:r>
            <a:endParaRPr b="0" lang="en-US" sz="1200" strike="noStrike" u="none">
              <a:solidFill>
                <a:srgbClr val="000000"/>
              </a:solidFill>
              <a:effectLst/>
              <a:uFillTx/>
              <a:latin typeface="Times New Roman"/>
            </a:endParaRPr>
          </a:p>
          <a:p>
            <a:pPr indent="0">
              <a:lnSpc>
                <a:spcPct val="100000"/>
              </a:lnSpc>
              <a:spcBef>
                <a:spcPts val="3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indent="0">
              <a:lnSpc>
                <a:spcPct val="100000"/>
              </a:lnSpc>
              <a:spcBef>
                <a:spcPts val="3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Failure Rate: </a:t>
            </a:r>
            <a:r>
              <a:rPr b="0" lang="en-US" sz="900" strike="noStrike" u="none">
                <a:solidFill>
                  <a:srgbClr val="000000"/>
                </a:solidFill>
                <a:effectLst/>
                <a:uFillTx/>
                <a:latin typeface="Arial"/>
              </a:rPr>
              <a:t>The failure rate for those businesses that score within the score range. For example, the failure rate for companies scoring between 1,286 (or 2</a:t>
            </a:r>
            <a:r>
              <a:rPr b="0" lang="en-US" sz="900" strike="noStrike" u="none" baseline="30000">
                <a:solidFill>
                  <a:srgbClr val="000000"/>
                </a:solidFill>
                <a:effectLst/>
                <a:uFillTx/>
                <a:latin typeface="Arial"/>
              </a:rPr>
              <a:t>nd</a:t>
            </a:r>
            <a:r>
              <a:rPr b="0" lang="en-US" sz="900" strike="noStrike" u="none">
                <a:solidFill>
                  <a:srgbClr val="000000"/>
                </a:solidFill>
                <a:effectLst/>
                <a:uFillTx/>
                <a:latin typeface="Arial"/>
              </a:rPr>
              <a:t> percentile) and 1,337 (or 4</a:t>
            </a:r>
            <a:r>
              <a:rPr b="0" lang="en-US" sz="900" strike="noStrike" u="none" baseline="30000">
                <a:solidFill>
                  <a:srgbClr val="000000"/>
                </a:solidFill>
                <a:effectLst/>
                <a:uFillTx/>
                <a:latin typeface="Arial"/>
              </a:rPr>
              <a:t>th</a:t>
            </a:r>
            <a:r>
              <a:rPr b="0" lang="en-US" sz="900" strike="noStrike" u="none">
                <a:solidFill>
                  <a:srgbClr val="000000"/>
                </a:solidFill>
                <a:effectLst/>
                <a:uFillTx/>
                <a:latin typeface="Arial"/>
              </a:rPr>
              <a:t> percentile) is expected to be 4.25%.</a:t>
            </a:r>
            <a:endParaRPr b="0" lang="en-US" sz="900" strike="noStrike" u="none">
              <a:solidFill>
                <a:srgbClr val="000000"/>
              </a:solidFill>
              <a:effectLst/>
              <a:uFillTx/>
              <a:latin typeface="Times New Roman"/>
            </a:endParaRPr>
          </a:p>
          <a:p>
            <a:pPr indent="0">
              <a:lnSpc>
                <a:spcPct val="100000"/>
              </a:lnSpc>
              <a:spcBef>
                <a:spcPts val="3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indent="0">
              <a:lnSpc>
                <a:spcPct val="100000"/>
              </a:lnSpc>
              <a:spcBef>
                <a:spcPts val="3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 of Bads Identified: </a:t>
            </a:r>
            <a:r>
              <a:rPr b="0" lang="en-US" sz="900" strike="noStrike" u="none">
                <a:solidFill>
                  <a:srgbClr val="000000"/>
                </a:solidFill>
                <a:effectLst/>
                <a:uFillTx/>
                <a:latin typeface="Arial"/>
              </a:rPr>
              <a:t>The percentage of total failure rates within the score range. For example, 16.0% of the companies failing are expected to score between 1,286 (or 2</a:t>
            </a:r>
            <a:r>
              <a:rPr b="0" lang="en-US" sz="900" strike="noStrike" u="none" baseline="30000">
                <a:solidFill>
                  <a:srgbClr val="000000"/>
                </a:solidFill>
                <a:effectLst/>
                <a:uFillTx/>
                <a:latin typeface="Arial"/>
              </a:rPr>
              <a:t>nd</a:t>
            </a:r>
            <a:r>
              <a:rPr b="0" lang="en-US" sz="900" strike="noStrike" u="none">
                <a:solidFill>
                  <a:srgbClr val="000000"/>
                </a:solidFill>
                <a:effectLst/>
                <a:uFillTx/>
                <a:latin typeface="Arial"/>
              </a:rPr>
              <a:t> percentile) and 1,337 (or 4</a:t>
            </a:r>
            <a:r>
              <a:rPr b="0" lang="en-US" sz="900" strike="noStrike" u="none" baseline="30000">
                <a:solidFill>
                  <a:srgbClr val="000000"/>
                </a:solidFill>
                <a:effectLst/>
                <a:uFillTx/>
                <a:latin typeface="Arial"/>
              </a:rPr>
              <a:t>th</a:t>
            </a:r>
            <a:r>
              <a:rPr b="0" lang="en-US" sz="900" strike="noStrike" u="none">
                <a:solidFill>
                  <a:srgbClr val="000000"/>
                </a:solidFill>
                <a:effectLst/>
                <a:uFillTx/>
                <a:latin typeface="Arial"/>
              </a:rPr>
              <a:t> percentile).</a:t>
            </a:r>
            <a:endParaRPr b="0" lang="en-US" sz="900" strike="noStrike" u="none">
              <a:solidFill>
                <a:srgbClr val="000000"/>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9" name="PlaceHolder 1"/>
          <p:cNvSpPr>
            <a:spLocks noGrp="1"/>
          </p:cNvSpPr>
          <p:nvPr>
            <p:ph type="sldImg"/>
          </p:nvPr>
        </p:nvSpPr>
        <p:spPr>
          <a:xfrm>
            <a:off x="1181160" y="696960"/>
            <a:ext cx="4646520" cy="3484440"/>
          </a:xfrm>
          <a:prstGeom prst="rect">
            <a:avLst/>
          </a:prstGeom>
          <a:ln w="0">
            <a:noFill/>
          </a:ln>
        </p:spPr>
      </p:sp>
      <p:sp>
        <p:nvSpPr>
          <p:cNvPr id="240" name="PlaceHolder 2"/>
          <p:cNvSpPr>
            <a:spLocks noGrp="1"/>
          </p:cNvSpPr>
          <p:nvPr>
            <p:ph type="body"/>
          </p:nvPr>
        </p:nvSpPr>
        <p:spPr>
          <a:xfrm>
            <a:off x="933120" y="4413240"/>
            <a:ext cx="5140440" cy="4183200"/>
          </a:xfrm>
          <a:prstGeom prst="rect">
            <a:avLst/>
          </a:prstGeom>
          <a:noFill/>
          <a:ln w="0">
            <a:noFill/>
          </a:ln>
        </p:spPr>
        <p:txBody>
          <a:bodyPr lIns="92520" rIns="9252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first section, an Overview of the Financial Stress Scoring System, can be used to help your customers develop an understanding of what the Financial Stress model is intended to do.  It provides a high level overview of the two (2) new models and an understanding of what the models predict, and how they can be used.</a:t>
            </a:r>
            <a:endParaRPr b="0" lang="en-US"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 name=""/>
          <p:cNvSpPr txBox="1"/>
          <p:nvPr/>
        </p:nvSpPr>
        <p:spPr>
          <a:xfrm>
            <a:off x="3973320" y="8829720"/>
            <a:ext cx="3033720" cy="463680"/>
          </a:xfrm>
          <a:prstGeom prst="rect">
            <a:avLst/>
          </a:prstGeom>
          <a:noFill/>
          <a:ln w="0">
            <a:noFill/>
          </a:ln>
        </p:spPr>
        <p:txBody>
          <a:bodyPr lIns="92520" rIns="92520" tIns="46440" bIns="46440" anchor="b">
            <a:noAutofit/>
          </a:bodyPr>
          <a:p>
            <a:pPr marL="216000" indent="-216000" algn="r">
              <a:buClr>
                <a:srgbClr val="000000"/>
              </a:buClr>
              <a:buSzPct val="45000"/>
              <a:buFont typeface="Wingdings" charset="2"/>
              <a:buChar char=""/>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fld id="{8B713F25-2270-427C-BF25-AA1004CE4A12}"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242" name=""/>
          <p:cNvSpPr txBox="1"/>
          <p:nvPr/>
        </p:nvSpPr>
        <p:spPr>
          <a:xfrm>
            <a:off x="-360" y="8829720"/>
            <a:ext cx="3033720" cy="463680"/>
          </a:xfrm>
          <a:prstGeom prst="rect">
            <a:avLst/>
          </a:prstGeom>
          <a:noFill/>
          <a:ln w="0">
            <a:noFill/>
          </a:ln>
        </p:spPr>
        <p:txBody>
          <a:bodyPr lIns="92520" rIns="92520" tIns="46440" bIns="46440" anchor="b">
            <a:noAutofit/>
          </a:bodyPr>
          <a:p>
            <a:pPr marL="216000" indent="-216000">
              <a:buClr>
                <a:srgbClr val="000000"/>
              </a:buClr>
              <a:buSzPct val="45000"/>
              <a:buFont typeface="Wingdings" charset="2"/>
              <a:buChar char=""/>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243" name=""/>
          <p:cNvSpPr txBox="1"/>
          <p:nvPr/>
        </p:nvSpPr>
        <p:spPr>
          <a:xfrm>
            <a:off x="-360" y="0"/>
            <a:ext cx="3033720" cy="463680"/>
          </a:xfrm>
          <a:prstGeom prst="rect">
            <a:avLst/>
          </a:prstGeom>
          <a:noFill/>
          <a:ln w="0">
            <a:noFill/>
          </a:ln>
        </p:spPr>
        <p:txBody>
          <a:bodyPr lIns="92520" rIns="92520" tIns="46440" bIns="46440" anchor="t">
            <a:noAutofit/>
          </a:bodyPr>
          <a:p>
            <a:pPr marL="216000" indent="-216000">
              <a:buClr>
                <a:srgbClr val="000000"/>
              </a:buClr>
              <a:buSzPct val="45000"/>
              <a:buFont typeface="Wingdings" charset="2"/>
              <a:buChar char=""/>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244" name=""/>
          <p:cNvSpPr txBox="1"/>
          <p:nvPr/>
        </p:nvSpPr>
        <p:spPr>
          <a:xfrm>
            <a:off x="3973320" y="0"/>
            <a:ext cx="3033720" cy="463680"/>
          </a:xfrm>
          <a:prstGeom prst="rect">
            <a:avLst/>
          </a:prstGeom>
          <a:noFill/>
          <a:ln w="0">
            <a:noFill/>
          </a:ln>
        </p:spPr>
        <p:txBody>
          <a:bodyPr lIns="92520" rIns="92520" tIns="46440" bIns="46440" anchor="t">
            <a:noAutofit/>
          </a:bodyPr>
          <a:p>
            <a:pPr marL="216000" indent="-216000" algn="r">
              <a:buClr>
                <a:srgbClr val="000000"/>
              </a:buClr>
              <a:buSzPct val="45000"/>
              <a:buFont typeface="Wingdings" charset="2"/>
              <a:buChar char=""/>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245" name="PlaceHolder 1"/>
          <p:cNvSpPr>
            <a:spLocks noGrp="1"/>
          </p:cNvSpPr>
          <p:nvPr>
            <p:ph type="body"/>
          </p:nvPr>
        </p:nvSpPr>
        <p:spPr>
          <a:xfrm>
            <a:off x="933120" y="4410000"/>
            <a:ext cx="5140440" cy="4183200"/>
          </a:xfrm>
          <a:prstGeom prst="rect">
            <a:avLst/>
          </a:prstGeom>
          <a:noFill/>
          <a:ln w="0">
            <a:noFill/>
          </a:ln>
        </p:spPr>
        <p:txBody>
          <a:bodyPr lIns="91800" rIns="91800" tIns="45000" bIns="45000" anchor="t">
            <a:noAutofit/>
          </a:bodyPr>
          <a:p>
            <a:pPr indent="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report/score can provide insight that will allow customers to increase credit lines and assess long term stability of potential customers or suppliers.</a:t>
            </a:r>
            <a:endParaRPr b="0" lang="en-US" sz="1200" strike="noStrike" u="none">
              <a:solidFill>
                <a:srgbClr val="000000"/>
              </a:solidFill>
              <a:effectLst/>
              <a:uFillTx/>
              <a:latin typeface="Times New Roman"/>
            </a:endParaRPr>
          </a:p>
          <a:p>
            <a:pPr indent="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score allows customers to compare how risky customers are relative to the National U.S. Businesses and other businesses in their industry.</a:t>
            </a:r>
            <a:endParaRPr b="0" lang="en-US" sz="1200" strike="noStrike" u="none">
              <a:solidFill>
                <a:srgbClr val="000000"/>
              </a:solidFill>
              <a:effectLst/>
              <a:uFillTx/>
              <a:latin typeface="Times New Roman"/>
            </a:endParaRPr>
          </a:p>
          <a:p>
            <a:pPr indent="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One of the key benefits to financial stress models is the ability to monitor.  By using the Financial Stress Score, customers can have an early warning when their customers are deteriorating from a financial standpoint.  This early warning is crucial if you want to take proactive measures. Customers can also detect positive improvements and evaluate whether to increase credit lines or increase sales efforts for current customers who are well-positioned to repay their obligation.</a:t>
            </a:r>
            <a:endParaRPr b="0" lang="en-US" sz="1200" strike="noStrike" u="none">
              <a:solidFill>
                <a:srgbClr val="000000"/>
              </a:solidFill>
              <a:effectLst/>
              <a:uFillTx/>
              <a:latin typeface="Times New Roman"/>
            </a:endParaRPr>
          </a:p>
          <a:p>
            <a:pPr indent="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Because most customers conduct business on a transactional basis with firms that have different levels of risk, it is useful to have the ability to take a portfolio view to understand total or aggregate risk.  Customers can then take that knowledge and use it to </a:t>
            </a:r>
            <a:r>
              <a:rPr b="0" lang="en-US" sz="1200" strike="noStrike" u="none">
                <a:solidFill>
                  <a:srgbClr val="000000"/>
                </a:solidFill>
                <a:effectLst/>
                <a:uFillTx/>
                <a:latin typeface="Times New Roman"/>
              </a:rPr>
              <a:t>fine tune credit approval policies, collection efforts and marketing strategies.  For instance, our Strategic Risk Analysis enables a customer to understand their portfolio’s risk dynamics in respect to both severe late payment (Credit Score) and default (Financial Stress).  With this analysis the customer can understand which segments (industry, size, geo) of its portfolio represent the highest risk.  A customer can then manage their portfolio more effectively.</a:t>
            </a:r>
            <a:endParaRPr b="0" lang="en-US" sz="1200" strike="noStrike" u="none">
              <a:solidFill>
                <a:srgbClr val="000000"/>
              </a:solidFill>
              <a:effectLst/>
              <a:uFillTx/>
              <a:latin typeface="Times New Roman"/>
            </a:endParaRPr>
          </a:p>
          <a:p>
            <a:pPr indent="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p:txBody>
      </p:sp>
      <p:sp>
        <p:nvSpPr>
          <p:cNvPr id="246" name="PlaceHolder 2"/>
          <p:cNvSpPr>
            <a:spLocks noGrp="1"/>
          </p:cNvSpPr>
          <p:nvPr>
            <p:ph type="sldImg"/>
          </p:nvPr>
        </p:nvSpPr>
        <p:spPr>
          <a:xfrm>
            <a:off x="1122480" y="654120"/>
            <a:ext cx="4763880" cy="3573360"/>
          </a:xfrm>
          <a:prstGeom prst="rect">
            <a:avLst/>
          </a:prstGeom>
          <a:ln w="0">
            <a:noFill/>
          </a:ln>
        </p:spPr>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 name=""/>
          <p:cNvSpPr txBox="1"/>
          <p:nvPr/>
        </p:nvSpPr>
        <p:spPr>
          <a:xfrm>
            <a:off x="3973320" y="8829720"/>
            <a:ext cx="3033720" cy="463680"/>
          </a:xfrm>
          <a:prstGeom prst="rect">
            <a:avLst/>
          </a:prstGeom>
          <a:noFill/>
          <a:ln w="0">
            <a:noFill/>
          </a:ln>
        </p:spPr>
        <p:txBody>
          <a:bodyPr lIns="92520" rIns="92520" tIns="46440" bIns="46440" anchor="b">
            <a:noAutofit/>
          </a:bodyPr>
          <a:p>
            <a:pPr marL="216000" indent="-216000" algn="r">
              <a:buClr>
                <a:srgbClr val="000000"/>
              </a:buClr>
              <a:buSzPct val="45000"/>
              <a:buFont typeface="Wingdings" charset="2"/>
              <a:buChar char=""/>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fld id="{84E651EC-7021-4903-80B8-4A9C070B5615}"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248" name=""/>
          <p:cNvSpPr txBox="1"/>
          <p:nvPr/>
        </p:nvSpPr>
        <p:spPr>
          <a:xfrm>
            <a:off x="-360" y="8829720"/>
            <a:ext cx="3033720" cy="463680"/>
          </a:xfrm>
          <a:prstGeom prst="rect">
            <a:avLst/>
          </a:prstGeom>
          <a:noFill/>
          <a:ln w="0">
            <a:noFill/>
          </a:ln>
        </p:spPr>
        <p:txBody>
          <a:bodyPr lIns="92520" rIns="92520" tIns="46440" bIns="46440" anchor="b">
            <a:noAutofit/>
          </a:bodyPr>
          <a:p>
            <a:pPr marL="216000" indent="-216000">
              <a:buClr>
                <a:srgbClr val="000000"/>
              </a:buClr>
              <a:buSzPct val="45000"/>
              <a:buFont typeface="Wingdings" charset="2"/>
              <a:buChar char=""/>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249" name=""/>
          <p:cNvSpPr txBox="1"/>
          <p:nvPr/>
        </p:nvSpPr>
        <p:spPr>
          <a:xfrm>
            <a:off x="-360" y="0"/>
            <a:ext cx="3033720" cy="463680"/>
          </a:xfrm>
          <a:prstGeom prst="rect">
            <a:avLst/>
          </a:prstGeom>
          <a:noFill/>
          <a:ln w="0">
            <a:noFill/>
          </a:ln>
        </p:spPr>
        <p:txBody>
          <a:bodyPr lIns="92520" rIns="92520" tIns="46440" bIns="46440" anchor="t">
            <a:noAutofit/>
          </a:bodyPr>
          <a:p>
            <a:pPr marL="216000" indent="-216000">
              <a:buClr>
                <a:srgbClr val="000000"/>
              </a:buClr>
              <a:buSzPct val="45000"/>
              <a:buFont typeface="Wingdings" charset="2"/>
              <a:buChar char=""/>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250" name=""/>
          <p:cNvSpPr txBox="1"/>
          <p:nvPr/>
        </p:nvSpPr>
        <p:spPr>
          <a:xfrm>
            <a:off x="3973320" y="0"/>
            <a:ext cx="3033720" cy="463680"/>
          </a:xfrm>
          <a:prstGeom prst="rect">
            <a:avLst/>
          </a:prstGeom>
          <a:noFill/>
          <a:ln w="0">
            <a:noFill/>
          </a:ln>
        </p:spPr>
        <p:txBody>
          <a:bodyPr lIns="92520" rIns="92520" tIns="46440" bIns="46440" anchor="t">
            <a:noAutofit/>
          </a:bodyPr>
          <a:p>
            <a:pPr marL="216000" indent="-216000" algn="r">
              <a:buClr>
                <a:srgbClr val="000000"/>
              </a:buClr>
              <a:buSzPct val="45000"/>
              <a:buFont typeface="Wingdings" charset="2"/>
              <a:buChar char=""/>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251" name="PlaceHolder 1"/>
          <p:cNvSpPr>
            <a:spLocks noGrp="1"/>
          </p:cNvSpPr>
          <p:nvPr>
            <p:ph type="sldImg"/>
          </p:nvPr>
        </p:nvSpPr>
        <p:spPr>
          <a:xfrm>
            <a:off x="1324080" y="747720"/>
            <a:ext cx="4533840" cy="3400560"/>
          </a:xfrm>
          <a:prstGeom prst="rect">
            <a:avLst/>
          </a:prstGeom>
          <a:ln w="0">
            <a:noFill/>
          </a:ln>
        </p:spPr>
      </p:sp>
      <p:sp>
        <p:nvSpPr>
          <p:cNvPr id="252" name="PlaceHolder 2"/>
          <p:cNvSpPr>
            <a:spLocks noGrp="1"/>
          </p:cNvSpPr>
          <p:nvPr>
            <p:ph type="body"/>
          </p:nvPr>
        </p:nvSpPr>
        <p:spPr>
          <a:xfrm>
            <a:off x="933120" y="4411440"/>
            <a:ext cx="5140440" cy="4182840"/>
          </a:xfrm>
          <a:prstGeom prst="rect">
            <a:avLst/>
          </a:prstGeom>
          <a:noFill/>
          <a:ln w="0">
            <a:noFill/>
          </a:ln>
        </p:spPr>
        <p:txBody>
          <a:bodyPr lIns="92880" rIns="92880" tIns="46440" bIns="46440" anchor="t">
            <a:noAutofit/>
          </a:bodyPr>
          <a:p>
            <a:pPr marL="228600" indent="-11412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D&amp;B’s Financial Stress Score predicts the likelihood that a business will obtain legal relief from creditors or cease operations without paying all creditors in full over the next 18 months.</a:t>
            </a:r>
            <a:endParaRPr b="0" lang="en-US" sz="1200" strike="noStrike" u="none">
              <a:solidFill>
                <a:srgbClr val="000000"/>
              </a:solidFill>
              <a:effectLst/>
              <a:uFillTx/>
              <a:latin typeface="Times New Roman"/>
            </a:endParaRPr>
          </a:p>
          <a:p>
            <a:pPr marL="228600" indent="-11412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11412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 competitive advantage here, is that D&amp;B is the only source for financial stress scoring on nearly 11 million public (over 60,000) and private (over 10M) businesses.</a:t>
            </a:r>
            <a:endParaRPr b="0" lang="en-US" sz="1200" strike="noStrike" u="none">
              <a:solidFill>
                <a:srgbClr val="000000"/>
              </a:solidFill>
              <a:effectLst/>
              <a:uFillTx/>
              <a:latin typeface="Times New Roman"/>
            </a:endParaRPr>
          </a:p>
          <a:p>
            <a:pPr marL="228600" indent="-11412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11412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 business is defined as financially stressed when it has:</a:t>
            </a:r>
            <a:endParaRPr b="0" lang="en-US" sz="1200" strike="noStrike" u="none">
              <a:solidFill>
                <a:srgbClr val="000000"/>
              </a:solidFill>
              <a:effectLst/>
              <a:uFillTx/>
              <a:latin typeface="Times New Roman"/>
            </a:endParaRPr>
          </a:p>
          <a:p>
            <a:pPr marL="228600" indent="-11412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Ceased operations following assignment of bankruptcy</a:t>
            </a:r>
            <a:endParaRPr b="0" lang="en-US" sz="1200" strike="noStrike" u="none">
              <a:solidFill>
                <a:srgbClr val="000000"/>
              </a:solidFill>
              <a:effectLst/>
              <a:uFillTx/>
              <a:latin typeface="Times New Roman"/>
            </a:endParaRPr>
          </a:p>
          <a:p>
            <a:pPr marL="228600" indent="-11412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Ceased operations with loss to creditors.  This is information that D&amp;B offers exclusively and is generally not public information.</a:t>
            </a:r>
            <a:endParaRPr b="0" lang="en-US" sz="1200" strike="noStrike" u="none">
              <a:solidFill>
                <a:srgbClr val="000000"/>
              </a:solidFill>
              <a:effectLst/>
              <a:uFillTx/>
              <a:latin typeface="Times New Roman"/>
            </a:endParaRPr>
          </a:p>
          <a:p>
            <a:pPr marL="228600" indent="-11412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Been placed in receivership, reorganization, or has made an arrangement for the benefit of creditors</a:t>
            </a: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3" name="PlaceHolder 1"/>
          <p:cNvSpPr>
            <a:spLocks noGrp="1"/>
          </p:cNvSpPr>
          <p:nvPr>
            <p:ph type="sldImg"/>
          </p:nvPr>
        </p:nvSpPr>
        <p:spPr>
          <a:xfrm>
            <a:off x="1181160" y="696960"/>
            <a:ext cx="4646520" cy="3484440"/>
          </a:xfrm>
          <a:prstGeom prst="rect">
            <a:avLst/>
          </a:prstGeom>
          <a:ln w="0">
            <a:noFill/>
          </a:ln>
        </p:spPr>
      </p:sp>
      <p:sp>
        <p:nvSpPr>
          <p:cNvPr id="254" name="PlaceHolder 2"/>
          <p:cNvSpPr>
            <a:spLocks noGrp="1"/>
          </p:cNvSpPr>
          <p:nvPr>
            <p:ph type="body"/>
          </p:nvPr>
        </p:nvSpPr>
        <p:spPr>
          <a:xfrm>
            <a:off x="933120" y="4413240"/>
            <a:ext cx="5140440" cy="4183200"/>
          </a:xfrm>
          <a:prstGeom prst="rect">
            <a:avLst/>
          </a:prstGeom>
          <a:noFill/>
          <a:ln w="0">
            <a:noFill/>
          </a:ln>
        </p:spPr>
        <p:txBody>
          <a:bodyPr lIns="92520" rIns="9252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score is based on powerful information in our database such as public records, payment information, age, number of employees, and financial information, etc.</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Using the full scope of data variables, D&amp;B has been able to develop a predictive model that can be used to score our complete domestic business universe on nearly 11 million businesses.  This represents a twofold increase in coverage.</a:t>
            </a:r>
            <a:endParaRPr b="0" lang="en-US"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 name="PlaceHolder 1"/>
          <p:cNvSpPr>
            <a:spLocks noGrp="1"/>
          </p:cNvSpPr>
          <p:nvPr>
            <p:ph type="sldImg"/>
          </p:nvPr>
        </p:nvSpPr>
        <p:spPr>
          <a:xfrm>
            <a:off x="1181160" y="696960"/>
            <a:ext cx="4646520" cy="3484440"/>
          </a:xfrm>
          <a:prstGeom prst="rect">
            <a:avLst/>
          </a:prstGeom>
          <a:ln w="0">
            <a:noFill/>
          </a:ln>
        </p:spPr>
      </p:sp>
      <p:sp>
        <p:nvSpPr>
          <p:cNvPr id="256" name="PlaceHolder 2"/>
          <p:cNvSpPr>
            <a:spLocks noGrp="1"/>
          </p:cNvSpPr>
          <p:nvPr>
            <p:ph type="body"/>
          </p:nvPr>
        </p:nvSpPr>
        <p:spPr>
          <a:xfrm>
            <a:off x="933120" y="4413240"/>
            <a:ext cx="5140440" cy="4183200"/>
          </a:xfrm>
          <a:prstGeom prst="rect">
            <a:avLst/>
          </a:prstGeom>
          <a:noFill/>
          <a:ln w="0">
            <a:noFill/>
          </a:ln>
        </p:spPr>
        <p:txBody>
          <a:bodyPr lIns="92520" rIns="9252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2 new models are now segmented into 2 scorecards driven by employment size (small business model = &lt;9 employees while the large business model &gt;= 10 employees).  Both scorecards are then driven by a combination of Industry, Demographic, and Financial Payment information.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During the modeling process, D&amp;B looks at the significance of each variable and tests the models to ensure that assumptions are correct.</a:t>
            </a:r>
            <a:endParaRPr b="0" lang="en-US"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 name="PlaceHolder 1"/>
          <p:cNvSpPr>
            <a:spLocks noGrp="1"/>
          </p:cNvSpPr>
          <p:nvPr>
            <p:ph type="sldImg"/>
          </p:nvPr>
        </p:nvSpPr>
        <p:spPr>
          <a:xfrm>
            <a:off x="1181160" y="696960"/>
            <a:ext cx="4646520" cy="3484440"/>
          </a:xfrm>
          <a:prstGeom prst="rect">
            <a:avLst/>
          </a:prstGeom>
          <a:ln w="0">
            <a:noFill/>
          </a:ln>
        </p:spPr>
      </p:sp>
      <p:sp>
        <p:nvSpPr>
          <p:cNvPr id="258" name="PlaceHolder 2"/>
          <p:cNvSpPr>
            <a:spLocks noGrp="1"/>
          </p:cNvSpPr>
          <p:nvPr>
            <p:ph type="body"/>
          </p:nvPr>
        </p:nvSpPr>
        <p:spPr>
          <a:xfrm>
            <a:off x="228600" y="4413240"/>
            <a:ext cx="6324480" cy="4183200"/>
          </a:xfrm>
          <a:prstGeom prst="rect">
            <a:avLst/>
          </a:prstGeom>
          <a:noFill/>
          <a:ln w="0">
            <a:noFill/>
          </a:ln>
        </p:spPr>
        <p:txBody>
          <a:bodyPr lIns="92520" rIns="92520" tIns="46440" bIns="46440" anchor="t">
            <a:noAutofit/>
          </a:bodyPr>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G Times (WN)"/>
              </a:rPr>
              <a:t>Dun &amp; Bradstreet's Financial Stress Scoring System uses statistical probabilities to classify public and private companies into three risk classifications: </a:t>
            </a:r>
            <a:endParaRPr b="0" lang="en-US" sz="1200" strike="noStrike" u="none">
              <a:solidFill>
                <a:srgbClr val="000000"/>
              </a:solidFill>
              <a:effectLst/>
              <a:uFillTx/>
              <a:latin typeface="Times New Roman"/>
            </a:endParaRPr>
          </a:p>
          <a:p>
            <a:pPr lvl="2" marL="228600"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Times New Roman"/>
              </a:rPr>
              <a:t>A “Score” of 1,001 – 1,850</a:t>
            </a:r>
            <a:r>
              <a:rPr b="0" lang="en-US" sz="1200" strike="noStrike" u="none">
                <a:solidFill>
                  <a:srgbClr val="000000"/>
                </a:solidFill>
                <a:effectLst/>
                <a:uFillTx/>
                <a:latin typeface="Times New Roman"/>
              </a:rPr>
              <a:t>, where a 1,001 represents businesses that have the highest probability of financial stress, and a 1,850 which represents businesses with the lowest probability of financial stress. This score provides a direct relationship between the score and the level of risk.  The marginal odds of being good doubles for each 40 point increase. For example, a score of 1,200, on a marginal basis, represents twice the risk of financial stress as a score of 1,240. This score enables a customer to utilize more granular cutoffs to drive their automated decision-making process.</a:t>
            </a:r>
            <a:endParaRPr b="0" lang="en-US" sz="1200" strike="noStrike" u="none">
              <a:solidFill>
                <a:srgbClr val="000000"/>
              </a:solidFill>
              <a:effectLst/>
              <a:uFillTx/>
              <a:latin typeface="Times New Roman"/>
            </a:endParaRPr>
          </a:p>
          <a:p>
            <a:pPr indent="0" algn="just">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a:p>
            <a:pPr lvl="2" marL="228600"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Times New Roman"/>
              </a:rPr>
              <a:t>A “Percentile” of 1 – 100</a:t>
            </a:r>
            <a:r>
              <a:rPr b="0" lang="en-US" sz="1200" strike="noStrike" u="none">
                <a:solidFill>
                  <a:srgbClr val="000000"/>
                </a:solidFill>
                <a:effectLst/>
                <a:uFillTx/>
                <a:latin typeface="Times New Roman"/>
              </a:rPr>
              <a:t>, where a 1 represents businesses that have the highest probability of financial stress, and a 100 which represents businesses with the lowest probability of financial stress. This Percentile shows you where a company falls among businesses in the D&amp;B information base, and is most effectively used by customers to rank order their portfolios from highest to lowest risk of business failure.</a:t>
            </a:r>
            <a:endParaRPr b="0" lang="en-US" sz="1200" strike="noStrike" u="none">
              <a:solidFill>
                <a:srgbClr val="000000"/>
              </a:solidFill>
              <a:effectLst/>
              <a:uFillTx/>
              <a:latin typeface="Times New Roman"/>
            </a:endParaRPr>
          </a:p>
          <a:p>
            <a:pPr indent="0" algn="just">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a:p>
            <a:pPr lvl="2" marL="228600"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Times New Roman"/>
              </a:rPr>
              <a:t>A “Class” of 1 – 5</a:t>
            </a:r>
            <a:r>
              <a:rPr b="0" lang="en-US" sz="1200" strike="noStrike" u="none">
                <a:solidFill>
                  <a:srgbClr val="000000"/>
                </a:solidFill>
                <a:effectLst/>
                <a:uFillTx/>
                <a:latin typeface="Times New Roman"/>
              </a:rPr>
              <a:t>, which is a segmentation of the scoreable universe into five distinct risk groups where a one (1) represents businesses that have the lowest probability of financial stress, and a five (5) represents businesses with the highest probability of financial stress. This Class enables a customer to quickly segment their new and existing accounts into various risk segments to determine appropriate marketing or credit policies. </a:t>
            </a:r>
            <a:endParaRPr b="0" lang="en-US" sz="1200" strike="noStrike" u="none">
              <a:solidFill>
                <a:srgbClr val="000000"/>
              </a:solidFill>
              <a:effectLst/>
              <a:uFillTx/>
              <a:latin typeface="Times New Roman"/>
            </a:endParaRPr>
          </a:p>
          <a:p>
            <a:pPr lvl="2" marL="228600"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Times New Roman"/>
              </a:rPr>
              <a:t>Note:</a:t>
            </a:r>
            <a:r>
              <a:rPr b="0" i="1" lang="en-US" sz="1200" strike="noStrike" u="none">
                <a:solidFill>
                  <a:srgbClr val="000000"/>
                </a:solidFill>
                <a:effectLst/>
                <a:uFillTx/>
                <a:latin typeface="Times New Roman"/>
              </a:rPr>
              <a:t>	</a:t>
            </a:r>
            <a:r>
              <a:rPr b="0" i="1" lang="en-US" sz="1200" strike="noStrike" u="none">
                <a:solidFill>
                  <a:srgbClr val="000000"/>
                </a:solidFill>
                <a:effectLst/>
                <a:uFillTx/>
                <a:latin typeface="Times New Roman"/>
              </a:rPr>
              <a:t>Financial Stress scores are not calculated for those businesses designated as "Discontinued at This Location," "Open Bankruptcy” or “Higher Risk” or “Self Inquired D-U-N-S</a:t>
            </a:r>
            <a:r>
              <a:rPr b="0" i="1" lang="en-US" sz="1200" strike="noStrike" u="none" baseline="30000">
                <a:solidFill>
                  <a:srgbClr val="000000"/>
                </a:solidFill>
                <a:effectLst/>
                <a:uFillTx/>
                <a:latin typeface="Times New Roman"/>
              </a:rPr>
              <a:t>®</a:t>
            </a:r>
            <a:r>
              <a:rPr b="0" i="1" lang="en-US" sz="1200" strike="noStrike" u="none">
                <a:solidFill>
                  <a:srgbClr val="000000"/>
                </a:solidFill>
                <a:effectLst/>
                <a:uFillTx/>
                <a:latin typeface="Times New Roman"/>
              </a:rPr>
              <a:t>.” These records are automatically assigned a score of zero (0).</a:t>
            </a:r>
            <a:endParaRPr b="0" lang="en-US" sz="1200" strike="noStrike" u="none">
              <a:solidFill>
                <a:srgbClr val="000000"/>
              </a:solidFill>
              <a:effectLst/>
              <a:uFillTx/>
              <a:latin typeface="Times New Roman"/>
            </a:endParaRPr>
          </a:p>
          <a:p>
            <a:pPr lvl="2" marL="228600"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9" name="PlaceHolder 1"/>
          <p:cNvSpPr>
            <a:spLocks noGrp="1"/>
          </p:cNvSpPr>
          <p:nvPr>
            <p:ph type="sldImg"/>
          </p:nvPr>
        </p:nvSpPr>
        <p:spPr>
          <a:xfrm>
            <a:off x="1181160" y="696960"/>
            <a:ext cx="4646520" cy="3484440"/>
          </a:xfrm>
          <a:prstGeom prst="rect">
            <a:avLst/>
          </a:prstGeom>
          <a:ln w="0">
            <a:noFill/>
          </a:ln>
        </p:spPr>
      </p:sp>
      <p:sp>
        <p:nvSpPr>
          <p:cNvPr id="260" name="PlaceHolder 2"/>
          <p:cNvSpPr>
            <a:spLocks noGrp="1"/>
          </p:cNvSpPr>
          <p:nvPr>
            <p:ph type="body"/>
          </p:nvPr>
        </p:nvSpPr>
        <p:spPr>
          <a:xfrm>
            <a:off x="933120" y="4413240"/>
            <a:ext cx="5140440" cy="4183200"/>
          </a:xfrm>
          <a:prstGeom prst="rect">
            <a:avLst/>
          </a:prstGeom>
          <a:noFill/>
          <a:ln w="0">
            <a:noFill/>
          </a:ln>
        </p:spPr>
        <p:txBody>
          <a:bodyPr lIns="92520" rIns="92520" tIns="46440" bIns="46440" anchor="t">
            <a:noAutofit/>
          </a:bodyPr>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rPr>
              <a:t>Availability of the Financial Stress Score</a:t>
            </a:r>
            <a:endParaRPr b="0" lang="en-US" sz="1200" strike="noStrike" u="none">
              <a:solidFill>
                <a:srgbClr val="000000"/>
              </a:solidFill>
              <a:effectLst/>
              <a:uFillTx/>
              <a:latin typeface="Times New Roman"/>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G Times (WN)"/>
              </a:rPr>
              <a:t>A Financial Stress score is available on approximately 11 million U.S.-based companies.  Financial Stress scores are not available on business files that fall into the following categories:</a:t>
            </a:r>
            <a:endParaRPr b="0" lang="en-US" sz="1200" strike="noStrike" u="none">
              <a:solidFill>
                <a:srgbClr val="000000"/>
              </a:solidFill>
              <a:effectLst/>
              <a:uFillTx/>
              <a:latin typeface="Times New Roman"/>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just">
              <a:lnSpc>
                <a:spcPct val="100000"/>
              </a:lnSpc>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G Times (WN)"/>
              </a:rPr>
              <a:t>Businesses in industries and SIC codes that do not lend themselves to scoring through this type of model.  These industries are listed above.</a:t>
            </a:r>
            <a:endParaRPr b="0" lang="en-US" sz="1200" strike="noStrike" u="none">
              <a:solidFill>
                <a:srgbClr val="000000"/>
              </a:solidFill>
              <a:effectLst/>
              <a:uFillTx/>
              <a:latin typeface="Times New Roman"/>
            </a:endParaRPr>
          </a:p>
          <a:p>
            <a:pPr algn="just">
              <a:lnSpc>
                <a:spcPct val="100000"/>
              </a:lnSpc>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G Times (WN)"/>
              </a:rPr>
              <a:t>Business records that are missing or have an invalid address or telephone number.</a:t>
            </a:r>
            <a:endParaRPr b="0" lang="en-US" sz="1200" strike="noStrike" u="none">
              <a:solidFill>
                <a:srgbClr val="000000"/>
              </a:solidFill>
              <a:effectLst/>
              <a:uFillTx/>
              <a:latin typeface="Times New Roman"/>
            </a:endParaRPr>
          </a:p>
          <a:p>
            <a:pPr algn="just">
              <a:lnSpc>
                <a:spcPct val="100000"/>
              </a:lnSpc>
              <a:spcBef>
                <a:spcPts val="451"/>
              </a:spcBef>
              <a:buClr>
                <a:srgbClr val="000000"/>
              </a:buClr>
              <a:buFont typeface="CG Times (W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G Times (WN)"/>
              </a:rPr>
              <a:t>Business records that have not been updated in the past 5 years </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bg>
      <p:bgPr>
        <a:gradFill rotWithShape="0">
          <a:gsLst>
            <a:gs pos="0">
              <a:srgbClr val="002f5e"/>
            </a:gs>
            <a:gs pos="100000">
              <a:srgbClr val="0000ff"/>
            </a:gs>
          </a:gsLst>
          <a:lin ang="5400000"/>
        </a:gradFill>
      </p:bgPr>
    </p:bg>
    <p:spTree>
      <p:nvGrpSpPr>
        <p:cNvPr id="1" name=""/>
        <p:cNvGrpSpPr/>
        <p:nvPr/>
      </p:nvGrpSpPr>
      <p:grpSpPr>
        <a:xfrm>
          <a:off x="0" y="0"/>
          <a:ext cx="0" cy="0"/>
          <a:chOff x="0" y="0"/>
          <a:chExt cx="0" cy="0"/>
        </a:xfrm>
      </p:grpSpPr>
      <p:sp>
        <p:nvSpPr>
          <p:cNvPr id="0" name=""/>
          <p:cNvSpPr/>
          <p:nvPr/>
        </p:nvSpPr>
        <p:spPr>
          <a:xfrm>
            <a:off x="706320" y="552600"/>
            <a:ext cx="8380440" cy="1143000"/>
          </a:xfrm>
          <a:prstGeom prst="rect">
            <a:avLst/>
          </a:prstGeom>
          <a:solidFill>
            <a:srgbClr val="3399ff">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 name=""/>
          <p:cNvSpPr/>
          <p:nvPr/>
        </p:nvSpPr>
        <p:spPr>
          <a:xfrm>
            <a:off x="152280" y="1752480"/>
            <a:ext cx="4724640" cy="152640"/>
          </a:xfrm>
          <a:prstGeom prst="rect">
            <a:avLst/>
          </a:prstGeom>
          <a:solidFill>
            <a:srgbClr val="66ffff">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Arial"/>
              </a:rPr>
              <a:t>Click to edit the title text format</a:t>
            </a:r>
            <a:endParaRPr b="1" lang="en-US" sz="3600" strike="noStrike" u="none">
              <a:solidFill>
                <a:srgbClr val="ffff00"/>
              </a:solidFill>
              <a:effectLst/>
              <a:uFillTx/>
              <a:latin typeface="Arial"/>
            </a:endParaRPr>
          </a:p>
        </p:txBody>
      </p:sp>
      <p:sp>
        <p:nvSpPr>
          <p:cNvPr id="3"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601"/>
              </a:spcBef>
              <a:buClr>
                <a:srgbClr val="ffff00"/>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Click to edit the outline text format</a:t>
            </a:r>
            <a:endParaRPr b="1" lang="en-US" sz="2400" strike="noStrike" u="none">
              <a:solidFill>
                <a:srgbClr val="ffffff"/>
              </a:solidFill>
              <a:effectLst/>
              <a:uFillTx/>
              <a:latin typeface="Arial"/>
            </a:endParaRPr>
          </a:p>
          <a:p>
            <a:pPr lvl="1" marL="743040" indent="-285840">
              <a:spcBef>
                <a:spcPts val="601"/>
              </a:spcBef>
              <a:buClr>
                <a:srgbClr val="66ffff"/>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Second Outline Level</a:t>
            </a:r>
            <a:endParaRPr b="1" lang="en-US" sz="2400" strike="noStrike" u="none">
              <a:solidFill>
                <a:srgbClr val="ffffff"/>
              </a:solidFill>
              <a:effectLst/>
              <a:uFillTx/>
              <a:latin typeface="Arial"/>
            </a:endParaRPr>
          </a:p>
          <a:p>
            <a:pPr lvl="2" marL="114300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Third Outline Level</a:t>
            </a:r>
            <a:endParaRPr b="1" lang="en-US" sz="2400" strike="noStrike" u="none">
              <a:solidFill>
                <a:srgbClr val="ffffff"/>
              </a:solidFill>
              <a:effectLst/>
              <a:uFillTx/>
              <a:latin typeface="Arial"/>
            </a:endParaRPr>
          </a:p>
          <a:p>
            <a:pPr lvl="3" marL="160020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Fourth Outline Level</a:t>
            </a:r>
            <a:endParaRPr b="1" lang="en-US" sz="2400" strike="noStrike" u="none">
              <a:solidFill>
                <a:srgbClr val="ffffff"/>
              </a:solidFill>
              <a:effectLst/>
              <a:uFillTx/>
              <a:latin typeface="Arial"/>
            </a:endParaRPr>
          </a:p>
          <a:p>
            <a:pPr lvl="4" marL="2057400" indent="-228600">
              <a:spcBef>
                <a:spcPts val="601"/>
              </a:spcBef>
              <a:buClr>
                <a:srgbClr val="d60093"/>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Fifth Outline Level</a:t>
            </a:r>
            <a:endParaRPr b="1" lang="en-US" sz="2400" strike="noStrike" u="none">
              <a:solidFill>
                <a:srgbClr val="ffffff"/>
              </a:solidFill>
              <a:effectLst/>
              <a:uFillTx/>
              <a:latin typeface="Arial"/>
            </a:endParaRPr>
          </a:p>
          <a:p>
            <a:pPr lvl="5" marL="205740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Sixth Outline Level</a:t>
            </a:r>
            <a:endParaRPr b="1" lang="en-US" sz="2400" strike="noStrike" u="none">
              <a:solidFill>
                <a:srgbClr val="ffffff"/>
              </a:solidFill>
              <a:effectLst/>
              <a:uFillTx/>
              <a:latin typeface="Arial"/>
            </a:endParaRPr>
          </a:p>
          <a:p>
            <a:pPr lvl="6" marL="205740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Seventh Outline Level</a:t>
            </a:r>
            <a:endParaRPr b="1" lang="en-US" sz="2400" strike="noStrike" u="none">
              <a:solidFill>
                <a:srgbClr val="ffffff"/>
              </a:solidFill>
              <a:effectLst/>
              <a:uFillTx/>
              <a:latin typeface="Arial"/>
            </a:endParaRPr>
          </a:p>
        </p:txBody>
      </p:sp>
      <p:sp>
        <p:nvSpPr>
          <p:cNvPr id="4" name="PlaceHolder 3"/>
          <p:cNvSpPr>
            <a:spLocks noGrp="1"/>
          </p:cNvSpPr>
          <p:nvPr>
            <p:ph type="dt" idx="1"/>
          </p:nvPr>
        </p:nvSpPr>
        <p:spPr>
          <a:xfrm>
            <a:off x="685800" y="6172200"/>
            <a:ext cx="1905120" cy="457200"/>
          </a:xfrm>
          <a:prstGeom prst="rect">
            <a:avLst/>
          </a:prstGeom>
          <a:noFill/>
          <a:ln w="0">
            <a:noFill/>
          </a:ln>
        </p:spPr>
        <p:txBody>
          <a:bodyPr lIns="92160" rIns="92160" tIns="46080" bIns="46080" anchor="ctr">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5" name="PlaceHolder 4"/>
          <p:cNvSpPr>
            <a:spLocks noGrp="1"/>
          </p:cNvSpPr>
          <p:nvPr>
            <p:ph type="ftr" idx="2"/>
          </p:nvPr>
        </p:nvSpPr>
        <p:spPr>
          <a:xfrm>
            <a:off x="3124080" y="6172200"/>
            <a:ext cx="2895840" cy="457200"/>
          </a:xfrm>
          <a:prstGeom prst="rect">
            <a:avLst/>
          </a:prstGeom>
          <a:noFill/>
          <a:ln w="0">
            <a:noFill/>
          </a:ln>
        </p:spPr>
        <p:txBody>
          <a:bodyPr lIns="92160" rIns="92160" tIns="46080" bIns="46080" anchor="ctr">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&lt;footer&gt;</a:t>
            </a:r>
            <a:endParaRPr b="0" lang="en-US" sz="1400" strike="noStrike" u="none">
              <a:solidFill>
                <a:srgbClr val="ffffff"/>
              </a:solidFill>
              <a:effectLst/>
              <a:uFillTx/>
              <a:latin typeface="Times New Roman"/>
            </a:endParaRPr>
          </a:p>
        </p:txBody>
      </p:sp>
      <p:sp>
        <p:nvSpPr>
          <p:cNvPr id="6" name="PlaceHolder 5"/>
          <p:cNvSpPr>
            <a:spLocks noGrp="1"/>
          </p:cNvSpPr>
          <p:nvPr>
            <p:ph type="sldNum" idx="3"/>
          </p:nvPr>
        </p:nvSpPr>
        <p:spPr>
          <a:xfrm>
            <a:off x="6933960" y="6324480"/>
            <a:ext cx="1904760" cy="457200"/>
          </a:xfrm>
          <a:prstGeom prst="rect">
            <a:avLst/>
          </a:prstGeom>
          <a:noFill/>
          <a:ln w="0">
            <a:noFill/>
          </a:ln>
        </p:spPr>
        <p:txBody>
          <a:bodyPr lIns="92160" rIns="92160" tIns="46080" bIns="46080" anchor="ctr">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2B916AE-D5CD-45FE-B3BB-2CEDE00E56E5}" type="slidenum">
              <a:rPr b="1" lang="en-US" sz="1200" strike="noStrike" u="none">
                <a:solidFill>
                  <a:srgbClr val="ffffff"/>
                </a:solidFill>
                <a:effectLst/>
                <a:uFillTx/>
                <a:latin typeface="Arial"/>
              </a:rPr>
              <a:t>&lt;number&gt;</a:t>
            </a:fld>
            <a:endParaRPr b="0" lang="en-US" sz="1200" strike="noStrike" u="none">
              <a:solidFill>
                <a:srgbClr val="ffffff"/>
              </a:solidFill>
              <a:effectLst/>
              <a:uFillTx/>
              <a:latin typeface="Times New Roman"/>
            </a:endParaRPr>
          </a:p>
        </p:txBody>
      </p:sp>
      <p:grpSp>
        <p:nvGrpSpPr>
          <p:cNvPr id="7" name=""/>
          <p:cNvGrpSpPr/>
          <p:nvPr/>
        </p:nvGrpSpPr>
        <p:grpSpPr>
          <a:xfrm>
            <a:off x="204840" y="6394320"/>
            <a:ext cx="502920" cy="272880"/>
            <a:chOff x="204840" y="6394320"/>
            <a:chExt cx="502920" cy="272880"/>
          </a:xfrm>
        </p:grpSpPr>
        <p:sp>
          <p:nvSpPr>
            <p:cNvPr id="8" name=""/>
            <p:cNvSpPr/>
            <p:nvPr/>
          </p:nvSpPr>
          <p:spPr>
            <a:xfrm>
              <a:off x="204840" y="6522480"/>
              <a:ext cx="354960" cy="144720"/>
            </a:xfrm>
            <a:custGeom>
              <a:avLst/>
              <a:gdLst/>
              <a:ahLst/>
              <a:rect l="l" t="t" r="r" b="b"/>
              <a:pathLst>
                <a:path w="327" h="135">
                  <a:moveTo>
                    <a:pt x="314" y="134"/>
                  </a:moveTo>
                  <a:lnTo>
                    <a:pt x="326" y="10"/>
                  </a:lnTo>
                  <a:lnTo>
                    <a:pt x="165" y="4"/>
                  </a:lnTo>
                  <a:lnTo>
                    <a:pt x="165" y="5"/>
                  </a:lnTo>
                  <a:lnTo>
                    <a:pt x="165" y="6"/>
                  </a:lnTo>
                  <a:lnTo>
                    <a:pt x="163" y="10"/>
                  </a:lnTo>
                  <a:lnTo>
                    <a:pt x="163" y="15"/>
                  </a:lnTo>
                  <a:lnTo>
                    <a:pt x="163" y="19"/>
                  </a:lnTo>
                  <a:lnTo>
                    <a:pt x="162" y="23"/>
                  </a:lnTo>
                  <a:lnTo>
                    <a:pt x="160" y="26"/>
                  </a:lnTo>
                  <a:lnTo>
                    <a:pt x="159" y="31"/>
                  </a:lnTo>
                  <a:lnTo>
                    <a:pt x="158" y="35"/>
                  </a:lnTo>
                  <a:lnTo>
                    <a:pt x="158" y="38"/>
                  </a:lnTo>
                  <a:lnTo>
                    <a:pt x="156" y="41"/>
                  </a:lnTo>
                  <a:lnTo>
                    <a:pt x="155" y="44"/>
                  </a:lnTo>
                  <a:lnTo>
                    <a:pt x="153" y="47"/>
                  </a:lnTo>
                  <a:lnTo>
                    <a:pt x="152" y="49"/>
                  </a:lnTo>
                  <a:lnTo>
                    <a:pt x="150" y="52"/>
                  </a:lnTo>
                  <a:lnTo>
                    <a:pt x="149" y="54"/>
                  </a:lnTo>
                  <a:lnTo>
                    <a:pt x="147" y="57"/>
                  </a:lnTo>
                  <a:lnTo>
                    <a:pt x="146" y="59"/>
                  </a:lnTo>
                  <a:lnTo>
                    <a:pt x="143" y="61"/>
                  </a:lnTo>
                  <a:lnTo>
                    <a:pt x="142" y="62"/>
                  </a:lnTo>
                  <a:lnTo>
                    <a:pt x="140" y="64"/>
                  </a:lnTo>
                  <a:lnTo>
                    <a:pt x="137" y="66"/>
                  </a:lnTo>
                  <a:lnTo>
                    <a:pt x="136" y="67"/>
                  </a:lnTo>
                  <a:lnTo>
                    <a:pt x="133" y="68"/>
                  </a:lnTo>
                  <a:lnTo>
                    <a:pt x="130" y="70"/>
                  </a:lnTo>
                  <a:lnTo>
                    <a:pt x="129" y="71"/>
                  </a:lnTo>
                  <a:lnTo>
                    <a:pt x="126" y="71"/>
                  </a:lnTo>
                  <a:lnTo>
                    <a:pt x="123" y="72"/>
                  </a:lnTo>
                  <a:lnTo>
                    <a:pt x="120" y="73"/>
                  </a:lnTo>
                  <a:lnTo>
                    <a:pt x="117" y="73"/>
                  </a:lnTo>
                  <a:lnTo>
                    <a:pt x="114" y="74"/>
                  </a:lnTo>
                  <a:lnTo>
                    <a:pt x="111" y="74"/>
                  </a:lnTo>
                  <a:lnTo>
                    <a:pt x="108" y="74"/>
                  </a:lnTo>
                  <a:lnTo>
                    <a:pt x="104" y="75"/>
                  </a:lnTo>
                  <a:lnTo>
                    <a:pt x="117" y="3"/>
                  </a:lnTo>
                  <a:lnTo>
                    <a:pt x="23" y="0"/>
                  </a:lnTo>
                  <a:lnTo>
                    <a:pt x="0" y="134"/>
                  </a:lnTo>
                  <a:lnTo>
                    <a:pt x="104" y="134"/>
                  </a:lnTo>
                  <a:lnTo>
                    <a:pt x="108" y="134"/>
                  </a:lnTo>
                  <a:lnTo>
                    <a:pt x="114" y="134"/>
                  </a:lnTo>
                  <a:lnTo>
                    <a:pt x="120" y="133"/>
                  </a:lnTo>
                  <a:lnTo>
                    <a:pt x="124" y="133"/>
                  </a:lnTo>
                  <a:lnTo>
                    <a:pt x="130" y="133"/>
                  </a:lnTo>
                  <a:lnTo>
                    <a:pt x="134" y="132"/>
                  </a:lnTo>
                  <a:lnTo>
                    <a:pt x="139" y="131"/>
                  </a:lnTo>
                  <a:lnTo>
                    <a:pt x="145" y="130"/>
                  </a:lnTo>
                  <a:lnTo>
                    <a:pt x="149" y="129"/>
                  </a:lnTo>
                  <a:lnTo>
                    <a:pt x="153" y="128"/>
                  </a:lnTo>
                  <a:lnTo>
                    <a:pt x="158" y="126"/>
                  </a:lnTo>
                  <a:lnTo>
                    <a:pt x="163" y="124"/>
                  </a:lnTo>
                  <a:lnTo>
                    <a:pt x="168" y="123"/>
                  </a:lnTo>
                  <a:lnTo>
                    <a:pt x="172" y="121"/>
                  </a:lnTo>
                  <a:lnTo>
                    <a:pt x="176" y="119"/>
                  </a:lnTo>
                  <a:lnTo>
                    <a:pt x="179" y="117"/>
                  </a:lnTo>
                  <a:lnTo>
                    <a:pt x="184" y="114"/>
                  </a:lnTo>
                  <a:lnTo>
                    <a:pt x="188" y="112"/>
                  </a:lnTo>
                  <a:lnTo>
                    <a:pt x="192" y="109"/>
                  </a:lnTo>
                  <a:lnTo>
                    <a:pt x="197" y="106"/>
                  </a:lnTo>
                  <a:lnTo>
                    <a:pt x="200" y="103"/>
                  </a:lnTo>
                  <a:lnTo>
                    <a:pt x="202" y="100"/>
                  </a:lnTo>
                  <a:lnTo>
                    <a:pt x="207" y="97"/>
                  </a:lnTo>
                  <a:lnTo>
                    <a:pt x="210" y="94"/>
                  </a:lnTo>
                  <a:lnTo>
                    <a:pt x="213" y="90"/>
                  </a:lnTo>
                  <a:lnTo>
                    <a:pt x="217" y="86"/>
                  </a:lnTo>
                  <a:lnTo>
                    <a:pt x="220" y="83"/>
                  </a:lnTo>
                  <a:lnTo>
                    <a:pt x="223" y="79"/>
                  </a:lnTo>
                  <a:lnTo>
                    <a:pt x="226" y="75"/>
                  </a:lnTo>
                  <a:lnTo>
                    <a:pt x="229" y="70"/>
                  </a:lnTo>
                  <a:lnTo>
                    <a:pt x="230" y="66"/>
                  </a:lnTo>
                  <a:lnTo>
                    <a:pt x="233" y="61"/>
                  </a:lnTo>
                  <a:lnTo>
                    <a:pt x="221" y="134"/>
                  </a:lnTo>
                  <a:lnTo>
                    <a:pt x="314" y="134"/>
                  </a:lnTo>
                </a:path>
              </a:pathLst>
            </a:custGeom>
            <a:gradFill rotWithShape="0">
              <a:gsLst>
                <a:gs pos="0">
                  <a:srgbClr val="66ffff"/>
                </a:gs>
                <a:gs pos="100000">
                  <a:srgbClr val="0099ff"/>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9" name=""/>
            <p:cNvSpPr/>
            <p:nvPr/>
          </p:nvSpPr>
          <p:spPr>
            <a:xfrm>
              <a:off x="230400" y="6394320"/>
              <a:ext cx="360720" cy="128160"/>
            </a:xfrm>
            <a:custGeom>
              <a:avLst/>
              <a:gdLst/>
              <a:ahLst/>
              <a:rect l="l" t="t" r="r" b="b"/>
              <a:pathLst>
                <a:path w="333" h="119">
                  <a:moveTo>
                    <a:pt x="95" y="114"/>
                  </a:moveTo>
                  <a:lnTo>
                    <a:pt x="104" y="58"/>
                  </a:lnTo>
                  <a:lnTo>
                    <a:pt x="107" y="58"/>
                  </a:lnTo>
                  <a:lnTo>
                    <a:pt x="111" y="58"/>
                  </a:lnTo>
                  <a:lnTo>
                    <a:pt x="113" y="58"/>
                  </a:lnTo>
                  <a:lnTo>
                    <a:pt x="117" y="58"/>
                  </a:lnTo>
                  <a:lnTo>
                    <a:pt x="119" y="59"/>
                  </a:lnTo>
                  <a:lnTo>
                    <a:pt x="122" y="59"/>
                  </a:lnTo>
                  <a:lnTo>
                    <a:pt x="124" y="60"/>
                  </a:lnTo>
                  <a:lnTo>
                    <a:pt x="126" y="61"/>
                  </a:lnTo>
                  <a:lnTo>
                    <a:pt x="129" y="61"/>
                  </a:lnTo>
                  <a:lnTo>
                    <a:pt x="130" y="62"/>
                  </a:lnTo>
                  <a:lnTo>
                    <a:pt x="132" y="63"/>
                  </a:lnTo>
                  <a:lnTo>
                    <a:pt x="135" y="65"/>
                  </a:lnTo>
                  <a:lnTo>
                    <a:pt x="135" y="66"/>
                  </a:lnTo>
                  <a:lnTo>
                    <a:pt x="137" y="68"/>
                  </a:lnTo>
                  <a:lnTo>
                    <a:pt x="139" y="69"/>
                  </a:lnTo>
                  <a:lnTo>
                    <a:pt x="140" y="70"/>
                  </a:lnTo>
                  <a:lnTo>
                    <a:pt x="140" y="72"/>
                  </a:lnTo>
                  <a:lnTo>
                    <a:pt x="142" y="74"/>
                  </a:lnTo>
                  <a:lnTo>
                    <a:pt x="142" y="75"/>
                  </a:lnTo>
                  <a:lnTo>
                    <a:pt x="143" y="77"/>
                  </a:lnTo>
                  <a:lnTo>
                    <a:pt x="143" y="79"/>
                  </a:lnTo>
                  <a:lnTo>
                    <a:pt x="145" y="81"/>
                  </a:lnTo>
                  <a:lnTo>
                    <a:pt x="145" y="84"/>
                  </a:lnTo>
                  <a:lnTo>
                    <a:pt x="145" y="87"/>
                  </a:lnTo>
                  <a:lnTo>
                    <a:pt x="145" y="89"/>
                  </a:lnTo>
                  <a:lnTo>
                    <a:pt x="145" y="92"/>
                  </a:lnTo>
                  <a:lnTo>
                    <a:pt x="145" y="95"/>
                  </a:lnTo>
                  <a:lnTo>
                    <a:pt x="145" y="98"/>
                  </a:lnTo>
                  <a:lnTo>
                    <a:pt x="145" y="101"/>
                  </a:lnTo>
                  <a:lnTo>
                    <a:pt x="145" y="105"/>
                  </a:lnTo>
                  <a:lnTo>
                    <a:pt x="145" y="108"/>
                  </a:lnTo>
                  <a:lnTo>
                    <a:pt x="143" y="112"/>
                  </a:lnTo>
                  <a:lnTo>
                    <a:pt x="305" y="106"/>
                  </a:lnTo>
                  <a:lnTo>
                    <a:pt x="332" y="0"/>
                  </a:lnTo>
                  <a:lnTo>
                    <a:pt x="239" y="0"/>
                  </a:lnTo>
                  <a:lnTo>
                    <a:pt x="229" y="68"/>
                  </a:lnTo>
                  <a:lnTo>
                    <a:pt x="227" y="63"/>
                  </a:lnTo>
                  <a:lnTo>
                    <a:pt x="227" y="58"/>
                  </a:lnTo>
                  <a:lnTo>
                    <a:pt x="226" y="54"/>
                  </a:lnTo>
                  <a:lnTo>
                    <a:pt x="223" y="51"/>
                  </a:lnTo>
                  <a:lnTo>
                    <a:pt x="221" y="47"/>
                  </a:lnTo>
                  <a:lnTo>
                    <a:pt x="220" y="44"/>
                  </a:lnTo>
                  <a:lnTo>
                    <a:pt x="219" y="41"/>
                  </a:lnTo>
                  <a:lnTo>
                    <a:pt x="217" y="37"/>
                  </a:lnTo>
                  <a:lnTo>
                    <a:pt x="214" y="34"/>
                  </a:lnTo>
                  <a:lnTo>
                    <a:pt x="211" y="32"/>
                  </a:lnTo>
                  <a:lnTo>
                    <a:pt x="210" y="28"/>
                  </a:lnTo>
                  <a:lnTo>
                    <a:pt x="207" y="26"/>
                  </a:lnTo>
                  <a:lnTo>
                    <a:pt x="204" y="23"/>
                  </a:lnTo>
                  <a:lnTo>
                    <a:pt x="201" y="21"/>
                  </a:lnTo>
                  <a:lnTo>
                    <a:pt x="198" y="19"/>
                  </a:lnTo>
                  <a:lnTo>
                    <a:pt x="195" y="17"/>
                  </a:lnTo>
                  <a:lnTo>
                    <a:pt x="191" y="15"/>
                  </a:lnTo>
                  <a:lnTo>
                    <a:pt x="188" y="12"/>
                  </a:lnTo>
                  <a:lnTo>
                    <a:pt x="184" y="11"/>
                  </a:lnTo>
                  <a:lnTo>
                    <a:pt x="179" y="10"/>
                  </a:lnTo>
                  <a:lnTo>
                    <a:pt x="177" y="8"/>
                  </a:lnTo>
                  <a:lnTo>
                    <a:pt x="172" y="6"/>
                  </a:lnTo>
                  <a:lnTo>
                    <a:pt x="168" y="6"/>
                  </a:lnTo>
                  <a:lnTo>
                    <a:pt x="164" y="4"/>
                  </a:lnTo>
                  <a:lnTo>
                    <a:pt x="159" y="4"/>
                  </a:lnTo>
                  <a:lnTo>
                    <a:pt x="155" y="2"/>
                  </a:lnTo>
                  <a:lnTo>
                    <a:pt x="149" y="2"/>
                  </a:lnTo>
                  <a:lnTo>
                    <a:pt x="145" y="2"/>
                  </a:lnTo>
                  <a:lnTo>
                    <a:pt x="140" y="1"/>
                  </a:lnTo>
                  <a:lnTo>
                    <a:pt x="135" y="0"/>
                  </a:lnTo>
                  <a:lnTo>
                    <a:pt x="130" y="0"/>
                  </a:lnTo>
                  <a:lnTo>
                    <a:pt x="124" y="0"/>
                  </a:lnTo>
                  <a:lnTo>
                    <a:pt x="20" y="0"/>
                  </a:lnTo>
                  <a:lnTo>
                    <a:pt x="0" y="118"/>
                  </a:lnTo>
                  <a:lnTo>
                    <a:pt x="95" y="114"/>
                  </a:lnTo>
                </a:path>
              </a:pathLst>
            </a:custGeom>
            <a:gradFill rotWithShape="0">
              <a:gsLst>
                <a:gs pos="0">
                  <a:srgbClr val="0099ff"/>
                </a:gs>
                <a:gs pos="100000">
                  <a:srgbClr val="66ffff"/>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0" name=""/>
            <p:cNvSpPr/>
            <p:nvPr/>
          </p:nvSpPr>
          <p:spPr>
            <a:xfrm>
              <a:off x="584280" y="6394320"/>
              <a:ext cx="123480" cy="128160"/>
            </a:xfrm>
            <a:custGeom>
              <a:avLst/>
              <a:gdLst/>
              <a:ahLst/>
              <a:rect l="l" t="t" r="r" b="b"/>
              <a:pathLst>
                <a:path w="114" h="119">
                  <a:moveTo>
                    <a:pt x="26" y="0"/>
                  </a:moveTo>
                  <a:lnTo>
                    <a:pt x="5" y="0"/>
                  </a:lnTo>
                  <a:lnTo>
                    <a:pt x="0" y="106"/>
                  </a:lnTo>
                  <a:lnTo>
                    <a:pt x="73" y="118"/>
                  </a:lnTo>
                  <a:lnTo>
                    <a:pt x="74" y="116"/>
                  </a:lnTo>
                  <a:lnTo>
                    <a:pt x="75" y="116"/>
                  </a:lnTo>
                  <a:lnTo>
                    <a:pt x="77" y="114"/>
                  </a:lnTo>
                  <a:lnTo>
                    <a:pt x="78" y="114"/>
                  </a:lnTo>
                  <a:lnTo>
                    <a:pt x="80" y="112"/>
                  </a:lnTo>
                  <a:lnTo>
                    <a:pt x="81" y="111"/>
                  </a:lnTo>
                  <a:lnTo>
                    <a:pt x="84" y="110"/>
                  </a:lnTo>
                  <a:lnTo>
                    <a:pt x="86" y="109"/>
                  </a:lnTo>
                  <a:lnTo>
                    <a:pt x="86" y="108"/>
                  </a:lnTo>
                  <a:lnTo>
                    <a:pt x="89" y="106"/>
                  </a:lnTo>
                  <a:lnTo>
                    <a:pt x="90" y="104"/>
                  </a:lnTo>
                  <a:lnTo>
                    <a:pt x="91" y="103"/>
                  </a:lnTo>
                  <a:lnTo>
                    <a:pt x="93" y="101"/>
                  </a:lnTo>
                  <a:lnTo>
                    <a:pt x="94" y="100"/>
                  </a:lnTo>
                  <a:lnTo>
                    <a:pt x="96" y="98"/>
                  </a:lnTo>
                  <a:lnTo>
                    <a:pt x="97" y="97"/>
                  </a:lnTo>
                  <a:lnTo>
                    <a:pt x="99" y="94"/>
                  </a:lnTo>
                  <a:lnTo>
                    <a:pt x="100" y="93"/>
                  </a:lnTo>
                  <a:lnTo>
                    <a:pt x="102" y="91"/>
                  </a:lnTo>
                  <a:lnTo>
                    <a:pt x="102" y="89"/>
                  </a:lnTo>
                  <a:lnTo>
                    <a:pt x="103" y="88"/>
                  </a:lnTo>
                  <a:lnTo>
                    <a:pt x="104" y="86"/>
                  </a:lnTo>
                  <a:lnTo>
                    <a:pt x="106" y="84"/>
                  </a:lnTo>
                  <a:lnTo>
                    <a:pt x="107" y="81"/>
                  </a:lnTo>
                  <a:lnTo>
                    <a:pt x="107" y="79"/>
                  </a:lnTo>
                  <a:lnTo>
                    <a:pt x="109" y="77"/>
                  </a:lnTo>
                  <a:lnTo>
                    <a:pt x="109" y="75"/>
                  </a:lnTo>
                  <a:lnTo>
                    <a:pt x="110" y="73"/>
                  </a:lnTo>
                  <a:lnTo>
                    <a:pt x="110" y="70"/>
                  </a:lnTo>
                  <a:lnTo>
                    <a:pt x="112" y="68"/>
                  </a:lnTo>
                  <a:lnTo>
                    <a:pt x="112" y="66"/>
                  </a:lnTo>
                  <a:lnTo>
                    <a:pt x="113" y="62"/>
                  </a:lnTo>
                  <a:lnTo>
                    <a:pt x="113" y="58"/>
                  </a:lnTo>
                  <a:lnTo>
                    <a:pt x="113" y="54"/>
                  </a:lnTo>
                  <a:lnTo>
                    <a:pt x="113" y="50"/>
                  </a:lnTo>
                  <a:lnTo>
                    <a:pt x="113" y="45"/>
                  </a:lnTo>
                  <a:lnTo>
                    <a:pt x="113" y="42"/>
                  </a:lnTo>
                  <a:lnTo>
                    <a:pt x="112" y="39"/>
                  </a:lnTo>
                  <a:lnTo>
                    <a:pt x="112" y="35"/>
                  </a:lnTo>
                  <a:lnTo>
                    <a:pt x="110" y="32"/>
                  </a:lnTo>
                  <a:lnTo>
                    <a:pt x="109" y="29"/>
                  </a:lnTo>
                  <a:lnTo>
                    <a:pt x="107" y="26"/>
                  </a:lnTo>
                  <a:lnTo>
                    <a:pt x="104" y="23"/>
                  </a:lnTo>
                  <a:lnTo>
                    <a:pt x="103" y="21"/>
                  </a:lnTo>
                  <a:lnTo>
                    <a:pt x="100" y="19"/>
                  </a:lnTo>
                  <a:lnTo>
                    <a:pt x="97" y="17"/>
                  </a:lnTo>
                  <a:lnTo>
                    <a:pt x="96" y="15"/>
                  </a:lnTo>
                  <a:lnTo>
                    <a:pt x="93" y="13"/>
                  </a:lnTo>
                  <a:lnTo>
                    <a:pt x="90" y="11"/>
                  </a:lnTo>
                  <a:lnTo>
                    <a:pt x="86" y="10"/>
                  </a:lnTo>
                  <a:lnTo>
                    <a:pt x="83" y="8"/>
                  </a:lnTo>
                  <a:lnTo>
                    <a:pt x="80" y="7"/>
                  </a:lnTo>
                  <a:lnTo>
                    <a:pt x="75" y="6"/>
                  </a:lnTo>
                  <a:lnTo>
                    <a:pt x="71" y="5"/>
                  </a:lnTo>
                  <a:lnTo>
                    <a:pt x="68" y="4"/>
                  </a:lnTo>
                  <a:lnTo>
                    <a:pt x="64" y="3"/>
                  </a:lnTo>
                  <a:lnTo>
                    <a:pt x="60" y="2"/>
                  </a:lnTo>
                  <a:lnTo>
                    <a:pt x="55" y="2"/>
                  </a:lnTo>
                  <a:lnTo>
                    <a:pt x="51" y="2"/>
                  </a:lnTo>
                  <a:lnTo>
                    <a:pt x="47" y="1"/>
                  </a:lnTo>
                  <a:lnTo>
                    <a:pt x="42" y="1"/>
                  </a:lnTo>
                  <a:lnTo>
                    <a:pt x="36" y="0"/>
                  </a:lnTo>
                  <a:lnTo>
                    <a:pt x="32" y="0"/>
                  </a:lnTo>
                  <a:lnTo>
                    <a:pt x="26" y="0"/>
                  </a:lnTo>
                </a:path>
              </a:pathLst>
            </a:custGeom>
            <a:gradFill rotWithShape="0">
              <a:gsLst>
                <a:gs pos="0">
                  <a:srgbClr val="0099ff"/>
                </a:gs>
                <a:gs pos="100000">
                  <a:srgbClr val="66ffff"/>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 name=""/>
            <p:cNvSpPr/>
            <p:nvPr/>
          </p:nvSpPr>
          <p:spPr>
            <a:xfrm>
              <a:off x="545400" y="6522480"/>
              <a:ext cx="150840" cy="144720"/>
            </a:xfrm>
            <a:custGeom>
              <a:avLst/>
              <a:gdLst/>
              <a:ahLst/>
              <a:rect l="l" t="t" r="r" b="b"/>
              <a:pathLst>
                <a:path w="140" h="135">
                  <a:moveTo>
                    <a:pt x="109" y="0"/>
                  </a:moveTo>
                  <a:lnTo>
                    <a:pt x="33" y="10"/>
                  </a:lnTo>
                  <a:lnTo>
                    <a:pt x="0" y="134"/>
                  </a:lnTo>
                  <a:lnTo>
                    <a:pt x="23" y="134"/>
                  </a:lnTo>
                  <a:lnTo>
                    <a:pt x="29" y="134"/>
                  </a:lnTo>
                  <a:lnTo>
                    <a:pt x="35" y="134"/>
                  </a:lnTo>
                  <a:lnTo>
                    <a:pt x="41" y="133"/>
                  </a:lnTo>
                  <a:lnTo>
                    <a:pt x="45" y="133"/>
                  </a:lnTo>
                  <a:lnTo>
                    <a:pt x="51" y="133"/>
                  </a:lnTo>
                  <a:lnTo>
                    <a:pt x="55" y="132"/>
                  </a:lnTo>
                  <a:lnTo>
                    <a:pt x="61" y="131"/>
                  </a:lnTo>
                  <a:lnTo>
                    <a:pt x="65" y="130"/>
                  </a:lnTo>
                  <a:lnTo>
                    <a:pt x="71" y="129"/>
                  </a:lnTo>
                  <a:lnTo>
                    <a:pt x="75" y="128"/>
                  </a:lnTo>
                  <a:lnTo>
                    <a:pt x="80" y="126"/>
                  </a:lnTo>
                  <a:lnTo>
                    <a:pt x="84" y="125"/>
                  </a:lnTo>
                  <a:lnTo>
                    <a:pt x="88" y="123"/>
                  </a:lnTo>
                  <a:lnTo>
                    <a:pt x="93" y="122"/>
                  </a:lnTo>
                  <a:lnTo>
                    <a:pt x="96" y="120"/>
                  </a:lnTo>
                  <a:lnTo>
                    <a:pt x="100" y="118"/>
                  </a:lnTo>
                  <a:lnTo>
                    <a:pt x="104" y="114"/>
                  </a:lnTo>
                  <a:lnTo>
                    <a:pt x="107" y="112"/>
                  </a:lnTo>
                  <a:lnTo>
                    <a:pt x="111" y="109"/>
                  </a:lnTo>
                  <a:lnTo>
                    <a:pt x="114" y="106"/>
                  </a:lnTo>
                  <a:lnTo>
                    <a:pt x="116" y="103"/>
                  </a:lnTo>
                  <a:lnTo>
                    <a:pt x="120" y="100"/>
                  </a:lnTo>
                  <a:lnTo>
                    <a:pt x="122" y="97"/>
                  </a:lnTo>
                  <a:lnTo>
                    <a:pt x="125" y="93"/>
                  </a:lnTo>
                  <a:lnTo>
                    <a:pt x="127" y="89"/>
                  </a:lnTo>
                  <a:lnTo>
                    <a:pt x="129" y="86"/>
                  </a:lnTo>
                  <a:lnTo>
                    <a:pt x="132" y="82"/>
                  </a:lnTo>
                  <a:lnTo>
                    <a:pt x="133" y="77"/>
                  </a:lnTo>
                  <a:lnTo>
                    <a:pt x="135" y="73"/>
                  </a:lnTo>
                  <a:lnTo>
                    <a:pt x="136" y="68"/>
                  </a:lnTo>
                  <a:lnTo>
                    <a:pt x="138" y="63"/>
                  </a:lnTo>
                  <a:lnTo>
                    <a:pt x="138" y="57"/>
                  </a:lnTo>
                  <a:lnTo>
                    <a:pt x="138" y="55"/>
                  </a:lnTo>
                  <a:lnTo>
                    <a:pt x="139" y="53"/>
                  </a:lnTo>
                  <a:lnTo>
                    <a:pt x="139" y="50"/>
                  </a:lnTo>
                  <a:lnTo>
                    <a:pt x="139" y="48"/>
                  </a:lnTo>
                  <a:lnTo>
                    <a:pt x="139" y="45"/>
                  </a:lnTo>
                  <a:lnTo>
                    <a:pt x="139" y="43"/>
                  </a:lnTo>
                  <a:lnTo>
                    <a:pt x="139" y="40"/>
                  </a:lnTo>
                  <a:lnTo>
                    <a:pt x="139" y="38"/>
                  </a:lnTo>
                  <a:lnTo>
                    <a:pt x="138" y="36"/>
                  </a:lnTo>
                  <a:lnTo>
                    <a:pt x="138" y="34"/>
                  </a:lnTo>
                  <a:lnTo>
                    <a:pt x="138" y="32"/>
                  </a:lnTo>
                  <a:lnTo>
                    <a:pt x="138" y="29"/>
                  </a:lnTo>
                  <a:lnTo>
                    <a:pt x="136" y="27"/>
                  </a:lnTo>
                  <a:lnTo>
                    <a:pt x="136" y="25"/>
                  </a:lnTo>
                  <a:lnTo>
                    <a:pt x="135" y="23"/>
                  </a:lnTo>
                  <a:lnTo>
                    <a:pt x="133" y="21"/>
                  </a:lnTo>
                  <a:lnTo>
                    <a:pt x="133" y="19"/>
                  </a:lnTo>
                  <a:lnTo>
                    <a:pt x="132" y="17"/>
                  </a:lnTo>
                  <a:lnTo>
                    <a:pt x="130" y="15"/>
                  </a:lnTo>
                  <a:lnTo>
                    <a:pt x="129" y="14"/>
                  </a:lnTo>
                  <a:lnTo>
                    <a:pt x="127" y="13"/>
                  </a:lnTo>
                  <a:lnTo>
                    <a:pt x="127" y="10"/>
                  </a:lnTo>
                  <a:lnTo>
                    <a:pt x="126" y="9"/>
                  </a:lnTo>
                  <a:lnTo>
                    <a:pt x="125" y="8"/>
                  </a:lnTo>
                  <a:lnTo>
                    <a:pt x="122" y="6"/>
                  </a:lnTo>
                  <a:lnTo>
                    <a:pt x="120" y="5"/>
                  </a:lnTo>
                  <a:lnTo>
                    <a:pt x="119" y="4"/>
                  </a:lnTo>
                  <a:lnTo>
                    <a:pt x="117" y="3"/>
                  </a:lnTo>
                  <a:lnTo>
                    <a:pt x="116" y="2"/>
                  </a:lnTo>
                  <a:lnTo>
                    <a:pt x="113" y="1"/>
                  </a:lnTo>
                  <a:lnTo>
                    <a:pt x="111" y="0"/>
                  </a:lnTo>
                  <a:lnTo>
                    <a:pt x="109" y="0"/>
                  </a:lnTo>
                </a:path>
              </a:pathLst>
            </a:custGeom>
            <a:gradFill rotWithShape="0">
              <a:gsLst>
                <a:gs pos="0">
                  <a:srgbClr val="66ffff"/>
                </a:gs>
                <a:gs pos="100000">
                  <a:srgbClr val="0099ff"/>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gradFill rotWithShape="0">
          <a:gsLst>
            <a:gs pos="0">
              <a:srgbClr val="002f5e"/>
            </a:gs>
            <a:gs pos="100000">
              <a:srgbClr val="0000ff"/>
            </a:gs>
          </a:gsLst>
          <a:lin ang="5400000"/>
        </a:gradFill>
      </p:bgPr>
    </p:bg>
    <p:spTree>
      <p:nvGrpSpPr>
        <p:cNvPr id="1" name=""/>
        <p:cNvGrpSpPr/>
        <p:nvPr/>
      </p:nvGrpSpPr>
      <p:grpSpPr>
        <a:xfrm>
          <a:off x="0" y="0"/>
          <a:ext cx="0" cy="0"/>
          <a:chOff x="0" y="0"/>
          <a:chExt cx="0" cy="0"/>
        </a:xfrm>
      </p:grpSpPr>
      <p:sp>
        <p:nvSpPr>
          <p:cNvPr id="0" name=""/>
          <p:cNvSpPr/>
          <p:nvPr/>
        </p:nvSpPr>
        <p:spPr>
          <a:xfrm>
            <a:off x="706320" y="552600"/>
            <a:ext cx="8380440" cy="1143000"/>
          </a:xfrm>
          <a:prstGeom prst="rect">
            <a:avLst/>
          </a:prstGeom>
          <a:solidFill>
            <a:srgbClr val="3399ff">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 name=""/>
          <p:cNvSpPr/>
          <p:nvPr/>
        </p:nvSpPr>
        <p:spPr>
          <a:xfrm>
            <a:off x="152280" y="1752480"/>
            <a:ext cx="4724640" cy="152640"/>
          </a:xfrm>
          <a:prstGeom prst="rect">
            <a:avLst/>
          </a:prstGeom>
          <a:solidFill>
            <a:srgbClr val="66ffff">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Arial"/>
              </a:rPr>
              <a:t>Click to edit the title text format</a:t>
            </a:r>
            <a:endParaRPr b="1" lang="en-US" sz="3600" strike="noStrike" u="none">
              <a:solidFill>
                <a:srgbClr val="ffff00"/>
              </a:solidFill>
              <a:effectLst/>
              <a:uFillTx/>
              <a:latin typeface="Arial"/>
            </a:endParaRPr>
          </a:p>
        </p:txBody>
      </p:sp>
      <p:sp>
        <p:nvSpPr>
          <p:cNvPr id="13"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601"/>
              </a:spcBef>
              <a:buClr>
                <a:srgbClr val="ffff00"/>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Click to edit the outline text format</a:t>
            </a:r>
            <a:endParaRPr b="1" lang="en-US" sz="2400" strike="noStrike" u="none">
              <a:solidFill>
                <a:srgbClr val="ffffff"/>
              </a:solidFill>
              <a:effectLst/>
              <a:uFillTx/>
              <a:latin typeface="Arial"/>
            </a:endParaRPr>
          </a:p>
          <a:p>
            <a:pPr lvl="1" marL="743040" indent="-285840">
              <a:spcBef>
                <a:spcPts val="601"/>
              </a:spcBef>
              <a:buClr>
                <a:srgbClr val="66ffff"/>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Second Outline Level</a:t>
            </a:r>
            <a:endParaRPr b="1" lang="en-US" sz="2400" strike="noStrike" u="none">
              <a:solidFill>
                <a:srgbClr val="ffffff"/>
              </a:solidFill>
              <a:effectLst/>
              <a:uFillTx/>
              <a:latin typeface="Arial"/>
            </a:endParaRPr>
          </a:p>
          <a:p>
            <a:pPr lvl="2" marL="114300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Third Outline Level</a:t>
            </a:r>
            <a:endParaRPr b="1" lang="en-US" sz="2400" strike="noStrike" u="none">
              <a:solidFill>
                <a:srgbClr val="ffffff"/>
              </a:solidFill>
              <a:effectLst/>
              <a:uFillTx/>
              <a:latin typeface="Arial"/>
            </a:endParaRPr>
          </a:p>
          <a:p>
            <a:pPr lvl="3" marL="160020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Fourth Outline Level</a:t>
            </a:r>
            <a:endParaRPr b="1" lang="en-US" sz="2400" strike="noStrike" u="none">
              <a:solidFill>
                <a:srgbClr val="ffffff"/>
              </a:solidFill>
              <a:effectLst/>
              <a:uFillTx/>
              <a:latin typeface="Arial"/>
            </a:endParaRPr>
          </a:p>
          <a:p>
            <a:pPr lvl="4" marL="2057400" indent="-228600">
              <a:spcBef>
                <a:spcPts val="601"/>
              </a:spcBef>
              <a:buClr>
                <a:srgbClr val="d60093"/>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Fifth Outline Level</a:t>
            </a:r>
            <a:endParaRPr b="1" lang="en-US" sz="2400" strike="noStrike" u="none">
              <a:solidFill>
                <a:srgbClr val="ffffff"/>
              </a:solidFill>
              <a:effectLst/>
              <a:uFillTx/>
              <a:latin typeface="Arial"/>
            </a:endParaRPr>
          </a:p>
          <a:p>
            <a:pPr lvl="5" marL="205740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Sixth Outline Level</a:t>
            </a:r>
            <a:endParaRPr b="1" lang="en-US" sz="2400" strike="noStrike" u="none">
              <a:solidFill>
                <a:srgbClr val="ffffff"/>
              </a:solidFill>
              <a:effectLst/>
              <a:uFillTx/>
              <a:latin typeface="Arial"/>
            </a:endParaRPr>
          </a:p>
          <a:p>
            <a:pPr lvl="6" marL="205740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Seventh Outline Level</a:t>
            </a:r>
            <a:endParaRPr b="1" lang="en-US" sz="2400" strike="noStrike" u="none">
              <a:solidFill>
                <a:srgbClr val="ffffff"/>
              </a:solidFill>
              <a:effectLst/>
              <a:uFillTx/>
              <a:latin typeface="Arial"/>
            </a:endParaRPr>
          </a:p>
        </p:txBody>
      </p:sp>
      <p:sp>
        <p:nvSpPr>
          <p:cNvPr id="14" name="PlaceHolder 3"/>
          <p:cNvSpPr>
            <a:spLocks noGrp="1"/>
          </p:cNvSpPr>
          <p:nvPr>
            <p:ph type="dt" idx="4"/>
          </p:nvPr>
        </p:nvSpPr>
        <p:spPr>
          <a:xfrm>
            <a:off x="685800" y="6172200"/>
            <a:ext cx="1905120" cy="457200"/>
          </a:xfrm>
          <a:prstGeom prst="rect">
            <a:avLst/>
          </a:prstGeom>
          <a:noFill/>
          <a:ln w="0">
            <a:noFill/>
          </a:ln>
        </p:spPr>
        <p:txBody>
          <a:bodyPr lIns="92160" rIns="92160" tIns="46080" bIns="46080" anchor="ctr">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15" name="PlaceHolder 4"/>
          <p:cNvSpPr>
            <a:spLocks noGrp="1"/>
          </p:cNvSpPr>
          <p:nvPr>
            <p:ph type="ftr" idx="5"/>
          </p:nvPr>
        </p:nvSpPr>
        <p:spPr>
          <a:xfrm>
            <a:off x="3124080" y="6172200"/>
            <a:ext cx="2895840" cy="457200"/>
          </a:xfrm>
          <a:prstGeom prst="rect">
            <a:avLst/>
          </a:prstGeom>
          <a:noFill/>
          <a:ln w="0">
            <a:noFill/>
          </a:ln>
        </p:spPr>
        <p:txBody>
          <a:bodyPr lIns="92160" rIns="92160" tIns="46080" bIns="46080" anchor="ctr">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&lt;footer&gt;</a:t>
            </a:r>
            <a:endParaRPr b="0" lang="en-US" sz="1400" strike="noStrike" u="none">
              <a:solidFill>
                <a:srgbClr val="ffffff"/>
              </a:solidFill>
              <a:effectLst/>
              <a:uFillTx/>
              <a:latin typeface="Times New Roman"/>
            </a:endParaRPr>
          </a:p>
        </p:txBody>
      </p:sp>
      <p:sp>
        <p:nvSpPr>
          <p:cNvPr id="16" name="PlaceHolder 5"/>
          <p:cNvSpPr>
            <a:spLocks noGrp="1"/>
          </p:cNvSpPr>
          <p:nvPr>
            <p:ph type="sldNum" idx="6"/>
          </p:nvPr>
        </p:nvSpPr>
        <p:spPr>
          <a:xfrm>
            <a:off x="6933960" y="6324480"/>
            <a:ext cx="1904760" cy="457200"/>
          </a:xfrm>
          <a:prstGeom prst="rect">
            <a:avLst/>
          </a:prstGeom>
          <a:noFill/>
          <a:ln w="0">
            <a:noFill/>
          </a:ln>
        </p:spPr>
        <p:txBody>
          <a:bodyPr lIns="92160" rIns="92160" tIns="46080" bIns="46080" anchor="ctr">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BD4C577-F2A1-4D54-9C13-09EDA96FAE6A}" type="slidenum">
              <a:rPr b="1" lang="en-US" sz="1200" strike="noStrike" u="none">
                <a:solidFill>
                  <a:srgbClr val="ffffff"/>
                </a:solidFill>
                <a:effectLst/>
                <a:uFillTx/>
                <a:latin typeface="Arial"/>
              </a:rPr>
              <a:t>&lt;number&gt;</a:t>
            </a:fld>
            <a:endParaRPr b="0" lang="en-US" sz="1200" strike="noStrike" u="none">
              <a:solidFill>
                <a:srgbClr val="ffffff"/>
              </a:solidFill>
              <a:effectLst/>
              <a:uFillTx/>
              <a:latin typeface="Times New Roman"/>
            </a:endParaRPr>
          </a:p>
        </p:txBody>
      </p:sp>
      <p:grpSp>
        <p:nvGrpSpPr>
          <p:cNvPr id="17" name=""/>
          <p:cNvGrpSpPr/>
          <p:nvPr/>
        </p:nvGrpSpPr>
        <p:grpSpPr>
          <a:xfrm>
            <a:off x="204840" y="6394320"/>
            <a:ext cx="502920" cy="272880"/>
            <a:chOff x="204840" y="6394320"/>
            <a:chExt cx="502920" cy="272880"/>
          </a:xfrm>
        </p:grpSpPr>
        <p:sp>
          <p:nvSpPr>
            <p:cNvPr id="8" name=""/>
            <p:cNvSpPr/>
            <p:nvPr/>
          </p:nvSpPr>
          <p:spPr>
            <a:xfrm>
              <a:off x="204840" y="6522480"/>
              <a:ext cx="354960" cy="144720"/>
            </a:xfrm>
            <a:custGeom>
              <a:avLst/>
              <a:gdLst/>
              <a:ahLst/>
              <a:rect l="l" t="t" r="r" b="b"/>
              <a:pathLst>
                <a:path w="327" h="135">
                  <a:moveTo>
                    <a:pt x="314" y="134"/>
                  </a:moveTo>
                  <a:lnTo>
                    <a:pt x="326" y="10"/>
                  </a:lnTo>
                  <a:lnTo>
                    <a:pt x="165" y="4"/>
                  </a:lnTo>
                  <a:lnTo>
                    <a:pt x="165" y="5"/>
                  </a:lnTo>
                  <a:lnTo>
                    <a:pt x="165" y="6"/>
                  </a:lnTo>
                  <a:lnTo>
                    <a:pt x="163" y="10"/>
                  </a:lnTo>
                  <a:lnTo>
                    <a:pt x="163" y="15"/>
                  </a:lnTo>
                  <a:lnTo>
                    <a:pt x="163" y="19"/>
                  </a:lnTo>
                  <a:lnTo>
                    <a:pt x="162" y="23"/>
                  </a:lnTo>
                  <a:lnTo>
                    <a:pt x="160" y="26"/>
                  </a:lnTo>
                  <a:lnTo>
                    <a:pt x="159" y="31"/>
                  </a:lnTo>
                  <a:lnTo>
                    <a:pt x="158" y="35"/>
                  </a:lnTo>
                  <a:lnTo>
                    <a:pt x="158" y="38"/>
                  </a:lnTo>
                  <a:lnTo>
                    <a:pt x="156" y="41"/>
                  </a:lnTo>
                  <a:lnTo>
                    <a:pt x="155" y="44"/>
                  </a:lnTo>
                  <a:lnTo>
                    <a:pt x="153" y="47"/>
                  </a:lnTo>
                  <a:lnTo>
                    <a:pt x="152" y="49"/>
                  </a:lnTo>
                  <a:lnTo>
                    <a:pt x="150" y="52"/>
                  </a:lnTo>
                  <a:lnTo>
                    <a:pt x="149" y="54"/>
                  </a:lnTo>
                  <a:lnTo>
                    <a:pt x="147" y="57"/>
                  </a:lnTo>
                  <a:lnTo>
                    <a:pt x="146" y="59"/>
                  </a:lnTo>
                  <a:lnTo>
                    <a:pt x="143" y="61"/>
                  </a:lnTo>
                  <a:lnTo>
                    <a:pt x="142" y="62"/>
                  </a:lnTo>
                  <a:lnTo>
                    <a:pt x="140" y="64"/>
                  </a:lnTo>
                  <a:lnTo>
                    <a:pt x="137" y="66"/>
                  </a:lnTo>
                  <a:lnTo>
                    <a:pt x="136" y="67"/>
                  </a:lnTo>
                  <a:lnTo>
                    <a:pt x="133" y="68"/>
                  </a:lnTo>
                  <a:lnTo>
                    <a:pt x="130" y="70"/>
                  </a:lnTo>
                  <a:lnTo>
                    <a:pt x="129" y="71"/>
                  </a:lnTo>
                  <a:lnTo>
                    <a:pt x="126" y="71"/>
                  </a:lnTo>
                  <a:lnTo>
                    <a:pt x="123" y="72"/>
                  </a:lnTo>
                  <a:lnTo>
                    <a:pt x="120" y="73"/>
                  </a:lnTo>
                  <a:lnTo>
                    <a:pt x="117" y="73"/>
                  </a:lnTo>
                  <a:lnTo>
                    <a:pt x="114" y="74"/>
                  </a:lnTo>
                  <a:lnTo>
                    <a:pt x="111" y="74"/>
                  </a:lnTo>
                  <a:lnTo>
                    <a:pt x="108" y="74"/>
                  </a:lnTo>
                  <a:lnTo>
                    <a:pt x="104" y="75"/>
                  </a:lnTo>
                  <a:lnTo>
                    <a:pt x="117" y="3"/>
                  </a:lnTo>
                  <a:lnTo>
                    <a:pt x="23" y="0"/>
                  </a:lnTo>
                  <a:lnTo>
                    <a:pt x="0" y="134"/>
                  </a:lnTo>
                  <a:lnTo>
                    <a:pt x="104" y="134"/>
                  </a:lnTo>
                  <a:lnTo>
                    <a:pt x="108" y="134"/>
                  </a:lnTo>
                  <a:lnTo>
                    <a:pt x="114" y="134"/>
                  </a:lnTo>
                  <a:lnTo>
                    <a:pt x="120" y="133"/>
                  </a:lnTo>
                  <a:lnTo>
                    <a:pt x="124" y="133"/>
                  </a:lnTo>
                  <a:lnTo>
                    <a:pt x="130" y="133"/>
                  </a:lnTo>
                  <a:lnTo>
                    <a:pt x="134" y="132"/>
                  </a:lnTo>
                  <a:lnTo>
                    <a:pt x="139" y="131"/>
                  </a:lnTo>
                  <a:lnTo>
                    <a:pt x="145" y="130"/>
                  </a:lnTo>
                  <a:lnTo>
                    <a:pt x="149" y="129"/>
                  </a:lnTo>
                  <a:lnTo>
                    <a:pt x="153" y="128"/>
                  </a:lnTo>
                  <a:lnTo>
                    <a:pt x="158" y="126"/>
                  </a:lnTo>
                  <a:lnTo>
                    <a:pt x="163" y="124"/>
                  </a:lnTo>
                  <a:lnTo>
                    <a:pt x="168" y="123"/>
                  </a:lnTo>
                  <a:lnTo>
                    <a:pt x="172" y="121"/>
                  </a:lnTo>
                  <a:lnTo>
                    <a:pt x="176" y="119"/>
                  </a:lnTo>
                  <a:lnTo>
                    <a:pt x="179" y="117"/>
                  </a:lnTo>
                  <a:lnTo>
                    <a:pt x="184" y="114"/>
                  </a:lnTo>
                  <a:lnTo>
                    <a:pt x="188" y="112"/>
                  </a:lnTo>
                  <a:lnTo>
                    <a:pt x="192" y="109"/>
                  </a:lnTo>
                  <a:lnTo>
                    <a:pt x="197" y="106"/>
                  </a:lnTo>
                  <a:lnTo>
                    <a:pt x="200" y="103"/>
                  </a:lnTo>
                  <a:lnTo>
                    <a:pt x="202" y="100"/>
                  </a:lnTo>
                  <a:lnTo>
                    <a:pt x="207" y="97"/>
                  </a:lnTo>
                  <a:lnTo>
                    <a:pt x="210" y="94"/>
                  </a:lnTo>
                  <a:lnTo>
                    <a:pt x="213" y="90"/>
                  </a:lnTo>
                  <a:lnTo>
                    <a:pt x="217" y="86"/>
                  </a:lnTo>
                  <a:lnTo>
                    <a:pt x="220" y="83"/>
                  </a:lnTo>
                  <a:lnTo>
                    <a:pt x="223" y="79"/>
                  </a:lnTo>
                  <a:lnTo>
                    <a:pt x="226" y="75"/>
                  </a:lnTo>
                  <a:lnTo>
                    <a:pt x="229" y="70"/>
                  </a:lnTo>
                  <a:lnTo>
                    <a:pt x="230" y="66"/>
                  </a:lnTo>
                  <a:lnTo>
                    <a:pt x="233" y="61"/>
                  </a:lnTo>
                  <a:lnTo>
                    <a:pt x="221" y="134"/>
                  </a:lnTo>
                  <a:lnTo>
                    <a:pt x="314" y="134"/>
                  </a:lnTo>
                </a:path>
              </a:pathLst>
            </a:custGeom>
            <a:gradFill rotWithShape="0">
              <a:gsLst>
                <a:gs pos="0">
                  <a:srgbClr val="66ffff"/>
                </a:gs>
                <a:gs pos="100000">
                  <a:srgbClr val="0099ff"/>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9" name=""/>
            <p:cNvSpPr/>
            <p:nvPr/>
          </p:nvSpPr>
          <p:spPr>
            <a:xfrm>
              <a:off x="230400" y="6394320"/>
              <a:ext cx="360720" cy="128160"/>
            </a:xfrm>
            <a:custGeom>
              <a:avLst/>
              <a:gdLst/>
              <a:ahLst/>
              <a:rect l="l" t="t" r="r" b="b"/>
              <a:pathLst>
                <a:path w="333" h="119">
                  <a:moveTo>
                    <a:pt x="95" y="114"/>
                  </a:moveTo>
                  <a:lnTo>
                    <a:pt x="104" y="58"/>
                  </a:lnTo>
                  <a:lnTo>
                    <a:pt x="107" y="58"/>
                  </a:lnTo>
                  <a:lnTo>
                    <a:pt x="111" y="58"/>
                  </a:lnTo>
                  <a:lnTo>
                    <a:pt x="113" y="58"/>
                  </a:lnTo>
                  <a:lnTo>
                    <a:pt x="117" y="58"/>
                  </a:lnTo>
                  <a:lnTo>
                    <a:pt x="119" y="59"/>
                  </a:lnTo>
                  <a:lnTo>
                    <a:pt x="122" y="59"/>
                  </a:lnTo>
                  <a:lnTo>
                    <a:pt x="124" y="60"/>
                  </a:lnTo>
                  <a:lnTo>
                    <a:pt x="126" y="61"/>
                  </a:lnTo>
                  <a:lnTo>
                    <a:pt x="129" y="61"/>
                  </a:lnTo>
                  <a:lnTo>
                    <a:pt x="130" y="62"/>
                  </a:lnTo>
                  <a:lnTo>
                    <a:pt x="132" y="63"/>
                  </a:lnTo>
                  <a:lnTo>
                    <a:pt x="135" y="65"/>
                  </a:lnTo>
                  <a:lnTo>
                    <a:pt x="135" y="66"/>
                  </a:lnTo>
                  <a:lnTo>
                    <a:pt x="137" y="68"/>
                  </a:lnTo>
                  <a:lnTo>
                    <a:pt x="139" y="69"/>
                  </a:lnTo>
                  <a:lnTo>
                    <a:pt x="140" y="70"/>
                  </a:lnTo>
                  <a:lnTo>
                    <a:pt x="140" y="72"/>
                  </a:lnTo>
                  <a:lnTo>
                    <a:pt x="142" y="74"/>
                  </a:lnTo>
                  <a:lnTo>
                    <a:pt x="142" y="75"/>
                  </a:lnTo>
                  <a:lnTo>
                    <a:pt x="143" y="77"/>
                  </a:lnTo>
                  <a:lnTo>
                    <a:pt x="143" y="79"/>
                  </a:lnTo>
                  <a:lnTo>
                    <a:pt x="145" y="81"/>
                  </a:lnTo>
                  <a:lnTo>
                    <a:pt x="145" y="84"/>
                  </a:lnTo>
                  <a:lnTo>
                    <a:pt x="145" y="87"/>
                  </a:lnTo>
                  <a:lnTo>
                    <a:pt x="145" y="89"/>
                  </a:lnTo>
                  <a:lnTo>
                    <a:pt x="145" y="92"/>
                  </a:lnTo>
                  <a:lnTo>
                    <a:pt x="145" y="95"/>
                  </a:lnTo>
                  <a:lnTo>
                    <a:pt x="145" y="98"/>
                  </a:lnTo>
                  <a:lnTo>
                    <a:pt x="145" y="101"/>
                  </a:lnTo>
                  <a:lnTo>
                    <a:pt x="145" y="105"/>
                  </a:lnTo>
                  <a:lnTo>
                    <a:pt x="145" y="108"/>
                  </a:lnTo>
                  <a:lnTo>
                    <a:pt x="143" y="112"/>
                  </a:lnTo>
                  <a:lnTo>
                    <a:pt x="305" y="106"/>
                  </a:lnTo>
                  <a:lnTo>
                    <a:pt x="332" y="0"/>
                  </a:lnTo>
                  <a:lnTo>
                    <a:pt x="239" y="0"/>
                  </a:lnTo>
                  <a:lnTo>
                    <a:pt x="229" y="68"/>
                  </a:lnTo>
                  <a:lnTo>
                    <a:pt x="227" y="63"/>
                  </a:lnTo>
                  <a:lnTo>
                    <a:pt x="227" y="58"/>
                  </a:lnTo>
                  <a:lnTo>
                    <a:pt x="226" y="54"/>
                  </a:lnTo>
                  <a:lnTo>
                    <a:pt x="223" y="51"/>
                  </a:lnTo>
                  <a:lnTo>
                    <a:pt x="221" y="47"/>
                  </a:lnTo>
                  <a:lnTo>
                    <a:pt x="220" y="44"/>
                  </a:lnTo>
                  <a:lnTo>
                    <a:pt x="219" y="41"/>
                  </a:lnTo>
                  <a:lnTo>
                    <a:pt x="217" y="37"/>
                  </a:lnTo>
                  <a:lnTo>
                    <a:pt x="214" y="34"/>
                  </a:lnTo>
                  <a:lnTo>
                    <a:pt x="211" y="32"/>
                  </a:lnTo>
                  <a:lnTo>
                    <a:pt x="210" y="28"/>
                  </a:lnTo>
                  <a:lnTo>
                    <a:pt x="207" y="26"/>
                  </a:lnTo>
                  <a:lnTo>
                    <a:pt x="204" y="23"/>
                  </a:lnTo>
                  <a:lnTo>
                    <a:pt x="201" y="21"/>
                  </a:lnTo>
                  <a:lnTo>
                    <a:pt x="198" y="19"/>
                  </a:lnTo>
                  <a:lnTo>
                    <a:pt x="195" y="17"/>
                  </a:lnTo>
                  <a:lnTo>
                    <a:pt x="191" y="15"/>
                  </a:lnTo>
                  <a:lnTo>
                    <a:pt x="188" y="12"/>
                  </a:lnTo>
                  <a:lnTo>
                    <a:pt x="184" y="11"/>
                  </a:lnTo>
                  <a:lnTo>
                    <a:pt x="179" y="10"/>
                  </a:lnTo>
                  <a:lnTo>
                    <a:pt x="177" y="8"/>
                  </a:lnTo>
                  <a:lnTo>
                    <a:pt x="172" y="6"/>
                  </a:lnTo>
                  <a:lnTo>
                    <a:pt x="168" y="6"/>
                  </a:lnTo>
                  <a:lnTo>
                    <a:pt x="164" y="4"/>
                  </a:lnTo>
                  <a:lnTo>
                    <a:pt x="159" y="4"/>
                  </a:lnTo>
                  <a:lnTo>
                    <a:pt x="155" y="2"/>
                  </a:lnTo>
                  <a:lnTo>
                    <a:pt x="149" y="2"/>
                  </a:lnTo>
                  <a:lnTo>
                    <a:pt x="145" y="2"/>
                  </a:lnTo>
                  <a:lnTo>
                    <a:pt x="140" y="1"/>
                  </a:lnTo>
                  <a:lnTo>
                    <a:pt x="135" y="0"/>
                  </a:lnTo>
                  <a:lnTo>
                    <a:pt x="130" y="0"/>
                  </a:lnTo>
                  <a:lnTo>
                    <a:pt x="124" y="0"/>
                  </a:lnTo>
                  <a:lnTo>
                    <a:pt x="20" y="0"/>
                  </a:lnTo>
                  <a:lnTo>
                    <a:pt x="0" y="118"/>
                  </a:lnTo>
                  <a:lnTo>
                    <a:pt x="95" y="114"/>
                  </a:lnTo>
                </a:path>
              </a:pathLst>
            </a:custGeom>
            <a:gradFill rotWithShape="0">
              <a:gsLst>
                <a:gs pos="0">
                  <a:srgbClr val="0099ff"/>
                </a:gs>
                <a:gs pos="100000">
                  <a:srgbClr val="66ffff"/>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0" name=""/>
            <p:cNvSpPr/>
            <p:nvPr/>
          </p:nvSpPr>
          <p:spPr>
            <a:xfrm>
              <a:off x="584280" y="6394320"/>
              <a:ext cx="123480" cy="128160"/>
            </a:xfrm>
            <a:custGeom>
              <a:avLst/>
              <a:gdLst/>
              <a:ahLst/>
              <a:rect l="l" t="t" r="r" b="b"/>
              <a:pathLst>
                <a:path w="114" h="119">
                  <a:moveTo>
                    <a:pt x="26" y="0"/>
                  </a:moveTo>
                  <a:lnTo>
                    <a:pt x="5" y="0"/>
                  </a:lnTo>
                  <a:lnTo>
                    <a:pt x="0" y="106"/>
                  </a:lnTo>
                  <a:lnTo>
                    <a:pt x="73" y="118"/>
                  </a:lnTo>
                  <a:lnTo>
                    <a:pt x="74" y="116"/>
                  </a:lnTo>
                  <a:lnTo>
                    <a:pt x="75" y="116"/>
                  </a:lnTo>
                  <a:lnTo>
                    <a:pt x="77" y="114"/>
                  </a:lnTo>
                  <a:lnTo>
                    <a:pt x="78" y="114"/>
                  </a:lnTo>
                  <a:lnTo>
                    <a:pt x="80" y="112"/>
                  </a:lnTo>
                  <a:lnTo>
                    <a:pt x="81" y="111"/>
                  </a:lnTo>
                  <a:lnTo>
                    <a:pt x="84" y="110"/>
                  </a:lnTo>
                  <a:lnTo>
                    <a:pt x="86" y="109"/>
                  </a:lnTo>
                  <a:lnTo>
                    <a:pt x="86" y="108"/>
                  </a:lnTo>
                  <a:lnTo>
                    <a:pt x="89" y="106"/>
                  </a:lnTo>
                  <a:lnTo>
                    <a:pt x="90" y="104"/>
                  </a:lnTo>
                  <a:lnTo>
                    <a:pt x="91" y="103"/>
                  </a:lnTo>
                  <a:lnTo>
                    <a:pt x="93" y="101"/>
                  </a:lnTo>
                  <a:lnTo>
                    <a:pt x="94" y="100"/>
                  </a:lnTo>
                  <a:lnTo>
                    <a:pt x="96" y="98"/>
                  </a:lnTo>
                  <a:lnTo>
                    <a:pt x="97" y="97"/>
                  </a:lnTo>
                  <a:lnTo>
                    <a:pt x="99" y="94"/>
                  </a:lnTo>
                  <a:lnTo>
                    <a:pt x="100" y="93"/>
                  </a:lnTo>
                  <a:lnTo>
                    <a:pt x="102" y="91"/>
                  </a:lnTo>
                  <a:lnTo>
                    <a:pt x="102" y="89"/>
                  </a:lnTo>
                  <a:lnTo>
                    <a:pt x="103" y="88"/>
                  </a:lnTo>
                  <a:lnTo>
                    <a:pt x="104" y="86"/>
                  </a:lnTo>
                  <a:lnTo>
                    <a:pt x="106" y="84"/>
                  </a:lnTo>
                  <a:lnTo>
                    <a:pt x="107" y="81"/>
                  </a:lnTo>
                  <a:lnTo>
                    <a:pt x="107" y="79"/>
                  </a:lnTo>
                  <a:lnTo>
                    <a:pt x="109" y="77"/>
                  </a:lnTo>
                  <a:lnTo>
                    <a:pt x="109" y="75"/>
                  </a:lnTo>
                  <a:lnTo>
                    <a:pt x="110" y="73"/>
                  </a:lnTo>
                  <a:lnTo>
                    <a:pt x="110" y="70"/>
                  </a:lnTo>
                  <a:lnTo>
                    <a:pt x="112" y="68"/>
                  </a:lnTo>
                  <a:lnTo>
                    <a:pt x="112" y="66"/>
                  </a:lnTo>
                  <a:lnTo>
                    <a:pt x="113" y="62"/>
                  </a:lnTo>
                  <a:lnTo>
                    <a:pt x="113" y="58"/>
                  </a:lnTo>
                  <a:lnTo>
                    <a:pt x="113" y="54"/>
                  </a:lnTo>
                  <a:lnTo>
                    <a:pt x="113" y="50"/>
                  </a:lnTo>
                  <a:lnTo>
                    <a:pt x="113" y="45"/>
                  </a:lnTo>
                  <a:lnTo>
                    <a:pt x="113" y="42"/>
                  </a:lnTo>
                  <a:lnTo>
                    <a:pt x="112" y="39"/>
                  </a:lnTo>
                  <a:lnTo>
                    <a:pt x="112" y="35"/>
                  </a:lnTo>
                  <a:lnTo>
                    <a:pt x="110" y="32"/>
                  </a:lnTo>
                  <a:lnTo>
                    <a:pt x="109" y="29"/>
                  </a:lnTo>
                  <a:lnTo>
                    <a:pt x="107" y="26"/>
                  </a:lnTo>
                  <a:lnTo>
                    <a:pt x="104" y="23"/>
                  </a:lnTo>
                  <a:lnTo>
                    <a:pt x="103" y="21"/>
                  </a:lnTo>
                  <a:lnTo>
                    <a:pt x="100" y="19"/>
                  </a:lnTo>
                  <a:lnTo>
                    <a:pt x="97" y="17"/>
                  </a:lnTo>
                  <a:lnTo>
                    <a:pt x="96" y="15"/>
                  </a:lnTo>
                  <a:lnTo>
                    <a:pt x="93" y="13"/>
                  </a:lnTo>
                  <a:lnTo>
                    <a:pt x="90" y="11"/>
                  </a:lnTo>
                  <a:lnTo>
                    <a:pt x="86" y="10"/>
                  </a:lnTo>
                  <a:lnTo>
                    <a:pt x="83" y="8"/>
                  </a:lnTo>
                  <a:lnTo>
                    <a:pt x="80" y="7"/>
                  </a:lnTo>
                  <a:lnTo>
                    <a:pt x="75" y="6"/>
                  </a:lnTo>
                  <a:lnTo>
                    <a:pt x="71" y="5"/>
                  </a:lnTo>
                  <a:lnTo>
                    <a:pt x="68" y="4"/>
                  </a:lnTo>
                  <a:lnTo>
                    <a:pt x="64" y="3"/>
                  </a:lnTo>
                  <a:lnTo>
                    <a:pt x="60" y="2"/>
                  </a:lnTo>
                  <a:lnTo>
                    <a:pt x="55" y="2"/>
                  </a:lnTo>
                  <a:lnTo>
                    <a:pt x="51" y="2"/>
                  </a:lnTo>
                  <a:lnTo>
                    <a:pt x="47" y="1"/>
                  </a:lnTo>
                  <a:lnTo>
                    <a:pt x="42" y="1"/>
                  </a:lnTo>
                  <a:lnTo>
                    <a:pt x="36" y="0"/>
                  </a:lnTo>
                  <a:lnTo>
                    <a:pt x="32" y="0"/>
                  </a:lnTo>
                  <a:lnTo>
                    <a:pt x="26" y="0"/>
                  </a:lnTo>
                </a:path>
              </a:pathLst>
            </a:custGeom>
            <a:gradFill rotWithShape="0">
              <a:gsLst>
                <a:gs pos="0">
                  <a:srgbClr val="0099ff"/>
                </a:gs>
                <a:gs pos="100000">
                  <a:srgbClr val="66ffff"/>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 name=""/>
            <p:cNvSpPr/>
            <p:nvPr/>
          </p:nvSpPr>
          <p:spPr>
            <a:xfrm>
              <a:off x="545400" y="6522480"/>
              <a:ext cx="150840" cy="144720"/>
            </a:xfrm>
            <a:custGeom>
              <a:avLst/>
              <a:gdLst/>
              <a:ahLst/>
              <a:rect l="l" t="t" r="r" b="b"/>
              <a:pathLst>
                <a:path w="140" h="135">
                  <a:moveTo>
                    <a:pt x="109" y="0"/>
                  </a:moveTo>
                  <a:lnTo>
                    <a:pt x="33" y="10"/>
                  </a:lnTo>
                  <a:lnTo>
                    <a:pt x="0" y="134"/>
                  </a:lnTo>
                  <a:lnTo>
                    <a:pt x="23" y="134"/>
                  </a:lnTo>
                  <a:lnTo>
                    <a:pt x="29" y="134"/>
                  </a:lnTo>
                  <a:lnTo>
                    <a:pt x="35" y="134"/>
                  </a:lnTo>
                  <a:lnTo>
                    <a:pt x="41" y="133"/>
                  </a:lnTo>
                  <a:lnTo>
                    <a:pt x="45" y="133"/>
                  </a:lnTo>
                  <a:lnTo>
                    <a:pt x="51" y="133"/>
                  </a:lnTo>
                  <a:lnTo>
                    <a:pt x="55" y="132"/>
                  </a:lnTo>
                  <a:lnTo>
                    <a:pt x="61" y="131"/>
                  </a:lnTo>
                  <a:lnTo>
                    <a:pt x="65" y="130"/>
                  </a:lnTo>
                  <a:lnTo>
                    <a:pt x="71" y="129"/>
                  </a:lnTo>
                  <a:lnTo>
                    <a:pt x="75" y="128"/>
                  </a:lnTo>
                  <a:lnTo>
                    <a:pt x="80" y="126"/>
                  </a:lnTo>
                  <a:lnTo>
                    <a:pt x="84" y="125"/>
                  </a:lnTo>
                  <a:lnTo>
                    <a:pt x="88" y="123"/>
                  </a:lnTo>
                  <a:lnTo>
                    <a:pt x="93" y="122"/>
                  </a:lnTo>
                  <a:lnTo>
                    <a:pt x="96" y="120"/>
                  </a:lnTo>
                  <a:lnTo>
                    <a:pt x="100" y="118"/>
                  </a:lnTo>
                  <a:lnTo>
                    <a:pt x="104" y="114"/>
                  </a:lnTo>
                  <a:lnTo>
                    <a:pt x="107" y="112"/>
                  </a:lnTo>
                  <a:lnTo>
                    <a:pt x="111" y="109"/>
                  </a:lnTo>
                  <a:lnTo>
                    <a:pt x="114" y="106"/>
                  </a:lnTo>
                  <a:lnTo>
                    <a:pt x="116" y="103"/>
                  </a:lnTo>
                  <a:lnTo>
                    <a:pt x="120" y="100"/>
                  </a:lnTo>
                  <a:lnTo>
                    <a:pt x="122" y="97"/>
                  </a:lnTo>
                  <a:lnTo>
                    <a:pt x="125" y="93"/>
                  </a:lnTo>
                  <a:lnTo>
                    <a:pt x="127" y="89"/>
                  </a:lnTo>
                  <a:lnTo>
                    <a:pt x="129" y="86"/>
                  </a:lnTo>
                  <a:lnTo>
                    <a:pt x="132" y="82"/>
                  </a:lnTo>
                  <a:lnTo>
                    <a:pt x="133" y="77"/>
                  </a:lnTo>
                  <a:lnTo>
                    <a:pt x="135" y="73"/>
                  </a:lnTo>
                  <a:lnTo>
                    <a:pt x="136" y="68"/>
                  </a:lnTo>
                  <a:lnTo>
                    <a:pt x="138" y="63"/>
                  </a:lnTo>
                  <a:lnTo>
                    <a:pt x="138" y="57"/>
                  </a:lnTo>
                  <a:lnTo>
                    <a:pt x="138" y="55"/>
                  </a:lnTo>
                  <a:lnTo>
                    <a:pt x="139" y="53"/>
                  </a:lnTo>
                  <a:lnTo>
                    <a:pt x="139" y="50"/>
                  </a:lnTo>
                  <a:lnTo>
                    <a:pt x="139" y="48"/>
                  </a:lnTo>
                  <a:lnTo>
                    <a:pt x="139" y="45"/>
                  </a:lnTo>
                  <a:lnTo>
                    <a:pt x="139" y="43"/>
                  </a:lnTo>
                  <a:lnTo>
                    <a:pt x="139" y="40"/>
                  </a:lnTo>
                  <a:lnTo>
                    <a:pt x="139" y="38"/>
                  </a:lnTo>
                  <a:lnTo>
                    <a:pt x="138" y="36"/>
                  </a:lnTo>
                  <a:lnTo>
                    <a:pt x="138" y="34"/>
                  </a:lnTo>
                  <a:lnTo>
                    <a:pt x="138" y="32"/>
                  </a:lnTo>
                  <a:lnTo>
                    <a:pt x="138" y="29"/>
                  </a:lnTo>
                  <a:lnTo>
                    <a:pt x="136" y="27"/>
                  </a:lnTo>
                  <a:lnTo>
                    <a:pt x="136" y="25"/>
                  </a:lnTo>
                  <a:lnTo>
                    <a:pt x="135" y="23"/>
                  </a:lnTo>
                  <a:lnTo>
                    <a:pt x="133" y="21"/>
                  </a:lnTo>
                  <a:lnTo>
                    <a:pt x="133" y="19"/>
                  </a:lnTo>
                  <a:lnTo>
                    <a:pt x="132" y="17"/>
                  </a:lnTo>
                  <a:lnTo>
                    <a:pt x="130" y="15"/>
                  </a:lnTo>
                  <a:lnTo>
                    <a:pt x="129" y="14"/>
                  </a:lnTo>
                  <a:lnTo>
                    <a:pt x="127" y="13"/>
                  </a:lnTo>
                  <a:lnTo>
                    <a:pt x="127" y="10"/>
                  </a:lnTo>
                  <a:lnTo>
                    <a:pt x="126" y="9"/>
                  </a:lnTo>
                  <a:lnTo>
                    <a:pt x="125" y="8"/>
                  </a:lnTo>
                  <a:lnTo>
                    <a:pt x="122" y="6"/>
                  </a:lnTo>
                  <a:lnTo>
                    <a:pt x="120" y="5"/>
                  </a:lnTo>
                  <a:lnTo>
                    <a:pt x="119" y="4"/>
                  </a:lnTo>
                  <a:lnTo>
                    <a:pt x="117" y="3"/>
                  </a:lnTo>
                  <a:lnTo>
                    <a:pt x="116" y="2"/>
                  </a:lnTo>
                  <a:lnTo>
                    <a:pt x="113" y="1"/>
                  </a:lnTo>
                  <a:lnTo>
                    <a:pt x="111" y="0"/>
                  </a:lnTo>
                  <a:lnTo>
                    <a:pt x="109" y="0"/>
                  </a:lnTo>
                </a:path>
              </a:pathLst>
            </a:custGeom>
            <a:gradFill rotWithShape="0">
              <a:gsLst>
                <a:gs pos="0">
                  <a:srgbClr val="66ffff"/>
                </a:gs>
                <a:gs pos="100000">
                  <a:srgbClr val="0099ff"/>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gradFill rotWithShape="0">
          <a:gsLst>
            <a:gs pos="0">
              <a:srgbClr val="002f5e"/>
            </a:gs>
            <a:gs pos="100000">
              <a:srgbClr val="0000ff"/>
            </a:gs>
          </a:gsLst>
          <a:lin ang="5400000"/>
        </a:gradFill>
      </p:bgPr>
    </p:bg>
    <p:spTree>
      <p:nvGrpSpPr>
        <p:cNvPr id="1" name=""/>
        <p:cNvGrpSpPr/>
        <p:nvPr/>
      </p:nvGrpSpPr>
      <p:grpSpPr>
        <a:xfrm>
          <a:off x="0" y="0"/>
          <a:ext cx="0" cy="0"/>
          <a:chOff x="0" y="0"/>
          <a:chExt cx="0" cy="0"/>
        </a:xfrm>
      </p:grpSpPr>
      <p:sp>
        <p:nvSpPr>
          <p:cNvPr id="0" name=""/>
          <p:cNvSpPr/>
          <p:nvPr/>
        </p:nvSpPr>
        <p:spPr>
          <a:xfrm>
            <a:off x="706320" y="552600"/>
            <a:ext cx="8380440" cy="1143000"/>
          </a:xfrm>
          <a:prstGeom prst="rect">
            <a:avLst/>
          </a:prstGeom>
          <a:solidFill>
            <a:srgbClr val="3399ff">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 name=""/>
          <p:cNvSpPr/>
          <p:nvPr/>
        </p:nvSpPr>
        <p:spPr>
          <a:xfrm>
            <a:off x="152280" y="1752480"/>
            <a:ext cx="4724640" cy="152640"/>
          </a:xfrm>
          <a:prstGeom prst="rect">
            <a:avLst/>
          </a:prstGeom>
          <a:solidFill>
            <a:srgbClr val="66ffff">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8"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Arial"/>
              </a:rPr>
              <a:t>Click to edit the title text format</a:t>
            </a:r>
            <a:endParaRPr b="1" lang="en-US" sz="3600" strike="noStrike" u="none">
              <a:solidFill>
                <a:srgbClr val="ffff00"/>
              </a:solidFill>
              <a:effectLst/>
              <a:uFillTx/>
              <a:latin typeface="Arial"/>
            </a:endParaRPr>
          </a:p>
        </p:txBody>
      </p:sp>
      <p:sp>
        <p:nvSpPr>
          <p:cNvPr id="19"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601"/>
              </a:spcBef>
              <a:buClr>
                <a:srgbClr val="ffff00"/>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Click to edit the outline text format</a:t>
            </a:r>
            <a:endParaRPr b="1" lang="en-US" sz="2400" strike="noStrike" u="none">
              <a:solidFill>
                <a:srgbClr val="ffffff"/>
              </a:solidFill>
              <a:effectLst/>
              <a:uFillTx/>
              <a:latin typeface="Arial"/>
            </a:endParaRPr>
          </a:p>
          <a:p>
            <a:pPr lvl="1" marL="743040" indent="-285840">
              <a:spcBef>
                <a:spcPts val="601"/>
              </a:spcBef>
              <a:buClr>
                <a:srgbClr val="66ffff"/>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Second Outline Level</a:t>
            </a:r>
            <a:endParaRPr b="1" lang="en-US" sz="2400" strike="noStrike" u="none">
              <a:solidFill>
                <a:srgbClr val="ffffff"/>
              </a:solidFill>
              <a:effectLst/>
              <a:uFillTx/>
              <a:latin typeface="Arial"/>
            </a:endParaRPr>
          </a:p>
          <a:p>
            <a:pPr lvl="2" marL="114300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Third Outline Level</a:t>
            </a:r>
            <a:endParaRPr b="1" lang="en-US" sz="2400" strike="noStrike" u="none">
              <a:solidFill>
                <a:srgbClr val="ffffff"/>
              </a:solidFill>
              <a:effectLst/>
              <a:uFillTx/>
              <a:latin typeface="Arial"/>
            </a:endParaRPr>
          </a:p>
          <a:p>
            <a:pPr lvl="3" marL="160020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Fourth Outline Level</a:t>
            </a:r>
            <a:endParaRPr b="1" lang="en-US" sz="2400" strike="noStrike" u="none">
              <a:solidFill>
                <a:srgbClr val="ffffff"/>
              </a:solidFill>
              <a:effectLst/>
              <a:uFillTx/>
              <a:latin typeface="Arial"/>
            </a:endParaRPr>
          </a:p>
          <a:p>
            <a:pPr lvl="4" marL="2057400" indent="-228600">
              <a:spcBef>
                <a:spcPts val="601"/>
              </a:spcBef>
              <a:buClr>
                <a:srgbClr val="d60093"/>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Fifth Outline Level</a:t>
            </a:r>
            <a:endParaRPr b="1" lang="en-US" sz="2400" strike="noStrike" u="none">
              <a:solidFill>
                <a:srgbClr val="ffffff"/>
              </a:solidFill>
              <a:effectLst/>
              <a:uFillTx/>
              <a:latin typeface="Arial"/>
            </a:endParaRPr>
          </a:p>
          <a:p>
            <a:pPr lvl="5" marL="205740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Sixth Outline Level</a:t>
            </a:r>
            <a:endParaRPr b="1" lang="en-US" sz="2400" strike="noStrike" u="none">
              <a:solidFill>
                <a:srgbClr val="ffffff"/>
              </a:solidFill>
              <a:effectLst/>
              <a:uFillTx/>
              <a:latin typeface="Arial"/>
            </a:endParaRPr>
          </a:p>
          <a:p>
            <a:pPr lvl="6" marL="205740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Seventh Outline Level</a:t>
            </a:r>
            <a:endParaRPr b="1" lang="en-US" sz="2400" strike="noStrike" u="none">
              <a:solidFill>
                <a:srgbClr val="ffffff"/>
              </a:solidFill>
              <a:effectLst/>
              <a:uFillTx/>
              <a:latin typeface="Arial"/>
            </a:endParaRPr>
          </a:p>
        </p:txBody>
      </p:sp>
      <p:sp>
        <p:nvSpPr>
          <p:cNvPr id="20" name="PlaceHolder 3"/>
          <p:cNvSpPr>
            <a:spLocks noGrp="1"/>
          </p:cNvSpPr>
          <p:nvPr>
            <p:ph type="dt" idx="7"/>
          </p:nvPr>
        </p:nvSpPr>
        <p:spPr>
          <a:xfrm>
            <a:off x="685800" y="6172200"/>
            <a:ext cx="1905120" cy="457200"/>
          </a:xfrm>
          <a:prstGeom prst="rect">
            <a:avLst/>
          </a:prstGeom>
          <a:noFill/>
          <a:ln w="0">
            <a:noFill/>
          </a:ln>
        </p:spPr>
        <p:txBody>
          <a:bodyPr lIns="92160" rIns="92160" tIns="46080" bIns="46080" anchor="ctr">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21" name="PlaceHolder 4"/>
          <p:cNvSpPr>
            <a:spLocks noGrp="1"/>
          </p:cNvSpPr>
          <p:nvPr>
            <p:ph type="ftr" idx="8"/>
          </p:nvPr>
        </p:nvSpPr>
        <p:spPr>
          <a:xfrm>
            <a:off x="3124080" y="6172200"/>
            <a:ext cx="2895840" cy="457200"/>
          </a:xfrm>
          <a:prstGeom prst="rect">
            <a:avLst/>
          </a:prstGeom>
          <a:noFill/>
          <a:ln w="0">
            <a:noFill/>
          </a:ln>
        </p:spPr>
        <p:txBody>
          <a:bodyPr lIns="92160" rIns="92160" tIns="46080" bIns="46080" anchor="ctr">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&lt;footer&gt;</a:t>
            </a:r>
            <a:endParaRPr b="0" lang="en-US" sz="1400" strike="noStrike" u="none">
              <a:solidFill>
                <a:srgbClr val="ffffff"/>
              </a:solidFill>
              <a:effectLst/>
              <a:uFillTx/>
              <a:latin typeface="Times New Roman"/>
            </a:endParaRPr>
          </a:p>
        </p:txBody>
      </p:sp>
      <p:sp>
        <p:nvSpPr>
          <p:cNvPr id="22" name="PlaceHolder 5"/>
          <p:cNvSpPr>
            <a:spLocks noGrp="1"/>
          </p:cNvSpPr>
          <p:nvPr>
            <p:ph type="sldNum" idx="9"/>
          </p:nvPr>
        </p:nvSpPr>
        <p:spPr>
          <a:xfrm>
            <a:off x="6933960" y="6324480"/>
            <a:ext cx="1904760" cy="457200"/>
          </a:xfrm>
          <a:prstGeom prst="rect">
            <a:avLst/>
          </a:prstGeom>
          <a:noFill/>
          <a:ln w="0">
            <a:noFill/>
          </a:ln>
        </p:spPr>
        <p:txBody>
          <a:bodyPr lIns="92160" rIns="92160" tIns="46080" bIns="46080" anchor="ctr">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11CFEF5-8B23-4BC9-BC11-0FE7AA8D5A97}" type="slidenum">
              <a:rPr b="1" lang="en-US" sz="1200" strike="noStrike" u="none">
                <a:solidFill>
                  <a:srgbClr val="ffffff"/>
                </a:solidFill>
                <a:effectLst/>
                <a:uFillTx/>
                <a:latin typeface="Arial"/>
              </a:rPr>
              <a:t>&lt;number&gt;</a:t>
            </a:fld>
            <a:endParaRPr b="0" lang="en-US" sz="1200" strike="noStrike" u="none">
              <a:solidFill>
                <a:srgbClr val="ffffff"/>
              </a:solidFill>
              <a:effectLst/>
              <a:uFillTx/>
              <a:latin typeface="Times New Roman"/>
            </a:endParaRPr>
          </a:p>
        </p:txBody>
      </p:sp>
      <p:grpSp>
        <p:nvGrpSpPr>
          <p:cNvPr id="23" name=""/>
          <p:cNvGrpSpPr/>
          <p:nvPr/>
        </p:nvGrpSpPr>
        <p:grpSpPr>
          <a:xfrm>
            <a:off x="204840" y="6394320"/>
            <a:ext cx="502920" cy="272880"/>
            <a:chOff x="204840" y="6394320"/>
            <a:chExt cx="502920" cy="272880"/>
          </a:xfrm>
        </p:grpSpPr>
        <p:sp>
          <p:nvSpPr>
            <p:cNvPr id="8" name=""/>
            <p:cNvSpPr/>
            <p:nvPr/>
          </p:nvSpPr>
          <p:spPr>
            <a:xfrm>
              <a:off x="204840" y="6522480"/>
              <a:ext cx="354960" cy="144720"/>
            </a:xfrm>
            <a:custGeom>
              <a:avLst/>
              <a:gdLst/>
              <a:ahLst/>
              <a:rect l="l" t="t" r="r" b="b"/>
              <a:pathLst>
                <a:path w="327" h="135">
                  <a:moveTo>
                    <a:pt x="314" y="134"/>
                  </a:moveTo>
                  <a:lnTo>
                    <a:pt x="326" y="10"/>
                  </a:lnTo>
                  <a:lnTo>
                    <a:pt x="165" y="4"/>
                  </a:lnTo>
                  <a:lnTo>
                    <a:pt x="165" y="5"/>
                  </a:lnTo>
                  <a:lnTo>
                    <a:pt x="165" y="6"/>
                  </a:lnTo>
                  <a:lnTo>
                    <a:pt x="163" y="10"/>
                  </a:lnTo>
                  <a:lnTo>
                    <a:pt x="163" y="15"/>
                  </a:lnTo>
                  <a:lnTo>
                    <a:pt x="163" y="19"/>
                  </a:lnTo>
                  <a:lnTo>
                    <a:pt x="162" y="23"/>
                  </a:lnTo>
                  <a:lnTo>
                    <a:pt x="160" y="26"/>
                  </a:lnTo>
                  <a:lnTo>
                    <a:pt x="159" y="31"/>
                  </a:lnTo>
                  <a:lnTo>
                    <a:pt x="158" y="35"/>
                  </a:lnTo>
                  <a:lnTo>
                    <a:pt x="158" y="38"/>
                  </a:lnTo>
                  <a:lnTo>
                    <a:pt x="156" y="41"/>
                  </a:lnTo>
                  <a:lnTo>
                    <a:pt x="155" y="44"/>
                  </a:lnTo>
                  <a:lnTo>
                    <a:pt x="153" y="47"/>
                  </a:lnTo>
                  <a:lnTo>
                    <a:pt x="152" y="49"/>
                  </a:lnTo>
                  <a:lnTo>
                    <a:pt x="150" y="52"/>
                  </a:lnTo>
                  <a:lnTo>
                    <a:pt x="149" y="54"/>
                  </a:lnTo>
                  <a:lnTo>
                    <a:pt x="147" y="57"/>
                  </a:lnTo>
                  <a:lnTo>
                    <a:pt x="146" y="59"/>
                  </a:lnTo>
                  <a:lnTo>
                    <a:pt x="143" y="61"/>
                  </a:lnTo>
                  <a:lnTo>
                    <a:pt x="142" y="62"/>
                  </a:lnTo>
                  <a:lnTo>
                    <a:pt x="140" y="64"/>
                  </a:lnTo>
                  <a:lnTo>
                    <a:pt x="137" y="66"/>
                  </a:lnTo>
                  <a:lnTo>
                    <a:pt x="136" y="67"/>
                  </a:lnTo>
                  <a:lnTo>
                    <a:pt x="133" y="68"/>
                  </a:lnTo>
                  <a:lnTo>
                    <a:pt x="130" y="70"/>
                  </a:lnTo>
                  <a:lnTo>
                    <a:pt x="129" y="71"/>
                  </a:lnTo>
                  <a:lnTo>
                    <a:pt x="126" y="71"/>
                  </a:lnTo>
                  <a:lnTo>
                    <a:pt x="123" y="72"/>
                  </a:lnTo>
                  <a:lnTo>
                    <a:pt x="120" y="73"/>
                  </a:lnTo>
                  <a:lnTo>
                    <a:pt x="117" y="73"/>
                  </a:lnTo>
                  <a:lnTo>
                    <a:pt x="114" y="74"/>
                  </a:lnTo>
                  <a:lnTo>
                    <a:pt x="111" y="74"/>
                  </a:lnTo>
                  <a:lnTo>
                    <a:pt x="108" y="74"/>
                  </a:lnTo>
                  <a:lnTo>
                    <a:pt x="104" y="75"/>
                  </a:lnTo>
                  <a:lnTo>
                    <a:pt x="117" y="3"/>
                  </a:lnTo>
                  <a:lnTo>
                    <a:pt x="23" y="0"/>
                  </a:lnTo>
                  <a:lnTo>
                    <a:pt x="0" y="134"/>
                  </a:lnTo>
                  <a:lnTo>
                    <a:pt x="104" y="134"/>
                  </a:lnTo>
                  <a:lnTo>
                    <a:pt x="108" y="134"/>
                  </a:lnTo>
                  <a:lnTo>
                    <a:pt x="114" y="134"/>
                  </a:lnTo>
                  <a:lnTo>
                    <a:pt x="120" y="133"/>
                  </a:lnTo>
                  <a:lnTo>
                    <a:pt x="124" y="133"/>
                  </a:lnTo>
                  <a:lnTo>
                    <a:pt x="130" y="133"/>
                  </a:lnTo>
                  <a:lnTo>
                    <a:pt x="134" y="132"/>
                  </a:lnTo>
                  <a:lnTo>
                    <a:pt x="139" y="131"/>
                  </a:lnTo>
                  <a:lnTo>
                    <a:pt x="145" y="130"/>
                  </a:lnTo>
                  <a:lnTo>
                    <a:pt x="149" y="129"/>
                  </a:lnTo>
                  <a:lnTo>
                    <a:pt x="153" y="128"/>
                  </a:lnTo>
                  <a:lnTo>
                    <a:pt x="158" y="126"/>
                  </a:lnTo>
                  <a:lnTo>
                    <a:pt x="163" y="124"/>
                  </a:lnTo>
                  <a:lnTo>
                    <a:pt x="168" y="123"/>
                  </a:lnTo>
                  <a:lnTo>
                    <a:pt x="172" y="121"/>
                  </a:lnTo>
                  <a:lnTo>
                    <a:pt x="176" y="119"/>
                  </a:lnTo>
                  <a:lnTo>
                    <a:pt x="179" y="117"/>
                  </a:lnTo>
                  <a:lnTo>
                    <a:pt x="184" y="114"/>
                  </a:lnTo>
                  <a:lnTo>
                    <a:pt x="188" y="112"/>
                  </a:lnTo>
                  <a:lnTo>
                    <a:pt x="192" y="109"/>
                  </a:lnTo>
                  <a:lnTo>
                    <a:pt x="197" y="106"/>
                  </a:lnTo>
                  <a:lnTo>
                    <a:pt x="200" y="103"/>
                  </a:lnTo>
                  <a:lnTo>
                    <a:pt x="202" y="100"/>
                  </a:lnTo>
                  <a:lnTo>
                    <a:pt x="207" y="97"/>
                  </a:lnTo>
                  <a:lnTo>
                    <a:pt x="210" y="94"/>
                  </a:lnTo>
                  <a:lnTo>
                    <a:pt x="213" y="90"/>
                  </a:lnTo>
                  <a:lnTo>
                    <a:pt x="217" y="86"/>
                  </a:lnTo>
                  <a:lnTo>
                    <a:pt x="220" y="83"/>
                  </a:lnTo>
                  <a:lnTo>
                    <a:pt x="223" y="79"/>
                  </a:lnTo>
                  <a:lnTo>
                    <a:pt x="226" y="75"/>
                  </a:lnTo>
                  <a:lnTo>
                    <a:pt x="229" y="70"/>
                  </a:lnTo>
                  <a:lnTo>
                    <a:pt x="230" y="66"/>
                  </a:lnTo>
                  <a:lnTo>
                    <a:pt x="233" y="61"/>
                  </a:lnTo>
                  <a:lnTo>
                    <a:pt x="221" y="134"/>
                  </a:lnTo>
                  <a:lnTo>
                    <a:pt x="314" y="134"/>
                  </a:lnTo>
                </a:path>
              </a:pathLst>
            </a:custGeom>
            <a:gradFill rotWithShape="0">
              <a:gsLst>
                <a:gs pos="0">
                  <a:srgbClr val="66ffff"/>
                </a:gs>
                <a:gs pos="100000">
                  <a:srgbClr val="0099ff"/>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9" name=""/>
            <p:cNvSpPr/>
            <p:nvPr/>
          </p:nvSpPr>
          <p:spPr>
            <a:xfrm>
              <a:off x="230400" y="6394320"/>
              <a:ext cx="360720" cy="128160"/>
            </a:xfrm>
            <a:custGeom>
              <a:avLst/>
              <a:gdLst/>
              <a:ahLst/>
              <a:rect l="l" t="t" r="r" b="b"/>
              <a:pathLst>
                <a:path w="333" h="119">
                  <a:moveTo>
                    <a:pt x="95" y="114"/>
                  </a:moveTo>
                  <a:lnTo>
                    <a:pt x="104" y="58"/>
                  </a:lnTo>
                  <a:lnTo>
                    <a:pt x="107" y="58"/>
                  </a:lnTo>
                  <a:lnTo>
                    <a:pt x="111" y="58"/>
                  </a:lnTo>
                  <a:lnTo>
                    <a:pt x="113" y="58"/>
                  </a:lnTo>
                  <a:lnTo>
                    <a:pt x="117" y="58"/>
                  </a:lnTo>
                  <a:lnTo>
                    <a:pt x="119" y="59"/>
                  </a:lnTo>
                  <a:lnTo>
                    <a:pt x="122" y="59"/>
                  </a:lnTo>
                  <a:lnTo>
                    <a:pt x="124" y="60"/>
                  </a:lnTo>
                  <a:lnTo>
                    <a:pt x="126" y="61"/>
                  </a:lnTo>
                  <a:lnTo>
                    <a:pt x="129" y="61"/>
                  </a:lnTo>
                  <a:lnTo>
                    <a:pt x="130" y="62"/>
                  </a:lnTo>
                  <a:lnTo>
                    <a:pt x="132" y="63"/>
                  </a:lnTo>
                  <a:lnTo>
                    <a:pt x="135" y="65"/>
                  </a:lnTo>
                  <a:lnTo>
                    <a:pt x="135" y="66"/>
                  </a:lnTo>
                  <a:lnTo>
                    <a:pt x="137" y="68"/>
                  </a:lnTo>
                  <a:lnTo>
                    <a:pt x="139" y="69"/>
                  </a:lnTo>
                  <a:lnTo>
                    <a:pt x="140" y="70"/>
                  </a:lnTo>
                  <a:lnTo>
                    <a:pt x="140" y="72"/>
                  </a:lnTo>
                  <a:lnTo>
                    <a:pt x="142" y="74"/>
                  </a:lnTo>
                  <a:lnTo>
                    <a:pt x="142" y="75"/>
                  </a:lnTo>
                  <a:lnTo>
                    <a:pt x="143" y="77"/>
                  </a:lnTo>
                  <a:lnTo>
                    <a:pt x="143" y="79"/>
                  </a:lnTo>
                  <a:lnTo>
                    <a:pt x="145" y="81"/>
                  </a:lnTo>
                  <a:lnTo>
                    <a:pt x="145" y="84"/>
                  </a:lnTo>
                  <a:lnTo>
                    <a:pt x="145" y="87"/>
                  </a:lnTo>
                  <a:lnTo>
                    <a:pt x="145" y="89"/>
                  </a:lnTo>
                  <a:lnTo>
                    <a:pt x="145" y="92"/>
                  </a:lnTo>
                  <a:lnTo>
                    <a:pt x="145" y="95"/>
                  </a:lnTo>
                  <a:lnTo>
                    <a:pt x="145" y="98"/>
                  </a:lnTo>
                  <a:lnTo>
                    <a:pt x="145" y="101"/>
                  </a:lnTo>
                  <a:lnTo>
                    <a:pt x="145" y="105"/>
                  </a:lnTo>
                  <a:lnTo>
                    <a:pt x="145" y="108"/>
                  </a:lnTo>
                  <a:lnTo>
                    <a:pt x="143" y="112"/>
                  </a:lnTo>
                  <a:lnTo>
                    <a:pt x="305" y="106"/>
                  </a:lnTo>
                  <a:lnTo>
                    <a:pt x="332" y="0"/>
                  </a:lnTo>
                  <a:lnTo>
                    <a:pt x="239" y="0"/>
                  </a:lnTo>
                  <a:lnTo>
                    <a:pt x="229" y="68"/>
                  </a:lnTo>
                  <a:lnTo>
                    <a:pt x="227" y="63"/>
                  </a:lnTo>
                  <a:lnTo>
                    <a:pt x="227" y="58"/>
                  </a:lnTo>
                  <a:lnTo>
                    <a:pt x="226" y="54"/>
                  </a:lnTo>
                  <a:lnTo>
                    <a:pt x="223" y="51"/>
                  </a:lnTo>
                  <a:lnTo>
                    <a:pt x="221" y="47"/>
                  </a:lnTo>
                  <a:lnTo>
                    <a:pt x="220" y="44"/>
                  </a:lnTo>
                  <a:lnTo>
                    <a:pt x="219" y="41"/>
                  </a:lnTo>
                  <a:lnTo>
                    <a:pt x="217" y="37"/>
                  </a:lnTo>
                  <a:lnTo>
                    <a:pt x="214" y="34"/>
                  </a:lnTo>
                  <a:lnTo>
                    <a:pt x="211" y="32"/>
                  </a:lnTo>
                  <a:lnTo>
                    <a:pt x="210" y="28"/>
                  </a:lnTo>
                  <a:lnTo>
                    <a:pt x="207" y="26"/>
                  </a:lnTo>
                  <a:lnTo>
                    <a:pt x="204" y="23"/>
                  </a:lnTo>
                  <a:lnTo>
                    <a:pt x="201" y="21"/>
                  </a:lnTo>
                  <a:lnTo>
                    <a:pt x="198" y="19"/>
                  </a:lnTo>
                  <a:lnTo>
                    <a:pt x="195" y="17"/>
                  </a:lnTo>
                  <a:lnTo>
                    <a:pt x="191" y="15"/>
                  </a:lnTo>
                  <a:lnTo>
                    <a:pt x="188" y="12"/>
                  </a:lnTo>
                  <a:lnTo>
                    <a:pt x="184" y="11"/>
                  </a:lnTo>
                  <a:lnTo>
                    <a:pt x="179" y="10"/>
                  </a:lnTo>
                  <a:lnTo>
                    <a:pt x="177" y="8"/>
                  </a:lnTo>
                  <a:lnTo>
                    <a:pt x="172" y="6"/>
                  </a:lnTo>
                  <a:lnTo>
                    <a:pt x="168" y="6"/>
                  </a:lnTo>
                  <a:lnTo>
                    <a:pt x="164" y="4"/>
                  </a:lnTo>
                  <a:lnTo>
                    <a:pt x="159" y="4"/>
                  </a:lnTo>
                  <a:lnTo>
                    <a:pt x="155" y="2"/>
                  </a:lnTo>
                  <a:lnTo>
                    <a:pt x="149" y="2"/>
                  </a:lnTo>
                  <a:lnTo>
                    <a:pt x="145" y="2"/>
                  </a:lnTo>
                  <a:lnTo>
                    <a:pt x="140" y="1"/>
                  </a:lnTo>
                  <a:lnTo>
                    <a:pt x="135" y="0"/>
                  </a:lnTo>
                  <a:lnTo>
                    <a:pt x="130" y="0"/>
                  </a:lnTo>
                  <a:lnTo>
                    <a:pt x="124" y="0"/>
                  </a:lnTo>
                  <a:lnTo>
                    <a:pt x="20" y="0"/>
                  </a:lnTo>
                  <a:lnTo>
                    <a:pt x="0" y="118"/>
                  </a:lnTo>
                  <a:lnTo>
                    <a:pt x="95" y="114"/>
                  </a:lnTo>
                </a:path>
              </a:pathLst>
            </a:custGeom>
            <a:gradFill rotWithShape="0">
              <a:gsLst>
                <a:gs pos="0">
                  <a:srgbClr val="0099ff"/>
                </a:gs>
                <a:gs pos="100000">
                  <a:srgbClr val="66ffff"/>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0" name=""/>
            <p:cNvSpPr/>
            <p:nvPr/>
          </p:nvSpPr>
          <p:spPr>
            <a:xfrm>
              <a:off x="584280" y="6394320"/>
              <a:ext cx="123480" cy="128160"/>
            </a:xfrm>
            <a:custGeom>
              <a:avLst/>
              <a:gdLst/>
              <a:ahLst/>
              <a:rect l="l" t="t" r="r" b="b"/>
              <a:pathLst>
                <a:path w="114" h="119">
                  <a:moveTo>
                    <a:pt x="26" y="0"/>
                  </a:moveTo>
                  <a:lnTo>
                    <a:pt x="5" y="0"/>
                  </a:lnTo>
                  <a:lnTo>
                    <a:pt x="0" y="106"/>
                  </a:lnTo>
                  <a:lnTo>
                    <a:pt x="73" y="118"/>
                  </a:lnTo>
                  <a:lnTo>
                    <a:pt x="74" y="116"/>
                  </a:lnTo>
                  <a:lnTo>
                    <a:pt x="75" y="116"/>
                  </a:lnTo>
                  <a:lnTo>
                    <a:pt x="77" y="114"/>
                  </a:lnTo>
                  <a:lnTo>
                    <a:pt x="78" y="114"/>
                  </a:lnTo>
                  <a:lnTo>
                    <a:pt x="80" y="112"/>
                  </a:lnTo>
                  <a:lnTo>
                    <a:pt x="81" y="111"/>
                  </a:lnTo>
                  <a:lnTo>
                    <a:pt x="84" y="110"/>
                  </a:lnTo>
                  <a:lnTo>
                    <a:pt x="86" y="109"/>
                  </a:lnTo>
                  <a:lnTo>
                    <a:pt x="86" y="108"/>
                  </a:lnTo>
                  <a:lnTo>
                    <a:pt x="89" y="106"/>
                  </a:lnTo>
                  <a:lnTo>
                    <a:pt x="90" y="104"/>
                  </a:lnTo>
                  <a:lnTo>
                    <a:pt x="91" y="103"/>
                  </a:lnTo>
                  <a:lnTo>
                    <a:pt x="93" y="101"/>
                  </a:lnTo>
                  <a:lnTo>
                    <a:pt x="94" y="100"/>
                  </a:lnTo>
                  <a:lnTo>
                    <a:pt x="96" y="98"/>
                  </a:lnTo>
                  <a:lnTo>
                    <a:pt x="97" y="97"/>
                  </a:lnTo>
                  <a:lnTo>
                    <a:pt x="99" y="94"/>
                  </a:lnTo>
                  <a:lnTo>
                    <a:pt x="100" y="93"/>
                  </a:lnTo>
                  <a:lnTo>
                    <a:pt x="102" y="91"/>
                  </a:lnTo>
                  <a:lnTo>
                    <a:pt x="102" y="89"/>
                  </a:lnTo>
                  <a:lnTo>
                    <a:pt x="103" y="88"/>
                  </a:lnTo>
                  <a:lnTo>
                    <a:pt x="104" y="86"/>
                  </a:lnTo>
                  <a:lnTo>
                    <a:pt x="106" y="84"/>
                  </a:lnTo>
                  <a:lnTo>
                    <a:pt x="107" y="81"/>
                  </a:lnTo>
                  <a:lnTo>
                    <a:pt x="107" y="79"/>
                  </a:lnTo>
                  <a:lnTo>
                    <a:pt x="109" y="77"/>
                  </a:lnTo>
                  <a:lnTo>
                    <a:pt x="109" y="75"/>
                  </a:lnTo>
                  <a:lnTo>
                    <a:pt x="110" y="73"/>
                  </a:lnTo>
                  <a:lnTo>
                    <a:pt x="110" y="70"/>
                  </a:lnTo>
                  <a:lnTo>
                    <a:pt x="112" y="68"/>
                  </a:lnTo>
                  <a:lnTo>
                    <a:pt x="112" y="66"/>
                  </a:lnTo>
                  <a:lnTo>
                    <a:pt x="113" y="62"/>
                  </a:lnTo>
                  <a:lnTo>
                    <a:pt x="113" y="58"/>
                  </a:lnTo>
                  <a:lnTo>
                    <a:pt x="113" y="54"/>
                  </a:lnTo>
                  <a:lnTo>
                    <a:pt x="113" y="50"/>
                  </a:lnTo>
                  <a:lnTo>
                    <a:pt x="113" y="45"/>
                  </a:lnTo>
                  <a:lnTo>
                    <a:pt x="113" y="42"/>
                  </a:lnTo>
                  <a:lnTo>
                    <a:pt x="112" y="39"/>
                  </a:lnTo>
                  <a:lnTo>
                    <a:pt x="112" y="35"/>
                  </a:lnTo>
                  <a:lnTo>
                    <a:pt x="110" y="32"/>
                  </a:lnTo>
                  <a:lnTo>
                    <a:pt x="109" y="29"/>
                  </a:lnTo>
                  <a:lnTo>
                    <a:pt x="107" y="26"/>
                  </a:lnTo>
                  <a:lnTo>
                    <a:pt x="104" y="23"/>
                  </a:lnTo>
                  <a:lnTo>
                    <a:pt x="103" y="21"/>
                  </a:lnTo>
                  <a:lnTo>
                    <a:pt x="100" y="19"/>
                  </a:lnTo>
                  <a:lnTo>
                    <a:pt x="97" y="17"/>
                  </a:lnTo>
                  <a:lnTo>
                    <a:pt x="96" y="15"/>
                  </a:lnTo>
                  <a:lnTo>
                    <a:pt x="93" y="13"/>
                  </a:lnTo>
                  <a:lnTo>
                    <a:pt x="90" y="11"/>
                  </a:lnTo>
                  <a:lnTo>
                    <a:pt x="86" y="10"/>
                  </a:lnTo>
                  <a:lnTo>
                    <a:pt x="83" y="8"/>
                  </a:lnTo>
                  <a:lnTo>
                    <a:pt x="80" y="7"/>
                  </a:lnTo>
                  <a:lnTo>
                    <a:pt x="75" y="6"/>
                  </a:lnTo>
                  <a:lnTo>
                    <a:pt x="71" y="5"/>
                  </a:lnTo>
                  <a:lnTo>
                    <a:pt x="68" y="4"/>
                  </a:lnTo>
                  <a:lnTo>
                    <a:pt x="64" y="3"/>
                  </a:lnTo>
                  <a:lnTo>
                    <a:pt x="60" y="2"/>
                  </a:lnTo>
                  <a:lnTo>
                    <a:pt x="55" y="2"/>
                  </a:lnTo>
                  <a:lnTo>
                    <a:pt x="51" y="2"/>
                  </a:lnTo>
                  <a:lnTo>
                    <a:pt x="47" y="1"/>
                  </a:lnTo>
                  <a:lnTo>
                    <a:pt x="42" y="1"/>
                  </a:lnTo>
                  <a:lnTo>
                    <a:pt x="36" y="0"/>
                  </a:lnTo>
                  <a:lnTo>
                    <a:pt x="32" y="0"/>
                  </a:lnTo>
                  <a:lnTo>
                    <a:pt x="26" y="0"/>
                  </a:lnTo>
                </a:path>
              </a:pathLst>
            </a:custGeom>
            <a:gradFill rotWithShape="0">
              <a:gsLst>
                <a:gs pos="0">
                  <a:srgbClr val="0099ff"/>
                </a:gs>
                <a:gs pos="100000">
                  <a:srgbClr val="66ffff"/>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 name=""/>
            <p:cNvSpPr/>
            <p:nvPr/>
          </p:nvSpPr>
          <p:spPr>
            <a:xfrm>
              <a:off x="545400" y="6522480"/>
              <a:ext cx="150840" cy="144720"/>
            </a:xfrm>
            <a:custGeom>
              <a:avLst/>
              <a:gdLst/>
              <a:ahLst/>
              <a:rect l="l" t="t" r="r" b="b"/>
              <a:pathLst>
                <a:path w="140" h="135">
                  <a:moveTo>
                    <a:pt x="109" y="0"/>
                  </a:moveTo>
                  <a:lnTo>
                    <a:pt x="33" y="10"/>
                  </a:lnTo>
                  <a:lnTo>
                    <a:pt x="0" y="134"/>
                  </a:lnTo>
                  <a:lnTo>
                    <a:pt x="23" y="134"/>
                  </a:lnTo>
                  <a:lnTo>
                    <a:pt x="29" y="134"/>
                  </a:lnTo>
                  <a:lnTo>
                    <a:pt x="35" y="134"/>
                  </a:lnTo>
                  <a:lnTo>
                    <a:pt x="41" y="133"/>
                  </a:lnTo>
                  <a:lnTo>
                    <a:pt x="45" y="133"/>
                  </a:lnTo>
                  <a:lnTo>
                    <a:pt x="51" y="133"/>
                  </a:lnTo>
                  <a:lnTo>
                    <a:pt x="55" y="132"/>
                  </a:lnTo>
                  <a:lnTo>
                    <a:pt x="61" y="131"/>
                  </a:lnTo>
                  <a:lnTo>
                    <a:pt x="65" y="130"/>
                  </a:lnTo>
                  <a:lnTo>
                    <a:pt x="71" y="129"/>
                  </a:lnTo>
                  <a:lnTo>
                    <a:pt x="75" y="128"/>
                  </a:lnTo>
                  <a:lnTo>
                    <a:pt x="80" y="126"/>
                  </a:lnTo>
                  <a:lnTo>
                    <a:pt x="84" y="125"/>
                  </a:lnTo>
                  <a:lnTo>
                    <a:pt x="88" y="123"/>
                  </a:lnTo>
                  <a:lnTo>
                    <a:pt x="93" y="122"/>
                  </a:lnTo>
                  <a:lnTo>
                    <a:pt x="96" y="120"/>
                  </a:lnTo>
                  <a:lnTo>
                    <a:pt x="100" y="118"/>
                  </a:lnTo>
                  <a:lnTo>
                    <a:pt x="104" y="114"/>
                  </a:lnTo>
                  <a:lnTo>
                    <a:pt x="107" y="112"/>
                  </a:lnTo>
                  <a:lnTo>
                    <a:pt x="111" y="109"/>
                  </a:lnTo>
                  <a:lnTo>
                    <a:pt x="114" y="106"/>
                  </a:lnTo>
                  <a:lnTo>
                    <a:pt x="116" y="103"/>
                  </a:lnTo>
                  <a:lnTo>
                    <a:pt x="120" y="100"/>
                  </a:lnTo>
                  <a:lnTo>
                    <a:pt x="122" y="97"/>
                  </a:lnTo>
                  <a:lnTo>
                    <a:pt x="125" y="93"/>
                  </a:lnTo>
                  <a:lnTo>
                    <a:pt x="127" y="89"/>
                  </a:lnTo>
                  <a:lnTo>
                    <a:pt x="129" y="86"/>
                  </a:lnTo>
                  <a:lnTo>
                    <a:pt x="132" y="82"/>
                  </a:lnTo>
                  <a:lnTo>
                    <a:pt x="133" y="77"/>
                  </a:lnTo>
                  <a:lnTo>
                    <a:pt x="135" y="73"/>
                  </a:lnTo>
                  <a:lnTo>
                    <a:pt x="136" y="68"/>
                  </a:lnTo>
                  <a:lnTo>
                    <a:pt x="138" y="63"/>
                  </a:lnTo>
                  <a:lnTo>
                    <a:pt x="138" y="57"/>
                  </a:lnTo>
                  <a:lnTo>
                    <a:pt x="138" y="55"/>
                  </a:lnTo>
                  <a:lnTo>
                    <a:pt x="139" y="53"/>
                  </a:lnTo>
                  <a:lnTo>
                    <a:pt x="139" y="50"/>
                  </a:lnTo>
                  <a:lnTo>
                    <a:pt x="139" y="48"/>
                  </a:lnTo>
                  <a:lnTo>
                    <a:pt x="139" y="45"/>
                  </a:lnTo>
                  <a:lnTo>
                    <a:pt x="139" y="43"/>
                  </a:lnTo>
                  <a:lnTo>
                    <a:pt x="139" y="40"/>
                  </a:lnTo>
                  <a:lnTo>
                    <a:pt x="139" y="38"/>
                  </a:lnTo>
                  <a:lnTo>
                    <a:pt x="138" y="36"/>
                  </a:lnTo>
                  <a:lnTo>
                    <a:pt x="138" y="34"/>
                  </a:lnTo>
                  <a:lnTo>
                    <a:pt x="138" y="32"/>
                  </a:lnTo>
                  <a:lnTo>
                    <a:pt x="138" y="29"/>
                  </a:lnTo>
                  <a:lnTo>
                    <a:pt x="136" y="27"/>
                  </a:lnTo>
                  <a:lnTo>
                    <a:pt x="136" y="25"/>
                  </a:lnTo>
                  <a:lnTo>
                    <a:pt x="135" y="23"/>
                  </a:lnTo>
                  <a:lnTo>
                    <a:pt x="133" y="21"/>
                  </a:lnTo>
                  <a:lnTo>
                    <a:pt x="133" y="19"/>
                  </a:lnTo>
                  <a:lnTo>
                    <a:pt x="132" y="17"/>
                  </a:lnTo>
                  <a:lnTo>
                    <a:pt x="130" y="15"/>
                  </a:lnTo>
                  <a:lnTo>
                    <a:pt x="129" y="14"/>
                  </a:lnTo>
                  <a:lnTo>
                    <a:pt x="127" y="13"/>
                  </a:lnTo>
                  <a:lnTo>
                    <a:pt x="127" y="10"/>
                  </a:lnTo>
                  <a:lnTo>
                    <a:pt x="126" y="9"/>
                  </a:lnTo>
                  <a:lnTo>
                    <a:pt x="125" y="8"/>
                  </a:lnTo>
                  <a:lnTo>
                    <a:pt x="122" y="6"/>
                  </a:lnTo>
                  <a:lnTo>
                    <a:pt x="120" y="5"/>
                  </a:lnTo>
                  <a:lnTo>
                    <a:pt x="119" y="4"/>
                  </a:lnTo>
                  <a:lnTo>
                    <a:pt x="117" y="3"/>
                  </a:lnTo>
                  <a:lnTo>
                    <a:pt x="116" y="2"/>
                  </a:lnTo>
                  <a:lnTo>
                    <a:pt x="113" y="1"/>
                  </a:lnTo>
                  <a:lnTo>
                    <a:pt x="111" y="0"/>
                  </a:lnTo>
                  <a:lnTo>
                    <a:pt x="109" y="0"/>
                  </a:lnTo>
                </a:path>
              </a:pathLst>
            </a:custGeom>
            <a:gradFill rotWithShape="0">
              <a:gsLst>
                <a:gs pos="0">
                  <a:srgbClr val="66ffff"/>
                </a:gs>
                <a:gs pos="100000">
                  <a:srgbClr val="0099ff"/>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gradFill rotWithShape="0">
          <a:gsLst>
            <a:gs pos="0">
              <a:srgbClr val="002f5e"/>
            </a:gs>
            <a:gs pos="100000">
              <a:srgbClr val="0000ff"/>
            </a:gs>
          </a:gsLst>
          <a:lin ang="5400000"/>
        </a:gradFill>
      </p:bgPr>
    </p:bg>
    <p:spTree>
      <p:nvGrpSpPr>
        <p:cNvPr id="1" name=""/>
        <p:cNvGrpSpPr/>
        <p:nvPr/>
      </p:nvGrpSpPr>
      <p:grpSpPr>
        <a:xfrm>
          <a:off x="0" y="0"/>
          <a:ext cx="0" cy="0"/>
          <a:chOff x="0" y="0"/>
          <a:chExt cx="0" cy="0"/>
        </a:xfrm>
      </p:grpSpPr>
      <p:sp>
        <p:nvSpPr>
          <p:cNvPr id="0" name=""/>
          <p:cNvSpPr/>
          <p:nvPr/>
        </p:nvSpPr>
        <p:spPr>
          <a:xfrm>
            <a:off x="706320" y="552600"/>
            <a:ext cx="8380440" cy="1143000"/>
          </a:xfrm>
          <a:prstGeom prst="rect">
            <a:avLst/>
          </a:prstGeom>
          <a:solidFill>
            <a:srgbClr val="3399ff">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 name=""/>
          <p:cNvSpPr/>
          <p:nvPr/>
        </p:nvSpPr>
        <p:spPr>
          <a:xfrm>
            <a:off x="152280" y="1752480"/>
            <a:ext cx="4724640" cy="152640"/>
          </a:xfrm>
          <a:prstGeom prst="rect">
            <a:avLst/>
          </a:prstGeom>
          <a:solidFill>
            <a:srgbClr val="66ffff">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Arial"/>
              </a:rPr>
              <a:t>Click to edit the title text format</a:t>
            </a:r>
            <a:endParaRPr b="1" lang="en-US" sz="3600" strike="noStrike" u="none">
              <a:solidFill>
                <a:srgbClr val="ffff00"/>
              </a:solidFill>
              <a:effectLst/>
              <a:uFillTx/>
              <a:latin typeface="Arial"/>
            </a:endParaRPr>
          </a:p>
        </p:txBody>
      </p:sp>
      <p:sp>
        <p:nvSpPr>
          <p:cNvPr id="25"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601"/>
              </a:spcBef>
              <a:buClr>
                <a:srgbClr val="ffff00"/>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Click to edit the outline text format</a:t>
            </a:r>
            <a:endParaRPr b="1" lang="en-US" sz="2400" strike="noStrike" u="none">
              <a:solidFill>
                <a:srgbClr val="ffffff"/>
              </a:solidFill>
              <a:effectLst/>
              <a:uFillTx/>
              <a:latin typeface="Arial"/>
            </a:endParaRPr>
          </a:p>
          <a:p>
            <a:pPr lvl="1" marL="743040" indent="-285840">
              <a:spcBef>
                <a:spcPts val="601"/>
              </a:spcBef>
              <a:buClr>
                <a:srgbClr val="66ffff"/>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Second Outline Level</a:t>
            </a:r>
            <a:endParaRPr b="1" lang="en-US" sz="2400" strike="noStrike" u="none">
              <a:solidFill>
                <a:srgbClr val="ffffff"/>
              </a:solidFill>
              <a:effectLst/>
              <a:uFillTx/>
              <a:latin typeface="Arial"/>
            </a:endParaRPr>
          </a:p>
          <a:p>
            <a:pPr lvl="2" marL="114300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Third Outline Level</a:t>
            </a:r>
            <a:endParaRPr b="1" lang="en-US" sz="2400" strike="noStrike" u="none">
              <a:solidFill>
                <a:srgbClr val="ffffff"/>
              </a:solidFill>
              <a:effectLst/>
              <a:uFillTx/>
              <a:latin typeface="Arial"/>
            </a:endParaRPr>
          </a:p>
          <a:p>
            <a:pPr lvl="3" marL="160020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Fourth Outline Level</a:t>
            </a:r>
            <a:endParaRPr b="1" lang="en-US" sz="2400" strike="noStrike" u="none">
              <a:solidFill>
                <a:srgbClr val="ffffff"/>
              </a:solidFill>
              <a:effectLst/>
              <a:uFillTx/>
              <a:latin typeface="Arial"/>
            </a:endParaRPr>
          </a:p>
          <a:p>
            <a:pPr lvl="4" marL="2057400" indent="-228600">
              <a:spcBef>
                <a:spcPts val="601"/>
              </a:spcBef>
              <a:buClr>
                <a:srgbClr val="d60093"/>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Fifth Outline Level</a:t>
            </a:r>
            <a:endParaRPr b="1" lang="en-US" sz="2400" strike="noStrike" u="none">
              <a:solidFill>
                <a:srgbClr val="ffffff"/>
              </a:solidFill>
              <a:effectLst/>
              <a:uFillTx/>
              <a:latin typeface="Arial"/>
            </a:endParaRPr>
          </a:p>
          <a:p>
            <a:pPr lvl="5" marL="205740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Sixth Outline Level</a:t>
            </a:r>
            <a:endParaRPr b="1" lang="en-US" sz="2400" strike="noStrike" u="none">
              <a:solidFill>
                <a:srgbClr val="ffffff"/>
              </a:solidFill>
              <a:effectLst/>
              <a:uFillTx/>
              <a:latin typeface="Arial"/>
            </a:endParaRPr>
          </a:p>
          <a:p>
            <a:pPr lvl="6" marL="2057400" indent="-228600">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Seventh Outline Level</a:t>
            </a:r>
            <a:endParaRPr b="1" lang="en-US" sz="2400" strike="noStrike" u="none">
              <a:solidFill>
                <a:srgbClr val="ffffff"/>
              </a:solidFill>
              <a:effectLst/>
              <a:uFillTx/>
              <a:latin typeface="Arial"/>
            </a:endParaRPr>
          </a:p>
        </p:txBody>
      </p:sp>
      <p:sp>
        <p:nvSpPr>
          <p:cNvPr id="26" name="PlaceHolder 3"/>
          <p:cNvSpPr>
            <a:spLocks noGrp="1"/>
          </p:cNvSpPr>
          <p:nvPr>
            <p:ph type="dt" idx="10"/>
          </p:nvPr>
        </p:nvSpPr>
        <p:spPr>
          <a:xfrm>
            <a:off x="685800" y="6172200"/>
            <a:ext cx="1905120" cy="457200"/>
          </a:xfrm>
          <a:prstGeom prst="rect">
            <a:avLst/>
          </a:prstGeom>
          <a:noFill/>
          <a:ln w="0">
            <a:noFill/>
          </a:ln>
        </p:spPr>
        <p:txBody>
          <a:bodyPr lIns="92160" rIns="92160" tIns="46080" bIns="46080" anchor="ctr">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27" name="PlaceHolder 4"/>
          <p:cNvSpPr>
            <a:spLocks noGrp="1"/>
          </p:cNvSpPr>
          <p:nvPr>
            <p:ph type="ftr" idx="11"/>
          </p:nvPr>
        </p:nvSpPr>
        <p:spPr>
          <a:xfrm>
            <a:off x="3124080" y="6172200"/>
            <a:ext cx="2895840" cy="457200"/>
          </a:xfrm>
          <a:prstGeom prst="rect">
            <a:avLst/>
          </a:prstGeom>
          <a:noFill/>
          <a:ln w="0">
            <a:noFill/>
          </a:ln>
        </p:spPr>
        <p:txBody>
          <a:bodyPr lIns="92160" rIns="92160" tIns="46080" bIns="46080" anchor="ctr">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&lt;footer&gt;</a:t>
            </a:r>
            <a:endParaRPr b="0" lang="en-US" sz="1400" strike="noStrike" u="none">
              <a:solidFill>
                <a:srgbClr val="ffffff"/>
              </a:solidFill>
              <a:effectLst/>
              <a:uFillTx/>
              <a:latin typeface="Times New Roman"/>
            </a:endParaRPr>
          </a:p>
        </p:txBody>
      </p:sp>
      <p:sp>
        <p:nvSpPr>
          <p:cNvPr id="28" name="PlaceHolder 5"/>
          <p:cNvSpPr>
            <a:spLocks noGrp="1"/>
          </p:cNvSpPr>
          <p:nvPr>
            <p:ph type="sldNum" idx="12"/>
          </p:nvPr>
        </p:nvSpPr>
        <p:spPr>
          <a:xfrm>
            <a:off x="6933960" y="6324480"/>
            <a:ext cx="1904760" cy="457200"/>
          </a:xfrm>
          <a:prstGeom prst="rect">
            <a:avLst/>
          </a:prstGeom>
          <a:noFill/>
          <a:ln w="0">
            <a:noFill/>
          </a:ln>
        </p:spPr>
        <p:txBody>
          <a:bodyPr lIns="92160" rIns="92160" tIns="46080" bIns="46080" anchor="ctr">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6853092-5CA1-435F-8667-6F4A4E54F950}" type="slidenum">
              <a:rPr b="1" lang="en-US" sz="1200" strike="noStrike" u="none">
                <a:solidFill>
                  <a:srgbClr val="ffffff"/>
                </a:solidFill>
                <a:effectLst/>
                <a:uFillTx/>
                <a:latin typeface="Arial"/>
              </a:rPr>
              <a:t>&lt;number&gt;</a:t>
            </a:fld>
            <a:endParaRPr b="0" lang="en-US" sz="1200" strike="noStrike" u="none">
              <a:solidFill>
                <a:srgbClr val="ffffff"/>
              </a:solidFill>
              <a:effectLst/>
              <a:uFillTx/>
              <a:latin typeface="Times New Roman"/>
            </a:endParaRPr>
          </a:p>
        </p:txBody>
      </p:sp>
      <p:grpSp>
        <p:nvGrpSpPr>
          <p:cNvPr id="29" name=""/>
          <p:cNvGrpSpPr/>
          <p:nvPr/>
        </p:nvGrpSpPr>
        <p:grpSpPr>
          <a:xfrm>
            <a:off x="204840" y="6394320"/>
            <a:ext cx="502920" cy="272880"/>
            <a:chOff x="204840" y="6394320"/>
            <a:chExt cx="502920" cy="272880"/>
          </a:xfrm>
        </p:grpSpPr>
        <p:sp>
          <p:nvSpPr>
            <p:cNvPr id="8" name=""/>
            <p:cNvSpPr/>
            <p:nvPr/>
          </p:nvSpPr>
          <p:spPr>
            <a:xfrm>
              <a:off x="204840" y="6522480"/>
              <a:ext cx="354960" cy="144720"/>
            </a:xfrm>
            <a:custGeom>
              <a:avLst/>
              <a:gdLst/>
              <a:ahLst/>
              <a:rect l="l" t="t" r="r" b="b"/>
              <a:pathLst>
                <a:path w="327" h="135">
                  <a:moveTo>
                    <a:pt x="314" y="134"/>
                  </a:moveTo>
                  <a:lnTo>
                    <a:pt x="326" y="10"/>
                  </a:lnTo>
                  <a:lnTo>
                    <a:pt x="165" y="4"/>
                  </a:lnTo>
                  <a:lnTo>
                    <a:pt x="165" y="5"/>
                  </a:lnTo>
                  <a:lnTo>
                    <a:pt x="165" y="6"/>
                  </a:lnTo>
                  <a:lnTo>
                    <a:pt x="163" y="10"/>
                  </a:lnTo>
                  <a:lnTo>
                    <a:pt x="163" y="15"/>
                  </a:lnTo>
                  <a:lnTo>
                    <a:pt x="163" y="19"/>
                  </a:lnTo>
                  <a:lnTo>
                    <a:pt x="162" y="23"/>
                  </a:lnTo>
                  <a:lnTo>
                    <a:pt x="160" y="26"/>
                  </a:lnTo>
                  <a:lnTo>
                    <a:pt x="159" y="31"/>
                  </a:lnTo>
                  <a:lnTo>
                    <a:pt x="158" y="35"/>
                  </a:lnTo>
                  <a:lnTo>
                    <a:pt x="158" y="38"/>
                  </a:lnTo>
                  <a:lnTo>
                    <a:pt x="156" y="41"/>
                  </a:lnTo>
                  <a:lnTo>
                    <a:pt x="155" y="44"/>
                  </a:lnTo>
                  <a:lnTo>
                    <a:pt x="153" y="47"/>
                  </a:lnTo>
                  <a:lnTo>
                    <a:pt x="152" y="49"/>
                  </a:lnTo>
                  <a:lnTo>
                    <a:pt x="150" y="52"/>
                  </a:lnTo>
                  <a:lnTo>
                    <a:pt x="149" y="54"/>
                  </a:lnTo>
                  <a:lnTo>
                    <a:pt x="147" y="57"/>
                  </a:lnTo>
                  <a:lnTo>
                    <a:pt x="146" y="59"/>
                  </a:lnTo>
                  <a:lnTo>
                    <a:pt x="143" y="61"/>
                  </a:lnTo>
                  <a:lnTo>
                    <a:pt x="142" y="62"/>
                  </a:lnTo>
                  <a:lnTo>
                    <a:pt x="140" y="64"/>
                  </a:lnTo>
                  <a:lnTo>
                    <a:pt x="137" y="66"/>
                  </a:lnTo>
                  <a:lnTo>
                    <a:pt x="136" y="67"/>
                  </a:lnTo>
                  <a:lnTo>
                    <a:pt x="133" y="68"/>
                  </a:lnTo>
                  <a:lnTo>
                    <a:pt x="130" y="70"/>
                  </a:lnTo>
                  <a:lnTo>
                    <a:pt x="129" y="71"/>
                  </a:lnTo>
                  <a:lnTo>
                    <a:pt x="126" y="71"/>
                  </a:lnTo>
                  <a:lnTo>
                    <a:pt x="123" y="72"/>
                  </a:lnTo>
                  <a:lnTo>
                    <a:pt x="120" y="73"/>
                  </a:lnTo>
                  <a:lnTo>
                    <a:pt x="117" y="73"/>
                  </a:lnTo>
                  <a:lnTo>
                    <a:pt x="114" y="74"/>
                  </a:lnTo>
                  <a:lnTo>
                    <a:pt x="111" y="74"/>
                  </a:lnTo>
                  <a:lnTo>
                    <a:pt x="108" y="74"/>
                  </a:lnTo>
                  <a:lnTo>
                    <a:pt x="104" y="75"/>
                  </a:lnTo>
                  <a:lnTo>
                    <a:pt x="117" y="3"/>
                  </a:lnTo>
                  <a:lnTo>
                    <a:pt x="23" y="0"/>
                  </a:lnTo>
                  <a:lnTo>
                    <a:pt x="0" y="134"/>
                  </a:lnTo>
                  <a:lnTo>
                    <a:pt x="104" y="134"/>
                  </a:lnTo>
                  <a:lnTo>
                    <a:pt x="108" y="134"/>
                  </a:lnTo>
                  <a:lnTo>
                    <a:pt x="114" y="134"/>
                  </a:lnTo>
                  <a:lnTo>
                    <a:pt x="120" y="133"/>
                  </a:lnTo>
                  <a:lnTo>
                    <a:pt x="124" y="133"/>
                  </a:lnTo>
                  <a:lnTo>
                    <a:pt x="130" y="133"/>
                  </a:lnTo>
                  <a:lnTo>
                    <a:pt x="134" y="132"/>
                  </a:lnTo>
                  <a:lnTo>
                    <a:pt x="139" y="131"/>
                  </a:lnTo>
                  <a:lnTo>
                    <a:pt x="145" y="130"/>
                  </a:lnTo>
                  <a:lnTo>
                    <a:pt x="149" y="129"/>
                  </a:lnTo>
                  <a:lnTo>
                    <a:pt x="153" y="128"/>
                  </a:lnTo>
                  <a:lnTo>
                    <a:pt x="158" y="126"/>
                  </a:lnTo>
                  <a:lnTo>
                    <a:pt x="163" y="124"/>
                  </a:lnTo>
                  <a:lnTo>
                    <a:pt x="168" y="123"/>
                  </a:lnTo>
                  <a:lnTo>
                    <a:pt x="172" y="121"/>
                  </a:lnTo>
                  <a:lnTo>
                    <a:pt x="176" y="119"/>
                  </a:lnTo>
                  <a:lnTo>
                    <a:pt x="179" y="117"/>
                  </a:lnTo>
                  <a:lnTo>
                    <a:pt x="184" y="114"/>
                  </a:lnTo>
                  <a:lnTo>
                    <a:pt x="188" y="112"/>
                  </a:lnTo>
                  <a:lnTo>
                    <a:pt x="192" y="109"/>
                  </a:lnTo>
                  <a:lnTo>
                    <a:pt x="197" y="106"/>
                  </a:lnTo>
                  <a:lnTo>
                    <a:pt x="200" y="103"/>
                  </a:lnTo>
                  <a:lnTo>
                    <a:pt x="202" y="100"/>
                  </a:lnTo>
                  <a:lnTo>
                    <a:pt x="207" y="97"/>
                  </a:lnTo>
                  <a:lnTo>
                    <a:pt x="210" y="94"/>
                  </a:lnTo>
                  <a:lnTo>
                    <a:pt x="213" y="90"/>
                  </a:lnTo>
                  <a:lnTo>
                    <a:pt x="217" y="86"/>
                  </a:lnTo>
                  <a:lnTo>
                    <a:pt x="220" y="83"/>
                  </a:lnTo>
                  <a:lnTo>
                    <a:pt x="223" y="79"/>
                  </a:lnTo>
                  <a:lnTo>
                    <a:pt x="226" y="75"/>
                  </a:lnTo>
                  <a:lnTo>
                    <a:pt x="229" y="70"/>
                  </a:lnTo>
                  <a:lnTo>
                    <a:pt x="230" y="66"/>
                  </a:lnTo>
                  <a:lnTo>
                    <a:pt x="233" y="61"/>
                  </a:lnTo>
                  <a:lnTo>
                    <a:pt x="221" y="134"/>
                  </a:lnTo>
                  <a:lnTo>
                    <a:pt x="314" y="134"/>
                  </a:lnTo>
                </a:path>
              </a:pathLst>
            </a:custGeom>
            <a:gradFill rotWithShape="0">
              <a:gsLst>
                <a:gs pos="0">
                  <a:srgbClr val="66ffff"/>
                </a:gs>
                <a:gs pos="100000">
                  <a:srgbClr val="0099ff"/>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9" name=""/>
            <p:cNvSpPr/>
            <p:nvPr/>
          </p:nvSpPr>
          <p:spPr>
            <a:xfrm>
              <a:off x="230400" y="6394320"/>
              <a:ext cx="360720" cy="128160"/>
            </a:xfrm>
            <a:custGeom>
              <a:avLst/>
              <a:gdLst/>
              <a:ahLst/>
              <a:rect l="l" t="t" r="r" b="b"/>
              <a:pathLst>
                <a:path w="333" h="119">
                  <a:moveTo>
                    <a:pt x="95" y="114"/>
                  </a:moveTo>
                  <a:lnTo>
                    <a:pt x="104" y="58"/>
                  </a:lnTo>
                  <a:lnTo>
                    <a:pt x="107" y="58"/>
                  </a:lnTo>
                  <a:lnTo>
                    <a:pt x="111" y="58"/>
                  </a:lnTo>
                  <a:lnTo>
                    <a:pt x="113" y="58"/>
                  </a:lnTo>
                  <a:lnTo>
                    <a:pt x="117" y="58"/>
                  </a:lnTo>
                  <a:lnTo>
                    <a:pt x="119" y="59"/>
                  </a:lnTo>
                  <a:lnTo>
                    <a:pt x="122" y="59"/>
                  </a:lnTo>
                  <a:lnTo>
                    <a:pt x="124" y="60"/>
                  </a:lnTo>
                  <a:lnTo>
                    <a:pt x="126" y="61"/>
                  </a:lnTo>
                  <a:lnTo>
                    <a:pt x="129" y="61"/>
                  </a:lnTo>
                  <a:lnTo>
                    <a:pt x="130" y="62"/>
                  </a:lnTo>
                  <a:lnTo>
                    <a:pt x="132" y="63"/>
                  </a:lnTo>
                  <a:lnTo>
                    <a:pt x="135" y="65"/>
                  </a:lnTo>
                  <a:lnTo>
                    <a:pt x="135" y="66"/>
                  </a:lnTo>
                  <a:lnTo>
                    <a:pt x="137" y="68"/>
                  </a:lnTo>
                  <a:lnTo>
                    <a:pt x="139" y="69"/>
                  </a:lnTo>
                  <a:lnTo>
                    <a:pt x="140" y="70"/>
                  </a:lnTo>
                  <a:lnTo>
                    <a:pt x="140" y="72"/>
                  </a:lnTo>
                  <a:lnTo>
                    <a:pt x="142" y="74"/>
                  </a:lnTo>
                  <a:lnTo>
                    <a:pt x="142" y="75"/>
                  </a:lnTo>
                  <a:lnTo>
                    <a:pt x="143" y="77"/>
                  </a:lnTo>
                  <a:lnTo>
                    <a:pt x="143" y="79"/>
                  </a:lnTo>
                  <a:lnTo>
                    <a:pt x="145" y="81"/>
                  </a:lnTo>
                  <a:lnTo>
                    <a:pt x="145" y="84"/>
                  </a:lnTo>
                  <a:lnTo>
                    <a:pt x="145" y="87"/>
                  </a:lnTo>
                  <a:lnTo>
                    <a:pt x="145" y="89"/>
                  </a:lnTo>
                  <a:lnTo>
                    <a:pt x="145" y="92"/>
                  </a:lnTo>
                  <a:lnTo>
                    <a:pt x="145" y="95"/>
                  </a:lnTo>
                  <a:lnTo>
                    <a:pt x="145" y="98"/>
                  </a:lnTo>
                  <a:lnTo>
                    <a:pt x="145" y="101"/>
                  </a:lnTo>
                  <a:lnTo>
                    <a:pt x="145" y="105"/>
                  </a:lnTo>
                  <a:lnTo>
                    <a:pt x="145" y="108"/>
                  </a:lnTo>
                  <a:lnTo>
                    <a:pt x="143" y="112"/>
                  </a:lnTo>
                  <a:lnTo>
                    <a:pt x="305" y="106"/>
                  </a:lnTo>
                  <a:lnTo>
                    <a:pt x="332" y="0"/>
                  </a:lnTo>
                  <a:lnTo>
                    <a:pt x="239" y="0"/>
                  </a:lnTo>
                  <a:lnTo>
                    <a:pt x="229" y="68"/>
                  </a:lnTo>
                  <a:lnTo>
                    <a:pt x="227" y="63"/>
                  </a:lnTo>
                  <a:lnTo>
                    <a:pt x="227" y="58"/>
                  </a:lnTo>
                  <a:lnTo>
                    <a:pt x="226" y="54"/>
                  </a:lnTo>
                  <a:lnTo>
                    <a:pt x="223" y="51"/>
                  </a:lnTo>
                  <a:lnTo>
                    <a:pt x="221" y="47"/>
                  </a:lnTo>
                  <a:lnTo>
                    <a:pt x="220" y="44"/>
                  </a:lnTo>
                  <a:lnTo>
                    <a:pt x="219" y="41"/>
                  </a:lnTo>
                  <a:lnTo>
                    <a:pt x="217" y="37"/>
                  </a:lnTo>
                  <a:lnTo>
                    <a:pt x="214" y="34"/>
                  </a:lnTo>
                  <a:lnTo>
                    <a:pt x="211" y="32"/>
                  </a:lnTo>
                  <a:lnTo>
                    <a:pt x="210" y="28"/>
                  </a:lnTo>
                  <a:lnTo>
                    <a:pt x="207" y="26"/>
                  </a:lnTo>
                  <a:lnTo>
                    <a:pt x="204" y="23"/>
                  </a:lnTo>
                  <a:lnTo>
                    <a:pt x="201" y="21"/>
                  </a:lnTo>
                  <a:lnTo>
                    <a:pt x="198" y="19"/>
                  </a:lnTo>
                  <a:lnTo>
                    <a:pt x="195" y="17"/>
                  </a:lnTo>
                  <a:lnTo>
                    <a:pt x="191" y="15"/>
                  </a:lnTo>
                  <a:lnTo>
                    <a:pt x="188" y="12"/>
                  </a:lnTo>
                  <a:lnTo>
                    <a:pt x="184" y="11"/>
                  </a:lnTo>
                  <a:lnTo>
                    <a:pt x="179" y="10"/>
                  </a:lnTo>
                  <a:lnTo>
                    <a:pt x="177" y="8"/>
                  </a:lnTo>
                  <a:lnTo>
                    <a:pt x="172" y="6"/>
                  </a:lnTo>
                  <a:lnTo>
                    <a:pt x="168" y="6"/>
                  </a:lnTo>
                  <a:lnTo>
                    <a:pt x="164" y="4"/>
                  </a:lnTo>
                  <a:lnTo>
                    <a:pt x="159" y="4"/>
                  </a:lnTo>
                  <a:lnTo>
                    <a:pt x="155" y="2"/>
                  </a:lnTo>
                  <a:lnTo>
                    <a:pt x="149" y="2"/>
                  </a:lnTo>
                  <a:lnTo>
                    <a:pt x="145" y="2"/>
                  </a:lnTo>
                  <a:lnTo>
                    <a:pt x="140" y="1"/>
                  </a:lnTo>
                  <a:lnTo>
                    <a:pt x="135" y="0"/>
                  </a:lnTo>
                  <a:lnTo>
                    <a:pt x="130" y="0"/>
                  </a:lnTo>
                  <a:lnTo>
                    <a:pt x="124" y="0"/>
                  </a:lnTo>
                  <a:lnTo>
                    <a:pt x="20" y="0"/>
                  </a:lnTo>
                  <a:lnTo>
                    <a:pt x="0" y="118"/>
                  </a:lnTo>
                  <a:lnTo>
                    <a:pt x="95" y="114"/>
                  </a:lnTo>
                </a:path>
              </a:pathLst>
            </a:custGeom>
            <a:gradFill rotWithShape="0">
              <a:gsLst>
                <a:gs pos="0">
                  <a:srgbClr val="0099ff"/>
                </a:gs>
                <a:gs pos="100000">
                  <a:srgbClr val="66ffff"/>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0" name=""/>
            <p:cNvSpPr/>
            <p:nvPr/>
          </p:nvSpPr>
          <p:spPr>
            <a:xfrm>
              <a:off x="584280" y="6394320"/>
              <a:ext cx="123480" cy="128160"/>
            </a:xfrm>
            <a:custGeom>
              <a:avLst/>
              <a:gdLst/>
              <a:ahLst/>
              <a:rect l="l" t="t" r="r" b="b"/>
              <a:pathLst>
                <a:path w="114" h="119">
                  <a:moveTo>
                    <a:pt x="26" y="0"/>
                  </a:moveTo>
                  <a:lnTo>
                    <a:pt x="5" y="0"/>
                  </a:lnTo>
                  <a:lnTo>
                    <a:pt x="0" y="106"/>
                  </a:lnTo>
                  <a:lnTo>
                    <a:pt x="73" y="118"/>
                  </a:lnTo>
                  <a:lnTo>
                    <a:pt x="74" y="116"/>
                  </a:lnTo>
                  <a:lnTo>
                    <a:pt x="75" y="116"/>
                  </a:lnTo>
                  <a:lnTo>
                    <a:pt x="77" y="114"/>
                  </a:lnTo>
                  <a:lnTo>
                    <a:pt x="78" y="114"/>
                  </a:lnTo>
                  <a:lnTo>
                    <a:pt x="80" y="112"/>
                  </a:lnTo>
                  <a:lnTo>
                    <a:pt x="81" y="111"/>
                  </a:lnTo>
                  <a:lnTo>
                    <a:pt x="84" y="110"/>
                  </a:lnTo>
                  <a:lnTo>
                    <a:pt x="86" y="109"/>
                  </a:lnTo>
                  <a:lnTo>
                    <a:pt x="86" y="108"/>
                  </a:lnTo>
                  <a:lnTo>
                    <a:pt x="89" y="106"/>
                  </a:lnTo>
                  <a:lnTo>
                    <a:pt x="90" y="104"/>
                  </a:lnTo>
                  <a:lnTo>
                    <a:pt x="91" y="103"/>
                  </a:lnTo>
                  <a:lnTo>
                    <a:pt x="93" y="101"/>
                  </a:lnTo>
                  <a:lnTo>
                    <a:pt x="94" y="100"/>
                  </a:lnTo>
                  <a:lnTo>
                    <a:pt x="96" y="98"/>
                  </a:lnTo>
                  <a:lnTo>
                    <a:pt x="97" y="97"/>
                  </a:lnTo>
                  <a:lnTo>
                    <a:pt x="99" y="94"/>
                  </a:lnTo>
                  <a:lnTo>
                    <a:pt x="100" y="93"/>
                  </a:lnTo>
                  <a:lnTo>
                    <a:pt x="102" y="91"/>
                  </a:lnTo>
                  <a:lnTo>
                    <a:pt x="102" y="89"/>
                  </a:lnTo>
                  <a:lnTo>
                    <a:pt x="103" y="88"/>
                  </a:lnTo>
                  <a:lnTo>
                    <a:pt x="104" y="86"/>
                  </a:lnTo>
                  <a:lnTo>
                    <a:pt x="106" y="84"/>
                  </a:lnTo>
                  <a:lnTo>
                    <a:pt x="107" y="81"/>
                  </a:lnTo>
                  <a:lnTo>
                    <a:pt x="107" y="79"/>
                  </a:lnTo>
                  <a:lnTo>
                    <a:pt x="109" y="77"/>
                  </a:lnTo>
                  <a:lnTo>
                    <a:pt x="109" y="75"/>
                  </a:lnTo>
                  <a:lnTo>
                    <a:pt x="110" y="73"/>
                  </a:lnTo>
                  <a:lnTo>
                    <a:pt x="110" y="70"/>
                  </a:lnTo>
                  <a:lnTo>
                    <a:pt x="112" y="68"/>
                  </a:lnTo>
                  <a:lnTo>
                    <a:pt x="112" y="66"/>
                  </a:lnTo>
                  <a:lnTo>
                    <a:pt x="113" y="62"/>
                  </a:lnTo>
                  <a:lnTo>
                    <a:pt x="113" y="58"/>
                  </a:lnTo>
                  <a:lnTo>
                    <a:pt x="113" y="54"/>
                  </a:lnTo>
                  <a:lnTo>
                    <a:pt x="113" y="50"/>
                  </a:lnTo>
                  <a:lnTo>
                    <a:pt x="113" y="45"/>
                  </a:lnTo>
                  <a:lnTo>
                    <a:pt x="113" y="42"/>
                  </a:lnTo>
                  <a:lnTo>
                    <a:pt x="112" y="39"/>
                  </a:lnTo>
                  <a:lnTo>
                    <a:pt x="112" y="35"/>
                  </a:lnTo>
                  <a:lnTo>
                    <a:pt x="110" y="32"/>
                  </a:lnTo>
                  <a:lnTo>
                    <a:pt x="109" y="29"/>
                  </a:lnTo>
                  <a:lnTo>
                    <a:pt x="107" y="26"/>
                  </a:lnTo>
                  <a:lnTo>
                    <a:pt x="104" y="23"/>
                  </a:lnTo>
                  <a:lnTo>
                    <a:pt x="103" y="21"/>
                  </a:lnTo>
                  <a:lnTo>
                    <a:pt x="100" y="19"/>
                  </a:lnTo>
                  <a:lnTo>
                    <a:pt x="97" y="17"/>
                  </a:lnTo>
                  <a:lnTo>
                    <a:pt x="96" y="15"/>
                  </a:lnTo>
                  <a:lnTo>
                    <a:pt x="93" y="13"/>
                  </a:lnTo>
                  <a:lnTo>
                    <a:pt x="90" y="11"/>
                  </a:lnTo>
                  <a:lnTo>
                    <a:pt x="86" y="10"/>
                  </a:lnTo>
                  <a:lnTo>
                    <a:pt x="83" y="8"/>
                  </a:lnTo>
                  <a:lnTo>
                    <a:pt x="80" y="7"/>
                  </a:lnTo>
                  <a:lnTo>
                    <a:pt x="75" y="6"/>
                  </a:lnTo>
                  <a:lnTo>
                    <a:pt x="71" y="5"/>
                  </a:lnTo>
                  <a:lnTo>
                    <a:pt x="68" y="4"/>
                  </a:lnTo>
                  <a:lnTo>
                    <a:pt x="64" y="3"/>
                  </a:lnTo>
                  <a:lnTo>
                    <a:pt x="60" y="2"/>
                  </a:lnTo>
                  <a:lnTo>
                    <a:pt x="55" y="2"/>
                  </a:lnTo>
                  <a:lnTo>
                    <a:pt x="51" y="2"/>
                  </a:lnTo>
                  <a:lnTo>
                    <a:pt x="47" y="1"/>
                  </a:lnTo>
                  <a:lnTo>
                    <a:pt x="42" y="1"/>
                  </a:lnTo>
                  <a:lnTo>
                    <a:pt x="36" y="0"/>
                  </a:lnTo>
                  <a:lnTo>
                    <a:pt x="32" y="0"/>
                  </a:lnTo>
                  <a:lnTo>
                    <a:pt x="26" y="0"/>
                  </a:lnTo>
                </a:path>
              </a:pathLst>
            </a:custGeom>
            <a:gradFill rotWithShape="0">
              <a:gsLst>
                <a:gs pos="0">
                  <a:srgbClr val="0099ff"/>
                </a:gs>
                <a:gs pos="100000">
                  <a:srgbClr val="66ffff"/>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 name=""/>
            <p:cNvSpPr/>
            <p:nvPr/>
          </p:nvSpPr>
          <p:spPr>
            <a:xfrm>
              <a:off x="545400" y="6522480"/>
              <a:ext cx="150840" cy="144720"/>
            </a:xfrm>
            <a:custGeom>
              <a:avLst/>
              <a:gdLst/>
              <a:ahLst/>
              <a:rect l="l" t="t" r="r" b="b"/>
              <a:pathLst>
                <a:path w="140" h="135">
                  <a:moveTo>
                    <a:pt x="109" y="0"/>
                  </a:moveTo>
                  <a:lnTo>
                    <a:pt x="33" y="10"/>
                  </a:lnTo>
                  <a:lnTo>
                    <a:pt x="0" y="134"/>
                  </a:lnTo>
                  <a:lnTo>
                    <a:pt x="23" y="134"/>
                  </a:lnTo>
                  <a:lnTo>
                    <a:pt x="29" y="134"/>
                  </a:lnTo>
                  <a:lnTo>
                    <a:pt x="35" y="134"/>
                  </a:lnTo>
                  <a:lnTo>
                    <a:pt x="41" y="133"/>
                  </a:lnTo>
                  <a:lnTo>
                    <a:pt x="45" y="133"/>
                  </a:lnTo>
                  <a:lnTo>
                    <a:pt x="51" y="133"/>
                  </a:lnTo>
                  <a:lnTo>
                    <a:pt x="55" y="132"/>
                  </a:lnTo>
                  <a:lnTo>
                    <a:pt x="61" y="131"/>
                  </a:lnTo>
                  <a:lnTo>
                    <a:pt x="65" y="130"/>
                  </a:lnTo>
                  <a:lnTo>
                    <a:pt x="71" y="129"/>
                  </a:lnTo>
                  <a:lnTo>
                    <a:pt x="75" y="128"/>
                  </a:lnTo>
                  <a:lnTo>
                    <a:pt x="80" y="126"/>
                  </a:lnTo>
                  <a:lnTo>
                    <a:pt x="84" y="125"/>
                  </a:lnTo>
                  <a:lnTo>
                    <a:pt x="88" y="123"/>
                  </a:lnTo>
                  <a:lnTo>
                    <a:pt x="93" y="122"/>
                  </a:lnTo>
                  <a:lnTo>
                    <a:pt x="96" y="120"/>
                  </a:lnTo>
                  <a:lnTo>
                    <a:pt x="100" y="118"/>
                  </a:lnTo>
                  <a:lnTo>
                    <a:pt x="104" y="114"/>
                  </a:lnTo>
                  <a:lnTo>
                    <a:pt x="107" y="112"/>
                  </a:lnTo>
                  <a:lnTo>
                    <a:pt x="111" y="109"/>
                  </a:lnTo>
                  <a:lnTo>
                    <a:pt x="114" y="106"/>
                  </a:lnTo>
                  <a:lnTo>
                    <a:pt x="116" y="103"/>
                  </a:lnTo>
                  <a:lnTo>
                    <a:pt x="120" y="100"/>
                  </a:lnTo>
                  <a:lnTo>
                    <a:pt x="122" y="97"/>
                  </a:lnTo>
                  <a:lnTo>
                    <a:pt x="125" y="93"/>
                  </a:lnTo>
                  <a:lnTo>
                    <a:pt x="127" y="89"/>
                  </a:lnTo>
                  <a:lnTo>
                    <a:pt x="129" y="86"/>
                  </a:lnTo>
                  <a:lnTo>
                    <a:pt x="132" y="82"/>
                  </a:lnTo>
                  <a:lnTo>
                    <a:pt x="133" y="77"/>
                  </a:lnTo>
                  <a:lnTo>
                    <a:pt x="135" y="73"/>
                  </a:lnTo>
                  <a:lnTo>
                    <a:pt x="136" y="68"/>
                  </a:lnTo>
                  <a:lnTo>
                    <a:pt x="138" y="63"/>
                  </a:lnTo>
                  <a:lnTo>
                    <a:pt x="138" y="57"/>
                  </a:lnTo>
                  <a:lnTo>
                    <a:pt x="138" y="55"/>
                  </a:lnTo>
                  <a:lnTo>
                    <a:pt x="139" y="53"/>
                  </a:lnTo>
                  <a:lnTo>
                    <a:pt x="139" y="50"/>
                  </a:lnTo>
                  <a:lnTo>
                    <a:pt x="139" y="48"/>
                  </a:lnTo>
                  <a:lnTo>
                    <a:pt x="139" y="45"/>
                  </a:lnTo>
                  <a:lnTo>
                    <a:pt x="139" y="43"/>
                  </a:lnTo>
                  <a:lnTo>
                    <a:pt x="139" y="40"/>
                  </a:lnTo>
                  <a:lnTo>
                    <a:pt x="139" y="38"/>
                  </a:lnTo>
                  <a:lnTo>
                    <a:pt x="138" y="36"/>
                  </a:lnTo>
                  <a:lnTo>
                    <a:pt x="138" y="34"/>
                  </a:lnTo>
                  <a:lnTo>
                    <a:pt x="138" y="32"/>
                  </a:lnTo>
                  <a:lnTo>
                    <a:pt x="138" y="29"/>
                  </a:lnTo>
                  <a:lnTo>
                    <a:pt x="136" y="27"/>
                  </a:lnTo>
                  <a:lnTo>
                    <a:pt x="136" y="25"/>
                  </a:lnTo>
                  <a:lnTo>
                    <a:pt x="135" y="23"/>
                  </a:lnTo>
                  <a:lnTo>
                    <a:pt x="133" y="21"/>
                  </a:lnTo>
                  <a:lnTo>
                    <a:pt x="133" y="19"/>
                  </a:lnTo>
                  <a:lnTo>
                    <a:pt x="132" y="17"/>
                  </a:lnTo>
                  <a:lnTo>
                    <a:pt x="130" y="15"/>
                  </a:lnTo>
                  <a:lnTo>
                    <a:pt x="129" y="14"/>
                  </a:lnTo>
                  <a:lnTo>
                    <a:pt x="127" y="13"/>
                  </a:lnTo>
                  <a:lnTo>
                    <a:pt x="127" y="10"/>
                  </a:lnTo>
                  <a:lnTo>
                    <a:pt x="126" y="9"/>
                  </a:lnTo>
                  <a:lnTo>
                    <a:pt x="125" y="8"/>
                  </a:lnTo>
                  <a:lnTo>
                    <a:pt x="122" y="6"/>
                  </a:lnTo>
                  <a:lnTo>
                    <a:pt x="120" y="5"/>
                  </a:lnTo>
                  <a:lnTo>
                    <a:pt x="119" y="4"/>
                  </a:lnTo>
                  <a:lnTo>
                    <a:pt x="117" y="3"/>
                  </a:lnTo>
                  <a:lnTo>
                    <a:pt x="116" y="2"/>
                  </a:lnTo>
                  <a:lnTo>
                    <a:pt x="113" y="1"/>
                  </a:lnTo>
                  <a:lnTo>
                    <a:pt x="111" y="0"/>
                  </a:lnTo>
                  <a:lnTo>
                    <a:pt x="109" y="0"/>
                  </a:lnTo>
                </a:path>
              </a:pathLst>
            </a:custGeom>
            <a:gradFill rotWithShape="0">
              <a:gsLst>
                <a:gs pos="0">
                  <a:srgbClr val="66ffff"/>
                </a:gs>
                <a:gs pos="100000">
                  <a:srgbClr val="0099ff"/>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gradFill rotWithShape="0">
          <a:gsLst>
            <a:gs pos="0">
              <a:srgbClr val="002f5e"/>
            </a:gs>
            <a:gs pos="100000">
              <a:srgbClr val="0000ff"/>
            </a:gs>
          </a:gsLst>
          <a:lin ang="5400000"/>
        </a:gradFill>
      </p:bgPr>
    </p:bg>
    <p:spTree>
      <p:nvGrpSpPr>
        <p:cNvPr id="1" name=""/>
        <p:cNvGrpSpPr/>
        <p:nvPr/>
      </p:nvGrpSpPr>
      <p:grpSpPr>
        <a:xfrm>
          <a:off x="0" y="0"/>
          <a:ext cx="0" cy="0"/>
          <a:chOff x="0" y="0"/>
          <a:chExt cx="0" cy="0"/>
        </a:xfrm>
      </p:grpSpPr>
      <p:sp>
        <p:nvSpPr>
          <p:cNvPr id="30" name=""/>
          <p:cNvSpPr/>
          <p:nvPr/>
        </p:nvSpPr>
        <p:spPr>
          <a:xfrm>
            <a:off x="706320" y="1828800"/>
            <a:ext cx="8380440" cy="1447920"/>
          </a:xfrm>
          <a:prstGeom prst="rect">
            <a:avLst/>
          </a:prstGeom>
          <a:solidFill>
            <a:srgbClr val="3399ff">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1" name="PlaceHolder 1"/>
          <p:cNvSpPr>
            <a:spLocks noGrp="1"/>
          </p:cNvSpPr>
          <p:nvPr>
            <p:ph type="title"/>
          </p:nvPr>
        </p:nvSpPr>
        <p:spPr>
          <a:xfrm>
            <a:off x="685800" y="1828800"/>
            <a:ext cx="7772400" cy="13716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ff00"/>
                </a:solidFill>
                <a:effectLst/>
                <a:uFillTx/>
                <a:latin typeface="Arial"/>
              </a:rPr>
              <a:t>Click to edit the title text format</a:t>
            </a:r>
            <a:endParaRPr b="1" lang="en-US" sz="4400" strike="noStrike" u="none">
              <a:solidFill>
                <a:srgbClr val="ffff00"/>
              </a:solidFill>
              <a:effectLst/>
              <a:uFillTx/>
              <a:latin typeface="Arial"/>
            </a:endParaRPr>
          </a:p>
        </p:txBody>
      </p:sp>
      <p:sp>
        <p:nvSpPr>
          <p:cNvPr id="32" name="PlaceHolder 2"/>
          <p:cNvSpPr>
            <a:spLocks noGrp="1"/>
          </p:cNvSpPr>
          <p:nvPr>
            <p:ph type="dt" idx="13"/>
          </p:nvPr>
        </p:nvSpPr>
        <p:spPr>
          <a:xfrm>
            <a:off x="685800" y="6172200"/>
            <a:ext cx="1905120" cy="457200"/>
          </a:xfrm>
          <a:prstGeom prst="rect">
            <a:avLst/>
          </a:prstGeom>
          <a:noFill/>
          <a:ln w="0">
            <a:noFill/>
          </a:ln>
        </p:spPr>
        <p:txBody>
          <a:bodyPr lIns="92160" rIns="92160" tIns="46080" bIns="46080" anchor="ctr">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33" name="PlaceHolder 3"/>
          <p:cNvSpPr>
            <a:spLocks noGrp="1"/>
          </p:cNvSpPr>
          <p:nvPr>
            <p:ph type="ftr" idx="14"/>
          </p:nvPr>
        </p:nvSpPr>
        <p:spPr>
          <a:xfrm>
            <a:off x="3124080" y="6172200"/>
            <a:ext cx="2895840" cy="457200"/>
          </a:xfrm>
          <a:prstGeom prst="rect">
            <a:avLst/>
          </a:prstGeom>
          <a:noFill/>
          <a:ln w="0">
            <a:noFill/>
          </a:ln>
        </p:spPr>
        <p:txBody>
          <a:bodyPr lIns="92160" rIns="92160" tIns="46080" bIns="46080" anchor="ctr">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&lt;footer&gt;</a:t>
            </a:r>
            <a:endParaRPr b="0" lang="en-US" sz="1400" strike="noStrike" u="none">
              <a:solidFill>
                <a:srgbClr val="ffffff"/>
              </a:solidFill>
              <a:effectLst/>
              <a:uFillTx/>
              <a:latin typeface="Times New Roman"/>
            </a:endParaRPr>
          </a:p>
        </p:txBody>
      </p:sp>
      <p:sp>
        <p:nvSpPr>
          <p:cNvPr id="34" name="PlaceHolder 4"/>
          <p:cNvSpPr>
            <a:spLocks noGrp="1"/>
          </p:cNvSpPr>
          <p:nvPr>
            <p:ph type="sldNum" idx="15"/>
          </p:nvPr>
        </p:nvSpPr>
        <p:spPr>
          <a:xfrm>
            <a:off x="6553080" y="6172200"/>
            <a:ext cx="1905120" cy="457200"/>
          </a:xfrm>
          <a:prstGeom prst="rect">
            <a:avLst/>
          </a:prstGeom>
          <a:noFill/>
          <a:ln w="0">
            <a:noFill/>
          </a:ln>
        </p:spPr>
        <p:txBody>
          <a:bodyPr lIns="92160" rIns="92160" tIns="46080" bIns="46080" anchor="ctr">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E59A9F5-5BD4-42B5-96C2-FD32CD850B44}" type="slidenum">
              <a:rPr b="0" lang="en-US" sz="1400" strike="noStrike" u="none">
                <a:solidFill>
                  <a:srgbClr val="ffffff"/>
                </a:solidFill>
                <a:effectLst/>
                <a:uFillTx/>
                <a:latin typeface="Times New Roman"/>
              </a:rPr>
              <a:t>&lt;number&gt;</a:t>
            </a:fld>
            <a:endParaRPr b="0" lang="en-US" sz="1400" strike="noStrike" u="none">
              <a:solidFill>
                <a:srgbClr val="ffffff"/>
              </a:solidFill>
              <a:effectLst/>
              <a:uFillTx/>
              <a:latin typeface="Times New Roman"/>
            </a:endParaRPr>
          </a:p>
        </p:txBody>
      </p:sp>
      <p:sp>
        <p:nvSpPr>
          <p:cNvPr id="35" name=""/>
          <p:cNvSpPr/>
          <p:nvPr/>
        </p:nvSpPr>
        <p:spPr>
          <a:xfrm>
            <a:off x="0" y="3505320"/>
            <a:ext cx="4724280" cy="152280"/>
          </a:xfrm>
          <a:prstGeom prst="rect">
            <a:avLst/>
          </a:prstGeom>
          <a:solidFill>
            <a:srgbClr val="66ffff">
              <a:alpha val="50000"/>
            </a:srgbClr>
          </a:solidFill>
          <a:ln w="0">
            <a:noFill/>
          </a:ln>
        </p:spPr>
        <p:style>
          <a:lnRef idx="0"/>
          <a:fillRef idx="0"/>
          <a:effectRef idx="0"/>
          <a:fontRef idx="minor"/>
        </p:style>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36"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Click to edit the outline text format</a:t>
            </a:r>
            <a:endParaRPr b="1" lang="en-US" sz="2000" strike="noStrike" u="none">
              <a:solidFill>
                <a:srgbClr val="ffffff"/>
              </a:solidFill>
              <a:effectLst/>
              <a:uFillTx/>
              <a:latin typeface="Arial"/>
            </a:endParaRPr>
          </a:p>
          <a:p>
            <a:pPr lvl="1" marL="457200" indent="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Second Outline Level</a:t>
            </a:r>
            <a:endParaRPr b="1" lang="en-US" sz="2000" strike="noStrike" u="none">
              <a:solidFill>
                <a:srgbClr val="ffffff"/>
              </a:solidFill>
              <a:effectLst/>
              <a:uFillTx/>
              <a:latin typeface="Arial"/>
            </a:endParaRPr>
          </a:p>
          <a:p>
            <a:pPr lvl="2" marL="914400" algn="ctr">
              <a:spcBef>
                <a:spcPts val="400"/>
              </a:spcBef>
              <a:buClr>
                <a:srgbClr val="ffffff"/>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Third Outline Level</a:t>
            </a:r>
            <a:endParaRPr b="1" lang="en-US" sz="1600" strike="noStrike" u="none">
              <a:solidFill>
                <a:srgbClr val="ffffff"/>
              </a:solidFill>
              <a:effectLst/>
              <a:uFillTx/>
              <a:latin typeface="Arial"/>
            </a:endParaRPr>
          </a:p>
          <a:p>
            <a:pPr lvl="3" marL="1371600" algn="ctr">
              <a:spcBef>
                <a:spcPts val="499"/>
              </a:spcBef>
              <a:buClr>
                <a:srgbClr val="ffffff"/>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Fourth Outline Level</a:t>
            </a:r>
            <a:endParaRPr b="1" lang="en-US" sz="2000" strike="noStrike" u="none">
              <a:solidFill>
                <a:srgbClr val="ffffff"/>
              </a:solidFill>
              <a:effectLst/>
              <a:uFillTx/>
              <a:latin typeface="Arial"/>
            </a:endParaRPr>
          </a:p>
          <a:p>
            <a:pPr lvl="4" marL="1828800" algn="ctr">
              <a:spcBef>
                <a:spcPts val="499"/>
              </a:spcBef>
              <a:buClr>
                <a:srgbClr val="d60093"/>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Fifth Outline Level</a:t>
            </a:r>
            <a:endParaRPr b="1" lang="en-US" sz="2000" strike="noStrike" u="none">
              <a:solidFill>
                <a:srgbClr val="ffffff"/>
              </a:solidFill>
              <a:effectLst/>
              <a:uFillTx/>
              <a:latin typeface="Arial"/>
            </a:endParaRPr>
          </a:p>
          <a:p>
            <a:pPr lvl="5" marL="1828800">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Sixth Outline Level</a:t>
            </a:r>
            <a:endParaRPr b="1" lang="en-US" sz="2000" strike="noStrike" u="none">
              <a:solidFill>
                <a:srgbClr val="ffffff"/>
              </a:solidFill>
              <a:effectLst/>
              <a:uFillTx/>
              <a:latin typeface="Arial"/>
            </a:endParaRPr>
          </a:p>
          <a:p>
            <a:pPr lvl="6" marL="1828800">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Seventh Outline Level</a:t>
            </a:r>
            <a:endParaRPr b="1" lang="en-US" sz="20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4.xml"/><Relationship Id="rId4"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slideLayout" Target="../slideLayouts/slideLayout4.xml"/><Relationship Id="rId4"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1.xml"/><Relationship Id="rId4"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wmf"/><Relationship Id="rId3" Type="http://schemas.openxmlformats.org/officeDocument/2006/relationships/slideLayout" Target="../slideLayouts/slideLayout1.xml"/><Relationship Id="rId4"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slideLayout" Target="../slideLayouts/slideLayout4.xml"/><Relationship Id="rId4" Type="http://schemas.openxmlformats.org/officeDocument/2006/relationships/notesSlide" Target="../notesSlides/notesSlide16.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2f5e"/>
            </a:gs>
            <a:gs pos="100000">
              <a:srgbClr val="0000ff"/>
            </a:gs>
          </a:gsLst>
          <a:lin ang="5400000"/>
        </a:gra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685800" y="1828800"/>
            <a:ext cx="8153280" cy="13716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ff00"/>
                </a:solidFill>
                <a:effectLst/>
                <a:uFillTx/>
                <a:latin typeface="Arial"/>
              </a:rPr>
              <a:t>The Financial Stress Score</a:t>
            </a:r>
            <a:endParaRPr b="1" lang="en-US" sz="4400" strike="noStrike" u="none">
              <a:solidFill>
                <a:srgbClr val="ffff00"/>
              </a:solidFill>
              <a:effectLst/>
              <a:uFillTx/>
              <a:latin typeface="Arial"/>
            </a:endParaRPr>
          </a:p>
        </p:txBody>
      </p:sp>
      <p:sp>
        <p:nvSpPr>
          <p:cNvPr id="45" name="PlaceHolder 2"/>
          <p:cNvSpPr>
            <a:spLocks noGrp="1"/>
          </p:cNvSpPr>
          <p:nvPr>
            <p:ph type="subTitle"/>
          </p:nvPr>
        </p:nvSpPr>
        <p:spPr>
          <a:xfrm>
            <a:off x="2057400" y="4952880"/>
            <a:ext cx="6400800" cy="1524240"/>
          </a:xfrm>
          <a:prstGeom prst="rect">
            <a:avLst/>
          </a:prstGeom>
          <a:noFill/>
          <a:ln w="0">
            <a:noFill/>
          </a:ln>
        </p:spPr>
        <p:txBody>
          <a:bodyPr lIns="92160" rIns="92160" tIns="46080" bIns="46080" anchor="t">
            <a:noAutofit/>
          </a:bodyPr>
          <a:p>
            <a:pPr indent="0" algn="r">
              <a:lnSpc>
                <a:spcPct val="8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Dun &amp; Bradstreet</a:t>
            </a:r>
            <a:endParaRPr b="1" lang="en-US" sz="2000" strike="noStrike" u="none">
              <a:solidFill>
                <a:srgbClr val="ffffff"/>
              </a:solidFill>
              <a:effectLst/>
              <a:uFillTx/>
              <a:latin typeface="Arial"/>
            </a:endParaRPr>
          </a:p>
          <a:p>
            <a:pPr indent="0" algn="r">
              <a:lnSpc>
                <a:spcPct val="8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Analytical Services</a:t>
            </a:r>
            <a:endParaRPr b="1" lang="en-US" sz="2000" strike="noStrike" u="none">
              <a:solidFill>
                <a:srgbClr val="ffffff"/>
              </a:solidFill>
              <a:effectLst/>
              <a:uFillTx/>
              <a:latin typeface="Arial"/>
            </a:endParaRPr>
          </a:p>
          <a:p>
            <a:pPr indent="0" algn="r">
              <a:lnSpc>
                <a:spcPct val="8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January 2000</a:t>
            </a:r>
            <a:endParaRPr b="1" lang="en-US" sz="2000" strike="noStrike" u="none">
              <a:solidFill>
                <a:srgbClr val="ffffff"/>
              </a:solidFill>
              <a:effectLst/>
              <a:uFillTx/>
              <a:latin typeface="Arial"/>
            </a:endParaRPr>
          </a:p>
        </p:txBody>
      </p:sp>
      <p:grpSp>
        <p:nvGrpSpPr>
          <p:cNvPr id="46" name=""/>
          <p:cNvGrpSpPr/>
          <p:nvPr/>
        </p:nvGrpSpPr>
        <p:grpSpPr>
          <a:xfrm>
            <a:off x="7010280" y="4114800"/>
            <a:ext cx="990360" cy="540720"/>
            <a:chOff x="7010280" y="4114800"/>
            <a:chExt cx="990360" cy="540720"/>
          </a:xfrm>
        </p:grpSpPr>
        <p:sp>
          <p:nvSpPr>
            <p:cNvPr id="47" name=""/>
            <p:cNvSpPr/>
            <p:nvPr/>
          </p:nvSpPr>
          <p:spPr>
            <a:xfrm>
              <a:off x="7010280" y="4368600"/>
              <a:ext cx="698400" cy="286920"/>
            </a:xfrm>
            <a:custGeom>
              <a:avLst/>
              <a:gdLst/>
              <a:ahLst/>
              <a:rect l="l" t="t" r="r" b="b"/>
              <a:pathLst>
                <a:path w="327" h="135">
                  <a:moveTo>
                    <a:pt x="314" y="134"/>
                  </a:moveTo>
                  <a:lnTo>
                    <a:pt x="326" y="10"/>
                  </a:lnTo>
                  <a:lnTo>
                    <a:pt x="165" y="4"/>
                  </a:lnTo>
                  <a:lnTo>
                    <a:pt x="165" y="5"/>
                  </a:lnTo>
                  <a:lnTo>
                    <a:pt x="165" y="6"/>
                  </a:lnTo>
                  <a:lnTo>
                    <a:pt x="163" y="10"/>
                  </a:lnTo>
                  <a:lnTo>
                    <a:pt x="163" y="15"/>
                  </a:lnTo>
                  <a:lnTo>
                    <a:pt x="163" y="19"/>
                  </a:lnTo>
                  <a:lnTo>
                    <a:pt x="162" y="23"/>
                  </a:lnTo>
                  <a:lnTo>
                    <a:pt x="160" y="26"/>
                  </a:lnTo>
                  <a:lnTo>
                    <a:pt x="159" y="31"/>
                  </a:lnTo>
                  <a:lnTo>
                    <a:pt x="158" y="35"/>
                  </a:lnTo>
                  <a:lnTo>
                    <a:pt x="158" y="38"/>
                  </a:lnTo>
                  <a:lnTo>
                    <a:pt x="156" y="41"/>
                  </a:lnTo>
                  <a:lnTo>
                    <a:pt x="155" y="44"/>
                  </a:lnTo>
                  <a:lnTo>
                    <a:pt x="153" y="47"/>
                  </a:lnTo>
                  <a:lnTo>
                    <a:pt x="152" y="49"/>
                  </a:lnTo>
                  <a:lnTo>
                    <a:pt x="150" y="52"/>
                  </a:lnTo>
                  <a:lnTo>
                    <a:pt x="149" y="54"/>
                  </a:lnTo>
                  <a:lnTo>
                    <a:pt x="147" y="57"/>
                  </a:lnTo>
                  <a:lnTo>
                    <a:pt x="146" y="59"/>
                  </a:lnTo>
                  <a:lnTo>
                    <a:pt x="143" y="61"/>
                  </a:lnTo>
                  <a:lnTo>
                    <a:pt x="142" y="62"/>
                  </a:lnTo>
                  <a:lnTo>
                    <a:pt x="140" y="64"/>
                  </a:lnTo>
                  <a:lnTo>
                    <a:pt x="137" y="66"/>
                  </a:lnTo>
                  <a:lnTo>
                    <a:pt x="136" y="67"/>
                  </a:lnTo>
                  <a:lnTo>
                    <a:pt x="133" y="68"/>
                  </a:lnTo>
                  <a:lnTo>
                    <a:pt x="130" y="70"/>
                  </a:lnTo>
                  <a:lnTo>
                    <a:pt x="129" y="71"/>
                  </a:lnTo>
                  <a:lnTo>
                    <a:pt x="126" y="71"/>
                  </a:lnTo>
                  <a:lnTo>
                    <a:pt x="123" y="72"/>
                  </a:lnTo>
                  <a:lnTo>
                    <a:pt x="120" y="73"/>
                  </a:lnTo>
                  <a:lnTo>
                    <a:pt x="117" y="73"/>
                  </a:lnTo>
                  <a:lnTo>
                    <a:pt x="114" y="74"/>
                  </a:lnTo>
                  <a:lnTo>
                    <a:pt x="111" y="74"/>
                  </a:lnTo>
                  <a:lnTo>
                    <a:pt x="108" y="74"/>
                  </a:lnTo>
                  <a:lnTo>
                    <a:pt x="104" y="75"/>
                  </a:lnTo>
                  <a:lnTo>
                    <a:pt x="117" y="3"/>
                  </a:lnTo>
                  <a:lnTo>
                    <a:pt x="23" y="0"/>
                  </a:lnTo>
                  <a:lnTo>
                    <a:pt x="0" y="134"/>
                  </a:lnTo>
                  <a:lnTo>
                    <a:pt x="104" y="134"/>
                  </a:lnTo>
                  <a:lnTo>
                    <a:pt x="108" y="134"/>
                  </a:lnTo>
                  <a:lnTo>
                    <a:pt x="114" y="134"/>
                  </a:lnTo>
                  <a:lnTo>
                    <a:pt x="120" y="133"/>
                  </a:lnTo>
                  <a:lnTo>
                    <a:pt x="124" y="133"/>
                  </a:lnTo>
                  <a:lnTo>
                    <a:pt x="130" y="133"/>
                  </a:lnTo>
                  <a:lnTo>
                    <a:pt x="134" y="132"/>
                  </a:lnTo>
                  <a:lnTo>
                    <a:pt x="139" y="131"/>
                  </a:lnTo>
                  <a:lnTo>
                    <a:pt x="145" y="130"/>
                  </a:lnTo>
                  <a:lnTo>
                    <a:pt x="149" y="129"/>
                  </a:lnTo>
                  <a:lnTo>
                    <a:pt x="153" y="128"/>
                  </a:lnTo>
                  <a:lnTo>
                    <a:pt x="158" y="126"/>
                  </a:lnTo>
                  <a:lnTo>
                    <a:pt x="163" y="124"/>
                  </a:lnTo>
                  <a:lnTo>
                    <a:pt x="168" y="123"/>
                  </a:lnTo>
                  <a:lnTo>
                    <a:pt x="172" y="121"/>
                  </a:lnTo>
                  <a:lnTo>
                    <a:pt x="176" y="119"/>
                  </a:lnTo>
                  <a:lnTo>
                    <a:pt x="179" y="117"/>
                  </a:lnTo>
                  <a:lnTo>
                    <a:pt x="184" y="114"/>
                  </a:lnTo>
                  <a:lnTo>
                    <a:pt x="188" y="112"/>
                  </a:lnTo>
                  <a:lnTo>
                    <a:pt x="192" y="109"/>
                  </a:lnTo>
                  <a:lnTo>
                    <a:pt x="197" y="106"/>
                  </a:lnTo>
                  <a:lnTo>
                    <a:pt x="200" y="103"/>
                  </a:lnTo>
                  <a:lnTo>
                    <a:pt x="202" y="100"/>
                  </a:lnTo>
                  <a:lnTo>
                    <a:pt x="207" y="97"/>
                  </a:lnTo>
                  <a:lnTo>
                    <a:pt x="210" y="94"/>
                  </a:lnTo>
                  <a:lnTo>
                    <a:pt x="213" y="90"/>
                  </a:lnTo>
                  <a:lnTo>
                    <a:pt x="217" y="86"/>
                  </a:lnTo>
                  <a:lnTo>
                    <a:pt x="220" y="83"/>
                  </a:lnTo>
                  <a:lnTo>
                    <a:pt x="223" y="79"/>
                  </a:lnTo>
                  <a:lnTo>
                    <a:pt x="226" y="75"/>
                  </a:lnTo>
                  <a:lnTo>
                    <a:pt x="229" y="70"/>
                  </a:lnTo>
                  <a:lnTo>
                    <a:pt x="230" y="66"/>
                  </a:lnTo>
                  <a:lnTo>
                    <a:pt x="233" y="61"/>
                  </a:lnTo>
                  <a:lnTo>
                    <a:pt x="221" y="134"/>
                  </a:lnTo>
                  <a:lnTo>
                    <a:pt x="314" y="134"/>
                  </a:lnTo>
                </a:path>
              </a:pathLst>
            </a:custGeom>
            <a:gradFill rotWithShape="0">
              <a:gsLst>
                <a:gs pos="0">
                  <a:srgbClr val="66ffff"/>
                </a:gs>
                <a:gs pos="100000">
                  <a:srgbClr val="0099ff"/>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8" name=""/>
            <p:cNvSpPr/>
            <p:nvPr/>
          </p:nvSpPr>
          <p:spPr>
            <a:xfrm>
              <a:off x="7060680" y="4114800"/>
              <a:ext cx="710280" cy="253800"/>
            </a:xfrm>
            <a:custGeom>
              <a:avLst/>
              <a:gdLst/>
              <a:ahLst/>
              <a:rect l="l" t="t" r="r" b="b"/>
              <a:pathLst>
                <a:path w="333" h="119">
                  <a:moveTo>
                    <a:pt x="95" y="114"/>
                  </a:moveTo>
                  <a:lnTo>
                    <a:pt x="104" y="58"/>
                  </a:lnTo>
                  <a:lnTo>
                    <a:pt x="107" y="58"/>
                  </a:lnTo>
                  <a:lnTo>
                    <a:pt x="111" y="58"/>
                  </a:lnTo>
                  <a:lnTo>
                    <a:pt x="113" y="58"/>
                  </a:lnTo>
                  <a:lnTo>
                    <a:pt x="117" y="58"/>
                  </a:lnTo>
                  <a:lnTo>
                    <a:pt x="119" y="59"/>
                  </a:lnTo>
                  <a:lnTo>
                    <a:pt x="122" y="59"/>
                  </a:lnTo>
                  <a:lnTo>
                    <a:pt x="124" y="60"/>
                  </a:lnTo>
                  <a:lnTo>
                    <a:pt x="126" y="61"/>
                  </a:lnTo>
                  <a:lnTo>
                    <a:pt x="129" y="61"/>
                  </a:lnTo>
                  <a:lnTo>
                    <a:pt x="130" y="62"/>
                  </a:lnTo>
                  <a:lnTo>
                    <a:pt x="132" y="63"/>
                  </a:lnTo>
                  <a:lnTo>
                    <a:pt x="135" y="65"/>
                  </a:lnTo>
                  <a:lnTo>
                    <a:pt x="135" y="66"/>
                  </a:lnTo>
                  <a:lnTo>
                    <a:pt x="137" y="68"/>
                  </a:lnTo>
                  <a:lnTo>
                    <a:pt x="139" y="69"/>
                  </a:lnTo>
                  <a:lnTo>
                    <a:pt x="140" y="70"/>
                  </a:lnTo>
                  <a:lnTo>
                    <a:pt x="140" y="72"/>
                  </a:lnTo>
                  <a:lnTo>
                    <a:pt x="142" y="74"/>
                  </a:lnTo>
                  <a:lnTo>
                    <a:pt x="142" y="75"/>
                  </a:lnTo>
                  <a:lnTo>
                    <a:pt x="143" y="77"/>
                  </a:lnTo>
                  <a:lnTo>
                    <a:pt x="143" y="79"/>
                  </a:lnTo>
                  <a:lnTo>
                    <a:pt x="145" y="81"/>
                  </a:lnTo>
                  <a:lnTo>
                    <a:pt x="145" y="84"/>
                  </a:lnTo>
                  <a:lnTo>
                    <a:pt x="145" y="87"/>
                  </a:lnTo>
                  <a:lnTo>
                    <a:pt x="145" y="89"/>
                  </a:lnTo>
                  <a:lnTo>
                    <a:pt x="145" y="92"/>
                  </a:lnTo>
                  <a:lnTo>
                    <a:pt x="145" y="95"/>
                  </a:lnTo>
                  <a:lnTo>
                    <a:pt x="145" y="98"/>
                  </a:lnTo>
                  <a:lnTo>
                    <a:pt x="145" y="101"/>
                  </a:lnTo>
                  <a:lnTo>
                    <a:pt x="145" y="105"/>
                  </a:lnTo>
                  <a:lnTo>
                    <a:pt x="145" y="108"/>
                  </a:lnTo>
                  <a:lnTo>
                    <a:pt x="143" y="112"/>
                  </a:lnTo>
                  <a:lnTo>
                    <a:pt x="305" y="106"/>
                  </a:lnTo>
                  <a:lnTo>
                    <a:pt x="332" y="0"/>
                  </a:lnTo>
                  <a:lnTo>
                    <a:pt x="239" y="0"/>
                  </a:lnTo>
                  <a:lnTo>
                    <a:pt x="229" y="68"/>
                  </a:lnTo>
                  <a:lnTo>
                    <a:pt x="227" y="63"/>
                  </a:lnTo>
                  <a:lnTo>
                    <a:pt x="227" y="58"/>
                  </a:lnTo>
                  <a:lnTo>
                    <a:pt x="226" y="54"/>
                  </a:lnTo>
                  <a:lnTo>
                    <a:pt x="223" y="51"/>
                  </a:lnTo>
                  <a:lnTo>
                    <a:pt x="221" y="47"/>
                  </a:lnTo>
                  <a:lnTo>
                    <a:pt x="220" y="44"/>
                  </a:lnTo>
                  <a:lnTo>
                    <a:pt x="219" y="41"/>
                  </a:lnTo>
                  <a:lnTo>
                    <a:pt x="217" y="37"/>
                  </a:lnTo>
                  <a:lnTo>
                    <a:pt x="214" y="34"/>
                  </a:lnTo>
                  <a:lnTo>
                    <a:pt x="211" y="32"/>
                  </a:lnTo>
                  <a:lnTo>
                    <a:pt x="210" y="28"/>
                  </a:lnTo>
                  <a:lnTo>
                    <a:pt x="207" y="26"/>
                  </a:lnTo>
                  <a:lnTo>
                    <a:pt x="204" y="23"/>
                  </a:lnTo>
                  <a:lnTo>
                    <a:pt x="201" y="21"/>
                  </a:lnTo>
                  <a:lnTo>
                    <a:pt x="198" y="19"/>
                  </a:lnTo>
                  <a:lnTo>
                    <a:pt x="195" y="17"/>
                  </a:lnTo>
                  <a:lnTo>
                    <a:pt x="191" y="15"/>
                  </a:lnTo>
                  <a:lnTo>
                    <a:pt x="188" y="12"/>
                  </a:lnTo>
                  <a:lnTo>
                    <a:pt x="184" y="11"/>
                  </a:lnTo>
                  <a:lnTo>
                    <a:pt x="179" y="10"/>
                  </a:lnTo>
                  <a:lnTo>
                    <a:pt x="177" y="8"/>
                  </a:lnTo>
                  <a:lnTo>
                    <a:pt x="172" y="6"/>
                  </a:lnTo>
                  <a:lnTo>
                    <a:pt x="168" y="6"/>
                  </a:lnTo>
                  <a:lnTo>
                    <a:pt x="164" y="4"/>
                  </a:lnTo>
                  <a:lnTo>
                    <a:pt x="159" y="4"/>
                  </a:lnTo>
                  <a:lnTo>
                    <a:pt x="155" y="2"/>
                  </a:lnTo>
                  <a:lnTo>
                    <a:pt x="149" y="2"/>
                  </a:lnTo>
                  <a:lnTo>
                    <a:pt x="145" y="2"/>
                  </a:lnTo>
                  <a:lnTo>
                    <a:pt x="140" y="1"/>
                  </a:lnTo>
                  <a:lnTo>
                    <a:pt x="135" y="0"/>
                  </a:lnTo>
                  <a:lnTo>
                    <a:pt x="130" y="0"/>
                  </a:lnTo>
                  <a:lnTo>
                    <a:pt x="124" y="0"/>
                  </a:lnTo>
                  <a:lnTo>
                    <a:pt x="20" y="0"/>
                  </a:lnTo>
                  <a:lnTo>
                    <a:pt x="0" y="118"/>
                  </a:lnTo>
                  <a:lnTo>
                    <a:pt x="95" y="114"/>
                  </a:lnTo>
                </a:path>
              </a:pathLst>
            </a:custGeom>
            <a:gradFill rotWithShape="0">
              <a:gsLst>
                <a:gs pos="0">
                  <a:srgbClr val="0099ff"/>
                </a:gs>
                <a:gs pos="100000">
                  <a:srgbClr val="66ffff"/>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9" name=""/>
            <p:cNvSpPr/>
            <p:nvPr/>
          </p:nvSpPr>
          <p:spPr>
            <a:xfrm>
              <a:off x="7757280" y="4114800"/>
              <a:ext cx="243360" cy="253800"/>
            </a:xfrm>
            <a:custGeom>
              <a:avLst/>
              <a:gdLst/>
              <a:ahLst/>
              <a:rect l="l" t="t" r="r" b="b"/>
              <a:pathLst>
                <a:path w="114" h="119">
                  <a:moveTo>
                    <a:pt x="26" y="0"/>
                  </a:moveTo>
                  <a:lnTo>
                    <a:pt x="5" y="0"/>
                  </a:lnTo>
                  <a:lnTo>
                    <a:pt x="0" y="106"/>
                  </a:lnTo>
                  <a:lnTo>
                    <a:pt x="73" y="118"/>
                  </a:lnTo>
                  <a:lnTo>
                    <a:pt x="74" y="116"/>
                  </a:lnTo>
                  <a:lnTo>
                    <a:pt x="75" y="116"/>
                  </a:lnTo>
                  <a:lnTo>
                    <a:pt x="77" y="114"/>
                  </a:lnTo>
                  <a:lnTo>
                    <a:pt x="78" y="114"/>
                  </a:lnTo>
                  <a:lnTo>
                    <a:pt x="80" y="112"/>
                  </a:lnTo>
                  <a:lnTo>
                    <a:pt x="81" y="111"/>
                  </a:lnTo>
                  <a:lnTo>
                    <a:pt x="84" y="110"/>
                  </a:lnTo>
                  <a:lnTo>
                    <a:pt x="86" y="109"/>
                  </a:lnTo>
                  <a:lnTo>
                    <a:pt x="86" y="108"/>
                  </a:lnTo>
                  <a:lnTo>
                    <a:pt x="89" y="106"/>
                  </a:lnTo>
                  <a:lnTo>
                    <a:pt x="90" y="104"/>
                  </a:lnTo>
                  <a:lnTo>
                    <a:pt x="91" y="103"/>
                  </a:lnTo>
                  <a:lnTo>
                    <a:pt x="93" y="101"/>
                  </a:lnTo>
                  <a:lnTo>
                    <a:pt x="94" y="100"/>
                  </a:lnTo>
                  <a:lnTo>
                    <a:pt x="96" y="98"/>
                  </a:lnTo>
                  <a:lnTo>
                    <a:pt x="97" y="97"/>
                  </a:lnTo>
                  <a:lnTo>
                    <a:pt x="99" y="94"/>
                  </a:lnTo>
                  <a:lnTo>
                    <a:pt x="100" y="93"/>
                  </a:lnTo>
                  <a:lnTo>
                    <a:pt x="102" y="91"/>
                  </a:lnTo>
                  <a:lnTo>
                    <a:pt x="102" y="89"/>
                  </a:lnTo>
                  <a:lnTo>
                    <a:pt x="103" y="88"/>
                  </a:lnTo>
                  <a:lnTo>
                    <a:pt x="104" y="86"/>
                  </a:lnTo>
                  <a:lnTo>
                    <a:pt x="106" y="84"/>
                  </a:lnTo>
                  <a:lnTo>
                    <a:pt x="107" y="81"/>
                  </a:lnTo>
                  <a:lnTo>
                    <a:pt x="107" y="79"/>
                  </a:lnTo>
                  <a:lnTo>
                    <a:pt x="109" y="77"/>
                  </a:lnTo>
                  <a:lnTo>
                    <a:pt x="109" y="75"/>
                  </a:lnTo>
                  <a:lnTo>
                    <a:pt x="110" y="73"/>
                  </a:lnTo>
                  <a:lnTo>
                    <a:pt x="110" y="70"/>
                  </a:lnTo>
                  <a:lnTo>
                    <a:pt x="112" y="68"/>
                  </a:lnTo>
                  <a:lnTo>
                    <a:pt x="112" y="66"/>
                  </a:lnTo>
                  <a:lnTo>
                    <a:pt x="113" y="62"/>
                  </a:lnTo>
                  <a:lnTo>
                    <a:pt x="113" y="58"/>
                  </a:lnTo>
                  <a:lnTo>
                    <a:pt x="113" y="54"/>
                  </a:lnTo>
                  <a:lnTo>
                    <a:pt x="113" y="50"/>
                  </a:lnTo>
                  <a:lnTo>
                    <a:pt x="113" y="45"/>
                  </a:lnTo>
                  <a:lnTo>
                    <a:pt x="113" y="42"/>
                  </a:lnTo>
                  <a:lnTo>
                    <a:pt x="112" y="39"/>
                  </a:lnTo>
                  <a:lnTo>
                    <a:pt x="112" y="35"/>
                  </a:lnTo>
                  <a:lnTo>
                    <a:pt x="110" y="32"/>
                  </a:lnTo>
                  <a:lnTo>
                    <a:pt x="109" y="29"/>
                  </a:lnTo>
                  <a:lnTo>
                    <a:pt x="107" y="26"/>
                  </a:lnTo>
                  <a:lnTo>
                    <a:pt x="104" y="23"/>
                  </a:lnTo>
                  <a:lnTo>
                    <a:pt x="103" y="21"/>
                  </a:lnTo>
                  <a:lnTo>
                    <a:pt x="100" y="19"/>
                  </a:lnTo>
                  <a:lnTo>
                    <a:pt x="97" y="17"/>
                  </a:lnTo>
                  <a:lnTo>
                    <a:pt x="96" y="15"/>
                  </a:lnTo>
                  <a:lnTo>
                    <a:pt x="93" y="13"/>
                  </a:lnTo>
                  <a:lnTo>
                    <a:pt x="90" y="11"/>
                  </a:lnTo>
                  <a:lnTo>
                    <a:pt x="86" y="10"/>
                  </a:lnTo>
                  <a:lnTo>
                    <a:pt x="83" y="8"/>
                  </a:lnTo>
                  <a:lnTo>
                    <a:pt x="80" y="7"/>
                  </a:lnTo>
                  <a:lnTo>
                    <a:pt x="75" y="6"/>
                  </a:lnTo>
                  <a:lnTo>
                    <a:pt x="71" y="5"/>
                  </a:lnTo>
                  <a:lnTo>
                    <a:pt x="68" y="4"/>
                  </a:lnTo>
                  <a:lnTo>
                    <a:pt x="64" y="3"/>
                  </a:lnTo>
                  <a:lnTo>
                    <a:pt x="60" y="2"/>
                  </a:lnTo>
                  <a:lnTo>
                    <a:pt x="55" y="2"/>
                  </a:lnTo>
                  <a:lnTo>
                    <a:pt x="51" y="2"/>
                  </a:lnTo>
                  <a:lnTo>
                    <a:pt x="47" y="1"/>
                  </a:lnTo>
                  <a:lnTo>
                    <a:pt x="42" y="1"/>
                  </a:lnTo>
                  <a:lnTo>
                    <a:pt x="36" y="0"/>
                  </a:lnTo>
                  <a:lnTo>
                    <a:pt x="32" y="0"/>
                  </a:lnTo>
                  <a:lnTo>
                    <a:pt x="26" y="0"/>
                  </a:lnTo>
                </a:path>
              </a:pathLst>
            </a:custGeom>
            <a:gradFill rotWithShape="0">
              <a:gsLst>
                <a:gs pos="0">
                  <a:srgbClr val="0099ff"/>
                </a:gs>
                <a:gs pos="100000">
                  <a:srgbClr val="66ffff"/>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0" name=""/>
            <p:cNvSpPr/>
            <p:nvPr/>
          </p:nvSpPr>
          <p:spPr>
            <a:xfrm>
              <a:off x="7680960" y="4368600"/>
              <a:ext cx="297000" cy="286920"/>
            </a:xfrm>
            <a:custGeom>
              <a:avLst/>
              <a:gdLst/>
              <a:ahLst/>
              <a:rect l="l" t="t" r="r" b="b"/>
              <a:pathLst>
                <a:path w="140" h="135">
                  <a:moveTo>
                    <a:pt x="109" y="0"/>
                  </a:moveTo>
                  <a:lnTo>
                    <a:pt x="33" y="10"/>
                  </a:lnTo>
                  <a:lnTo>
                    <a:pt x="0" y="134"/>
                  </a:lnTo>
                  <a:lnTo>
                    <a:pt x="23" y="134"/>
                  </a:lnTo>
                  <a:lnTo>
                    <a:pt x="29" y="134"/>
                  </a:lnTo>
                  <a:lnTo>
                    <a:pt x="35" y="134"/>
                  </a:lnTo>
                  <a:lnTo>
                    <a:pt x="41" y="133"/>
                  </a:lnTo>
                  <a:lnTo>
                    <a:pt x="45" y="133"/>
                  </a:lnTo>
                  <a:lnTo>
                    <a:pt x="51" y="133"/>
                  </a:lnTo>
                  <a:lnTo>
                    <a:pt x="55" y="132"/>
                  </a:lnTo>
                  <a:lnTo>
                    <a:pt x="61" y="131"/>
                  </a:lnTo>
                  <a:lnTo>
                    <a:pt x="65" y="130"/>
                  </a:lnTo>
                  <a:lnTo>
                    <a:pt x="71" y="129"/>
                  </a:lnTo>
                  <a:lnTo>
                    <a:pt x="75" y="128"/>
                  </a:lnTo>
                  <a:lnTo>
                    <a:pt x="80" y="126"/>
                  </a:lnTo>
                  <a:lnTo>
                    <a:pt x="84" y="125"/>
                  </a:lnTo>
                  <a:lnTo>
                    <a:pt x="88" y="123"/>
                  </a:lnTo>
                  <a:lnTo>
                    <a:pt x="93" y="122"/>
                  </a:lnTo>
                  <a:lnTo>
                    <a:pt x="96" y="120"/>
                  </a:lnTo>
                  <a:lnTo>
                    <a:pt x="100" y="118"/>
                  </a:lnTo>
                  <a:lnTo>
                    <a:pt x="104" y="114"/>
                  </a:lnTo>
                  <a:lnTo>
                    <a:pt x="107" y="112"/>
                  </a:lnTo>
                  <a:lnTo>
                    <a:pt x="111" y="109"/>
                  </a:lnTo>
                  <a:lnTo>
                    <a:pt x="114" y="106"/>
                  </a:lnTo>
                  <a:lnTo>
                    <a:pt x="116" y="103"/>
                  </a:lnTo>
                  <a:lnTo>
                    <a:pt x="120" y="100"/>
                  </a:lnTo>
                  <a:lnTo>
                    <a:pt x="122" y="97"/>
                  </a:lnTo>
                  <a:lnTo>
                    <a:pt x="125" y="93"/>
                  </a:lnTo>
                  <a:lnTo>
                    <a:pt x="127" y="89"/>
                  </a:lnTo>
                  <a:lnTo>
                    <a:pt x="129" y="86"/>
                  </a:lnTo>
                  <a:lnTo>
                    <a:pt x="132" y="82"/>
                  </a:lnTo>
                  <a:lnTo>
                    <a:pt x="133" y="77"/>
                  </a:lnTo>
                  <a:lnTo>
                    <a:pt x="135" y="73"/>
                  </a:lnTo>
                  <a:lnTo>
                    <a:pt x="136" y="68"/>
                  </a:lnTo>
                  <a:lnTo>
                    <a:pt x="138" y="63"/>
                  </a:lnTo>
                  <a:lnTo>
                    <a:pt x="138" y="57"/>
                  </a:lnTo>
                  <a:lnTo>
                    <a:pt x="138" y="55"/>
                  </a:lnTo>
                  <a:lnTo>
                    <a:pt x="139" y="53"/>
                  </a:lnTo>
                  <a:lnTo>
                    <a:pt x="139" y="50"/>
                  </a:lnTo>
                  <a:lnTo>
                    <a:pt x="139" y="48"/>
                  </a:lnTo>
                  <a:lnTo>
                    <a:pt x="139" y="45"/>
                  </a:lnTo>
                  <a:lnTo>
                    <a:pt x="139" y="43"/>
                  </a:lnTo>
                  <a:lnTo>
                    <a:pt x="139" y="40"/>
                  </a:lnTo>
                  <a:lnTo>
                    <a:pt x="139" y="38"/>
                  </a:lnTo>
                  <a:lnTo>
                    <a:pt x="138" y="36"/>
                  </a:lnTo>
                  <a:lnTo>
                    <a:pt x="138" y="34"/>
                  </a:lnTo>
                  <a:lnTo>
                    <a:pt x="138" y="32"/>
                  </a:lnTo>
                  <a:lnTo>
                    <a:pt x="138" y="29"/>
                  </a:lnTo>
                  <a:lnTo>
                    <a:pt x="136" y="27"/>
                  </a:lnTo>
                  <a:lnTo>
                    <a:pt x="136" y="25"/>
                  </a:lnTo>
                  <a:lnTo>
                    <a:pt x="135" y="23"/>
                  </a:lnTo>
                  <a:lnTo>
                    <a:pt x="133" y="21"/>
                  </a:lnTo>
                  <a:lnTo>
                    <a:pt x="133" y="19"/>
                  </a:lnTo>
                  <a:lnTo>
                    <a:pt x="132" y="17"/>
                  </a:lnTo>
                  <a:lnTo>
                    <a:pt x="130" y="15"/>
                  </a:lnTo>
                  <a:lnTo>
                    <a:pt x="129" y="14"/>
                  </a:lnTo>
                  <a:lnTo>
                    <a:pt x="127" y="13"/>
                  </a:lnTo>
                  <a:lnTo>
                    <a:pt x="127" y="10"/>
                  </a:lnTo>
                  <a:lnTo>
                    <a:pt x="126" y="9"/>
                  </a:lnTo>
                  <a:lnTo>
                    <a:pt x="125" y="8"/>
                  </a:lnTo>
                  <a:lnTo>
                    <a:pt x="122" y="6"/>
                  </a:lnTo>
                  <a:lnTo>
                    <a:pt x="120" y="5"/>
                  </a:lnTo>
                  <a:lnTo>
                    <a:pt x="119" y="4"/>
                  </a:lnTo>
                  <a:lnTo>
                    <a:pt x="117" y="3"/>
                  </a:lnTo>
                  <a:lnTo>
                    <a:pt x="116" y="2"/>
                  </a:lnTo>
                  <a:lnTo>
                    <a:pt x="113" y="1"/>
                  </a:lnTo>
                  <a:lnTo>
                    <a:pt x="111" y="0"/>
                  </a:lnTo>
                  <a:lnTo>
                    <a:pt x="109" y="0"/>
                  </a:lnTo>
                </a:path>
              </a:pathLst>
            </a:custGeom>
            <a:gradFill rotWithShape="0">
              <a:gsLst>
                <a:gs pos="0">
                  <a:srgbClr val="66ffff"/>
                </a:gs>
                <a:gs pos="100000">
                  <a:srgbClr val="0099ff"/>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2f5e"/>
            </a:gs>
            <a:gs pos="100000">
              <a:srgbClr val="0000ff"/>
            </a:gs>
          </a:gsLst>
          <a:lin ang="5400000"/>
        </a:gradFill>
      </p:bgPr>
    </p:bg>
    <p:spTree>
      <p:nvGrpSpPr>
        <p:cNvPr id="1" name=""/>
        <p:cNvGrpSpPr/>
        <p:nvPr/>
      </p:nvGrpSpPr>
      <p:grpSpPr>
        <a:xfrm>
          <a:off x="0" y="0"/>
          <a:ext cx="0" cy="0"/>
          <a:chOff x="0" y="0"/>
          <a:chExt cx="0" cy="0"/>
        </a:xfrm>
      </p:grpSpPr>
      <p:sp>
        <p:nvSpPr>
          <p:cNvPr id="109" name="PlaceHolder 1"/>
          <p:cNvSpPr>
            <a:spLocks noGrp="1"/>
          </p:cNvSpPr>
          <p:nvPr>
            <p:ph type="title"/>
          </p:nvPr>
        </p:nvSpPr>
        <p:spPr>
          <a:xfrm>
            <a:off x="838080" y="609120"/>
            <a:ext cx="777240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New Financial Stress Score Distribution </a:t>
            </a:r>
            <a:r>
              <a:rPr b="1" lang="en-US" sz="2400" strike="noStrike" u="none">
                <a:solidFill>
                  <a:srgbClr val="ffff00"/>
                </a:solidFill>
                <a:effectLst/>
                <a:uFillTx/>
                <a:latin typeface="Arial"/>
              </a:rPr>
              <a:t>(FSS12) for &lt;10 Employees and 10 or &gt; Employees</a:t>
            </a:r>
            <a:endParaRPr b="1" lang="en-US" sz="2400" strike="noStrike" u="none">
              <a:solidFill>
                <a:srgbClr val="ffff00"/>
              </a:solidFill>
              <a:effectLst/>
              <a:uFillTx/>
              <a:latin typeface="Arial"/>
            </a:endParaRPr>
          </a:p>
        </p:txBody>
      </p:sp>
      <p:sp>
        <p:nvSpPr>
          <p:cNvPr id="110" name=""/>
          <p:cNvSpPr/>
          <p:nvPr/>
        </p:nvSpPr>
        <p:spPr>
          <a:xfrm>
            <a:off x="1221480" y="6324480"/>
            <a:ext cx="70027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Arial"/>
              </a:rPr>
              <a:t>The Percentile Ranges are rounded to the nearest whole and are classified as approximations</a:t>
            </a:r>
            <a:r>
              <a:rPr b="1" i="1" lang="en-US" sz="1200" strike="noStrike" u="none">
                <a:solidFill>
                  <a:srgbClr val="ffffff"/>
                </a:solidFill>
                <a:effectLst/>
                <a:uFillTx/>
                <a:latin typeface="Times New Roman"/>
              </a:rPr>
              <a:t>.</a:t>
            </a:r>
            <a:endParaRPr b="0" lang="en-US" sz="1200" strike="noStrike" u="none">
              <a:solidFill>
                <a:srgbClr val="ffffff"/>
              </a:solidFill>
              <a:effectLst/>
              <a:uFillTx/>
              <a:latin typeface="Times New Roman"/>
            </a:endParaRPr>
          </a:p>
        </p:txBody>
      </p:sp>
      <p:graphicFrame>
        <p:nvGraphicFramePr>
          <p:cNvPr id="111" name=""/>
          <p:cNvGraphicFramePr/>
          <p:nvPr/>
        </p:nvGraphicFramePr>
        <p:xfrm>
          <a:off x="1657440" y="2092320"/>
          <a:ext cx="6906960" cy="3362400"/>
        </p:xfrm>
        <a:graphic>
          <a:graphicData uri="http://schemas.openxmlformats.org/presentationml/2006/ole">
            <p:oleObj r:id="rId1" spid="">
              <p:embed/>
              <p:pic>
                <p:nvPicPr>
                  <p:cNvPr id="112" name="" descr=""/>
                  <p:cNvPicPr/>
                  <p:nvPr/>
                </p:nvPicPr>
                <p:blipFill>
                  <a:blip r:embed="rId2"/>
                  <a:stretch/>
                </p:blipFill>
                <p:spPr>
                  <a:xfrm>
                    <a:off x="1657440" y="2092320"/>
                    <a:ext cx="6906960" cy="3362400"/>
                  </a:xfrm>
                  <a:prstGeom prst="rect">
                    <a:avLst/>
                  </a:prstGeom>
                  <a:noFill/>
                  <a:ln w="0">
                    <a:noFill/>
                  </a:ln>
                </p:spPr>
              </p:pic>
            </p:oleObj>
          </a:graphicData>
        </a:graphic>
      </p:graphicFrame>
      <p:sp>
        <p:nvSpPr>
          <p:cNvPr id="113" name=""/>
          <p:cNvSpPr/>
          <p:nvPr/>
        </p:nvSpPr>
        <p:spPr>
          <a:xfrm>
            <a:off x="0" y="5105520"/>
            <a:ext cx="2435400" cy="287280"/>
          </a:xfrm>
          <a:prstGeom prst="rect">
            <a:avLst/>
          </a:prstGeom>
          <a:noFill/>
          <a:ln w="0">
            <a:noFill/>
          </a:ln>
        </p:spPr>
        <p:style>
          <a:lnRef idx="0"/>
          <a:fillRef idx="0"/>
          <a:effectRef idx="0"/>
          <a:fontRef idx="minor"/>
        </p:style>
        <p:txBody>
          <a:bodyPr lIns="90360" rIns="90360" tIns="44280" bIns="44280" anchor="t">
            <a:spAutoFit/>
          </a:bodyPr>
          <a:p>
            <a:pPr algn="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300" strike="noStrike" u="none">
                <a:solidFill>
                  <a:srgbClr val="ffff00"/>
                </a:solidFill>
                <a:effectLst/>
                <a:uFillTx/>
                <a:latin typeface="Arial"/>
              </a:rPr>
              <a:t>Financial Stress Class:</a:t>
            </a:r>
            <a:endParaRPr b="0" lang="en-US" sz="1300" strike="noStrike" u="none">
              <a:solidFill>
                <a:srgbClr val="ffffff"/>
              </a:solidFill>
              <a:effectLst/>
              <a:uFillTx/>
              <a:latin typeface="Times New Roman"/>
            </a:endParaRPr>
          </a:p>
        </p:txBody>
      </p:sp>
      <p:sp>
        <p:nvSpPr>
          <p:cNvPr id="114" name=""/>
          <p:cNvSpPr/>
          <p:nvPr/>
        </p:nvSpPr>
        <p:spPr>
          <a:xfrm>
            <a:off x="171360" y="5398920"/>
            <a:ext cx="2264040" cy="287280"/>
          </a:xfrm>
          <a:prstGeom prst="rect">
            <a:avLst/>
          </a:prstGeom>
          <a:noFill/>
          <a:ln w="0">
            <a:noFill/>
          </a:ln>
        </p:spPr>
        <p:style>
          <a:lnRef idx="0"/>
          <a:fillRef idx="0"/>
          <a:effectRef idx="0"/>
          <a:fontRef idx="minor"/>
        </p:style>
        <p:txBody>
          <a:bodyPr lIns="90360" rIns="90360" tIns="44280" bIns="44280" anchor="t">
            <a:spAutoFit/>
          </a:bodyPr>
          <a:p>
            <a:pPr algn="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300" strike="noStrike" u="none">
                <a:solidFill>
                  <a:srgbClr val="ffff00"/>
                </a:solidFill>
                <a:effectLst/>
                <a:uFillTx/>
                <a:latin typeface="Arial"/>
              </a:rPr>
              <a:t>National Percentile:</a:t>
            </a:r>
            <a:endParaRPr b="0" lang="en-US" sz="1300" strike="noStrike" u="none">
              <a:solidFill>
                <a:srgbClr val="ffffff"/>
              </a:solidFill>
              <a:effectLst/>
              <a:uFillTx/>
              <a:latin typeface="Times New Roman"/>
            </a:endParaRPr>
          </a:p>
        </p:txBody>
      </p:sp>
      <p:sp>
        <p:nvSpPr>
          <p:cNvPr id="115" name=""/>
          <p:cNvSpPr/>
          <p:nvPr/>
        </p:nvSpPr>
        <p:spPr>
          <a:xfrm>
            <a:off x="2760840" y="5348160"/>
            <a:ext cx="540036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  1                  2-4               5-10             11-20            21-100 </a:t>
            </a:r>
            <a:endParaRPr b="0" lang="en-US" sz="1500" strike="noStrike" u="none">
              <a:solidFill>
                <a:srgbClr val="ffffff"/>
              </a:solidFill>
              <a:effectLst/>
              <a:uFillTx/>
              <a:latin typeface="Times New Roman"/>
            </a:endParaRPr>
          </a:p>
        </p:txBody>
      </p:sp>
      <p:sp>
        <p:nvSpPr>
          <p:cNvPr id="116" name=""/>
          <p:cNvSpPr/>
          <p:nvPr/>
        </p:nvSpPr>
        <p:spPr>
          <a:xfrm>
            <a:off x="835200" y="5715000"/>
            <a:ext cx="1600200" cy="29232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300" strike="noStrike" u="none">
                <a:solidFill>
                  <a:srgbClr val="ffff00"/>
                </a:solidFill>
                <a:effectLst/>
                <a:uFillTx/>
                <a:latin typeface="Arial"/>
              </a:rPr>
              <a:t>Raw Score:</a:t>
            </a:r>
            <a:endParaRPr b="0" lang="en-US" sz="1300" strike="noStrike" u="none">
              <a:solidFill>
                <a:srgbClr val="ffffff"/>
              </a:solidFill>
              <a:effectLst/>
              <a:uFillTx/>
              <a:latin typeface="Times New Roman"/>
            </a:endParaRPr>
          </a:p>
        </p:txBody>
      </p:sp>
      <p:sp>
        <p:nvSpPr>
          <p:cNvPr id="117" name=""/>
          <p:cNvSpPr/>
          <p:nvPr/>
        </p:nvSpPr>
        <p:spPr>
          <a:xfrm>
            <a:off x="2446200" y="5734080"/>
            <a:ext cx="616932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1001-1285         1286-1337        1338-1357       1358-1385         1386-1850</a:t>
            </a:r>
            <a:endParaRPr b="0" lang="en-US" sz="1300" strike="noStrike" u="none">
              <a:solidFill>
                <a:srgbClr val="ffffff"/>
              </a:solidFill>
              <a:effectLst/>
              <a:uFillTx/>
              <a:latin typeface="Times New Roman"/>
            </a:endParaRPr>
          </a:p>
        </p:txBody>
      </p:sp>
      <p:sp>
        <p:nvSpPr>
          <p:cNvPr id="3" name="PlaceHolder 2"/>
          <p:cNvSpPr>
            <a:spLocks noGrp="1"/>
          </p:cNvSpPr>
          <p:nvPr>
            <p:ph type="sldNum" idx="3"/>
          </p:nvPr>
        </p:nvSpPr>
        <p:spPr/>
        <p:txBody>
          <a:bodyPr/>
          <a:p>
            <a:fld id="{CCF47A6E-B252-4DB6-8F57-6FDCD68B6A9D}" type="slidenum">
              <a:t>10</a:t>
            </a:fld>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2f5e"/>
            </a:gs>
            <a:gs pos="100000">
              <a:srgbClr val="0000ff"/>
            </a:gs>
          </a:gsLst>
          <a:lin ang="5400000"/>
        </a:gradFill>
      </p:bgPr>
    </p:bg>
    <p:spTree>
      <p:nvGrpSpPr>
        <p:cNvPr id="1" name=""/>
        <p:cNvGrpSpPr/>
        <p:nvPr/>
      </p:nvGrpSpPr>
      <p:grpSpPr>
        <a:xfrm>
          <a:off x="0" y="0"/>
          <a:ext cx="0" cy="0"/>
          <a:chOff x="0" y="0"/>
          <a:chExt cx="0" cy="0"/>
        </a:xfrm>
      </p:grpSpPr>
      <p:sp>
        <p:nvSpPr>
          <p:cNvPr id="118" name="PlaceHolder 1"/>
          <p:cNvSpPr>
            <a:spLocks noGrp="1"/>
          </p:cNvSpPr>
          <p:nvPr>
            <p:ph type="title"/>
          </p:nvPr>
        </p:nvSpPr>
        <p:spPr>
          <a:xfrm>
            <a:off x="838080" y="609120"/>
            <a:ext cx="7772400" cy="1143000"/>
          </a:xfrm>
          <a:prstGeom prst="rect">
            <a:avLst/>
          </a:prstGeom>
          <a:noFill/>
          <a:ln w="0">
            <a:noFill/>
          </a:ln>
        </p:spPr>
        <p:txBody>
          <a:bodyPr lIns="58680" rIns="58680" tIns="30240" bIns="30240" anchor="ctr">
            <a:noAutofit/>
          </a:bodyPr>
          <a:p>
            <a:pPr indent="0">
              <a:lnSpc>
                <a:spcPct val="85000"/>
              </a:lnSpc>
              <a:buNone/>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3200" strike="noStrike" u="none">
                <a:solidFill>
                  <a:srgbClr val="ffff00"/>
                </a:solidFill>
                <a:effectLst/>
                <a:uFillTx/>
                <a:latin typeface="Arial"/>
              </a:rPr>
              <a:t>Failure Rates by Financial Stress Class</a:t>
            </a:r>
            <a:br>
              <a:rPr sz="3200"/>
            </a:br>
            <a:r>
              <a:rPr b="1" lang="en-US" sz="2400" strike="noStrike" u="none">
                <a:solidFill>
                  <a:srgbClr val="ffff00"/>
                </a:solidFill>
                <a:effectLst/>
                <a:uFillTx/>
                <a:latin typeface="Arial"/>
              </a:rPr>
              <a:t>(FSS12) for &lt;10 Employees and 10 or &gt; Employees</a:t>
            </a:r>
            <a:endParaRPr b="1" lang="en-US" sz="2400" strike="noStrike" u="none">
              <a:solidFill>
                <a:srgbClr val="ffff00"/>
              </a:solidFill>
              <a:effectLst/>
              <a:uFillTx/>
              <a:latin typeface="Arial"/>
            </a:endParaRPr>
          </a:p>
        </p:txBody>
      </p:sp>
      <p:sp>
        <p:nvSpPr>
          <p:cNvPr id="119" name=""/>
          <p:cNvSpPr/>
          <p:nvPr/>
        </p:nvSpPr>
        <p:spPr>
          <a:xfrm>
            <a:off x="223920" y="5334120"/>
            <a:ext cx="2035080" cy="287280"/>
          </a:xfrm>
          <a:prstGeom prst="rect">
            <a:avLst/>
          </a:prstGeom>
          <a:noFill/>
          <a:ln w="0">
            <a:noFill/>
          </a:ln>
        </p:spPr>
        <p:style>
          <a:lnRef idx="0"/>
          <a:fillRef idx="0"/>
          <a:effectRef idx="0"/>
          <a:fontRef idx="minor"/>
        </p:style>
        <p:txBody>
          <a:bodyPr lIns="90360" rIns="90360" tIns="44280" bIns="44280" anchor="t">
            <a:spAutoFit/>
          </a:bodyPr>
          <a:p>
            <a:pPr algn="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300" strike="noStrike" u="none">
                <a:solidFill>
                  <a:srgbClr val="ffff00"/>
                </a:solidFill>
                <a:effectLst/>
                <a:uFillTx/>
                <a:latin typeface="Arial"/>
              </a:rPr>
              <a:t>Financial Stress Class:</a:t>
            </a:r>
            <a:endParaRPr b="0" lang="en-US" sz="1300" strike="noStrike" u="none">
              <a:solidFill>
                <a:srgbClr val="ffffff"/>
              </a:solidFill>
              <a:effectLst/>
              <a:uFillTx/>
              <a:latin typeface="Times New Roman"/>
            </a:endParaRPr>
          </a:p>
        </p:txBody>
      </p:sp>
      <p:sp>
        <p:nvSpPr>
          <p:cNvPr id="120" name=""/>
          <p:cNvSpPr/>
          <p:nvPr/>
        </p:nvSpPr>
        <p:spPr>
          <a:xfrm>
            <a:off x="492120" y="5638680"/>
            <a:ext cx="1766880" cy="287280"/>
          </a:xfrm>
          <a:prstGeom prst="rect">
            <a:avLst/>
          </a:prstGeom>
          <a:noFill/>
          <a:ln w="0">
            <a:noFill/>
          </a:ln>
        </p:spPr>
        <p:style>
          <a:lnRef idx="0"/>
          <a:fillRef idx="0"/>
          <a:effectRef idx="0"/>
          <a:fontRef idx="minor"/>
        </p:style>
        <p:txBody>
          <a:bodyPr lIns="90360" rIns="90360" tIns="44280" bIns="44280" anchor="t">
            <a:spAutoFit/>
          </a:bodyPr>
          <a:p>
            <a:pPr algn="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300" strike="noStrike" u="none">
                <a:solidFill>
                  <a:srgbClr val="ffff00"/>
                </a:solidFill>
                <a:effectLst/>
                <a:uFillTx/>
                <a:latin typeface="Arial"/>
              </a:rPr>
              <a:t>National Percentile:</a:t>
            </a:r>
            <a:endParaRPr b="0" lang="en-US" sz="1300" strike="noStrike" u="none">
              <a:solidFill>
                <a:srgbClr val="ffffff"/>
              </a:solidFill>
              <a:effectLst/>
              <a:uFillTx/>
              <a:latin typeface="Times New Roman"/>
            </a:endParaRPr>
          </a:p>
        </p:txBody>
      </p:sp>
      <p:sp>
        <p:nvSpPr>
          <p:cNvPr id="121" name=""/>
          <p:cNvSpPr/>
          <p:nvPr/>
        </p:nvSpPr>
        <p:spPr>
          <a:xfrm>
            <a:off x="2271600" y="5611680"/>
            <a:ext cx="538164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     1               2-4               5-10           11-20          21-100</a:t>
            </a:r>
            <a:endParaRPr b="0" lang="en-US" sz="1500" strike="noStrike" u="none">
              <a:solidFill>
                <a:srgbClr val="ffffff"/>
              </a:solidFill>
              <a:effectLst/>
              <a:uFillTx/>
              <a:latin typeface="Times New Roman"/>
            </a:endParaRPr>
          </a:p>
        </p:txBody>
      </p:sp>
      <p:sp>
        <p:nvSpPr>
          <p:cNvPr id="122" name=""/>
          <p:cNvSpPr/>
          <p:nvPr/>
        </p:nvSpPr>
        <p:spPr>
          <a:xfrm>
            <a:off x="658800" y="5943600"/>
            <a:ext cx="1600200" cy="29232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300" strike="noStrike" u="none">
                <a:solidFill>
                  <a:srgbClr val="ffff00"/>
                </a:solidFill>
                <a:effectLst/>
                <a:uFillTx/>
                <a:latin typeface="Arial"/>
              </a:rPr>
              <a:t>Raw Score:</a:t>
            </a:r>
            <a:endParaRPr b="0" lang="en-US" sz="1300" strike="noStrike" u="none">
              <a:solidFill>
                <a:srgbClr val="ffffff"/>
              </a:solidFill>
              <a:effectLst/>
              <a:uFillTx/>
              <a:latin typeface="Times New Roman"/>
            </a:endParaRPr>
          </a:p>
        </p:txBody>
      </p:sp>
      <p:graphicFrame>
        <p:nvGraphicFramePr>
          <p:cNvPr id="123" name=""/>
          <p:cNvGraphicFramePr/>
          <p:nvPr/>
        </p:nvGraphicFramePr>
        <p:xfrm>
          <a:off x="1309680" y="2057400"/>
          <a:ext cx="6451560" cy="3666960"/>
        </p:xfrm>
        <a:graphic>
          <a:graphicData uri="http://schemas.openxmlformats.org/presentationml/2006/ole">
            <p:oleObj r:id="rId1" spid="">
              <p:embed/>
              <p:pic>
                <p:nvPicPr>
                  <p:cNvPr id="124" name="" descr=""/>
                  <p:cNvPicPr/>
                  <p:nvPr/>
                </p:nvPicPr>
                <p:blipFill>
                  <a:blip r:embed="rId2"/>
                  <a:stretch/>
                </p:blipFill>
                <p:spPr>
                  <a:xfrm>
                    <a:off x="1309680" y="2057400"/>
                    <a:ext cx="6451560" cy="3666960"/>
                  </a:xfrm>
                  <a:prstGeom prst="rect">
                    <a:avLst/>
                  </a:prstGeom>
                  <a:noFill/>
                  <a:ln w="0">
                    <a:noFill/>
                  </a:ln>
                </p:spPr>
              </p:pic>
            </p:oleObj>
          </a:graphicData>
        </a:graphic>
      </p:graphicFrame>
      <p:sp>
        <p:nvSpPr>
          <p:cNvPr id="125" name=""/>
          <p:cNvSpPr/>
          <p:nvPr/>
        </p:nvSpPr>
        <p:spPr>
          <a:xfrm rot="16200000">
            <a:off x="645480" y="3549240"/>
            <a:ext cx="1523880" cy="36828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ccff"/>
                </a:solidFill>
                <a:effectLst/>
                <a:uFillTx/>
                <a:latin typeface="Arial"/>
              </a:rPr>
              <a:t>Failure Rate</a:t>
            </a:r>
            <a:endParaRPr b="0" lang="en-US" sz="1800" strike="noStrike" u="none">
              <a:solidFill>
                <a:srgbClr val="ffffff"/>
              </a:solidFill>
              <a:effectLst/>
              <a:uFillTx/>
              <a:latin typeface="Times New Roman"/>
            </a:endParaRPr>
          </a:p>
        </p:txBody>
      </p:sp>
      <p:sp>
        <p:nvSpPr>
          <p:cNvPr id="126" name=""/>
          <p:cNvSpPr/>
          <p:nvPr/>
        </p:nvSpPr>
        <p:spPr>
          <a:xfrm>
            <a:off x="7605720" y="5786280"/>
            <a:ext cx="1054080" cy="36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127" name=""/>
          <p:cNvSpPr/>
          <p:nvPr/>
        </p:nvSpPr>
        <p:spPr>
          <a:xfrm>
            <a:off x="4038480" y="2666160"/>
            <a:ext cx="3581640" cy="36828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ffff"/>
                </a:solidFill>
                <a:effectLst/>
                <a:uFillTx/>
                <a:latin typeface="Arial"/>
              </a:rPr>
              <a:t>Average Failure Rate: 0.80%</a:t>
            </a:r>
            <a:endParaRPr b="0" lang="en-US" sz="1800" strike="noStrike" u="none">
              <a:solidFill>
                <a:srgbClr val="ffffff"/>
              </a:solidFill>
              <a:effectLst/>
              <a:uFillTx/>
              <a:latin typeface="Times New Roman"/>
            </a:endParaRPr>
          </a:p>
        </p:txBody>
      </p:sp>
      <p:sp>
        <p:nvSpPr>
          <p:cNvPr id="128" name=""/>
          <p:cNvSpPr/>
          <p:nvPr/>
        </p:nvSpPr>
        <p:spPr>
          <a:xfrm>
            <a:off x="2162160" y="5029200"/>
            <a:ext cx="5564160" cy="1440"/>
          </a:xfrm>
          <a:prstGeom prst="line">
            <a:avLst/>
          </a:prstGeom>
          <a:ln cap="sq" w="28440">
            <a:solidFill>
              <a:srgbClr val="d60093"/>
            </a:solidFill>
            <a:miter/>
          </a:ln>
        </p:spPr>
        <p:style>
          <a:lnRef idx="0"/>
          <a:fillRef idx="0"/>
          <a:effectRef idx="0"/>
          <a:fontRef idx="minor"/>
        </p:style>
        <p:txBody>
          <a:bodyPr lIns="90000" rIns="90000" tIns="-45360" bIns="-45360" anchor="ctr">
            <a:noAutofit/>
          </a:bodyPr>
          <a:p>
            <a:endParaRPr b="0" lang="en-US" sz="2400" strike="noStrike" u="none">
              <a:solidFill>
                <a:srgbClr val="ffffff"/>
              </a:solidFill>
              <a:effectLst/>
              <a:uFillTx/>
              <a:latin typeface="Times New Roman"/>
            </a:endParaRPr>
          </a:p>
        </p:txBody>
      </p:sp>
      <p:sp>
        <p:nvSpPr>
          <p:cNvPr id="129" name=""/>
          <p:cNvSpPr/>
          <p:nvPr/>
        </p:nvSpPr>
        <p:spPr>
          <a:xfrm>
            <a:off x="7324560" y="4515840"/>
            <a:ext cx="1471680" cy="405000"/>
          </a:xfrm>
          <a:prstGeom prst="rect">
            <a:avLst/>
          </a:prstGeom>
          <a:noFill/>
          <a:ln w="0">
            <a:noFill/>
          </a:ln>
        </p:spPr>
        <p:style>
          <a:lnRef idx="0"/>
          <a:fillRef idx="0"/>
          <a:effectRef idx="0"/>
          <a:fontRef idx="minor"/>
        </p:style>
        <p:txBody>
          <a:bodyPr lIns="90000" rIns="90000" tIns="46800" bIns="46800" anchor="ctr">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ccff"/>
                </a:solidFill>
                <a:effectLst/>
                <a:uFillTx/>
                <a:latin typeface="Arial"/>
              </a:rPr>
              <a:t>National</a:t>
            </a:r>
            <a:br>
              <a:rPr sz="1200"/>
            </a:br>
            <a:r>
              <a:rPr b="1" lang="en-US" sz="1200" strike="noStrike" u="none">
                <a:solidFill>
                  <a:srgbClr val="ffccff"/>
                </a:solidFill>
                <a:effectLst/>
                <a:uFillTx/>
                <a:latin typeface="Arial"/>
              </a:rPr>
              <a:t> Average = .80%</a:t>
            </a:r>
            <a:endParaRPr b="0" lang="en-US" sz="1200" strike="noStrike" u="none">
              <a:solidFill>
                <a:srgbClr val="ffffff"/>
              </a:solidFill>
              <a:effectLst/>
              <a:uFillTx/>
              <a:latin typeface="Times New Roman"/>
            </a:endParaRPr>
          </a:p>
        </p:txBody>
      </p:sp>
      <p:sp>
        <p:nvSpPr>
          <p:cNvPr id="130" name=""/>
          <p:cNvSpPr/>
          <p:nvPr/>
        </p:nvSpPr>
        <p:spPr>
          <a:xfrm>
            <a:off x="2225520" y="5973840"/>
            <a:ext cx="616932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1001-1285     1286-1337      1338-1357     1358-1385      1386-1850</a:t>
            </a:r>
            <a:endParaRPr b="0" lang="en-US" sz="1300" strike="noStrike" u="none">
              <a:solidFill>
                <a:srgbClr val="ffffff"/>
              </a:solidFill>
              <a:effectLst/>
              <a:uFillTx/>
              <a:latin typeface="Times New Roman"/>
            </a:endParaRPr>
          </a:p>
        </p:txBody>
      </p:sp>
      <p:sp>
        <p:nvSpPr>
          <p:cNvPr id="3" name="PlaceHolder 2"/>
          <p:cNvSpPr>
            <a:spLocks noGrp="1"/>
          </p:cNvSpPr>
          <p:nvPr>
            <p:ph type="sldNum" idx="3"/>
          </p:nvPr>
        </p:nvSpPr>
        <p:spPr/>
        <p:txBody>
          <a:bodyPr/>
          <a:p>
            <a:fld id="{DDA77E68-3422-4461-B4D8-5EDC6526399C}" type="slidenum">
              <a:t>11</a:t>
            </a:fld>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2f5e"/>
            </a:gs>
            <a:gs pos="100000">
              <a:srgbClr val="0000ff"/>
            </a:gs>
          </a:gsLst>
          <a:lin ang="5400000"/>
        </a:gradFill>
      </p:bgPr>
    </p:bg>
    <p:spTree>
      <p:nvGrpSpPr>
        <p:cNvPr id="1" name=""/>
        <p:cNvGrpSpPr/>
        <p:nvPr/>
      </p:nvGrpSpPr>
      <p:grpSpPr>
        <a:xfrm>
          <a:off x="0" y="0"/>
          <a:ext cx="0" cy="0"/>
          <a:chOff x="0" y="0"/>
          <a:chExt cx="0" cy="0"/>
        </a:xfrm>
      </p:grpSpPr>
      <p:sp>
        <p:nvSpPr>
          <p:cNvPr id="131"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Arial"/>
              </a:rPr>
              <a:t>Screening Performance of Financial Stress Score</a:t>
            </a:r>
            <a:endParaRPr b="1" lang="en-US" sz="3600" strike="noStrike" u="none">
              <a:solidFill>
                <a:srgbClr val="ffff00"/>
              </a:solidFill>
              <a:effectLst/>
              <a:uFillTx/>
              <a:latin typeface="Arial"/>
            </a:endParaRPr>
          </a:p>
        </p:txBody>
      </p:sp>
      <p:grpSp>
        <p:nvGrpSpPr>
          <p:cNvPr id="132" name=""/>
          <p:cNvGrpSpPr/>
          <p:nvPr/>
        </p:nvGrpSpPr>
        <p:grpSpPr>
          <a:xfrm>
            <a:off x="1215720" y="2330280"/>
            <a:ext cx="7185240" cy="3865320"/>
            <a:chOff x="1215720" y="2330280"/>
            <a:chExt cx="7185240" cy="3865320"/>
          </a:xfrm>
        </p:grpSpPr>
        <p:sp>
          <p:nvSpPr>
            <p:cNvPr id="133" name=""/>
            <p:cNvSpPr/>
            <p:nvPr/>
          </p:nvSpPr>
          <p:spPr>
            <a:xfrm>
              <a:off x="1533600" y="5713560"/>
              <a:ext cx="5029200" cy="133200"/>
            </a:xfrm>
            <a:custGeom>
              <a:avLst/>
              <a:gdLst/>
              <a:ahLst/>
              <a:rect l="l" t="t" r="r" b="b"/>
              <a:pathLst>
                <a:path w="3168" h="84">
                  <a:moveTo>
                    <a:pt x="0" y="84"/>
                  </a:moveTo>
                  <a:lnTo>
                    <a:pt x="12" y="0"/>
                  </a:lnTo>
                  <a:lnTo>
                    <a:pt x="3168" y="0"/>
                  </a:lnTo>
                  <a:lnTo>
                    <a:pt x="3156" y="84"/>
                  </a:lnTo>
                  <a:lnTo>
                    <a:pt x="0" y="84"/>
                  </a:lnTo>
                  <a:close/>
                </a:path>
              </a:pathLst>
            </a:custGeom>
            <a:solidFill>
              <a:srgbClr val="80808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4" name=""/>
            <p:cNvSpPr/>
            <p:nvPr/>
          </p:nvSpPr>
          <p:spPr>
            <a:xfrm>
              <a:off x="1533600" y="2514600"/>
              <a:ext cx="19080" cy="3332160"/>
            </a:xfrm>
            <a:custGeom>
              <a:avLst/>
              <a:gdLst/>
              <a:ahLst/>
              <a:rect l="l" t="t" r="r" b="b"/>
              <a:pathLst>
                <a:path w="12" h="2099">
                  <a:moveTo>
                    <a:pt x="0" y="2099"/>
                  </a:moveTo>
                  <a:lnTo>
                    <a:pt x="0" y="84"/>
                  </a:lnTo>
                  <a:lnTo>
                    <a:pt x="12" y="0"/>
                  </a:lnTo>
                  <a:lnTo>
                    <a:pt x="12" y="2015"/>
                  </a:lnTo>
                  <a:lnTo>
                    <a:pt x="0" y="2099"/>
                  </a:lnTo>
                  <a:close/>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5" name=""/>
            <p:cNvSpPr/>
            <p:nvPr/>
          </p:nvSpPr>
          <p:spPr>
            <a:xfrm>
              <a:off x="1533600" y="5713560"/>
              <a:ext cx="5029200" cy="133200"/>
            </a:xfrm>
            <a:custGeom>
              <a:avLst/>
              <a:gdLst/>
              <a:ahLst/>
              <a:rect l="l" t="t" r="r" b="b"/>
              <a:pathLst>
                <a:path w="528" h="14">
                  <a:moveTo>
                    <a:pt x="0" y="14"/>
                  </a:moveTo>
                  <a:lnTo>
                    <a:pt x="2" y="0"/>
                  </a:lnTo>
                  <a:lnTo>
                    <a:pt x="528" y="0"/>
                  </a:lnTo>
                </a:path>
              </a:pathLst>
            </a:custGeom>
            <a:no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6" name=""/>
            <p:cNvSpPr/>
            <p:nvPr/>
          </p:nvSpPr>
          <p:spPr>
            <a:xfrm>
              <a:off x="1533600" y="5313240"/>
              <a:ext cx="5029200" cy="133560"/>
            </a:xfrm>
            <a:custGeom>
              <a:avLst/>
              <a:gdLst/>
              <a:ahLst/>
              <a:rect l="l" t="t" r="r" b="b"/>
              <a:pathLst>
                <a:path w="528" h="14">
                  <a:moveTo>
                    <a:pt x="0" y="14"/>
                  </a:moveTo>
                  <a:lnTo>
                    <a:pt x="2" y="0"/>
                  </a:lnTo>
                  <a:lnTo>
                    <a:pt x="528" y="0"/>
                  </a:lnTo>
                </a:path>
              </a:pathLst>
            </a:custGeom>
            <a:no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7" name=""/>
            <p:cNvSpPr/>
            <p:nvPr/>
          </p:nvSpPr>
          <p:spPr>
            <a:xfrm>
              <a:off x="1533600" y="4913280"/>
              <a:ext cx="5029200" cy="133560"/>
            </a:xfrm>
            <a:custGeom>
              <a:avLst/>
              <a:gdLst/>
              <a:ahLst/>
              <a:rect l="l" t="t" r="r" b="b"/>
              <a:pathLst>
                <a:path w="528" h="14">
                  <a:moveTo>
                    <a:pt x="0" y="14"/>
                  </a:moveTo>
                  <a:lnTo>
                    <a:pt x="2" y="0"/>
                  </a:lnTo>
                  <a:lnTo>
                    <a:pt x="528" y="0"/>
                  </a:lnTo>
                </a:path>
              </a:pathLst>
            </a:custGeom>
            <a:no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8" name=""/>
            <p:cNvSpPr/>
            <p:nvPr/>
          </p:nvSpPr>
          <p:spPr>
            <a:xfrm>
              <a:off x="1533600" y="4513320"/>
              <a:ext cx="5029200" cy="133200"/>
            </a:xfrm>
            <a:custGeom>
              <a:avLst/>
              <a:gdLst/>
              <a:ahLst/>
              <a:rect l="l" t="t" r="r" b="b"/>
              <a:pathLst>
                <a:path w="528" h="14">
                  <a:moveTo>
                    <a:pt x="0" y="14"/>
                  </a:moveTo>
                  <a:lnTo>
                    <a:pt x="2" y="0"/>
                  </a:lnTo>
                  <a:lnTo>
                    <a:pt x="528" y="0"/>
                  </a:lnTo>
                </a:path>
              </a:pathLst>
            </a:custGeom>
            <a:no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9" name=""/>
            <p:cNvSpPr/>
            <p:nvPr/>
          </p:nvSpPr>
          <p:spPr>
            <a:xfrm>
              <a:off x="1533600" y="4114800"/>
              <a:ext cx="5029200" cy="133200"/>
            </a:xfrm>
            <a:custGeom>
              <a:avLst/>
              <a:gdLst/>
              <a:ahLst/>
              <a:rect l="l" t="t" r="r" b="b"/>
              <a:pathLst>
                <a:path w="528" h="14">
                  <a:moveTo>
                    <a:pt x="0" y="14"/>
                  </a:moveTo>
                  <a:lnTo>
                    <a:pt x="2" y="0"/>
                  </a:lnTo>
                  <a:lnTo>
                    <a:pt x="528" y="0"/>
                  </a:lnTo>
                </a:path>
              </a:pathLst>
            </a:custGeom>
            <a:no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0" name=""/>
            <p:cNvSpPr/>
            <p:nvPr/>
          </p:nvSpPr>
          <p:spPr>
            <a:xfrm>
              <a:off x="1533600" y="3714840"/>
              <a:ext cx="5029200" cy="133200"/>
            </a:xfrm>
            <a:custGeom>
              <a:avLst/>
              <a:gdLst/>
              <a:ahLst/>
              <a:rect l="l" t="t" r="r" b="b"/>
              <a:pathLst>
                <a:path w="528" h="14">
                  <a:moveTo>
                    <a:pt x="0" y="14"/>
                  </a:moveTo>
                  <a:lnTo>
                    <a:pt x="2" y="0"/>
                  </a:lnTo>
                  <a:lnTo>
                    <a:pt x="528" y="0"/>
                  </a:lnTo>
                </a:path>
              </a:pathLst>
            </a:custGeom>
            <a:no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1" name=""/>
            <p:cNvSpPr/>
            <p:nvPr/>
          </p:nvSpPr>
          <p:spPr>
            <a:xfrm>
              <a:off x="1533600" y="3314880"/>
              <a:ext cx="5029200" cy="133200"/>
            </a:xfrm>
            <a:custGeom>
              <a:avLst/>
              <a:gdLst/>
              <a:ahLst/>
              <a:rect l="l" t="t" r="r" b="b"/>
              <a:pathLst>
                <a:path w="528" h="14">
                  <a:moveTo>
                    <a:pt x="0" y="14"/>
                  </a:moveTo>
                  <a:lnTo>
                    <a:pt x="2" y="0"/>
                  </a:lnTo>
                  <a:lnTo>
                    <a:pt x="528" y="0"/>
                  </a:lnTo>
                </a:path>
              </a:pathLst>
            </a:custGeom>
            <a:no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2" name=""/>
            <p:cNvSpPr/>
            <p:nvPr/>
          </p:nvSpPr>
          <p:spPr>
            <a:xfrm>
              <a:off x="1533600" y="2914560"/>
              <a:ext cx="5029200" cy="133560"/>
            </a:xfrm>
            <a:custGeom>
              <a:avLst/>
              <a:gdLst/>
              <a:ahLst/>
              <a:rect l="l" t="t" r="r" b="b"/>
              <a:pathLst>
                <a:path w="528" h="14">
                  <a:moveTo>
                    <a:pt x="0" y="14"/>
                  </a:moveTo>
                  <a:lnTo>
                    <a:pt x="2" y="0"/>
                  </a:lnTo>
                  <a:lnTo>
                    <a:pt x="528" y="0"/>
                  </a:lnTo>
                </a:path>
              </a:pathLst>
            </a:custGeom>
            <a:no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3" name=""/>
            <p:cNvSpPr/>
            <p:nvPr/>
          </p:nvSpPr>
          <p:spPr>
            <a:xfrm>
              <a:off x="1533600" y="2514600"/>
              <a:ext cx="5029200" cy="133200"/>
            </a:xfrm>
            <a:custGeom>
              <a:avLst/>
              <a:gdLst/>
              <a:ahLst/>
              <a:rect l="l" t="t" r="r" b="b"/>
              <a:pathLst>
                <a:path w="528" h="14">
                  <a:moveTo>
                    <a:pt x="0" y="14"/>
                  </a:moveTo>
                  <a:lnTo>
                    <a:pt x="2" y="0"/>
                  </a:lnTo>
                  <a:lnTo>
                    <a:pt x="528" y="0"/>
                  </a:lnTo>
                </a:path>
              </a:pathLst>
            </a:custGeom>
            <a:no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4" name=""/>
            <p:cNvSpPr/>
            <p:nvPr/>
          </p:nvSpPr>
          <p:spPr>
            <a:xfrm>
              <a:off x="1533600" y="5713560"/>
              <a:ext cx="5029200" cy="133200"/>
            </a:xfrm>
            <a:custGeom>
              <a:avLst/>
              <a:gdLst/>
              <a:ahLst/>
              <a:rect l="l" t="t" r="r" b="b"/>
              <a:pathLst>
                <a:path w="3168" h="84">
                  <a:moveTo>
                    <a:pt x="3168" y="0"/>
                  </a:moveTo>
                  <a:lnTo>
                    <a:pt x="3156" y="84"/>
                  </a:lnTo>
                  <a:lnTo>
                    <a:pt x="0" y="84"/>
                  </a:lnTo>
                  <a:lnTo>
                    <a:pt x="12" y="0"/>
                  </a:lnTo>
                  <a:lnTo>
                    <a:pt x="3168" y="0"/>
                  </a:lnTo>
                  <a:close/>
                </a:path>
              </a:pathLst>
            </a:custGeom>
            <a:no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5" name=""/>
            <p:cNvSpPr/>
            <p:nvPr/>
          </p:nvSpPr>
          <p:spPr>
            <a:xfrm>
              <a:off x="2038320" y="2514600"/>
              <a:ext cx="9720" cy="3332160"/>
            </a:xfrm>
            <a:custGeom>
              <a:avLst/>
              <a:gdLst/>
              <a:ahLst/>
              <a:rect l="l" t="t" r="r" b="b"/>
              <a:pathLst>
                <a:path w="6" h="2099">
                  <a:moveTo>
                    <a:pt x="0" y="2099"/>
                  </a:moveTo>
                  <a:lnTo>
                    <a:pt x="0" y="84"/>
                  </a:lnTo>
                  <a:lnTo>
                    <a:pt x="6" y="0"/>
                  </a:lnTo>
                  <a:lnTo>
                    <a:pt x="6" y="2015"/>
                  </a:lnTo>
                  <a:lnTo>
                    <a:pt x="0" y="2099"/>
                  </a:lnTo>
                  <a:close/>
                </a:path>
              </a:pathLst>
            </a:custGeom>
            <a:solidFill>
              <a:srgbClr val="338080"/>
            </a:solid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6" name=""/>
            <p:cNvSpPr/>
            <p:nvPr/>
          </p:nvSpPr>
          <p:spPr>
            <a:xfrm>
              <a:off x="1752480" y="2647800"/>
              <a:ext cx="285840" cy="3198960"/>
            </a:xfrm>
            <a:prstGeom prst="rect">
              <a:avLst/>
            </a:prstGeom>
            <a:solidFill>
              <a:srgbClr val="66ffff"/>
            </a:solidFill>
            <a:ln w="93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7" name=""/>
            <p:cNvSpPr/>
            <p:nvPr/>
          </p:nvSpPr>
          <p:spPr>
            <a:xfrm>
              <a:off x="1752480" y="2514600"/>
              <a:ext cx="295560" cy="133200"/>
            </a:xfrm>
            <a:custGeom>
              <a:avLst/>
              <a:gdLst/>
              <a:ahLst/>
              <a:rect l="l" t="t" r="r" b="b"/>
              <a:pathLst>
                <a:path w="186" h="84">
                  <a:moveTo>
                    <a:pt x="180" y="84"/>
                  </a:moveTo>
                  <a:lnTo>
                    <a:pt x="186" y="0"/>
                  </a:lnTo>
                  <a:lnTo>
                    <a:pt x="6" y="0"/>
                  </a:lnTo>
                  <a:lnTo>
                    <a:pt x="0" y="84"/>
                  </a:lnTo>
                  <a:lnTo>
                    <a:pt x="180" y="84"/>
                  </a:lnTo>
                  <a:close/>
                </a:path>
              </a:pathLst>
            </a:custGeom>
            <a:solidFill>
              <a:srgbClr val="4dbfbf"/>
            </a:solid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8" name=""/>
            <p:cNvSpPr/>
            <p:nvPr/>
          </p:nvSpPr>
          <p:spPr>
            <a:xfrm>
              <a:off x="2324160" y="4334040"/>
              <a:ext cx="9360" cy="1512720"/>
            </a:xfrm>
            <a:custGeom>
              <a:avLst/>
              <a:gdLst/>
              <a:ahLst/>
              <a:rect l="l" t="t" r="r" b="b"/>
              <a:pathLst>
                <a:path w="6" h="953">
                  <a:moveTo>
                    <a:pt x="0" y="953"/>
                  </a:moveTo>
                  <a:lnTo>
                    <a:pt x="0" y="84"/>
                  </a:lnTo>
                  <a:lnTo>
                    <a:pt x="6" y="0"/>
                  </a:lnTo>
                  <a:lnTo>
                    <a:pt x="6" y="869"/>
                  </a:lnTo>
                  <a:lnTo>
                    <a:pt x="0" y="953"/>
                  </a:lnTo>
                  <a:close/>
                </a:path>
              </a:pathLst>
            </a:custGeom>
            <a:solidFill>
              <a:srgbClr val="6b004a"/>
            </a:solid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9" name=""/>
            <p:cNvSpPr/>
            <p:nvPr/>
          </p:nvSpPr>
          <p:spPr>
            <a:xfrm>
              <a:off x="2038320" y="4467240"/>
              <a:ext cx="285840" cy="1379520"/>
            </a:xfrm>
            <a:prstGeom prst="rect">
              <a:avLst/>
            </a:prstGeom>
            <a:solidFill>
              <a:srgbClr val="d60093"/>
            </a:solidFill>
            <a:ln w="93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50" name=""/>
            <p:cNvSpPr/>
            <p:nvPr/>
          </p:nvSpPr>
          <p:spPr>
            <a:xfrm>
              <a:off x="2038320" y="4334040"/>
              <a:ext cx="295200" cy="133200"/>
            </a:xfrm>
            <a:custGeom>
              <a:avLst/>
              <a:gdLst/>
              <a:ahLst/>
              <a:rect l="l" t="t" r="r" b="b"/>
              <a:pathLst>
                <a:path w="186" h="84">
                  <a:moveTo>
                    <a:pt x="180" y="84"/>
                  </a:moveTo>
                  <a:lnTo>
                    <a:pt x="186" y="0"/>
                  </a:lnTo>
                  <a:lnTo>
                    <a:pt x="6" y="0"/>
                  </a:lnTo>
                  <a:lnTo>
                    <a:pt x="0" y="84"/>
                  </a:lnTo>
                  <a:lnTo>
                    <a:pt x="180" y="84"/>
                  </a:lnTo>
                  <a:close/>
                </a:path>
              </a:pathLst>
            </a:custGeom>
            <a:solidFill>
              <a:srgbClr val="a1006e"/>
            </a:solid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51" name=""/>
            <p:cNvSpPr/>
            <p:nvPr/>
          </p:nvSpPr>
          <p:spPr>
            <a:xfrm>
              <a:off x="1765800" y="2330280"/>
              <a:ext cx="30564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80%</a:t>
              </a:r>
              <a:endParaRPr b="0" lang="en-US" sz="1200" strike="noStrike" u="none">
                <a:solidFill>
                  <a:srgbClr val="ffffff"/>
                </a:solidFill>
                <a:effectLst/>
                <a:uFillTx/>
                <a:latin typeface="Times New Roman"/>
              </a:endParaRPr>
            </a:p>
          </p:txBody>
        </p:sp>
        <p:sp>
          <p:nvSpPr>
            <p:cNvPr id="152" name=""/>
            <p:cNvSpPr/>
            <p:nvPr/>
          </p:nvSpPr>
          <p:spPr>
            <a:xfrm>
              <a:off x="2426040" y="4229280"/>
              <a:ext cx="30564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35%</a:t>
              </a:r>
              <a:endParaRPr b="0" lang="en-US" sz="1200" strike="noStrike" u="none">
                <a:solidFill>
                  <a:srgbClr val="ffffff"/>
                </a:solidFill>
                <a:effectLst/>
                <a:uFillTx/>
                <a:latin typeface="Times New Roman"/>
              </a:endParaRPr>
            </a:p>
          </p:txBody>
        </p:sp>
        <p:sp>
          <p:nvSpPr>
            <p:cNvPr id="153" name=""/>
            <p:cNvSpPr/>
            <p:nvPr/>
          </p:nvSpPr>
          <p:spPr>
            <a:xfrm>
              <a:off x="3038400" y="5313240"/>
              <a:ext cx="19080" cy="533520"/>
            </a:xfrm>
            <a:custGeom>
              <a:avLst/>
              <a:gdLst/>
              <a:ahLst/>
              <a:rect l="l" t="t" r="r" b="b"/>
              <a:pathLst>
                <a:path w="12" h="336">
                  <a:moveTo>
                    <a:pt x="0" y="336"/>
                  </a:moveTo>
                  <a:lnTo>
                    <a:pt x="0" y="84"/>
                  </a:lnTo>
                  <a:lnTo>
                    <a:pt x="12" y="0"/>
                  </a:lnTo>
                  <a:lnTo>
                    <a:pt x="12" y="252"/>
                  </a:lnTo>
                  <a:lnTo>
                    <a:pt x="0" y="336"/>
                  </a:lnTo>
                  <a:close/>
                </a:path>
              </a:pathLst>
            </a:custGeom>
            <a:solidFill>
              <a:srgbClr val="338080"/>
            </a:solid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54" name=""/>
            <p:cNvSpPr/>
            <p:nvPr/>
          </p:nvSpPr>
          <p:spPr>
            <a:xfrm>
              <a:off x="2752560" y="5446800"/>
              <a:ext cx="285840" cy="399960"/>
            </a:xfrm>
            <a:prstGeom prst="rect">
              <a:avLst/>
            </a:prstGeom>
            <a:solidFill>
              <a:srgbClr val="66ffff"/>
            </a:solidFill>
            <a:ln w="93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55" name=""/>
            <p:cNvSpPr/>
            <p:nvPr/>
          </p:nvSpPr>
          <p:spPr>
            <a:xfrm>
              <a:off x="2752560" y="5313240"/>
              <a:ext cx="304920" cy="133560"/>
            </a:xfrm>
            <a:custGeom>
              <a:avLst/>
              <a:gdLst/>
              <a:ahLst/>
              <a:rect l="l" t="t" r="r" b="b"/>
              <a:pathLst>
                <a:path w="192" h="84">
                  <a:moveTo>
                    <a:pt x="180" y="84"/>
                  </a:moveTo>
                  <a:lnTo>
                    <a:pt x="192" y="0"/>
                  </a:lnTo>
                  <a:lnTo>
                    <a:pt x="6" y="0"/>
                  </a:lnTo>
                  <a:lnTo>
                    <a:pt x="0" y="84"/>
                  </a:lnTo>
                  <a:lnTo>
                    <a:pt x="180" y="84"/>
                  </a:lnTo>
                  <a:close/>
                </a:path>
              </a:pathLst>
            </a:custGeom>
            <a:solidFill>
              <a:srgbClr val="4dbfbf"/>
            </a:solid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56" name=""/>
            <p:cNvSpPr/>
            <p:nvPr/>
          </p:nvSpPr>
          <p:spPr>
            <a:xfrm>
              <a:off x="3324240" y="5103720"/>
              <a:ext cx="19080" cy="743040"/>
            </a:xfrm>
            <a:custGeom>
              <a:avLst/>
              <a:gdLst/>
              <a:ahLst/>
              <a:rect l="l" t="t" r="r" b="b"/>
              <a:pathLst>
                <a:path w="12" h="468">
                  <a:moveTo>
                    <a:pt x="0" y="468"/>
                  </a:moveTo>
                  <a:lnTo>
                    <a:pt x="0" y="84"/>
                  </a:lnTo>
                  <a:lnTo>
                    <a:pt x="12" y="0"/>
                  </a:lnTo>
                  <a:lnTo>
                    <a:pt x="12" y="384"/>
                  </a:lnTo>
                  <a:lnTo>
                    <a:pt x="0" y="468"/>
                  </a:lnTo>
                  <a:close/>
                </a:path>
              </a:pathLst>
            </a:custGeom>
            <a:solidFill>
              <a:srgbClr val="6b004a"/>
            </a:solid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57" name=""/>
            <p:cNvSpPr/>
            <p:nvPr/>
          </p:nvSpPr>
          <p:spPr>
            <a:xfrm>
              <a:off x="3038400" y="5237280"/>
              <a:ext cx="285840" cy="609480"/>
            </a:xfrm>
            <a:prstGeom prst="rect">
              <a:avLst/>
            </a:prstGeom>
            <a:solidFill>
              <a:srgbClr val="d60093"/>
            </a:solidFill>
            <a:ln w="93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58" name=""/>
            <p:cNvSpPr/>
            <p:nvPr/>
          </p:nvSpPr>
          <p:spPr>
            <a:xfrm>
              <a:off x="3038400" y="5103720"/>
              <a:ext cx="304920" cy="133560"/>
            </a:xfrm>
            <a:custGeom>
              <a:avLst/>
              <a:gdLst/>
              <a:ahLst/>
              <a:rect l="l" t="t" r="r" b="b"/>
              <a:pathLst>
                <a:path w="192" h="84">
                  <a:moveTo>
                    <a:pt x="180" y="84"/>
                  </a:moveTo>
                  <a:lnTo>
                    <a:pt x="192" y="0"/>
                  </a:lnTo>
                  <a:lnTo>
                    <a:pt x="12" y="0"/>
                  </a:lnTo>
                  <a:lnTo>
                    <a:pt x="0" y="84"/>
                  </a:lnTo>
                  <a:lnTo>
                    <a:pt x="180" y="84"/>
                  </a:lnTo>
                  <a:close/>
                </a:path>
              </a:pathLst>
            </a:custGeom>
            <a:solidFill>
              <a:srgbClr val="a1006e"/>
            </a:solid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59" name=""/>
            <p:cNvSpPr/>
            <p:nvPr/>
          </p:nvSpPr>
          <p:spPr>
            <a:xfrm>
              <a:off x="2699640" y="5075280"/>
              <a:ext cx="30564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10%</a:t>
              </a:r>
              <a:endParaRPr b="0" lang="en-US" sz="1200" strike="noStrike" u="none">
                <a:solidFill>
                  <a:srgbClr val="ffffff"/>
                </a:solidFill>
                <a:effectLst/>
                <a:uFillTx/>
                <a:latin typeface="Times New Roman"/>
              </a:endParaRPr>
            </a:p>
          </p:txBody>
        </p:sp>
        <p:sp>
          <p:nvSpPr>
            <p:cNvPr id="160" name=""/>
            <p:cNvSpPr/>
            <p:nvPr/>
          </p:nvSpPr>
          <p:spPr>
            <a:xfrm>
              <a:off x="3090240" y="4694400"/>
              <a:ext cx="30564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15%</a:t>
              </a:r>
              <a:endParaRPr b="0" lang="en-US" sz="1200" strike="noStrike" u="none">
                <a:solidFill>
                  <a:srgbClr val="ffffff"/>
                </a:solidFill>
                <a:effectLst/>
                <a:uFillTx/>
                <a:latin typeface="Times New Roman"/>
              </a:endParaRPr>
            </a:p>
          </p:txBody>
        </p:sp>
        <p:sp>
          <p:nvSpPr>
            <p:cNvPr id="161" name=""/>
            <p:cNvSpPr/>
            <p:nvPr/>
          </p:nvSpPr>
          <p:spPr>
            <a:xfrm>
              <a:off x="4038480" y="5475240"/>
              <a:ext cx="19080" cy="371520"/>
            </a:xfrm>
            <a:custGeom>
              <a:avLst/>
              <a:gdLst/>
              <a:ahLst/>
              <a:rect l="l" t="t" r="r" b="b"/>
              <a:pathLst>
                <a:path w="12" h="234">
                  <a:moveTo>
                    <a:pt x="0" y="234"/>
                  </a:moveTo>
                  <a:lnTo>
                    <a:pt x="0" y="84"/>
                  </a:lnTo>
                  <a:lnTo>
                    <a:pt x="12" y="0"/>
                  </a:lnTo>
                  <a:lnTo>
                    <a:pt x="12" y="150"/>
                  </a:lnTo>
                  <a:lnTo>
                    <a:pt x="0" y="234"/>
                  </a:lnTo>
                  <a:close/>
                </a:path>
              </a:pathLst>
            </a:custGeom>
            <a:solidFill>
              <a:srgbClr val="338080"/>
            </a:solid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62" name=""/>
            <p:cNvSpPr/>
            <p:nvPr/>
          </p:nvSpPr>
          <p:spPr>
            <a:xfrm>
              <a:off x="3753000" y="5608800"/>
              <a:ext cx="285480" cy="237960"/>
            </a:xfrm>
            <a:prstGeom prst="rect">
              <a:avLst/>
            </a:prstGeom>
            <a:solidFill>
              <a:srgbClr val="66ffff"/>
            </a:solidFill>
            <a:ln w="93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63" name=""/>
            <p:cNvSpPr/>
            <p:nvPr/>
          </p:nvSpPr>
          <p:spPr>
            <a:xfrm>
              <a:off x="3753000" y="5475240"/>
              <a:ext cx="304560" cy="133560"/>
            </a:xfrm>
            <a:custGeom>
              <a:avLst/>
              <a:gdLst/>
              <a:ahLst/>
              <a:rect l="l" t="t" r="r" b="b"/>
              <a:pathLst>
                <a:path w="192" h="84">
                  <a:moveTo>
                    <a:pt x="180" y="84"/>
                  </a:moveTo>
                  <a:lnTo>
                    <a:pt x="192" y="0"/>
                  </a:lnTo>
                  <a:lnTo>
                    <a:pt x="12" y="0"/>
                  </a:lnTo>
                  <a:lnTo>
                    <a:pt x="0" y="84"/>
                  </a:lnTo>
                  <a:lnTo>
                    <a:pt x="180" y="84"/>
                  </a:lnTo>
                  <a:close/>
                </a:path>
              </a:pathLst>
            </a:custGeom>
            <a:solidFill>
              <a:srgbClr val="4dbfbf"/>
            </a:solid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64" name=""/>
            <p:cNvSpPr/>
            <p:nvPr/>
          </p:nvSpPr>
          <p:spPr>
            <a:xfrm>
              <a:off x="4324320" y="4799160"/>
              <a:ext cx="19080" cy="1047600"/>
            </a:xfrm>
            <a:custGeom>
              <a:avLst/>
              <a:gdLst/>
              <a:ahLst/>
              <a:rect l="l" t="t" r="r" b="b"/>
              <a:pathLst>
                <a:path w="12" h="660">
                  <a:moveTo>
                    <a:pt x="0" y="660"/>
                  </a:moveTo>
                  <a:lnTo>
                    <a:pt x="0" y="84"/>
                  </a:lnTo>
                  <a:lnTo>
                    <a:pt x="12" y="0"/>
                  </a:lnTo>
                  <a:lnTo>
                    <a:pt x="12" y="576"/>
                  </a:lnTo>
                  <a:lnTo>
                    <a:pt x="0" y="660"/>
                  </a:lnTo>
                  <a:close/>
                </a:path>
              </a:pathLst>
            </a:custGeom>
            <a:solidFill>
              <a:srgbClr val="6b004a"/>
            </a:solid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65" name=""/>
            <p:cNvSpPr/>
            <p:nvPr/>
          </p:nvSpPr>
          <p:spPr>
            <a:xfrm>
              <a:off x="4038480" y="4932360"/>
              <a:ext cx="285840" cy="914400"/>
            </a:xfrm>
            <a:prstGeom prst="rect">
              <a:avLst/>
            </a:prstGeom>
            <a:solidFill>
              <a:srgbClr val="d60093"/>
            </a:solidFill>
            <a:ln w="93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66" name=""/>
            <p:cNvSpPr/>
            <p:nvPr/>
          </p:nvSpPr>
          <p:spPr>
            <a:xfrm>
              <a:off x="4038480" y="4799160"/>
              <a:ext cx="304920" cy="133200"/>
            </a:xfrm>
            <a:custGeom>
              <a:avLst/>
              <a:gdLst/>
              <a:ahLst/>
              <a:rect l="l" t="t" r="r" b="b"/>
              <a:pathLst>
                <a:path w="192" h="84">
                  <a:moveTo>
                    <a:pt x="180" y="84"/>
                  </a:moveTo>
                  <a:lnTo>
                    <a:pt x="192" y="0"/>
                  </a:lnTo>
                  <a:lnTo>
                    <a:pt x="12" y="0"/>
                  </a:lnTo>
                  <a:lnTo>
                    <a:pt x="0" y="84"/>
                  </a:lnTo>
                  <a:lnTo>
                    <a:pt x="180" y="84"/>
                  </a:lnTo>
                  <a:close/>
                </a:path>
              </a:pathLst>
            </a:custGeom>
            <a:solidFill>
              <a:srgbClr val="a1006e"/>
            </a:solid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67" name=""/>
            <p:cNvSpPr/>
            <p:nvPr/>
          </p:nvSpPr>
          <p:spPr>
            <a:xfrm>
              <a:off x="3718440" y="5065560"/>
              <a:ext cx="22104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6%</a:t>
              </a:r>
              <a:endParaRPr b="0" lang="en-US" sz="1200" strike="noStrike" u="none">
                <a:solidFill>
                  <a:srgbClr val="ffffff"/>
                </a:solidFill>
                <a:effectLst/>
                <a:uFillTx/>
                <a:latin typeface="Times New Roman"/>
              </a:endParaRPr>
            </a:p>
          </p:txBody>
        </p:sp>
        <p:sp>
          <p:nvSpPr>
            <p:cNvPr id="168" name=""/>
            <p:cNvSpPr/>
            <p:nvPr/>
          </p:nvSpPr>
          <p:spPr>
            <a:xfrm>
              <a:off x="4100040" y="4352760"/>
              <a:ext cx="30564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23%</a:t>
              </a:r>
              <a:endParaRPr b="0" lang="en-US" sz="1200" strike="noStrike" u="none">
                <a:solidFill>
                  <a:srgbClr val="ffffff"/>
                </a:solidFill>
                <a:effectLst/>
                <a:uFillTx/>
                <a:latin typeface="Times New Roman"/>
              </a:endParaRPr>
            </a:p>
          </p:txBody>
        </p:sp>
        <p:sp>
          <p:nvSpPr>
            <p:cNvPr id="169" name=""/>
            <p:cNvSpPr/>
            <p:nvPr/>
          </p:nvSpPr>
          <p:spPr>
            <a:xfrm>
              <a:off x="5038560" y="5599080"/>
              <a:ext cx="19080" cy="247680"/>
            </a:xfrm>
            <a:custGeom>
              <a:avLst/>
              <a:gdLst/>
              <a:ahLst/>
              <a:rect l="l" t="t" r="r" b="b"/>
              <a:pathLst>
                <a:path w="12" h="156">
                  <a:moveTo>
                    <a:pt x="0" y="156"/>
                  </a:moveTo>
                  <a:lnTo>
                    <a:pt x="0" y="84"/>
                  </a:lnTo>
                  <a:lnTo>
                    <a:pt x="12" y="0"/>
                  </a:lnTo>
                  <a:lnTo>
                    <a:pt x="12" y="72"/>
                  </a:lnTo>
                  <a:lnTo>
                    <a:pt x="0" y="156"/>
                  </a:lnTo>
                  <a:close/>
                </a:path>
              </a:pathLst>
            </a:custGeom>
            <a:solidFill>
              <a:srgbClr val="338080"/>
            </a:solid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70" name=""/>
            <p:cNvSpPr/>
            <p:nvPr/>
          </p:nvSpPr>
          <p:spPr>
            <a:xfrm>
              <a:off x="4753080" y="5732640"/>
              <a:ext cx="285480" cy="114120"/>
            </a:xfrm>
            <a:prstGeom prst="rect">
              <a:avLst/>
            </a:prstGeom>
            <a:solidFill>
              <a:srgbClr val="66ffff"/>
            </a:solidFill>
            <a:ln w="93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71" name=""/>
            <p:cNvSpPr/>
            <p:nvPr/>
          </p:nvSpPr>
          <p:spPr>
            <a:xfrm>
              <a:off x="4753080" y="5599080"/>
              <a:ext cx="304560" cy="133560"/>
            </a:xfrm>
            <a:custGeom>
              <a:avLst/>
              <a:gdLst/>
              <a:ahLst/>
              <a:rect l="l" t="t" r="r" b="b"/>
              <a:pathLst>
                <a:path w="192" h="84">
                  <a:moveTo>
                    <a:pt x="180" y="84"/>
                  </a:moveTo>
                  <a:lnTo>
                    <a:pt x="192" y="0"/>
                  </a:lnTo>
                  <a:lnTo>
                    <a:pt x="12" y="0"/>
                  </a:lnTo>
                  <a:lnTo>
                    <a:pt x="0" y="84"/>
                  </a:lnTo>
                  <a:lnTo>
                    <a:pt x="180" y="84"/>
                  </a:lnTo>
                  <a:close/>
                </a:path>
              </a:pathLst>
            </a:custGeom>
            <a:solidFill>
              <a:srgbClr val="4dbfbf"/>
            </a:solid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72" name=""/>
            <p:cNvSpPr/>
            <p:nvPr/>
          </p:nvSpPr>
          <p:spPr>
            <a:xfrm>
              <a:off x="5334120" y="5075280"/>
              <a:ext cx="9360" cy="771480"/>
            </a:xfrm>
            <a:custGeom>
              <a:avLst/>
              <a:gdLst/>
              <a:ahLst/>
              <a:rect l="l" t="t" r="r" b="b"/>
              <a:pathLst>
                <a:path w="6" h="486">
                  <a:moveTo>
                    <a:pt x="0" y="486"/>
                  </a:moveTo>
                  <a:lnTo>
                    <a:pt x="0" y="84"/>
                  </a:lnTo>
                  <a:lnTo>
                    <a:pt x="6" y="0"/>
                  </a:lnTo>
                  <a:lnTo>
                    <a:pt x="6" y="402"/>
                  </a:lnTo>
                  <a:lnTo>
                    <a:pt x="0" y="486"/>
                  </a:lnTo>
                  <a:close/>
                </a:path>
              </a:pathLst>
            </a:custGeom>
            <a:solidFill>
              <a:srgbClr val="6b004a"/>
            </a:solid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73" name=""/>
            <p:cNvSpPr/>
            <p:nvPr/>
          </p:nvSpPr>
          <p:spPr>
            <a:xfrm>
              <a:off x="5038560" y="5208480"/>
              <a:ext cx="295560" cy="638280"/>
            </a:xfrm>
            <a:prstGeom prst="rect">
              <a:avLst/>
            </a:prstGeom>
            <a:solidFill>
              <a:srgbClr val="d60093"/>
            </a:solidFill>
            <a:ln w="93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74" name=""/>
            <p:cNvSpPr/>
            <p:nvPr/>
          </p:nvSpPr>
          <p:spPr>
            <a:xfrm>
              <a:off x="5038560" y="5075280"/>
              <a:ext cx="304920" cy="133200"/>
            </a:xfrm>
            <a:custGeom>
              <a:avLst/>
              <a:gdLst/>
              <a:ahLst/>
              <a:rect l="l" t="t" r="r" b="b"/>
              <a:pathLst>
                <a:path w="192" h="84">
                  <a:moveTo>
                    <a:pt x="186" y="84"/>
                  </a:moveTo>
                  <a:lnTo>
                    <a:pt x="192" y="0"/>
                  </a:lnTo>
                  <a:lnTo>
                    <a:pt x="12" y="0"/>
                  </a:lnTo>
                  <a:lnTo>
                    <a:pt x="0" y="84"/>
                  </a:lnTo>
                  <a:lnTo>
                    <a:pt x="186" y="84"/>
                  </a:lnTo>
                  <a:close/>
                </a:path>
              </a:pathLst>
            </a:custGeom>
            <a:solidFill>
              <a:srgbClr val="a1006e"/>
            </a:solid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75" name=""/>
            <p:cNvSpPr/>
            <p:nvPr/>
          </p:nvSpPr>
          <p:spPr>
            <a:xfrm>
              <a:off x="4794840" y="5113440"/>
              <a:ext cx="22104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3%</a:t>
              </a:r>
              <a:endParaRPr b="0" lang="en-US" sz="1200" strike="noStrike" u="none">
                <a:solidFill>
                  <a:srgbClr val="ffffff"/>
                </a:solidFill>
                <a:effectLst/>
                <a:uFillTx/>
                <a:latin typeface="Times New Roman"/>
              </a:endParaRPr>
            </a:p>
          </p:txBody>
        </p:sp>
        <p:sp>
          <p:nvSpPr>
            <p:cNvPr id="176" name=""/>
            <p:cNvSpPr/>
            <p:nvPr/>
          </p:nvSpPr>
          <p:spPr>
            <a:xfrm>
              <a:off x="5081040" y="4684680"/>
              <a:ext cx="30564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16%</a:t>
              </a:r>
              <a:endParaRPr b="0" lang="en-US" sz="1200" strike="noStrike" u="none">
                <a:solidFill>
                  <a:srgbClr val="ffffff"/>
                </a:solidFill>
                <a:effectLst/>
                <a:uFillTx/>
                <a:latin typeface="Times New Roman"/>
              </a:endParaRPr>
            </a:p>
          </p:txBody>
        </p:sp>
        <p:sp>
          <p:nvSpPr>
            <p:cNvPr id="177" name=""/>
            <p:cNvSpPr/>
            <p:nvPr/>
          </p:nvSpPr>
          <p:spPr>
            <a:xfrm>
              <a:off x="6048360" y="5675400"/>
              <a:ext cx="9720" cy="171360"/>
            </a:xfrm>
            <a:custGeom>
              <a:avLst/>
              <a:gdLst/>
              <a:ahLst/>
              <a:rect l="l" t="t" r="r" b="b"/>
              <a:pathLst>
                <a:path w="6" h="108">
                  <a:moveTo>
                    <a:pt x="0" y="108"/>
                  </a:moveTo>
                  <a:lnTo>
                    <a:pt x="0" y="84"/>
                  </a:lnTo>
                  <a:lnTo>
                    <a:pt x="6" y="0"/>
                  </a:lnTo>
                  <a:lnTo>
                    <a:pt x="6" y="24"/>
                  </a:lnTo>
                  <a:lnTo>
                    <a:pt x="0" y="108"/>
                  </a:lnTo>
                  <a:close/>
                </a:path>
              </a:pathLst>
            </a:custGeom>
            <a:solidFill>
              <a:srgbClr val="338080"/>
            </a:solid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78" name=""/>
            <p:cNvSpPr/>
            <p:nvPr/>
          </p:nvSpPr>
          <p:spPr>
            <a:xfrm>
              <a:off x="5762520" y="5808600"/>
              <a:ext cx="285840" cy="38160"/>
            </a:xfrm>
            <a:prstGeom prst="rect">
              <a:avLst/>
            </a:prstGeom>
            <a:solidFill>
              <a:srgbClr val="66ffff"/>
            </a:solidFill>
            <a:ln w="9360">
              <a:solidFill>
                <a:srgbClr val="ffffff"/>
              </a:solidFill>
              <a:miter/>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179" name=""/>
            <p:cNvSpPr/>
            <p:nvPr/>
          </p:nvSpPr>
          <p:spPr>
            <a:xfrm>
              <a:off x="5762520" y="5675400"/>
              <a:ext cx="295560" cy="133200"/>
            </a:xfrm>
            <a:custGeom>
              <a:avLst/>
              <a:gdLst/>
              <a:ahLst/>
              <a:rect l="l" t="t" r="r" b="b"/>
              <a:pathLst>
                <a:path w="186" h="84">
                  <a:moveTo>
                    <a:pt x="180" y="84"/>
                  </a:moveTo>
                  <a:lnTo>
                    <a:pt x="186" y="0"/>
                  </a:lnTo>
                  <a:lnTo>
                    <a:pt x="6" y="0"/>
                  </a:lnTo>
                  <a:lnTo>
                    <a:pt x="0" y="84"/>
                  </a:lnTo>
                  <a:lnTo>
                    <a:pt x="180" y="84"/>
                  </a:lnTo>
                  <a:close/>
                </a:path>
              </a:pathLst>
            </a:custGeom>
            <a:solidFill>
              <a:srgbClr val="4dbfbf"/>
            </a:solid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80" name=""/>
            <p:cNvSpPr/>
            <p:nvPr/>
          </p:nvSpPr>
          <p:spPr>
            <a:xfrm>
              <a:off x="6334200" y="5265720"/>
              <a:ext cx="9360" cy="581040"/>
            </a:xfrm>
            <a:custGeom>
              <a:avLst/>
              <a:gdLst/>
              <a:ahLst/>
              <a:rect l="l" t="t" r="r" b="b"/>
              <a:pathLst>
                <a:path w="6" h="366">
                  <a:moveTo>
                    <a:pt x="0" y="366"/>
                  </a:moveTo>
                  <a:lnTo>
                    <a:pt x="0" y="84"/>
                  </a:lnTo>
                  <a:lnTo>
                    <a:pt x="6" y="0"/>
                  </a:lnTo>
                  <a:lnTo>
                    <a:pt x="6" y="282"/>
                  </a:lnTo>
                  <a:lnTo>
                    <a:pt x="0" y="366"/>
                  </a:lnTo>
                  <a:close/>
                </a:path>
              </a:pathLst>
            </a:custGeom>
            <a:solidFill>
              <a:srgbClr val="6b004a"/>
            </a:solid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81" name=""/>
            <p:cNvSpPr/>
            <p:nvPr/>
          </p:nvSpPr>
          <p:spPr>
            <a:xfrm>
              <a:off x="6048360" y="5398920"/>
              <a:ext cx="285840" cy="447840"/>
            </a:xfrm>
            <a:prstGeom prst="rect">
              <a:avLst/>
            </a:prstGeom>
            <a:solidFill>
              <a:srgbClr val="d60093"/>
            </a:solidFill>
            <a:ln w="93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82" name=""/>
            <p:cNvSpPr/>
            <p:nvPr/>
          </p:nvSpPr>
          <p:spPr>
            <a:xfrm>
              <a:off x="6048360" y="5265720"/>
              <a:ext cx="295200" cy="133200"/>
            </a:xfrm>
            <a:custGeom>
              <a:avLst/>
              <a:gdLst/>
              <a:ahLst/>
              <a:rect l="l" t="t" r="r" b="b"/>
              <a:pathLst>
                <a:path w="186" h="84">
                  <a:moveTo>
                    <a:pt x="180" y="84"/>
                  </a:moveTo>
                  <a:lnTo>
                    <a:pt x="186" y="0"/>
                  </a:lnTo>
                  <a:lnTo>
                    <a:pt x="6" y="0"/>
                  </a:lnTo>
                  <a:lnTo>
                    <a:pt x="0" y="84"/>
                  </a:lnTo>
                  <a:lnTo>
                    <a:pt x="180" y="84"/>
                  </a:lnTo>
                  <a:close/>
                </a:path>
              </a:pathLst>
            </a:custGeom>
            <a:solidFill>
              <a:srgbClr val="a1006e"/>
            </a:solid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83" name=""/>
            <p:cNvSpPr/>
            <p:nvPr/>
          </p:nvSpPr>
          <p:spPr>
            <a:xfrm>
              <a:off x="5785560" y="5437080"/>
              <a:ext cx="22104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1%</a:t>
              </a:r>
              <a:endParaRPr b="0" lang="en-US" sz="1200" strike="noStrike" u="none">
                <a:solidFill>
                  <a:srgbClr val="ffffff"/>
                </a:solidFill>
                <a:effectLst/>
                <a:uFillTx/>
                <a:latin typeface="Times New Roman"/>
              </a:endParaRPr>
            </a:p>
          </p:txBody>
        </p:sp>
        <p:sp>
          <p:nvSpPr>
            <p:cNvPr id="184" name=""/>
            <p:cNvSpPr/>
            <p:nvPr/>
          </p:nvSpPr>
          <p:spPr>
            <a:xfrm>
              <a:off x="6062040" y="4970520"/>
              <a:ext cx="30564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11%</a:t>
              </a:r>
              <a:endParaRPr b="0" lang="en-US" sz="1200" strike="noStrike" u="none">
                <a:solidFill>
                  <a:srgbClr val="ffffff"/>
                </a:solidFill>
                <a:effectLst/>
                <a:uFillTx/>
                <a:latin typeface="Times New Roman"/>
              </a:endParaRPr>
            </a:p>
          </p:txBody>
        </p:sp>
        <p:sp>
          <p:nvSpPr>
            <p:cNvPr id="185" name=""/>
            <p:cNvSpPr/>
            <p:nvPr/>
          </p:nvSpPr>
          <p:spPr>
            <a:xfrm flipH="1">
              <a:off x="1486080" y="5846760"/>
              <a:ext cx="47520" cy="1440"/>
            </a:xfrm>
            <a:prstGeom prst="line">
              <a:avLst/>
            </a:prstGeom>
            <a:ln w="9360">
              <a:solidFill>
                <a:srgbClr val="ffffff"/>
              </a:solidFill>
              <a:miter/>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186" name=""/>
            <p:cNvSpPr/>
            <p:nvPr/>
          </p:nvSpPr>
          <p:spPr>
            <a:xfrm flipH="1">
              <a:off x="1486080" y="5446800"/>
              <a:ext cx="47520" cy="1440"/>
            </a:xfrm>
            <a:prstGeom prst="line">
              <a:avLst/>
            </a:prstGeom>
            <a:ln w="9360">
              <a:solidFill>
                <a:srgbClr val="ffffff"/>
              </a:solidFill>
              <a:miter/>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187" name=""/>
            <p:cNvSpPr/>
            <p:nvPr/>
          </p:nvSpPr>
          <p:spPr>
            <a:xfrm flipH="1">
              <a:off x="1486080" y="5046840"/>
              <a:ext cx="47520" cy="1440"/>
            </a:xfrm>
            <a:prstGeom prst="line">
              <a:avLst/>
            </a:prstGeom>
            <a:ln w="9360">
              <a:solidFill>
                <a:srgbClr val="ffffff"/>
              </a:solidFill>
              <a:miter/>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188" name=""/>
            <p:cNvSpPr/>
            <p:nvPr/>
          </p:nvSpPr>
          <p:spPr>
            <a:xfrm flipH="1">
              <a:off x="1486080" y="4646520"/>
              <a:ext cx="47520" cy="1800"/>
            </a:xfrm>
            <a:prstGeom prst="line">
              <a:avLst/>
            </a:prstGeom>
            <a:ln w="9360">
              <a:solidFill>
                <a:srgbClr val="ffffff"/>
              </a:solidFill>
              <a:miter/>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189" name=""/>
            <p:cNvSpPr/>
            <p:nvPr/>
          </p:nvSpPr>
          <p:spPr>
            <a:xfrm flipH="1">
              <a:off x="1486080" y="4248000"/>
              <a:ext cx="47520" cy="1800"/>
            </a:xfrm>
            <a:prstGeom prst="line">
              <a:avLst/>
            </a:prstGeom>
            <a:ln w="9360">
              <a:solidFill>
                <a:srgbClr val="ffffff"/>
              </a:solidFill>
              <a:miter/>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190" name=""/>
            <p:cNvSpPr/>
            <p:nvPr/>
          </p:nvSpPr>
          <p:spPr>
            <a:xfrm flipH="1">
              <a:off x="1486080" y="3848040"/>
              <a:ext cx="47520" cy="1800"/>
            </a:xfrm>
            <a:prstGeom prst="line">
              <a:avLst/>
            </a:prstGeom>
            <a:ln w="9360">
              <a:solidFill>
                <a:srgbClr val="ffffff"/>
              </a:solidFill>
              <a:miter/>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191" name=""/>
            <p:cNvSpPr/>
            <p:nvPr/>
          </p:nvSpPr>
          <p:spPr>
            <a:xfrm flipH="1">
              <a:off x="1486080" y="3448080"/>
              <a:ext cx="47520" cy="1440"/>
            </a:xfrm>
            <a:prstGeom prst="line">
              <a:avLst/>
            </a:prstGeom>
            <a:ln w="9360">
              <a:solidFill>
                <a:srgbClr val="ffffff"/>
              </a:solidFill>
              <a:miter/>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192" name=""/>
            <p:cNvSpPr/>
            <p:nvPr/>
          </p:nvSpPr>
          <p:spPr>
            <a:xfrm flipH="1">
              <a:off x="1486080" y="3048120"/>
              <a:ext cx="47520" cy="1440"/>
            </a:xfrm>
            <a:prstGeom prst="line">
              <a:avLst/>
            </a:prstGeom>
            <a:ln w="9360">
              <a:solidFill>
                <a:srgbClr val="ffffff"/>
              </a:solidFill>
              <a:miter/>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193" name=""/>
            <p:cNvSpPr/>
            <p:nvPr/>
          </p:nvSpPr>
          <p:spPr>
            <a:xfrm flipH="1">
              <a:off x="1486080" y="2647800"/>
              <a:ext cx="47520" cy="1800"/>
            </a:xfrm>
            <a:prstGeom prst="line">
              <a:avLst/>
            </a:prstGeom>
            <a:ln w="9360">
              <a:solidFill>
                <a:srgbClr val="ffffff"/>
              </a:solidFill>
              <a:miter/>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194" name=""/>
            <p:cNvSpPr/>
            <p:nvPr/>
          </p:nvSpPr>
          <p:spPr>
            <a:xfrm>
              <a:off x="1391040" y="5732640"/>
              <a:ext cx="1134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0</a:t>
              </a:r>
              <a:endParaRPr b="0" lang="en-US" sz="1600" strike="noStrike" u="none">
                <a:solidFill>
                  <a:srgbClr val="ffffff"/>
                </a:solidFill>
                <a:effectLst/>
                <a:uFillTx/>
                <a:latin typeface="Times New Roman"/>
              </a:endParaRPr>
            </a:p>
          </p:txBody>
        </p:sp>
        <p:sp>
          <p:nvSpPr>
            <p:cNvPr id="195" name=""/>
            <p:cNvSpPr/>
            <p:nvPr/>
          </p:nvSpPr>
          <p:spPr>
            <a:xfrm>
              <a:off x="1215720" y="5332320"/>
              <a:ext cx="2826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0.1</a:t>
              </a:r>
              <a:endParaRPr b="0" lang="en-US" sz="1600" strike="noStrike" u="none">
                <a:solidFill>
                  <a:srgbClr val="ffffff"/>
                </a:solidFill>
                <a:effectLst/>
                <a:uFillTx/>
                <a:latin typeface="Times New Roman"/>
              </a:endParaRPr>
            </a:p>
          </p:txBody>
        </p:sp>
        <p:sp>
          <p:nvSpPr>
            <p:cNvPr id="196" name=""/>
            <p:cNvSpPr/>
            <p:nvPr/>
          </p:nvSpPr>
          <p:spPr>
            <a:xfrm>
              <a:off x="1215720" y="4932360"/>
              <a:ext cx="2826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0.2</a:t>
              </a:r>
              <a:endParaRPr b="0" lang="en-US" sz="1600" strike="noStrike" u="none">
                <a:solidFill>
                  <a:srgbClr val="ffffff"/>
                </a:solidFill>
                <a:effectLst/>
                <a:uFillTx/>
                <a:latin typeface="Times New Roman"/>
              </a:endParaRPr>
            </a:p>
          </p:txBody>
        </p:sp>
        <p:sp>
          <p:nvSpPr>
            <p:cNvPr id="197" name=""/>
            <p:cNvSpPr/>
            <p:nvPr/>
          </p:nvSpPr>
          <p:spPr>
            <a:xfrm>
              <a:off x="1215720" y="4532400"/>
              <a:ext cx="2826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0.3</a:t>
              </a:r>
              <a:endParaRPr b="0" lang="en-US" sz="1600" strike="noStrike" u="none">
                <a:solidFill>
                  <a:srgbClr val="ffffff"/>
                </a:solidFill>
                <a:effectLst/>
                <a:uFillTx/>
                <a:latin typeface="Times New Roman"/>
              </a:endParaRPr>
            </a:p>
          </p:txBody>
        </p:sp>
        <p:sp>
          <p:nvSpPr>
            <p:cNvPr id="198" name=""/>
            <p:cNvSpPr/>
            <p:nvPr/>
          </p:nvSpPr>
          <p:spPr>
            <a:xfrm>
              <a:off x="1215720" y="4133880"/>
              <a:ext cx="2826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0.4</a:t>
              </a:r>
              <a:endParaRPr b="0" lang="en-US" sz="1600" strike="noStrike" u="none">
                <a:solidFill>
                  <a:srgbClr val="ffffff"/>
                </a:solidFill>
                <a:effectLst/>
                <a:uFillTx/>
                <a:latin typeface="Times New Roman"/>
              </a:endParaRPr>
            </a:p>
          </p:txBody>
        </p:sp>
        <p:sp>
          <p:nvSpPr>
            <p:cNvPr id="199" name=""/>
            <p:cNvSpPr/>
            <p:nvPr/>
          </p:nvSpPr>
          <p:spPr>
            <a:xfrm>
              <a:off x="1215720" y="3733920"/>
              <a:ext cx="2826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0.5</a:t>
              </a:r>
              <a:endParaRPr b="0" lang="en-US" sz="1600" strike="noStrike" u="none">
                <a:solidFill>
                  <a:srgbClr val="ffffff"/>
                </a:solidFill>
                <a:effectLst/>
                <a:uFillTx/>
                <a:latin typeface="Times New Roman"/>
              </a:endParaRPr>
            </a:p>
          </p:txBody>
        </p:sp>
        <p:sp>
          <p:nvSpPr>
            <p:cNvPr id="200" name=""/>
            <p:cNvSpPr/>
            <p:nvPr/>
          </p:nvSpPr>
          <p:spPr>
            <a:xfrm>
              <a:off x="1215720" y="3333600"/>
              <a:ext cx="2826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0.6</a:t>
              </a:r>
              <a:endParaRPr b="0" lang="en-US" sz="1600" strike="noStrike" u="none">
                <a:solidFill>
                  <a:srgbClr val="ffffff"/>
                </a:solidFill>
                <a:effectLst/>
                <a:uFillTx/>
                <a:latin typeface="Times New Roman"/>
              </a:endParaRPr>
            </a:p>
          </p:txBody>
        </p:sp>
        <p:sp>
          <p:nvSpPr>
            <p:cNvPr id="201" name=""/>
            <p:cNvSpPr/>
            <p:nvPr/>
          </p:nvSpPr>
          <p:spPr>
            <a:xfrm>
              <a:off x="1215720" y="2933640"/>
              <a:ext cx="2826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0.7</a:t>
              </a:r>
              <a:endParaRPr b="0" lang="en-US" sz="1600" strike="noStrike" u="none">
                <a:solidFill>
                  <a:srgbClr val="ffffff"/>
                </a:solidFill>
                <a:effectLst/>
                <a:uFillTx/>
                <a:latin typeface="Times New Roman"/>
              </a:endParaRPr>
            </a:p>
          </p:txBody>
        </p:sp>
        <p:sp>
          <p:nvSpPr>
            <p:cNvPr id="202" name=""/>
            <p:cNvSpPr/>
            <p:nvPr/>
          </p:nvSpPr>
          <p:spPr>
            <a:xfrm>
              <a:off x="1215720" y="2533680"/>
              <a:ext cx="2826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0.8</a:t>
              </a:r>
              <a:endParaRPr b="0" lang="en-US" sz="1600" strike="noStrike" u="none">
                <a:solidFill>
                  <a:srgbClr val="ffffff"/>
                </a:solidFill>
                <a:effectLst/>
                <a:uFillTx/>
                <a:latin typeface="Times New Roman"/>
              </a:endParaRPr>
            </a:p>
          </p:txBody>
        </p:sp>
        <p:sp>
          <p:nvSpPr>
            <p:cNvPr id="203" name=""/>
            <p:cNvSpPr/>
            <p:nvPr/>
          </p:nvSpPr>
          <p:spPr>
            <a:xfrm>
              <a:off x="1533600" y="5846760"/>
              <a:ext cx="5010120" cy="1440"/>
            </a:xfrm>
            <a:prstGeom prst="line">
              <a:avLst/>
            </a:prstGeom>
            <a:ln w="9360">
              <a:solidFill>
                <a:srgbClr val="ffffff"/>
              </a:solidFill>
              <a:miter/>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204" name=""/>
            <p:cNvSpPr/>
            <p:nvPr/>
          </p:nvSpPr>
          <p:spPr>
            <a:xfrm>
              <a:off x="1533600" y="5846760"/>
              <a:ext cx="1440" cy="47520"/>
            </a:xfrm>
            <a:prstGeom prst="line">
              <a:avLst/>
            </a:prstGeom>
            <a:ln w="9360">
              <a:solidFill>
                <a:srgbClr val="ffffff"/>
              </a:solidFill>
              <a:miter/>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205" name=""/>
            <p:cNvSpPr/>
            <p:nvPr/>
          </p:nvSpPr>
          <p:spPr>
            <a:xfrm>
              <a:off x="2533680" y="5846760"/>
              <a:ext cx="1440" cy="47520"/>
            </a:xfrm>
            <a:prstGeom prst="line">
              <a:avLst/>
            </a:prstGeom>
            <a:ln w="9360">
              <a:solidFill>
                <a:srgbClr val="ffffff"/>
              </a:solidFill>
              <a:miter/>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206" name=""/>
            <p:cNvSpPr/>
            <p:nvPr/>
          </p:nvSpPr>
          <p:spPr>
            <a:xfrm>
              <a:off x="3543480" y="5846760"/>
              <a:ext cx="1440" cy="47520"/>
            </a:xfrm>
            <a:prstGeom prst="line">
              <a:avLst/>
            </a:prstGeom>
            <a:ln w="9360">
              <a:solidFill>
                <a:srgbClr val="ffffff"/>
              </a:solidFill>
              <a:miter/>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207" name=""/>
            <p:cNvSpPr/>
            <p:nvPr/>
          </p:nvSpPr>
          <p:spPr>
            <a:xfrm>
              <a:off x="4543560" y="5846760"/>
              <a:ext cx="1440" cy="47520"/>
            </a:xfrm>
            <a:prstGeom prst="line">
              <a:avLst/>
            </a:prstGeom>
            <a:ln w="9360">
              <a:solidFill>
                <a:srgbClr val="ffffff"/>
              </a:solidFill>
              <a:miter/>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208" name=""/>
            <p:cNvSpPr/>
            <p:nvPr/>
          </p:nvSpPr>
          <p:spPr>
            <a:xfrm>
              <a:off x="5543640" y="5846760"/>
              <a:ext cx="1440" cy="47520"/>
            </a:xfrm>
            <a:prstGeom prst="line">
              <a:avLst/>
            </a:prstGeom>
            <a:ln w="9360">
              <a:solidFill>
                <a:srgbClr val="ffffff"/>
              </a:solidFill>
              <a:miter/>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209" name=""/>
            <p:cNvSpPr/>
            <p:nvPr/>
          </p:nvSpPr>
          <p:spPr>
            <a:xfrm>
              <a:off x="6543720" y="5846760"/>
              <a:ext cx="1440" cy="47520"/>
            </a:xfrm>
            <a:prstGeom prst="line">
              <a:avLst/>
            </a:prstGeom>
            <a:ln w="9360">
              <a:solidFill>
                <a:srgbClr val="ffffff"/>
              </a:solidFill>
              <a:miter/>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210" name=""/>
            <p:cNvSpPr/>
            <p:nvPr/>
          </p:nvSpPr>
          <p:spPr>
            <a:xfrm>
              <a:off x="2028960" y="5951520"/>
              <a:ext cx="1134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1</a:t>
              </a:r>
              <a:endParaRPr b="0" lang="en-US" sz="1600" strike="noStrike" u="none">
                <a:solidFill>
                  <a:srgbClr val="ffffff"/>
                </a:solidFill>
                <a:effectLst/>
                <a:uFillTx/>
                <a:latin typeface="Times New Roman"/>
              </a:endParaRPr>
            </a:p>
          </p:txBody>
        </p:sp>
        <p:sp>
          <p:nvSpPr>
            <p:cNvPr id="211" name=""/>
            <p:cNvSpPr/>
            <p:nvPr/>
          </p:nvSpPr>
          <p:spPr>
            <a:xfrm>
              <a:off x="3029400" y="5951520"/>
              <a:ext cx="1134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2</a:t>
              </a:r>
              <a:endParaRPr b="0" lang="en-US" sz="1600" strike="noStrike" u="none">
                <a:solidFill>
                  <a:srgbClr val="ffffff"/>
                </a:solidFill>
                <a:effectLst/>
                <a:uFillTx/>
                <a:latin typeface="Times New Roman"/>
              </a:endParaRPr>
            </a:p>
          </p:txBody>
        </p:sp>
        <p:sp>
          <p:nvSpPr>
            <p:cNvPr id="212" name=""/>
            <p:cNvSpPr/>
            <p:nvPr/>
          </p:nvSpPr>
          <p:spPr>
            <a:xfrm>
              <a:off x="4029480" y="5951520"/>
              <a:ext cx="1134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3</a:t>
              </a:r>
              <a:endParaRPr b="0" lang="en-US" sz="1600" strike="noStrike" u="none">
                <a:solidFill>
                  <a:srgbClr val="ffffff"/>
                </a:solidFill>
                <a:effectLst/>
                <a:uFillTx/>
                <a:latin typeface="Times New Roman"/>
              </a:endParaRPr>
            </a:p>
          </p:txBody>
        </p:sp>
        <p:sp>
          <p:nvSpPr>
            <p:cNvPr id="213" name=""/>
            <p:cNvSpPr/>
            <p:nvPr/>
          </p:nvSpPr>
          <p:spPr>
            <a:xfrm>
              <a:off x="5029560" y="5951520"/>
              <a:ext cx="1134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4</a:t>
              </a:r>
              <a:endParaRPr b="0" lang="en-US" sz="1600" strike="noStrike" u="none">
                <a:solidFill>
                  <a:srgbClr val="ffffff"/>
                </a:solidFill>
                <a:effectLst/>
                <a:uFillTx/>
                <a:latin typeface="Times New Roman"/>
              </a:endParaRPr>
            </a:p>
          </p:txBody>
        </p:sp>
        <p:sp>
          <p:nvSpPr>
            <p:cNvPr id="214" name=""/>
            <p:cNvSpPr/>
            <p:nvPr/>
          </p:nvSpPr>
          <p:spPr>
            <a:xfrm>
              <a:off x="6039000" y="5951520"/>
              <a:ext cx="1134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5</a:t>
              </a:r>
              <a:endParaRPr b="0" lang="en-US" sz="1600" strike="noStrike" u="none">
                <a:solidFill>
                  <a:srgbClr val="ffffff"/>
                </a:solidFill>
                <a:effectLst/>
                <a:uFillTx/>
                <a:latin typeface="Times New Roman"/>
              </a:endParaRPr>
            </a:p>
          </p:txBody>
        </p:sp>
        <p:sp>
          <p:nvSpPr>
            <p:cNvPr id="215" name=""/>
            <p:cNvSpPr/>
            <p:nvPr/>
          </p:nvSpPr>
          <p:spPr>
            <a:xfrm>
              <a:off x="6696000" y="3943440"/>
              <a:ext cx="1704960" cy="826920"/>
            </a:xfrm>
            <a:prstGeom prst="rect">
              <a:avLst/>
            </a:prstGeom>
            <a:solidFill>
              <a:srgbClr val="0066cc"/>
            </a:solidFill>
            <a:ln w="93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16" name=""/>
            <p:cNvSpPr/>
            <p:nvPr/>
          </p:nvSpPr>
          <p:spPr>
            <a:xfrm>
              <a:off x="6762600" y="4019400"/>
              <a:ext cx="86040" cy="86040"/>
            </a:xfrm>
            <a:prstGeom prst="rect">
              <a:avLst/>
            </a:prstGeom>
            <a:solidFill>
              <a:srgbClr val="66ffff"/>
            </a:solidFill>
            <a:ln w="9360">
              <a:solidFill>
                <a:srgbClr val="ffffff"/>
              </a:solidFill>
              <a:miter/>
            </a:ln>
          </p:spPr>
          <p:style>
            <a:lnRef idx="0"/>
            <a:fillRef idx="0"/>
            <a:effectRef idx="0"/>
            <a:fontRef idx="minor"/>
          </p:style>
          <p:txBody>
            <a:bodyPr lIns="90000" rIns="90000" tIns="39240" bIns="39240" anchor="t">
              <a:noAutofit/>
            </a:bodyPr>
            <a:p>
              <a:endParaRPr b="0" lang="en-US" sz="2400" strike="noStrike" u="none">
                <a:solidFill>
                  <a:srgbClr val="ffffff"/>
                </a:solidFill>
                <a:effectLst/>
                <a:uFillTx/>
                <a:latin typeface="Times New Roman"/>
              </a:endParaRPr>
            </a:p>
          </p:txBody>
        </p:sp>
        <p:sp>
          <p:nvSpPr>
            <p:cNvPr id="217" name=""/>
            <p:cNvSpPr/>
            <p:nvPr/>
          </p:nvSpPr>
          <p:spPr>
            <a:xfrm>
              <a:off x="6934680" y="3971880"/>
              <a:ext cx="100872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Percentage of</a:t>
              </a:r>
              <a:endParaRPr b="0" lang="en-US" sz="1200" strike="noStrike" u="none">
                <a:solidFill>
                  <a:srgbClr val="ffffff"/>
                </a:solidFill>
                <a:effectLst/>
                <a:uFillTx/>
                <a:latin typeface="Times New Roman"/>
              </a:endParaRPr>
            </a:p>
          </p:txBody>
        </p:sp>
        <p:sp>
          <p:nvSpPr>
            <p:cNvPr id="218" name=""/>
            <p:cNvSpPr/>
            <p:nvPr/>
          </p:nvSpPr>
          <p:spPr>
            <a:xfrm>
              <a:off x="6929640" y="4152960"/>
              <a:ext cx="69516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Accounts</a:t>
              </a:r>
              <a:endParaRPr b="0" lang="en-US" sz="1200" strike="noStrike" u="none">
                <a:solidFill>
                  <a:srgbClr val="ffffff"/>
                </a:solidFill>
                <a:effectLst/>
                <a:uFillTx/>
                <a:latin typeface="Times New Roman"/>
              </a:endParaRPr>
            </a:p>
          </p:txBody>
        </p:sp>
        <p:sp>
          <p:nvSpPr>
            <p:cNvPr id="219" name=""/>
            <p:cNvSpPr/>
            <p:nvPr/>
          </p:nvSpPr>
          <p:spPr>
            <a:xfrm>
              <a:off x="6762600" y="4429080"/>
              <a:ext cx="86040" cy="84240"/>
            </a:xfrm>
            <a:prstGeom prst="rect">
              <a:avLst/>
            </a:prstGeom>
            <a:solidFill>
              <a:srgbClr val="d60093"/>
            </a:solidFill>
            <a:ln w="9360">
              <a:solidFill>
                <a:srgbClr val="ffffff"/>
              </a:solidFill>
              <a:miter/>
            </a:ln>
          </p:spPr>
          <p:style>
            <a:lnRef idx="0"/>
            <a:fillRef idx="0"/>
            <a:effectRef idx="0"/>
            <a:fontRef idx="minor"/>
          </p:style>
          <p:txBody>
            <a:bodyPr lIns="90000" rIns="90000" tIns="37440" bIns="37440" anchor="t">
              <a:noAutofit/>
            </a:bodyPr>
            <a:p>
              <a:endParaRPr b="0" lang="en-US" sz="2400" strike="noStrike" u="none">
                <a:solidFill>
                  <a:srgbClr val="ffffff"/>
                </a:solidFill>
                <a:effectLst/>
                <a:uFillTx/>
                <a:latin typeface="Times New Roman"/>
              </a:endParaRPr>
            </a:p>
          </p:txBody>
        </p:sp>
        <p:sp>
          <p:nvSpPr>
            <p:cNvPr id="220" name=""/>
            <p:cNvSpPr/>
            <p:nvPr/>
          </p:nvSpPr>
          <p:spPr>
            <a:xfrm>
              <a:off x="6928920" y="4379760"/>
              <a:ext cx="144864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 of Bads Captured</a:t>
              </a:r>
              <a:endParaRPr b="0" lang="en-US" sz="1200" strike="noStrike" u="none">
                <a:solidFill>
                  <a:srgbClr val="ffffff"/>
                </a:solidFill>
                <a:effectLst/>
                <a:uFillTx/>
                <a:latin typeface="Times New Roman"/>
              </a:endParaRPr>
            </a:p>
          </p:txBody>
        </p:sp>
        <p:sp>
          <p:nvSpPr>
            <p:cNvPr id="221" name=""/>
            <p:cNvSpPr/>
            <p:nvPr/>
          </p:nvSpPr>
          <p:spPr>
            <a:xfrm>
              <a:off x="6935760" y="4560840"/>
              <a:ext cx="94896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within Range</a:t>
              </a:r>
              <a:endParaRPr b="0" lang="en-US" sz="1200" strike="noStrike" u="none">
                <a:solidFill>
                  <a:srgbClr val="ffffff"/>
                </a:solidFill>
                <a:effectLst/>
                <a:uFillTx/>
                <a:latin typeface="Times New Roman"/>
              </a:endParaRPr>
            </a:p>
          </p:txBody>
        </p:sp>
        <p:sp>
          <p:nvSpPr>
            <p:cNvPr id="222" name=""/>
            <p:cNvSpPr/>
            <p:nvPr/>
          </p:nvSpPr>
          <p:spPr>
            <a:xfrm>
              <a:off x="1542960" y="2514600"/>
              <a:ext cx="0" cy="333360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grpSp>
      <p:sp>
        <p:nvSpPr>
          <p:cNvPr id="3" name="PlaceHolder 2"/>
          <p:cNvSpPr>
            <a:spLocks noGrp="1"/>
          </p:cNvSpPr>
          <p:nvPr>
            <p:ph type="sldNum" idx="3"/>
          </p:nvPr>
        </p:nvSpPr>
        <p:spPr/>
        <p:txBody>
          <a:bodyPr/>
          <a:p>
            <a:fld id="{935AB485-3BE8-4C6F-8118-55B4FD58C6DC}" type="slidenum">
              <a:t>12</a:t>
            </a:fld>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2f5e"/>
            </a:gs>
            <a:gs pos="100000">
              <a:srgbClr val="0000ff"/>
            </a:gs>
          </a:gsLst>
          <a:lin ang="5400000"/>
        </a:gradFill>
      </p:bgPr>
    </p:bg>
    <p:spTree>
      <p:nvGrpSpPr>
        <p:cNvPr id="1" name=""/>
        <p:cNvGrpSpPr/>
        <p:nvPr/>
      </p:nvGrpSpPr>
      <p:grpSpPr>
        <a:xfrm>
          <a:off x="0" y="0"/>
          <a:ext cx="0" cy="0"/>
          <a:chOff x="0" y="0"/>
          <a:chExt cx="0" cy="0"/>
        </a:xfrm>
      </p:grpSpPr>
      <p:sp>
        <p:nvSpPr>
          <p:cNvPr id="223" name="PlaceHolder 1"/>
          <p:cNvSpPr>
            <a:spLocks noGrp="1"/>
          </p:cNvSpPr>
          <p:nvPr>
            <p:ph type="title"/>
          </p:nvPr>
        </p:nvSpPr>
        <p:spPr>
          <a:xfrm>
            <a:off x="843120" y="1857240"/>
            <a:ext cx="7772400" cy="1371600"/>
          </a:xfrm>
          <a:prstGeom prst="rect">
            <a:avLst/>
          </a:prstGeom>
          <a:noFill/>
          <a:ln w="0">
            <a:noFill/>
          </a:ln>
        </p:spPr>
        <p:txBody>
          <a:bodyPr lIns="92160" rIns="92160" tIns="46080" bIns="46080" anchor="ctr">
            <a:noAutofit/>
          </a:bodyPr>
          <a:p>
            <a:pPr indent="0">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Arial"/>
              </a:rPr>
              <a:t>Performance Statistics </a:t>
            </a:r>
            <a:r>
              <a:rPr b="1" lang="en-US" sz="2800" strike="noStrike" u="none">
                <a:solidFill>
                  <a:srgbClr val="ffff00"/>
                </a:solidFill>
                <a:effectLst/>
                <a:uFillTx/>
                <a:latin typeface="Arial"/>
              </a:rPr>
              <a:t>for the</a:t>
            </a:r>
            <a:r>
              <a:rPr b="1" lang="en-US" sz="3600" strike="noStrike" u="none">
                <a:solidFill>
                  <a:srgbClr val="ffff00"/>
                </a:solidFill>
                <a:effectLst/>
                <a:uFillTx/>
                <a:latin typeface="Arial"/>
              </a:rPr>
              <a:t> FSS12 and FSS24 Models</a:t>
            </a:r>
            <a:endParaRPr b="1" lang="en-US" sz="3600" strike="noStrike" u="none">
              <a:solidFill>
                <a:srgbClr val="ffff00"/>
              </a:solidFill>
              <a:effectLst/>
              <a:uFillTx/>
              <a:latin typeface="Arial"/>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2f5e"/>
            </a:gs>
            <a:gs pos="100000">
              <a:srgbClr val="0000ff"/>
            </a:gs>
          </a:gsLst>
          <a:lin ang="5400000"/>
        </a:gradFill>
      </p:bgPr>
    </p:bg>
    <p:spTree>
      <p:nvGrpSpPr>
        <p:cNvPr id="1" name=""/>
        <p:cNvGrpSpPr/>
        <p:nvPr/>
      </p:nvGrpSpPr>
      <p:grpSpPr>
        <a:xfrm>
          <a:off x="0" y="0"/>
          <a:ext cx="0" cy="0"/>
          <a:chOff x="0" y="0"/>
          <a:chExt cx="0" cy="0"/>
        </a:xfrm>
      </p:grpSpPr>
      <p:sp>
        <p:nvSpPr>
          <p:cNvPr id="224" name="PlaceHolder 1"/>
          <p:cNvSpPr>
            <a:spLocks noGrp="1"/>
          </p:cNvSpPr>
          <p:nvPr>
            <p:ph type="title"/>
          </p:nvPr>
        </p:nvSpPr>
        <p:spPr>
          <a:xfrm>
            <a:off x="813960" y="694800"/>
            <a:ext cx="8153640" cy="1143000"/>
          </a:xfrm>
          <a:prstGeom prst="rect">
            <a:avLst/>
          </a:prstGeom>
          <a:noFill/>
          <a:ln w="0">
            <a:noFill/>
          </a:ln>
        </p:spPr>
        <p:txBody>
          <a:bodyPr lIns="91440" rIns="91440" tIns="45720" bIns="45720" anchor="t">
            <a:noAutofit/>
          </a:bodyPr>
          <a:p>
            <a:pPr indent="0">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Arial"/>
              </a:rPr>
              <a:t>Score Distribution and Failure Rate </a:t>
            </a:r>
            <a:r>
              <a:rPr b="1" lang="en-US" sz="2400" strike="noStrike" u="none">
                <a:solidFill>
                  <a:srgbClr val="ffff00"/>
                </a:solidFill>
                <a:effectLst/>
                <a:uFillTx/>
                <a:latin typeface="Arial"/>
              </a:rPr>
              <a:t>(FSS12) &lt; 10 Employees</a:t>
            </a:r>
            <a:endParaRPr b="1" lang="en-US" sz="2400" strike="noStrike" u="none">
              <a:solidFill>
                <a:srgbClr val="ffff00"/>
              </a:solidFill>
              <a:effectLst/>
              <a:uFillTx/>
              <a:latin typeface="Arial"/>
            </a:endParaRPr>
          </a:p>
        </p:txBody>
      </p:sp>
      <p:graphicFrame>
        <p:nvGraphicFramePr>
          <p:cNvPr id="225" name=""/>
          <p:cNvGraphicFramePr/>
          <p:nvPr/>
        </p:nvGraphicFramePr>
        <p:xfrm>
          <a:off x="520560" y="2398680"/>
          <a:ext cx="7909200" cy="3811680"/>
        </p:xfrm>
        <a:graphic>
          <a:graphicData uri="http://schemas.openxmlformats.org/presentationml/2006/ole">
            <p:oleObj r:id="rId1" spid="">
              <p:embed/>
              <p:pic>
                <p:nvPicPr>
                  <p:cNvPr id="226" name="" descr=""/>
                  <p:cNvPicPr/>
                  <p:nvPr/>
                </p:nvPicPr>
                <p:blipFill>
                  <a:blip r:embed="rId2"/>
                  <a:stretch/>
                </p:blipFill>
                <p:spPr>
                  <a:xfrm>
                    <a:off x="520560" y="2398680"/>
                    <a:ext cx="7909200" cy="3811680"/>
                  </a:xfrm>
                  <a:prstGeom prst="rect">
                    <a:avLst/>
                  </a:prstGeom>
                  <a:noFill/>
                  <a:ln w="0">
                    <a:noFill/>
                  </a:ln>
                </p:spPr>
              </p:pic>
            </p:oleObj>
          </a:graphicData>
        </a:graphic>
      </p:graphicFrame>
      <p:sp>
        <p:nvSpPr>
          <p:cNvPr id="227" name=""/>
          <p:cNvSpPr/>
          <p:nvPr/>
        </p:nvSpPr>
        <p:spPr>
          <a:xfrm>
            <a:off x="2997360" y="6111720"/>
            <a:ext cx="2820960" cy="417600"/>
          </a:xfrm>
          <a:prstGeom prst="rect">
            <a:avLst/>
          </a:prstGeom>
          <a:noFill/>
          <a:ln w="0">
            <a:noFill/>
          </a:ln>
        </p:spPr>
        <p:style>
          <a:lnRef idx="0"/>
          <a:fillRef idx="0"/>
          <a:effectRef idx="0"/>
          <a:fontRef idx="minor"/>
        </p:style>
        <p:txBody>
          <a:bodyPr lIns="82080" rIns="82080" tIns="41040" bIns="41040" anchor="ctr">
            <a:spAutoFit/>
          </a:bodyPr>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2200" strike="noStrike" u="none">
                <a:solidFill>
                  <a:srgbClr val="ffff5b"/>
                </a:solidFill>
                <a:effectLst/>
                <a:uFillTx/>
                <a:latin typeface="Arial"/>
              </a:rPr>
              <a:t>Score</a:t>
            </a:r>
            <a:endParaRPr b="0" lang="en-US" sz="2200" strike="noStrike" u="none">
              <a:solidFill>
                <a:srgbClr val="ffffff"/>
              </a:solidFill>
              <a:effectLst/>
              <a:uFillTx/>
              <a:latin typeface="Times New Roman"/>
            </a:endParaRPr>
          </a:p>
        </p:txBody>
      </p:sp>
      <p:sp>
        <p:nvSpPr>
          <p:cNvPr id="228" name=""/>
          <p:cNvSpPr/>
          <p:nvPr/>
        </p:nvSpPr>
        <p:spPr>
          <a:xfrm>
            <a:off x="685800" y="2057400"/>
            <a:ext cx="2558880" cy="417600"/>
          </a:xfrm>
          <a:prstGeom prst="rect">
            <a:avLst/>
          </a:prstGeom>
          <a:noFill/>
          <a:ln w="0">
            <a:noFill/>
          </a:ln>
        </p:spPr>
        <p:style>
          <a:lnRef idx="0"/>
          <a:fillRef idx="0"/>
          <a:effectRef idx="0"/>
          <a:fontRef idx="minor"/>
        </p:style>
        <p:txBody>
          <a:bodyPr lIns="82080" rIns="82080" tIns="41040" bIns="41040" anchor="ctr">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2200" strike="noStrike" u="none">
                <a:solidFill>
                  <a:srgbClr val="ffff5b"/>
                </a:solidFill>
                <a:effectLst/>
                <a:uFillTx/>
                <a:latin typeface="Arial"/>
              </a:rPr>
              <a:t>Failure Rate</a:t>
            </a:r>
            <a:endParaRPr b="0" lang="en-US" sz="2200" strike="noStrike" u="none">
              <a:solidFill>
                <a:srgbClr val="ffffff"/>
              </a:solidFill>
              <a:effectLst/>
              <a:uFillTx/>
              <a:latin typeface="Times New Roman"/>
            </a:endParaRPr>
          </a:p>
        </p:txBody>
      </p:sp>
      <p:sp>
        <p:nvSpPr>
          <p:cNvPr id="3" name="PlaceHolder 2"/>
          <p:cNvSpPr>
            <a:spLocks noGrp="1"/>
          </p:cNvSpPr>
          <p:nvPr>
            <p:ph type="sldNum" idx="3"/>
          </p:nvPr>
        </p:nvSpPr>
        <p:spPr/>
        <p:txBody>
          <a:bodyPr/>
          <a:p>
            <a:fld id="{3C8ADDC7-1830-4A16-A6C9-E5F1845E10BF}" type="slidenum">
              <a:t>14</a:t>
            </a:fld>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2f5e"/>
            </a:gs>
            <a:gs pos="100000">
              <a:srgbClr val="0000ff"/>
            </a:gs>
          </a:gsLst>
          <a:lin ang="5400000"/>
        </a:gradFill>
      </p:bgPr>
    </p:bg>
    <p:spTree>
      <p:nvGrpSpPr>
        <p:cNvPr id="1" name=""/>
        <p:cNvGrpSpPr/>
        <p:nvPr/>
      </p:nvGrpSpPr>
      <p:grpSpPr>
        <a:xfrm>
          <a:off x="0" y="0"/>
          <a:ext cx="0" cy="0"/>
          <a:chOff x="0" y="0"/>
          <a:chExt cx="0" cy="0"/>
        </a:xfrm>
      </p:grpSpPr>
      <p:sp>
        <p:nvSpPr>
          <p:cNvPr id="229" name="PlaceHolder 1"/>
          <p:cNvSpPr>
            <a:spLocks noGrp="1"/>
          </p:cNvSpPr>
          <p:nvPr>
            <p:ph type="title"/>
          </p:nvPr>
        </p:nvSpPr>
        <p:spPr>
          <a:xfrm>
            <a:off x="843120" y="694800"/>
            <a:ext cx="8153280" cy="1143000"/>
          </a:xfrm>
          <a:prstGeom prst="rect">
            <a:avLst/>
          </a:prstGeom>
          <a:noFill/>
          <a:ln w="0">
            <a:noFill/>
          </a:ln>
        </p:spPr>
        <p:txBody>
          <a:bodyPr lIns="91440" rIns="91440" tIns="45720" bIns="45720" anchor="t">
            <a:noAutofit/>
          </a:bodyPr>
          <a:p>
            <a:pPr indent="0">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Arial"/>
              </a:rPr>
              <a:t>Score Distribution and Failure Rate </a:t>
            </a:r>
            <a:r>
              <a:rPr b="1" lang="en-US" sz="2400" strike="noStrike" u="none">
                <a:solidFill>
                  <a:srgbClr val="ffff00"/>
                </a:solidFill>
                <a:effectLst/>
                <a:uFillTx/>
                <a:latin typeface="Arial"/>
              </a:rPr>
              <a:t>Rate (FSS12)  &gt;= 10 Employees</a:t>
            </a:r>
            <a:endParaRPr b="1" lang="en-US" sz="2400" strike="noStrike" u="none">
              <a:solidFill>
                <a:srgbClr val="ffff00"/>
              </a:solidFill>
              <a:effectLst/>
              <a:uFillTx/>
              <a:latin typeface="Arial"/>
            </a:endParaRPr>
          </a:p>
        </p:txBody>
      </p:sp>
      <p:graphicFrame>
        <p:nvGraphicFramePr>
          <p:cNvPr id="230" name=""/>
          <p:cNvGraphicFramePr/>
          <p:nvPr/>
        </p:nvGraphicFramePr>
        <p:xfrm>
          <a:off x="520560" y="2362320"/>
          <a:ext cx="7909200" cy="4019400"/>
        </p:xfrm>
        <a:graphic>
          <a:graphicData uri="http://schemas.openxmlformats.org/presentationml/2006/ole">
            <p:oleObj r:id="rId1" spid="">
              <p:embed/>
              <p:pic>
                <p:nvPicPr>
                  <p:cNvPr id="231" name="" descr=""/>
                  <p:cNvPicPr/>
                  <p:nvPr/>
                </p:nvPicPr>
                <p:blipFill>
                  <a:blip r:embed="rId2"/>
                  <a:stretch/>
                </p:blipFill>
                <p:spPr>
                  <a:xfrm>
                    <a:off x="520560" y="2362320"/>
                    <a:ext cx="7909200" cy="4019400"/>
                  </a:xfrm>
                  <a:prstGeom prst="rect">
                    <a:avLst/>
                  </a:prstGeom>
                  <a:noFill/>
                  <a:ln w="0">
                    <a:noFill/>
                  </a:ln>
                </p:spPr>
              </p:pic>
            </p:oleObj>
          </a:graphicData>
        </a:graphic>
      </p:graphicFrame>
      <p:sp>
        <p:nvSpPr>
          <p:cNvPr id="232" name=""/>
          <p:cNvSpPr/>
          <p:nvPr/>
        </p:nvSpPr>
        <p:spPr>
          <a:xfrm>
            <a:off x="2997360" y="6111720"/>
            <a:ext cx="2820960" cy="417600"/>
          </a:xfrm>
          <a:prstGeom prst="rect">
            <a:avLst/>
          </a:prstGeom>
          <a:noFill/>
          <a:ln w="0">
            <a:noFill/>
          </a:ln>
        </p:spPr>
        <p:style>
          <a:lnRef idx="0"/>
          <a:fillRef idx="0"/>
          <a:effectRef idx="0"/>
          <a:fontRef idx="minor"/>
        </p:style>
        <p:txBody>
          <a:bodyPr lIns="82080" rIns="82080" tIns="41040" bIns="41040" anchor="ctr">
            <a:spAutoFit/>
          </a:bodyPr>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2200" strike="noStrike" u="none">
                <a:solidFill>
                  <a:srgbClr val="ffff5b"/>
                </a:solidFill>
                <a:effectLst/>
                <a:uFillTx/>
                <a:latin typeface="Arial"/>
              </a:rPr>
              <a:t>Score</a:t>
            </a:r>
            <a:endParaRPr b="0" lang="en-US" sz="2200" strike="noStrike" u="none">
              <a:solidFill>
                <a:srgbClr val="ffffff"/>
              </a:solidFill>
              <a:effectLst/>
              <a:uFillTx/>
              <a:latin typeface="Times New Roman"/>
            </a:endParaRPr>
          </a:p>
        </p:txBody>
      </p:sp>
      <p:sp>
        <p:nvSpPr>
          <p:cNvPr id="233" name=""/>
          <p:cNvSpPr/>
          <p:nvPr/>
        </p:nvSpPr>
        <p:spPr>
          <a:xfrm>
            <a:off x="685800" y="2057400"/>
            <a:ext cx="2558880" cy="417600"/>
          </a:xfrm>
          <a:prstGeom prst="rect">
            <a:avLst/>
          </a:prstGeom>
          <a:noFill/>
          <a:ln w="0">
            <a:noFill/>
          </a:ln>
        </p:spPr>
        <p:style>
          <a:lnRef idx="0"/>
          <a:fillRef idx="0"/>
          <a:effectRef idx="0"/>
          <a:fontRef idx="minor"/>
        </p:style>
        <p:txBody>
          <a:bodyPr lIns="82080" rIns="82080" tIns="41040" bIns="41040" anchor="ctr">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2200" strike="noStrike" u="none">
                <a:solidFill>
                  <a:srgbClr val="ffff5b"/>
                </a:solidFill>
                <a:effectLst/>
                <a:uFillTx/>
                <a:latin typeface="Arial"/>
              </a:rPr>
              <a:t>Failure Rate</a:t>
            </a:r>
            <a:endParaRPr b="0" lang="en-US" sz="2200" strike="noStrike" u="none">
              <a:solidFill>
                <a:srgbClr val="ffffff"/>
              </a:solidFill>
              <a:effectLst/>
              <a:uFillTx/>
              <a:latin typeface="Times New Roman"/>
            </a:endParaRPr>
          </a:p>
        </p:txBody>
      </p:sp>
      <p:sp>
        <p:nvSpPr>
          <p:cNvPr id="3" name="PlaceHolder 2"/>
          <p:cNvSpPr>
            <a:spLocks noGrp="1"/>
          </p:cNvSpPr>
          <p:nvPr>
            <p:ph type="sldNum" idx="3"/>
          </p:nvPr>
        </p:nvSpPr>
        <p:spPr/>
        <p:txBody>
          <a:bodyPr/>
          <a:p>
            <a:fld id="{32978A4B-89D1-407E-A6CB-197F88B399D6}" type="slidenum">
              <a:t>15</a:t>
            </a:fld>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2f5e"/>
            </a:gs>
            <a:gs pos="100000">
              <a:srgbClr val="0000ff"/>
            </a:gs>
          </a:gsLst>
          <a:lin ang="5400000"/>
        </a:gradFill>
      </p:bgPr>
    </p:bg>
    <p:spTree>
      <p:nvGrpSpPr>
        <p:cNvPr id="1" name=""/>
        <p:cNvGrpSpPr/>
        <p:nvPr/>
      </p:nvGrpSpPr>
      <p:grpSpPr>
        <a:xfrm>
          <a:off x="0" y="0"/>
          <a:ext cx="0" cy="0"/>
          <a:chOff x="0" y="0"/>
          <a:chExt cx="0" cy="0"/>
        </a:xfrm>
      </p:grpSpPr>
      <p:sp>
        <p:nvSpPr>
          <p:cNvPr id="234" name=""/>
          <p:cNvSpPr/>
          <p:nvPr/>
        </p:nvSpPr>
        <p:spPr>
          <a:xfrm>
            <a:off x="828720" y="569880"/>
            <a:ext cx="8315280" cy="1143000"/>
          </a:xfrm>
          <a:prstGeom prst="rect">
            <a:avLst/>
          </a:prstGeom>
          <a:noFill/>
          <a:ln w="0">
            <a:noFill/>
          </a:ln>
        </p:spPr>
        <p:style>
          <a:lnRef idx="0"/>
          <a:fillRef idx="0"/>
          <a:effectRef idx="0"/>
          <a:fontRef idx="minor"/>
        </p:style>
        <p:txBody>
          <a:bodyPr lIns="92160" rIns="92160" tIns="46080" bIns="46080" anchor="ctr">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ff00"/>
                </a:solidFill>
                <a:effectLst/>
                <a:uFillTx/>
                <a:latin typeface="Arial"/>
              </a:rPr>
              <a:t>D&amp;B Financial Stress Score</a:t>
            </a:r>
            <a:br>
              <a:rPr sz="2800"/>
            </a:br>
            <a:r>
              <a:rPr b="1" lang="en-US" sz="2200" strike="noStrike" u="none">
                <a:solidFill>
                  <a:srgbClr val="ffff00"/>
                </a:solidFill>
                <a:effectLst/>
                <a:uFillTx/>
                <a:latin typeface="Arial"/>
              </a:rPr>
              <a:t>Projected Performance Table (FSS12) - Within Score  Range</a:t>
            </a:r>
            <a:endParaRPr b="0" lang="en-US" sz="2200" strike="noStrike" u="none">
              <a:solidFill>
                <a:srgbClr val="ffffff"/>
              </a:solidFill>
              <a:effectLst/>
              <a:uFillTx/>
              <a:latin typeface="Times New Roman"/>
            </a:endParaRPr>
          </a:p>
        </p:txBody>
      </p:sp>
      <p:graphicFrame>
        <p:nvGraphicFramePr>
          <p:cNvPr id="235" name=""/>
          <p:cNvGraphicFramePr/>
          <p:nvPr/>
        </p:nvGraphicFramePr>
        <p:xfrm>
          <a:off x="1504800" y="2438280"/>
          <a:ext cx="6134400" cy="3372120"/>
        </p:xfrm>
        <a:graphic>
          <a:graphicData uri="http://schemas.openxmlformats.org/presentationml/2006/ole">
            <p:oleObj progId="Word.Document.12" r:id="rId1" spid="">
              <p:embed/>
              <p:pic>
                <p:nvPicPr>
                  <p:cNvPr id="236" name="" descr=""/>
                  <p:cNvPicPr/>
                  <p:nvPr/>
                </p:nvPicPr>
                <p:blipFill>
                  <a:blip r:embed="rId2"/>
                  <a:stretch/>
                </p:blipFill>
                <p:spPr>
                  <a:xfrm>
                    <a:off x="1504800" y="2438280"/>
                    <a:ext cx="6134400" cy="3372120"/>
                  </a:xfrm>
                  <a:prstGeom prst="rect">
                    <a:avLst/>
                  </a:prstGeom>
                  <a:noFill/>
                  <a:ln w="0">
                    <a:noFill/>
                  </a:ln>
                </p:spPr>
              </p:pic>
            </p:oleObj>
          </a:graphicData>
        </a:graphic>
      </p:graphicFrame>
      <p:sp>
        <p:nvSpPr>
          <p:cNvPr id="2" name="PlaceHolder 1"/>
          <p:cNvSpPr>
            <a:spLocks noGrp="1"/>
          </p:cNvSpPr>
          <p:nvPr>
            <p:ph type="sldNum" idx="3"/>
          </p:nvPr>
        </p:nvSpPr>
        <p:spPr/>
        <p:txBody>
          <a:bodyPr/>
          <a:p>
            <a:fld id="{D6B127F7-90A8-4EB8-8443-F7FE326C92EC}" type="slidenum">
              <a:t>16</a:t>
            </a:fld>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2f5e"/>
            </a:gs>
            <a:gs pos="100000">
              <a:srgbClr val="0000ff"/>
            </a:gs>
          </a:gsLst>
          <a:lin ang="5400000"/>
        </a:gradFill>
      </p:bgPr>
    </p:bg>
    <p:spTree>
      <p:nvGrpSpPr>
        <p:cNvPr id="1" name=""/>
        <p:cNvGrpSpPr/>
        <p:nvPr/>
      </p:nvGrpSpPr>
      <p:grpSpPr>
        <a:xfrm>
          <a:off x="0" y="0"/>
          <a:ext cx="0" cy="0"/>
          <a:chOff x="0" y="0"/>
          <a:chExt cx="0" cy="0"/>
        </a:xfrm>
      </p:grpSpPr>
      <p:sp>
        <p:nvSpPr>
          <p:cNvPr id="51" name=""/>
          <p:cNvSpPr/>
          <p:nvPr/>
        </p:nvSpPr>
        <p:spPr>
          <a:xfrm>
            <a:off x="762120" y="609480"/>
            <a:ext cx="7772400" cy="1371600"/>
          </a:xfrm>
          <a:prstGeom prst="rect">
            <a:avLst/>
          </a:prstGeom>
          <a:noFill/>
          <a:ln w="0">
            <a:noFill/>
          </a:ln>
        </p:spPr>
        <p:style>
          <a:lnRef idx="0"/>
          <a:fillRef idx="0"/>
          <a:effectRef idx="0"/>
          <a:fontRef idx="minor"/>
        </p:style>
        <p:txBody>
          <a:bodyPr lIns="81720" rIns="81720" tIns="40680" bIns="40680" anchor="t">
            <a:noAutofit/>
          </a:bodyPr>
          <a:p>
            <a:endParaRPr b="0" lang="en-US" sz="2400" strike="noStrike" u="none">
              <a:solidFill>
                <a:srgbClr val="ffffff"/>
              </a:solidFill>
              <a:effectLst/>
              <a:uFillTx/>
              <a:latin typeface="Times New Roman"/>
            </a:endParaRPr>
          </a:p>
        </p:txBody>
      </p:sp>
      <p:sp>
        <p:nvSpPr>
          <p:cNvPr id="52" name="PlaceHolder 1"/>
          <p:cNvSpPr>
            <a:spLocks noGrp="1"/>
          </p:cNvSpPr>
          <p:nvPr>
            <p:ph type="title"/>
          </p:nvPr>
        </p:nvSpPr>
        <p:spPr>
          <a:xfrm>
            <a:off x="838080" y="1828800"/>
            <a:ext cx="8229600" cy="13716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Overview</a:t>
            </a:r>
            <a:r>
              <a:rPr b="1" lang="en-US" sz="4400" strike="noStrike" u="none">
                <a:solidFill>
                  <a:srgbClr val="ffff00"/>
                </a:solidFill>
                <a:effectLst/>
                <a:uFillTx/>
                <a:latin typeface="Arial"/>
              </a:rPr>
              <a:t> </a:t>
            </a:r>
            <a:r>
              <a:rPr b="1" lang="en-US" sz="3200" strike="noStrike" u="none">
                <a:solidFill>
                  <a:srgbClr val="ffff00"/>
                </a:solidFill>
                <a:effectLst/>
                <a:uFillTx/>
                <a:latin typeface="Arial"/>
              </a:rPr>
              <a:t>of the</a:t>
            </a:r>
            <a:br>
              <a:rPr sz="3600"/>
            </a:br>
            <a:r>
              <a:rPr b="1" lang="en-US" sz="4000" strike="noStrike" u="none">
                <a:solidFill>
                  <a:srgbClr val="ffff00"/>
                </a:solidFill>
                <a:effectLst/>
                <a:uFillTx/>
                <a:latin typeface="Arial"/>
              </a:rPr>
              <a:t>Financial Stress Scoring System</a:t>
            </a:r>
            <a:endParaRPr b="1" lang="en-US" sz="4000" strike="noStrike" u="none">
              <a:solidFill>
                <a:srgbClr val="ffff00"/>
              </a:solidFill>
              <a:effectLst/>
              <a:uFillTx/>
              <a:latin typeface="Arial"/>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2f5e"/>
            </a:gs>
            <a:gs pos="100000">
              <a:srgbClr val="0000ff"/>
            </a:gs>
          </a:gsLst>
          <a:lin ang="5400000"/>
        </a:gra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850680" y="761760"/>
            <a:ext cx="7988040" cy="701640"/>
          </a:xfrm>
          <a:prstGeom prst="rect">
            <a:avLst/>
          </a:prstGeom>
          <a:noFill/>
          <a:ln w="0">
            <a:noFill/>
          </a:ln>
        </p:spPr>
        <p:txBody>
          <a:bodyPr lIns="58680" rIns="58680" tIns="30240" bIns="30240" anchor="ctr">
            <a:noAutofit/>
          </a:bodyPr>
          <a:p>
            <a:pPr indent="0">
              <a:lnSpc>
                <a:spcPct val="85000"/>
              </a:lnSpc>
              <a:buNone/>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3600" strike="noStrike" u="none">
                <a:solidFill>
                  <a:srgbClr val="ffff00"/>
                </a:solidFill>
                <a:effectLst/>
                <a:uFillTx/>
                <a:latin typeface="Arial"/>
              </a:rPr>
              <a:t>Apply Financial Stress to your Risk Management Process</a:t>
            </a:r>
            <a:endParaRPr b="1" lang="en-US" sz="3600" strike="noStrike" u="none">
              <a:solidFill>
                <a:srgbClr val="ffff00"/>
              </a:solidFill>
              <a:effectLst/>
              <a:uFillTx/>
              <a:latin typeface="Arial"/>
            </a:endParaRPr>
          </a:p>
        </p:txBody>
      </p:sp>
      <p:sp>
        <p:nvSpPr>
          <p:cNvPr id="54" name=""/>
          <p:cNvSpPr/>
          <p:nvPr/>
        </p:nvSpPr>
        <p:spPr>
          <a:xfrm>
            <a:off x="838080" y="2355840"/>
            <a:ext cx="7925040" cy="3753720"/>
          </a:xfrm>
          <a:prstGeom prst="rect">
            <a:avLst/>
          </a:prstGeom>
          <a:noFill/>
          <a:ln w="0">
            <a:noFill/>
          </a:ln>
        </p:spPr>
        <p:style>
          <a:lnRef idx="0"/>
          <a:fillRef idx="0"/>
          <a:effectRef idx="0"/>
          <a:fontRef idx="minor"/>
        </p:style>
        <p:txBody>
          <a:bodyPr lIns="90360" rIns="90360" tIns="44280" bIns="44280" anchor="t">
            <a:spAutoFit/>
          </a:bodyPr>
          <a:p>
            <a:pPr marL="399960" indent="-399960">
              <a:lnSpc>
                <a:spcPct val="90000"/>
              </a:lnSpc>
              <a:buClr>
                <a:srgbClr val="ffff00"/>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300" strike="noStrike" u="none">
                <a:solidFill>
                  <a:srgbClr val="ffff00"/>
                </a:solidFill>
                <a:effectLst/>
                <a:uFillTx/>
                <a:latin typeface="Arial"/>
              </a:rPr>
              <a:t>New Accounts </a:t>
            </a:r>
            <a:r>
              <a:rPr b="1" lang="en-US" sz="2300" strike="noStrike" u="none">
                <a:solidFill>
                  <a:srgbClr val="ffff00"/>
                </a:solidFill>
                <a:effectLst/>
                <a:uFillTx/>
                <a:latin typeface="Arial"/>
              </a:rPr>
              <a:t>-</a:t>
            </a:r>
            <a:r>
              <a:rPr b="1" lang="en-US" sz="2300" strike="noStrike" u="none">
                <a:solidFill>
                  <a:srgbClr val="ffffff"/>
                </a:solidFill>
                <a:effectLst/>
                <a:uFillTx/>
                <a:latin typeface="Arial"/>
              </a:rPr>
              <a:t> Evaluate the Risk or Opportunity of Potential Customers Relative to a National Basis</a:t>
            </a:r>
            <a:endParaRPr b="0" lang="en-US" sz="2300" strike="noStrike" u="none">
              <a:solidFill>
                <a:srgbClr val="ffffff"/>
              </a:solidFill>
              <a:effectLst/>
              <a:uFillTx/>
              <a:latin typeface="Times New Roman"/>
            </a:endParaRPr>
          </a:p>
          <a:p>
            <a:pPr marL="399960" indent="-399960">
              <a:lnSpc>
                <a:spcPct val="90000"/>
              </a:lnSpc>
              <a:spcBef>
                <a:spcPts val="2013"/>
              </a:spcBef>
              <a:buClr>
                <a:srgbClr val="ffff00"/>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300" strike="noStrike" u="none">
                <a:solidFill>
                  <a:srgbClr val="ffff00"/>
                </a:solidFill>
                <a:effectLst/>
                <a:uFillTx/>
                <a:latin typeface="Arial"/>
              </a:rPr>
              <a:t>Monitoring -</a:t>
            </a:r>
            <a:r>
              <a:rPr b="1" lang="en-US" sz="2300" strike="noStrike" u="none">
                <a:solidFill>
                  <a:srgbClr val="000000"/>
                </a:solidFill>
                <a:effectLst/>
                <a:uFillTx/>
                <a:latin typeface="Arial"/>
              </a:rPr>
              <a:t> </a:t>
            </a:r>
            <a:r>
              <a:rPr b="1" lang="en-US" sz="2300" strike="noStrike" u="none">
                <a:solidFill>
                  <a:srgbClr val="ffffff"/>
                </a:solidFill>
                <a:effectLst/>
                <a:uFillTx/>
                <a:latin typeface="Arial"/>
              </a:rPr>
              <a:t>Use the Screening Power of the Score for Early Detection of Deteriorating Customers.  Leverage the Score to Pro-Actively Increase Credit Lines.</a:t>
            </a:r>
            <a:endParaRPr b="0" lang="en-US" sz="2300" strike="noStrike" u="none">
              <a:solidFill>
                <a:srgbClr val="ffffff"/>
              </a:solidFill>
              <a:effectLst/>
              <a:uFillTx/>
              <a:latin typeface="Times New Roman"/>
            </a:endParaRPr>
          </a:p>
          <a:p>
            <a:pPr marL="399960" indent="-399960">
              <a:lnSpc>
                <a:spcPct val="90000"/>
              </a:lnSpc>
              <a:spcBef>
                <a:spcPts val="2013"/>
              </a:spcBef>
              <a:buClr>
                <a:srgbClr val="ffff00"/>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300" strike="noStrike" u="none">
                <a:solidFill>
                  <a:srgbClr val="ffff00"/>
                </a:solidFill>
                <a:effectLst/>
                <a:uFillTx/>
                <a:latin typeface="Arial"/>
              </a:rPr>
              <a:t>Portfolio Management -</a:t>
            </a:r>
            <a:r>
              <a:rPr b="1" i="1" lang="en-US" sz="2300" strike="noStrike" u="none">
                <a:solidFill>
                  <a:srgbClr val="000000"/>
                </a:solidFill>
                <a:effectLst/>
                <a:uFillTx/>
                <a:latin typeface="Arial"/>
              </a:rPr>
              <a:t> </a:t>
            </a:r>
            <a:r>
              <a:rPr b="1" lang="en-US" sz="2300" strike="noStrike" u="none">
                <a:solidFill>
                  <a:srgbClr val="ffffff"/>
                </a:solidFill>
                <a:effectLst/>
                <a:uFillTx/>
                <a:latin typeface="Arial"/>
              </a:rPr>
              <a:t>Understand Risk and Opportunity on Total Account Base to Fine Tune Credit Approval Policies, Collection Efforts and Marketing Strategies</a:t>
            </a:r>
            <a:r>
              <a:rPr b="1" lang="en-US" sz="2300" strike="noStrike" u="none">
                <a:solidFill>
                  <a:srgbClr val="000000"/>
                </a:solidFill>
                <a:effectLst/>
                <a:uFillTx/>
                <a:latin typeface="Arial"/>
              </a:rPr>
              <a:t>	</a:t>
            </a:r>
            <a:endParaRPr b="0" lang="en-US" sz="2300" strike="noStrike" u="none">
              <a:solidFill>
                <a:srgbClr val="ffffff"/>
              </a:solidFill>
              <a:effectLst/>
              <a:uFillTx/>
              <a:latin typeface="Times New Roman"/>
            </a:endParaRPr>
          </a:p>
        </p:txBody>
      </p:sp>
      <p:sp>
        <p:nvSpPr>
          <p:cNvPr id="55" name=""/>
          <p:cNvSpPr/>
          <p:nvPr/>
        </p:nvSpPr>
        <p:spPr>
          <a:xfrm>
            <a:off x="1835280" y="2935440"/>
            <a:ext cx="4333680" cy="412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6" name=""/>
          <p:cNvSpPr/>
          <p:nvPr/>
        </p:nvSpPr>
        <p:spPr>
          <a:xfrm>
            <a:off x="1760400" y="3459240"/>
            <a:ext cx="255600" cy="40896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100" strike="noStrike" u="none">
                <a:solidFill>
                  <a:srgbClr val="0040c0"/>
                </a:solidFill>
                <a:effectLst/>
                <a:uFillTx/>
                <a:latin typeface="Arial"/>
              </a:rPr>
              <a:t> </a:t>
            </a:r>
            <a:endParaRPr b="0" lang="en-US" sz="2100" strike="noStrike" u="none">
              <a:solidFill>
                <a:srgbClr val="ffffff"/>
              </a:solidFill>
              <a:effectLst/>
              <a:uFillTx/>
              <a:latin typeface="Times New Roman"/>
            </a:endParaRPr>
          </a:p>
        </p:txBody>
      </p:sp>
      <p:sp>
        <p:nvSpPr>
          <p:cNvPr id="57" name=""/>
          <p:cNvSpPr/>
          <p:nvPr/>
        </p:nvSpPr>
        <p:spPr>
          <a:xfrm>
            <a:off x="4782240" y="4657680"/>
            <a:ext cx="477720" cy="40896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000000"/>
                </a:solidFill>
                <a:effectLst/>
                <a:uFillTx/>
                <a:latin typeface="Arial"/>
              </a:rPr>
              <a:t>    </a:t>
            </a:r>
            <a:endParaRPr b="0" lang="en-US" sz="2100" strike="noStrike" u="none">
              <a:solidFill>
                <a:srgbClr val="ffffff"/>
              </a:solidFill>
              <a:effectLst/>
              <a:uFillTx/>
              <a:latin typeface="Times New Roman"/>
            </a:endParaRPr>
          </a:p>
        </p:txBody>
      </p:sp>
      <p:sp>
        <p:nvSpPr>
          <p:cNvPr id="58" name=""/>
          <p:cNvSpPr/>
          <p:nvPr/>
        </p:nvSpPr>
        <p:spPr>
          <a:xfrm>
            <a:off x="1835280" y="4991040"/>
            <a:ext cx="5178240" cy="4129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 name="PlaceHolder 2"/>
          <p:cNvSpPr>
            <a:spLocks noGrp="1"/>
          </p:cNvSpPr>
          <p:nvPr>
            <p:ph type="sldNum" idx="3"/>
          </p:nvPr>
        </p:nvSpPr>
        <p:spPr/>
        <p:txBody>
          <a:bodyPr/>
          <a:p>
            <a:fld id="{FFA9FF82-C442-45AD-94D4-48EA6FF87C54}" type="slidenum">
              <a:t>3</a:t>
            </a:fld>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2f5e"/>
            </a:gs>
            <a:gs pos="100000">
              <a:srgbClr val="0000ff"/>
            </a:gs>
          </a:gsLst>
          <a:lin ang="5400000"/>
        </a:gra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685800" y="1828800"/>
            <a:ext cx="7772400" cy="13716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ff00"/>
                </a:solidFill>
                <a:effectLst/>
                <a:uFillTx/>
                <a:latin typeface="Arial"/>
              </a:rPr>
              <a:t>Financial Stress Score</a:t>
            </a:r>
            <a:br>
              <a:rPr sz="4400"/>
            </a:br>
            <a:r>
              <a:rPr b="1" lang="en-US" sz="4400" strike="noStrike" u="none">
                <a:solidFill>
                  <a:srgbClr val="ffff00"/>
                </a:solidFill>
                <a:effectLst/>
                <a:uFillTx/>
                <a:latin typeface="Arial"/>
              </a:rPr>
              <a:t>Model Methodology</a:t>
            </a:r>
            <a:endParaRPr b="1" lang="en-US" sz="4400" strike="noStrike" u="none">
              <a:solidFill>
                <a:srgbClr val="ffff00"/>
              </a:solidFill>
              <a:effectLst/>
              <a:uFillTx/>
              <a:latin typeface="Arial"/>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2f5e"/>
            </a:gs>
            <a:gs pos="100000">
              <a:srgbClr val="0000ff"/>
            </a:gs>
          </a:gsLst>
          <a:lin ang="5400000"/>
        </a:gradFill>
      </p:bgPr>
    </p:bg>
    <p:spTree>
      <p:nvGrpSpPr>
        <p:cNvPr id="1" name=""/>
        <p:cNvGrpSpPr/>
        <p:nvPr/>
      </p:nvGrpSpPr>
      <p:grpSpPr>
        <a:xfrm>
          <a:off x="0" y="0"/>
          <a:ext cx="0" cy="0"/>
          <a:chOff x="0" y="0"/>
          <a:chExt cx="0" cy="0"/>
        </a:xfrm>
      </p:grpSpPr>
      <p:sp>
        <p:nvSpPr>
          <p:cNvPr id="60" name=""/>
          <p:cNvSpPr/>
          <p:nvPr/>
        </p:nvSpPr>
        <p:spPr>
          <a:xfrm>
            <a:off x="800280" y="561960"/>
            <a:ext cx="7886520" cy="1024920"/>
          </a:xfrm>
          <a:prstGeom prst="rect">
            <a:avLst/>
          </a:prstGeom>
          <a:noFill/>
          <a:ln w="0">
            <a:noFill/>
          </a:ln>
        </p:spPr>
        <p:style>
          <a:lnRef idx="0"/>
          <a:fillRef idx="0"/>
          <a:effectRef idx="0"/>
          <a:fontRef idx="minor"/>
        </p:style>
        <p:txBody>
          <a:bodyPr lIns="92160" rIns="92160" tIns="46080" bIns="46080" anchor="t">
            <a:spAutoFit/>
          </a:bodyPr>
          <a:p>
            <a:pPr>
              <a:lnSpc>
                <a:spcPct val="85000"/>
              </a:lnSpc>
              <a:spcBef>
                <a:spcPts val="22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Arial"/>
              </a:rPr>
              <a:t>What the Financial Stress Score Predicts</a:t>
            </a:r>
            <a:endParaRPr b="0" lang="en-US" sz="3600" strike="noStrike" u="none">
              <a:solidFill>
                <a:srgbClr val="ffffff"/>
              </a:solidFill>
              <a:effectLst/>
              <a:uFillTx/>
              <a:latin typeface="Times New Roman"/>
            </a:endParaRPr>
          </a:p>
        </p:txBody>
      </p:sp>
      <p:sp>
        <p:nvSpPr>
          <p:cNvPr id="61" name=""/>
          <p:cNvSpPr/>
          <p:nvPr/>
        </p:nvSpPr>
        <p:spPr>
          <a:xfrm>
            <a:off x="838080" y="2041560"/>
            <a:ext cx="7620120" cy="100728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ffff00"/>
                </a:solidFill>
                <a:effectLst/>
                <a:uFillTx/>
                <a:latin typeface="Arial"/>
              </a:rPr>
              <a:t>Predicts the Likelihood That a Firm Will Experience Financial Stress Within a 12 or 24-Month Period. </a:t>
            </a:r>
            <a:br>
              <a:rPr sz="2000"/>
            </a:br>
            <a:r>
              <a:rPr b="1" i="1" lang="en-US" sz="2000" strike="noStrike" u="none">
                <a:solidFill>
                  <a:srgbClr val="ffff00"/>
                </a:solidFill>
                <a:effectLst/>
                <a:uFillTx/>
                <a:latin typeface="Arial"/>
              </a:rPr>
              <a:t>Financial Stress Is Defined As:</a:t>
            </a:r>
            <a:endParaRPr b="0" lang="en-US" sz="2000" strike="noStrike" u="none">
              <a:solidFill>
                <a:srgbClr val="ffffff"/>
              </a:solidFill>
              <a:effectLst/>
              <a:uFillTx/>
              <a:latin typeface="Times New Roman"/>
            </a:endParaRPr>
          </a:p>
        </p:txBody>
      </p:sp>
      <p:sp>
        <p:nvSpPr>
          <p:cNvPr id="62" name=""/>
          <p:cNvSpPr/>
          <p:nvPr/>
        </p:nvSpPr>
        <p:spPr>
          <a:xfrm>
            <a:off x="790560" y="3116160"/>
            <a:ext cx="7581960" cy="2284560"/>
          </a:xfrm>
          <a:prstGeom prst="rect">
            <a:avLst/>
          </a:prstGeom>
          <a:noFill/>
          <a:ln w="0">
            <a:noFill/>
          </a:ln>
        </p:spPr>
        <p:style>
          <a:lnRef idx="0"/>
          <a:fillRef idx="0"/>
          <a:effectRef idx="0"/>
          <a:fontRef idx="minor"/>
        </p:style>
        <p:txBody>
          <a:bodyPr lIns="73800" rIns="73800" tIns="36720" bIns="36720" anchor="ctr">
            <a:spAutoFit/>
          </a:bodyPr>
          <a:p>
            <a:pPr marL="409680" indent="-255600">
              <a:lnSpc>
                <a:spcPct val="100000"/>
              </a:lnSpc>
              <a:spcBef>
                <a:spcPts val="1001"/>
              </a:spcBef>
              <a:buClr>
                <a:srgbClr val="ffff00"/>
              </a:buClr>
              <a:buSzPct val="90000"/>
              <a:buFont typeface="Wingdings" charset="2"/>
              <a:buChar char=""/>
              <a:tabLst>
                <a:tab algn="l" pos="736560"/>
                <a:tab algn="l" pos="1473120"/>
                <a:tab algn="l" pos="2209680"/>
                <a:tab algn="l" pos="2946240"/>
                <a:tab algn="l" pos="3683160"/>
                <a:tab algn="l" pos="4419720"/>
                <a:tab algn="l" pos="5156280"/>
                <a:tab algn="l" pos="5892840"/>
                <a:tab algn="l" pos="6629400"/>
                <a:tab algn="l" pos="7365960"/>
                <a:tab algn="l" pos="8102520"/>
                <a:tab algn="l" pos="8839080"/>
                <a:tab algn="l" pos="9575640"/>
                <a:tab algn="l" pos="10312560"/>
              </a:tabLst>
            </a:pPr>
            <a:r>
              <a:rPr b="1" lang="en-US" sz="2000" strike="noStrike" u="none">
                <a:solidFill>
                  <a:srgbClr val="ffffff"/>
                </a:solidFill>
                <a:effectLst/>
                <a:uFillTx/>
                <a:latin typeface="Arial"/>
              </a:rPr>
              <a:t>Ceased Operations Following Assignment or Bankruptcy</a:t>
            </a:r>
            <a:endParaRPr b="0" lang="en-US" sz="2000" strike="noStrike" u="none">
              <a:solidFill>
                <a:srgbClr val="ffffff"/>
              </a:solidFill>
              <a:effectLst/>
              <a:uFillTx/>
              <a:latin typeface="Times New Roman"/>
            </a:endParaRPr>
          </a:p>
          <a:p>
            <a:pPr marL="409680" indent="-255600">
              <a:lnSpc>
                <a:spcPct val="100000"/>
              </a:lnSpc>
              <a:spcBef>
                <a:spcPts val="1001"/>
              </a:spcBef>
              <a:buClr>
                <a:srgbClr val="ffff00"/>
              </a:buClr>
              <a:buSzPct val="90000"/>
              <a:buFont typeface="Wingdings" charset="2"/>
              <a:buChar char=""/>
              <a:tabLst>
                <a:tab algn="l" pos="736560"/>
                <a:tab algn="l" pos="1473120"/>
                <a:tab algn="l" pos="2209680"/>
                <a:tab algn="l" pos="2946240"/>
                <a:tab algn="l" pos="3683160"/>
                <a:tab algn="l" pos="4419720"/>
                <a:tab algn="l" pos="5156280"/>
                <a:tab algn="l" pos="5892840"/>
                <a:tab algn="l" pos="6629400"/>
                <a:tab algn="l" pos="7365960"/>
                <a:tab algn="l" pos="8102520"/>
                <a:tab algn="l" pos="8839080"/>
                <a:tab algn="l" pos="9575640"/>
                <a:tab algn="l" pos="10312560"/>
              </a:tabLst>
            </a:pPr>
            <a:r>
              <a:rPr b="1" lang="en-US" sz="2000" strike="noStrike" u="none">
                <a:solidFill>
                  <a:srgbClr val="ffffff"/>
                </a:solidFill>
                <a:effectLst/>
                <a:uFillTx/>
                <a:latin typeface="Arial"/>
              </a:rPr>
              <a:t>Ceased Operations With Loss to Creditors</a:t>
            </a:r>
            <a:endParaRPr b="0" lang="en-US" sz="2000" strike="noStrike" u="none">
              <a:solidFill>
                <a:srgbClr val="ffffff"/>
              </a:solidFill>
              <a:effectLst/>
              <a:uFillTx/>
              <a:latin typeface="Times New Roman"/>
            </a:endParaRPr>
          </a:p>
          <a:p>
            <a:pPr marL="409680" indent="-255600">
              <a:lnSpc>
                <a:spcPct val="100000"/>
              </a:lnSpc>
              <a:spcBef>
                <a:spcPts val="1001"/>
              </a:spcBef>
              <a:buClr>
                <a:srgbClr val="ffff00"/>
              </a:buClr>
              <a:buSzPct val="90000"/>
              <a:buFont typeface="Wingdings" charset="2"/>
              <a:buChar char=""/>
              <a:tabLst>
                <a:tab algn="l" pos="736560"/>
                <a:tab algn="l" pos="1473120"/>
                <a:tab algn="l" pos="2209680"/>
                <a:tab algn="l" pos="2946240"/>
                <a:tab algn="l" pos="3683160"/>
                <a:tab algn="l" pos="4419720"/>
                <a:tab algn="l" pos="5156280"/>
                <a:tab algn="l" pos="5892840"/>
                <a:tab algn="l" pos="6629400"/>
                <a:tab algn="l" pos="7365960"/>
                <a:tab algn="l" pos="8102520"/>
                <a:tab algn="l" pos="8839080"/>
                <a:tab algn="l" pos="9575640"/>
                <a:tab algn="l" pos="10312560"/>
              </a:tabLst>
            </a:pPr>
            <a:r>
              <a:rPr b="1" lang="en-US" sz="2000" strike="noStrike" u="none">
                <a:solidFill>
                  <a:srgbClr val="ffffff"/>
                </a:solidFill>
                <a:effectLst/>
                <a:uFillTx/>
                <a:latin typeface="Arial"/>
              </a:rPr>
              <a:t>Voluntarily Withdrew From Business Operation Leaving Unpaid Obligations</a:t>
            </a:r>
            <a:endParaRPr b="0" lang="en-US" sz="2000" strike="noStrike" u="none">
              <a:solidFill>
                <a:srgbClr val="ffffff"/>
              </a:solidFill>
              <a:effectLst/>
              <a:uFillTx/>
              <a:latin typeface="Times New Roman"/>
            </a:endParaRPr>
          </a:p>
          <a:p>
            <a:pPr marL="409680" indent="-255600">
              <a:lnSpc>
                <a:spcPct val="100000"/>
              </a:lnSpc>
              <a:spcBef>
                <a:spcPts val="1001"/>
              </a:spcBef>
              <a:buClr>
                <a:srgbClr val="ffff00"/>
              </a:buClr>
              <a:buSzPct val="90000"/>
              <a:buFont typeface="Wingdings" charset="2"/>
              <a:buChar char=""/>
              <a:tabLst>
                <a:tab algn="l" pos="736560"/>
                <a:tab algn="l" pos="1473120"/>
                <a:tab algn="l" pos="2209680"/>
                <a:tab algn="l" pos="2946240"/>
                <a:tab algn="l" pos="3683160"/>
                <a:tab algn="l" pos="4419720"/>
                <a:tab algn="l" pos="5156280"/>
                <a:tab algn="l" pos="5892840"/>
                <a:tab algn="l" pos="6629400"/>
                <a:tab algn="l" pos="7365960"/>
                <a:tab algn="l" pos="8102520"/>
                <a:tab algn="l" pos="8839080"/>
                <a:tab algn="l" pos="9575640"/>
                <a:tab algn="l" pos="10312560"/>
              </a:tabLst>
            </a:pPr>
            <a:r>
              <a:rPr b="1" lang="en-US" sz="2000" strike="noStrike" u="none">
                <a:solidFill>
                  <a:srgbClr val="ffffff"/>
                </a:solidFill>
                <a:effectLst/>
                <a:uFillTx/>
                <a:latin typeface="Arial"/>
              </a:rPr>
              <a:t>In Receivership, Reorganization, or Has Made an Arrangement for the Benefit of Creditors</a:t>
            </a:r>
            <a:endParaRPr b="0" lang="en-US" sz="2000" strike="noStrike" u="none">
              <a:solidFill>
                <a:srgbClr val="ffffff"/>
              </a:solidFill>
              <a:effectLst/>
              <a:uFillTx/>
              <a:latin typeface="Times New Roman"/>
            </a:endParaRPr>
          </a:p>
        </p:txBody>
      </p:sp>
      <p:sp>
        <p:nvSpPr>
          <p:cNvPr id="63" name=""/>
          <p:cNvSpPr/>
          <p:nvPr/>
        </p:nvSpPr>
        <p:spPr>
          <a:xfrm>
            <a:off x="914400" y="5638680"/>
            <a:ext cx="7458120" cy="58140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1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ffff00"/>
                </a:solidFill>
                <a:effectLst/>
                <a:uFillTx/>
                <a:latin typeface="Arial"/>
              </a:rPr>
              <a:t>(Voluntary discontinuances involving no loss to creditors are not defined as financially stressed.)</a:t>
            </a:r>
            <a:endParaRPr b="0" lang="en-US" sz="16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A1BC76D2-E55A-45D6-8466-2E9431BA9DF9}" type="slidenum">
              <a:t>5</a:t>
            </a:fld>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2f5e"/>
            </a:gs>
            <a:gs pos="100000">
              <a:srgbClr val="0000ff"/>
            </a:gs>
          </a:gsLst>
          <a:lin ang="5400000"/>
        </a:gradFill>
      </p:bgPr>
    </p:bg>
    <p:spTree>
      <p:nvGrpSpPr>
        <p:cNvPr id="1" name=""/>
        <p:cNvGrpSpPr/>
        <p:nvPr/>
      </p:nvGrpSpPr>
      <p:grpSpPr>
        <a:xfrm>
          <a:off x="0" y="0"/>
          <a:ext cx="0" cy="0"/>
          <a:chOff x="0" y="0"/>
          <a:chExt cx="0" cy="0"/>
        </a:xfrm>
      </p:grpSpPr>
      <p:sp>
        <p:nvSpPr>
          <p:cNvPr id="64"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Arial"/>
              </a:rPr>
              <a:t>Financial Stress Model Development</a:t>
            </a:r>
            <a:endParaRPr b="1" lang="en-US" sz="3600" strike="noStrike" u="none">
              <a:solidFill>
                <a:srgbClr val="ffff00"/>
              </a:solidFill>
              <a:effectLst/>
              <a:uFillTx/>
              <a:latin typeface="Arial"/>
            </a:endParaRPr>
          </a:p>
        </p:txBody>
      </p:sp>
      <p:sp>
        <p:nvSpPr>
          <p:cNvPr id="65" name="PlaceHolder 2"/>
          <p:cNvSpPr>
            <a:spLocks noGrp="1"/>
          </p:cNvSpPr>
          <p:nvPr>
            <p:ph/>
          </p:nvPr>
        </p:nvSpPr>
        <p:spPr>
          <a:xfrm>
            <a:off x="685440" y="2095560"/>
            <a:ext cx="8186760" cy="4114800"/>
          </a:xfrm>
          <a:prstGeom prst="rect">
            <a:avLst/>
          </a:prstGeom>
          <a:noFill/>
          <a:ln w="0">
            <a:noFill/>
          </a:ln>
        </p:spPr>
        <p:txBody>
          <a:bodyPr lIns="92160" rIns="92160" tIns="46080" bIns="46080" anchor="t">
            <a:normAutofit/>
          </a:bodyPr>
          <a:p>
            <a:pPr marL="343080" indent="-343080">
              <a:spcBef>
                <a:spcPts val="601"/>
              </a:spcBef>
              <a:buClr>
                <a:srgbClr val="ffff00"/>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The FSS12 and FSS24 models each have two (2) Scorecards that assess the risk of Financial Stress:</a:t>
            </a:r>
            <a:endParaRPr b="1" lang="en-US" sz="2400" strike="noStrike" u="none">
              <a:solidFill>
                <a:srgbClr val="ffffff"/>
              </a:solidFill>
              <a:effectLst/>
              <a:uFillTx/>
              <a:latin typeface="Arial"/>
            </a:endParaRPr>
          </a:p>
          <a:p>
            <a:pPr lvl="1" marL="743040" indent="-285840">
              <a:spcBef>
                <a:spcPts val="499"/>
              </a:spcBef>
              <a:buClr>
                <a:srgbClr val="66ffff"/>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Scorecard for Small Companies (Less than 10 Employees)</a:t>
            </a:r>
            <a:endParaRPr b="1" lang="en-US" sz="2000" strike="noStrike" u="none">
              <a:solidFill>
                <a:srgbClr val="ffffff"/>
              </a:solidFill>
              <a:effectLst/>
              <a:uFillTx/>
              <a:latin typeface="Arial"/>
            </a:endParaRPr>
          </a:p>
          <a:p>
            <a:pPr lvl="1" marL="743040" indent="-285840">
              <a:spcBef>
                <a:spcPts val="499"/>
              </a:spcBef>
              <a:buClr>
                <a:srgbClr val="66ffff"/>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Scorecard for Larger Companies (10+ Employees)</a:t>
            </a:r>
            <a:endParaRPr b="1" lang="en-US" sz="2000" strike="noStrike" u="none">
              <a:solidFill>
                <a:srgbClr val="ffffff"/>
              </a:solidFill>
              <a:effectLst/>
              <a:uFillTx/>
              <a:latin typeface="Arial"/>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a:p>
            <a:pPr marL="343080" indent="-343080">
              <a:spcBef>
                <a:spcPts val="601"/>
              </a:spcBef>
              <a:buClr>
                <a:srgbClr val="ffff00"/>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Both Models utilize a wide range of variables from the D&amp;B Information Database on nearly 11 million businesses -- a Twofold Expansion in coverage over the previous 18-Month Model</a:t>
            </a:r>
            <a:endParaRPr b="1" lang="en-US" sz="2400" strike="noStrike" u="none">
              <a:solidFill>
                <a:srgbClr val="ffffff"/>
              </a:solidFill>
              <a:effectLst/>
              <a:uFillTx/>
              <a:latin typeface="Arial"/>
            </a:endParaRPr>
          </a:p>
        </p:txBody>
      </p:sp>
      <p:sp>
        <p:nvSpPr>
          <p:cNvPr id="66" name=""/>
          <p:cNvSpPr/>
          <p:nvPr/>
        </p:nvSpPr>
        <p:spPr>
          <a:xfrm>
            <a:off x="6840360" y="6076080"/>
            <a:ext cx="1432080" cy="52092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00"/>
                </a:solidFill>
                <a:effectLst/>
                <a:uFillTx/>
                <a:latin typeface="Times New Roman"/>
              </a:rPr>
              <a:t> </a:t>
            </a:r>
            <a:r>
              <a:rPr b="1" i="1" lang="en-US" sz="1800" strike="noStrike" u="none">
                <a:solidFill>
                  <a:srgbClr val="ffff00"/>
                </a:solidFill>
                <a:effectLst/>
                <a:uFillTx/>
                <a:latin typeface="Times New Roman"/>
              </a:rPr>
              <a:t>Continued...</a:t>
            </a:r>
            <a:endParaRPr b="0" lang="en-US" sz="18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9A1436B5-6978-43A4-AC7D-1D5CDF5BF08E}" type="slidenum">
              <a:t>6</a:t>
            </a:fld>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2f5e"/>
            </a:gs>
            <a:gs pos="100000">
              <a:srgbClr val="0000ff"/>
            </a:gs>
          </a:gsLst>
          <a:lin ang="5400000"/>
        </a:gradFill>
      </p:bgPr>
    </p:bg>
    <p:spTree>
      <p:nvGrpSpPr>
        <p:cNvPr id="1" name=""/>
        <p:cNvGrpSpPr/>
        <p:nvPr/>
      </p:nvGrpSpPr>
      <p:grpSpPr>
        <a:xfrm>
          <a:off x="0" y="0"/>
          <a:ext cx="0" cy="0"/>
          <a:chOff x="0" y="0"/>
          <a:chExt cx="0" cy="0"/>
        </a:xfrm>
      </p:grpSpPr>
      <p:sp>
        <p:nvSpPr>
          <p:cNvPr id="67" name=""/>
          <p:cNvSpPr/>
          <p:nvPr/>
        </p:nvSpPr>
        <p:spPr>
          <a:xfrm>
            <a:off x="2511360" y="4060800"/>
            <a:ext cx="0" cy="311040"/>
          </a:xfrm>
          <a:prstGeom prst="line">
            <a:avLst/>
          </a:prstGeom>
          <a:ln w="28440">
            <a:solidFill>
              <a:srgbClr val="ffff00"/>
            </a:solidFill>
            <a:miter/>
            <a:tailEnd len="med" type="triangle" w="med"/>
          </a:ln>
        </p:spPr>
        <p:style>
          <a:lnRef idx="0"/>
          <a:fillRef idx="0"/>
          <a:effectRef idx="0"/>
          <a:fontRef idx="minor"/>
        </p:style>
        <p:txBody>
          <a:bodyPr lIns="91080" rIns="91080" tIns="45360" bIns="45360" anchor="ctr">
            <a:noAutofit/>
          </a:bodyPr>
          <a:p>
            <a:endParaRPr b="0" lang="en-US" sz="2400" strike="noStrike" u="none">
              <a:solidFill>
                <a:srgbClr val="ffffff"/>
              </a:solidFill>
              <a:effectLst/>
              <a:uFillTx/>
              <a:latin typeface="Times New Roman"/>
            </a:endParaRPr>
          </a:p>
        </p:txBody>
      </p:sp>
      <p:sp>
        <p:nvSpPr>
          <p:cNvPr id="68" name=""/>
          <p:cNvSpPr/>
          <p:nvPr/>
        </p:nvSpPr>
        <p:spPr>
          <a:xfrm>
            <a:off x="2511360" y="4840200"/>
            <a:ext cx="0" cy="311400"/>
          </a:xfrm>
          <a:prstGeom prst="line">
            <a:avLst/>
          </a:prstGeom>
          <a:ln w="28440">
            <a:solidFill>
              <a:srgbClr val="ffff00"/>
            </a:solidFill>
            <a:miter/>
            <a:tailEnd len="med" type="triangle" w="med"/>
          </a:ln>
        </p:spPr>
        <p:style>
          <a:lnRef idx="0"/>
          <a:fillRef idx="0"/>
          <a:effectRef idx="0"/>
          <a:fontRef idx="minor"/>
        </p:style>
        <p:txBody>
          <a:bodyPr lIns="91080" rIns="91080" tIns="45360" bIns="45360" anchor="ctr">
            <a:noAutofit/>
          </a:bodyPr>
          <a:p>
            <a:endParaRPr b="0" lang="en-US" sz="2400" strike="noStrike" u="none">
              <a:solidFill>
                <a:srgbClr val="ffffff"/>
              </a:solidFill>
              <a:effectLst/>
              <a:uFillTx/>
              <a:latin typeface="Times New Roman"/>
            </a:endParaRPr>
          </a:p>
        </p:txBody>
      </p:sp>
      <p:sp>
        <p:nvSpPr>
          <p:cNvPr id="69" name=""/>
          <p:cNvSpPr/>
          <p:nvPr/>
        </p:nvSpPr>
        <p:spPr>
          <a:xfrm>
            <a:off x="2511360" y="5572080"/>
            <a:ext cx="0" cy="311040"/>
          </a:xfrm>
          <a:prstGeom prst="line">
            <a:avLst/>
          </a:prstGeom>
          <a:ln w="28440">
            <a:solidFill>
              <a:srgbClr val="ffff00"/>
            </a:solidFill>
            <a:miter/>
            <a:tailEnd len="med" type="triangle" w="med"/>
          </a:ln>
        </p:spPr>
        <p:style>
          <a:lnRef idx="0"/>
          <a:fillRef idx="0"/>
          <a:effectRef idx="0"/>
          <a:fontRef idx="minor"/>
        </p:style>
        <p:txBody>
          <a:bodyPr lIns="91080" rIns="91080" tIns="45360" bIns="45360" anchor="ctr">
            <a:noAutofit/>
          </a:bodyPr>
          <a:p>
            <a:endParaRPr b="0" lang="en-US" sz="2400" strike="noStrike" u="none">
              <a:solidFill>
                <a:srgbClr val="ffffff"/>
              </a:solidFill>
              <a:effectLst/>
              <a:uFillTx/>
              <a:latin typeface="Times New Roman"/>
            </a:endParaRPr>
          </a:p>
        </p:txBody>
      </p:sp>
      <p:sp>
        <p:nvSpPr>
          <p:cNvPr id="70" name=""/>
          <p:cNvSpPr/>
          <p:nvPr/>
        </p:nvSpPr>
        <p:spPr>
          <a:xfrm>
            <a:off x="6648480" y="4060800"/>
            <a:ext cx="0" cy="311040"/>
          </a:xfrm>
          <a:prstGeom prst="line">
            <a:avLst/>
          </a:prstGeom>
          <a:ln w="28440">
            <a:solidFill>
              <a:srgbClr val="ffff00"/>
            </a:solidFill>
            <a:miter/>
            <a:tailEnd len="med" type="triangle" w="med"/>
          </a:ln>
        </p:spPr>
        <p:style>
          <a:lnRef idx="0"/>
          <a:fillRef idx="0"/>
          <a:effectRef idx="0"/>
          <a:fontRef idx="minor"/>
        </p:style>
        <p:txBody>
          <a:bodyPr lIns="91080" rIns="91080" tIns="45360" bIns="45360" anchor="ctr">
            <a:noAutofit/>
          </a:bodyPr>
          <a:p>
            <a:endParaRPr b="0" lang="en-US" sz="2400" strike="noStrike" u="none">
              <a:solidFill>
                <a:srgbClr val="ffffff"/>
              </a:solidFill>
              <a:effectLst/>
              <a:uFillTx/>
              <a:latin typeface="Times New Roman"/>
            </a:endParaRPr>
          </a:p>
        </p:txBody>
      </p:sp>
      <p:sp>
        <p:nvSpPr>
          <p:cNvPr id="71" name=""/>
          <p:cNvSpPr/>
          <p:nvPr/>
        </p:nvSpPr>
        <p:spPr>
          <a:xfrm>
            <a:off x="6648480" y="4840200"/>
            <a:ext cx="0" cy="311400"/>
          </a:xfrm>
          <a:prstGeom prst="line">
            <a:avLst/>
          </a:prstGeom>
          <a:ln w="28440">
            <a:solidFill>
              <a:srgbClr val="ffff00"/>
            </a:solidFill>
            <a:miter/>
            <a:tailEnd len="med" type="triangle" w="med"/>
          </a:ln>
        </p:spPr>
        <p:style>
          <a:lnRef idx="0"/>
          <a:fillRef idx="0"/>
          <a:effectRef idx="0"/>
          <a:fontRef idx="minor"/>
        </p:style>
        <p:txBody>
          <a:bodyPr lIns="91080" rIns="91080" tIns="45360" bIns="45360" anchor="ctr">
            <a:noAutofit/>
          </a:bodyPr>
          <a:p>
            <a:endParaRPr b="0" lang="en-US" sz="2400" strike="noStrike" u="none">
              <a:solidFill>
                <a:srgbClr val="ffffff"/>
              </a:solidFill>
              <a:effectLst/>
              <a:uFillTx/>
              <a:latin typeface="Times New Roman"/>
            </a:endParaRPr>
          </a:p>
        </p:txBody>
      </p:sp>
      <p:sp>
        <p:nvSpPr>
          <p:cNvPr id="72" name=""/>
          <p:cNvSpPr/>
          <p:nvPr/>
        </p:nvSpPr>
        <p:spPr>
          <a:xfrm>
            <a:off x="6648480" y="5572080"/>
            <a:ext cx="0" cy="311040"/>
          </a:xfrm>
          <a:prstGeom prst="line">
            <a:avLst/>
          </a:prstGeom>
          <a:ln w="28440">
            <a:solidFill>
              <a:srgbClr val="ffff00"/>
            </a:solidFill>
            <a:miter/>
            <a:tailEnd len="med" type="triangle" w="med"/>
          </a:ln>
        </p:spPr>
        <p:style>
          <a:lnRef idx="0"/>
          <a:fillRef idx="0"/>
          <a:effectRef idx="0"/>
          <a:fontRef idx="minor"/>
        </p:style>
        <p:txBody>
          <a:bodyPr lIns="91080" rIns="91080" tIns="45360" bIns="45360" anchor="ctr">
            <a:noAutofit/>
          </a:bodyPr>
          <a:p>
            <a:endParaRPr b="0" lang="en-US" sz="2400" strike="noStrike" u="none">
              <a:solidFill>
                <a:srgbClr val="ffffff"/>
              </a:solidFill>
              <a:effectLst/>
              <a:uFillTx/>
              <a:latin typeface="Times New Roman"/>
            </a:endParaRPr>
          </a:p>
        </p:txBody>
      </p:sp>
      <p:sp>
        <p:nvSpPr>
          <p:cNvPr id="73" name=""/>
          <p:cNvSpPr/>
          <p:nvPr/>
        </p:nvSpPr>
        <p:spPr>
          <a:xfrm>
            <a:off x="2511360" y="3314880"/>
            <a:ext cx="0" cy="309240"/>
          </a:xfrm>
          <a:prstGeom prst="line">
            <a:avLst/>
          </a:prstGeom>
          <a:ln w="28440">
            <a:solidFill>
              <a:srgbClr val="ffff00"/>
            </a:solidFill>
            <a:miter/>
            <a:tailEnd len="med" type="triangle" w="med"/>
          </a:ln>
        </p:spPr>
        <p:style>
          <a:lnRef idx="0"/>
          <a:fillRef idx="0"/>
          <a:effectRef idx="0"/>
          <a:fontRef idx="minor"/>
        </p:style>
        <p:txBody>
          <a:bodyPr lIns="91080" rIns="91080" tIns="45360" bIns="45360" anchor="ctr">
            <a:noAutofit/>
          </a:bodyPr>
          <a:p>
            <a:endParaRPr b="0" lang="en-US" sz="2400" strike="noStrike" u="none">
              <a:solidFill>
                <a:srgbClr val="ffffff"/>
              </a:solidFill>
              <a:effectLst/>
              <a:uFillTx/>
              <a:latin typeface="Times New Roman"/>
            </a:endParaRPr>
          </a:p>
        </p:txBody>
      </p:sp>
      <p:sp>
        <p:nvSpPr>
          <p:cNvPr id="74" name=""/>
          <p:cNvSpPr/>
          <p:nvPr/>
        </p:nvSpPr>
        <p:spPr>
          <a:xfrm>
            <a:off x="6648480" y="3314880"/>
            <a:ext cx="0" cy="309240"/>
          </a:xfrm>
          <a:prstGeom prst="line">
            <a:avLst/>
          </a:prstGeom>
          <a:ln w="28440">
            <a:solidFill>
              <a:srgbClr val="ffff00"/>
            </a:solidFill>
            <a:miter/>
            <a:tailEnd len="med" type="triangle" w="med"/>
          </a:ln>
        </p:spPr>
        <p:style>
          <a:lnRef idx="0"/>
          <a:fillRef idx="0"/>
          <a:effectRef idx="0"/>
          <a:fontRef idx="minor"/>
        </p:style>
        <p:txBody>
          <a:bodyPr lIns="91080" rIns="91080" tIns="45360" bIns="45360" anchor="ctr">
            <a:noAutofit/>
          </a:bodyPr>
          <a:p>
            <a:endParaRPr b="0" lang="en-US" sz="2400" strike="noStrike" u="none">
              <a:solidFill>
                <a:srgbClr val="ffffff"/>
              </a:solidFill>
              <a:effectLst/>
              <a:uFillTx/>
              <a:latin typeface="Times New Roman"/>
            </a:endParaRPr>
          </a:p>
        </p:txBody>
      </p:sp>
      <p:sp>
        <p:nvSpPr>
          <p:cNvPr id="75" name=""/>
          <p:cNvSpPr/>
          <p:nvPr/>
        </p:nvSpPr>
        <p:spPr>
          <a:xfrm>
            <a:off x="995400" y="2817720"/>
            <a:ext cx="3024000" cy="550800"/>
          </a:xfrm>
          <a:prstGeom prst="ellipse">
            <a:avLst/>
          </a:prstGeom>
          <a:gradFill rotWithShape="0">
            <a:gsLst>
              <a:gs pos="0">
                <a:srgbClr val="d5e3fe"/>
              </a:gs>
              <a:gs pos="100000">
                <a:srgbClr val="6699ff"/>
              </a:gs>
            </a:gsLst>
            <a:path path="rect">
              <a:fillToRect l="50000" t="50000" r="50000" b="50000"/>
            </a:path>
          </a:gradFill>
          <a:ln w="0">
            <a:noFill/>
          </a:ln>
          <a:effectLst>
            <a:outerShdw dist="52300" dir="4563564" blurRad="0" rotWithShape="0">
              <a:srgbClr val="000000"/>
            </a:outerShdw>
          </a:effectLst>
        </p:spPr>
        <p:style>
          <a:lnRef idx="0"/>
          <a:fillRef idx="0"/>
          <a:effectRef idx="0"/>
          <a:fontRef idx="minor"/>
        </p:style>
        <p:txBody>
          <a:bodyPr lIns="90000" rIns="90000" tIns="46800" bIns="46800" anchor="ctr">
            <a:spAutoFit/>
          </a:bodyPr>
          <a:p>
            <a:endParaRPr b="0" lang="en-US" sz="2400" strike="noStrike" u="none">
              <a:solidFill>
                <a:srgbClr val="ffffff"/>
              </a:solidFill>
              <a:effectLst/>
              <a:uFillTx/>
              <a:latin typeface="Times New Roman"/>
            </a:endParaRPr>
          </a:p>
        </p:txBody>
      </p:sp>
      <p:sp>
        <p:nvSpPr>
          <p:cNvPr id="76" name=""/>
          <p:cNvSpPr/>
          <p:nvPr/>
        </p:nvSpPr>
        <p:spPr>
          <a:xfrm>
            <a:off x="5129280" y="2816280"/>
            <a:ext cx="3024000" cy="550800"/>
          </a:xfrm>
          <a:prstGeom prst="ellipse">
            <a:avLst/>
          </a:prstGeom>
          <a:gradFill rotWithShape="0">
            <a:gsLst>
              <a:gs pos="0">
                <a:srgbClr val="d5e3fe"/>
              </a:gs>
              <a:gs pos="100000">
                <a:srgbClr val="6699ff"/>
              </a:gs>
            </a:gsLst>
            <a:path path="rect">
              <a:fillToRect l="50000" t="50000" r="50000" b="50000"/>
            </a:path>
          </a:gradFill>
          <a:ln w="0">
            <a:noFill/>
          </a:ln>
          <a:effectLst>
            <a:outerShdw dist="52300" dir="4563564" blurRad="0" rotWithShape="0">
              <a:srgbClr val="000000"/>
            </a:outerShdw>
          </a:effectLst>
        </p:spPr>
        <p:style>
          <a:lnRef idx="0"/>
          <a:fillRef idx="0"/>
          <a:effectRef idx="0"/>
          <a:fontRef idx="minor"/>
        </p:style>
        <p:txBody>
          <a:bodyPr lIns="90000" rIns="90000" tIns="46800" bIns="46800" anchor="ctr">
            <a:spAutoFit/>
          </a:bodyPr>
          <a:p>
            <a:endParaRPr b="0" lang="en-US" sz="2400" strike="noStrike" u="none">
              <a:solidFill>
                <a:srgbClr val="ffffff"/>
              </a:solidFill>
              <a:effectLst/>
              <a:uFillTx/>
              <a:latin typeface="Times New Roman"/>
            </a:endParaRPr>
          </a:p>
        </p:txBody>
      </p:sp>
      <p:sp>
        <p:nvSpPr>
          <p:cNvPr id="77" name=""/>
          <p:cNvSpPr/>
          <p:nvPr/>
        </p:nvSpPr>
        <p:spPr>
          <a:xfrm>
            <a:off x="4672080" y="2521080"/>
            <a:ext cx="785880" cy="461880"/>
          </a:xfrm>
          <a:prstGeom prst="line">
            <a:avLst/>
          </a:prstGeom>
          <a:ln w="57240">
            <a:solidFill>
              <a:srgbClr val="ffff00"/>
            </a:solidFill>
            <a:miter/>
            <a:tailEnd len="med" type="triangle" w="med"/>
          </a:ln>
        </p:spPr>
        <p:style>
          <a:lnRef idx="0"/>
          <a:fillRef idx="0"/>
          <a:effectRef idx="0"/>
          <a:fontRef idx="minor"/>
        </p:style>
        <p:txBody>
          <a:bodyPr lIns="91080" rIns="91080" tIns="45360" bIns="45360" anchor="ctr">
            <a:noAutofit/>
          </a:bodyPr>
          <a:p>
            <a:endParaRPr b="0" lang="en-US" sz="2400" strike="noStrike" u="none">
              <a:solidFill>
                <a:srgbClr val="ffffff"/>
              </a:solidFill>
              <a:effectLst/>
              <a:uFillTx/>
              <a:latin typeface="Times New Roman"/>
            </a:endParaRPr>
          </a:p>
        </p:txBody>
      </p:sp>
      <p:sp>
        <p:nvSpPr>
          <p:cNvPr id="78" name=""/>
          <p:cNvSpPr/>
          <p:nvPr/>
        </p:nvSpPr>
        <p:spPr>
          <a:xfrm flipH="1">
            <a:off x="3695400" y="2525760"/>
            <a:ext cx="785880" cy="461880"/>
          </a:xfrm>
          <a:prstGeom prst="line">
            <a:avLst/>
          </a:prstGeom>
          <a:ln w="57240">
            <a:solidFill>
              <a:srgbClr val="ffff00"/>
            </a:solidFill>
            <a:miter/>
            <a:tailEnd len="med" type="triangle" w="med"/>
          </a:ln>
        </p:spPr>
        <p:style>
          <a:lnRef idx="0"/>
          <a:fillRef idx="0"/>
          <a:effectRef idx="0"/>
          <a:fontRef idx="minor"/>
        </p:style>
        <p:txBody>
          <a:bodyPr lIns="91080" rIns="91080" tIns="45360" bIns="45360" anchor="ctr">
            <a:noAutofit/>
          </a:bodyPr>
          <a:p>
            <a:endParaRPr b="0" lang="en-US" sz="2400" strike="noStrike" u="none">
              <a:solidFill>
                <a:srgbClr val="ffffff"/>
              </a:solidFill>
              <a:effectLst/>
              <a:uFillTx/>
              <a:latin typeface="Times New Roman"/>
            </a:endParaRPr>
          </a:p>
        </p:txBody>
      </p:sp>
      <p:sp>
        <p:nvSpPr>
          <p:cNvPr id="79" name="PlaceHolder 1"/>
          <p:cNvSpPr>
            <a:spLocks noGrp="1"/>
          </p:cNvSpPr>
          <p:nvPr>
            <p:ph type="title"/>
          </p:nvPr>
        </p:nvSpPr>
        <p:spPr>
          <a:xfrm>
            <a:off x="843120" y="704880"/>
            <a:ext cx="7772400" cy="977760"/>
          </a:xfrm>
          <a:prstGeom prst="rect">
            <a:avLst/>
          </a:prstGeom>
          <a:noFill/>
          <a:ln w="0">
            <a:noFill/>
          </a:ln>
        </p:spPr>
        <p:txBody>
          <a:bodyPr lIns="82080" rIns="82080" tIns="41040" bIns="41040" anchor="t">
            <a:noAutofit/>
          </a:bodyPr>
          <a:p>
            <a:pPr indent="0">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Arial"/>
              </a:rPr>
              <a:t>Financial Stress Scoring System </a:t>
            </a:r>
            <a:br>
              <a:rPr sz="3600"/>
            </a:br>
            <a:r>
              <a:rPr b="1" lang="en-US" sz="2400" strike="noStrike" u="none">
                <a:solidFill>
                  <a:srgbClr val="ffff00"/>
                </a:solidFill>
                <a:effectLst/>
                <a:uFillTx/>
                <a:latin typeface="Arial"/>
              </a:rPr>
              <a:t>(FSS12, FSS24)</a:t>
            </a:r>
            <a:endParaRPr b="1" lang="en-US" sz="2400" strike="noStrike" u="none">
              <a:solidFill>
                <a:srgbClr val="ffff00"/>
              </a:solidFill>
              <a:effectLst/>
              <a:uFillTx/>
              <a:latin typeface="Arial"/>
            </a:endParaRPr>
          </a:p>
        </p:txBody>
      </p:sp>
      <p:sp>
        <p:nvSpPr>
          <p:cNvPr id="80" name=""/>
          <p:cNvSpPr/>
          <p:nvPr/>
        </p:nvSpPr>
        <p:spPr>
          <a:xfrm>
            <a:off x="5334120" y="3633840"/>
            <a:ext cx="2624040" cy="406440"/>
          </a:xfrm>
          <a:prstGeom prst="rect">
            <a:avLst/>
          </a:prstGeom>
          <a:gradFill rotWithShape="0">
            <a:gsLst>
              <a:gs pos="0">
                <a:srgbClr val="f153c0"/>
              </a:gs>
              <a:gs pos="50000">
                <a:srgbClr val="ffccff"/>
              </a:gs>
              <a:gs pos="100000">
                <a:srgbClr val="f153c0"/>
              </a:gs>
            </a:gsLst>
            <a:lin ang="5400000"/>
          </a:gradFill>
          <a:ln w="9360">
            <a:solidFill>
              <a:srgbClr val="000000"/>
            </a:solidFill>
            <a:miter/>
          </a:ln>
          <a:effectLst>
            <a:outerShdw dist="89604" dir="8100000" blurRad="0" rotWithShape="0">
              <a:srgbClr val="000000"/>
            </a:outerShdw>
          </a:effectLst>
        </p:spPr>
        <p:style>
          <a:lnRef idx="0"/>
          <a:fillRef idx="0"/>
          <a:effectRef idx="0"/>
          <a:fontRef idx="minor"/>
        </p:style>
        <p:txBody>
          <a:bodyPr lIns="91080" rIns="91080" tIns="45360" bIns="45360" anchor="ctr">
            <a:spAutoFit/>
          </a:bodyPr>
          <a:p>
            <a:endParaRPr b="0" lang="en-US" sz="2400" strike="noStrike" u="none">
              <a:solidFill>
                <a:srgbClr val="ffffff"/>
              </a:solidFill>
              <a:effectLst/>
              <a:uFillTx/>
              <a:latin typeface="Times New Roman"/>
            </a:endParaRPr>
          </a:p>
        </p:txBody>
      </p:sp>
      <p:sp>
        <p:nvSpPr>
          <p:cNvPr id="81" name=""/>
          <p:cNvSpPr/>
          <p:nvPr/>
        </p:nvSpPr>
        <p:spPr>
          <a:xfrm>
            <a:off x="5334120" y="4389480"/>
            <a:ext cx="2624040" cy="406440"/>
          </a:xfrm>
          <a:prstGeom prst="rect">
            <a:avLst/>
          </a:prstGeom>
          <a:gradFill rotWithShape="0">
            <a:gsLst>
              <a:gs pos="0">
                <a:srgbClr val="f153c0"/>
              </a:gs>
              <a:gs pos="50000">
                <a:srgbClr val="ffccff"/>
              </a:gs>
              <a:gs pos="100000">
                <a:srgbClr val="f153c0"/>
              </a:gs>
            </a:gsLst>
            <a:lin ang="5400000"/>
          </a:gradFill>
          <a:ln w="9360">
            <a:solidFill>
              <a:srgbClr val="000000"/>
            </a:solidFill>
            <a:miter/>
          </a:ln>
          <a:effectLst>
            <a:outerShdw dist="89604" dir="8100000" blurRad="0" rotWithShape="0">
              <a:srgbClr val="000000"/>
            </a:outerShdw>
          </a:effectLst>
        </p:spPr>
        <p:style>
          <a:lnRef idx="0"/>
          <a:fillRef idx="0"/>
          <a:effectRef idx="0"/>
          <a:fontRef idx="minor"/>
        </p:style>
        <p:txBody>
          <a:bodyPr lIns="91080" rIns="91080" tIns="45360" bIns="45360" anchor="ctr">
            <a:spAutoFit/>
          </a:bodyPr>
          <a:p>
            <a:endParaRPr b="0" lang="en-US" sz="2400" strike="noStrike" u="none">
              <a:solidFill>
                <a:srgbClr val="ffffff"/>
              </a:solidFill>
              <a:effectLst/>
              <a:uFillTx/>
              <a:latin typeface="Times New Roman"/>
            </a:endParaRPr>
          </a:p>
        </p:txBody>
      </p:sp>
      <p:sp>
        <p:nvSpPr>
          <p:cNvPr id="82" name=""/>
          <p:cNvSpPr/>
          <p:nvPr/>
        </p:nvSpPr>
        <p:spPr>
          <a:xfrm>
            <a:off x="1192320" y="4389480"/>
            <a:ext cx="2624040" cy="406440"/>
          </a:xfrm>
          <a:prstGeom prst="rect">
            <a:avLst/>
          </a:prstGeom>
          <a:gradFill rotWithShape="0">
            <a:gsLst>
              <a:gs pos="0">
                <a:srgbClr val="6ed6c2"/>
              </a:gs>
              <a:gs pos="50000">
                <a:srgbClr val="ccffff"/>
              </a:gs>
              <a:gs pos="100000">
                <a:srgbClr val="6ed6c2"/>
              </a:gs>
            </a:gsLst>
            <a:lin ang="5400000"/>
          </a:gradFill>
          <a:ln w="9360">
            <a:solidFill>
              <a:srgbClr val="000000"/>
            </a:solidFill>
            <a:miter/>
          </a:ln>
          <a:effectLst>
            <a:outerShdw dist="89604" dir="8100000" blurRad="0" rotWithShape="0">
              <a:srgbClr val="000000"/>
            </a:outerShdw>
          </a:effectLst>
        </p:spPr>
        <p:style>
          <a:lnRef idx="0"/>
          <a:fillRef idx="0"/>
          <a:effectRef idx="0"/>
          <a:fontRef idx="minor"/>
        </p:style>
        <p:txBody>
          <a:bodyPr lIns="91080" rIns="91080" tIns="45360" bIns="45360" anchor="ctr">
            <a:spAutoFit/>
          </a:bodyPr>
          <a:p>
            <a:endParaRPr b="0" lang="en-US" sz="2400" strike="noStrike" u="none">
              <a:solidFill>
                <a:srgbClr val="ffffff"/>
              </a:solidFill>
              <a:effectLst/>
              <a:uFillTx/>
              <a:latin typeface="Times New Roman"/>
            </a:endParaRPr>
          </a:p>
        </p:txBody>
      </p:sp>
      <p:sp>
        <p:nvSpPr>
          <p:cNvPr id="83" name=""/>
          <p:cNvSpPr/>
          <p:nvPr/>
        </p:nvSpPr>
        <p:spPr>
          <a:xfrm>
            <a:off x="1192320" y="3633840"/>
            <a:ext cx="2624040" cy="406440"/>
          </a:xfrm>
          <a:prstGeom prst="rect">
            <a:avLst/>
          </a:prstGeom>
          <a:gradFill rotWithShape="0">
            <a:gsLst>
              <a:gs pos="0">
                <a:srgbClr val="6ed6c2"/>
              </a:gs>
              <a:gs pos="50000">
                <a:srgbClr val="ccffff"/>
              </a:gs>
              <a:gs pos="100000">
                <a:srgbClr val="6ed6c2"/>
              </a:gs>
            </a:gsLst>
            <a:lin ang="5400000"/>
          </a:gradFill>
          <a:ln w="9360">
            <a:solidFill>
              <a:srgbClr val="000000"/>
            </a:solidFill>
            <a:miter/>
          </a:ln>
          <a:effectLst>
            <a:outerShdw dist="89604" dir="8100000" blurRad="0" rotWithShape="0">
              <a:srgbClr val="000000"/>
            </a:outerShdw>
          </a:effectLst>
        </p:spPr>
        <p:style>
          <a:lnRef idx="0"/>
          <a:fillRef idx="0"/>
          <a:effectRef idx="0"/>
          <a:fontRef idx="minor"/>
        </p:style>
        <p:txBody>
          <a:bodyPr lIns="91080" rIns="91080" tIns="45360" bIns="45360" anchor="ctr">
            <a:spAutoFit/>
          </a:bodyPr>
          <a:p>
            <a:endParaRPr b="0" lang="en-US" sz="2400" strike="noStrike" u="none">
              <a:solidFill>
                <a:srgbClr val="ffffff"/>
              </a:solidFill>
              <a:effectLst/>
              <a:uFillTx/>
              <a:latin typeface="Times New Roman"/>
            </a:endParaRPr>
          </a:p>
        </p:txBody>
      </p:sp>
      <p:sp>
        <p:nvSpPr>
          <p:cNvPr id="84" name=""/>
          <p:cNvSpPr/>
          <p:nvPr/>
        </p:nvSpPr>
        <p:spPr>
          <a:xfrm>
            <a:off x="2592360" y="2063880"/>
            <a:ext cx="3954600" cy="465120"/>
          </a:xfrm>
          <a:prstGeom prst="rect">
            <a:avLst/>
          </a:prstGeom>
          <a:gradFill rotWithShape="0">
            <a:gsLst>
              <a:gs pos="0">
                <a:srgbClr val="fefeef"/>
              </a:gs>
              <a:gs pos="100000">
                <a:srgbClr val="ffff5b"/>
              </a:gs>
            </a:gsLst>
            <a:path path="rect">
              <a:fillToRect l="50000" t="50000" r="50000" b="50000"/>
            </a:path>
          </a:gradFill>
          <a:ln w="9360">
            <a:solidFill>
              <a:srgbClr val="000000"/>
            </a:solidFill>
            <a:miter/>
          </a:ln>
          <a:effectLst>
            <a:outerShdw dist="89604" dir="8100000" blurRad="0" rotWithShape="0">
              <a:srgbClr val="000000"/>
            </a:outerShdw>
          </a:effectLst>
        </p:spPr>
        <p:style>
          <a:lnRef idx="0"/>
          <a:fillRef idx="0"/>
          <a:effectRef idx="0"/>
          <a:fontRef idx="minor"/>
        </p:style>
        <p:txBody>
          <a:bodyPr wrap="none" lIns="82080" rIns="82080" tIns="41040" bIns="41040" anchor="ctr">
            <a:noAutofit/>
          </a:bodyPr>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9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9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900" strike="noStrike" u="none">
              <a:solidFill>
                <a:srgbClr val="ffffff"/>
              </a:solidFill>
              <a:effectLst/>
              <a:uFillTx/>
              <a:latin typeface="Times New Roman"/>
            </a:endParaRPr>
          </a:p>
        </p:txBody>
      </p:sp>
      <p:sp>
        <p:nvSpPr>
          <p:cNvPr id="85" name=""/>
          <p:cNvSpPr/>
          <p:nvPr/>
        </p:nvSpPr>
        <p:spPr>
          <a:xfrm>
            <a:off x="1366920" y="2857680"/>
            <a:ext cx="2291040" cy="396720"/>
          </a:xfrm>
          <a:prstGeom prst="rect">
            <a:avLst/>
          </a:prstGeom>
          <a:noFill/>
          <a:ln w="0">
            <a:noFill/>
          </a:ln>
        </p:spPr>
        <p:style>
          <a:lnRef idx="0"/>
          <a:fillRef idx="0"/>
          <a:effectRef idx="0"/>
          <a:fontRef idx="minor"/>
        </p:style>
        <p:txBody>
          <a:bodyPr wrap="none"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Employment &lt;=</a:t>
            </a:r>
            <a:r>
              <a:rPr b="1" i="1" lang="en-US" sz="2000" strike="noStrike" u="none">
                <a:solidFill>
                  <a:srgbClr val="000000"/>
                </a:solidFill>
                <a:effectLst/>
                <a:uFillTx/>
                <a:latin typeface="Arial"/>
              </a:rPr>
              <a:t> </a:t>
            </a:r>
            <a:r>
              <a:rPr b="1" i="1" lang="en-US" sz="2000" strike="noStrike" u="none">
                <a:solidFill>
                  <a:srgbClr val="000000"/>
                </a:solidFill>
                <a:effectLst/>
                <a:uFillTx/>
                <a:latin typeface="Arial"/>
              </a:rPr>
              <a:t>9</a:t>
            </a:r>
            <a:endParaRPr b="0" lang="en-US" sz="2000" strike="noStrike" u="none">
              <a:solidFill>
                <a:srgbClr val="ffffff"/>
              </a:solidFill>
              <a:effectLst/>
              <a:uFillTx/>
              <a:latin typeface="Times New Roman"/>
            </a:endParaRPr>
          </a:p>
        </p:txBody>
      </p:sp>
      <p:sp>
        <p:nvSpPr>
          <p:cNvPr id="86" name=""/>
          <p:cNvSpPr/>
          <p:nvPr/>
        </p:nvSpPr>
        <p:spPr>
          <a:xfrm>
            <a:off x="5479920" y="2857680"/>
            <a:ext cx="2432520" cy="396720"/>
          </a:xfrm>
          <a:prstGeom prst="rect">
            <a:avLst/>
          </a:prstGeom>
          <a:noFill/>
          <a:ln w="0">
            <a:noFill/>
          </a:ln>
        </p:spPr>
        <p:style>
          <a:lnRef idx="0"/>
          <a:fillRef idx="0"/>
          <a:effectRef idx="0"/>
          <a:fontRef idx="minor"/>
        </p:style>
        <p:txBody>
          <a:bodyPr wrap="none"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Employment &gt;= 10</a:t>
            </a:r>
            <a:endParaRPr b="0" lang="en-US" sz="2000" strike="noStrike" u="none">
              <a:solidFill>
                <a:srgbClr val="ffffff"/>
              </a:solidFill>
              <a:effectLst/>
              <a:uFillTx/>
              <a:latin typeface="Times New Roman"/>
            </a:endParaRPr>
          </a:p>
        </p:txBody>
      </p:sp>
      <p:sp>
        <p:nvSpPr>
          <p:cNvPr id="87" name=""/>
          <p:cNvSpPr/>
          <p:nvPr/>
        </p:nvSpPr>
        <p:spPr>
          <a:xfrm>
            <a:off x="1540800" y="3705480"/>
            <a:ext cx="1940760" cy="335520"/>
          </a:xfrm>
          <a:prstGeom prst="rect">
            <a:avLst/>
          </a:prstGeom>
          <a:noFill/>
          <a:ln w="0">
            <a:noFill/>
          </a:ln>
        </p:spPr>
        <p:style>
          <a:lnRef idx="0"/>
          <a:fillRef idx="0"/>
          <a:effectRef idx="0"/>
          <a:fontRef idx="minor"/>
        </p:style>
        <p:txBody>
          <a:bodyPr wrap="none"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Industry Selection</a:t>
            </a:r>
            <a:endParaRPr b="0" lang="en-US" sz="1600" strike="noStrike" u="none">
              <a:solidFill>
                <a:srgbClr val="ffffff"/>
              </a:solidFill>
              <a:effectLst/>
              <a:uFillTx/>
              <a:latin typeface="Times New Roman"/>
            </a:endParaRPr>
          </a:p>
        </p:txBody>
      </p:sp>
      <p:sp>
        <p:nvSpPr>
          <p:cNvPr id="88" name=""/>
          <p:cNvSpPr/>
          <p:nvPr/>
        </p:nvSpPr>
        <p:spPr>
          <a:xfrm>
            <a:off x="5682600" y="3705480"/>
            <a:ext cx="1940760" cy="335520"/>
          </a:xfrm>
          <a:prstGeom prst="rect">
            <a:avLst/>
          </a:prstGeom>
          <a:noFill/>
          <a:ln w="0">
            <a:noFill/>
          </a:ln>
        </p:spPr>
        <p:style>
          <a:lnRef idx="0"/>
          <a:fillRef idx="0"/>
          <a:effectRef idx="0"/>
          <a:fontRef idx="minor"/>
        </p:style>
        <p:txBody>
          <a:bodyPr wrap="none"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Industry Selection</a:t>
            </a:r>
            <a:endParaRPr b="0" lang="en-US" sz="1600" strike="noStrike" u="none">
              <a:solidFill>
                <a:srgbClr val="ffffff"/>
              </a:solidFill>
              <a:effectLst/>
              <a:uFillTx/>
              <a:latin typeface="Times New Roman"/>
            </a:endParaRPr>
          </a:p>
        </p:txBody>
      </p:sp>
      <p:sp>
        <p:nvSpPr>
          <p:cNvPr id="89" name=""/>
          <p:cNvSpPr/>
          <p:nvPr/>
        </p:nvSpPr>
        <p:spPr>
          <a:xfrm>
            <a:off x="5328000" y="4461120"/>
            <a:ext cx="2649960" cy="335520"/>
          </a:xfrm>
          <a:prstGeom prst="rect">
            <a:avLst/>
          </a:prstGeom>
          <a:noFill/>
          <a:ln w="0">
            <a:noFill/>
          </a:ln>
        </p:spPr>
        <p:style>
          <a:lnRef idx="0"/>
          <a:fillRef idx="0"/>
          <a:effectRef idx="0"/>
          <a:fontRef idx="minor"/>
        </p:style>
        <p:txBody>
          <a:bodyPr wrap="none"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Demographic Information</a:t>
            </a:r>
            <a:endParaRPr b="0" lang="en-US" sz="1600" strike="noStrike" u="none">
              <a:solidFill>
                <a:srgbClr val="ffffff"/>
              </a:solidFill>
              <a:effectLst/>
              <a:uFillTx/>
              <a:latin typeface="Times New Roman"/>
            </a:endParaRPr>
          </a:p>
        </p:txBody>
      </p:sp>
      <p:grpSp>
        <p:nvGrpSpPr>
          <p:cNvPr id="90" name=""/>
          <p:cNvGrpSpPr/>
          <p:nvPr/>
        </p:nvGrpSpPr>
        <p:grpSpPr>
          <a:xfrm>
            <a:off x="1192320" y="5900760"/>
            <a:ext cx="2624040" cy="406440"/>
            <a:chOff x="1192320" y="5900760"/>
            <a:chExt cx="2624040" cy="406440"/>
          </a:xfrm>
        </p:grpSpPr>
        <p:sp>
          <p:nvSpPr>
            <p:cNvPr id="91" name=""/>
            <p:cNvSpPr/>
            <p:nvPr/>
          </p:nvSpPr>
          <p:spPr>
            <a:xfrm>
              <a:off x="1192320" y="5900760"/>
              <a:ext cx="2624040" cy="406440"/>
            </a:xfrm>
            <a:prstGeom prst="rect">
              <a:avLst/>
            </a:prstGeom>
            <a:gradFill rotWithShape="0">
              <a:gsLst>
                <a:gs pos="0">
                  <a:srgbClr val="6ed6c2"/>
                </a:gs>
                <a:gs pos="50000">
                  <a:srgbClr val="ccffff"/>
                </a:gs>
                <a:gs pos="100000">
                  <a:srgbClr val="6ed6c2"/>
                </a:gs>
              </a:gsLst>
              <a:lin ang="5400000"/>
            </a:gradFill>
            <a:ln w="9360">
              <a:solidFill>
                <a:srgbClr val="000000"/>
              </a:solidFill>
              <a:miter/>
            </a:ln>
            <a:effectLst>
              <a:outerShdw dist="89604" dir="8100000" blurRad="0" rotWithShape="0">
                <a:srgbClr val="000000"/>
              </a:outerShdw>
            </a:effectLst>
          </p:spPr>
          <p:style>
            <a:lnRef idx="0"/>
            <a:fillRef idx="0"/>
            <a:effectRef idx="0"/>
            <a:fontRef idx="minor"/>
          </p:style>
          <p:txBody>
            <a:bodyPr lIns="91080" rIns="91080" tIns="45360" bIns="45360" anchor="ctr">
              <a:spAutoFit/>
            </a:bodyPr>
            <a:p>
              <a:endParaRPr b="0" lang="en-US" sz="2400" strike="noStrike" u="none">
                <a:solidFill>
                  <a:srgbClr val="ffffff"/>
                </a:solidFill>
                <a:effectLst/>
                <a:uFillTx/>
                <a:latin typeface="Times New Roman"/>
              </a:endParaRPr>
            </a:p>
          </p:txBody>
        </p:sp>
        <p:sp>
          <p:nvSpPr>
            <p:cNvPr id="92" name=""/>
            <p:cNvSpPr/>
            <p:nvPr/>
          </p:nvSpPr>
          <p:spPr>
            <a:xfrm>
              <a:off x="1387800" y="5936040"/>
              <a:ext cx="2233080" cy="335520"/>
            </a:xfrm>
            <a:prstGeom prst="rect">
              <a:avLst/>
            </a:prstGeom>
            <a:noFill/>
            <a:ln w="0">
              <a:noFill/>
            </a:ln>
          </p:spPr>
          <p:style>
            <a:lnRef idx="0"/>
            <a:fillRef idx="0"/>
            <a:effectRef idx="0"/>
            <a:fontRef idx="minor"/>
          </p:style>
          <p:txBody>
            <a:bodyPr wrap="none"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Financial Information</a:t>
              </a:r>
              <a:endParaRPr b="0" lang="en-US" sz="1600" strike="noStrike" u="none">
                <a:solidFill>
                  <a:srgbClr val="ffffff"/>
                </a:solidFill>
                <a:effectLst/>
                <a:uFillTx/>
                <a:latin typeface="Times New Roman"/>
              </a:endParaRPr>
            </a:p>
          </p:txBody>
        </p:sp>
      </p:grpSp>
      <p:grpSp>
        <p:nvGrpSpPr>
          <p:cNvPr id="93" name=""/>
          <p:cNvGrpSpPr/>
          <p:nvPr/>
        </p:nvGrpSpPr>
        <p:grpSpPr>
          <a:xfrm>
            <a:off x="5334120" y="5900760"/>
            <a:ext cx="2624040" cy="406440"/>
            <a:chOff x="5334120" y="5900760"/>
            <a:chExt cx="2624040" cy="406440"/>
          </a:xfrm>
        </p:grpSpPr>
        <p:sp>
          <p:nvSpPr>
            <p:cNvPr id="94" name=""/>
            <p:cNvSpPr/>
            <p:nvPr/>
          </p:nvSpPr>
          <p:spPr>
            <a:xfrm>
              <a:off x="5334120" y="5900760"/>
              <a:ext cx="2624040" cy="406440"/>
            </a:xfrm>
            <a:prstGeom prst="rect">
              <a:avLst/>
            </a:prstGeom>
            <a:gradFill rotWithShape="0">
              <a:gsLst>
                <a:gs pos="0">
                  <a:srgbClr val="f153c0"/>
                </a:gs>
                <a:gs pos="50000">
                  <a:srgbClr val="ffccff"/>
                </a:gs>
                <a:gs pos="100000">
                  <a:srgbClr val="f153c0"/>
                </a:gs>
              </a:gsLst>
              <a:lin ang="5400000"/>
            </a:gradFill>
            <a:ln w="9360">
              <a:solidFill>
                <a:srgbClr val="000000"/>
              </a:solidFill>
              <a:miter/>
            </a:ln>
            <a:effectLst>
              <a:outerShdw dist="89604" dir="8100000" blurRad="0" rotWithShape="0">
                <a:srgbClr val="000000"/>
              </a:outerShdw>
            </a:effectLst>
          </p:spPr>
          <p:style>
            <a:lnRef idx="0"/>
            <a:fillRef idx="0"/>
            <a:effectRef idx="0"/>
            <a:fontRef idx="minor"/>
          </p:style>
          <p:txBody>
            <a:bodyPr lIns="91080" rIns="91080" tIns="45360" bIns="45360" anchor="ctr">
              <a:spAutoFit/>
            </a:bodyPr>
            <a:p>
              <a:endParaRPr b="0" lang="en-US" sz="2400" strike="noStrike" u="none">
                <a:solidFill>
                  <a:srgbClr val="ffffff"/>
                </a:solidFill>
                <a:effectLst/>
                <a:uFillTx/>
                <a:latin typeface="Times New Roman"/>
              </a:endParaRPr>
            </a:p>
          </p:txBody>
        </p:sp>
        <p:sp>
          <p:nvSpPr>
            <p:cNvPr id="95" name=""/>
            <p:cNvSpPr/>
            <p:nvPr/>
          </p:nvSpPr>
          <p:spPr>
            <a:xfrm>
              <a:off x="5529600" y="5936040"/>
              <a:ext cx="2233080" cy="335520"/>
            </a:xfrm>
            <a:prstGeom prst="rect">
              <a:avLst/>
            </a:prstGeom>
            <a:noFill/>
            <a:ln w="0">
              <a:noFill/>
            </a:ln>
          </p:spPr>
          <p:style>
            <a:lnRef idx="0"/>
            <a:fillRef idx="0"/>
            <a:effectRef idx="0"/>
            <a:fontRef idx="minor"/>
          </p:style>
          <p:txBody>
            <a:bodyPr wrap="none"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Financial Information</a:t>
              </a:r>
              <a:endParaRPr b="0" lang="en-US" sz="1600" strike="noStrike" u="none">
                <a:solidFill>
                  <a:srgbClr val="ffffff"/>
                </a:solidFill>
                <a:effectLst/>
                <a:uFillTx/>
                <a:latin typeface="Times New Roman"/>
              </a:endParaRPr>
            </a:p>
          </p:txBody>
        </p:sp>
      </p:grpSp>
      <p:sp>
        <p:nvSpPr>
          <p:cNvPr id="96" name=""/>
          <p:cNvSpPr/>
          <p:nvPr/>
        </p:nvSpPr>
        <p:spPr>
          <a:xfrm>
            <a:off x="1186200" y="4461120"/>
            <a:ext cx="2649960" cy="335520"/>
          </a:xfrm>
          <a:prstGeom prst="rect">
            <a:avLst/>
          </a:prstGeom>
          <a:noFill/>
          <a:ln w="0">
            <a:noFill/>
          </a:ln>
        </p:spPr>
        <p:style>
          <a:lnRef idx="0"/>
          <a:fillRef idx="0"/>
          <a:effectRef idx="0"/>
          <a:fontRef idx="minor"/>
        </p:style>
        <p:txBody>
          <a:bodyPr wrap="none"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Demographic Information</a:t>
            </a:r>
            <a:endParaRPr b="0" lang="en-US" sz="1600" strike="noStrike" u="none">
              <a:solidFill>
                <a:srgbClr val="ffffff"/>
              </a:solidFill>
              <a:effectLst/>
              <a:uFillTx/>
              <a:latin typeface="Times New Roman"/>
            </a:endParaRPr>
          </a:p>
        </p:txBody>
      </p:sp>
      <p:grpSp>
        <p:nvGrpSpPr>
          <p:cNvPr id="97" name=""/>
          <p:cNvGrpSpPr/>
          <p:nvPr/>
        </p:nvGrpSpPr>
        <p:grpSpPr>
          <a:xfrm>
            <a:off x="1192320" y="5157720"/>
            <a:ext cx="2624040" cy="406440"/>
            <a:chOff x="1192320" y="5157720"/>
            <a:chExt cx="2624040" cy="406440"/>
          </a:xfrm>
        </p:grpSpPr>
        <p:sp>
          <p:nvSpPr>
            <p:cNvPr id="98" name=""/>
            <p:cNvSpPr/>
            <p:nvPr/>
          </p:nvSpPr>
          <p:spPr>
            <a:xfrm>
              <a:off x="1192320" y="5157720"/>
              <a:ext cx="2624040" cy="406440"/>
            </a:xfrm>
            <a:prstGeom prst="rect">
              <a:avLst/>
            </a:prstGeom>
            <a:gradFill rotWithShape="0">
              <a:gsLst>
                <a:gs pos="0">
                  <a:srgbClr val="6ed6c2"/>
                </a:gs>
                <a:gs pos="50000">
                  <a:srgbClr val="ccffff"/>
                </a:gs>
                <a:gs pos="100000">
                  <a:srgbClr val="6ed6c2"/>
                </a:gs>
              </a:gsLst>
              <a:lin ang="5400000"/>
            </a:gradFill>
            <a:ln w="9360">
              <a:solidFill>
                <a:srgbClr val="000000"/>
              </a:solidFill>
              <a:miter/>
            </a:ln>
            <a:effectLst>
              <a:outerShdw dist="89604" dir="8100000" blurRad="0" rotWithShape="0">
                <a:srgbClr val="000000"/>
              </a:outerShdw>
            </a:effectLst>
          </p:spPr>
          <p:style>
            <a:lnRef idx="0"/>
            <a:fillRef idx="0"/>
            <a:effectRef idx="0"/>
            <a:fontRef idx="minor"/>
          </p:style>
          <p:txBody>
            <a:bodyPr lIns="91080" rIns="91080" tIns="45360" bIns="45360" anchor="ctr">
              <a:spAutoFit/>
            </a:bodyPr>
            <a:p>
              <a:endParaRPr b="0" lang="en-US" sz="2400" strike="noStrike" u="none">
                <a:solidFill>
                  <a:srgbClr val="ffffff"/>
                </a:solidFill>
                <a:effectLst/>
                <a:uFillTx/>
                <a:latin typeface="Times New Roman"/>
              </a:endParaRPr>
            </a:p>
          </p:txBody>
        </p:sp>
        <p:sp>
          <p:nvSpPr>
            <p:cNvPr id="99" name=""/>
            <p:cNvSpPr/>
            <p:nvPr/>
          </p:nvSpPr>
          <p:spPr>
            <a:xfrm>
              <a:off x="1404720" y="5193000"/>
              <a:ext cx="2199600" cy="335520"/>
            </a:xfrm>
            <a:prstGeom prst="rect">
              <a:avLst/>
            </a:prstGeom>
            <a:noFill/>
            <a:ln w="0">
              <a:noFill/>
            </a:ln>
          </p:spPr>
          <p:style>
            <a:lnRef idx="0"/>
            <a:fillRef idx="0"/>
            <a:effectRef idx="0"/>
            <a:fontRef idx="minor"/>
          </p:style>
          <p:txBody>
            <a:bodyPr wrap="none"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Payment Information</a:t>
              </a:r>
              <a:endParaRPr b="0" lang="en-US" sz="1600" strike="noStrike" u="none">
                <a:solidFill>
                  <a:srgbClr val="ffffff"/>
                </a:solidFill>
                <a:effectLst/>
                <a:uFillTx/>
                <a:latin typeface="Times New Roman"/>
              </a:endParaRPr>
            </a:p>
          </p:txBody>
        </p:sp>
      </p:grpSp>
      <p:grpSp>
        <p:nvGrpSpPr>
          <p:cNvPr id="100" name=""/>
          <p:cNvGrpSpPr/>
          <p:nvPr/>
        </p:nvGrpSpPr>
        <p:grpSpPr>
          <a:xfrm>
            <a:off x="5334120" y="5157720"/>
            <a:ext cx="2624040" cy="406440"/>
            <a:chOff x="5334120" y="5157720"/>
            <a:chExt cx="2624040" cy="406440"/>
          </a:xfrm>
        </p:grpSpPr>
        <p:sp>
          <p:nvSpPr>
            <p:cNvPr id="101" name=""/>
            <p:cNvSpPr/>
            <p:nvPr/>
          </p:nvSpPr>
          <p:spPr>
            <a:xfrm>
              <a:off x="5334120" y="5157720"/>
              <a:ext cx="2624040" cy="406440"/>
            </a:xfrm>
            <a:prstGeom prst="rect">
              <a:avLst/>
            </a:prstGeom>
            <a:gradFill rotWithShape="0">
              <a:gsLst>
                <a:gs pos="0">
                  <a:srgbClr val="f153c0"/>
                </a:gs>
                <a:gs pos="50000">
                  <a:srgbClr val="ffccff"/>
                </a:gs>
                <a:gs pos="100000">
                  <a:srgbClr val="f153c0"/>
                </a:gs>
              </a:gsLst>
              <a:lin ang="5400000"/>
            </a:gradFill>
            <a:ln w="9360">
              <a:solidFill>
                <a:srgbClr val="000000"/>
              </a:solidFill>
              <a:miter/>
            </a:ln>
            <a:effectLst>
              <a:outerShdw dist="89604" dir="8100000" blurRad="0" rotWithShape="0">
                <a:srgbClr val="000000"/>
              </a:outerShdw>
            </a:effectLst>
          </p:spPr>
          <p:style>
            <a:lnRef idx="0"/>
            <a:fillRef idx="0"/>
            <a:effectRef idx="0"/>
            <a:fontRef idx="minor"/>
          </p:style>
          <p:txBody>
            <a:bodyPr lIns="91080" rIns="91080" tIns="45360" bIns="45360" anchor="ctr">
              <a:spAutoFit/>
            </a:bodyPr>
            <a:p>
              <a:endParaRPr b="0" lang="en-US" sz="2400" strike="noStrike" u="none">
                <a:solidFill>
                  <a:srgbClr val="ffffff"/>
                </a:solidFill>
                <a:effectLst/>
                <a:uFillTx/>
                <a:latin typeface="Times New Roman"/>
              </a:endParaRPr>
            </a:p>
          </p:txBody>
        </p:sp>
        <p:sp>
          <p:nvSpPr>
            <p:cNvPr id="102" name=""/>
            <p:cNvSpPr/>
            <p:nvPr/>
          </p:nvSpPr>
          <p:spPr>
            <a:xfrm>
              <a:off x="5546520" y="5190840"/>
              <a:ext cx="2199600" cy="335520"/>
            </a:xfrm>
            <a:prstGeom prst="rect">
              <a:avLst/>
            </a:prstGeom>
            <a:noFill/>
            <a:ln w="0">
              <a:noFill/>
            </a:ln>
          </p:spPr>
          <p:style>
            <a:lnRef idx="0"/>
            <a:fillRef idx="0"/>
            <a:effectRef idx="0"/>
            <a:fontRef idx="minor"/>
          </p:style>
          <p:txBody>
            <a:bodyPr wrap="none"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Payment Information</a:t>
              </a:r>
              <a:endParaRPr b="0" lang="en-US" sz="1600" strike="noStrike" u="none">
                <a:solidFill>
                  <a:srgbClr val="ffffff"/>
                </a:solidFill>
                <a:effectLst/>
                <a:uFillTx/>
                <a:latin typeface="Times New Roman"/>
              </a:endParaRPr>
            </a:p>
          </p:txBody>
        </p:sp>
      </p:grpSp>
      <p:sp>
        <p:nvSpPr>
          <p:cNvPr id="103" name=""/>
          <p:cNvSpPr/>
          <p:nvPr/>
        </p:nvSpPr>
        <p:spPr>
          <a:xfrm>
            <a:off x="2408400" y="2078640"/>
            <a:ext cx="4417920" cy="45972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Total Employment</a:t>
            </a:r>
            <a:endParaRPr b="0" lang="en-US" sz="2400" strike="noStrike" u="none">
              <a:solidFill>
                <a:srgbClr val="ffffff"/>
              </a:solidFill>
              <a:effectLst/>
              <a:uFillTx/>
              <a:latin typeface="Times New Roman"/>
            </a:endParaRPr>
          </a:p>
        </p:txBody>
      </p:sp>
      <p:sp>
        <p:nvSpPr>
          <p:cNvPr id="3" name="PlaceHolder 2"/>
          <p:cNvSpPr>
            <a:spLocks noGrp="1"/>
          </p:cNvSpPr>
          <p:nvPr>
            <p:ph type="sldNum" idx="3"/>
          </p:nvPr>
        </p:nvSpPr>
        <p:spPr/>
        <p:txBody>
          <a:bodyPr/>
          <a:p>
            <a:fld id="{4245E18A-A5DA-47D6-A138-A5E6A2AB88A0}" type="slidenum">
              <a:t>7</a:t>
            </a:fld>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2f5e"/>
            </a:gs>
            <a:gs pos="100000">
              <a:srgbClr val="0000ff"/>
            </a:gs>
          </a:gsLst>
          <a:lin ang="5400000"/>
        </a:gradFill>
      </p:bgPr>
    </p:bg>
    <p:spTree>
      <p:nvGrpSpPr>
        <p:cNvPr id="1" name=""/>
        <p:cNvGrpSpPr/>
        <p:nvPr/>
      </p:nvGrpSpPr>
      <p:grpSpPr>
        <a:xfrm>
          <a:off x="0" y="0"/>
          <a:ext cx="0" cy="0"/>
          <a:chOff x="0" y="0"/>
          <a:chExt cx="0" cy="0"/>
        </a:xfrm>
      </p:grpSpPr>
      <p:sp>
        <p:nvSpPr>
          <p:cNvPr id="104" name="PlaceHolder 1"/>
          <p:cNvSpPr>
            <a:spLocks noGrp="1"/>
          </p:cNvSpPr>
          <p:nvPr>
            <p:ph type="title"/>
          </p:nvPr>
        </p:nvSpPr>
        <p:spPr>
          <a:xfrm>
            <a:off x="838080" y="609120"/>
            <a:ext cx="7772400" cy="1143000"/>
          </a:xfrm>
          <a:prstGeom prst="rect">
            <a:avLst/>
          </a:prstGeom>
          <a:noFill/>
          <a:ln w="0">
            <a:noFill/>
          </a:ln>
        </p:spPr>
        <p:txBody>
          <a:bodyPr lIns="92160" rIns="92160" tIns="46080" bIns="46080" anchor="ctr">
            <a:noAutofit/>
          </a:bodyPr>
          <a:p>
            <a:pPr indent="0">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00"/>
                </a:solidFill>
                <a:effectLst/>
                <a:uFillTx/>
                <a:latin typeface="Arial"/>
              </a:rPr>
              <a:t>Financial Stress Scoring Models </a:t>
            </a:r>
            <a:br>
              <a:rPr sz="2800"/>
            </a:br>
            <a:r>
              <a:rPr b="1" lang="en-US" sz="3200" strike="noStrike" u="none">
                <a:solidFill>
                  <a:srgbClr val="ffff00"/>
                </a:solidFill>
                <a:effectLst/>
                <a:uFillTx/>
                <a:latin typeface="Arial"/>
              </a:rPr>
              <a:t>Risk Measurements</a:t>
            </a:r>
            <a:endParaRPr b="1" lang="en-US" sz="3200" strike="noStrike" u="none">
              <a:solidFill>
                <a:srgbClr val="ffff00"/>
              </a:solidFill>
              <a:effectLst/>
              <a:uFillTx/>
              <a:latin typeface="Arial"/>
            </a:endParaRPr>
          </a:p>
        </p:txBody>
      </p:sp>
      <p:sp>
        <p:nvSpPr>
          <p:cNvPr id="105" name=""/>
          <p:cNvSpPr/>
          <p:nvPr/>
        </p:nvSpPr>
        <p:spPr>
          <a:xfrm>
            <a:off x="609480" y="2209680"/>
            <a:ext cx="8458200" cy="43434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85000"/>
              </a:lnSpc>
              <a:spcBef>
                <a:spcPts val="1749"/>
              </a:spcBef>
              <a:buClr>
                <a:srgbClr val="ffff00"/>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Assigns Three (3) Risk Classifications to 11 Million Businesses:</a:t>
            </a:r>
            <a:endParaRPr b="0" lang="en-US" sz="2000" strike="noStrike" u="none">
              <a:solidFill>
                <a:srgbClr val="ffffff"/>
              </a:solidFill>
              <a:effectLst/>
              <a:uFillTx/>
              <a:latin typeface="Times New Roman"/>
            </a:endParaRPr>
          </a:p>
          <a:p>
            <a:pPr lvl="1" marL="743040" indent="-285840">
              <a:lnSpc>
                <a:spcPct val="85000"/>
              </a:lnSpc>
              <a:spcBef>
                <a:spcPts val="1125"/>
              </a:spcBef>
              <a:buClr>
                <a:srgbClr val="66ffff"/>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1 (Lowest Risk) to 5 (Highest Risk) </a:t>
            </a:r>
            <a:r>
              <a:rPr b="1" i="1" lang="en-US" sz="1800" strike="noStrike" u="none">
                <a:solidFill>
                  <a:srgbClr val="ffff00"/>
                </a:solidFill>
                <a:effectLst/>
                <a:uFillTx/>
                <a:latin typeface="Arial"/>
              </a:rPr>
              <a:t>Financial Stress “Class”</a:t>
            </a:r>
            <a:endParaRPr b="0" lang="en-US" sz="1800" strike="noStrike" u="none">
              <a:solidFill>
                <a:srgbClr val="ffffff"/>
              </a:solidFill>
              <a:effectLst/>
              <a:uFillTx/>
              <a:latin typeface="Times New Roman"/>
            </a:endParaRPr>
          </a:p>
          <a:p>
            <a:pPr lvl="1" marL="743040" indent="-285840">
              <a:lnSpc>
                <a:spcPct val="85000"/>
              </a:lnSpc>
              <a:spcBef>
                <a:spcPts val="1125"/>
              </a:spcBef>
              <a:buClr>
                <a:srgbClr val="66ffff"/>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1 (Highest Risk) to 100 (Lowest Risk) </a:t>
            </a:r>
            <a:r>
              <a:rPr b="1" i="1" lang="en-US" sz="1800" strike="noStrike" u="none">
                <a:solidFill>
                  <a:srgbClr val="ffff00"/>
                </a:solidFill>
                <a:effectLst/>
                <a:uFillTx/>
                <a:latin typeface="Arial"/>
              </a:rPr>
              <a:t>Financial Stress</a:t>
            </a:r>
            <a:r>
              <a:rPr b="1" lang="en-US" sz="1800" strike="noStrike" u="none">
                <a:solidFill>
                  <a:srgbClr val="ffffff"/>
                </a:solidFill>
                <a:effectLst/>
                <a:uFillTx/>
                <a:latin typeface="Arial"/>
              </a:rPr>
              <a:t> </a:t>
            </a:r>
            <a:r>
              <a:rPr b="1" i="1" lang="en-US" sz="1800" strike="noStrike" u="none">
                <a:solidFill>
                  <a:srgbClr val="ffff00"/>
                </a:solidFill>
                <a:effectLst/>
                <a:uFillTx/>
                <a:latin typeface="Arial"/>
              </a:rPr>
              <a:t>“Percentile” Ranking</a:t>
            </a:r>
            <a:endParaRPr b="0" lang="en-US" sz="1800" strike="noStrike" u="none">
              <a:solidFill>
                <a:srgbClr val="ffffff"/>
              </a:solidFill>
              <a:effectLst/>
              <a:uFillTx/>
              <a:latin typeface="Times New Roman"/>
            </a:endParaRPr>
          </a:p>
          <a:p>
            <a:pPr lvl="1" marL="743040" indent="-285840">
              <a:lnSpc>
                <a:spcPct val="85000"/>
              </a:lnSpc>
              <a:spcBef>
                <a:spcPts val="1125"/>
              </a:spcBef>
              <a:buClr>
                <a:srgbClr val="66ffff"/>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1,001 (Highest Risk) to 1,850 (Lowest Risk) </a:t>
            </a:r>
            <a:r>
              <a:rPr b="1" i="1" lang="en-US" sz="1800" strike="noStrike" u="none">
                <a:solidFill>
                  <a:srgbClr val="ffff00"/>
                </a:solidFill>
                <a:effectLst/>
                <a:uFillTx/>
                <a:latin typeface="Arial"/>
              </a:rPr>
              <a:t>Financial Stress “Score”</a:t>
            </a:r>
            <a:r>
              <a:rPr b="1" lang="en-US" sz="1800" strike="noStrike" u="none">
                <a:solidFill>
                  <a:srgbClr val="ffffff"/>
                </a:solidFill>
                <a:effectLst/>
                <a:uFillTx/>
                <a:latin typeface="Arial"/>
              </a:rPr>
              <a:t> </a:t>
            </a:r>
            <a:endParaRPr b="0" lang="en-US" sz="1800" strike="noStrike" u="none">
              <a:solidFill>
                <a:srgbClr val="ffffff"/>
              </a:solidFill>
              <a:effectLst/>
              <a:uFillTx/>
              <a:latin typeface="Times New Roman"/>
            </a:endParaRPr>
          </a:p>
          <a:p>
            <a:pPr marL="343080" indent="-343080">
              <a:lnSpc>
                <a:spcPct val="85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ffffff"/>
              </a:solidFill>
              <a:effectLst/>
              <a:uFillTx/>
              <a:latin typeface="Times New Roman"/>
            </a:endParaRPr>
          </a:p>
          <a:p>
            <a:pPr marL="343080" indent="-343080">
              <a:lnSpc>
                <a:spcPct val="85000"/>
              </a:lnSpc>
              <a:spcBef>
                <a:spcPts val="1749"/>
              </a:spcBef>
              <a:buClr>
                <a:srgbClr val="ffff00"/>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A </a:t>
            </a:r>
            <a:r>
              <a:rPr b="1" i="1" lang="en-US" sz="2000" strike="noStrike" u="none">
                <a:solidFill>
                  <a:srgbClr val="ffff00"/>
                </a:solidFill>
                <a:effectLst/>
                <a:uFillTx/>
                <a:latin typeface="Arial"/>
              </a:rPr>
              <a:t>Financial Stress Score of 0</a:t>
            </a:r>
            <a:r>
              <a:rPr b="1" lang="en-US" sz="2000" strike="noStrike" u="none">
                <a:solidFill>
                  <a:srgbClr val="ffffff"/>
                </a:solidFill>
                <a:effectLst/>
                <a:uFillTx/>
                <a:latin typeface="Arial"/>
              </a:rPr>
              <a:t> is Assigned to Businesses that </a:t>
            </a:r>
            <a:br>
              <a:rPr sz="2000"/>
            </a:br>
            <a:r>
              <a:rPr b="1" lang="en-US" sz="2000" strike="noStrike" u="none">
                <a:solidFill>
                  <a:srgbClr val="ffffff"/>
                </a:solidFill>
                <a:effectLst/>
                <a:uFillTx/>
                <a:latin typeface="Arial"/>
              </a:rPr>
              <a:t>Fall within One of the Following Classifications:</a:t>
            </a:r>
            <a:endParaRPr b="0" lang="en-US" sz="2000" strike="noStrike" u="none">
              <a:solidFill>
                <a:srgbClr val="ffffff"/>
              </a:solidFill>
              <a:effectLst/>
              <a:uFillTx/>
              <a:latin typeface="Times New Roman"/>
            </a:endParaRPr>
          </a:p>
          <a:p>
            <a:pPr lvl="1" marL="743040" indent="-285840">
              <a:lnSpc>
                <a:spcPct val="85000"/>
              </a:lnSpc>
              <a:spcBef>
                <a:spcPts val="1001"/>
              </a:spcBef>
              <a:buClr>
                <a:srgbClr val="66ffff"/>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“Debtor in Possession” </a:t>
            </a:r>
            <a:r>
              <a:rPr b="1" i="1" lang="en-US" sz="1600" strike="noStrike" u="none">
                <a:solidFill>
                  <a:srgbClr val="ffffff"/>
                </a:solidFill>
                <a:effectLst/>
                <a:uFillTx/>
                <a:latin typeface="Arial"/>
              </a:rPr>
              <a:t>or</a:t>
            </a:r>
            <a:r>
              <a:rPr b="1" lang="en-US" sz="1600" strike="noStrike" u="none">
                <a:solidFill>
                  <a:srgbClr val="ffffff"/>
                </a:solidFill>
                <a:effectLst/>
                <a:uFillTx/>
                <a:latin typeface="Arial"/>
              </a:rPr>
              <a:t> </a:t>
            </a:r>
            <a:endParaRPr b="0" lang="en-US" sz="1600" strike="noStrike" u="none">
              <a:solidFill>
                <a:srgbClr val="ffffff"/>
              </a:solidFill>
              <a:effectLst/>
              <a:uFillTx/>
              <a:latin typeface="Times New Roman"/>
            </a:endParaRPr>
          </a:p>
          <a:p>
            <a:pPr lvl="1" marL="743040" indent="-285840">
              <a:lnSpc>
                <a:spcPct val="85000"/>
              </a:lnSpc>
              <a:spcBef>
                <a:spcPts val="1001"/>
              </a:spcBef>
              <a:buClr>
                <a:srgbClr val="66ffff"/>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“Discontinued at This Location” </a:t>
            </a:r>
            <a:r>
              <a:rPr b="1" i="1" lang="en-US" sz="1600" strike="noStrike" u="none">
                <a:solidFill>
                  <a:srgbClr val="ffffff"/>
                </a:solidFill>
                <a:effectLst/>
                <a:uFillTx/>
                <a:latin typeface="Arial"/>
              </a:rPr>
              <a:t>or</a:t>
            </a:r>
            <a:endParaRPr b="0" lang="en-US" sz="1600" strike="noStrike" u="none">
              <a:solidFill>
                <a:srgbClr val="ffffff"/>
              </a:solidFill>
              <a:effectLst/>
              <a:uFillTx/>
              <a:latin typeface="Times New Roman"/>
            </a:endParaRPr>
          </a:p>
          <a:p>
            <a:pPr lvl="1" marL="743040" indent="-285840">
              <a:lnSpc>
                <a:spcPct val="85000"/>
              </a:lnSpc>
              <a:spcBef>
                <a:spcPts val="1125"/>
              </a:spcBef>
              <a:buClr>
                <a:srgbClr val="66ffff"/>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Confirmed Higher Risk Cases </a:t>
            </a:r>
            <a:r>
              <a:rPr b="1" i="1" lang="en-US" sz="1600" strike="noStrike" u="none">
                <a:solidFill>
                  <a:srgbClr val="ffffff"/>
                </a:solidFill>
                <a:effectLst/>
                <a:uFillTx/>
                <a:latin typeface="Arial"/>
              </a:rPr>
              <a:t>or</a:t>
            </a:r>
            <a:r>
              <a:rPr b="1" lang="en-US" sz="1800" strike="noStrike" u="none">
                <a:solidFill>
                  <a:srgbClr val="ffffff"/>
                </a:solidFill>
                <a:effectLst/>
                <a:uFillTx/>
                <a:latin typeface="Arial"/>
              </a:rPr>
              <a:t> </a:t>
            </a:r>
            <a:endParaRPr b="0" lang="en-US" sz="1800" strike="noStrike" u="none">
              <a:solidFill>
                <a:srgbClr val="ffffff"/>
              </a:solidFill>
              <a:effectLst/>
              <a:uFillTx/>
              <a:latin typeface="Times New Roman"/>
            </a:endParaRPr>
          </a:p>
          <a:p>
            <a:pPr lvl="1" marL="743040" indent="-285840">
              <a:lnSpc>
                <a:spcPct val="85000"/>
              </a:lnSpc>
              <a:spcBef>
                <a:spcPts val="1125"/>
              </a:spcBef>
              <a:buClr>
                <a:srgbClr val="66ffff"/>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Self-Inquired D&amp;B</a:t>
            </a:r>
            <a:r>
              <a:rPr b="1" lang="en-US" sz="1800" strike="noStrike" u="none" baseline="30000">
                <a:solidFill>
                  <a:srgbClr val="ffffff"/>
                </a:solidFill>
                <a:effectLst/>
                <a:uFillTx/>
                <a:latin typeface="Arial"/>
              </a:rPr>
              <a:t>® </a:t>
            </a:r>
            <a:r>
              <a:rPr b="1" lang="en-US" sz="1800" strike="noStrike" u="none">
                <a:solidFill>
                  <a:srgbClr val="ffffff"/>
                </a:solidFill>
                <a:effectLst/>
                <a:uFillTx/>
                <a:latin typeface="Arial"/>
              </a:rPr>
              <a:t>D-U-N-S</a:t>
            </a:r>
            <a:r>
              <a:rPr b="1" lang="en-US" sz="1800" strike="noStrike" u="none" baseline="30000">
                <a:solidFill>
                  <a:srgbClr val="ffffff"/>
                </a:solidFill>
                <a:effectLst/>
                <a:uFillTx/>
                <a:latin typeface="Arial"/>
              </a:rPr>
              <a:t>®</a:t>
            </a:r>
            <a:r>
              <a:rPr b="1" lang="en-US" sz="1800" strike="noStrike" u="none">
                <a:solidFill>
                  <a:srgbClr val="ffffff"/>
                </a:solidFill>
                <a:effectLst/>
                <a:uFillTx/>
                <a:latin typeface="Arial"/>
              </a:rPr>
              <a:t> Numbers </a:t>
            </a:r>
            <a:endParaRPr b="0" lang="en-US" sz="1800" strike="noStrike" u="none">
              <a:solidFill>
                <a:srgbClr val="ffffff"/>
              </a:solidFill>
              <a:effectLst/>
              <a:uFillTx/>
              <a:latin typeface="Times New Roman"/>
            </a:endParaRPr>
          </a:p>
        </p:txBody>
      </p:sp>
      <p:sp>
        <p:nvSpPr>
          <p:cNvPr id="106" name=""/>
          <p:cNvSpPr/>
          <p:nvPr/>
        </p:nvSpPr>
        <p:spPr>
          <a:xfrm>
            <a:off x="7078680" y="5790600"/>
            <a:ext cx="1432080" cy="52092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00"/>
                </a:solidFill>
                <a:effectLst/>
                <a:uFillTx/>
                <a:latin typeface="Times New Roman"/>
              </a:rPr>
              <a:t> </a:t>
            </a:r>
            <a:r>
              <a:rPr b="1" i="1" lang="en-US" sz="1800" strike="noStrike" u="none">
                <a:solidFill>
                  <a:srgbClr val="ffff00"/>
                </a:solidFill>
                <a:effectLst/>
                <a:uFillTx/>
                <a:latin typeface="Times New Roman"/>
              </a:rPr>
              <a:t>Continued...</a:t>
            </a:r>
            <a:endParaRPr b="0" lang="en-US" sz="1800" strike="noStrike" u="none">
              <a:solidFill>
                <a:srgbClr val="ffffff"/>
              </a:solidFill>
              <a:effectLst/>
              <a:uFillTx/>
              <a:latin typeface="Times New Roman"/>
            </a:endParaRPr>
          </a:p>
        </p:txBody>
      </p:sp>
      <p:sp>
        <p:nvSpPr>
          <p:cNvPr id="3" name="PlaceHolder 2"/>
          <p:cNvSpPr>
            <a:spLocks noGrp="1"/>
          </p:cNvSpPr>
          <p:nvPr>
            <p:ph type="sldNum" idx="3"/>
          </p:nvPr>
        </p:nvSpPr>
        <p:spPr/>
        <p:txBody>
          <a:bodyPr/>
          <a:p>
            <a:fld id="{18F6D41D-C2A8-4A11-85B4-F27FB0A77423}" type="slidenum">
              <a:t>8</a:t>
            </a:fld>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2f5e"/>
            </a:gs>
            <a:gs pos="100000">
              <a:srgbClr val="0000ff"/>
            </a:gs>
          </a:gsLst>
          <a:lin ang="5400000"/>
        </a:gradFill>
      </p:bgPr>
    </p:bg>
    <p:spTree>
      <p:nvGrpSpPr>
        <p:cNvPr id="1" name=""/>
        <p:cNvGrpSpPr/>
        <p:nvPr/>
      </p:nvGrpSpPr>
      <p:grpSpPr>
        <a:xfrm>
          <a:off x="0" y="0"/>
          <a:ext cx="0" cy="0"/>
          <a:chOff x="0" y="0"/>
          <a:chExt cx="0" cy="0"/>
        </a:xfrm>
      </p:grpSpPr>
      <p:sp>
        <p:nvSpPr>
          <p:cNvPr id="107" name="PlaceHolder 1"/>
          <p:cNvSpPr>
            <a:spLocks noGrp="1"/>
          </p:cNvSpPr>
          <p:nvPr>
            <p:ph/>
          </p:nvPr>
        </p:nvSpPr>
        <p:spPr>
          <a:xfrm>
            <a:off x="971640" y="1943280"/>
            <a:ext cx="7772400" cy="3657600"/>
          </a:xfrm>
          <a:prstGeom prst="rect">
            <a:avLst/>
          </a:prstGeom>
          <a:noFill/>
          <a:ln w="0">
            <a:noFill/>
          </a:ln>
        </p:spPr>
        <p:txBody>
          <a:bodyPr lIns="92160" rIns="92160" tIns="46080" bIns="46080" anchor="t">
            <a:normAutofit lnSpcReduction="9999"/>
          </a:bodyPr>
          <a:p>
            <a:pPr marL="343080" indent="0">
              <a:lnSpc>
                <a:spcPct val="85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a:p>
            <a:pPr marL="343080" indent="-343080">
              <a:lnSpc>
                <a:spcPct val="85000"/>
              </a:lnSpc>
              <a:spcBef>
                <a:spcPts val="1500"/>
              </a:spcBef>
              <a:buClr>
                <a:srgbClr val="ffff00"/>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Businesses in the </a:t>
            </a:r>
            <a:r>
              <a:rPr b="1" i="1" lang="en-US" sz="2400" strike="noStrike" u="none">
                <a:solidFill>
                  <a:srgbClr val="ffff00"/>
                </a:solidFill>
                <a:effectLst/>
                <a:uFillTx/>
                <a:latin typeface="Arial"/>
              </a:rPr>
              <a:t>following SIC’s</a:t>
            </a:r>
            <a:r>
              <a:rPr b="1" lang="en-US" sz="2400" strike="noStrike" u="none">
                <a:solidFill>
                  <a:srgbClr val="ffffff"/>
                </a:solidFill>
                <a:effectLst/>
                <a:uFillTx/>
                <a:latin typeface="Arial"/>
              </a:rPr>
              <a:t>:</a:t>
            </a:r>
            <a:endParaRPr b="1" lang="en-US" sz="2400" strike="noStrike" u="none">
              <a:solidFill>
                <a:srgbClr val="ffffff"/>
              </a:solidFill>
              <a:effectLst/>
              <a:uFillTx/>
              <a:latin typeface="Arial"/>
            </a:endParaRPr>
          </a:p>
          <a:p>
            <a:pPr lvl="1" marL="743040" indent="-285840">
              <a:lnSpc>
                <a:spcPct val="85000"/>
              </a:lnSpc>
              <a:spcBef>
                <a:spcPts val="499"/>
              </a:spcBef>
              <a:buClr>
                <a:srgbClr val="66ffff"/>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43</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United States Postal Service </a:t>
            </a:r>
            <a:r>
              <a:rPr b="1" lang="en-US" sz="2000" strike="noStrike" u="none">
                <a:solidFill>
                  <a:srgbClr val="ffffff"/>
                </a:solidFill>
                <a:effectLst/>
                <a:uFillTx/>
                <a:latin typeface="Arial"/>
              </a:rPr>
              <a:t>	</a:t>
            </a:r>
            <a:endParaRPr b="1" lang="en-US" sz="2000" strike="noStrike" u="none">
              <a:solidFill>
                <a:srgbClr val="ffffff"/>
              </a:solidFill>
              <a:effectLst/>
              <a:uFillTx/>
              <a:latin typeface="Arial"/>
            </a:endParaRPr>
          </a:p>
          <a:p>
            <a:pPr lvl="1" marL="743040" indent="-285840">
              <a:lnSpc>
                <a:spcPct val="85000"/>
              </a:lnSpc>
              <a:spcBef>
                <a:spcPts val="499"/>
              </a:spcBef>
              <a:buClr>
                <a:srgbClr val="66ffff"/>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90-98</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Public Administration, Government Offices</a:t>
            </a:r>
            <a:endParaRPr b="1" lang="en-US" sz="2000" strike="noStrike" u="none">
              <a:solidFill>
                <a:srgbClr val="ffffff"/>
              </a:solidFill>
              <a:effectLst/>
              <a:uFillTx/>
              <a:latin typeface="Arial"/>
            </a:endParaRPr>
          </a:p>
          <a:p>
            <a:pPr lvl="1" marL="743040" indent="-285840">
              <a:lnSpc>
                <a:spcPct val="85000"/>
              </a:lnSpc>
              <a:spcBef>
                <a:spcPts val="499"/>
              </a:spcBef>
              <a:buClr>
                <a:srgbClr val="66ffff"/>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88</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Private Households</a:t>
            </a:r>
            <a:r>
              <a:rPr b="1" lang="en-US" sz="2000" strike="noStrike" u="none">
                <a:solidFill>
                  <a:srgbClr val="ffffff"/>
                </a:solidFill>
                <a:effectLst/>
                <a:uFillTx/>
                <a:latin typeface="Arial"/>
              </a:rPr>
              <a:t>	</a:t>
            </a:r>
            <a:endParaRPr b="1" lang="en-US" sz="2000" strike="noStrike" u="none">
              <a:solidFill>
                <a:srgbClr val="ffffff"/>
              </a:solidFill>
              <a:effectLst/>
              <a:uFillTx/>
              <a:latin typeface="Arial"/>
            </a:endParaRPr>
          </a:p>
          <a:p>
            <a:pPr lvl="1" marL="743040" indent="-285840">
              <a:lnSpc>
                <a:spcPct val="85000"/>
              </a:lnSpc>
              <a:spcBef>
                <a:spcPts val="499"/>
              </a:spcBef>
              <a:buClr>
                <a:srgbClr val="66ffff"/>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99 </a:t>
            </a: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Non-Classifiable</a:t>
            </a:r>
            <a:r>
              <a:rPr b="1" lang="en-US" sz="2000" strike="noStrike" u="none">
                <a:solidFill>
                  <a:srgbClr val="ffffff"/>
                </a:solidFill>
                <a:effectLst/>
                <a:uFillTx/>
                <a:latin typeface="Arial"/>
              </a:rPr>
              <a:t>	</a:t>
            </a:r>
            <a:endParaRPr b="1" lang="en-US" sz="2000" strike="noStrike" u="none">
              <a:solidFill>
                <a:srgbClr val="ffffff"/>
              </a:solidFill>
              <a:effectLst/>
              <a:uFillTx/>
              <a:latin typeface="Arial"/>
            </a:endParaRPr>
          </a:p>
          <a:p>
            <a:pPr marL="343080" indent="-343080">
              <a:lnSpc>
                <a:spcPct val="85000"/>
              </a:lnSpc>
              <a:spcBef>
                <a:spcPts val="1500"/>
              </a:spcBef>
              <a:buClr>
                <a:srgbClr val="ffff00"/>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Business records that are </a:t>
            </a:r>
            <a:r>
              <a:rPr b="1" i="1" lang="en-US" sz="2400" strike="noStrike" u="none">
                <a:solidFill>
                  <a:srgbClr val="ffff00"/>
                </a:solidFill>
                <a:effectLst/>
                <a:uFillTx/>
                <a:latin typeface="Arial"/>
              </a:rPr>
              <a:t>missing or have an invalid address or telephone number</a:t>
            </a:r>
            <a:r>
              <a:rPr b="1" lang="en-US" sz="2400" strike="noStrike" u="none">
                <a:solidFill>
                  <a:srgbClr val="ffffff"/>
                </a:solidFill>
                <a:effectLst/>
                <a:uFillTx/>
                <a:latin typeface="Arial"/>
              </a:rPr>
              <a:t>.</a:t>
            </a:r>
            <a:endParaRPr b="1" lang="en-US" sz="2400" strike="noStrike" u="none">
              <a:solidFill>
                <a:srgbClr val="ffffff"/>
              </a:solidFill>
              <a:effectLst/>
              <a:uFillTx/>
              <a:latin typeface="Arial"/>
            </a:endParaRPr>
          </a:p>
          <a:p>
            <a:pPr marL="343080" indent="-343080">
              <a:lnSpc>
                <a:spcPct val="85000"/>
              </a:lnSpc>
              <a:spcBef>
                <a:spcPts val="1500"/>
              </a:spcBef>
              <a:buClr>
                <a:srgbClr val="ffff00"/>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Business records that have </a:t>
            </a:r>
            <a:r>
              <a:rPr b="1" i="1" lang="en-US" sz="2400" strike="noStrike" u="none">
                <a:solidFill>
                  <a:srgbClr val="ffff00"/>
                </a:solidFill>
                <a:effectLst/>
                <a:uFillTx/>
                <a:latin typeface="Arial"/>
              </a:rPr>
              <a:t>not been updated</a:t>
            </a:r>
            <a:r>
              <a:rPr b="1" lang="en-US" sz="2400" strike="noStrike" u="none">
                <a:solidFill>
                  <a:srgbClr val="ffffff"/>
                </a:solidFill>
                <a:effectLst/>
                <a:uFillTx/>
                <a:latin typeface="Arial"/>
              </a:rPr>
              <a:t> in the past </a:t>
            </a:r>
            <a:r>
              <a:rPr b="1" i="1" lang="en-US" sz="2400" strike="noStrike" u="none">
                <a:solidFill>
                  <a:srgbClr val="ffff00"/>
                </a:solidFill>
                <a:effectLst/>
                <a:uFillTx/>
                <a:latin typeface="Arial"/>
              </a:rPr>
              <a:t>5 years</a:t>
            </a:r>
            <a:endParaRPr b="1" lang="en-US" sz="2400" strike="noStrike" u="none">
              <a:solidFill>
                <a:srgbClr val="ffffff"/>
              </a:solidFill>
              <a:effectLst/>
              <a:uFillTx/>
              <a:latin typeface="Arial"/>
            </a:endParaRPr>
          </a:p>
        </p:txBody>
      </p:sp>
      <p:sp>
        <p:nvSpPr>
          <p:cNvPr id="108" name="PlaceHolder 2"/>
          <p:cNvSpPr>
            <a:spLocks noGrp="1"/>
          </p:cNvSpPr>
          <p:nvPr>
            <p:ph type="title"/>
          </p:nvPr>
        </p:nvSpPr>
        <p:spPr>
          <a:xfrm>
            <a:off x="838080" y="609120"/>
            <a:ext cx="7772400" cy="1143000"/>
          </a:xfrm>
          <a:prstGeom prst="rect">
            <a:avLst/>
          </a:prstGeom>
          <a:noFill/>
          <a:ln w="0">
            <a:noFill/>
          </a:ln>
        </p:spPr>
        <p:txBody>
          <a:bodyPr lIns="92160" rIns="92160" tIns="46080" bIns="46080" anchor="ctr">
            <a:noAutofit/>
          </a:bodyPr>
          <a:p>
            <a:pPr indent="0">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00"/>
                </a:solidFill>
                <a:effectLst/>
                <a:uFillTx/>
                <a:latin typeface="Arial"/>
              </a:rPr>
              <a:t>A Financial Stress Score is Not Available Under the Following Situations</a:t>
            </a:r>
            <a:endParaRPr b="1" lang="en-US" sz="2800" strike="noStrike" u="none">
              <a:solidFill>
                <a:srgbClr val="ffff00"/>
              </a:solidFill>
              <a:effectLst/>
              <a:uFillTx/>
              <a:latin typeface="Arial"/>
            </a:endParaRPr>
          </a:p>
        </p:txBody>
      </p:sp>
      <p:sp>
        <p:nvSpPr>
          <p:cNvPr id="4" name="PlaceHolder 3"/>
          <p:cNvSpPr>
            <a:spLocks noGrp="1"/>
          </p:cNvSpPr>
          <p:nvPr>
            <p:ph type="sldNum" idx="3"/>
          </p:nvPr>
        </p:nvSpPr>
        <p:spPr/>
        <p:txBody>
          <a:bodyPr/>
          <a:p>
            <a:fld id="{65EC2432-006C-4301-A7C4-AC93D5333F2F}" type="slidenum">
              <a:t>9</a:t>
            </a:fld>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6163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1999-04-29T15:12:02Z</dcterms:created>
  <dc:creator>..</dc:creator>
  <dc:description/>
  <dc:language>en-US</dc:language>
  <cp:lastModifiedBy>US Sales</cp:lastModifiedBy>
  <cp:lastPrinted>1999-12-31T12:22:55Z</cp:lastPrinted>
  <dcterms:modified xsi:type="dcterms:W3CDTF">2001-03-15T12:54:50Z</dcterms:modified>
  <cp:revision>620</cp:revision>
  <dc:subject/>
  <dc:title>Project Overview</dc:title>
</cp:coreProperties>
</file>