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jpeg" ContentType="image/jpeg"/>
  <Override PartName="/ppt/media/image3.wmf" ContentType="image/x-wmf"/>
  <Override PartName="/ppt/media/image4.jpeg" ContentType="image/jpeg"/>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slides/_rels/slide26.xml.rels" ContentType="application/vnd.openxmlformats-package.relationships+xml"/>
  <Override PartName="/ppt/slides/_rels/slide9.xml.rels" ContentType="application/vnd.openxmlformats-package.relationships+xml"/>
  <Override PartName="/ppt/slides/_rels/slide14.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notesSlides/_rels/notesSlide19.xml.rels" ContentType="application/vnd.openxmlformats-package.relationships+xml"/>
  <Override PartName="/ppt/notesSlides/notesSlide1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144000" cy="6858000"/>
  <p:notesSz cx="6983413"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 name=""/>
          <p:cNvSpPr/>
          <p:nvPr/>
        </p:nvSpPr>
        <p:spPr>
          <a:xfrm>
            <a:off x="0" y="0"/>
            <a:ext cx="69840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Book Antiqua"/>
            </a:endParaRPr>
          </a:p>
        </p:txBody>
      </p:sp>
      <p:sp>
        <p:nvSpPr>
          <p:cNvPr id="14" name="PlaceHolder 1"/>
          <p:cNvSpPr>
            <a:spLocks noGrp="1"/>
          </p:cNvSpPr>
          <p:nvPr>
            <p:ph type="hdr"/>
          </p:nvPr>
        </p:nvSpPr>
        <p:spPr>
          <a:xfrm>
            <a:off x="-360" y="0"/>
            <a:ext cx="3027240" cy="463680"/>
          </a:xfrm>
          <a:prstGeom prst="rect">
            <a:avLst/>
          </a:prstGeom>
          <a:noFill/>
          <a:ln w="0">
            <a:noFill/>
          </a:ln>
        </p:spPr>
        <p:txBody>
          <a:bodyPr lIns="19440" rIns="19440" tIns="0" bIns="0" anchor="t">
            <a:noAutofit/>
          </a:bodyPr>
          <a:p>
            <a:pPr marL="216000"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5" name="PlaceHolder 2"/>
          <p:cNvSpPr>
            <a:spLocks noGrp="1"/>
          </p:cNvSpPr>
          <p:nvPr>
            <p:ph type="dt" idx="1"/>
          </p:nvPr>
        </p:nvSpPr>
        <p:spPr>
          <a:xfrm>
            <a:off x="3957480" y="0"/>
            <a:ext cx="3027600" cy="463680"/>
          </a:xfrm>
          <a:prstGeom prst="rect">
            <a:avLst/>
          </a:prstGeom>
          <a:noFill/>
          <a:ln w="0">
            <a:noFill/>
          </a:ln>
        </p:spPr>
        <p:txBody>
          <a:bodyPr lIns="19440" rIns="19440" tIns="0" bIns="0" anchor="t">
            <a:noAutofit/>
          </a:bodyPr>
          <a:lstStyle>
            <a:lvl1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i="1" lang="en-US" sz="1000" strike="noStrike" u="none">
                <a:solidFill>
                  <a:srgbClr val="000000"/>
                </a:solidFill>
                <a:effectLst/>
                <a:uFillTx/>
                <a:latin typeface="Times New Roman"/>
              </a:defRPr>
            </a:lvl1pPr>
          </a:lstStyle>
          <a:p>
            <a: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6" name="PlaceHolder 3"/>
          <p:cNvSpPr>
            <a:spLocks noGrp="1"/>
          </p:cNvSpPr>
          <p:nvPr>
            <p:ph type="sldImg"/>
          </p:nvPr>
        </p:nvSpPr>
        <p:spPr>
          <a:xfrm>
            <a:off x="1180800" y="703440"/>
            <a:ext cx="4622760" cy="3466800"/>
          </a:xfrm>
          <a:prstGeom prst="rect">
            <a:avLst/>
          </a:prstGeom>
          <a:noFill/>
          <a:ln w="12600">
            <a:solidFill>
              <a:srgbClr val="000000"/>
            </a:solidFill>
            <a:miter/>
          </a:ln>
        </p:spPr>
        <p:txBody>
          <a:bodyPr lIns="90000" rIns="90000" tIns="46800" bIns="4680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2400" strike="noStrike" u="none">
                <a:solidFill>
                  <a:srgbClr val="000000"/>
                </a:solidFill>
                <a:effectLst/>
                <a:uFillTx/>
                <a:latin typeface="Arial"/>
              </a:rPr>
              <a:t>Click to move the slide</a:t>
            </a:r>
            <a:endParaRPr b="1" lang="en-US" sz="2400" strike="noStrike" u="none">
              <a:solidFill>
                <a:srgbClr val="000000"/>
              </a:solidFill>
              <a:effectLst/>
              <a:uFillTx/>
              <a:latin typeface="Arial"/>
            </a:endParaRPr>
          </a:p>
        </p:txBody>
      </p:sp>
      <p:sp>
        <p:nvSpPr>
          <p:cNvPr id="17" name="PlaceHolder 4"/>
          <p:cNvSpPr>
            <a:spLocks noGrp="1"/>
          </p:cNvSpPr>
          <p:nvPr>
            <p:ph type="body"/>
          </p:nvPr>
        </p:nvSpPr>
        <p:spPr>
          <a:xfrm>
            <a:off x="931680" y="4408560"/>
            <a:ext cx="5121000" cy="4176720"/>
          </a:xfrm>
          <a:prstGeom prst="rect">
            <a:avLst/>
          </a:prstGeom>
          <a:noFill/>
          <a:ln w="0">
            <a:noFill/>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Click to edit the notes format</a:t>
            </a:r>
            <a:endParaRPr b="0" lang="en-US" sz="1200" strike="noStrike" u="none">
              <a:solidFill>
                <a:srgbClr val="000000"/>
              </a:solidFill>
              <a:effectLst/>
              <a:uFillTx/>
              <a:latin typeface="Book Antiqua"/>
            </a:endParaRPr>
          </a:p>
        </p:txBody>
      </p:sp>
      <p:sp>
        <p:nvSpPr>
          <p:cNvPr id="18" name="PlaceHolder 5"/>
          <p:cNvSpPr>
            <a:spLocks noGrp="1"/>
          </p:cNvSpPr>
          <p:nvPr>
            <p:ph type="ftr" idx="2"/>
          </p:nvPr>
        </p:nvSpPr>
        <p:spPr>
          <a:xfrm>
            <a:off x="-360" y="8818560"/>
            <a:ext cx="3027240" cy="463680"/>
          </a:xfrm>
          <a:prstGeom prst="rect">
            <a:avLst/>
          </a:prstGeom>
          <a:noFill/>
          <a:ln w="0">
            <a:noFill/>
          </a:ln>
        </p:spPr>
        <p:txBody>
          <a:bodyPr lIns="19440" rIns="19440" tIns="0" bIns="0" anchor="b">
            <a:noAutofit/>
          </a:bodyPr>
          <a:lstStyle>
            <a:lvl1pPr marL="216000"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i="1" lang="en-US" sz="1000" strike="noStrike" u="none">
                <a:solidFill>
                  <a:srgbClr val="000000"/>
                </a:solidFill>
                <a:effectLst/>
                <a:uFillTx/>
                <a:latin typeface="Times New Roman"/>
              </a:defRPr>
            </a:lvl1pPr>
          </a:lstStyle>
          <a:p>
            <a:pPr marL="216000"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9" name="PlaceHolder 6"/>
          <p:cNvSpPr>
            <a:spLocks noGrp="1"/>
          </p:cNvSpPr>
          <p:nvPr>
            <p:ph type="sldNum" idx="3"/>
          </p:nvPr>
        </p:nvSpPr>
        <p:spPr>
          <a:xfrm>
            <a:off x="3957480" y="8818560"/>
            <a:ext cx="3027600" cy="463680"/>
          </a:xfrm>
          <a:prstGeom prst="rect">
            <a:avLst/>
          </a:prstGeom>
          <a:noFill/>
          <a:ln w="0">
            <a:noFill/>
          </a:ln>
        </p:spPr>
        <p:txBody>
          <a:bodyPr lIns="19440" rIns="19440" tIns="0" bIns="0" anchor="b">
            <a:noAutofit/>
          </a:bodyPr>
          <a:lstStyle>
            <a:lvl1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i="1" lang="en-US" sz="1000" strike="noStrike" u="none">
                <a:solidFill>
                  <a:srgbClr val="000000"/>
                </a:solidFill>
                <a:effectLst/>
                <a:uFillTx/>
                <a:latin typeface="Times New Roman"/>
              </a:defRPr>
            </a:lvl1pPr>
          </a:lstStyle>
          <a:p>
            <a: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A318F0C8-FA40-4D44-BBEB-43E062A8F7C1}"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1" name=""/>
          <p:cNvSpPr txBox="1"/>
          <p:nvPr/>
        </p:nvSpPr>
        <p:spPr>
          <a:xfrm>
            <a:off x="3957480" y="8818560"/>
            <a:ext cx="3027600" cy="46368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F8241BC7-8F82-44E7-9A5F-05A9EFE8C8C2}"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872" name=""/>
          <p:cNvSpPr txBox="1"/>
          <p:nvPr/>
        </p:nvSpPr>
        <p:spPr>
          <a:xfrm>
            <a:off x="-360" y="8818560"/>
            <a:ext cx="3027240" cy="46368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873" name=""/>
          <p:cNvSpPr txBox="1"/>
          <p:nvPr/>
        </p:nvSpPr>
        <p:spPr>
          <a:xfrm>
            <a:off x="-360" y="0"/>
            <a:ext cx="3027240" cy="46368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874" name=""/>
          <p:cNvSpPr txBox="1"/>
          <p:nvPr/>
        </p:nvSpPr>
        <p:spPr>
          <a:xfrm>
            <a:off x="3957480" y="0"/>
            <a:ext cx="3027600" cy="46368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875" name="PlaceHolder 1"/>
          <p:cNvSpPr>
            <a:spLocks noGrp="1"/>
          </p:cNvSpPr>
          <p:nvPr>
            <p:ph type="sldImg"/>
          </p:nvPr>
        </p:nvSpPr>
        <p:spPr>
          <a:xfrm>
            <a:off x="1174680" y="700200"/>
            <a:ext cx="4635720" cy="3476520"/>
          </a:xfrm>
          <a:prstGeom prst="rect">
            <a:avLst/>
          </a:prstGeom>
          <a:ln w="0">
            <a:noFill/>
          </a:ln>
        </p:spPr>
      </p:sp>
      <p:sp>
        <p:nvSpPr>
          <p:cNvPr id="876" name="PlaceHolder 2"/>
          <p:cNvSpPr>
            <a:spLocks noGrp="1"/>
          </p:cNvSpPr>
          <p:nvPr>
            <p:ph type="body"/>
          </p:nvPr>
        </p:nvSpPr>
        <p:spPr>
          <a:xfrm>
            <a:off x="931680" y="4406760"/>
            <a:ext cx="5121000" cy="41767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Book Antiqua"/>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9144000" cy="1190520"/>
          </a:xfrm>
          <a:prstGeom prst="rect">
            <a:avLst/>
          </a:prstGeom>
          <a:solidFill>
            <a:srgbClr val="002868"/>
          </a:solidFill>
          <a:ln w="0">
            <a:noFill/>
          </a:ln>
        </p:spPr>
        <p:style>
          <a:lnRef idx="0"/>
          <a:fillRef idx="0"/>
          <a:effectRef idx="0"/>
          <a:fontRef idx="minor"/>
        </p:style>
        <p:txBody>
          <a:bodyPr wrap="none" lIns="0" rIns="0" tIns="46800" bIns="46800" anchor="ctr">
            <a:noAutofit/>
          </a:bodyPr>
          <a:p>
            <a:endParaRPr b="0" lang="en-US" sz="2400" strike="noStrike" u="none">
              <a:solidFill>
                <a:srgbClr val="000000"/>
              </a:solidFill>
              <a:effectLst/>
              <a:uFillTx/>
              <a:latin typeface="Book Antiqua"/>
            </a:endParaRPr>
          </a:p>
        </p:txBody>
      </p:sp>
      <p:sp>
        <p:nvSpPr>
          <p:cNvPr id="1"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Click to edit the title text format</a:t>
            </a:r>
            <a:endParaRPr b="1" lang="en-US" sz="1800" strike="noStrike" u="none">
              <a:solidFill>
                <a:srgbClr val="ffffff"/>
              </a:solidFill>
              <a:effectLst/>
              <a:uFillTx/>
              <a:latin typeface="Arial"/>
            </a:endParaRPr>
          </a:p>
        </p:txBody>
      </p:sp>
      <p:sp>
        <p:nvSpPr>
          <p:cNvPr id="2" name="PlaceHolder 2"/>
          <p:cNvSpPr>
            <a:spLocks noGrp="1"/>
          </p:cNvSpPr>
          <p:nvPr>
            <p:ph type="body"/>
          </p:nvPr>
        </p:nvSpPr>
        <p:spPr>
          <a:xfrm>
            <a:off x="926640" y="2306160"/>
            <a:ext cx="7302600" cy="2932200"/>
          </a:xfrm>
          <a:prstGeom prst="rect">
            <a:avLst/>
          </a:prstGeom>
          <a:noFill/>
          <a:ln w="0">
            <a:noFill/>
          </a:ln>
        </p:spPr>
        <p:txBody>
          <a:bodyPr lIns="92160" rIns="92160" tIns="46080" bIns="46080" anchor="t">
            <a:normAutofit/>
          </a:bodyPr>
          <a:p>
            <a:pPr marL="285840" indent="-285840">
              <a:spcBef>
                <a:spcPts val="67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4480" indent="-230040">
              <a:spcBef>
                <a:spcPts val="67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087560" indent="-22860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373040" indent="-17136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658880" indent="-17136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658880" indent="-171360">
              <a:spcBef>
                <a:spcPts val="675"/>
              </a:spcBef>
              <a:buClr>
                <a:srgbClr val="000000"/>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658880" indent="-171360">
              <a:spcBef>
                <a:spcPts val="675"/>
              </a:spcBef>
              <a:buClr>
                <a:srgbClr val="000000"/>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3" name=""/>
          <p:cNvSpPr/>
          <p:nvPr/>
        </p:nvSpPr>
        <p:spPr>
          <a:xfrm>
            <a:off x="4140360" y="6669000"/>
            <a:ext cx="863280" cy="245160"/>
          </a:xfrm>
          <a:prstGeom prst="rect">
            <a:avLst/>
          </a:prstGeom>
          <a:noFill/>
          <a:ln w="0">
            <a:noFill/>
          </a:ln>
        </p:spPr>
        <p:style>
          <a:lnRef idx="0"/>
          <a:fillRef idx="0"/>
          <a:effectRef idx="0"/>
          <a:fontRef idx="minor"/>
        </p:style>
        <p:txBody>
          <a:bodyPr lIns="92160" rIns="92160" tIns="46080" bIns="46080" anchor="t">
            <a:spAutoFit/>
          </a:bodyPr>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1C53177-B8C6-4295-895B-A2C68510F7D3}" type="slidenum">
              <a:rPr b="0" lang="en-US" sz="1000" strike="noStrike" u="none">
                <a:solidFill>
                  <a:srgbClr val="000000"/>
                </a:solidFill>
                <a:effectLst/>
                <a:uFillTx/>
                <a:latin typeface="Book Antiqua"/>
              </a:rPr>
              <a:t>&lt;number&gt;</a:t>
            </a:fld>
            <a:endParaRPr b="0" lang="en-US" sz="1000" strike="noStrike" u="none">
              <a:solidFill>
                <a:srgbClr val="000000"/>
              </a:solidFill>
              <a:effectLst/>
              <a:uFillTx/>
              <a:latin typeface="Book Antiqua"/>
            </a:endParaRPr>
          </a:p>
        </p:txBody>
      </p:sp>
      <p:sp>
        <p:nvSpPr>
          <p:cNvPr id="4" name=""/>
          <p:cNvSpPr/>
          <p:nvPr/>
        </p:nvSpPr>
        <p:spPr>
          <a:xfrm>
            <a:off x="7367760" y="6600960"/>
            <a:ext cx="1176120" cy="246600"/>
          </a:xfrm>
          <a:prstGeom prst="rect">
            <a:avLst/>
          </a:prstGeom>
          <a:noFill/>
          <a:ln w="0">
            <a:noFill/>
          </a:ln>
        </p:spPr>
        <p:style>
          <a:lnRef idx="0"/>
          <a:fillRef idx="0"/>
          <a:effectRef idx="0"/>
          <a:fontRef idx="minor"/>
        </p:style>
        <p:txBody>
          <a:bodyPr wrap="none" lIns="90000" rIns="90000" tIns="46800" bIns="4680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 Accenture   2000</a:t>
            </a:r>
            <a:endParaRPr b="0" lang="en-US" sz="1000" strike="noStrike" u="none">
              <a:solidFill>
                <a:srgbClr val="000000"/>
              </a:solidFill>
              <a:effectLst/>
              <a:uFillTx/>
              <a:latin typeface="Book Antiqua"/>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9144000" cy="1190520"/>
          </a:xfrm>
          <a:prstGeom prst="rect">
            <a:avLst/>
          </a:prstGeom>
          <a:solidFill>
            <a:srgbClr val="002868"/>
          </a:solidFill>
          <a:ln w="0">
            <a:noFill/>
          </a:ln>
        </p:spPr>
        <p:style>
          <a:lnRef idx="0"/>
          <a:fillRef idx="0"/>
          <a:effectRef idx="0"/>
          <a:fontRef idx="minor"/>
        </p:style>
        <p:txBody>
          <a:bodyPr wrap="none" lIns="0" rIns="0" tIns="46800" bIns="46800" anchor="ctr">
            <a:noAutofit/>
          </a:bodyPr>
          <a:p>
            <a:endParaRPr b="0" lang="en-US" sz="2400" strike="noStrike" u="none">
              <a:solidFill>
                <a:srgbClr val="000000"/>
              </a:solidFill>
              <a:effectLst/>
              <a:uFillTx/>
              <a:latin typeface="Book Antiqua"/>
            </a:endParaRPr>
          </a:p>
        </p:txBody>
      </p:sp>
      <p:sp>
        <p:nvSpPr>
          <p:cNvPr id="5"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Click to edit the title text format</a:t>
            </a:r>
            <a:endParaRPr b="1" lang="en-US" sz="1800" strike="noStrike" u="none">
              <a:solidFill>
                <a:srgbClr val="ffffff"/>
              </a:solidFill>
              <a:effectLst/>
              <a:uFillTx/>
              <a:latin typeface="Arial"/>
            </a:endParaRPr>
          </a:p>
        </p:txBody>
      </p:sp>
      <p:sp>
        <p:nvSpPr>
          <p:cNvPr id="6" name="PlaceHolder 2"/>
          <p:cNvSpPr>
            <a:spLocks noGrp="1"/>
          </p:cNvSpPr>
          <p:nvPr>
            <p:ph type="body"/>
          </p:nvPr>
        </p:nvSpPr>
        <p:spPr>
          <a:xfrm>
            <a:off x="926640" y="2306160"/>
            <a:ext cx="7302600" cy="2932200"/>
          </a:xfrm>
          <a:prstGeom prst="rect">
            <a:avLst/>
          </a:prstGeom>
          <a:noFill/>
          <a:ln w="0">
            <a:noFill/>
          </a:ln>
        </p:spPr>
        <p:txBody>
          <a:bodyPr lIns="92160" rIns="92160" tIns="46080" bIns="46080" anchor="t">
            <a:normAutofit/>
          </a:bodyPr>
          <a:p>
            <a:pPr marL="285840" indent="-285840">
              <a:spcBef>
                <a:spcPts val="67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4480" indent="-230040">
              <a:spcBef>
                <a:spcPts val="67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087560" indent="-22860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373040" indent="-17136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658880" indent="-17136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658880" indent="-171360">
              <a:spcBef>
                <a:spcPts val="675"/>
              </a:spcBef>
              <a:buClr>
                <a:srgbClr val="000000"/>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658880" indent="-171360">
              <a:spcBef>
                <a:spcPts val="675"/>
              </a:spcBef>
              <a:buClr>
                <a:srgbClr val="000000"/>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3" name=""/>
          <p:cNvSpPr/>
          <p:nvPr/>
        </p:nvSpPr>
        <p:spPr>
          <a:xfrm>
            <a:off x="4140360" y="6669000"/>
            <a:ext cx="863280" cy="245160"/>
          </a:xfrm>
          <a:prstGeom prst="rect">
            <a:avLst/>
          </a:prstGeom>
          <a:noFill/>
          <a:ln w="0">
            <a:noFill/>
          </a:ln>
        </p:spPr>
        <p:style>
          <a:lnRef idx="0"/>
          <a:fillRef idx="0"/>
          <a:effectRef idx="0"/>
          <a:fontRef idx="minor"/>
        </p:style>
        <p:txBody>
          <a:bodyPr lIns="92160" rIns="92160" tIns="46080" bIns="46080" anchor="t">
            <a:spAutoFit/>
          </a:bodyPr>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4F66363-1FA0-4365-9FE8-FEC520F8FF71}" type="slidenum">
              <a:rPr b="0" lang="en-US" sz="1000" strike="noStrike" u="none">
                <a:solidFill>
                  <a:srgbClr val="000000"/>
                </a:solidFill>
                <a:effectLst/>
                <a:uFillTx/>
                <a:latin typeface="Book Antiqua"/>
              </a:rPr>
              <a:t>&lt;number&gt;</a:t>
            </a:fld>
            <a:endParaRPr b="0" lang="en-US" sz="1000" strike="noStrike" u="none">
              <a:solidFill>
                <a:srgbClr val="000000"/>
              </a:solidFill>
              <a:effectLst/>
              <a:uFillTx/>
              <a:latin typeface="Book Antiqua"/>
            </a:endParaRPr>
          </a:p>
        </p:txBody>
      </p:sp>
      <p:sp>
        <p:nvSpPr>
          <p:cNvPr id="4" name=""/>
          <p:cNvSpPr/>
          <p:nvPr/>
        </p:nvSpPr>
        <p:spPr>
          <a:xfrm>
            <a:off x="7367760" y="6600960"/>
            <a:ext cx="1176120" cy="246600"/>
          </a:xfrm>
          <a:prstGeom prst="rect">
            <a:avLst/>
          </a:prstGeom>
          <a:noFill/>
          <a:ln w="0">
            <a:noFill/>
          </a:ln>
        </p:spPr>
        <p:style>
          <a:lnRef idx="0"/>
          <a:fillRef idx="0"/>
          <a:effectRef idx="0"/>
          <a:fontRef idx="minor"/>
        </p:style>
        <p:txBody>
          <a:bodyPr wrap="none" lIns="90000" rIns="90000" tIns="46800" bIns="4680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 Accenture   2000</a:t>
            </a:r>
            <a:endParaRPr b="0" lang="en-US" sz="1000" strike="noStrike" u="none">
              <a:solidFill>
                <a:srgbClr val="000000"/>
              </a:solidFill>
              <a:effectLst/>
              <a:uFillTx/>
              <a:latin typeface="Book Antiqua"/>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9144000" cy="1190520"/>
          </a:xfrm>
          <a:prstGeom prst="rect">
            <a:avLst/>
          </a:prstGeom>
          <a:solidFill>
            <a:srgbClr val="002868"/>
          </a:solidFill>
          <a:ln w="0">
            <a:noFill/>
          </a:ln>
        </p:spPr>
        <p:style>
          <a:lnRef idx="0"/>
          <a:fillRef idx="0"/>
          <a:effectRef idx="0"/>
          <a:fontRef idx="minor"/>
        </p:style>
        <p:txBody>
          <a:bodyPr wrap="none" lIns="0" rIns="0" tIns="46800" bIns="46800" anchor="ctr">
            <a:noAutofit/>
          </a:bodyPr>
          <a:p>
            <a:endParaRPr b="0" lang="en-US" sz="2400" strike="noStrike" u="none">
              <a:solidFill>
                <a:srgbClr val="000000"/>
              </a:solidFill>
              <a:effectLst/>
              <a:uFillTx/>
              <a:latin typeface="Book Antiqua"/>
            </a:endParaRPr>
          </a:p>
        </p:txBody>
      </p:sp>
      <p:sp>
        <p:nvSpPr>
          <p:cNvPr id="7"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Click to edit the title text format</a:t>
            </a:r>
            <a:endParaRPr b="1" lang="en-US" sz="1800" strike="noStrike" u="none">
              <a:solidFill>
                <a:srgbClr val="ffffff"/>
              </a:solidFill>
              <a:effectLst/>
              <a:uFillTx/>
              <a:latin typeface="Arial"/>
            </a:endParaRPr>
          </a:p>
        </p:txBody>
      </p:sp>
      <p:sp>
        <p:nvSpPr>
          <p:cNvPr id="8" name="PlaceHolder 2"/>
          <p:cNvSpPr>
            <a:spLocks noGrp="1"/>
          </p:cNvSpPr>
          <p:nvPr>
            <p:ph type="body"/>
          </p:nvPr>
        </p:nvSpPr>
        <p:spPr>
          <a:xfrm>
            <a:off x="926640" y="2306160"/>
            <a:ext cx="7302600" cy="2932200"/>
          </a:xfrm>
          <a:prstGeom prst="rect">
            <a:avLst/>
          </a:prstGeom>
          <a:noFill/>
          <a:ln w="0">
            <a:noFill/>
          </a:ln>
        </p:spPr>
        <p:txBody>
          <a:bodyPr lIns="92160" rIns="92160" tIns="46080" bIns="46080" anchor="t">
            <a:normAutofit/>
          </a:bodyPr>
          <a:p>
            <a:pPr marL="285840" indent="-285840">
              <a:spcBef>
                <a:spcPts val="67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4480" indent="-230040">
              <a:spcBef>
                <a:spcPts val="67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087560" indent="-22860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373040" indent="-17136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658880" indent="-171360">
              <a:spcBef>
                <a:spcPts val="675"/>
              </a:spcBef>
              <a:buClr>
                <a:srgbClr val="002868"/>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658880" indent="-171360">
              <a:spcBef>
                <a:spcPts val="675"/>
              </a:spcBef>
              <a:buClr>
                <a:srgbClr val="000000"/>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658880" indent="-171360">
              <a:spcBef>
                <a:spcPts val="675"/>
              </a:spcBef>
              <a:buClr>
                <a:srgbClr val="000000"/>
              </a:buClr>
              <a:buSzPct val="81000"/>
              <a:buFont typeface="Arial"/>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3" name=""/>
          <p:cNvSpPr/>
          <p:nvPr/>
        </p:nvSpPr>
        <p:spPr>
          <a:xfrm>
            <a:off x="4140360" y="6669000"/>
            <a:ext cx="863280" cy="245160"/>
          </a:xfrm>
          <a:prstGeom prst="rect">
            <a:avLst/>
          </a:prstGeom>
          <a:noFill/>
          <a:ln w="0">
            <a:noFill/>
          </a:ln>
        </p:spPr>
        <p:style>
          <a:lnRef idx="0"/>
          <a:fillRef idx="0"/>
          <a:effectRef idx="0"/>
          <a:fontRef idx="minor"/>
        </p:style>
        <p:txBody>
          <a:bodyPr lIns="92160" rIns="92160" tIns="46080" bIns="46080" anchor="t">
            <a:spAutoFit/>
          </a:bodyPr>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0762D09-C440-4337-9C98-EEAD3E13CEB7}" type="slidenum">
              <a:rPr b="0" lang="en-US" sz="1000" strike="noStrike" u="none">
                <a:solidFill>
                  <a:srgbClr val="000000"/>
                </a:solidFill>
                <a:effectLst/>
                <a:uFillTx/>
                <a:latin typeface="Book Antiqua"/>
              </a:rPr>
              <a:t>&lt;number&gt;</a:t>
            </a:fld>
            <a:endParaRPr b="0" lang="en-US" sz="1000" strike="noStrike" u="none">
              <a:solidFill>
                <a:srgbClr val="000000"/>
              </a:solidFill>
              <a:effectLst/>
              <a:uFillTx/>
              <a:latin typeface="Book Antiqua"/>
            </a:endParaRPr>
          </a:p>
        </p:txBody>
      </p:sp>
      <p:sp>
        <p:nvSpPr>
          <p:cNvPr id="4" name=""/>
          <p:cNvSpPr/>
          <p:nvPr/>
        </p:nvSpPr>
        <p:spPr>
          <a:xfrm>
            <a:off x="7367760" y="6600960"/>
            <a:ext cx="1176120" cy="246600"/>
          </a:xfrm>
          <a:prstGeom prst="rect">
            <a:avLst/>
          </a:prstGeom>
          <a:noFill/>
          <a:ln w="0">
            <a:noFill/>
          </a:ln>
        </p:spPr>
        <p:style>
          <a:lnRef idx="0"/>
          <a:fillRef idx="0"/>
          <a:effectRef idx="0"/>
          <a:fontRef idx="minor"/>
        </p:style>
        <p:txBody>
          <a:bodyPr wrap="none" lIns="90000" rIns="90000" tIns="46800" bIns="4680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 Accenture   2000</a:t>
            </a:r>
            <a:endParaRPr b="0" lang="en-US" sz="1000" strike="noStrike" u="none">
              <a:solidFill>
                <a:srgbClr val="000000"/>
              </a:solidFill>
              <a:effectLst/>
              <a:uFillTx/>
              <a:latin typeface="Book Antiqua"/>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9" name="AC Half Banner"/>
          <p:cNvSpPr/>
          <p:nvPr/>
        </p:nvSpPr>
        <p:spPr>
          <a:xfrm>
            <a:off x="0" y="0"/>
            <a:ext cx="9144000" cy="3429000"/>
          </a:xfrm>
          <a:prstGeom prst="rect">
            <a:avLst/>
          </a:prstGeom>
          <a:solidFill>
            <a:srgbClr val="002868"/>
          </a:solidFill>
          <a:ln w="1260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0" name="PlaceHolder 1"/>
          <p:cNvSpPr>
            <a:spLocks noGrp="1"/>
          </p:cNvSpPr>
          <p:nvPr>
            <p:ph type="title"/>
          </p:nvPr>
        </p:nvSpPr>
        <p:spPr>
          <a:xfrm>
            <a:off x="1658520" y="3560760"/>
            <a:ext cx="6846840" cy="412200"/>
          </a:xfrm>
          <a:prstGeom prst="rect">
            <a:avLst/>
          </a:prstGeom>
          <a:noFill/>
          <a:ln w="0">
            <a:noFill/>
          </a:ln>
        </p:spPr>
        <p:txBody>
          <a:bodyPr lIns="0" rIns="92160" tIns="0" bIns="46080" anchor="t">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2400" strike="noStrike" u="none">
                <a:solidFill>
                  <a:srgbClr val="000000"/>
                </a:solidFill>
                <a:effectLst/>
                <a:uFillTx/>
                <a:latin typeface="Arial"/>
              </a:rPr>
              <a:t>Click to edit the title text format</a:t>
            </a:r>
            <a:endParaRPr b="1" lang="en-US" sz="2400" strike="noStrike" u="none">
              <a:solidFill>
                <a:srgbClr val="000000"/>
              </a:solidFill>
              <a:effectLst/>
              <a:uFillTx/>
              <a:latin typeface="Arial"/>
            </a:endParaRPr>
          </a:p>
        </p:txBody>
      </p:sp>
      <p:pic>
        <p:nvPicPr>
          <p:cNvPr id="11" name="" descr=""/>
          <p:cNvPicPr/>
          <p:nvPr/>
        </p:nvPicPr>
        <p:blipFill>
          <a:blip r:embed="rId2"/>
          <a:stretch/>
        </p:blipFill>
        <p:spPr>
          <a:xfrm>
            <a:off x="212760" y="1654200"/>
            <a:ext cx="4551480" cy="2006640"/>
          </a:xfrm>
          <a:prstGeom prst="rect">
            <a:avLst/>
          </a:prstGeom>
          <a:noFill/>
          <a:ln w="0">
            <a:noFill/>
          </a:ln>
        </p:spPr>
      </p:pic>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675"/>
              </a:spcBef>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343080" indent="171360" algn="ctr">
              <a:spcBef>
                <a:spcPts val="675"/>
              </a:spcBef>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687240" indent="171720" algn="ctr">
              <a:spcBef>
                <a:spcPts val="675"/>
              </a:spcBef>
              <a:buClr>
                <a:srgbClr val="002868"/>
              </a:buClr>
              <a:buSzPct val="81000"/>
              <a:buFont typeface="Arial"/>
              <a:buChar cha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030320" indent="171360" algn="ctr">
              <a:spcBef>
                <a:spcPts val="675"/>
              </a:spcBef>
              <a:buClr>
                <a:srgbClr val="002868"/>
              </a:buClr>
              <a:buSzPct val="81000"/>
              <a:buFont typeface="Arial"/>
              <a:buChar char="—"/>
              <a:tabLst>
                <a:tab algn="l" pos="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316160" indent="171360" algn="ctr">
              <a:spcBef>
                <a:spcPts val="675"/>
              </a:spcBef>
              <a:buClr>
                <a:srgbClr val="002868"/>
              </a:buClr>
              <a:buSzPct val="81000"/>
              <a:buFont typeface="Arial"/>
              <a:buChar char="—"/>
              <a:tabLst>
                <a:tab algn="l" pos="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316160" indent="171360">
              <a:spcBef>
                <a:spcPts val="451"/>
              </a:spcBef>
              <a:buClr>
                <a:srgbClr val="000000"/>
              </a:buClr>
              <a:buSzPct val="81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316160" indent="171360">
              <a:spcBef>
                <a:spcPts val="451"/>
              </a:spcBef>
              <a:buClr>
                <a:srgbClr val="000000"/>
              </a:buClr>
              <a:buSzPct val="81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oleObject" Target="../embeddings/oleObject2.bin"/><Relationship Id="rId4" Type="http://schemas.openxmlformats.org/officeDocument/2006/relationships/image" Target="../media/image10.wmf"/><Relationship Id="rId5"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603360" y="6108840"/>
            <a:ext cx="2052360" cy="326880"/>
          </a:xfrm>
          <a:prstGeom prst="rect">
            <a:avLst/>
          </a:prstGeom>
          <a:noFill/>
          <a:ln w="0">
            <a:noFill/>
          </a:ln>
        </p:spPr>
        <p:style>
          <a:lnRef idx="0"/>
          <a:fillRef idx="0"/>
          <a:effectRef idx="0"/>
          <a:fontRef idx="minor"/>
        </p:style>
        <p:txBody>
          <a:bodyPr lIns="0" rIns="92160" tIns="41400" bIns="41400" anchor="b">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600" strike="noStrike" u="none">
                <a:solidFill>
                  <a:srgbClr val="000000"/>
                </a:solidFill>
                <a:effectLst/>
                <a:uFillTx/>
                <a:latin typeface="Arial"/>
              </a:rPr>
              <a:t>February 2001</a:t>
            </a:r>
            <a:endParaRPr b="0" lang="en-US" sz="1600" strike="noStrike" u="none">
              <a:solidFill>
                <a:srgbClr val="000000"/>
              </a:solidFill>
              <a:effectLst/>
              <a:uFillTx/>
              <a:latin typeface="Book Antiqua"/>
            </a:endParaRPr>
          </a:p>
        </p:txBody>
      </p:sp>
      <p:sp>
        <p:nvSpPr>
          <p:cNvPr id="21" name="PlaceHolder 1"/>
          <p:cNvSpPr>
            <a:spLocks noGrp="1"/>
          </p:cNvSpPr>
          <p:nvPr>
            <p:ph type="title"/>
          </p:nvPr>
        </p:nvSpPr>
        <p:spPr>
          <a:xfrm>
            <a:off x="603000" y="3588840"/>
            <a:ext cx="7473960" cy="412200"/>
          </a:xfrm>
          <a:prstGeom prst="rect">
            <a:avLst/>
          </a:prstGeom>
          <a:noFill/>
          <a:ln w="0">
            <a:noFill/>
          </a:ln>
        </p:spPr>
        <p:txBody>
          <a:bodyPr lIns="0" rIns="92160" tIns="0" bIns="46080" anchor="t">
            <a:sp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2400" strike="noStrike" u="none">
                <a:solidFill>
                  <a:srgbClr val="000000"/>
                </a:solidFill>
                <a:effectLst/>
                <a:uFillTx/>
                <a:latin typeface="Arial"/>
              </a:rPr>
              <a:t>Sourcing and Auctioning Services</a:t>
            </a:r>
            <a:endParaRPr b="1" lang="en-US" sz="2400" strike="noStrike" u="none">
              <a:solidFill>
                <a:srgbClr val="000000"/>
              </a:solidFill>
              <a:effectLst/>
              <a:uFillTx/>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Each offering provides incremental services .</a:t>
            </a:r>
            <a:endParaRPr b="1" lang="en-US" sz="1800" strike="noStrike" u="none">
              <a:solidFill>
                <a:srgbClr val="ffffff"/>
              </a:solidFill>
              <a:effectLst/>
              <a:uFillTx/>
              <a:latin typeface="Arial"/>
            </a:endParaRPr>
          </a:p>
        </p:txBody>
      </p:sp>
      <p:grpSp>
        <p:nvGrpSpPr>
          <p:cNvPr id="145" name=""/>
          <p:cNvGrpSpPr/>
          <p:nvPr/>
        </p:nvGrpSpPr>
        <p:grpSpPr>
          <a:xfrm>
            <a:off x="0" y="1324080"/>
            <a:ext cx="9144000" cy="5397480"/>
            <a:chOff x="0" y="1324080"/>
            <a:chExt cx="9144000" cy="5397480"/>
          </a:xfrm>
        </p:grpSpPr>
        <p:sp>
          <p:nvSpPr>
            <p:cNvPr id="146" name=""/>
            <p:cNvSpPr/>
            <p:nvPr/>
          </p:nvSpPr>
          <p:spPr>
            <a:xfrm>
              <a:off x="0" y="1338120"/>
              <a:ext cx="3657600" cy="5372280"/>
            </a:xfrm>
            <a:prstGeom prst="ellipse">
              <a:avLst/>
            </a:prstGeom>
            <a:solidFill>
              <a:srgbClr val="eaeae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47" name=""/>
            <p:cNvSpPr/>
            <p:nvPr/>
          </p:nvSpPr>
          <p:spPr>
            <a:xfrm>
              <a:off x="2492280" y="2914560"/>
              <a:ext cx="1536840" cy="0"/>
            </a:xfrm>
            <a:prstGeom prst="line">
              <a:avLst/>
            </a:prstGeom>
            <a:ln w="32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48" name=""/>
            <p:cNvSpPr/>
            <p:nvPr/>
          </p:nvSpPr>
          <p:spPr>
            <a:xfrm>
              <a:off x="504720" y="2579760"/>
              <a:ext cx="2646360" cy="3894120"/>
            </a:xfrm>
            <a:prstGeom prst="ellipse">
              <a:avLst/>
            </a:prstGeom>
            <a:solidFill>
              <a:srgbClr val="80808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49" name=""/>
            <p:cNvSpPr/>
            <p:nvPr/>
          </p:nvSpPr>
          <p:spPr>
            <a:xfrm>
              <a:off x="936720" y="4051440"/>
              <a:ext cx="1782720" cy="2422440"/>
            </a:xfrm>
            <a:prstGeom prst="ellipse">
              <a:avLst/>
            </a:prstGeom>
            <a:solidFill>
              <a:srgbClr val="969696"/>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50" name=""/>
            <p:cNvSpPr/>
            <p:nvPr/>
          </p:nvSpPr>
          <p:spPr>
            <a:xfrm>
              <a:off x="1406520" y="5343480"/>
              <a:ext cx="846000" cy="1165320"/>
            </a:xfrm>
            <a:prstGeom prst="ellipse">
              <a:avLst/>
            </a:prstGeom>
            <a:solidFill>
              <a:srgbClr val="00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51" name=""/>
            <p:cNvSpPr/>
            <p:nvPr/>
          </p:nvSpPr>
          <p:spPr>
            <a:xfrm>
              <a:off x="4010040" y="1324080"/>
              <a:ext cx="5133960" cy="539748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Full Strategic Sourcing Service</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Historical spend assessment and data collection</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Product/service category prioritization and development of sourcing strategy</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Detailed Total-Cost-Of-Ownership analysis and model development</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Client eAuction process setup and organizational coordination</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Client internal promotion of the eAuction program</a:t>
              </a:r>
              <a:r>
                <a:rPr b="1" lang="en-US" sz="1200" strike="noStrike" u="none">
                  <a:solidFill>
                    <a:srgbClr val="000000"/>
                  </a:solidFill>
                  <a:effectLst/>
                  <a:uFillTx/>
                  <a:latin typeface="Arial"/>
                </a:rPr>
                <a:t> </a:t>
              </a:r>
              <a:endParaRPr b="0" lang="en-US" sz="1200" strike="noStrike" u="none">
                <a:solidFill>
                  <a:srgbClr val="000000"/>
                </a:solidFill>
                <a:effectLst/>
                <a:uFillTx/>
                <a:latin typeface="Book Antiqua"/>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Book Antiqua"/>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Speed Sourcing</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Conduct category kickoff meeting</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Conduct commodity/industry analysis</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Advise client on development of total-cost-of-ownership model</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Develop auction strategy</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Identify new suppliers, create RFI &amp; help select final bidders</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Tailor client RFQ for eAuction environment</a:t>
              </a:r>
              <a:endParaRPr b="0" lang="en-US" sz="1200" strike="noStrike" u="none">
                <a:solidFill>
                  <a:srgbClr val="000000"/>
                </a:solidFill>
                <a:effectLst/>
                <a:uFillTx/>
                <a:latin typeface="Book Antiqua"/>
              </a:endParaRPr>
            </a:p>
            <a:p>
              <a:pPr marL="171360" indent="-171360">
                <a:lnSpc>
                  <a:spcPct val="100000"/>
                </a:lnSpc>
                <a:buClr>
                  <a:srgbClr val="0000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Book Antiqua"/>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Standard Auction Service</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Auction event strategy assistance</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Auction variable choice assistance</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Hosted application</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Host/bidder training</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Bidder tech support</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Event monitoring/setup</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Post-event reporting</a:t>
              </a:r>
              <a:endParaRPr b="0" lang="en-US" sz="1200" strike="noStrike" u="none">
                <a:solidFill>
                  <a:srgbClr val="000000"/>
                </a:solidFill>
                <a:effectLst/>
                <a:uFillTx/>
                <a:latin typeface="Book Antiqua"/>
              </a:endParaRPr>
            </a:p>
            <a:p>
              <a:pPr marL="171360" indent="-171360">
                <a:lnSpc>
                  <a:spcPct val="100000"/>
                </a:lnSpc>
                <a:buClr>
                  <a:srgbClr val="0000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Book Antiqua"/>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Self Service Auctions</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Hosted Applications</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Event set-up using parameters supplied by client</a:t>
              </a:r>
              <a:endParaRPr b="0" lang="en-US" sz="1200" strike="noStrike" u="none">
                <a:solidFill>
                  <a:srgbClr val="000000"/>
                </a:solidFill>
                <a:effectLst/>
                <a:uFillTx/>
                <a:latin typeface="Book Antiqua"/>
              </a:endParaRPr>
            </a:p>
            <a:p>
              <a:pPr marL="171360" indent="-1713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Emergency technical support during event only</a:t>
              </a:r>
              <a:endParaRPr b="0" lang="en-US" sz="1200" strike="noStrike" u="none">
                <a:solidFill>
                  <a:srgbClr val="000000"/>
                </a:solidFill>
                <a:effectLst/>
                <a:uFillTx/>
                <a:latin typeface="Book Antiqua"/>
              </a:endParaRPr>
            </a:p>
          </p:txBody>
        </p:sp>
        <p:sp>
          <p:nvSpPr>
            <p:cNvPr id="152" name=""/>
            <p:cNvSpPr/>
            <p:nvPr/>
          </p:nvSpPr>
          <p:spPr>
            <a:xfrm>
              <a:off x="2395440" y="1474920"/>
              <a:ext cx="1633680" cy="0"/>
            </a:xfrm>
            <a:prstGeom prst="line">
              <a:avLst/>
            </a:prstGeom>
            <a:ln w="32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53" name=""/>
            <p:cNvSpPr/>
            <p:nvPr/>
          </p:nvSpPr>
          <p:spPr>
            <a:xfrm>
              <a:off x="685800" y="1359000"/>
              <a:ext cx="2374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Full </a:t>
              </a:r>
              <a:endParaRPr b="0" lang="en-US" sz="18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Strategic Sourcing</a:t>
              </a:r>
              <a:endParaRPr b="0" lang="en-US" sz="1800" strike="noStrike" u="none">
                <a:solidFill>
                  <a:srgbClr val="000000"/>
                </a:solidFill>
                <a:effectLst/>
                <a:uFillTx/>
                <a:latin typeface="Book Antiqua"/>
              </a:endParaRPr>
            </a:p>
          </p:txBody>
        </p:sp>
        <p:sp>
          <p:nvSpPr>
            <p:cNvPr id="154" name=""/>
            <p:cNvSpPr/>
            <p:nvPr/>
          </p:nvSpPr>
          <p:spPr>
            <a:xfrm>
              <a:off x="1287360" y="2711520"/>
              <a:ext cx="117144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Speed </a:t>
              </a:r>
              <a:endParaRPr b="0" lang="en-US" sz="18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Sourcing</a:t>
              </a:r>
              <a:endParaRPr b="0" lang="en-US" sz="1800" strike="noStrike" u="none">
                <a:solidFill>
                  <a:srgbClr val="000000"/>
                </a:solidFill>
                <a:effectLst/>
                <a:uFillTx/>
                <a:latin typeface="Book Antiqua"/>
              </a:endParaRPr>
            </a:p>
          </p:txBody>
        </p:sp>
        <p:sp>
          <p:nvSpPr>
            <p:cNvPr id="155" name=""/>
            <p:cNvSpPr/>
            <p:nvPr/>
          </p:nvSpPr>
          <p:spPr>
            <a:xfrm>
              <a:off x="1255680" y="4227480"/>
              <a:ext cx="123516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Standard </a:t>
              </a:r>
              <a:endParaRPr b="0" lang="en-US" sz="18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Auction </a:t>
              </a:r>
              <a:endParaRPr b="0" lang="en-US" sz="18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Service</a:t>
              </a:r>
              <a:endParaRPr b="0" lang="en-US" sz="1800" strike="noStrike" u="none">
                <a:solidFill>
                  <a:srgbClr val="000000"/>
                </a:solidFill>
                <a:effectLst/>
                <a:uFillTx/>
                <a:latin typeface="Book Antiqua"/>
              </a:endParaRPr>
            </a:p>
          </p:txBody>
        </p:sp>
        <p:sp>
          <p:nvSpPr>
            <p:cNvPr id="156" name=""/>
            <p:cNvSpPr/>
            <p:nvPr/>
          </p:nvSpPr>
          <p:spPr>
            <a:xfrm>
              <a:off x="2081160" y="5969160"/>
              <a:ext cx="1947960" cy="0"/>
            </a:xfrm>
            <a:prstGeom prst="line">
              <a:avLst/>
            </a:prstGeom>
            <a:ln w="32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57" name=""/>
            <p:cNvSpPr/>
            <p:nvPr/>
          </p:nvSpPr>
          <p:spPr>
            <a:xfrm>
              <a:off x="2492280" y="4375080"/>
              <a:ext cx="1536840" cy="0"/>
            </a:xfrm>
            <a:prstGeom prst="line">
              <a:avLst/>
            </a:prstGeom>
            <a:ln w="32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gr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
          <p:cNvSpPr/>
          <p:nvPr/>
        </p:nvSpPr>
        <p:spPr>
          <a:xfrm>
            <a:off x="3092400" y="1346040"/>
            <a:ext cx="3844800" cy="3845160"/>
          </a:xfrm>
          <a:prstGeom prst="rect">
            <a:avLst/>
          </a:prstGeom>
          <a:solidFill>
            <a:srgbClr val="b2b2b2"/>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59" name=""/>
          <p:cNvSpPr/>
          <p:nvPr/>
        </p:nvSpPr>
        <p:spPr>
          <a:xfrm>
            <a:off x="5014800" y="1346040"/>
            <a:ext cx="0" cy="384516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60" name=""/>
          <p:cNvSpPr/>
          <p:nvPr/>
        </p:nvSpPr>
        <p:spPr>
          <a:xfrm>
            <a:off x="3092400" y="3349800"/>
            <a:ext cx="384480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61" name=""/>
          <p:cNvSpPr/>
          <p:nvPr/>
        </p:nvSpPr>
        <p:spPr>
          <a:xfrm rot="16200000">
            <a:off x="1706760" y="3209400"/>
            <a:ext cx="20862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Supply Market Complexity</a:t>
            </a:r>
            <a:endParaRPr b="0" lang="en-US" sz="1200" strike="noStrike" u="none">
              <a:solidFill>
                <a:srgbClr val="000000"/>
              </a:solidFill>
              <a:effectLst/>
              <a:uFillTx/>
              <a:latin typeface="Book Antiqua"/>
            </a:endParaRPr>
          </a:p>
        </p:txBody>
      </p:sp>
      <p:sp>
        <p:nvSpPr>
          <p:cNvPr id="162" name=""/>
          <p:cNvSpPr/>
          <p:nvPr/>
        </p:nvSpPr>
        <p:spPr>
          <a:xfrm>
            <a:off x="3899520" y="5446800"/>
            <a:ext cx="2205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Product/Service Complexity</a:t>
            </a:r>
            <a:endParaRPr b="0" lang="en-US" sz="1200" strike="noStrike" u="none">
              <a:solidFill>
                <a:srgbClr val="000000"/>
              </a:solidFill>
              <a:effectLst/>
              <a:uFillTx/>
              <a:latin typeface="Book Antiqua"/>
            </a:endParaRPr>
          </a:p>
        </p:txBody>
      </p:sp>
      <p:sp>
        <p:nvSpPr>
          <p:cNvPr id="163" name=""/>
          <p:cNvSpPr/>
          <p:nvPr/>
        </p:nvSpPr>
        <p:spPr>
          <a:xfrm>
            <a:off x="2679480" y="130644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t>
            </a:r>
            <a:endParaRPr b="0" lang="en-US" sz="1400" strike="noStrike" u="none">
              <a:solidFill>
                <a:srgbClr val="000000"/>
              </a:solidFill>
              <a:effectLst/>
              <a:uFillTx/>
              <a:latin typeface="Book Antiqua"/>
            </a:endParaRPr>
          </a:p>
        </p:txBody>
      </p:sp>
      <p:sp>
        <p:nvSpPr>
          <p:cNvPr id="164" name=""/>
          <p:cNvSpPr/>
          <p:nvPr/>
        </p:nvSpPr>
        <p:spPr>
          <a:xfrm>
            <a:off x="2966760" y="5315040"/>
            <a:ext cx="309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a:t>
            </a:r>
            <a:endParaRPr b="0" lang="en-US" sz="1400" strike="noStrike" u="none">
              <a:solidFill>
                <a:srgbClr val="000000"/>
              </a:solidFill>
              <a:effectLst/>
              <a:uFillTx/>
              <a:latin typeface="Book Antiqua"/>
            </a:endParaRPr>
          </a:p>
        </p:txBody>
      </p:sp>
      <p:sp>
        <p:nvSpPr>
          <p:cNvPr id="165" name=""/>
          <p:cNvSpPr/>
          <p:nvPr/>
        </p:nvSpPr>
        <p:spPr>
          <a:xfrm>
            <a:off x="2679480" y="4965840"/>
            <a:ext cx="309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a:t>
            </a:r>
            <a:endParaRPr b="0" lang="en-US" sz="1400" strike="noStrike" u="none">
              <a:solidFill>
                <a:srgbClr val="000000"/>
              </a:solidFill>
              <a:effectLst/>
              <a:uFillTx/>
              <a:latin typeface="Book Antiqua"/>
            </a:endParaRPr>
          </a:p>
        </p:txBody>
      </p:sp>
      <p:sp>
        <p:nvSpPr>
          <p:cNvPr id="166" name=""/>
          <p:cNvSpPr/>
          <p:nvPr/>
        </p:nvSpPr>
        <p:spPr>
          <a:xfrm>
            <a:off x="6699240" y="523404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t>
            </a:r>
            <a:endParaRPr b="0" lang="en-US" sz="1400" strike="noStrike" u="none">
              <a:solidFill>
                <a:srgbClr val="000000"/>
              </a:solidFill>
              <a:effectLst/>
              <a:uFillTx/>
              <a:latin typeface="Book Antiqua"/>
            </a:endParaRPr>
          </a:p>
        </p:txBody>
      </p:sp>
      <p:sp>
        <p:nvSpPr>
          <p:cNvPr id="167" name=""/>
          <p:cNvSpPr/>
          <p:nvPr/>
        </p:nvSpPr>
        <p:spPr>
          <a:xfrm>
            <a:off x="5929200" y="4849920"/>
            <a:ext cx="1038240" cy="369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Sealed Bid /</a:t>
            </a:r>
            <a:endParaRPr b="0" lang="en-US" sz="9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Private Offering</a:t>
            </a:r>
            <a:endParaRPr b="0" lang="en-US" sz="900" strike="noStrike" u="none">
              <a:solidFill>
                <a:srgbClr val="000000"/>
              </a:solidFill>
              <a:effectLst/>
              <a:uFillTx/>
              <a:latin typeface="Book Antiqua"/>
            </a:endParaRPr>
          </a:p>
        </p:txBody>
      </p:sp>
      <p:sp>
        <p:nvSpPr>
          <p:cNvPr id="168" name=""/>
          <p:cNvSpPr/>
          <p:nvPr/>
        </p:nvSpPr>
        <p:spPr>
          <a:xfrm>
            <a:off x="2905200" y="4849920"/>
            <a:ext cx="1801800" cy="369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Structured Negotiations </a:t>
            </a:r>
            <a:endParaRPr b="0" lang="en-US" sz="9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 eRFQ</a:t>
            </a:r>
            <a:endParaRPr b="0" lang="en-US" sz="900" strike="noStrike" u="none">
              <a:solidFill>
                <a:srgbClr val="000000"/>
              </a:solidFill>
              <a:effectLst/>
              <a:uFillTx/>
              <a:latin typeface="Book Antiqua"/>
            </a:endParaRPr>
          </a:p>
        </p:txBody>
      </p:sp>
      <p:sp>
        <p:nvSpPr>
          <p:cNvPr id="169" name=""/>
          <p:cNvSpPr/>
          <p:nvPr/>
        </p:nvSpPr>
        <p:spPr>
          <a:xfrm>
            <a:off x="5599080" y="1316160"/>
            <a:ext cx="1355760" cy="231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Simple Auction Event</a:t>
            </a:r>
            <a:endParaRPr b="0" lang="en-US" sz="900" strike="noStrike" u="none">
              <a:solidFill>
                <a:srgbClr val="000000"/>
              </a:solidFill>
              <a:effectLst/>
              <a:uFillTx/>
              <a:latin typeface="Book Antiqua"/>
            </a:endParaRPr>
          </a:p>
        </p:txBody>
      </p:sp>
      <p:sp>
        <p:nvSpPr>
          <p:cNvPr id="170" name=""/>
          <p:cNvSpPr/>
          <p:nvPr/>
        </p:nvSpPr>
        <p:spPr>
          <a:xfrm>
            <a:off x="2467080" y="1316160"/>
            <a:ext cx="269244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Complex Auction Event</a:t>
            </a:r>
            <a:endParaRPr b="0" lang="en-US" sz="900" strike="noStrike" u="none">
              <a:solidFill>
                <a:srgbClr val="000000"/>
              </a:solidFill>
              <a:effectLst/>
              <a:uFillTx/>
              <a:latin typeface="Book Antiqua"/>
            </a:endParaRPr>
          </a:p>
        </p:txBody>
      </p:sp>
      <p:sp>
        <p:nvSpPr>
          <p:cNvPr id="171" name=""/>
          <p:cNvSpPr/>
          <p:nvPr/>
        </p:nvSpPr>
        <p:spPr>
          <a:xfrm>
            <a:off x="3295800" y="1581120"/>
            <a:ext cx="3429000" cy="3429000"/>
          </a:xfrm>
          <a:prstGeom prst="ellipse">
            <a:avLst/>
          </a:prstGeom>
          <a:solidFill>
            <a:srgbClr val="eaeae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72"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Our competitors focused on point solutions -</a:t>
            </a:r>
            <a:br>
              <a:rPr sz="1800"/>
            </a:br>
            <a:r>
              <a:rPr b="1" lang="en-US" sz="1800" strike="noStrike" u="none">
                <a:solidFill>
                  <a:srgbClr val="ffffff"/>
                </a:solidFill>
                <a:effectLst/>
                <a:uFillTx/>
                <a:latin typeface="Arial"/>
              </a:rPr>
              <a:t>Accenture maximizes results cross ALL product category and supply market situations.</a:t>
            </a:r>
            <a:endParaRPr b="1" lang="en-US" sz="1800" strike="noStrike" u="none">
              <a:solidFill>
                <a:srgbClr val="ffffff"/>
              </a:solidFill>
              <a:effectLst/>
              <a:uFillTx/>
              <a:latin typeface="Arial"/>
            </a:endParaRPr>
          </a:p>
        </p:txBody>
      </p:sp>
      <p:sp>
        <p:nvSpPr>
          <p:cNvPr id="173" name=""/>
          <p:cNvSpPr/>
          <p:nvPr/>
        </p:nvSpPr>
        <p:spPr>
          <a:xfrm>
            <a:off x="5018040" y="1447920"/>
            <a:ext cx="1800" cy="3654360"/>
          </a:xfrm>
          <a:prstGeom prst="line">
            <a:avLst/>
          </a:prstGeom>
          <a:ln w="32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74" name=""/>
          <p:cNvSpPr/>
          <p:nvPr/>
        </p:nvSpPr>
        <p:spPr>
          <a:xfrm flipV="1">
            <a:off x="3191040" y="3352320"/>
            <a:ext cx="3654360" cy="1800"/>
          </a:xfrm>
          <a:prstGeom prst="line">
            <a:avLst/>
          </a:prstGeom>
          <a:ln w="3240">
            <a:solidFill>
              <a:srgbClr val="80808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Book Antiqua"/>
            </a:endParaRPr>
          </a:p>
        </p:txBody>
      </p:sp>
      <p:grpSp>
        <p:nvGrpSpPr>
          <p:cNvPr id="175" name=""/>
          <p:cNvGrpSpPr/>
          <p:nvPr/>
        </p:nvGrpSpPr>
        <p:grpSpPr>
          <a:xfrm>
            <a:off x="765000" y="4432320"/>
            <a:ext cx="1673280" cy="838080"/>
            <a:chOff x="765000" y="4432320"/>
            <a:chExt cx="1673280" cy="838080"/>
          </a:xfrm>
        </p:grpSpPr>
        <p:sp>
          <p:nvSpPr>
            <p:cNvPr id="176" name=""/>
            <p:cNvSpPr/>
            <p:nvPr/>
          </p:nvSpPr>
          <p:spPr>
            <a:xfrm flipH="1">
              <a:off x="933480" y="4432320"/>
              <a:ext cx="1371600" cy="838080"/>
            </a:xfrm>
            <a:prstGeom prst="wedgeRoundRectCallout">
              <a:avLst>
                <a:gd name="adj1" fmla="val -76736"/>
                <a:gd name="adj2" fmla="val 31060"/>
                <a:gd name="adj3" fmla="val 16667"/>
              </a:avLst>
            </a:prstGeom>
            <a:noFill/>
            <a:ln w="324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177" name=""/>
            <p:cNvSpPr/>
            <p:nvPr/>
          </p:nvSpPr>
          <p:spPr>
            <a:xfrm>
              <a:off x="765000" y="4538880"/>
              <a:ext cx="16732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808080"/>
                  </a:solidFill>
                  <a:effectLst/>
                  <a:uFillTx/>
                  <a:latin typeface="Arial"/>
                </a:rPr>
                <a:t>Few candidate suppliers or single supplier</a:t>
              </a:r>
              <a:endParaRPr b="0" lang="en-US" sz="1200" strike="noStrike" u="none">
                <a:solidFill>
                  <a:srgbClr val="000000"/>
                </a:solidFill>
                <a:effectLst/>
                <a:uFillTx/>
                <a:latin typeface="Book Antiqua"/>
              </a:endParaRPr>
            </a:p>
          </p:txBody>
        </p:sp>
      </p:grpSp>
      <p:grpSp>
        <p:nvGrpSpPr>
          <p:cNvPr id="178" name=""/>
          <p:cNvGrpSpPr/>
          <p:nvPr/>
        </p:nvGrpSpPr>
        <p:grpSpPr>
          <a:xfrm>
            <a:off x="765000" y="1284120"/>
            <a:ext cx="1673280" cy="838080"/>
            <a:chOff x="765000" y="1284120"/>
            <a:chExt cx="1673280" cy="838080"/>
          </a:xfrm>
        </p:grpSpPr>
        <p:sp>
          <p:nvSpPr>
            <p:cNvPr id="179" name=""/>
            <p:cNvSpPr/>
            <p:nvPr/>
          </p:nvSpPr>
          <p:spPr>
            <a:xfrm flipH="1" flipV="1">
              <a:off x="933480" y="1284120"/>
              <a:ext cx="1371600" cy="838080"/>
            </a:xfrm>
            <a:prstGeom prst="wedgeRoundRectCallout">
              <a:avLst>
                <a:gd name="adj1" fmla="val -76736"/>
                <a:gd name="adj2" fmla="val 31060"/>
                <a:gd name="adj3" fmla="val 16667"/>
              </a:avLst>
            </a:prstGeom>
            <a:noFill/>
            <a:ln w="3240">
              <a:solidFill>
                <a:srgbClr val="808080"/>
              </a:solidFill>
              <a:miter/>
            </a:ln>
          </p:spPr>
          <p:style>
            <a:lnRef idx="0"/>
            <a:fillRef idx="0"/>
            <a:effectRef idx="0"/>
            <a:fontRef idx="minor"/>
          </p:style>
          <p:txBody>
            <a:bodyPr wrap="none" lIns="90000" rIns="90000" tIns="46800" bIns="46800" anchor="ctr" rot="10800000">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180" name=""/>
            <p:cNvSpPr/>
            <p:nvPr/>
          </p:nvSpPr>
          <p:spPr>
            <a:xfrm>
              <a:off x="765000" y="1466640"/>
              <a:ext cx="16732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808080"/>
                  </a:solidFill>
                  <a:effectLst/>
                  <a:uFillTx/>
                  <a:latin typeface="Arial"/>
                </a:rPr>
                <a:t>Many candidate suppliers</a:t>
              </a:r>
              <a:endParaRPr b="0" lang="en-US" sz="1200" strike="noStrike" u="none">
                <a:solidFill>
                  <a:srgbClr val="000000"/>
                </a:solidFill>
                <a:effectLst/>
                <a:uFillTx/>
                <a:latin typeface="Book Antiqua"/>
              </a:endParaRPr>
            </a:p>
          </p:txBody>
        </p:sp>
      </p:grpSp>
      <p:sp>
        <p:nvSpPr>
          <p:cNvPr id="181" name=""/>
          <p:cNvSpPr/>
          <p:nvPr/>
        </p:nvSpPr>
        <p:spPr>
          <a:xfrm flipH="1">
            <a:off x="2990880" y="5829480"/>
            <a:ext cx="1371600" cy="838080"/>
          </a:xfrm>
          <a:prstGeom prst="wedgeRoundRectCallout">
            <a:avLst>
              <a:gd name="adj1" fmla="val 34606"/>
              <a:gd name="adj2" fmla="val -78981"/>
              <a:gd name="adj3" fmla="val 16667"/>
            </a:avLst>
          </a:prstGeom>
          <a:noFill/>
          <a:ln w="324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182" name=""/>
          <p:cNvSpPr/>
          <p:nvPr/>
        </p:nvSpPr>
        <p:spPr>
          <a:xfrm>
            <a:off x="5676840" y="5848200"/>
            <a:ext cx="1371600" cy="838440"/>
          </a:xfrm>
          <a:prstGeom prst="wedgeRoundRectCallout">
            <a:avLst>
              <a:gd name="adj1" fmla="val 34606"/>
              <a:gd name="adj2" fmla="val -78981"/>
              <a:gd name="adj3" fmla="val 16667"/>
            </a:avLst>
          </a:prstGeom>
          <a:noFill/>
          <a:ln w="324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183" name=""/>
          <p:cNvSpPr/>
          <p:nvPr/>
        </p:nvSpPr>
        <p:spPr>
          <a:xfrm>
            <a:off x="2917800" y="5919840"/>
            <a:ext cx="15271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808080"/>
                </a:solidFill>
                <a:effectLst/>
                <a:uFillTx/>
                <a:latin typeface="Arial"/>
              </a:rPr>
              <a:t>Products with low-complexity specifications</a:t>
            </a:r>
            <a:endParaRPr b="0" lang="en-US" sz="1200" strike="noStrike" u="none">
              <a:solidFill>
                <a:srgbClr val="000000"/>
              </a:solidFill>
              <a:effectLst/>
              <a:uFillTx/>
              <a:latin typeface="Book Antiqua"/>
            </a:endParaRPr>
          </a:p>
        </p:txBody>
      </p:sp>
      <p:sp>
        <p:nvSpPr>
          <p:cNvPr id="184" name=""/>
          <p:cNvSpPr/>
          <p:nvPr/>
        </p:nvSpPr>
        <p:spPr>
          <a:xfrm>
            <a:off x="5622840" y="5938920"/>
            <a:ext cx="15271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808080"/>
                </a:solidFill>
                <a:effectLst/>
                <a:uFillTx/>
                <a:latin typeface="Arial"/>
              </a:rPr>
              <a:t>Difficult to specify or designed-in products</a:t>
            </a:r>
            <a:endParaRPr b="0" lang="en-US" sz="1200" strike="noStrike" u="none">
              <a:solidFill>
                <a:srgbClr val="000000"/>
              </a:solidFill>
              <a:effectLst/>
              <a:uFillTx/>
              <a:latin typeface="Book Antiqua"/>
            </a:endParaRPr>
          </a:p>
        </p:txBody>
      </p:sp>
      <p:sp>
        <p:nvSpPr>
          <p:cNvPr id="185" name=""/>
          <p:cNvSpPr/>
          <p:nvPr/>
        </p:nvSpPr>
        <p:spPr>
          <a:xfrm>
            <a:off x="3568680" y="1971720"/>
            <a:ext cx="2876400" cy="1390680"/>
          </a:xfrm>
          <a:prstGeom prst="ellipse">
            <a:avLst/>
          </a:prstGeom>
          <a:solidFill>
            <a:srgbClr val="c0c0c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86" name=""/>
          <p:cNvSpPr/>
          <p:nvPr/>
        </p:nvSpPr>
        <p:spPr>
          <a:xfrm>
            <a:off x="4077720" y="2065320"/>
            <a:ext cx="78228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sng">
                <a:solidFill>
                  <a:srgbClr val="000000"/>
                </a:solidFill>
                <a:effectLst/>
                <a:uFillTx/>
                <a:latin typeface="Arial"/>
              </a:rPr>
              <a:t>Free Markets</a:t>
            </a:r>
            <a:endParaRPr b="0" lang="en-US" sz="800" strike="noStrike" u="none">
              <a:solidFill>
                <a:srgbClr val="000000"/>
              </a:solidFill>
              <a:effectLst/>
              <a:uFillTx/>
              <a:latin typeface="Book Antiqua"/>
            </a:endParaRPr>
          </a:p>
        </p:txBody>
      </p:sp>
      <p:grpSp>
        <p:nvGrpSpPr>
          <p:cNvPr id="187" name=""/>
          <p:cNvGrpSpPr/>
          <p:nvPr/>
        </p:nvGrpSpPr>
        <p:grpSpPr>
          <a:xfrm>
            <a:off x="4610160" y="1971720"/>
            <a:ext cx="1847880" cy="1390680"/>
            <a:chOff x="4610160" y="1971720"/>
            <a:chExt cx="1847880" cy="1390680"/>
          </a:xfrm>
        </p:grpSpPr>
        <p:sp>
          <p:nvSpPr>
            <p:cNvPr id="188" name=""/>
            <p:cNvSpPr/>
            <p:nvPr/>
          </p:nvSpPr>
          <p:spPr>
            <a:xfrm>
              <a:off x="4610160" y="1971720"/>
              <a:ext cx="1847880" cy="1390680"/>
            </a:xfrm>
            <a:prstGeom prst="ellipse">
              <a:avLst/>
            </a:prstGeom>
            <a:solidFill>
              <a:srgbClr val="dddddd"/>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89" name=""/>
            <p:cNvSpPr/>
            <p:nvPr/>
          </p:nvSpPr>
          <p:spPr>
            <a:xfrm>
              <a:off x="5063760" y="2046240"/>
              <a:ext cx="1077480" cy="3373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Auction Technology</a:t>
              </a:r>
              <a:endParaRPr b="0" lang="en-US" sz="8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Providers</a:t>
              </a:r>
              <a:endParaRPr b="0" lang="en-US" sz="800" strike="noStrike" u="none">
                <a:solidFill>
                  <a:srgbClr val="000000"/>
                </a:solidFill>
                <a:effectLst/>
                <a:uFillTx/>
                <a:latin typeface="Book Antiqua"/>
              </a:endParaRPr>
            </a:p>
          </p:txBody>
        </p:sp>
      </p:grpSp>
      <p:sp>
        <p:nvSpPr>
          <p:cNvPr id="190" name=""/>
          <p:cNvSpPr/>
          <p:nvPr/>
        </p:nvSpPr>
        <p:spPr>
          <a:xfrm>
            <a:off x="4101120" y="1725480"/>
            <a:ext cx="1171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Accenture - DPS</a:t>
            </a:r>
            <a:endParaRPr b="0" lang="en-US" sz="1000" strike="noStrike" u="none">
              <a:solidFill>
                <a:srgbClr val="000000"/>
              </a:solidFill>
              <a:effectLst/>
              <a:uFillTx/>
              <a:latin typeface="Book Antiqua"/>
            </a:endParaRPr>
          </a:p>
        </p:txBody>
      </p:sp>
      <p:sp>
        <p:nvSpPr>
          <p:cNvPr id="191" name=""/>
          <p:cNvSpPr/>
          <p:nvPr/>
        </p:nvSpPr>
        <p:spPr>
          <a:xfrm>
            <a:off x="4019400" y="3247920"/>
            <a:ext cx="2000520" cy="1467000"/>
          </a:xfrm>
          <a:prstGeom prst="ellipse">
            <a:avLst/>
          </a:prstGeom>
          <a:solidFill>
            <a:srgbClr val="dddddd"/>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92" name=""/>
          <p:cNvSpPr/>
          <p:nvPr/>
        </p:nvSpPr>
        <p:spPr>
          <a:xfrm>
            <a:off x="4494600" y="3313080"/>
            <a:ext cx="935640" cy="3373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eFQ Technology</a:t>
            </a:r>
            <a:endParaRPr b="0" lang="en-US" sz="8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Providers</a:t>
            </a:r>
            <a:endParaRPr b="0" lang="en-US" sz="800" strike="noStrike" u="none">
              <a:solidFill>
                <a:srgbClr val="000000"/>
              </a:solidFill>
              <a:effectLst/>
              <a:uFillTx/>
              <a:latin typeface="Book Antiqua"/>
            </a:endParaRPr>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3" name="PlaceHolder 1"/>
          <p:cNvSpPr>
            <a:spLocks noGrp="1"/>
          </p:cNvSpPr>
          <p:nvPr>
            <p:ph type="title"/>
          </p:nvPr>
        </p:nvSpPr>
        <p:spPr>
          <a:xfrm>
            <a:off x="856800" y="452160"/>
            <a:ext cx="810900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We deliver Maximum Flexibility and Superior Value to our clients as business neds change </a:t>
            </a:r>
            <a:r>
              <a:rPr b="0" lang="en-US" sz="1800" strike="noStrike" u="none">
                <a:solidFill>
                  <a:srgbClr val="ffffff"/>
                </a:solidFill>
                <a:effectLst/>
                <a:uFillTx/>
                <a:latin typeface="Arial"/>
              </a:rPr>
              <a:t>.</a:t>
            </a:r>
            <a:r>
              <a:rPr b="1" lang="en-US" sz="1800" strike="noStrike" u="none">
                <a:solidFill>
                  <a:srgbClr val="ffffff"/>
                </a:solidFill>
                <a:effectLst/>
                <a:uFillTx/>
                <a:latin typeface="Arial"/>
              </a:rPr>
              <a:t>.</a:t>
            </a:r>
            <a:endParaRPr b="1" lang="en-US" sz="1800" strike="noStrike" u="none">
              <a:solidFill>
                <a:srgbClr val="ffffff"/>
              </a:solidFill>
              <a:effectLst/>
              <a:uFillTx/>
              <a:latin typeface="Arial"/>
            </a:endParaRPr>
          </a:p>
        </p:txBody>
      </p:sp>
      <p:sp>
        <p:nvSpPr>
          <p:cNvPr id="194" name=""/>
          <p:cNvSpPr/>
          <p:nvPr/>
        </p:nvSpPr>
        <p:spPr>
          <a:xfrm>
            <a:off x="453960" y="1285920"/>
            <a:ext cx="5718240" cy="625320"/>
          </a:xfrm>
          <a:prstGeom prst="rect">
            <a:avLst/>
          </a:prstGeom>
          <a:noFill/>
          <a:ln w="0">
            <a:noFill/>
          </a:ln>
        </p:spPr>
        <p:style>
          <a:lnRef idx="0"/>
          <a:fillRef idx="0"/>
          <a:effectRef idx="0"/>
          <a:fontRef idx="minor"/>
        </p:style>
        <p:txBody>
          <a:bodyPr lIns="0" rIns="90000" tIns="91440" bIns="91440" anchor="t">
            <a:no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Relationship life cycle </a:t>
            </a:r>
            <a:r>
              <a:rPr b="0" lang="en-US" sz="2400" strike="noStrike" u="sng">
                <a:solidFill>
                  <a:srgbClr val="000000"/>
                </a:solidFill>
                <a:effectLst/>
                <a:uFillTx/>
                <a:latin typeface="Arial"/>
              </a:rPr>
              <a:t>–</a:t>
            </a:r>
            <a:r>
              <a:rPr b="1" lang="en-US" sz="1600" strike="noStrike" u="sng">
                <a:solidFill>
                  <a:srgbClr val="000000"/>
                </a:solidFill>
                <a:effectLst/>
                <a:uFillTx/>
                <a:latin typeface="Arial"/>
              </a:rPr>
              <a:t> Illustrative</a:t>
            </a:r>
            <a:endParaRPr b="0" lang="en-US" sz="1600" strike="noStrike" u="none">
              <a:solidFill>
                <a:srgbClr val="000000"/>
              </a:solidFill>
              <a:effectLst/>
              <a:uFillTx/>
              <a:latin typeface="Book Antiqua"/>
            </a:endParaRPr>
          </a:p>
        </p:txBody>
      </p:sp>
      <p:sp>
        <p:nvSpPr>
          <p:cNvPr id="195" name=""/>
          <p:cNvSpPr/>
          <p:nvPr/>
        </p:nvSpPr>
        <p:spPr>
          <a:xfrm>
            <a:off x="482760" y="2251080"/>
            <a:ext cx="1168200" cy="78120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96" name=""/>
          <p:cNvSpPr/>
          <p:nvPr/>
        </p:nvSpPr>
        <p:spPr>
          <a:xfrm>
            <a:off x="801360" y="2487600"/>
            <a:ext cx="527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Pilot</a:t>
            </a:r>
            <a:endParaRPr b="0" lang="en-US" sz="1400" strike="noStrike" u="none">
              <a:solidFill>
                <a:srgbClr val="000000"/>
              </a:solidFill>
              <a:effectLst/>
              <a:uFillTx/>
              <a:latin typeface="Book Antiqua"/>
            </a:endParaRPr>
          </a:p>
        </p:txBody>
      </p:sp>
      <p:sp>
        <p:nvSpPr>
          <p:cNvPr id="197" name=""/>
          <p:cNvSpPr/>
          <p:nvPr/>
        </p:nvSpPr>
        <p:spPr>
          <a:xfrm>
            <a:off x="1949400" y="2247840"/>
            <a:ext cx="1857600" cy="78120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98" name=""/>
          <p:cNvSpPr/>
          <p:nvPr/>
        </p:nvSpPr>
        <p:spPr>
          <a:xfrm>
            <a:off x="1727280" y="2381400"/>
            <a:ext cx="23018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Full-Service hosted auction events</a:t>
            </a:r>
            <a:endParaRPr b="0" lang="en-US" sz="1400" strike="noStrike" u="none">
              <a:solidFill>
                <a:srgbClr val="000000"/>
              </a:solidFill>
              <a:effectLst/>
              <a:uFillTx/>
              <a:latin typeface="Book Antiqua"/>
            </a:endParaRPr>
          </a:p>
        </p:txBody>
      </p:sp>
      <p:sp>
        <p:nvSpPr>
          <p:cNvPr id="199" name=""/>
          <p:cNvSpPr/>
          <p:nvPr/>
        </p:nvSpPr>
        <p:spPr>
          <a:xfrm>
            <a:off x="4140360" y="2247840"/>
            <a:ext cx="2060280" cy="781200"/>
          </a:xfrm>
          <a:prstGeom prst="rect">
            <a:avLst/>
          </a:prstGeom>
          <a:solidFill>
            <a:srgbClr val="0047b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0" name=""/>
          <p:cNvSpPr/>
          <p:nvPr/>
        </p:nvSpPr>
        <p:spPr>
          <a:xfrm>
            <a:off x="4219560" y="2392200"/>
            <a:ext cx="18446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In-house installation of eAuction tool</a:t>
            </a:r>
            <a:endParaRPr b="0" lang="en-US" sz="1400" strike="noStrike" u="none">
              <a:solidFill>
                <a:srgbClr val="000000"/>
              </a:solidFill>
              <a:effectLst/>
              <a:uFillTx/>
              <a:latin typeface="Book Antiqua"/>
            </a:endParaRPr>
          </a:p>
        </p:txBody>
      </p:sp>
      <p:sp>
        <p:nvSpPr>
          <p:cNvPr id="201" name=""/>
          <p:cNvSpPr/>
          <p:nvPr/>
        </p:nvSpPr>
        <p:spPr>
          <a:xfrm>
            <a:off x="6638760" y="1486080"/>
            <a:ext cx="2060640" cy="780840"/>
          </a:xfrm>
          <a:prstGeom prst="rect">
            <a:avLst/>
          </a:prstGeom>
          <a:solidFill>
            <a:srgbClr val="0047b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2" name=""/>
          <p:cNvSpPr/>
          <p:nvPr/>
        </p:nvSpPr>
        <p:spPr>
          <a:xfrm>
            <a:off x="6581880" y="1620720"/>
            <a:ext cx="21873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Self service forward and reverse auction events</a:t>
            </a:r>
            <a:endParaRPr b="0" lang="en-US" sz="1400" strike="noStrike" u="none">
              <a:solidFill>
                <a:srgbClr val="000000"/>
              </a:solidFill>
              <a:effectLst/>
              <a:uFillTx/>
              <a:latin typeface="Book Antiqua"/>
            </a:endParaRPr>
          </a:p>
        </p:txBody>
      </p:sp>
      <p:sp>
        <p:nvSpPr>
          <p:cNvPr id="203" name=""/>
          <p:cNvSpPr/>
          <p:nvPr/>
        </p:nvSpPr>
        <p:spPr>
          <a:xfrm>
            <a:off x="6696000" y="3040200"/>
            <a:ext cx="2060640" cy="780840"/>
          </a:xfrm>
          <a:prstGeom prst="rect">
            <a:avLst/>
          </a:prstGeom>
          <a:solidFill>
            <a:srgbClr val="0047ba"/>
          </a:solidFill>
          <a:ln w="32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204" name=""/>
          <p:cNvSpPr/>
          <p:nvPr/>
        </p:nvSpPr>
        <p:spPr>
          <a:xfrm>
            <a:off x="1724040" y="2379600"/>
            <a:ext cx="193680" cy="592200"/>
          </a:xfrm>
          <a:prstGeom prst="rightArrow">
            <a:avLst>
              <a:gd name="adj1" fmla="val 50130"/>
              <a:gd name="adj2" fmla="val 63676"/>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5" name=""/>
          <p:cNvSpPr/>
          <p:nvPr/>
        </p:nvSpPr>
        <p:spPr>
          <a:xfrm>
            <a:off x="3882960" y="2354400"/>
            <a:ext cx="193680" cy="591840"/>
          </a:xfrm>
          <a:prstGeom prst="rightArrow">
            <a:avLst>
              <a:gd name="adj1" fmla="val 50130"/>
              <a:gd name="adj2" fmla="val 63676"/>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6" name=""/>
          <p:cNvSpPr/>
          <p:nvPr/>
        </p:nvSpPr>
        <p:spPr>
          <a:xfrm rot="18900000">
            <a:off x="6346800" y="1922040"/>
            <a:ext cx="193680" cy="592200"/>
          </a:xfrm>
          <a:prstGeom prst="rightArrow">
            <a:avLst>
              <a:gd name="adj1" fmla="val 50130"/>
              <a:gd name="adj2" fmla="val 63676"/>
            </a:avLst>
          </a:prstGeom>
          <a:solidFill>
            <a:srgbClr val="0047b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7" name=""/>
          <p:cNvSpPr/>
          <p:nvPr/>
        </p:nvSpPr>
        <p:spPr>
          <a:xfrm rot="5400000">
            <a:off x="7259760" y="2353320"/>
            <a:ext cx="193680" cy="592200"/>
          </a:xfrm>
          <a:prstGeom prst="rightArrow">
            <a:avLst>
              <a:gd name="adj1" fmla="val 50130"/>
              <a:gd name="adj2" fmla="val 63676"/>
            </a:avLst>
          </a:prstGeom>
          <a:solidFill>
            <a:srgbClr val="0047b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8" name=""/>
          <p:cNvSpPr/>
          <p:nvPr/>
        </p:nvSpPr>
        <p:spPr>
          <a:xfrm flipV="1" rot="16200000">
            <a:off x="7948800" y="2353320"/>
            <a:ext cx="193680" cy="592200"/>
          </a:xfrm>
          <a:prstGeom prst="rightArrow">
            <a:avLst>
              <a:gd name="adj1" fmla="val 50130"/>
              <a:gd name="adj2" fmla="val 63676"/>
            </a:avLst>
          </a:prstGeom>
          <a:solidFill>
            <a:srgbClr val="0047b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09" name=""/>
          <p:cNvSpPr/>
          <p:nvPr/>
        </p:nvSpPr>
        <p:spPr>
          <a:xfrm>
            <a:off x="453960" y="3763800"/>
            <a:ext cx="2746440" cy="397080"/>
          </a:xfrm>
          <a:prstGeom prst="rect">
            <a:avLst/>
          </a:prstGeom>
          <a:noFill/>
          <a:ln w="0">
            <a:noFill/>
          </a:ln>
        </p:spPr>
        <p:style>
          <a:lnRef idx="0"/>
          <a:fillRef idx="0"/>
          <a:effectRef idx="0"/>
          <a:fontRef idx="minor"/>
        </p:style>
        <p:txBody>
          <a:bodyPr lIns="0" rIns="90000" tIns="91440" bIns="91440" anchor="t">
            <a:no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Value proposition</a:t>
            </a:r>
            <a:endParaRPr b="0" lang="en-US" sz="1600" strike="noStrike" u="none">
              <a:solidFill>
                <a:srgbClr val="000000"/>
              </a:solidFill>
              <a:effectLst/>
              <a:uFillTx/>
              <a:latin typeface="Book Antiqua"/>
            </a:endParaRPr>
          </a:p>
        </p:txBody>
      </p:sp>
      <p:sp>
        <p:nvSpPr>
          <p:cNvPr id="210" name=""/>
          <p:cNvSpPr/>
          <p:nvPr/>
        </p:nvSpPr>
        <p:spPr>
          <a:xfrm>
            <a:off x="317520" y="4260960"/>
            <a:ext cx="1700280" cy="73440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Demonstrate service offering value</a:t>
            </a:r>
            <a:endParaRPr b="0" lang="en-US" sz="1400" strike="noStrike" u="none">
              <a:solidFill>
                <a:srgbClr val="000000"/>
              </a:solidFill>
              <a:effectLst/>
              <a:uFillTx/>
              <a:latin typeface="Book Antiqua"/>
            </a:endParaRPr>
          </a:p>
        </p:txBody>
      </p:sp>
      <p:sp>
        <p:nvSpPr>
          <p:cNvPr id="211" name=""/>
          <p:cNvSpPr/>
          <p:nvPr/>
        </p:nvSpPr>
        <p:spPr>
          <a:xfrm>
            <a:off x="1765440" y="4260960"/>
            <a:ext cx="2349360" cy="222876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Deliver dramatic reduction in total cost of purchased goods and services</a:t>
            </a:r>
            <a:endParaRPr b="0" lang="en-US" sz="1400" strike="noStrike" u="none">
              <a:solidFill>
                <a:srgbClr val="000000"/>
              </a:solidFill>
              <a:effectLst/>
              <a:uFillTx/>
              <a:latin typeface="Book Antiqua"/>
            </a:endParaRPr>
          </a:p>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Enhance revenue and reduce trasaction   costs associated with sale of excess inventory or commodity finished goods.</a:t>
            </a:r>
            <a:endParaRPr b="0" lang="en-US" sz="1400" strike="noStrike" u="none">
              <a:solidFill>
                <a:srgbClr val="000000"/>
              </a:solidFill>
              <a:effectLst/>
              <a:uFillTx/>
              <a:latin typeface="Book Antiqua"/>
            </a:endParaRPr>
          </a:p>
        </p:txBody>
      </p:sp>
      <p:sp>
        <p:nvSpPr>
          <p:cNvPr id="212" name=""/>
          <p:cNvSpPr/>
          <p:nvPr/>
        </p:nvSpPr>
        <p:spPr>
          <a:xfrm>
            <a:off x="4098960" y="4260960"/>
            <a:ext cx="2174760" cy="116136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Implement auction tool in house</a:t>
            </a:r>
            <a:endParaRPr b="0" lang="en-US" sz="1400" strike="noStrike" u="none">
              <a:solidFill>
                <a:srgbClr val="000000"/>
              </a:solidFill>
              <a:effectLst/>
              <a:uFillTx/>
              <a:latin typeface="Book Antiqua"/>
            </a:endParaRPr>
          </a:p>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Capitalize on learning gained during full-service hosting period</a:t>
            </a:r>
            <a:endParaRPr b="0" lang="en-US" sz="1400" strike="noStrike" u="none">
              <a:solidFill>
                <a:srgbClr val="000000"/>
              </a:solidFill>
              <a:effectLst/>
              <a:uFillTx/>
              <a:latin typeface="Book Antiqua"/>
            </a:endParaRPr>
          </a:p>
        </p:txBody>
      </p:sp>
      <p:sp>
        <p:nvSpPr>
          <p:cNvPr id="213" name=""/>
          <p:cNvSpPr/>
          <p:nvPr/>
        </p:nvSpPr>
        <p:spPr>
          <a:xfrm>
            <a:off x="6534000" y="4260960"/>
            <a:ext cx="2724480" cy="201528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Conduct majority of auction events in self-service mode without on-going hosting fees</a:t>
            </a:r>
            <a:endParaRPr b="0" lang="en-US" sz="1400" strike="noStrike" u="none">
              <a:solidFill>
                <a:srgbClr val="000000"/>
              </a:solidFill>
              <a:effectLst/>
              <a:uFillTx/>
              <a:latin typeface="Book Antiqua"/>
            </a:endParaRPr>
          </a:p>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Minimize long-run cost of sourcing/ eAuction events</a:t>
            </a:r>
            <a:endParaRPr b="0" lang="en-US" sz="1400" strike="noStrike" u="none">
              <a:solidFill>
                <a:srgbClr val="000000"/>
              </a:solidFill>
              <a:effectLst/>
              <a:uFillTx/>
              <a:latin typeface="Book Antiqua"/>
            </a:endParaRPr>
          </a:p>
          <a:p>
            <a:pPr marL="171360" indent="-17136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Leverage Accenture category expertise, sourcing expertise, and auction expertise on as-needed basis </a:t>
            </a:r>
            <a:endParaRPr b="0" lang="en-US" sz="1400" strike="noStrike" u="none">
              <a:solidFill>
                <a:srgbClr val="000000"/>
              </a:solidFill>
              <a:effectLst/>
              <a:uFillTx/>
              <a:latin typeface="Book Antiqua"/>
            </a:endParaRPr>
          </a:p>
        </p:txBody>
      </p:sp>
      <p:sp>
        <p:nvSpPr>
          <p:cNvPr id="214" name=""/>
          <p:cNvSpPr/>
          <p:nvPr/>
        </p:nvSpPr>
        <p:spPr>
          <a:xfrm>
            <a:off x="6566040" y="3200400"/>
            <a:ext cx="23018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Full-Service hosted auction events</a:t>
            </a:r>
            <a:endParaRPr b="0" lang="en-US" sz="1400" strike="noStrike" u="none">
              <a:solidFill>
                <a:srgbClr val="000000"/>
              </a:solidFill>
              <a:effectLst/>
              <a:uFillTx/>
              <a:latin typeface="Book Antiqua"/>
            </a:endParaRPr>
          </a:p>
        </p:txBody>
      </p:sp>
      <p:sp>
        <p:nvSpPr>
          <p:cNvPr id="215" name=""/>
          <p:cNvSpPr/>
          <p:nvPr/>
        </p:nvSpPr>
        <p:spPr>
          <a:xfrm>
            <a:off x="3029040" y="3029040"/>
            <a:ext cx="1909800" cy="647640"/>
          </a:xfrm>
          <a:prstGeom prst="triangle">
            <a:avLst>
              <a:gd name="adj" fmla="val 50000"/>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16" name=""/>
          <p:cNvSpPr/>
          <p:nvPr/>
        </p:nvSpPr>
        <p:spPr>
          <a:xfrm>
            <a:off x="3263760" y="3257640"/>
            <a:ext cx="14479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“Make-Buy” decision</a:t>
            </a:r>
            <a:endParaRPr b="0" lang="en-US" sz="1200" strike="noStrike" u="none">
              <a:solidFill>
                <a:srgbClr val="000000"/>
              </a:solidFill>
              <a:effectLst/>
              <a:uFillTx/>
              <a:latin typeface="Book Antiqua"/>
            </a:endParaRPr>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7"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For our Exchange Partners, we offer a unique value proposition</a:t>
            </a:r>
            <a:endParaRPr b="1" lang="en-US" sz="1800" strike="noStrike" u="none">
              <a:solidFill>
                <a:srgbClr val="ffffff"/>
              </a:solidFill>
              <a:effectLst/>
              <a:uFillTx/>
              <a:latin typeface="Arial"/>
            </a:endParaRPr>
          </a:p>
        </p:txBody>
      </p:sp>
      <p:sp>
        <p:nvSpPr>
          <p:cNvPr id="218" name="PlaceHolder 2"/>
          <p:cNvSpPr>
            <a:spLocks noGrp="1"/>
          </p:cNvSpPr>
          <p:nvPr>
            <p:ph/>
          </p:nvPr>
        </p:nvSpPr>
        <p:spPr>
          <a:xfrm>
            <a:off x="870120" y="2001960"/>
            <a:ext cx="7873920" cy="2931840"/>
          </a:xfrm>
          <a:prstGeom prst="rect">
            <a:avLst/>
          </a:prstGeom>
          <a:noFill/>
          <a:ln w="0">
            <a:noFill/>
          </a:ln>
        </p:spPr>
        <p:txBody>
          <a:bodyPr lIns="92160" rIns="92160" tIns="46080" bIns="46080" anchor="t">
            <a:normAutofit fontScale="62500" lnSpcReduction="19999"/>
          </a:bodyPr>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Flexibility in our offering and teaming approach </a:t>
            </a:r>
            <a:endParaRPr b="0" lang="en-US" sz="1800" strike="noStrike" u="none">
              <a:solidFill>
                <a:srgbClr val="000000"/>
              </a:solidFill>
              <a:effectLst/>
              <a:uFillTx/>
              <a:latin typeface="Arial"/>
            </a:endParaRPr>
          </a:p>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Broad industry relationships and a sales channel that can be leveraged to drive rapid adoption of the exchange auction service offering</a:t>
            </a:r>
            <a:endParaRPr b="0" lang="en-US" sz="1800" strike="noStrike" u="none">
              <a:solidFill>
                <a:srgbClr val="000000"/>
              </a:solidFill>
              <a:effectLst/>
              <a:uFillTx/>
              <a:latin typeface="Arial"/>
            </a:endParaRPr>
          </a:p>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Service offerings that are tailored for the exchange environment</a:t>
            </a:r>
            <a:endParaRPr b="0" lang="en-US" sz="1800" strike="noStrike" u="none">
              <a:solidFill>
                <a:srgbClr val="000000"/>
              </a:solidFill>
              <a:effectLst/>
              <a:uFillTx/>
              <a:latin typeface="Arial"/>
            </a:endParaRPr>
          </a:p>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Extensive eauction experience </a:t>
            </a:r>
            <a:endParaRPr b="0" lang="en-US" sz="1800" strike="noStrike" u="none">
              <a:solidFill>
                <a:srgbClr val="000000"/>
              </a:solidFill>
              <a:effectLst/>
              <a:uFillTx/>
              <a:latin typeface="Arial"/>
            </a:endParaRPr>
          </a:p>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Industry-leading strategic sourcing expertise and knowledge base</a:t>
            </a:r>
            <a:endParaRPr b="0" lang="en-US" sz="1800" strike="noStrike" u="none">
              <a:solidFill>
                <a:srgbClr val="000000"/>
              </a:solidFill>
              <a:effectLst/>
              <a:uFillTx/>
              <a:latin typeface="Arial"/>
            </a:endParaRPr>
          </a:p>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Deep industry and commodity-specific expertise</a:t>
            </a:r>
            <a:endParaRPr b="0" lang="en-US" sz="1800" strike="noStrike" u="none">
              <a:solidFill>
                <a:srgbClr val="000000"/>
              </a:solidFill>
              <a:effectLst/>
              <a:uFillTx/>
              <a:latin typeface="Arial"/>
            </a:endParaRPr>
          </a:p>
          <a:p>
            <a:pPr marL="285840" indent="-2858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Global size and scope</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Unique ability to scale rapidly</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Immediate international presence</a:t>
            </a:r>
            <a:endParaRPr b="0" lang="en-US" sz="1800" strike="noStrike" u="none">
              <a:solidFill>
                <a:srgbClr val="000000"/>
              </a:solidFill>
              <a:effectLst/>
              <a:uFillTx/>
              <a:latin typeface="Arial"/>
            </a:endParaRPr>
          </a:p>
          <a:p>
            <a:pPr marL="285840" indent="0">
              <a:spcBef>
                <a:spcPts val="1125"/>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9"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Agenda.</a:t>
            </a:r>
            <a:endParaRPr b="1" lang="en-US" sz="1800" strike="noStrike" u="none">
              <a:solidFill>
                <a:srgbClr val="ffffff"/>
              </a:solidFill>
              <a:effectLst/>
              <a:uFillTx/>
              <a:latin typeface="Arial"/>
            </a:endParaRPr>
          </a:p>
        </p:txBody>
      </p:sp>
      <p:sp>
        <p:nvSpPr>
          <p:cNvPr id="220" name="PlaceHolder 2"/>
          <p:cNvSpPr>
            <a:spLocks noGrp="1"/>
          </p:cNvSpPr>
          <p:nvPr>
            <p:ph/>
          </p:nvPr>
        </p:nvSpPr>
        <p:spPr>
          <a:xfrm>
            <a:off x="850680" y="2153880"/>
            <a:ext cx="7716600" cy="3941640"/>
          </a:xfrm>
          <a:prstGeom prst="rect">
            <a:avLst/>
          </a:prstGeom>
          <a:noFill/>
          <a:ln w="0">
            <a:noFill/>
          </a:ln>
        </p:spPr>
        <p:txBody>
          <a:bodyPr lIns="92160" rIns="92160" tIns="46080" bIns="46080" anchor="t">
            <a:normAutofit/>
          </a:bodyPr>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Sourcing &amp; auction services overview</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sourcing scorecard</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Our sourcing solutions</a:t>
            </a: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p:txBody>
      </p:sp>
      <p:sp>
        <p:nvSpPr>
          <p:cNvPr id="221" name=""/>
          <p:cNvSpPr/>
          <p:nvPr/>
        </p:nvSpPr>
        <p:spPr>
          <a:xfrm>
            <a:off x="717480" y="2671920"/>
            <a:ext cx="7226280" cy="45540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Accenture Is the Leader Strategic Sourcing and Auction Services Provider Globally.</a:t>
            </a:r>
            <a:endParaRPr b="1" lang="en-US" sz="1800" strike="noStrike" u="none">
              <a:solidFill>
                <a:srgbClr val="ffffff"/>
              </a:solidFill>
              <a:effectLst/>
              <a:uFillTx/>
              <a:latin typeface="Arial"/>
            </a:endParaRPr>
          </a:p>
        </p:txBody>
      </p:sp>
      <p:sp>
        <p:nvSpPr>
          <p:cNvPr id="223" name="PlaceHolder 2"/>
          <p:cNvSpPr>
            <a:spLocks noGrp="1"/>
          </p:cNvSpPr>
          <p:nvPr>
            <p:ph/>
          </p:nvPr>
        </p:nvSpPr>
        <p:spPr>
          <a:xfrm>
            <a:off x="907560" y="2619360"/>
            <a:ext cx="7302600" cy="3781440"/>
          </a:xfrm>
          <a:prstGeom prst="rect">
            <a:avLst/>
          </a:prstGeom>
          <a:noFill/>
          <a:ln w="0">
            <a:noFill/>
          </a:ln>
        </p:spPr>
        <p:txBody>
          <a:bodyPr lIns="92160" rIns="92160" tIns="46080" bIns="46080" anchor="t">
            <a:normAutofit/>
          </a:bodyPr>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200 global fortune 1000 clients, with over 50 clients in 2000</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Conducted sourcing assessments on over $1 trillion in spend</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3000 experienced consulting personnel</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$25 B in negotiated commodity spend and over $3 B in annual savings</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200 distinct commodities negotiated accenture across  direct and indirect materials</a:t>
            </a:r>
            <a:endParaRPr b="0" lang="en-US" sz="1800" strike="noStrike" u="none">
              <a:solidFill>
                <a:srgbClr val="000000"/>
              </a:solidFill>
              <a:effectLst/>
              <a:uFillTx/>
              <a:latin typeface="Arial"/>
            </a:endParaRPr>
          </a:p>
        </p:txBody>
      </p:sp>
      <p:sp>
        <p:nvSpPr>
          <p:cNvPr id="224" name=""/>
          <p:cNvSpPr/>
          <p:nvPr/>
        </p:nvSpPr>
        <p:spPr>
          <a:xfrm>
            <a:off x="2635200" y="1295280"/>
            <a:ext cx="3929760" cy="867600"/>
          </a:xfrm>
          <a:prstGeom prst="rect">
            <a:avLst/>
          </a:prstGeom>
          <a:noFill/>
          <a:ln w="0">
            <a:noFill/>
          </a:ln>
        </p:spPr>
        <p:style>
          <a:lnRef idx="0"/>
          <a:fillRef idx="0"/>
          <a:effectRef idx="0"/>
          <a:fontRef idx="minor"/>
        </p:style>
        <p:txBody>
          <a:bodyPr wrap="none" lIns="71280" rIns="71280" tIns="36360" bIns="36360" anchor="t">
            <a:spAutoFit/>
          </a:bodyPr>
          <a:p>
            <a:pPr marL="231840" indent="-231840" algn="ct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600" strike="noStrike" u="none">
                <a:solidFill>
                  <a:srgbClr val="000000"/>
                </a:solidFill>
                <a:effectLst/>
                <a:uFillTx/>
                <a:latin typeface="Arial"/>
              </a:rPr>
              <a:t>Accenture Strategic Sourcing</a:t>
            </a:r>
            <a:endParaRPr b="0" lang="en-US" sz="1600" strike="noStrike" u="none">
              <a:solidFill>
                <a:srgbClr val="000000"/>
              </a:solidFill>
              <a:effectLst/>
              <a:uFillTx/>
              <a:latin typeface="Book Antiqua"/>
            </a:endParaRPr>
          </a:p>
          <a:p>
            <a:pPr marL="231840" indent="-231840" algn="ct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600" strike="noStrike" u="none">
                <a:solidFill>
                  <a:srgbClr val="000000"/>
                </a:solidFill>
                <a:effectLst/>
                <a:uFillTx/>
                <a:latin typeface="Arial"/>
              </a:rPr>
              <a:t>and Auction Services Fact  t Sheet</a:t>
            </a:r>
            <a:endParaRPr b="0" lang="en-US" sz="1600" strike="noStrike" u="none">
              <a:solidFill>
                <a:srgbClr val="000000"/>
              </a:solidFill>
              <a:effectLst/>
              <a:uFillTx/>
              <a:latin typeface="Book Antiqua"/>
            </a:endParaRPr>
          </a:p>
          <a:p>
            <a:pPr marL="231840" indent="-231840" algn="ctr">
              <a:lnSpc>
                <a:spcPct val="100000"/>
              </a:lnSpc>
              <a:spcBef>
                <a:spcPts val="499"/>
              </a:spcBef>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600" strike="noStrike" u="none">
                <a:solidFill>
                  <a:srgbClr val="000000"/>
                </a:solidFill>
                <a:effectLst/>
                <a:uFillTx/>
                <a:latin typeface="Arial"/>
              </a:rPr>
              <a:t>1996-2000</a:t>
            </a:r>
            <a:endParaRPr b="0" lang="en-US" sz="1600" strike="noStrike" u="none">
              <a:solidFill>
                <a:srgbClr val="000000"/>
              </a:solidFill>
              <a:effectLst/>
              <a:uFillTx/>
              <a:latin typeface="Book Antiqua"/>
            </a:endParaRPr>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
          <p:cNvSpPr/>
          <p:nvPr/>
        </p:nvSpPr>
        <p:spPr>
          <a:xfrm>
            <a:off x="685800" y="1901880"/>
            <a:ext cx="2057400" cy="21780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26" name=""/>
          <p:cNvSpPr/>
          <p:nvPr/>
        </p:nvSpPr>
        <p:spPr>
          <a:xfrm>
            <a:off x="2743200" y="1901880"/>
            <a:ext cx="2057400" cy="21780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27" name=""/>
          <p:cNvSpPr/>
          <p:nvPr/>
        </p:nvSpPr>
        <p:spPr>
          <a:xfrm>
            <a:off x="4800600" y="1901880"/>
            <a:ext cx="2057400" cy="21780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28" name=""/>
          <p:cNvSpPr/>
          <p:nvPr/>
        </p:nvSpPr>
        <p:spPr>
          <a:xfrm>
            <a:off x="685800" y="4070520"/>
            <a:ext cx="2057400" cy="21780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29" name=""/>
          <p:cNvSpPr/>
          <p:nvPr/>
        </p:nvSpPr>
        <p:spPr>
          <a:xfrm>
            <a:off x="2743200" y="4070520"/>
            <a:ext cx="2057400" cy="21780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30" name=""/>
          <p:cNvSpPr/>
          <p:nvPr/>
        </p:nvSpPr>
        <p:spPr>
          <a:xfrm>
            <a:off x="4800600" y="4070520"/>
            <a:ext cx="2057400" cy="21780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nvGrpSpPr>
          <p:cNvPr id="231" name=""/>
          <p:cNvGrpSpPr/>
          <p:nvPr/>
        </p:nvGrpSpPr>
        <p:grpSpPr>
          <a:xfrm>
            <a:off x="4915080" y="4251240"/>
            <a:ext cx="1828800" cy="1715760"/>
            <a:chOff x="4915080" y="4251240"/>
            <a:chExt cx="1828800" cy="1715760"/>
          </a:xfrm>
        </p:grpSpPr>
        <p:sp>
          <p:nvSpPr>
            <p:cNvPr id="232" name=""/>
            <p:cNvSpPr/>
            <p:nvPr/>
          </p:nvSpPr>
          <p:spPr>
            <a:xfrm>
              <a:off x="4915080" y="4655880"/>
              <a:ext cx="1828800" cy="1311120"/>
            </a:xfrm>
            <a:prstGeom prst="rect">
              <a:avLst/>
            </a:prstGeom>
            <a:noFill/>
            <a:ln w="0">
              <a:noFill/>
            </a:ln>
          </p:spPr>
          <p:style>
            <a:lnRef idx="0"/>
            <a:fillRef idx="0"/>
            <a:effectRef idx="0"/>
            <a:fontRef idx="minor"/>
          </p:style>
          <p:txBody>
            <a:bodyPr lIns="82440" rIns="82440" tIns="41400" bIns="41400" anchor="t">
              <a:spAutoFit/>
            </a:bodyPr>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Supplier Performance Evaluation</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Negotiation Strategy and Execution</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Partnership Development and Implementation</a:t>
              </a:r>
              <a:endParaRPr b="0" lang="en-US" sz="1200" strike="noStrike" u="none">
                <a:solidFill>
                  <a:srgbClr val="000000"/>
                </a:solidFill>
                <a:effectLst/>
                <a:uFillTx/>
                <a:latin typeface="Book Antiqua"/>
              </a:endParaRPr>
            </a:p>
          </p:txBody>
        </p:sp>
        <p:sp>
          <p:nvSpPr>
            <p:cNvPr id="233" name=""/>
            <p:cNvSpPr/>
            <p:nvPr/>
          </p:nvSpPr>
          <p:spPr>
            <a:xfrm>
              <a:off x="5280840" y="4251240"/>
              <a:ext cx="1097280" cy="412200"/>
            </a:xfrm>
            <a:prstGeom prst="rect">
              <a:avLst/>
            </a:prstGeom>
            <a:noFill/>
            <a:ln w="0">
              <a:noFill/>
            </a:ln>
          </p:spPr>
          <p:style>
            <a:lnRef idx="0"/>
            <a:fillRef idx="0"/>
            <a:effectRef idx="0"/>
            <a:fontRef idx="minor"/>
          </p:style>
          <p:txBody>
            <a:bodyPr wrap="none" lIns="82440" rIns="82440" tIns="41400" bIns="41400" anchor="t">
              <a:spAutoFit/>
            </a:bodyPr>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Supplier</a:t>
              </a:r>
              <a:endParaRPr b="0" lang="en-US" sz="1200" strike="noStrike" u="none">
                <a:solidFill>
                  <a:srgbClr val="000000"/>
                </a:solidFill>
                <a:effectLst/>
                <a:uFillTx/>
                <a:latin typeface="Book Antiqua"/>
              </a:endParaRPr>
            </a:p>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Book Antiqua"/>
              </a:endParaRPr>
            </a:p>
          </p:txBody>
        </p:sp>
      </p:grpSp>
      <p:grpSp>
        <p:nvGrpSpPr>
          <p:cNvPr id="234" name=""/>
          <p:cNvGrpSpPr/>
          <p:nvPr/>
        </p:nvGrpSpPr>
        <p:grpSpPr>
          <a:xfrm>
            <a:off x="4916520" y="2003400"/>
            <a:ext cx="1942560" cy="1627920"/>
            <a:chOff x="4916520" y="2003400"/>
            <a:chExt cx="1942560" cy="1627920"/>
          </a:xfrm>
        </p:grpSpPr>
        <p:sp>
          <p:nvSpPr>
            <p:cNvPr id="235" name=""/>
            <p:cNvSpPr/>
            <p:nvPr/>
          </p:nvSpPr>
          <p:spPr>
            <a:xfrm>
              <a:off x="4921920" y="2003400"/>
              <a:ext cx="1935720" cy="412200"/>
            </a:xfrm>
            <a:prstGeom prst="rect">
              <a:avLst/>
            </a:prstGeom>
            <a:noFill/>
            <a:ln w="0">
              <a:noFill/>
            </a:ln>
          </p:spPr>
          <p:style>
            <a:lnRef idx="0"/>
            <a:fillRef idx="0"/>
            <a:effectRef idx="0"/>
            <a:fontRef idx="minor"/>
          </p:style>
          <p:txBody>
            <a:bodyPr wrap="none" lIns="82440" rIns="82440" tIns="41400" bIns="41400" anchor="t">
              <a:spAutoFit/>
            </a:bodyPr>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Accenture </a:t>
              </a:r>
              <a:endParaRPr b="0" lang="en-US" sz="1200" strike="noStrike" u="none">
                <a:solidFill>
                  <a:srgbClr val="000000"/>
                </a:solidFill>
                <a:effectLst/>
                <a:uFillTx/>
                <a:latin typeface="Book Antiqua"/>
              </a:endParaRPr>
            </a:p>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Engagement Experience</a:t>
              </a:r>
              <a:endParaRPr b="0" lang="en-US" sz="1200" strike="noStrike" u="none">
                <a:solidFill>
                  <a:srgbClr val="000000"/>
                </a:solidFill>
                <a:effectLst/>
                <a:uFillTx/>
                <a:latin typeface="Book Antiqua"/>
              </a:endParaRPr>
            </a:p>
          </p:txBody>
        </p:sp>
        <p:sp>
          <p:nvSpPr>
            <p:cNvPr id="236" name=""/>
            <p:cNvSpPr/>
            <p:nvPr/>
          </p:nvSpPr>
          <p:spPr>
            <a:xfrm>
              <a:off x="4916520" y="2408400"/>
              <a:ext cx="1942560" cy="1222920"/>
            </a:xfrm>
            <a:prstGeom prst="rect">
              <a:avLst/>
            </a:prstGeom>
            <a:noFill/>
            <a:ln w="0">
              <a:noFill/>
            </a:ln>
          </p:spPr>
          <p:style>
            <a:lnRef idx="0"/>
            <a:fillRef idx="0"/>
            <a:effectRef idx="0"/>
            <a:fontRef idx="minor"/>
          </p:style>
          <p:txBody>
            <a:bodyPr lIns="82440" rIns="82440" tIns="41400" bIns="41400" anchor="t">
              <a:spAutoFit/>
            </a:bodyPr>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Proposals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Engagement Summaries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Workplans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Deliverables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Lessons Learned</a:t>
              </a:r>
              <a:endParaRPr b="0" lang="en-US" sz="1200" strike="noStrike" u="none">
                <a:solidFill>
                  <a:srgbClr val="000000"/>
                </a:solidFill>
                <a:effectLst/>
                <a:uFillTx/>
                <a:latin typeface="Book Antiqua"/>
              </a:endParaRPr>
            </a:p>
          </p:txBody>
        </p:sp>
      </p:grpSp>
      <p:grpSp>
        <p:nvGrpSpPr>
          <p:cNvPr id="237" name=""/>
          <p:cNvGrpSpPr/>
          <p:nvPr/>
        </p:nvGrpSpPr>
        <p:grpSpPr>
          <a:xfrm>
            <a:off x="800280" y="4251240"/>
            <a:ext cx="1828800" cy="1792080"/>
            <a:chOff x="800280" y="4251240"/>
            <a:chExt cx="1828800" cy="1792080"/>
          </a:xfrm>
        </p:grpSpPr>
        <p:sp>
          <p:nvSpPr>
            <p:cNvPr id="238" name=""/>
            <p:cNvSpPr/>
            <p:nvPr/>
          </p:nvSpPr>
          <p:spPr>
            <a:xfrm>
              <a:off x="800280" y="4655880"/>
              <a:ext cx="1828800" cy="1387440"/>
            </a:xfrm>
            <a:prstGeom prst="rect">
              <a:avLst/>
            </a:prstGeom>
            <a:noFill/>
            <a:ln w="0">
              <a:noFill/>
            </a:ln>
          </p:spPr>
          <p:style>
            <a:lnRef idx="0"/>
            <a:fillRef idx="0"/>
            <a:effectRef idx="0"/>
            <a:fontRef idx="minor"/>
          </p:style>
          <p:txBody>
            <a:bodyPr lIns="82440" rIns="82440" tIns="41400" bIns="41400" anchor="t">
              <a:spAutoFit/>
            </a:bodyPr>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Purchasing Strategy</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Supplier Selection</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Purchasing Process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Accenture counts Payable Process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Materials Management</a:t>
              </a:r>
              <a:endParaRPr b="0" lang="en-US" sz="1200" strike="noStrike" u="none">
                <a:solidFill>
                  <a:srgbClr val="000000"/>
                </a:solidFill>
                <a:effectLst/>
                <a:uFillTx/>
                <a:latin typeface="Book Antiqua"/>
              </a:endParaRPr>
            </a:p>
          </p:txBody>
        </p:sp>
        <p:sp>
          <p:nvSpPr>
            <p:cNvPr id="239" name=""/>
            <p:cNvSpPr/>
            <p:nvPr/>
          </p:nvSpPr>
          <p:spPr>
            <a:xfrm>
              <a:off x="1063440" y="4251240"/>
              <a:ext cx="1300680" cy="412200"/>
            </a:xfrm>
            <a:prstGeom prst="rect">
              <a:avLst/>
            </a:prstGeom>
            <a:noFill/>
            <a:ln w="0">
              <a:noFill/>
            </a:ln>
          </p:spPr>
          <p:style>
            <a:lnRef idx="0"/>
            <a:fillRef idx="0"/>
            <a:effectRef idx="0"/>
            <a:fontRef idx="minor"/>
          </p:style>
          <p:txBody>
            <a:bodyPr wrap="none" lIns="82440" rIns="82440" tIns="41400" bIns="41400" anchor="t">
              <a:spAutoFit/>
            </a:bodyPr>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Procurement</a:t>
              </a:r>
              <a:endParaRPr b="0" lang="en-US" sz="1200" strike="noStrike" u="none">
                <a:solidFill>
                  <a:srgbClr val="000000"/>
                </a:solidFill>
                <a:effectLst/>
                <a:uFillTx/>
                <a:latin typeface="Book Antiqua"/>
              </a:endParaRPr>
            </a:p>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Best Practices  </a:t>
              </a:r>
              <a:endParaRPr b="0" lang="en-US" sz="1200" strike="noStrike" u="none">
                <a:solidFill>
                  <a:srgbClr val="000000"/>
                </a:solidFill>
                <a:effectLst/>
                <a:uFillTx/>
                <a:latin typeface="Book Antiqua"/>
              </a:endParaRPr>
            </a:p>
          </p:txBody>
        </p:sp>
      </p:grpSp>
      <p:grpSp>
        <p:nvGrpSpPr>
          <p:cNvPr id="240" name=""/>
          <p:cNvGrpSpPr/>
          <p:nvPr/>
        </p:nvGrpSpPr>
        <p:grpSpPr>
          <a:xfrm>
            <a:off x="800280" y="2003400"/>
            <a:ext cx="1942560" cy="1918800"/>
            <a:chOff x="800280" y="2003400"/>
            <a:chExt cx="1942560" cy="1918800"/>
          </a:xfrm>
        </p:grpSpPr>
        <p:sp>
          <p:nvSpPr>
            <p:cNvPr id="241" name=""/>
            <p:cNvSpPr/>
            <p:nvPr/>
          </p:nvSpPr>
          <p:spPr>
            <a:xfrm>
              <a:off x="800280" y="2408400"/>
              <a:ext cx="1942560" cy="1513800"/>
            </a:xfrm>
            <a:prstGeom prst="rect">
              <a:avLst/>
            </a:prstGeom>
            <a:noFill/>
            <a:ln w="0">
              <a:noFill/>
            </a:ln>
          </p:spPr>
          <p:style>
            <a:lnRef idx="0"/>
            <a:fillRef idx="0"/>
            <a:effectRef idx="0"/>
            <a:fontRef idx="minor"/>
          </p:style>
          <p:txBody>
            <a:bodyPr lIns="82440" rIns="82440" tIns="41400" bIns="41400" anchor="t">
              <a:spAutoFit/>
            </a:bodyPr>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Internet-based Solutions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eProcurement Strategy and Implementation</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Alliances with eProcurement and ERP Software providers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Procurement Cards</a:t>
              </a:r>
              <a:endParaRPr b="0" lang="en-US" sz="1200" strike="noStrike" u="none">
                <a:solidFill>
                  <a:srgbClr val="000000"/>
                </a:solidFill>
                <a:effectLst/>
                <a:uFillTx/>
                <a:latin typeface="Book Antiqua"/>
              </a:endParaRPr>
            </a:p>
          </p:txBody>
        </p:sp>
        <p:sp>
          <p:nvSpPr>
            <p:cNvPr id="242" name=""/>
            <p:cNvSpPr/>
            <p:nvPr/>
          </p:nvSpPr>
          <p:spPr>
            <a:xfrm>
              <a:off x="1218240" y="2003400"/>
              <a:ext cx="1105560" cy="412200"/>
            </a:xfrm>
            <a:prstGeom prst="rect">
              <a:avLst/>
            </a:prstGeom>
            <a:noFill/>
            <a:ln w="0">
              <a:noFill/>
            </a:ln>
          </p:spPr>
          <p:style>
            <a:lnRef idx="0"/>
            <a:fillRef idx="0"/>
            <a:effectRef idx="0"/>
            <a:fontRef idx="minor"/>
          </p:style>
          <p:txBody>
            <a:bodyPr wrap="none" lIns="82440" rIns="82440" tIns="41400" bIns="41400" anchor="t">
              <a:spAutoFit/>
            </a:bodyPr>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Procurement</a:t>
              </a:r>
              <a:endParaRPr b="0" lang="en-US" sz="1200" strike="noStrike" u="none">
                <a:solidFill>
                  <a:srgbClr val="000000"/>
                </a:solidFill>
                <a:effectLst/>
                <a:uFillTx/>
                <a:latin typeface="Book Antiqua"/>
              </a:endParaRPr>
            </a:p>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Technology</a:t>
              </a:r>
              <a:endParaRPr b="0" lang="en-US" sz="1200" strike="noStrike" u="none">
                <a:solidFill>
                  <a:srgbClr val="000000"/>
                </a:solidFill>
                <a:effectLst/>
                <a:uFillTx/>
                <a:latin typeface="Book Antiqua"/>
              </a:endParaRPr>
            </a:p>
          </p:txBody>
        </p:sp>
      </p:grpSp>
      <p:grpSp>
        <p:nvGrpSpPr>
          <p:cNvPr id="243" name=""/>
          <p:cNvGrpSpPr/>
          <p:nvPr/>
        </p:nvGrpSpPr>
        <p:grpSpPr>
          <a:xfrm>
            <a:off x="2857680" y="4251240"/>
            <a:ext cx="1828800" cy="1589760"/>
            <a:chOff x="2857680" y="4251240"/>
            <a:chExt cx="1828800" cy="1589760"/>
          </a:xfrm>
        </p:grpSpPr>
        <p:sp>
          <p:nvSpPr>
            <p:cNvPr id="244" name=""/>
            <p:cNvSpPr/>
            <p:nvPr/>
          </p:nvSpPr>
          <p:spPr>
            <a:xfrm>
              <a:off x="2857680" y="4656240"/>
              <a:ext cx="1828800" cy="1184760"/>
            </a:xfrm>
            <a:prstGeom prst="rect">
              <a:avLst/>
            </a:prstGeom>
            <a:noFill/>
            <a:ln w="0">
              <a:noFill/>
            </a:ln>
          </p:spPr>
          <p:style>
            <a:lnRef idx="0"/>
            <a:fillRef idx="0"/>
            <a:effectRef idx="0"/>
            <a:fontRef idx="minor"/>
          </p:style>
          <p:txBody>
            <a:bodyPr lIns="82440" rIns="82440" tIns="41400" bIns="41400" anchor="t">
              <a:spAutoFit/>
            </a:bodyPr>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Procurement Diagnostic</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Strategic Sourcing</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Market Analysis</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Fact  t Based Negotiation</a:t>
              </a:r>
              <a:endParaRPr b="0" lang="en-US" sz="1200" strike="noStrike" u="none">
                <a:solidFill>
                  <a:srgbClr val="000000"/>
                </a:solidFill>
                <a:effectLst/>
                <a:uFillTx/>
                <a:latin typeface="Book Antiqua"/>
              </a:endParaRPr>
            </a:p>
          </p:txBody>
        </p:sp>
        <p:sp>
          <p:nvSpPr>
            <p:cNvPr id="245" name=""/>
            <p:cNvSpPr/>
            <p:nvPr/>
          </p:nvSpPr>
          <p:spPr>
            <a:xfrm>
              <a:off x="3108960" y="4251240"/>
              <a:ext cx="1325880" cy="412200"/>
            </a:xfrm>
            <a:prstGeom prst="rect">
              <a:avLst/>
            </a:prstGeom>
            <a:noFill/>
            <a:ln w="0">
              <a:noFill/>
            </a:ln>
          </p:spPr>
          <p:style>
            <a:lnRef idx="0"/>
            <a:fillRef idx="0"/>
            <a:effectRef idx="0"/>
            <a:fontRef idx="minor"/>
          </p:style>
          <p:txBody>
            <a:bodyPr wrap="none" lIns="82440" rIns="82440" tIns="41400" bIns="41400" anchor="t">
              <a:spAutoFit/>
            </a:bodyPr>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Methodologies</a:t>
              </a:r>
              <a:endParaRPr b="0" lang="en-US" sz="1200" strike="noStrike" u="none">
                <a:solidFill>
                  <a:srgbClr val="000000"/>
                </a:solidFill>
                <a:effectLst/>
                <a:uFillTx/>
                <a:latin typeface="Book Antiqua"/>
              </a:endParaRPr>
            </a:p>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and Techniques</a:t>
              </a:r>
              <a:endParaRPr b="0" lang="en-US" sz="1200" strike="noStrike" u="none">
                <a:solidFill>
                  <a:srgbClr val="000000"/>
                </a:solidFill>
                <a:effectLst/>
                <a:uFillTx/>
                <a:latin typeface="Book Antiqua"/>
              </a:endParaRPr>
            </a:p>
          </p:txBody>
        </p:sp>
      </p:grpSp>
      <p:grpSp>
        <p:nvGrpSpPr>
          <p:cNvPr id="246" name=""/>
          <p:cNvGrpSpPr/>
          <p:nvPr/>
        </p:nvGrpSpPr>
        <p:grpSpPr>
          <a:xfrm>
            <a:off x="2857680" y="2003400"/>
            <a:ext cx="1942560" cy="1424880"/>
            <a:chOff x="2857680" y="2003400"/>
            <a:chExt cx="1942560" cy="1424880"/>
          </a:xfrm>
        </p:grpSpPr>
        <p:sp>
          <p:nvSpPr>
            <p:cNvPr id="247" name=""/>
            <p:cNvSpPr/>
            <p:nvPr/>
          </p:nvSpPr>
          <p:spPr>
            <a:xfrm>
              <a:off x="2857680" y="2408040"/>
              <a:ext cx="1942560" cy="1020240"/>
            </a:xfrm>
            <a:prstGeom prst="rect">
              <a:avLst/>
            </a:prstGeom>
            <a:noFill/>
            <a:ln w="0">
              <a:noFill/>
            </a:ln>
          </p:spPr>
          <p:style>
            <a:lnRef idx="0"/>
            <a:fillRef idx="0"/>
            <a:effectRef idx="0"/>
            <a:fontRef idx="minor"/>
          </p:style>
          <p:txBody>
            <a:bodyPr lIns="82440" rIns="82440" tIns="41400" bIns="41400" anchor="t">
              <a:spAutoFit/>
            </a:bodyPr>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Sourcing Strategy</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Currency Exchange</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Transportation</a:t>
              </a:r>
              <a:endParaRPr b="0" lang="en-US" sz="1200" strike="noStrike" u="none">
                <a:solidFill>
                  <a:srgbClr val="000000"/>
                </a:solidFill>
                <a:effectLst/>
                <a:uFillTx/>
                <a:latin typeface="Book Antiqua"/>
              </a:endParaRPr>
            </a:p>
            <a:p>
              <a:pPr marL="152280" indent="-152280">
                <a:lnSpc>
                  <a:spcPct val="90000"/>
                </a:lnSpc>
                <a:spcBef>
                  <a:spcPts val="300"/>
                </a:spcBef>
                <a:buClr>
                  <a:srgbClr val="000000"/>
                </a:buClr>
                <a:buSzPct val="75000"/>
                <a:buFont typeface="Wingdings" charset="2"/>
                <a:buChar char=""/>
                <a:tabLst>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0" lang="en-US" sz="1200" strike="noStrike" u="none">
                  <a:solidFill>
                    <a:srgbClr val="000000"/>
                  </a:solidFill>
                  <a:effectLst/>
                  <a:uFillTx/>
                  <a:latin typeface="Arial"/>
                </a:rPr>
                <a:t>Alliance Development and Implementation</a:t>
              </a:r>
              <a:endParaRPr b="0" lang="en-US" sz="1200" strike="noStrike" u="none">
                <a:solidFill>
                  <a:srgbClr val="000000"/>
                </a:solidFill>
                <a:effectLst/>
                <a:uFillTx/>
                <a:latin typeface="Book Antiqua"/>
              </a:endParaRPr>
            </a:p>
          </p:txBody>
        </p:sp>
        <p:sp>
          <p:nvSpPr>
            <p:cNvPr id="248" name=""/>
            <p:cNvSpPr/>
            <p:nvPr/>
          </p:nvSpPr>
          <p:spPr>
            <a:xfrm>
              <a:off x="3090600" y="2003400"/>
              <a:ext cx="1478160" cy="412200"/>
            </a:xfrm>
            <a:prstGeom prst="rect">
              <a:avLst/>
            </a:prstGeom>
            <a:noFill/>
            <a:ln w="0">
              <a:noFill/>
            </a:ln>
          </p:spPr>
          <p:style>
            <a:lnRef idx="0"/>
            <a:fillRef idx="0"/>
            <a:effectRef idx="0"/>
            <a:fontRef idx="minor"/>
          </p:style>
          <p:txBody>
            <a:bodyPr wrap="none" lIns="82440" rIns="82440" tIns="41400" bIns="41400" anchor="t">
              <a:spAutoFit/>
            </a:bodyPr>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Global</a:t>
              </a:r>
              <a:endParaRPr b="0" lang="en-US" sz="1200" strike="noStrike" u="none">
                <a:solidFill>
                  <a:srgbClr val="000000"/>
                </a:solidFill>
                <a:effectLst/>
                <a:uFillTx/>
                <a:latin typeface="Book Antiqua"/>
              </a:endParaRPr>
            </a:p>
            <a:p>
              <a:pPr algn="ctr">
                <a:lnSpc>
                  <a:spcPct val="90000"/>
                </a:lnSpc>
                <a:tabLst>
                  <a:tab algn="l" pos="0"/>
                  <a:tab algn="l" pos="725400"/>
                  <a:tab algn="l" pos="1450800"/>
                  <a:tab algn="l" pos="2176560"/>
                  <a:tab algn="l" pos="2901960"/>
                  <a:tab algn="l" pos="3627360"/>
                  <a:tab algn="l" pos="4352760"/>
                  <a:tab algn="l" pos="5078520"/>
                  <a:tab algn="l" pos="5803920"/>
                  <a:tab algn="l" pos="6529320"/>
                  <a:tab algn="l" pos="7254720"/>
                  <a:tab algn="l" pos="7980480"/>
                  <a:tab algn="l" pos="8705880"/>
                  <a:tab algn="l" pos="9431280"/>
                  <a:tab algn="l" pos="10156680"/>
                  <a:tab algn="l" pos="10882440"/>
                </a:tabLst>
              </a:pPr>
              <a:r>
                <a:rPr b="1" lang="en-US" sz="1200" strike="noStrike" u="none">
                  <a:solidFill>
                    <a:srgbClr val="000000"/>
                  </a:solidFill>
                  <a:effectLst/>
                  <a:uFillTx/>
                  <a:latin typeface="Arial"/>
                </a:rPr>
                <a:t>Sourcing Strategy</a:t>
              </a:r>
              <a:endParaRPr b="0" lang="en-US" sz="1200" strike="noStrike" u="none">
                <a:solidFill>
                  <a:srgbClr val="000000"/>
                </a:solidFill>
                <a:effectLst/>
                <a:uFillTx/>
                <a:latin typeface="Book Antiqua"/>
              </a:endParaRPr>
            </a:p>
          </p:txBody>
        </p:sp>
      </p:grpSp>
      <p:sp>
        <p:nvSpPr>
          <p:cNvPr id="249" name=""/>
          <p:cNvSpPr/>
          <p:nvPr/>
        </p:nvSpPr>
        <p:spPr>
          <a:xfrm>
            <a:off x="0" y="1374840"/>
            <a:ext cx="9142560" cy="3362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 </a:t>
            </a:r>
            <a:r>
              <a:rPr b="1" lang="en-US" sz="1600" strike="noStrike" u="none">
                <a:solidFill>
                  <a:srgbClr val="000000"/>
                </a:solidFill>
                <a:effectLst/>
                <a:uFillTx/>
                <a:latin typeface="Arial"/>
              </a:rPr>
              <a:t>Sourcing and Auctioning Practice  Assets</a:t>
            </a:r>
            <a:endParaRPr b="0" lang="en-US" sz="1600" strike="noStrike" u="none">
              <a:solidFill>
                <a:srgbClr val="000000"/>
              </a:solidFill>
              <a:effectLst/>
              <a:uFillTx/>
              <a:latin typeface="Book Antiqua"/>
            </a:endParaRPr>
          </a:p>
        </p:txBody>
      </p:sp>
      <p:sp>
        <p:nvSpPr>
          <p:cNvPr id="250"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Our Unparalleled Assets — Knowledge Sharing Technology, Internal Networks, Practice  Tools — Ensure That Sourcing Personnel Are Kept on the Leading Edge and Can Inject Creativity Into Their Work.</a:t>
            </a:r>
            <a:endParaRPr b="1" lang="en-US" sz="1800" strike="noStrike" u="none">
              <a:solidFill>
                <a:srgbClr val="ffffff"/>
              </a:solidFill>
              <a:effectLst/>
              <a:uFillTx/>
              <a:latin typeface="Arial"/>
            </a:endParaRPr>
          </a:p>
        </p:txBody>
      </p:sp>
      <p:pic>
        <p:nvPicPr>
          <p:cNvPr id="251" name="Computer%20flat%20monitor%202" descr=""/>
          <p:cNvPicPr/>
          <p:nvPr/>
        </p:nvPicPr>
        <p:blipFill>
          <a:blip r:embed="rId1"/>
          <a:stretch/>
        </p:blipFill>
        <p:spPr>
          <a:xfrm>
            <a:off x="7369200" y="3000240"/>
            <a:ext cx="1160280" cy="1764000"/>
          </a:xfrm>
          <a:prstGeom prst="rect">
            <a:avLst/>
          </a:prstGeom>
          <a:noFill/>
          <a:ln w="0">
            <a:noFill/>
          </a:ln>
        </p:spPr>
      </p:pic>
      <p:sp>
        <p:nvSpPr>
          <p:cNvPr id="252" name=""/>
          <p:cNvSpPr/>
          <p:nvPr/>
        </p:nvSpPr>
        <p:spPr>
          <a:xfrm>
            <a:off x="7193160" y="4775400"/>
            <a:ext cx="1575720" cy="549000"/>
          </a:xfrm>
          <a:prstGeom prst="rect">
            <a:avLst/>
          </a:prstGeom>
          <a:noFill/>
          <a:ln w="0">
            <a:noFill/>
          </a:ln>
        </p:spPr>
        <p:style>
          <a:lnRef idx="0"/>
          <a:fillRef idx="0"/>
          <a:effectRef idx="0"/>
          <a:fontRef idx="minor"/>
        </p:style>
        <p:txBody>
          <a:bodyPr wrap="none" lIns="0" rIns="0" tIns="0" bIns="0" anchor="b" anchorCtr="1">
            <a:spAutoFit/>
          </a:bodyPr>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1200" strike="noStrike" u="none">
                <a:solidFill>
                  <a:srgbClr val="000000"/>
                </a:solidFill>
                <a:effectLst/>
                <a:uFillTx/>
                <a:latin typeface="Arial"/>
              </a:rPr>
              <a:t>Accenture</a:t>
            </a:r>
            <a:endParaRPr b="0" lang="en-US" sz="1200" strike="noStrike" u="none">
              <a:solidFill>
                <a:srgbClr val="000000"/>
              </a:solidFill>
              <a:effectLst/>
              <a:uFillTx/>
              <a:latin typeface="Book Antiqua"/>
            </a:endParaRPr>
          </a:p>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1200" strike="noStrike" u="none">
                <a:solidFill>
                  <a:srgbClr val="000000"/>
                </a:solidFill>
                <a:effectLst/>
                <a:uFillTx/>
                <a:latin typeface="Arial"/>
              </a:rPr>
              <a:t>Knowledge Exchange</a:t>
            </a:r>
            <a:endParaRPr b="0" lang="en-US" sz="1200" strike="noStrike" u="none">
              <a:solidFill>
                <a:srgbClr val="000000"/>
              </a:solidFill>
              <a:effectLst/>
              <a:uFillTx/>
              <a:latin typeface="Book Antiqua"/>
            </a:endParaRPr>
          </a:p>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1200" strike="noStrike" u="none">
                <a:solidFill>
                  <a:srgbClr val="000000"/>
                </a:solidFill>
                <a:effectLst/>
                <a:uFillTx/>
                <a:latin typeface="Arial"/>
              </a:rPr>
              <a:t>Databases</a:t>
            </a:r>
            <a:endParaRPr b="0" lang="en-US" sz="1200" strike="noStrike" u="none">
              <a:solidFill>
                <a:srgbClr val="000000"/>
              </a:solidFill>
              <a:effectLst/>
              <a:uFillTx/>
              <a:latin typeface="Book Antiqua"/>
            </a:endParaRPr>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3"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On a Project for Large Computer Manufacture, We Assisted in Reducing Cost of Direct and Indirect Materials by Almost $400 MM Annually, Covering Almost $4 B in Spending.</a:t>
            </a:r>
            <a:endParaRPr b="1" lang="en-US" sz="1800" strike="noStrike" u="none">
              <a:solidFill>
                <a:srgbClr val="ffffff"/>
              </a:solidFill>
              <a:effectLst/>
              <a:uFillTx/>
              <a:latin typeface="Arial"/>
            </a:endParaRPr>
          </a:p>
        </p:txBody>
      </p:sp>
      <p:sp>
        <p:nvSpPr>
          <p:cNvPr id="254" name=""/>
          <p:cNvSpPr/>
          <p:nvPr/>
        </p:nvSpPr>
        <p:spPr>
          <a:xfrm>
            <a:off x="2487240" y="1736640"/>
            <a:ext cx="150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Direct Materials</a:t>
            </a:r>
            <a:endParaRPr b="0" lang="en-US" sz="1400" strike="noStrike" u="none">
              <a:solidFill>
                <a:srgbClr val="000000"/>
              </a:solidFill>
              <a:effectLst/>
              <a:uFillTx/>
              <a:latin typeface="Book Antiqua"/>
            </a:endParaRPr>
          </a:p>
        </p:txBody>
      </p:sp>
      <p:sp>
        <p:nvSpPr>
          <p:cNvPr id="255" name=""/>
          <p:cNvSpPr/>
          <p:nvPr/>
        </p:nvSpPr>
        <p:spPr>
          <a:xfrm>
            <a:off x="5956560" y="1736640"/>
            <a:ext cx="16473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Indirect Materials</a:t>
            </a:r>
            <a:endParaRPr b="0" lang="en-US" sz="1400" strike="noStrike" u="none">
              <a:solidFill>
                <a:srgbClr val="000000"/>
              </a:solidFill>
              <a:effectLst/>
              <a:uFillTx/>
              <a:latin typeface="Book Antiqua"/>
            </a:endParaRPr>
          </a:p>
        </p:txBody>
      </p:sp>
      <p:graphicFrame>
        <p:nvGraphicFramePr>
          <p:cNvPr id="256" name=""/>
          <p:cNvGraphicFramePr/>
          <p:nvPr/>
        </p:nvGraphicFramePr>
        <p:xfrm>
          <a:off x="557280" y="2003400"/>
          <a:ext cx="7731000" cy="3747960"/>
        </p:xfrm>
        <a:graphic>
          <a:graphicData uri="http://schemas.openxmlformats.org/presentationml/2006/ole">
            <p:oleObj r:id="rId1" spid="">
              <p:embed/>
              <p:pic>
                <p:nvPicPr>
                  <p:cNvPr id="257" name="" descr=""/>
                  <p:cNvPicPr/>
                  <p:nvPr/>
                </p:nvPicPr>
                <p:blipFill>
                  <a:blip r:embed="rId2"/>
                  <a:stretch/>
                </p:blipFill>
                <p:spPr>
                  <a:xfrm>
                    <a:off x="557280" y="2003400"/>
                    <a:ext cx="7731000" cy="3747960"/>
                  </a:xfrm>
                  <a:prstGeom prst="rect">
                    <a:avLst/>
                  </a:prstGeom>
                  <a:noFill/>
                  <a:ln w="0">
                    <a:noFill/>
                  </a:ln>
                </p:spPr>
              </p:pic>
            </p:oleObj>
          </a:graphicData>
        </a:graphic>
      </p:graphicFrame>
      <p:sp>
        <p:nvSpPr>
          <p:cNvPr id="258" name=""/>
          <p:cNvSpPr/>
          <p:nvPr/>
        </p:nvSpPr>
        <p:spPr>
          <a:xfrm rot="5400000">
            <a:off x="3118320" y="65520"/>
            <a:ext cx="244440" cy="4195800"/>
          </a:xfrm>
          <a:custGeom>
            <a:avLst/>
            <a:gdLst>
              <a:gd name="textAreaLeft" fmla="*/ 156240 w 244440"/>
              <a:gd name="textAreaRight" fmla="*/ 244440 w 244440"/>
              <a:gd name="textAreaTop" fmla="*/ 23040 h 4195800"/>
              <a:gd name="textAreaBottom" fmla="*/ 4172760 h 4195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192"/>
                  <a:pt x="10800" y="383"/>
                </a:cubicBezTo>
                <a:lnTo>
                  <a:pt x="10800" y="10417"/>
                </a:lnTo>
                <a:cubicBezTo>
                  <a:pt x="10800" y="10609"/>
                  <a:pt x="5400" y="10800"/>
                  <a:pt x="0" y="10800"/>
                </a:cubicBezTo>
                <a:cubicBezTo>
                  <a:pt x="5400" y="10800"/>
                  <a:pt x="10800" y="10992"/>
                  <a:pt x="10800" y="11183"/>
                </a:cubicBezTo>
                <a:lnTo>
                  <a:pt x="10800" y="21217"/>
                </a:lnTo>
                <a:cubicBezTo>
                  <a:pt x="10800" y="21409"/>
                  <a:pt x="16200" y="21600"/>
                  <a:pt x="2160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59" name=""/>
          <p:cNvSpPr/>
          <p:nvPr/>
        </p:nvSpPr>
        <p:spPr>
          <a:xfrm rot="16200000">
            <a:off x="927360" y="5723640"/>
            <a:ext cx="60408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Hard Drives</a:t>
            </a:r>
            <a:endParaRPr b="0" lang="en-US" sz="900" strike="noStrike" u="none">
              <a:solidFill>
                <a:srgbClr val="000000"/>
              </a:solidFill>
              <a:effectLst/>
              <a:uFillTx/>
              <a:latin typeface="Book Antiqua"/>
            </a:endParaRPr>
          </a:p>
        </p:txBody>
      </p:sp>
      <p:grpSp>
        <p:nvGrpSpPr>
          <p:cNvPr id="260" name=""/>
          <p:cNvGrpSpPr/>
          <p:nvPr/>
        </p:nvGrpSpPr>
        <p:grpSpPr>
          <a:xfrm>
            <a:off x="2895480" y="2590920"/>
            <a:ext cx="1429560" cy="611640"/>
            <a:chOff x="2895480" y="2590920"/>
            <a:chExt cx="1429560" cy="611640"/>
          </a:xfrm>
        </p:grpSpPr>
        <p:sp>
          <p:nvSpPr>
            <p:cNvPr id="261" name=""/>
            <p:cNvSpPr/>
            <p:nvPr/>
          </p:nvSpPr>
          <p:spPr>
            <a:xfrm>
              <a:off x="2895480" y="2971800"/>
              <a:ext cx="181080" cy="182520"/>
            </a:xfrm>
            <a:prstGeom prst="rect">
              <a:avLst/>
            </a:prstGeom>
            <a:solidFill>
              <a:srgbClr val="ffff99"/>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262" name=""/>
            <p:cNvSpPr/>
            <p:nvPr/>
          </p:nvSpPr>
          <p:spPr>
            <a:xfrm>
              <a:off x="2895480" y="2637000"/>
              <a:ext cx="181080" cy="182520"/>
            </a:xfrm>
            <a:prstGeom prst="rect">
              <a:avLst/>
            </a:prstGeom>
            <a:solidFill>
              <a:srgbClr val="0000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263" name=""/>
            <p:cNvSpPr/>
            <p:nvPr/>
          </p:nvSpPr>
          <p:spPr>
            <a:xfrm>
              <a:off x="3085200" y="2590920"/>
              <a:ext cx="1239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Savings</a:t>
              </a:r>
              <a:endParaRPr b="0" lang="en-US" sz="1200" strike="noStrike" u="none">
                <a:solidFill>
                  <a:srgbClr val="000000"/>
                </a:solidFill>
                <a:effectLst/>
                <a:uFillTx/>
                <a:latin typeface="Book Antiqua"/>
              </a:endParaRPr>
            </a:p>
          </p:txBody>
        </p:sp>
        <p:sp>
          <p:nvSpPr>
            <p:cNvPr id="264" name=""/>
            <p:cNvSpPr/>
            <p:nvPr/>
          </p:nvSpPr>
          <p:spPr>
            <a:xfrm>
              <a:off x="3085200" y="2925720"/>
              <a:ext cx="1138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Spend</a:t>
              </a:r>
              <a:endParaRPr b="0" lang="en-US" sz="1200" strike="noStrike" u="none">
                <a:solidFill>
                  <a:srgbClr val="000000"/>
                </a:solidFill>
                <a:effectLst/>
                <a:uFillTx/>
                <a:latin typeface="Book Antiqua"/>
              </a:endParaRPr>
            </a:p>
          </p:txBody>
        </p:sp>
      </p:grpSp>
      <p:sp>
        <p:nvSpPr>
          <p:cNvPr id="265" name=""/>
          <p:cNvSpPr/>
          <p:nvPr/>
        </p:nvSpPr>
        <p:spPr>
          <a:xfrm rot="5400000">
            <a:off x="6656760" y="789480"/>
            <a:ext cx="244440" cy="2747880"/>
          </a:xfrm>
          <a:custGeom>
            <a:avLst/>
            <a:gdLst>
              <a:gd name="textAreaLeft" fmla="*/ 156240 w 244440"/>
              <a:gd name="textAreaRight" fmla="*/ 244440 w 244440"/>
              <a:gd name="textAreaTop" fmla="*/ 20160 h 2747880"/>
              <a:gd name="textAreaBottom" fmla="*/ 2727720 h 27478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256"/>
                  <a:pt x="10800" y="511"/>
                </a:cubicBezTo>
                <a:lnTo>
                  <a:pt x="10800" y="10289"/>
                </a:lnTo>
                <a:cubicBezTo>
                  <a:pt x="10800" y="10545"/>
                  <a:pt x="5400" y="10800"/>
                  <a:pt x="0" y="10800"/>
                </a:cubicBezTo>
                <a:cubicBezTo>
                  <a:pt x="5400" y="10800"/>
                  <a:pt x="10800" y="11056"/>
                  <a:pt x="10800" y="11311"/>
                </a:cubicBezTo>
                <a:lnTo>
                  <a:pt x="10800" y="21089"/>
                </a:lnTo>
                <a:cubicBezTo>
                  <a:pt x="10800" y="21345"/>
                  <a:pt x="16200" y="21600"/>
                  <a:pt x="2160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66" name=""/>
          <p:cNvSpPr/>
          <p:nvPr/>
        </p:nvSpPr>
        <p:spPr>
          <a:xfrm rot="16200000">
            <a:off x="1262880" y="5633280"/>
            <a:ext cx="547200" cy="24804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Secondary</a:t>
            </a:r>
            <a:endParaRPr b="0" lang="en-US" sz="9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Storage</a:t>
            </a:r>
            <a:endParaRPr b="0" lang="en-US" sz="900" strike="noStrike" u="none">
              <a:solidFill>
                <a:srgbClr val="000000"/>
              </a:solidFill>
              <a:effectLst/>
              <a:uFillTx/>
              <a:latin typeface="Book Antiqua"/>
            </a:endParaRPr>
          </a:p>
        </p:txBody>
      </p:sp>
      <p:sp>
        <p:nvSpPr>
          <p:cNvPr id="267" name=""/>
          <p:cNvSpPr/>
          <p:nvPr/>
        </p:nvSpPr>
        <p:spPr>
          <a:xfrm rot="16200000">
            <a:off x="1646640" y="5618880"/>
            <a:ext cx="39456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DRAMs</a:t>
            </a:r>
            <a:endParaRPr b="0" lang="en-US" sz="900" strike="noStrike" u="none">
              <a:solidFill>
                <a:srgbClr val="000000"/>
              </a:solidFill>
              <a:effectLst/>
              <a:uFillTx/>
              <a:latin typeface="Book Antiqua"/>
            </a:endParaRPr>
          </a:p>
        </p:txBody>
      </p:sp>
      <p:sp>
        <p:nvSpPr>
          <p:cNvPr id="268" name=""/>
          <p:cNvSpPr/>
          <p:nvPr/>
        </p:nvSpPr>
        <p:spPr>
          <a:xfrm rot="16200000">
            <a:off x="1991160" y="5581440"/>
            <a:ext cx="31824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Semis</a:t>
            </a:r>
            <a:endParaRPr b="0" lang="en-US" sz="900" strike="noStrike" u="none">
              <a:solidFill>
                <a:srgbClr val="000000"/>
              </a:solidFill>
              <a:effectLst/>
              <a:uFillTx/>
              <a:latin typeface="Book Antiqua"/>
            </a:endParaRPr>
          </a:p>
        </p:txBody>
      </p:sp>
      <p:sp>
        <p:nvSpPr>
          <p:cNvPr id="269" name=""/>
          <p:cNvSpPr/>
          <p:nvPr/>
        </p:nvSpPr>
        <p:spPr>
          <a:xfrm rot="16200000">
            <a:off x="2260800" y="5618880"/>
            <a:ext cx="39456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Mobiles</a:t>
            </a:r>
            <a:endParaRPr b="0" lang="en-US" sz="900" strike="noStrike" u="none">
              <a:solidFill>
                <a:srgbClr val="000000"/>
              </a:solidFill>
              <a:effectLst/>
              <a:uFillTx/>
              <a:latin typeface="Book Antiqua"/>
            </a:endParaRPr>
          </a:p>
        </p:txBody>
      </p:sp>
      <p:sp>
        <p:nvSpPr>
          <p:cNvPr id="270" name=""/>
          <p:cNvSpPr/>
          <p:nvPr/>
        </p:nvSpPr>
        <p:spPr>
          <a:xfrm rot="16200000">
            <a:off x="2345040" y="5841720"/>
            <a:ext cx="83916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Microprocessors</a:t>
            </a:r>
            <a:endParaRPr b="0" lang="en-US" sz="900" strike="noStrike" u="none">
              <a:solidFill>
                <a:srgbClr val="000000"/>
              </a:solidFill>
              <a:effectLst/>
              <a:uFillTx/>
              <a:latin typeface="Book Antiqua"/>
            </a:endParaRPr>
          </a:p>
        </p:txBody>
      </p:sp>
      <p:sp>
        <p:nvSpPr>
          <p:cNvPr id="271" name=""/>
          <p:cNvSpPr/>
          <p:nvPr/>
        </p:nvSpPr>
        <p:spPr>
          <a:xfrm rot="16200000">
            <a:off x="2856240" y="5637960"/>
            <a:ext cx="43272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Displays</a:t>
            </a:r>
            <a:endParaRPr b="0" lang="en-US" sz="900" strike="noStrike" u="none">
              <a:solidFill>
                <a:srgbClr val="000000"/>
              </a:solidFill>
              <a:effectLst/>
              <a:uFillTx/>
              <a:latin typeface="Book Antiqua"/>
            </a:endParaRPr>
          </a:p>
        </p:txBody>
      </p:sp>
      <p:sp>
        <p:nvSpPr>
          <p:cNvPr id="272" name=""/>
          <p:cNvSpPr/>
          <p:nvPr/>
        </p:nvSpPr>
        <p:spPr>
          <a:xfrm rot="16200000">
            <a:off x="3153240" y="5648040"/>
            <a:ext cx="45180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Software</a:t>
            </a:r>
            <a:endParaRPr b="0" lang="en-US" sz="900" strike="noStrike" u="none">
              <a:solidFill>
                <a:srgbClr val="000000"/>
              </a:solidFill>
              <a:effectLst/>
              <a:uFillTx/>
              <a:latin typeface="Book Antiqua"/>
            </a:endParaRPr>
          </a:p>
        </p:txBody>
      </p:sp>
      <p:sp>
        <p:nvSpPr>
          <p:cNvPr id="273" name=""/>
          <p:cNvSpPr/>
          <p:nvPr/>
        </p:nvSpPr>
        <p:spPr>
          <a:xfrm rot="16200000">
            <a:off x="3372120" y="5736960"/>
            <a:ext cx="62964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Interconnect</a:t>
            </a:r>
            <a:endParaRPr b="0" lang="en-US" sz="900" strike="noStrike" u="none">
              <a:solidFill>
                <a:srgbClr val="000000"/>
              </a:solidFill>
              <a:effectLst/>
              <a:uFillTx/>
              <a:latin typeface="Book Antiqua"/>
            </a:endParaRPr>
          </a:p>
        </p:txBody>
      </p:sp>
      <p:sp>
        <p:nvSpPr>
          <p:cNvPr id="274" name=""/>
          <p:cNvSpPr/>
          <p:nvPr/>
        </p:nvSpPr>
        <p:spPr>
          <a:xfrm rot="16200000">
            <a:off x="3726000" y="5684400"/>
            <a:ext cx="53460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Packaging</a:t>
            </a:r>
            <a:endParaRPr b="0" lang="en-US" sz="900" strike="noStrike" u="none">
              <a:solidFill>
                <a:srgbClr val="000000"/>
              </a:solidFill>
              <a:effectLst/>
              <a:uFillTx/>
              <a:latin typeface="Book Antiqua"/>
            </a:endParaRPr>
          </a:p>
        </p:txBody>
      </p:sp>
      <p:sp>
        <p:nvSpPr>
          <p:cNvPr id="275" name=""/>
          <p:cNvSpPr/>
          <p:nvPr/>
        </p:nvSpPr>
        <p:spPr>
          <a:xfrm rot="16200000">
            <a:off x="4062960" y="5660640"/>
            <a:ext cx="47700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Networks</a:t>
            </a:r>
            <a:endParaRPr b="0" lang="en-US" sz="900" strike="noStrike" u="none">
              <a:solidFill>
                <a:srgbClr val="000000"/>
              </a:solidFill>
              <a:effectLst/>
              <a:uFillTx/>
              <a:latin typeface="Book Antiqua"/>
            </a:endParaRPr>
          </a:p>
        </p:txBody>
      </p:sp>
      <p:sp>
        <p:nvSpPr>
          <p:cNvPr id="276" name=""/>
          <p:cNvSpPr/>
          <p:nvPr/>
        </p:nvSpPr>
        <p:spPr>
          <a:xfrm rot="16200000">
            <a:off x="4313520" y="5717880"/>
            <a:ext cx="59148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Alpha chips</a:t>
            </a:r>
            <a:endParaRPr b="0" lang="en-US" sz="900" strike="noStrike" u="none">
              <a:solidFill>
                <a:srgbClr val="000000"/>
              </a:solidFill>
              <a:effectLst/>
              <a:uFillTx/>
              <a:latin typeface="Book Antiqua"/>
            </a:endParaRPr>
          </a:p>
        </p:txBody>
      </p:sp>
      <p:sp>
        <p:nvSpPr>
          <p:cNvPr id="277" name=""/>
          <p:cNvSpPr/>
          <p:nvPr/>
        </p:nvSpPr>
        <p:spPr>
          <a:xfrm rot="16200000">
            <a:off x="4518000" y="5819400"/>
            <a:ext cx="79488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Power Supplies</a:t>
            </a:r>
            <a:endParaRPr b="0" lang="en-US" sz="900" strike="noStrike" u="none">
              <a:solidFill>
                <a:srgbClr val="000000"/>
              </a:solidFill>
              <a:effectLst/>
              <a:uFillTx/>
              <a:latin typeface="Book Antiqua"/>
            </a:endParaRPr>
          </a:p>
        </p:txBody>
      </p:sp>
      <p:sp>
        <p:nvSpPr>
          <p:cNvPr id="278" name=""/>
          <p:cNvSpPr/>
          <p:nvPr/>
        </p:nvSpPr>
        <p:spPr>
          <a:xfrm rot="16200000">
            <a:off x="4595400" y="5989320"/>
            <a:ext cx="1258200" cy="24804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Remainder of Direct Mtls</a:t>
            </a:r>
            <a:endParaRPr b="0" lang="en-US" sz="9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 commodities)</a:t>
            </a:r>
            <a:endParaRPr b="0" lang="en-US" sz="900" strike="noStrike" u="none">
              <a:solidFill>
                <a:srgbClr val="000000"/>
              </a:solidFill>
              <a:effectLst/>
              <a:uFillTx/>
              <a:latin typeface="Book Antiqua"/>
            </a:endParaRPr>
          </a:p>
        </p:txBody>
      </p:sp>
      <p:sp>
        <p:nvSpPr>
          <p:cNvPr id="279" name=""/>
          <p:cNvSpPr/>
          <p:nvPr/>
        </p:nvSpPr>
        <p:spPr>
          <a:xfrm rot="16200000">
            <a:off x="5002200" y="5949720"/>
            <a:ext cx="105552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Capital Expenditures</a:t>
            </a:r>
            <a:endParaRPr b="0" lang="en-US" sz="900" strike="noStrike" u="none">
              <a:solidFill>
                <a:srgbClr val="000000"/>
              </a:solidFill>
              <a:effectLst/>
              <a:uFillTx/>
              <a:latin typeface="Book Antiqua"/>
            </a:endParaRPr>
          </a:p>
        </p:txBody>
      </p:sp>
      <p:sp>
        <p:nvSpPr>
          <p:cNvPr id="280" name=""/>
          <p:cNvSpPr/>
          <p:nvPr/>
        </p:nvSpPr>
        <p:spPr>
          <a:xfrm rot="16200000">
            <a:off x="5339160" y="5920920"/>
            <a:ext cx="99828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Ad/Promo &amp; Events</a:t>
            </a:r>
            <a:endParaRPr b="0" lang="en-US" sz="900" strike="noStrike" u="none">
              <a:solidFill>
                <a:srgbClr val="000000"/>
              </a:solidFill>
              <a:effectLst/>
              <a:uFillTx/>
              <a:latin typeface="Book Antiqua"/>
            </a:endParaRPr>
          </a:p>
        </p:txBody>
      </p:sp>
      <p:sp>
        <p:nvSpPr>
          <p:cNvPr id="281" name=""/>
          <p:cNvSpPr/>
          <p:nvPr/>
        </p:nvSpPr>
        <p:spPr>
          <a:xfrm rot="16200000">
            <a:off x="5727960" y="5838480"/>
            <a:ext cx="83304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Print Advertising</a:t>
            </a:r>
            <a:endParaRPr b="0" lang="en-US" sz="900" strike="noStrike" u="none">
              <a:solidFill>
                <a:srgbClr val="000000"/>
              </a:solidFill>
              <a:effectLst/>
              <a:uFillTx/>
              <a:latin typeface="Book Antiqua"/>
            </a:endParaRPr>
          </a:p>
        </p:txBody>
      </p:sp>
      <p:sp>
        <p:nvSpPr>
          <p:cNvPr id="282" name=""/>
          <p:cNvSpPr/>
          <p:nvPr/>
        </p:nvSpPr>
        <p:spPr>
          <a:xfrm rot="16200000">
            <a:off x="6026400" y="5841720"/>
            <a:ext cx="85212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Factory Supplies</a:t>
            </a:r>
            <a:endParaRPr b="0" lang="en-US" sz="900" strike="noStrike" u="none">
              <a:solidFill>
                <a:srgbClr val="000000"/>
              </a:solidFill>
              <a:effectLst/>
              <a:uFillTx/>
              <a:latin typeface="Book Antiqua"/>
            </a:endParaRPr>
          </a:p>
        </p:txBody>
      </p:sp>
      <p:sp>
        <p:nvSpPr>
          <p:cNvPr id="283" name=""/>
          <p:cNvSpPr/>
          <p:nvPr/>
        </p:nvSpPr>
        <p:spPr>
          <a:xfrm rot="16200000">
            <a:off x="6488280" y="5691960"/>
            <a:ext cx="54072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Consulting</a:t>
            </a:r>
            <a:endParaRPr b="0" lang="en-US" sz="900" strike="noStrike" u="none">
              <a:solidFill>
                <a:srgbClr val="000000"/>
              </a:solidFill>
              <a:effectLst/>
              <a:uFillTx/>
              <a:latin typeface="Book Antiqua"/>
            </a:endParaRPr>
          </a:p>
        </p:txBody>
      </p:sp>
      <p:sp>
        <p:nvSpPr>
          <p:cNvPr id="284" name=""/>
          <p:cNvSpPr/>
          <p:nvPr/>
        </p:nvSpPr>
        <p:spPr>
          <a:xfrm rot="16200000">
            <a:off x="6640920" y="5843160"/>
            <a:ext cx="85212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Contract  t Labor</a:t>
            </a:r>
            <a:endParaRPr b="0" lang="en-US" sz="900" strike="noStrike" u="none">
              <a:solidFill>
                <a:srgbClr val="000000"/>
              </a:solidFill>
              <a:effectLst/>
              <a:uFillTx/>
              <a:latin typeface="Book Antiqua"/>
            </a:endParaRPr>
          </a:p>
        </p:txBody>
      </p:sp>
      <p:sp>
        <p:nvSpPr>
          <p:cNvPr id="285" name=""/>
          <p:cNvSpPr/>
          <p:nvPr/>
        </p:nvSpPr>
        <p:spPr>
          <a:xfrm rot="16200000">
            <a:off x="6969600" y="5825880"/>
            <a:ext cx="80748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Repair Services</a:t>
            </a:r>
            <a:endParaRPr b="0" lang="en-US" sz="900" strike="noStrike" u="none">
              <a:solidFill>
                <a:srgbClr val="000000"/>
              </a:solidFill>
              <a:effectLst/>
              <a:uFillTx/>
              <a:latin typeface="Book Antiqua"/>
            </a:endParaRPr>
          </a:p>
        </p:txBody>
      </p:sp>
      <p:sp>
        <p:nvSpPr>
          <p:cNvPr id="286" name=""/>
          <p:cNvSpPr/>
          <p:nvPr/>
        </p:nvSpPr>
        <p:spPr>
          <a:xfrm rot="16200000">
            <a:off x="7239240" y="5863680"/>
            <a:ext cx="883800" cy="1242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Other Advertising</a:t>
            </a:r>
            <a:endParaRPr b="0" lang="en-US" sz="900" strike="noStrike" u="none">
              <a:solidFill>
                <a:srgbClr val="000000"/>
              </a:solidFill>
              <a:effectLst/>
              <a:uFillTx/>
              <a:latin typeface="Book Antiqua"/>
            </a:endParaRPr>
          </a:p>
        </p:txBody>
      </p:sp>
      <p:sp>
        <p:nvSpPr>
          <p:cNvPr id="287" name=""/>
          <p:cNvSpPr/>
          <p:nvPr/>
        </p:nvSpPr>
        <p:spPr>
          <a:xfrm rot="16200000">
            <a:off x="7607520" y="5735160"/>
            <a:ext cx="877320" cy="371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Remainder of</a:t>
            </a:r>
            <a:endParaRPr b="0" lang="en-US" sz="9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Indirect Mtls</a:t>
            </a:r>
            <a:endParaRPr b="0" lang="en-US" sz="9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(14 commodities)</a:t>
            </a:r>
            <a:endParaRPr b="0" lang="en-US" sz="900" strike="noStrike" u="none">
              <a:solidFill>
                <a:srgbClr val="000000"/>
              </a:solidFill>
              <a:effectLst/>
              <a:uFillTx/>
              <a:latin typeface="Book Antiqua"/>
            </a:endParaRPr>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On a Current Project for a Manufacturer, Accenture to Date Has Assisted in Reducing Cost of Direct and Indirect Materials by $65 MM Annually Covering Almost $0.7 B in Spend.</a:t>
            </a:r>
            <a:endParaRPr b="1" lang="en-US" sz="1800" strike="noStrike" u="none">
              <a:solidFill>
                <a:srgbClr val="ffffff"/>
              </a:solidFill>
              <a:effectLst/>
              <a:uFillTx/>
              <a:latin typeface="Arial"/>
            </a:endParaRPr>
          </a:p>
        </p:txBody>
      </p:sp>
      <p:sp>
        <p:nvSpPr>
          <p:cNvPr id="289" name=""/>
          <p:cNvSpPr/>
          <p:nvPr/>
        </p:nvSpPr>
        <p:spPr>
          <a:xfrm>
            <a:off x="2979360" y="1736640"/>
            <a:ext cx="150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Direct Materials</a:t>
            </a:r>
            <a:endParaRPr b="0" lang="en-US" sz="1400" strike="noStrike" u="none">
              <a:solidFill>
                <a:srgbClr val="000000"/>
              </a:solidFill>
              <a:effectLst/>
              <a:uFillTx/>
              <a:latin typeface="Book Antiqua"/>
            </a:endParaRPr>
          </a:p>
        </p:txBody>
      </p:sp>
      <p:sp>
        <p:nvSpPr>
          <p:cNvPr id="290" name=""/>
          <p:cNvSpPr/>
          <p:nvPr/>
        </p:nvSpPr>
        <p:spPr>
          <a:xfrm>
            <a:off x="6491520" y="1736640"/>
            <a:ext cx="16473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Indirect Materials</a:t>
            </a:r>
            <a:endParaRPr b="0" lang="en-US" sz="1400" strike="noStrike" u="none">
              <a:solidFill>
                <a:srgbClr val="000000"/>
              </a:solidFill>
              <a:effectLst/>
              <a:uFillTx/>
              <a:latin typeface="Book Antiqua"/>
            </a:endParaRPr>
          </a:p>
        </p:txBody>
      </p:sp>
      <p:graphicFrame>
        <p:nvGraphicFramePr>
          <p:cNvPr id="291" name=""/>
          <p:cNvGraphicFramePr/>
          <p:nvPr/>
        </p:nvGraphicFramePr>
        <p:xfrm>
          <a:off x="557280" y="1959120"/>
          <a:ext cx="7731000" cy="3797280"/>
        </p:xfrm>
        <a:graphic>
          <a:graphicData uri="http://schemas.openxmlformats.org/presentationml/2006/ole">
            <p:oleObj r:id="rId1" spid="">
              <p:embed/>
              <p:pic>
                <p:nvPicPr>
                  <p:cNvPr id="292" name="" descr=""/>
                  <p:cNvPicPr/>
                  <p:nvPr/>
                </p:nvPicPr>
                <p:blipFill>
                  <a:blip r:embed="rId2"/>
                  <a:stretch/>
                </p:blipFill>
                <p:spPr>
                  <a:xfrm>
                    <a:off x="557280" y="1959120"/>
                    <a:ext cx="7731000" cy="3797280"/>
                  </a:xfrm>
                  <a:prstGeom prst="rect">
                    <a:avLst/>
                  </a:prstGeom>
                  <a:noFill/>
                  <a:ln w="0">
                    <a:noFill/>
                  </a:ln>
                </p:spPr>
              </p:pic>
            </p:oleObj>
          </a:graphicData>
        </a:graphic>
      </p:graphicFrame>
      <p:sp>
        <p:nvSpPr>
          <p:cNvPr id="293" name=""/>
          <p:cNvSpPr/>
          <p:nvPr/>
        </p:nvSpPr>
        <p:spPr>
          <a:xfrm rot="5400000">
            <a:off x="3619080" y="-434880"/>
            <a:ext cx="228600" cy="5181480"/>
          </a:xfrm>
          <a:custGeom>
            <a:avLst/>
            <a:gdLst>
              <a:gd name="textAreaLeft" fmla="*/ 146160 w 228600"/>
              <a:gd name="textAreaRight" fmla="*/ 228960 w 228600"/>
              <a:gd name="textAreaTop" fmla="*/ 28440 h 5181480"/>
              <a:gd name="textAreaBottom" fmla="*/ 5153040 h 51814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192"/>
                  <a:pt x="10800" y="383"/>
                </a:cubicBezTo>
                <a:lnTo>
                  <a:pt x="10800" y="10417"/>
                </a:lnTo>
                <a:cubicBezTo>
                  <a:pt x="10800" y="10609"/>
                  <a:pt x="5400" y="10800"/>
                  <a:pt x="0" y="10800"/>
                </a:cubicBezTo>
                <a:cubicBezTo>
                  <a:pt x="5400" y="10800"/>
                  <a:pt x="10800" y="10992"/>
                  <a:pt x="10800" y="11183"/>
                </a:cubicBezTo>
                <a:lnTo>
                  <a:pt x="10800" y="21217"/>
                </a:lnTo>
                <a:cubicBezTo>
                  <a:pt x="10800" y="21409"/>
                  <a:pt x="16200" y="21600"/>
                  <a:pt x="2160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94" name=""/>
          <p:cNvSpPr/>
          <p:nvPr/>
        </p:nvSpPr>
        <p:spPr>
          <a:xfrm rot="5400000">
            <a:off x="7200720" y="1317600"/>
            <a:ext cx="228600" cy="1676160"/>
          </a:xfrm>
          <a:custGeom>
            <a:avLst/>
            <a:gdLst>
              <a:gd name="textAreaLeft" fmla="*/ 146160 w 228600"/>
              <a:gd name="textAreaRight" fmla="*/ 228960 w 228600"/>
              <a:gd name="textAreaTop" fmla="*/ 30240 h 1676160"/>
              <a:gd name="textAreaBottom" fmla="*/ 1645920 h 16761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624"/>
                  <a:pt x="10800" y="1247"/>
                </a:cubicBezTo>
                <a:lnTo>
                  <a:pt x="10800" y="9553"/>
                </a:lnTo>
                <a:cubicBezTo>
                  <a:pt x="10800" y="10177"/>
                  <a:pt x="5400" y="10800"/>
                  <a:pt x="0" y="10800"/>
                </a:cubicBezTo>
                <a:cubicBezTo>
                  <a:pt x="5400" y="10800"/>
                  <a:pt x="10800" y="11424"/>
                  <a:pt x="10800" y="12047"/>
                </a:cubicBezTo>
                <a:lnTo>
                  <a:pt x="10800" y="20353"/>
                </a:lnTo>
                <a:cubicBezTo>
                  <a:pt x="10800" y="20977"/>
                  <a:pt x="16200" y="21600"/>
                  <a:pt x="2160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295" name=""/>
          <p:cNvSpPr/>
          <p:nvPr/>
        </p:nvSpPr>
        <p:spPr>
          <a:xfrm rot="16200000">
            <a:off x="875520" y="5951160"/>
            <a:ext cx="89028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Carbon Steel</a:t>
            </a:r>
            <a:endParaRPr b="0" lang="en-US" sz="1200" strike="noStrike" u="none">
              <a:solidFill>
                <a:srgbClr val="000000"/>
              </a:solidFill>
              <a:effectLst/>
              <a:uFillTx/>
              <a:latin typeface="Book Antiqua"/>
            </a:endParaRPr>
          </a:p>
        </p:txBody>
      </p:sp>
      <p:sp>
        <p:nvSpPr>
          <p:cNvPr id="296" name=""/>
          <p:cNvSpPr/>
          <p:nvPr/>
        </p:nvSpPr>
        <p:spPr>
          <a:xfrm rot="16200000">
            <a:off x="1320840" y="5947200"/>
            <a:ext cx="88164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Plastic Resin</a:t>
            </a:r>
            <a:endParaRPr b="0" lang="en-US" sz="1200" strike="noStrike" u="none">
              <a:solidFill>
                <a:srgbClr val="000000"/>
              </a:solidFill>
              <a:effectLst/>
              <a:uFillTx/>
              <a:latin typeface="Book Antiqua"/>
            </a:endParaRPr>
          </a:p>
        </p:txBody>
      </p:sp>
      <p:sp>
        <p:nvSpPr>
          <p:cNvPr id="297" name=""/>
          <p:cNvSpPr/>
          <p:nvPr/>
        </p:nvSpPr>
        <p:spPr>
          <a:xfrm rot="16200000">
            <a:off x="1743120" y="5969160"/>
            <a:ext cx="92376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Wire Harness</a:t>
            </a:r>
            <a:endParaRPr b="0" lang="en-US" sz="1200" strike="noStrike" u="none">
              <a:solidFill>
                <a:srgbClr val="000000"/>
              </a:solidFill>
              <a:effectLst/>
              <a:uFillTx/>
              <a:latin typeface="Book Antiqua"/>
            </a:endParaRPr>
          </a:p>
        </p:txBody>
      </p:sp>
      <p:sp>
        <p:nvSpPr>
          <p:cNvPr id="298" name=""/>
          <p:cNvSpPr/>
          <p:nvPr/>
        </p:nvSpPr>
        <p:spPr>
          <a:xfrm rot="16200000">
            <a:off x="2304000" y="5846400"/>
            <a:ext cx="67824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Fasteners</a:t>
            </a:r>
            <a:endParaRPr b="0" lang="en-US" sz="1200" strike="noStrike" u="none">
              <a:solidFill>
                <a:srgbClr val="000000"/>
              </a:solidFill>
              <a:effectLst/>
              <a:uFillTx/>
              <a:latin typeface="Book Antiqua"/>
            </a:endParaRPr>
          </a:p>
        </p:txBody>
      </p:sp>
      <p:sp>
        <p:nvSpPr>
          <p:cNvPr id="299" name=""/>
          <p:cNvSpPr/>
          <p:nvPr/>
        </p:nvSpPr>
        <p:spPr>
          <a:xfrm rot="16200000">
            <a:off x="2625120" y="5882760"/>
            <a:ext cx="915480" cy="3294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Various Parts</a:t>
            </a:r>
            <a:endParaRPr b="0" lang="en-US" sz="12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and Seals</a:t>
            </a:r>
            <a:endParaRPr b="0" lang="en-US" sz="1200" strike="noStrike" u="none">
              <a:solidFill>
                <a:srgbClr val="000000"/>
              </a:solidFill>
              <a:effectLst/>
              <a:uFillTx/>
              <a:latin typeface="Book Antiqua"/>
            </a:endParaRPr>
          </a:p>
        </p:txBody>
      </p:sp>
      <p:sp>
        <p:nvSpPr>
          <p:cNvPr id="300" name=""/>
          <p:cNvSpPr/>
          <p:nvPr/>
        </p:nvSpPr>
        <p:spPr>
          <a:xfrm rot="16200000">
            <a:off x="3275640" y="5757480"/>
            <a:ext cx="5004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Igniters</a:t>
            </a:r>
            <a:endParaRPr b="0" lang="en-US" sz="1200" strike="noStrike" u="none">
              <a:solidFill>
                <a:srgbClr val="000000"/>
              </a:solidFill>
              <a:effectLst/>
              <a:uFillTx/>
              <a:latin typeface="Book Antiqua"/>
            </a:endParaRPr>
          </a:p>
        </p:txBody>
      </p:sp>
      <p:sp>
        <p:nvSpPr>
          <p:cNvPr id="301" name=""/>
          <p:cNvSpPr/>
          <p:nvPr/>
        </p:nvSpPr>
        <p:spPr>
          <a:xfrm rot="16200000">
            <a:off x="3526200" y="5947200"/>
            <a:ext cx="88164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Power Cords</a:t>
            </a:r>
            <a:endParaRPr b="0" lang="en-US" sz="1200" strike="noStrike" u="none">
              <a:solidFill>
                <a:srgbClr val="000000"/>
              </a:solidFill>
              <a:effectLst/>
              <a:uFillTx/>
              <a:latin typeface="Book Antiqua"/>
            </a:endParaRPr>
          </a:p>
        </p:txBody>
      </p:sp>
      <p:sp>
        <p:nvSpPr>
          <p:cNvPr id="302" name=""/>
          <p:cNvSpPr/>
          <p:nvPr/>
        </p:nvSpPr>
        <p:spPr>
          <a:xfrm rot="16200000">
            <a:off x="4128120" y="5787000"/>
            <a:ext cx="5598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Sensors</a:t>
            </a:r>
            <a:endParaRPr b="0" lang="en-US" sz="1200" strike="noStrike" u="none">
              <a:solidFill>
                <a:srgbClr val="000000"/>
              </a:solidFill>
              <a:effectLst/>
              <a:uFillTx/>
              <a:latin typeface="Book Antiqua"/>
            </a:endParaRPr>
          </a:p>
        </p:txBody>
      </p:sp>
      <p:sp>
        <p:nvSpPr>
          <p:cNvPr id="303" name=""/>
          <p:cNvSpPr/>
          <p:nvPr/>
        </p:nvSpPr>
        <p:spPr>
          <a:xfrm rot="16200000">
            <a:off x="4400280" y="5873400"/>
            <a:ext cx="898560" cy="3294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a:t>
            </a:r>
            <a:endParaRPr b="0" lang="en-US" sz="12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Molded Parts</a:t>
            </a:r>
            <a:endParaRPr b="0" lang="en-US" sz="1200" strike="noStrike" u="none">
              <a:solidFill>
                <a:srgbClr val="000000"/>
              </a:solidFill>
              <a:effectLst/>
              <a:uFillTx/>
              <a:latin typeface="Book Antiqua"/>
            </a:endParaRPr>
          </a:p>
        </p:txBody>
      </p:sp>
      <p:sp>
        <p:nvSpPr>
          <p:cNvPr id="304" name=""/>
          <p:cNvSpPr/>
          <p:nvPr/>
        </p:nvSpPr>
        <p:spPr>
          <a:xfrm rot="16200000">
            <a:off x="4785120" y="6010560"/>
            <a:ext cx="100872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Stainless Steel</a:t>
            </a:r>
            <a:endParaRPr b="0" lang="en-US" sz="1200" strike="noStrike" u="none">
              <a:solidFill>
                <a:srgbClr val="000000"/>
              </a:solidFill>
              <a:effectLst/>
              <a:uFillTx/>
              <a:latin typeface="Book Antiqua"/>
            </a:endParaRPr>
          </a:p>
        </p:txBody>
      </p:sp>
      <p:sp>
        <p:nvSpPr>
          <p:cNvPr id="305" name=""/>
          <p:cNvSpPr/>
          <p:nvPr/>
        </p:nvSpPr>
        <p:spPr>
          <a:xfrm rot="16200000">
            <a:off x="5162400" y="5985000"/>
            <a:ext cx="1127160" cy="32940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Screw Machine  </a:t>
            </a:r>
            <a:endParaRPr b="0" lang="en-US" sz="12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Parts</a:t>
            </a:r>
            <a:endParaRPr b="0" lang="en-US" sz="1200" strike="noStrike" u="none">
              <a:solidFill>
                <a:srgbClr val="000000"/>
              </a:solidFill>
              <a:effectLst/>
              <a:uFillTx/>
              <a:latin typeface="Book Antiqua"/>
            </a:endParaRPr>
          </a:p>
        </p:txBody>
      </p:sp>
      <p:sp>
        <p:nvSpPr>
          <p:cNvPr id="306" name=""/>
          <p:cNvSpPr/>
          <p:nvPr/>
        </p:nvSpPr>
        <p:spPr>
          <a:xfrm rot="16200000">
            <a:off x="5752440" y="5926680"/>
            <a:ext cx="83916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Pipe Fittings</a:t>
            </a:r>
            <a:endParaRPr b="0" lang="en-US" sz="1200" strike="noStrike" u="none">
              <a:solidFill>
                <a:srgbClr val="000000"/>
              </a:solidFill>
              <a:effectLst/>
              <a:uFillTx/>
              <a:latin typeface="Book Antiqua"/>
            </a:endParaRPr>
          </a:p>
        </p:txBody>
      </p:sp>
      <p:sp>
        <p:nvSpPr>
          <p:cNvPr id="307" name=""/>
          <p:cNvSpPr/>
          <p:nvPr/>
        </p:nvSpPr>
        <p:spPr>
          <a:xfrm rot="16200000">
            <a:off x="6183360" y="5770080"/>
            <a:ext cx="856440" cy="49392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Capital</a:t>
            </a:r>
            <a:endParaRPr b="0" lang="en-US" sz="12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Expenditure/</a:t>
            </a:r>
            <a:endParaRPr b="0" lang="en-US" sz="1200" strike="noStrike" u="none">
              <a:solidFill>
                <a:srgbClr val="000000"/>
              </a:solidFill>
              <a:effectLst/>
              <a:uFillTx/>
              <a:latin typeface="Book Antiqua"/>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Major MRO</a:t>
            </a:r>
            <a:endParaRPr b="0" lang="en-US" sz="1200" strike="noStrike" u="none">
              <a:solidFill>
                <a:srgbClr val="000000"/>
              </a:solidFill>
              <a:effectLst/>
              <a:uFillTx/>
              <a:latin typeface="Book Antiqua"/>
            </a:endParaRPr>
          </a:p>
        </p:txBody>
      </p:sp>
      <p:sp>
        <p:nvSpPr>
          <p:cNvPr id="308" name=""/>
          <p:cNvSpPr/>
          <p:nvPr/>
        </p:nvSpPr>
        <p:spPr>
          <a:xfrm rot="16200000">
            <a:off x="6501960" y="6054480"/>
            <a:ext cx="110196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Small Package  </a:t>
            </a:r>
            <a:endParaRPr b="0" lang="en-US" sz="1200" strike="noStrike" u="none">
              <a:solidFill>
                <a:srgbClr val="000000"/>
              </a:solidFill>
              <a:effectLst/>
              <a:uFillTx/>
              <a:latin typeface="Book Antiqua"/>
            </a:endParaRPr>
          </a:p>
        </p:txBody>
      </p:sp>
      <p:sp>
        <p:nvSpPr>
          <p:cNvPr id="309" name=""/>
          <p:cNvSpPr/>
          <p:nvPr/>
        </p:nvSpPr>
        <p:spPr>
          <a:xfrm rot="16200000">
            <a:off x="7138440" y="5862240"/>
            <a:ext cx="71208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Chemicals</a:t>
            </a:r>
            <a:endParaRPr b="0" lang="en-US" sz="1200" strike="noStrike" u="none">
              <a:solidFill>
                <a:srgbClr val="000000"/>
              </a:solidFill>
              <a:effectLst/>
              <a:uFillTx/>
              <a:latin typeface="Book Antiqua"/>
            </a:endParaRPr>
          </a:p>
        </p:txBody>
      </p:sp>
      <p:sp>
        <p:nvSpPr>
          <p:cNvPr id="310" name=""/>
          <p:cNvSpPr/>
          <p:nvPr/>
        </p:nvSpPr>
        <p:spPr>
          <a:xfrm rot="16200000">
            <a:off x="7787160" y="5656680"/>
            <a:ext cx="2970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PVF</a:t>
            </a:r>
            <a:endParaRPr b="0" lang="en-US" sz="1200" strike="noStrike" u="none">
              <a:solidFill>
                <a:srgbClr val="000000"/>
              </a:solidFill>
              <a:effectLst/>
              <a:uFillTx/>
              <a:latin typeface="Book Antiqua"/>
            </a:endParaRPr>
          </a:p>
        </p:txBody>
      </p:sp>
      <p:sp>
        <p:nvSpPr>
          <p:cNvPr id="311" name=""/>
          <p:cNvSpPr/>
          <p:nvPr/>
        </p:nvSpPr>
        <p:spPr>
          <a:xfrm rot="16200000">
            <a:off x="4496040" y="4989240"/>
            <a:ext cx="7038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process</a:t>
            </a:r>
            <a:endParaRPr b="0" lang="en-US" sz="1200" strike="noStrike" u="none">
              <a:solidFill>
                <a:srgbClr val="000000"/>
              </a:solidFill>
              <a:effectLst/>
              <a:uFillTx/>
              <a:latin typeface="Book Antiqua"/>
            </a:endParaRPr>
          </a:p>
        </p:txBody>
      </p:sp>
      <p:sp>
        <p:nvSpPr>
          <p:cNvPr id="312" name=""/>
          <p:cNvSpPr/>
          <p:nvPr/>
        </p:nvSpPr>
        <p:spPr>
          <a:xfrm rot="16200000">
            <a:off x="4935600" y="4989240"/>
            <a:ext cx="7038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process</a:t>
            </a:r>
            <a:endParaRPr b="0" lang="en-US" sz="1200" strike="noStrike" u="none">
              <a:solidFill>
                <a:srgbClr val="000000"/>
              </a:solidFill>
              <a:effectLst/>
              <a:uFillTx/>
              <a:latin typeface="Book Antiqua"/>
            </a:endParaRPr>
          </a:p>
        </p:txBody>
      </p:sp>
      <p:sp>
        <p:nvSpPr>
          <p:cNvPr id="313" name=""/>
          <p:cNvSpPr/>
          <p:nvPr/>
        </p:nvSpPr>
        <p:spPr>
          <a:xfrm rot="16200000">
            <a:off x="5376960" y="4989240"/>
            <a:ext cx="7038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process</a:t>
            </a:r>
            <a:endParaRPr b="0" lang="en-US" sz="1200" strike="noStrike" u="none">
              <a:solidFill>
                <a:srgbClr val="000000"/>
              </a:solidFill>
              <a:effectLst/>
              <a:uFillTx/>
              <a:latin typeface="Book Antiqua"/>
            </a:endParaRPr>
          </a:p>
        </p:txBody>
      </p:sp>
      <p:sp>
        <p:nvSpPr>
          <p:cNvPr id="314" name=""/>
          <p:cNvSpPr/>
          <p:nvPr/>
        </p:nvSpPr>
        <p:spPr>
          <a:xfrm rot="16200000">
            <a:off x="5818320" y="4989240"/>
            <a:ext cx="703800" cy="164880"/>
          </a:xfrm>
          <a:prstGeom prst="rect">
            <a:avLst/>
          </a:prstGeom>
          <a:noFill/>
          <a:ln w="0">
            <a:noFill/>
          </a:ln>
        </p:spPr>
        <p:style>
          <a:lnRef idx="0"/>
          <a:fillRef idx="0"/>
          <a:effectRef idx="0"/>
          <a:fontRef idx="minor"/>
        </p:style>
        <p:txBody>
          <a:bodyPr wrap="none" lIns="0" rIns="0" tIns="0" bIns="0" anchor="ctr">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process</a:t>
            </a:r>
            <a:endParaRPr b="0" lang="en-US" sz="1200" strike="noStrike" u="none">
              <a:solidFill>
                <a:srgbClr val="000000"/>
              </a:solidFill>
              <a:effectLst/>
              <a:uFillTx/>
              <a:latin typeface="Book Antiqua"/>
            </a:endParaRPr>
          </a:p>
        </p:txBody>
      </p:sp>
      <p:grpSp>
        <p:nvGrpSpPr>
          <p:cNvPr id="315" name=""/>
          <p:cNvGrpSpPr/>
          <p:nvPr/>
        </p:nvGrpSpPr>
        <p:grpSpPr>
          <a:xfrm>
            <a:off x="7467480" y="3581280"/>
            <a:ext cx="1429560" cy="611640"/>
            <a:chOff x="7467480" y="3581280"/>
            <a:chExt cx="1429560" cy="611640"/>
          </a:xfrm>
        </p:grpSpPr>
        <p:sp>
          <p:nvSpPr>
            <p:cNvPr id="316" name=""/>
            <p:cNvSpPr/>
            <p:nvPr/>
          </p:nvSpPr>
          <p:spPr>
            <a:xfrm>
              <a:off x="7467480" y="3962160"/>
              <a:ext cx="181080" cy="182520"/>
            </a:xfrm>
            <a:prstGeom prst="rect">
              <a:avLst/>
            </a:prstGeom>
            <a:solidFill>
              <a:srgbClr val="ffff99"/>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17" name=""/>
            <p:cNvSpPr/>
            <p:nvPr/>
          </p:nvSpPr>
          <p:spPr>
            <a:xfrm>
              <a:off x="7467480" y="3627360"/>
              <a:ext cx="181080" cy="182520"/>
            </a:xfrm>
            <a:prstGeom prst="rect">
              <a:avLst/>
            </a:prstGeom>
            <a:solidFill>
              <a:srgbClr val="0000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18" name=""/>
            <p:cNvSpPr/>
            <p:nvPr/>
          </p:nvSpPr>
          <p:spPr>
            <a:xfrm>
              <a:off x="7657200" y="3581280"/>
              <a:ext cx="1239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Savings</a:t>
              </a:r>
              <a:endParaRPr b="0" lang="en-US" sz="1200" strike="noStrike" u="none">
                <a:solidFill>
                  <a:srgbClr val="000000"/>
                </a:solidFill>
                <a:effectLst/>
                <a:uFillTx/>
                <a:latin typeface="Book Antiqua"/>
              </a:endParaRPr>
            </a:p>
          </p:txBody>
        </p:sp>
        <p:sp>
          <p:nvSpPr>
            <p:cNvPr id="319" name=""/>
            <p:cNvSpPr/>
            <p:nvPr/>
          </p:nvSpPr>
          <p:spPr>
            <a:xfrm>
              <a:off x="7657200" y="3916080"/>
              <a:ext cx="1138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Spend</a:t>
              </a:r>
              <a:endParaRPr b="0" lang="en-US" sz="1200" strike="noStrike" u="none">
                <a:solidFill>
                  <a:srgbClr val="000000"/>
                </a:solidFill>
                <a:effectLst/>
                <a:uFillTx/>
                <a:latin typeface="Book Antiqua"/>
              </a:endParaRPr>
            </a:p>
          </p:txBody>
        </p:sp>
      </p:grpSp>
    </p:spTree>
  </p:cSld>
  <p:transition>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0" name=""/>
          <p:cNvSpPr/>
          <p:nvPr/>
        </p:nvSpPr>
        <p:spPr>
          <a:xfrm>
            <a:off x="1676880" y="1739880"/>
            <a:ext cx="5788800" cy="316800"/>
          </a:xfrm>
          <a:prstGeom prst="rect">
            <a:avLst/>
          </a:prstGeom>
          <a:noFill/>
          <a:ln w="0">
            <a:noFill/>
          </a:ln>
        </p:spPr>
        <p:style>
          <a:lnRef idx="0"/>
          <a:fillRef idx="0"/>
          <a:effectRef idx="0"/>
          <a:fontRef idx="minor"/>
        </p:style>
        <p:txBody>
          <a:bodyPr wrap="none" lIns="71280" rIns="71280" tIns="36360" bIns="36360" anchor="t">
            <a:spAutoFit/>
          </a:bodyPr>
          <a:p>
            <a:pPr marL="231840" indent="-231840" algn="ctr">
              <a:lnSpc>
                <a:spcPct val="100000"/>
              </a:lnSpc>
              <a:spcBef>
                <a:spcPts val="2001"/>
              </a:spcBef>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600" strike="noStrike" u="none">
                <a:solidFill>
                  <a:srgbClr val="000000"/>
                </a:solidFill>
                <a:effectLst/>
                <a:uFillTx/>
                <a:latin typeface="Arial"/>
              </a:rPr>
              <a:t>Purchase Category Strategy Development Framework</a:t>
            </a:r>
            <a:endParaRPr b="0" lang="en-US" sz="1600" strike="noStrike" u="none">
              <a:solidFill>
                <a:srgbClr val="000000"/>
              </a:solidFill>
              <a:effectLst/>
              <a:uFillTx/>
              <a:latin typeface="Book Antiqua"/>
            </a:endParaRPr>
          </a:p>
        </p:txBody>
      </p:sp>
      <p:grpSp>
        <p:nvGrpSpPr>
          <p:cNvPr id="321" name=""/>
          <p:cNvGrpSpPr/>
          <p:nvPr/>
        </p:nvGrpSpPr>
        <p:grpSpPr>
          <a:xfrm>
            <a:off x="1244520" y="2227320"/>
            <a:ext cx="6542280" cy="4478040"/>
            <a:chOff x="1244520" y="2227320"/>
            <a:chExt cx="6542280" cy="4478040"/>
          </a:xfrm>
        </p:grpSpPr>
        <p:sp>
          <p:nvSpPr>
            <p:cNvPr id="322" name=""/>
            <p:cNvSpPr/>
            <p:nvPr/>
          </p:nvSpPr>
          <p:spPr>
            <a:xfrm>
              <a:off x="3158280" y="2227320"/>
              <a:ext cx="2940120" cy="30600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Exploit / Create Market Leverage</a:t>
              </a:r>
              <a:endParaRPr b="0" lang="en-US" sz="1400" strike="noStrike" u="none">
                <a:solidFill>
                  <a:srgbClr val="000000"/>
                </a:solidFill>
                <a:effectLst/>
                <a:uFillTx/>
                <a:latin typeface="Book Antiqua"/>
              </a:endParaRPr>
            </a:p>
          </p:txBody>
        </p:sp>
        <p:sp>
          <p:nvSpPr>
            <p:cNvPr id="323" name=""/>
            <p:cNvSpPr/>
            <p:nvPr/>
          </p:nvSpPr>
          <p:spPr>
            <a:xfrm rot="16200000">
              <a:off x="-62280" y="4601160"/>
              <a:ext cx="2919960" cy="30600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Change Supply Characteristics  </a:t>
              </a:r>
              <a:endParaRPr b="0" lang="en-US" sz="1400" strike="noStrike" u="none">
                <a:solidFill>
                  <a:srgbClr val="000000"/>
                </a:solidFill>
                <a:effectLst/>
                <a:uFillTx/>
                <a:latin typeface="Book Antiqua"/>
              </a:endParaRPr>
            </a:p>
          </p:txBody>
        </p:sp>
        <p:sp>
          <p:nvSpPr>
            <p:cNvPr id="324" name=""/>
            <p:cNvSpPr/>
            <p:nvPr/>
          </p:nvSpPr>
          <p:spPr>
            <a:xfrm flipH="1" rot="5400000">
              <a:off x="1118160" y="4677120"/>
              <a:ext cx="3514680" cy="501480"/>
            </a:xfrm>
            <a:prstGeom prst="triangle">
              <a:avLst>
                <a:gd name="adj" fmla="val 33176"/>
              </a:avLst>
            </a:prstGeom>
            <a:solidFill>
              <a:srgbClr val="002868"/>
            </a:solidFill>
            <a:ln w="12600">
              <a:solidFill>
                <a:srgbClr val="215b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325" name=""/>
            <p:cNvSpPr/>
            <p:nvPr/>
          </p:nvSpPr>
          <p:spPr>
            <a:xfrm>
              <a:off x="2517840" y="2488680"/>
              <a:ext cx="849240" cy="553320"/>
            </a:xfrm>
            <a:custGeom>
              <a:avLst/>
              <a:gdLst/>
              <a:ahLst/>
              <a:rect l="l" t="t" r="r" b="b"/>
              <a:pathLst>
                <a:path w="535" h="366">
                  <a:moveTo>
                    <a:pt x="0" y="365"/>
                  </a:moveTo>
                  <a:lnTo>
                    <a:pt x="0" y="22"/>
                  </a:lnTo>
                  <a:lnTo>
                    <a:pt x="22" y="0"/>
                  </a:lnTo>
                  <a:lnTo>
                    <a:pt x="156" y="0"/>
                  </a:lnTo>
                  <a:lnTo>
                    <a:pt x="177" y="22"/>
                  </a:lnTo>
                  <a:lnTo>
                    <a:pt x="512" y="22"/>
                  </a:lnTo>
                  <a:lnTo>
                    <a:pt x="534" y="42"/>
                  </a:lnTo>
                  <a:lnTo>
                    <a:pt x="534"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26" name=""/>
            <p:cNvSpPr/>
            <p:nvPr/>
          </p:nvSpPr>
          <p:spPr>
            <a:xfrm>
              <a:off x="3363840" y="2488680"/>
              <a:ext cx="847800" cy="553320"/>
            </a:xfrm>
            <a:custGeom>
              <a:avLst/>
              <a:gdLst/>
              <a:ahLst/>
              <a:rect l="l" t="t" r="r" b="b"/>
              <a:pathLst>
                <a:path w="534" h="366">
                  <a:moveTo>
                    <a:pt x="0" y="365"/>
                  </a:moveTo>
                  <a:lnTo>
                    <a:pt x="0" y="22"/>
                  </a:lnTo>
                  <a:lnTo>
                    <a:pt x="22" y="0"/>
                  </a:lnTo>
                  <a:lnTo>
                    <a:pt x="155" y="0"/>
                  </a:lnTo>
                  <a:lnTo>
                    <a:pt x="177" y="22"/>
                  </a:lnTo>
                  <a:lnTo>
                    <a:pt x="511" y="22"/>
                  </a:lnTo>
                  <a:lnTo>
                    <a:pt x="533" y="42"/>
                  </a:lnTo>
                  <a:lnTo>
                    <a:pt x="533"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27" name=""/>
            <p:cNvSpPr/>
            <p:nvPr/>
          </p:nvSpPr>
          <p:spPr>
            <a:xfrm>
              <a:off x="4206960" y="2488680"/>
              <a:ext cx="849240" cy="553320"/>
            </a:xfrm>
            <a:custGeom>
              <a:avLst/>
              <a:gdLst/>
              <a:ahLst/>
              <a:rect l="l" t="t" r="r" b="b"/>
              <a:pathLst>
                <a:path w="535" h="366">
                  <a:moveTo>
                    <a:pt x="0" y="365"/>
                  </a:moveTo>
                  <a:lnTo>
                    <a:pt x="0" y="22"/>
                  </a:lnTo>
                  <a:lnTo>
                    <a:pt x="22" y="0"/>
                  </a:lnTo>
                  <a:lnTo>
                    <a:pt x="156" y="0"/>
                  </a:lnTo>
                  <a:lnTo>
                    <a:pt x="177" y="22"/>
                  </a:lnTo>
                  <a:lnTo>
                    <a:pt x="512" y="22"/>
                  </a:lnTo>
                  <a:lnTo>
                    <a:pt x="534" y="42"/>
                  </a:lnTo>
                  <a:lnTo>
                    <a:pt x="534"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28" name=""/>
            <p:cNvSpPr/>
            <p:nvPr/>
          </p:nvSpPr>
          <p:spPr>
            <a:xfrm>
              <a:off x="5049720" y="2488680"/>
              <a:ext cx="847800" cy="553320"/>
            </a:xfrm>
            <a:custGeom>
              <a:avLst/>
              <a:gdLst/>
              <a:ahLst/>
              <a:rect l="l" t="t" r="r" b="b"/>
              <a:pathLst>
                <a:path w="534" h="366">
                  <a:moveTo>
                    <a:pt x="0" y="365"/>
                  </a:moveTo>
                  <a:lnTo>
                    <a:pt x="0" y="22"/>
                  </a:lnTo>
                  <a:lnTo>
                    <a:pt x="22" y="0"/>
                  </a:lnTo>
                  <a:lnTo>
                    <a:pt x="155" y="0"/>
                  </a:lnTo>
                  <a:lnTo>
                    <a:pt x="177" y="22"/>
                  </a:lnTo>
                  <a:lnTo>
                    <a:pt x="511" y="22"/>
                  </a:lnTo>
                  <a:lnTo>
                    <a:pt x="533" y="42"/>
                  </a:lnTo>
                  <a:lnTo>
                    <a:pt x="533"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29" name=""/>
            <p:cNvSpPr/>
            <p:nvPr/>
          </p:nvSpPr>
          <p:spPr>
            <a:xfrm>
              <a:off x="5891040" y="2488680"/>
              <a:ext cx="851040" cy="553320"/>
            </a:xfrm>
            <a:custGeom>
              <a:avLst/>
              <a:gdLst/>
              <a:ahLst/>
              <a:rect l="l" t="t" r="r" b="b"/>
              <a:pathLst>
                <a:path w="536" h="366">
                  <a:moveTo>
                    <a:pt x="0" y="365"/>
                  </a:moveTo>
                  <a:lnTo>
                    <a:pt x="0" y="22"/>
                  </a:lnTo>
                  <a:lnTo>
                    <a:pt x="22" y="0"/>
                  </a:lnTo>
                  <a:lnTo>
                    <a:pt x="156" y="0"/>
                  </a:lnTo>
                  <a:lnTo>
                    <a:pt x="178" y="22"/>
                  </a:lnTo>
                  <a:lnTo>
                    <a:pt x="513" y="22"/>
                  </a:lnTo>
                  <a:lnTo>
                    <a:pt x="535" y="42"/>
                  </a:lnTo>
                  <a:lnTo>
                    <a:pt x="535"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30" name=""/>
            <p:cNvSpPr/>
            <p:nvPr/>
          </p:nvSpPr>
          <p:spPr>
            <a:xfrm>
              <a:off x="2552760" y="2717280"/>
              <a:ext cx="722160" cy="188640"/>
            </a:xfrm>
            <a:prstGeom prst="rect">
              <a:avLst/>
            </a:prstGeom>
            <a:noFill/>
            <a:ln w="0">
              <a:noFill/>
            </a:ln>
          </p:spPr>
          <p:style>
            <a:lnRef idx="0"/>
            <a:fillRef idx="0"/>
            <a:effectRef idx="0"/>
            <a:fontRef idx="minor"/>
          </p:style>
          <p:txBody>
            <a:bodyPr lIns="0" rIns="0" tIns="36360" bIns="36360" anchor="ctr" anchorCtr="1">
              <a:noAutofit/>
            </a:bodyPr>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900" strike="noStrike" u="none">
                  <a:solidFill>
                    <a:srgbClr val="000000"/>
                  </a:solidFill>
                  <a:effectLst/>
                  <a:uFillTx/>
                  <a:latin typeface="Arial"/>
                </a:rPr>
                <a:t>Outsourcing</a:t>
              </a:r>
              <a:endParaRPr b="0" lang="en-US" sz="900" strike="noStrike" u="none">
                <a:solidFill>
                  <a:srgbClr val="000000"/>
                </a:solidFill>
                <a:effectLst/>
                <a:uFillTx/>
                <a:latin typeface="Book Antiqua"/>
              </a:endParaRPr>
            </a:p>
          </p:txBody>
        </p:sp>
        <p:sp>
          <p:nvSpPr>
            <p:cNvPr id="331" name=""/>
            <p:cNvSpPr/>
            <p:nvPr/>
          </p:nvSpPr>
          <p:spPr>
            <a:xfrm>
              <a:off x="3427560" y="2717280"/>
              <a:ext cx="720720" cy="188640"/>
            </a:xfrm>
            <a:prstGeom prst="rect">
              <a:avLst/>
            </a:prstGeom>
            <a:noFill/>
            <a:ln w="0">
              <a:noFill/>
            </a:ln>
          </p:spPr>
          <p:style>
            <a:lnRef idx="0"/>
            <a:fillRef idx="0"/>
            <a:effectRef idx="0"/>
            <a:fontRef idx="minor"/>
          </p:style>
          <p:txBody>
            <a:bodyPr lIns="0" rIns="0" tIns="36360" bIns="36360" anchor="ctr" anchorCtr="1">
              <a:noAutofit/>
            </a:bodyPr>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900" strike="noStrike" u="none">
                  <a:solidFill>
                    <a:srgbClr val="000000"/>
                  </a:solidFill>
                  <a:effectLst/>
                  <a:uFillTx/>
                  <a:latin typeface="Arial"/>
                </a:rPr>
                <a:t>Local Purchase</a:t>
              </a:r>
              <a:endParaRPr b="0" lang="en-US" sz="900" strike="noStrike" u="none">
                <a:solidFill>
                  <a:srgbClr val="000000"/>
                </a:solidFill>
                <a:effectLst/>
                <a:uFillTx/>
                <a:latin typeface="Book Antiqua"/>
              </a:endParaRPr>
            </a:p>
          </p:txBody>
        </p:sp>
        <p:sp>
          <p:nvSpPr>
            <p:cNvPr id="332" name=""/>
            <p:cNvSpPr/>
            <p:nvPr/>
          </p:nvSpPr>
          <p:spPr>
            <a:xfrm>
              <a:off x="4251240" y="2717280"/>
              <a:ext cx="722520" cy="188640"/>
            </a:xfrm>
            <a:prstGeom prst="rect">
              <a:avLst/>
            </a:prstGeom>
            <a:noFill/>
            <a:ln w="0">
              <a:noFill/>
            </a:ln>
          </p:spPr>
          <p:style>
            <a:lnRef idx="0"/>
            <a:fillRef idx="0"/>
            <a:effectRef idx="0"/>
            <a:fontRef idx="minor"/>
          </p:style>
          <p:txBody>
            <a:bodyPr lIns="0" rIns="0" tIns="36360" bIns="36360" anchor="ctr" anchorCtr="1">
              <a:noAutofit/>
            </a:bodyPr>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900" strike="noStrike" u="none">
                  <a:solidFill>
                    <a:srgbClr val="000000"/>
                  </a:solidFill>
                  <a:effectLst/>
                  <a:uFillTx/>
                  <a:latin typeface="Arial"/>
                </a:rPr>
                <a:t>Spot</a:t>
              </a:r>
              <a:endParaRPr b="0" lang="en-US" sz="900" strike="noStrike" u="none">
                <a:solidFill>
                  <a:srgbClr val="000000"/>
                </a:solidFill>
                <a:effectLst/>
                <a:uFillTx/>
                <a:latin typeface="Book Antiqua"/>
              </a:endParaRPr>
            </a:p>
          </p:txBody>
        </p:sp>
        <p:sp>
          <p:nvSpPr>
            <p:cNvPr id="333" name=""/>
            <p:cNvSpPr/>
            <p:nvPr/>
          </p:nvSpPr>
          <p:spPr>
            <a:xfrm>
              <a:off x="5121360" y="2717280"/>
              <a:ext cx="722160" cy="188640"/>
            </a:xfrm>
            <a:prstGeom prst="rect">
              <a:avLst/>
            </a:prstGeom>
            <a:noFill/>
            <a:ln w="0">
              <a:noFill/>
            </a:ln>
          </p:spPr>
          <p:style>
            <a:lnRef idx="0"/>
            <a:fillRef idx="0"/>
            <a:effectRef idx="0"/>
            <a:fontRef idx="minor"/>
          </p:style>
          <p:txBody>
            <a:bodyPr lIns="0" rIns="0" tIns="36360" bIns="36360" anchor="ctr" anchorCtr="1">
              <a:noAutofit/>
            </a:bodyPr>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900" strike="noStrike" u="none">
                  <a:solidFill>
                    <a:srgbClr val="000000"/>
                  </a:solidFill>
                  <a:effectLst/>
                  <a:uFillTx/>
                  <a:latin typeface="Arial"/>
                </a:rPr>
                <a:t>Competitive Bid</a:t>
              </a:r>
              <a:endParaRPr b="0" lang="en-US" sz="900" strike="noStrike" u="none">
                <a:solidFill>
                  <a:srgbClr val="000000"/>
                </a:solidFill>
                <a:effectLst/>
                <a:uFillTx/>
                <a:latin typeface="Book Antiqua"/>
              </a:endParaRPr>
            </a:p>
          </p:txBody>
        </p:sp>
        <p:sp>
          <p:nvSpPr>
            <p:cNvPr id="334" name=""/>
            <p:cNvSpPr/>
            <p:nvPr/>
          </p:nvSpPr>
          <p:spPr>
            <a:xfrm>
              <a:off x="5981760" y="2717280"/>
              <a:ext cx="722160" cy="188640"/>
            </a:xfrm>
            <a:prstGeom prst="rect">
              <a:avLst/>
            </a:prstGeom>
            <a:noFill/>
            <a:ln w="0">
              <a:noFill/>
            </a:ln>
          </p:spPr>
          <p:style>
            <a:lnRef idx="0"/>
            <a:fillRef idx="0"/>
            <a:effectRef idx="0"/>
            <a:fontRef idx="minor"/>
          </p:style>
          <p:txBody>
            <a:bodyPr lIns="0" rIns="0" tIns="36360" bIns="36360" anchor="ctr" anchorCtr="1">
              <a:noAutofit/>
            </a:bodyPr>
            <a:p>
              <a:pPr algn="ctr">
                <a:lnSpc>
                  <a:spcPct val="100000"/>
                </a:lnSpc>
                <a:tabLst>
                  <a:tab algn="l" pos="0"/>
                  <a:tab algn="l" pos="598320"/>
                  <a:tab algn="l" pos="1197000"/>
                  <a:tab algn="l" pos="1795320"/>
                  <a:tab algn="l" pos="2394000"/>
                  <a:tab algn="l" pos="2992320"/>
                  <a:tab algn="l" pos="3591000"/>
                  <a:tab algn="l" pos="4189320"/>
                  <a:tab algn="l" pos="4788000"/>
                  <a:tab algn="l" pos="5386320"/>
                  <a:tab algn="l" pos="5985000"/>
                  <a:tab algn="l" pos="6583320"/>
                  <a:tab algn="l" pos="7182000"/>
                  <a:tab algn="l" pos="7780320"/>
                  <a:tab algn="l" pos="8379000"/>
                  <a:tab algn="l" pos="8977320"/>
                  <a:tab algn="l" pos="9575640"/>
                  <a:tab algn="l" pos="10174320"/>
                  <a:tab algn="l" pos="10772640"/>
                </a:tabLst>
              </a:pPr>
              <a:r>
                <a:rPr b="1" lang="en-US" sz="900" strike="noStrike" u="none">
                  <a:solidFill>
                    <a:srgbClr val="000000"/>
                  </a:solidFill>
                  <a:effectLst/>
                  <a:uFillTx/>
                  <a:latin typeface="Arial"/>
                </a:rPr>
                <a:t>Alliance</a:t>
              </a:r>
              <a:endParaRPr b="0" lang="en-US" sz="900" strike="noStrike" u="none">
                <a:solidFill>
                  <a:srgbClr val="000000"/>
                </a:solidFill>
                <a:effectLst/>
                <a:uFillTx/>
                <a:latin typeface="Book Antiqua"/>
              </a:endParaRPr>
            </a:p>
          </p:txBody>
        </p:sp>
        <p:sp>
          <p:nvSpPr>
            <p:cNvPr id="335" name=""/>
            <p:cNvSpPr/>
            <p:nvPr/>
          </p:nvSpPr>
          <p:spPr>
            <a:xfrm flipH="1" rot="10800000">
              <a:off x="2578680" y="3113280"/>
              <a:ext cx="4102200" cy="403920"/>
            </a:xfrm>
            <a:prstGeom prst="triangle">
              <a:avLst>
                <a:gd name="adj" fmla="val 74477"/>
              </a:avLst>
            </a:prstGeom>
            <a:solidFill>
              <a:srgbClr val="002868"/>
            </a:solidFill>
            <a:ln w="12600">
              <a:solidFill>
                <a:srgbClr val="215b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336" name=""/>
            <p:cNvSpPr/>
            <p:nvPr/>
          </p:nvSpPr>
          <p:spPr>
            <a:xfrm>
              <a:off x="1658880" y="3040920"/>
              <a:ext cx="849240" cy="551520"/>
            </a:xfrm>
            <a:custGeom>
              <a:avLst/>
              <a:gdLst/>
              <a:ahLst/>
              <a:rect l="l" t="t" r="r" b="b"/>
              <a:pathLst>
                <a:path w="535" h="365">
                  <a:moveTo>
                    <a:pt x="0" y="364"/>
                  </a:moveTo>
                  <a:lnTo>
                    <a:pt x="0" y="22"/>
                  </a:lnTo>
                  <a:lnTo>
                    <a:pt x="22" y="0"/>
                  </a:lnTo>
                  <a:lnTo>
                    <a:pt x="156" y="0"/>
                  </a:lnTo>
                  <a:lnTo>
                    <a:pt x="177" y="22"/>
                  </a:lnTo>
                  <a:lnTo>
                    <a:pt x="512" y="22"/>
                  </a:lnTo>
                  <a:lnTo>
                    <a:pt x="534" y="42"/>
                  </a:lnTo>
                  <a:lnTo>
                    <a:pt x="534" y="364"/>
                  </a:lnTo>
                  <a:lnTo>
                    <a:pt x="0" y="364"/>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37" name=""/>
            <p:cNvSpPr/>
            <p:nvPr/>
          </p:nvSpPr>
          <p:spPr>
            <a:xfrm>
              <a:off x="1658880" y="3559680"/>
              <a:ext cx="849240" cy="551880"/>
            </a:xfrm>
            <a:custGeom>
              <a:avLst/>
              <a:gdLst/>
              <a:ahLst/>
              <a:rect l="l" t="t" r="r" b="b"/>
              <a:pathLst>
                <a:path w="535" h="365">
                  <a:moveTo>
                    <a:pt x="0" y="364"/>
                  </a:moveTo>
                  <a:lnTo>
                    <a:pt x="0" y="22"/>
                  </a:lnTo>
                  <a:lnTo>
                    <a:pt x="22" y="0"/>
                  </a:lnTo>
                  <a:lnTo>
                    <a:pt x="156" y="0"/>
                  </a:lnTo>
                  <a:lnTo>
                    <a:pt x="177" y="22"/>
                  </a:lnTo>
                  <a:lnTo>
                    <a:pt x="512" y="22"/>
                  </a:lnTo>
                  <a:lnTo>
                    <a:pt x="534" y="42"/>
                  </a:lnTo>
                  <a:lnTo>
                    <a:pt x="534" y="364"/>
                  </a:lnTo>
                  <a:lnTo>
                    <a:pt x="0" y="364"/>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38" name=""/>
            <p:cNvSpPr/>
            <p:nvPr/>
          </p:nvSpPr>
          <p:spPr>
            <a:xfrm>
              <a:off x="1658880" y="4078440"/>
              <a:ext cx="849240" cy="551520"/>
            </a:xfrm>
            <a:custGeom>
              <a:avLst/>
              <a:gdLst/>
              <a:ahLst/>
              <a:rect l="l" t="t" r="r" b="b"/>
              <a:pathLst>
                <a:path w="535" h="365">
                  <a:moveTo>
                    <a:pt x="0" y="364"/>
                  </a:moveTo>
                  <a:lnTo>
                    <a:pt x="0" y="22"/>
                  </a:lnTo>
                  <a:lnTo>
                    <a:pt x="22" y="0"/>
                  </a:lnTo>
                  <a:lnTo>
                    <a:pt x="156" y="0"/>
                  </a:lnTo>
                  <a:lnTo>
                    <a:pt x="177" y="22"/>
                  </a:lnTo>
                  <a:lnTo>
                    <a:pt x="512" y="22"/>
                  </a:lnTo>
                  <a:lnTo>
                    <a:pt x="534" y="42"/>
                  </a:lnTo>
                  <a:lnTo>
                    <a:pt x="534" y="364"/>
                  </a:lnTo>
                  <a:lnTo>
                    <a:pt x="0" y="364"/>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39" name=""/>
            <p:cNvSpPr/>
            <p:nvPr/>
          </p:nvSpPr>
          <p:spPr>
            <a:xfrm>
              <a:off x="1658880" y="4597200"/>
              <a:ext cx="849240" cy="551880"/>
            </a:xfrm>
            <a:custGeom>
              <a:avLst/>
              <a:gdLst/>
              <a:ahLst/>
              <a:rect l="l" t="t" r="r" b="b"/>
              <a:pathLst>
                <a:path w="535" h="365">
                  <a:moveTo>
                    <a:pt x="0" y="364"/>
                  </a:moveTo>
                  <a:lnTo>
                    <a:pt x="0" y="22"/>
                  </a:lnTo>
                  <a:lnTo>
                    <a:pt x="22" y="0"/>
                  </a:lnTo>
                  <a:lnTo>
                    <a:pt x="156" y="0"/>
                  </a:lnTo>
                  <a:lnTo>
                    <a:pt x="177" y="22"/>
                  </a:lnTo>
                  <a:lnTo>
                    <a:pt x="512" y="22"/>
                  </a:lnTo>
                  <a:lnTo>
                    <a:pt x="534" y="42"/>
                  </a:lnTo>
                  <a:lnTo>
                    <a:pt x="534" y="364"/>
                  </a:lnTo>
                  <a:lnTo>
                    <a:pt x="0" y="364"/>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40" name=""/>
            <p:cNvSpPr/>
            <p:nvPr/>
          </p:nvSpPr>
          <p:spPr>
            <a:xfrm>
              <a:off x="1658880" y="5114520"/>
              <a:ext cx="849240" cy="553320"/>
            </a:xfrm>
            <a:custGeom>
              <a:avLst/>
              <a:gdLst/>
              <a:ahLst/>
              <a:rect l="l" t="t" r="r" b="b"/>
              <a:pathLst>
                <a:path w="535" h="366">
                  <a:moveTo>
                    <a:pt x="0" y="365"/>
                  </a:moveTo>
                  <a:lnTo>
                    <a:pt x="0" y="22"/>
                  </a:lnTo>
                  <a:lnTo>
                    <a:pt x="22" y="0"/>
                  </a:lnTo>
                  <a:lnTo>
                    <a:pt x="156" y="0"/>
                  </a:lnTo>
                  <a:lnTo>
                    <a:pt x="177" y="22"/>
                  </a:lnTo>
                  <a:lnTo>
                    <a:pt x="512" y="22"/>
                  </a:lnTo>
                  <a:lnTo>
                    <a:pt x="534" y="42"/>
                  </a:lnTo>
                  <a:lnTo>
                    <a:pt x="534"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41" name=""/>
            <p:cNvSpPr/>
            <p:nvPr/>
          </p:nvSpPr>
          <p:spPr>
            <a:xfrm>
              <a:off x="1658880" y="5633280"/>
              <a:ext cx="849240" cy="553320"/>
            </a:xfrm>
            <a:custGeom>
              <a:avLst/>
              <a:gdLst/>
              <a:ahLst/>
              <a:rect l="l" t="t" r="r" b="b"/>
              <a:pathLst>
                <a:path w="535" h="366">
                  <a:moveTo>
                    <a:pt x="0" y="365"/>
                  </a:moveTo>
                  <a:lnTo>
                    <a:pt x="0" y="22"/>
                  </a:lnTo>
                  <a:lnTo>
                    <a:pt x="22" y="0"/>
                  </a:lnTo>
                  <a:lnTo>
                    <a:pt x="156" y="0"/>
                  </a:lnTo>
                  <a:lnTo>
                    <a:pt x="177" y="22"/>
                  </a:lnTo>
                  <a:lnTo>
                    <a:pt x="512" y="22"/>
                  </a:lnTo>
                  <a:lnTo>
                    <a:pt x="534" y="42"/>
                  </a:lnTo>
                  <a:lnTo>
                    <a:pt x="534"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42" name=""/>
            <p:cNvSpPr/>
            <p:nvPr/>
          </p:nvSpPr>
          <p:spPr>
            <a:xfrm>
              <a:off x="1658880" y="6152040"/>
              <a:ext cx="849240" cy="553320"/>
            </a:xfrm>
            <a:custGeom>
              <a:avLst/>
              <a:gdLst/>
              <a:ahLst/>
              <a:rect l="l" t="t" r="r" b="b"/>
              <a:pathLst>
                <a:path w="535" h="366">
                  <a:moveTo>
                    <a:pt x="0" y="365"/>
                  </a:moveTo>
                  <a:lnTo>
                    <a:pt x="0" y="22"/>
                  </a:lnTo>
                  <a:lnTo>
                    <a:pt x="22" y="0"/>
                  </a:lnTo>
                  <a:lnTo>
                    <a:pt x="156" y="0"/>
                  </a:lnTo>
                  <a:lnTo>
                    <a:pt x="177" y="22"/>
                  </a:lnTo>
                  <a:lnTo>
                    <a:pt x="512" y="22"/>
                  </a:lnTo>
                  <a:lnTo>
                    <a:pt x="534" y="42"/>
                  </a:lnTo>
                  <a:lnTo>
                    <a:pt x="534" y="365"/>
                  </a:lnTo>
                  <a:lnTo>
                    <a:pt x="0" y="365"/>
                  </a:lnTo>
                </a:path>
              </a:pathLst>
            </a:custGeom>
            <a:solidFill>
              <a:srgbClr val="ffffff"/>
            </a:solidFill>
            <a:ln cap="rnd" w="12600">
              <a:solidFill>
                <a:srgbClr val="215b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343" name=""/>
            <p:cNvSpPr/>
            <p:nvPr/>
          </p:nvSpPr>
          <p:spPr>
            <a:xfrm>
              <a:off x="1612800" y="3135960"/>
              <a:ext cx="939960" cy="358200"/>
            </a:xfrm>
            <a:prstGeom prst="rect">
              <a:avLst/>
            </a:prstGeom>
            <a:noFill/>
            <a:ln w="0">
              <a:noFill/>
            </a:ln>
          </p:spPr>
          <p:style>
            <a:lnRef idx="0"/>
            <a:fillRef idx="0"/>
            <a:effectRef idx="0"/>
            <a:fontRef idx="minor"/>
          </p:style>
          <p:txBody>
            <a:bodyPr lIns="82440" rIns="82440" tIns="41400" bIns="4140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Supplier Programs</a:t>
              </a:r>
              <a:endParaRPr b="0" lang="en-US" sz="900" strike="noStrike" u="none">
                <a:solidFill>
                  <a:srgbClr val="000000"/>
                </a:solidFill>
                <a:effectLst/>
                <a:uFillTx/>
                <a:latin typeface="Book Antiqua"/>
              </a:endParaRPr>
            </a:p>
          </p:txBody>
        </p:sp>
        <p:sp>
          <p:nvSpPr>
            <p:cNvPr id="344" name=""/>
            <p:cNvSpPr/>
            <p:nvPr/>
          </p:nvSpPr>
          <p:spPr>
            <a:xfrm>
              <a:off x="1612800" y="3662640"/>
              <a:ext cx="939960" cy="358200"/>
            </a:xfrm>
            <a:prstGeom prst="rect">
              <a:avLst/>
            </a:prstGeom>
            <a:noFill/>
            <a:ln w="0">
              <a:noFill/>
            </a:ln>
          </p:spPr>
          <p:style>
            <a:lnRef idx="0"/>
            <a:fillRef idx="0"/>
            <a:effectRef idx="0"/>
            <a:fontRef idx="minor"/>
          </p:style>
          <p:txBody>
            <a:bodyPr lIns="82440" rIns="82440" tIns="41400" bIns="4140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Supplier Base Rationalization</a:t>
              </a:r>
              <a:endParaRPr b="0" lang="en-US" sz="900" strike="noStrike" u="none">
                <a:solidFill>
                  <a:srgbClr val="000000"/>
                </a:solidFill>
                <a:effectLst/>
                <a:uFillTx/>
                <a:latin typeface="Book Antiqua"/>
              </a:endParaRPr>
            </a:p>
          </p:txBody>
        </p:sp>
        <p:sp>
          <p:nvSpPr>
            <p:cNvPr id="345" name=""/>
            <p:cNvSpPr/>
            <p:nvPr/>
          </p:nvSpPr>
          <p:spPr>
            <a:xfrm>
              <a:off x="1755720" y="4231080"/>
              <a:ext cx="654120" cy="220680"/>
            </a:xfrm>
            <a:prstGeom prst="rect">
              <a:avLst/>
            </a:prstGeom>
            <a:noFill/>
            <a:ln w="0">
              <a:noFill/>
            </a:ln>
          </p:spPr>
          <p:style>
            <a:lnRef idx="0"/>
            <a:fillRef idx="0"/>
            <a:effectRef idx="0"/>
            <a:fontRef idx="minor"/>
          </p:style>
          <p:txBody>
            <a:bodyPr lIns="82440" rIns="82440" tIns="41400" bIns="4140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Bundling</a:t>
              </a:r>
              <a:endParaRPr b="0" lang="en-US" sz="900" strike="noStrike" u="none">
                <a:solidFill>
                  <a:srgbClr val="000000"/>
                </a:solidFill>
                <a:effectLst/>
                <a:uFillTx/>
                <a:latin typeface="Book Antiqua"/>
              </a:endParaRPr>
            </a:p>
          </p:txBody>
        </p:sp>
        <p:sp>
          <p:nvSpPr>
            <p:cNvPr id="346" name=""/>
            <p:cNvSpPr/>
            <p:nvPr/>
          </p:nvSpPr>
          <p:spPr>
            <a:xfrm>
              <a:off x="1612800" y="4707720"/>
              <a:ext cx="939960" cy="275400"/>
            </a:xfrm>
            <a:prstGeom prst="rect">
              <a:avLst/>
            </a:prstGeom>
            <a:noFill/>
            <a:ln w="0">
              <a:noFill/>
            </a:ln>
          </p:spPr>
          <p:style>
            <a:lnRef idx="0"/>
            <a:fillRef idx="0"/>
            <a:effectRef idx="0"/>
            <a:fontRef idx="minor"/>
          </p:style>
          <p:txBody>
            <a:bodyPr lIns="82440" rIns="82440" tIns="0" bIns="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Portfolio Pricing</a:t>
              </a:r>
              <a:endParaRPr b="0" lang="en-US" sz="900" strike="noStrike" u="none">
                <a:solidFill>
                  <a:srgbClr val="000000"/>
                </a:solidFill>
                <a:effectLst/>
                <a:uFillTx/>
                <a:latin typeface="Book Antiqua"/>
              </a:endParaRPr>
            </a:p>
          </p:txBody>
        </p:sp>
        <p:sp>
          <p:nvSpPr>
            <p:cNvPr id="347" name=""/>
            <p:cNvSpPr/>
            <p:nvPr/>
          </p:nvSpPr>
          <p:spPr>
            <a:xfrm>
              <a:off x="1509840" y="5261400"/>
              <a:ext cx="1145880" cy="137880"/>
            </a:xfrm>
            <a:prstGeom prst="rect">
              <a:avLst/>
            </a:prstGeom>
            <a:noFill/>
            <a:ln w="0">
              <a:noFill/>
            </a:ln>
          </p:spPr>
          <p:style>
            <a:lnRef idx="0"/>
            <a:fillRef idx="0"/>
            <a:effectRef idx="0"/>
            <a:fontRef idx="minor"/>
          </p:style>
          <p:txBody>
            <a:bodyPr lIns="82440" rIns="82440" tIns="0" bIns="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Standardization</a:t>
              </a:r>
              <a:endParaRPr b="0" lang="en-US" sz="900" strike="noStrike" u="none">
                <a:solidFill>
                  <a:srgbClr val="000000"/>
                </a:solidFill>
                <a:effectLst/>
                <a:uFillTx/>
                <a:latin typeface="Book Antiqua"/>
              </a:endParaRPr>
            </a:p>
          </p:txBody>
        </p:sp>
        <p:sp>
          <p:nvSpPr>
            <p:cNvPr id="348" name=""/>
            <p:cNvSpPr/>
            <p:nvPr/>
          </p:nvSpPr>
          <p:spPr>
            <a:xfrm>
              <a:off x="1612800" y="5724000"/>
              <a:ext cx="939960" cy="275400"/>
            </a:xfrm>
            <a:prstGeom prst="rect">
              <a:avLst/>
            </a:prstGeom>
            <a:noFill/>
            <a:ln w="0">
              <a:noFill/>
            </a:ln>
          </p:spPr>
          <p:style>
            <a:lnRef idx="0"/>
            <a:fillRef idx="0"/>
            <a:effectRef idx="0"/>
            <a:fontRef idx="minor"/>
          </p:style>
          <p:txBody>
            <a:bodyPr lIns="82440" rIns="82440" tIns="0" bIns="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Specification</a:t>
              </a:r>
              <a:endParaRPr b="0" lang="en-US" sz="900" strike="noStrike" u="none">
                <a:solidFill>
                  <a:srgbClr val="000000"/>
                </a:solidFill>
                <a:effectLst/>
                <a:uFillTx/>
                <a:latin typeface="Book Antiqua"/>
              </a:endParaRPr>
            </a:p>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Change</a:t>
              </a:r>
              <a:endParaRPr b="0" lang="en-US" sz="900" strike="noStrike" u="none">
                <a:solidFill>
                  <a:srgbClr val="000000"/>
                </a:solidFill>
                <a:effectLst/>
                <a:uFillTx/>
                <a:latin typeface="Book Antiqua"/>
              </a:endParaRPr>
            </a:p>
          </p:txBody>
        </p:sp>
        <p:sp>
          <p:nvSpPr>
            <p:cNvPr id="349" name=""/>
            <p:cNvSpPr/>
            <p:nvPr/>
          </p:nvSpPr>
          <p:spPr>
            <a:xfrm>
              <a:off x="1612800" y="6255000"/>
              <a:ext cx="939960" cy="275400"/>
            </a:xfrm>
            <a:prstGeom prst="rect">
              <a:avLst/>
            </a:prstGeom>
            <a:noFill/>
            <a:ln w="0">
              <a:noFill/>
            </a:ln>
          </p:spPr>
          <p:style>
            <a:lnRef idx="0"/>
            <a:fillRef idx="0"/>
            <a:effectRef idx="0"/>
            <a:fontRef idx="minor"/>
          </p:style>
          <p:txBody>
            <a:bodyPr lIns="82440" rIns="82440" tIns="0" bIns="0" anchor="t">
              <a:spAutoFit/>
            </a:bodyPr>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900" strike="noStrike" u="none">
                  <a:solidFill>
                    <a:srgbClr val="000000"/>
                  </a:solidFill>
                  <a:effectLst/>
                  <a:uFillTx/>
                  <a:latin typeface="Arial"/>
                </a:rPr>
                <a:t>Logistical Improvements</a:t>
              </a:r>
              <a:endParaRPr b="0" lang="en-US" sz="900" strike="noStrike" u="none">
                <a:solidFill>
                  <a:srgbClr val="000000"/>
                </a:solidFill>
                <a:effectLst/>
                <a:uFillTx/>
                <a:latin typeface="Book Antiqua"/>
              </a:endParaRPr>
            </a:p>
          </p:txBody>
        </p:sp>
        <p:sp>
          <p:nvSpPr>
            <p:cNvPr id="350" name=""/>
            <p:cNvSpPr/>
            <p:nvPr/>
          </p:nvSpPr>
          <p:spPr>
            <a:xfrm>
              <a:off x="4259160" y="3602160"/>
              <a:ext cx="3527640" cy="927000"/>
            </a:xfrm>
            <a:prstGeom prst="rect">
              <a:avLst/>
            </a:prstGeom>
            <a:noFill/>
            <a:ln w="0">
              <a:noFill/>
            </a:ln>
          </p:spPr>
          <p:style>
            <a:lnRef idx="0"/>
            <a:fillRef idx="0"/>
            <a:effectRef idx="0"/>
            <a:fontRef idx="minor"/>
          </p:style>
          <p:txBody>
            <a:bodyPr lIns="71280" rIns="71280" tIns="36360" bIns="36360" anchor="t">
              <a:spAutoFit/>
            </a:bodyPr>
            <a:p>
              <a:pPr marL="1440" indent="-1440">
                <a:lnSpc>
                  <a:spcPct val="100000"/>
                </a:lnSpc>
                <a:spcBef>
                  <a:spcPts val="1749"/>
                </a:spcBef>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0" lang="en-US" sz="1400" strike="noStrike" u="none">
                  <a:solidFill>
                    <a:srgbClr val="000000"/>
                  </a:solidFill>
                  <a:effectLst/>
                  <a:uFillTx/>
                  <a:latin typeface="Arial"/>
                </a:rPr>
                <a:t>Changing the approach  to an external supply market in order to reduce </a:t>
              </a:r>
              <a:r>
                <a:rPr b="0" lang="en-US" sz="1400" strike="noStrike" u="sng">
                  <a:solidFill>
                    <a:srgbClr val="000000"/>
                  </a:solidFill>
                  <a:effectLst/>
                  <a:uFillTx/>
                  <a:latin typeface="Arial"/>
                </a:rPr>
                <a:t>unit</a:t>
              </a:r>
              <a:r>
                <a:rPr b="0" lang="en-US" sz="1400" strike="noStrike" u="none">
                  <a:solidFill>
                    <a:srgbClr val="000000"/>
                  </a:solidFill>
                  <a:effectLst/>
                  <a:uFillTx/>
                  <a:latin typeface="Arial"/>
                </a:rPr>
                <a:t> cost.  A portfolio of approach   are available to create this change</a:t>
              </a:r>
              <a:endParaRPr b="0" lang="en-US" sz="1400" strike="noStrike" u="none">
                <a:solidFill>
                  <a:srgbClr val="000000"/>
                </a:solidFill>
                <a:effectLst/>
                <a:uFillTx/>
                <a:latin typeface="Book Antiqua"/>
              </a:endParaRPr>
            </a:p>
          </p:txBody>
        </p:sp>
        <p:sp>
          <p:nvSpPr>
            <p:cNvPr id="351" name=""/>
            <p:cNvSpPr/>
            <p:nvPr/>
          </p:nvSpPr>
          <p:spPr>
            <a:xfrm>
              <a:off x="3286080" y="5270400"/>
              <a:ext cx="3527640" cy="500040"/>
            </a:xfrm>
            <a:prstGeom prst="rect">
              <a:avLst/>
            </a:prstGeom>
            <a:noFill/>
            <a:ln w="0">
              <a:noFill/>
            </a:ln>
          </p:spPr>
          <p:style>
            <a:lnRef idx="0"/>
            <a:fillRef idx="0"/>
            <a:effectRef idx="0"/>
            <a:fontRef idx="minor"/>
          </p:style>
          <p:txBody>
            <a:bodyPr lIns="71280" rIns="71280" tIns="36360" bIns="36360" anchor="t">
              <a:spAutoFit/>
            </a:bodyPr>
            <a:p>
              <a:pPr marL="1440" indent="-1440">
                <a:lnSpc>
                  <a:spcPct val="100000"/>
                </a:lnSpc>
                <a:spcBef>
                  <a:spcPts val="1749"/>
                </a:spcBef>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0" lang="en-US" sz="1400" strike="noStrike" u="none">
                  <a:solidFill>
                    <a:srgbClr val="000000"/>
                  </a:solidFill>
                  <a:effectLst/>
                  <a:uFillTx/>
                  <a:latin typeface="Arial"/>
                </a:rPr>
                <a:t>Internal changes or accommodations allows the capture of lower total costs</a:t>
              </a:r>
              <a:endParaRPr b="0" lang="en-US" sz="1400" strike="noStrike" u="none">
                <a:solidFill>
                  <a:srgbClr val="000000"/>
                </a:solidFill>
                <a:effectLst/>
                <a:uFillTx/>
                <a:latin typeface="Book Antiqua"/>
              </a:endParaRPr>
            </a:p>
          </p:txBody>
        </p:sp>
      </p:grpSp>
      <p:sp>
        <p:nvSpPr>
          <p:cNvPr id="352"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The Strategies Used to Reduce the Cost of Materials and Services Are Complex As They Are Based on the Internal Approach  H in Combination With the External Market Conditions .</a:t>
            </a:r>
            <a:endParaRPr b="1" lang="en-US" sz="1800" strike="noStrike" u="none">
              <a:solidFill>
                <a:srgbClr val="ffffff"/>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Agenda.</a:t>
            </a:r>
            <a:endParaRPr b="1" lang="en-US" sz="1800" strike="noStrike" u="none">
              <a:solidFill>
                <a:srgbClr val="ffffff"/>
              </a:solidFill>
              <a:effectLst/>
              <a:uFillTx/>
              <a:latin typeface="Arial"/>
            </a:endParaRPr>
          </a:p>
        </p:txBody>
      </p:sp>
      <p:sp>
        <p:nvSpPr>
          <p:cNvPr id="23" name="PlaceHolder 2"/>
          <p:cNvSpPr>
            <a:spLocks noGrp="1"/>
          </p:cNvSpPr>
          <p:nvPr>
            <p:ph/>
          </p:nvPr>
        </p:nvSpPr>
        <p:spPr>
          <a:xfrm>
            <a:off x="850680" y="2153880"/>
            <a:ext cx="7716600" cy="3941640"/>
          </a:xfrm>
          <a:prstGeom prst="rect">
            <a:avLst/>
          </a:prstGeom>
          <a:noFill/>
          <a:ln w="0">
            <a:noFill/>
          </a:ln>
        </p:spPr>
        <p:txBody>
          <a:bodyPr lIns="92160" rIns="92160" tIns="46080" bIns="46080" anchor="t">
            <a:normAutofit/>
          </a:bodyPr>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Sourcing &amp; auction services overview</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sourcing scorecard</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Our eSourcing solutions</a:t>
            </a: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p:txBody>
      </p:sp>
      <p:sp>
        <p:nvSpPr>
          <p:cNvPr id="24" name=""/>
          <p:cNvSpPr/>
          <p:nvPr/>
        </p:nvSpPr>
        <p:spPr>
          <a:xfrm>
            <a:off x="717480" y="2116080"/>
            <a:ext cx="7226280" cy="45576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3"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Our deep eAuction experience base extends across industry segments and product/service categories.</a:t>
            </a:r>
            <a:endParaRPr b="1" lang="en-US" sz="1800" strike="noStrike" u="none">
              <a:solidFill>
                <a:srgbClr val="ffffff"/>
              </a:solidFill>
              <a:effectLst/>
              <a:uFillTx/>
              <a:latin typeface="Arial"/>
            </a:endParaRPr>
          </a:p>
        </p:txBody>
      </p:sp>
      <p:sp>
        <p:nvSpPr>
          <p:cNvPr id="354" name=""/>
          <p:cNvSpPr/>
          <p:nvPr/>
        </p:nvSpPr>
        <p:spPr>
          <a:xfrm>
            <a:off x="990720" y="1697040"/>
            <a:ext cx="8076960" cy="4954680"/>
          </a:xfrm>
          <a:prstGeom prst="rect">
            <a:avLst/>
          </a:prstGeom>
          <a:noFill/>
          <a:ln w="0">
            <a:noFill/>
          </a:ln>
        </p:spPr>
        <p:style>
          <a:lnRef idx="0"/>
          <a:fillRef idx="0"/>
          <a:effectRef idx="0"/>
          <a:fontRef idx="minor"/>
        </p:style>
        <p:txBody>
          <a:bodyPr lIns="92160" rIns="92160" tIns="46080" bIns="46080" anchor="t">
            <a:normAutofit/>
          </a:bodyPr>
          <a:p>
            <a:pPr marL="285840" indent="-285840">
              <a:lnSpc>
                <a:spcPct val="100000"/>
              </a:lnSpc>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1" lang="en-US" sz="1600" strike="noStrike" u="none">
                <a:solidFill>
                  <a:srgbClr val="000000"/>
                </a:solidFill>
                <a:effectLst/>
                <a:uFillTx/>
                <a:latin typeface="Arial"/>
              </a:rPr>
              <a:t>Example commodity categories</a:t>
            </a: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lvl="1" marL="74448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Book Antiqua"/>
            </a:endParaRPr>
          </a:p>
          <a:p>
            <a:pPr marL="285840" indent="-285840">
              <a:lnSpc>
                <a:spcPct val="100000"/>
              </a:lnSpc>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1" lang="en-US" sz="1600" strike="noStrike" u="none">
                <a:solidFill>
                  <a:srgbClr val="000000"/>
                </a:solidFill>
                <a:effectLst/>
                <a:uFillTx/>
                <a:latin typeface="Arial"/>
              </a:rPr>
              <a:t>Example industry verticals</a:t>
            </a:r>
            <a:endParaRPr b="0" lang="en-US" sz="1600" strike="noStrike" u="none">
              <a:solidFill>
                <a:srgbClr val="000000"/>
              </a:solidFill>
              <a:effectLst/>
              <a:uFillTx/>
              <a:latin typeface="Book Antiqua"/>
            </a:endParaRPr>
          </a:p>
        </p:txBody>
      </p:sp>
      <p:sp>
        <p:nvSpPr>
          <p:cNvPr id="355" name=""/>
          <p:cNvSpPr/>
          <p:nvPr/>
        </p:nvSpPr>
        <p:spPr>
          <a:xfrm>
            <a:off x="1263600" y="2021040"/>
            <a:ext cx="2927520" cy="2931840"/>
          </a:xfrm>
          <a:prstGeom prst="rect">
            <a:avLst/>
          </a:prstGeom>
          <a:noFill/>
          <a:ln w="0">
            <a:noFill/>
          </a:ln>
        </p:spPr>
        <p:style>
          <a:lnRef idx="0"/>
          <a:fillRef idx="0"/>
          <a:effectRef idx="0"/>
          <a:fontRef idx="minor"/>
        </p:style>
        <p:txBody>
          <a:bodyPr lIns="92160" rIns="92160" tIns="46080" bIns="46080" anchor="t">
            <a:normAutofit/>
          </a:bodyPr>
          <a:p>
            <a:pPr lvl="1" marL="344520" indent="-230040">
              <a:lnSpc>
                <a:spcPct val="100000"/>
              </a:lnSpc>
              <a:spcBef>
                <a:spcPts val="524"/>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Industrial chemicals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Refining process consumables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Pipes, Valves &amp; Fittings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Gas cylinders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Transportation services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Seismic services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Contract labor services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Complex Machinery</a:t>
            </a:r>
            <a:endParaRPr b="0" lang="en-US" sz="1400" strike="noStrike" u="none">
              <a:solidFill>
                <a:srgbClr val="000000"/>
              </a:solidFill>
              <a:effectLst/>
              <a:uFillTx/>
              <a:latin typeface="Book Antiqua"/>
            </a:endParaRPr>
          </a:p>
        </p:txBody>
      </p:sp>
      <p:sp>
        <p:nvSpPr>
          <p:cNvPr id="356" name=""/>
          <p:cNvSpPr/>
          <p:nvPr/>
        </p:nvSpPr>
        <p:spPr>
          <a:xfrm>
            <a:off x="4511520" y="2021040"/>
            <a:ext cx="3718080" cy="2931840"/>
          </a:xfrm>
          <a:prstGeom prst="rect">
            <a:avLst/>
          </a:prstGeom>
          <a:noFill/>
          <a:ln w="0">
            <a:noFill/>
          </a:ln>
        </p:spPr>
        <p:style>
          <a:lnRef idx="0"/>
          <a:fillRef idx="0"/>
          <a:effectRef idx="0"/>
          <a:fontRef idx="minor"/>
        </p:style>
        <p:txBody>
          <a:bodyPr lIns="92160" rIns="92160" tIns="46080" bIns="46080" anchor="t">
            <a:normAutofit/>
          </a:bodyPr>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Casings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Packaging</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Telecommunications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Microprocessors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Sub-assemblies for consumer durable goods (direct materials)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PC consumables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IT Hardware</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Stationery</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Water meters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Numerous food commodities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400" strike="noStrike" u="none">
              <a:solidFill>
                <a:srgbClr val="000000"/>
              </a:solidFill>
              <a:effectLst/>
              <a:uFillTx/>
              <a:latin typeface="Book Antiqua"/>
            </a:endParaRPr>
          </a:p>
        </p:txBody>
      </p:sp>
      <p:sp>
        <p:nvSpPr>
          <p:cNvPr id="357" name=""/>
          <p:cNvSpPr/>
          <p:nvPr/>
        </p:nvSpPr>
        <p:spPr>
          <a:xfrm>
            <a:off x="1263600" y="4973760"/>
            <a:ext cx="2927520" cy="1360440"/>
          </a:xfrm>
          <a:prstGeom prst="rect">
            <a:avLst/>
          </a:prstGeom>
          <a:noFill/>
          <a:ln w="0">
            <a:noFill/>
          </a:ln>
        </p:spPr>
        <p:style>
          <a:lnRef idx="0"/>
          <a:fillRef idx="0"/>
          <a:effectRef idx="0"/>
          <a:fontRef idx="minor"/>
        </p:style>
        <p:txBody>
          <a:bodyPr lIns="92160" rIns="92160" tIns="46080" bIns="46080" anchor="t">
            <a:normAutofit/>
          </a:bodyPr>
          <a:p>
            <a:pPr lvl="1" marL="347760" indent="-23040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Automotive</a:t>
            </a:r>
            <a:endParaRPr b="0" lang="en-US" sz="1400" strike="noStrike" u="none">
              <a:solidFill>
                <a:srgbClr val="000000"/>
              </a:solidFill>
              <a:effectLst/>
              <a:uFillTx/>
              <a:latin typeface="Book Antiqua"/>
            </a:endParaRPr>
          </a:p>
          <a:p>
            <a:pPr lvl="1" marL="347760" indent="-23040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Airline</a:t>
            </a:r>
            <a:endParaRPr b="0" lang="en-US" sz="1400" strike="noStrike" u="none">
              <a:solidFill>
                <a:srgbClr val="000000"/>
              </a:solidFill>
              <a:effectLst/>
              <a:uFillTx/>
              <a:latin typeface="Book Antiqua"/>
            </a:endParaRPr>
          </a:p>
          <a:p>
            <a:pPr lvl="1" marL="347760" indent="-23040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Consumer goods</a:t>
            </a:r>
            <a:endParaRPr b="0" lang="en-US" sz="1400" strike="noStrike" u="none">
              <a:solidFill>
                <a:srgbClr val="000000"/>
              </a:solidFill>
              <a:effectLst/>
              <a:uFillTx/>
              <a:latin typeface="Book Antiqua"/>
            </a:endParaRPr>
          </a:p>
          <a:p>
            <a:pPr lvl="1" marL="347760" indent="-23040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Distribution/Logistics</a:t>
            </a:r>
            <a:endParaRPr b="0" lang="en-US" sz="1400" strike="noStrike" u="none">
              <a:solidFill>
                <a:srgbClr val="000000"/>
              </a:solidFill>
              <a:effectLst/>
              <a:uFillTx/>
              <a:latin typeface="Book Antiqua"/>
            </a:endParaRPr>
          </a:p>
          <a:p>
            <a:pPr lvl="1" marL="347760" indent="-23040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Food production/Hospitality</a:t>
            </a:r>
            <a:endParaRPr b="0" lang="en-US" sz="1400" strike="noStrike" u="none">
              <a:solidFill>
                <a:srgbClr val="000000"/>
              </a:solidFill>
              <a:effectLst/>
              <a:uFillTx/>
              <a:latin typeface="Book Antiqua"/>
            </a:endParaRPr>
          </a:p>
          <a:p>
            <a:pPr lvl="1" marL="347760" indent="-23040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400" strike="noStrike" u="none">
              <a:solidFill>
                <a:srgbClr val="000000"/>
              </a:solidFill>
              <a:effectLst/>
              <a:uFillTx/>
              <a:latin typeface="Book Antiqua"/>
            </a:endParaRPr>
          </a:p>
        </p:txBody>
      </p:sp>
      <p:sp>
        <p:nvSpPr>
          <p:cNvPr id="358" name=""/>
          <p:cNvSpPr/>
          <p:nvPr/>
        </p:nvSpPr>
        <p:spPr>
          <a:xfrm>
            <a:off x="4511520" y="4973760"/>
            <a:ext cx="3718080" cy="1360440"/>
          </a:xfrm>
          <a:prstGeom prst="rect">
            <a:avLst/>
          </a:prstGeom>
          <a:noFill/>
          <a:ln w="0">
            <a:noFill/>
          </a:ln>
        </p:spPr>
        <p:style>
          <a:lnRef idx="0"/>
          <a:fillRef idx="0"/>
          <a:effectRef idx="0"/>
          <a:fontRef idx="minor"/>
        </p:style>
        <p:txBody>
          <a:bodyPr lIns="92160" rIns="92160" tIns="46080" bIns="46080" anchor="t">
            <a:normAutofit/>
          </a:bodyPr>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Energy</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Mining</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Petrochemicals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400" strike="noStrike" u="none">
                <a:solidFill>
                  <a:srgbClr val="000000"/>
                </a:solidFill>
                <a:effectLst/>
                <a:uFillTx/>
                <a:latin typeface="Arial"/>
              </a:rPr>
              <a:t>Utilities</a:t>
            </a:r>
            <a:endParaRPr b="0" lang="en-US" sz="1400" strike="noStrike" u="none">
              <a:solidFill>
                <a:srgbClr val="000000"/>
              </a:solidFill>
              <a:effectLst/>
              <a:uFillTx/>
              <a:latin typeface="Book Antiqua"/>
            </a:endParaRPr>
          </a:p>
          <a:p>
            <a:pPr lvl="1" marL="344520" indent="-230040">
              <a:lnSpc>
                <a:spcPct val="100000"/>
              </a:lnSpc>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400" strike="noStrike" u="none">
              <a:solidFill>
                <a:srgbClr val="000000"/>
              </a:solidFill>
              <a:effectLst/>
              <a:uFillTx/>
              <a:latin typeface="Book Antiqua"/>
            </a:endParaRPr>
          </a:p>
        </p:txBody>
      </p:sp>
    </p:spTree>
  </p:cSld>
  <p:transition>
    <p:wipe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9" name=""/>
          <p:cNvSpPr/>
          <p:nvPr/>
        </p:nvSpPr>
        <p:spPr>
          <a:xfrm>
            <a:off x="990720" y="452520"/>
            <a:ext cx="7238880" cy="314280"/>
          </a:xfrm>
          <a:prstGeom prst="rect">
            <a:avLst/>
          </a:prstGeom>
          <a:noFill/>
          <a:ln w="0">
            <a:noFill/>
          </a:ln>
        </p:spPr>
        <p:style>
          <a:lnRef idx="0"/>
          <a:fillRef idx="0"/>
          <a:effectRef idx="0"/>
          <a:fontRef idx="minor"/>
        </p:style>
        <p:txBody>
          <a:bodyPr lIns="0" rIns="92160" tIns="46080" bIns="46080" anchor="ctr">
            <a:noAutofit/>
          </a:bodyPr>
          <a:p>
            <a:pP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Our experience suggests that reverse auction savings results are heavily influenced by the level of strategic sourcing Accenture  conducted in advance of the eAuction event.</a:t>
            </a:r>
            <a:endParaRPr b="0" lang="en-US" sz="1800" strike="noStrike" u="none">
              <a:solidFill>
                <a:srgbClr val="000000"/>
              </a:solidFill>
              <a:effectLst/>
              <a:uFillTx/>
              <a:latin typeface="Book Antiqua"/>
            </a:endParaRPr>
          </a:p>
        </p:txBody>
      </p:sp>
      <p:graphicFrame>
        <p:nvGraphicFramePr>
          <p:cNvPr id="360" name=""/>
          <p:cNvGraphicFramePr/>
          <p:nvPr/>
        </p:nvGraphicFramePr>
        <p:xfrm>
          <a:off x="133200" y="2533680"/>
          <a:ext cx="7631280" cy="2514600"/>
        </p:xfrm>
        <a:graphic>
          <a:graphicData uri="http://schemas.openxmlformats.org/presentationml/2006/ole">
            <p:oleObj progId="Word.Document.12" r:id="rId1" spid="">
              <p:embed/>
              <p:pic>
                <p:nvPicPr>
                  <p:cNvPr id="361" name="" descr=""/>
                  <p:cNvPicPr/>
                  <p:nvPr/>
                </p:nvPicPr>
                <p:blipFill>
                  <a:blip r:embed="rId2"/>
                  <a:stretch/>
                </p:blipFill>
                <p:spPr>
                  <a:xfrm>
                    <a:off x="133200" y="2533680"/>
                    <a:ext cx="7631280" cy="2514600"/>
                  </a:xfrm>
                  <a:prstGeom prst="rect">
                    <a:avLst/>
                  </a:prstGeom>
                  <a:noFill/>
                  <a:ln w="0">
                    <a:noFill/>
                  </a:ln>
                </p:spPr>
              </p:pic>
            </p:oleObj>
          </a:graphicData>
        </a:graphic>
      </p:graphicFrame>
      <p:sp>
        <p:nvSpPr>
          <p:cNvPr id="362" name=""/>
          <p:cNvSpPr/>
          <p:nvPr/>
        </p:nvSpPr>
        <p:spPr>
          <a:xfrm>
            <a:off x="7778880" y="2800440"/>
            <a:ext cx="0" cy="838080"/>
          </a:xfrm>
          <a:prstGeom prst="line">
            <a:avLst/>
          </a:prstGeom>
          <a:ln w="3240">
            <a:solidFill>
              <a:srgbClr val="215b33"/>
            </a:solidFill>
            <a:miter/>
            <a:headEnd len="med" type="triangle" w="lg"/>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3" name=""/>
          <p:cNvSpPr/>
          <p:nvPr/>
        </p:nvSpPr>
        <p:spPr>
          <a:xfrm>
            <a:off x="7664400" y="2787480"/>
            <a:ext cx="228600" cy="0"/>
          </a:xfrm>
          <a:prstGeom prst="line">
            <a:avLst/>
          </a:prstGeom>
          <a:ln w="3240">
            <a:solidFill>
              <a:srgbClr val="215b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4" name=""/>
          <p:cNvSpPr/>
          <p:nvPr/>
        </p:nvSpPr>
        <p:spPr>
          <a:xfrm>
            <a:off x="7664400" y="3638520"/>
            <a:ext cx="228600" cy="0"/>
          </a:xfrm>
          <a:prstGeom prst="line">
            <a:avLst/>
          </a:prstGeom>
          <a:ln w="3240">
            <a:solidFill>
              <a:srgbClr val="215b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5" name=""/>
          <p:cNvSpPr/>
          <p:nvPr/>
        </p:nvSpPr>
        <p:spPr>
          <a:xfrm>
            <a:off x="7778880" y="3638520"/>
            <a:ext cx="0" cy="622440"/>
          </a:xfrm>
          <a:prstGeom prst="line">
            <a:avLst/>
          </a:prstGeom>
          <a:ln w="3240">
            <a:solidFill>
              <a:srgbClr val="215b33"/>
            </a:solidFill>
            <a:miter/>
            <a:headEnd len="med" type="triangle" w="lg"/>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6" name=""/>
          <p:cNvSpPr/>
          <p:nvPr/>
        </p:nvSpPr>
        <p:spPr>
          <a:xfrm>
            <a:off x="7778880" y="4260960"/>
            <a:ext cx="0" cy="571320"/>
          </a:xfrm>
          <a:prstGeom prst="line">
            <a:avLst/>
          </a:prstGeom>
          <a:ln w="3240">
            <a:solidFill>
              <a:srgbClr val="215b33"/>
            </a:solidFill>
            <a:miter/>
            <a:headEnd len="med" type="triangle" w="lg"/>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7" name=""/>
          <p:cNvSpPr/>
          <p:nvPr/>
        </p:nvSpPr>
        <p:spPr>
          <a:xfrm>
            <a:off x="7664400" y="4260960"/>
            <a:ext cx="228600" cy="0"/>
          </a:xfrm>
          <a:prstGeom prst="line">
            <a:avLst/>
          </a:prstGeom>
          <a:ln w="3240">
            <a:solidFill>
              <a:srgbClr val="215b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8" name=""/>
          <p:cNvSpPr/>
          <p:nvPr/>
        </p:nvSpPr>
        <p:spPr>
          <a:xfrm>
            <a:off x="7664400" y="4819680"/>
            <a:ext cx="228600" cy="0"/>
          </a:xfrm>
          <a:prstGeom prst="line">
            <a:avLst/>
          </a:prstGeom>
          <a:ln w="3240">
            <a:solidFill>
              <a:srgbClr val="215b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69" name=""/>
          <p:cNvSpPr/>
          <p:nvPr/>
        </p:nvSpPr>
        <p:spPr>
          <a:xfrm>
            <a:off x="7851600" y="2897280"/>
            <a:ext cx="1159200" cy="551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Full-Service Strategic Sourcing</a:t>
            </a:r>
            <a:endParaRPr b="0" lang="en-US" sz="1000" strike="noStrike" u="none">
              <a:solidFill>
                <a:srgbClr val="000000"/>
              </a:solidFill>
              <a:effectLst/>
              <a:uFillTx/>
              <a:latin typeface="Book Antiqua"/>
            </a:endParaRPr>
          </a:p>
        </p:txBody>
      </p:sp>
      <p:sp>
        <p:nvSpPr>
          <p:cNvPr id="370" name=""/>
          <p:cNvSpPr/>
          <p:nvPr/>
        </p:nvSpPr>
        <p:spPr>
          <a:xfrm>
            <a:off x="7750080" y="3608280"/>
            <a:ext cx="1362240" cy="857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Accenture  Standard Auction Services  (With Minimized Sourcing)</a:t>
            </a:r>
            <a:endParaRPr b="0" lang="en-US" sz="1000" strike="noStrike" u="none">
              <a:solidFill>
                <a:srgbClr val="000000"/>
              </a:solidFill>
              <a:effectLst/>
              <a:uFillTx/>
              <a:latin typeface="Book Antiqua"/>
            </a:endParaRPr>
          </a:p>
        </p:txBody>
      </p:sp>
      <p:sp>
        <p:nvSpPr>
          <p:cNvPr id="371" name=""/>
          <p:cNvSpPr/>
          <p:nvPr/>
        </p:nvSpPr>
        <p:spPr>
          <a:xfrm>
            <a:off x="7718400" y="4344840"/>
            <a:ext cx="14256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Client Self-Service (No Sourcing)</a:t>
            </a:r>
            <a:endParaRPr b="0" lang="en-US" sz="1000" strike="noStrike" u="none">
              <a:solidFill>
                <a:srgbClr val="000000"/>
              </a:solidFill>
              <a:effectLst/>
              <a:uFillTx/>
              <a:latin typeface="Book Antiqua"/>
            </a:endParaRPr>
          </a:p>
        </p:txBody>
      </p:sp>
      <p:grpSp>
        <p:nvGrpSpPr>
          <p:cNvPr id="372" name=""/>
          <p:cNvGrpSpPr/>
          <p:nvPr/>
        </p:nvGrpSpPr>
        <p:grpSpPr>
          <a:xfrm>
            <a:off x="441360" y="5524560"/>
            <a:ext cx="8003880" cy="673200"/>
            <a:chOff x="441360" y="5524560"/>
            <a:chExt cx="8003880" cy="673200"/>
          </a:xfrm>
        </p:grpSpPr>
        <p:sp>
          <p:nvSpPr>
            <p:cNvPr id="373" name=""/>
            <p:cNvSpPr/>
            <p:nvPr/>
          </p:nvSpPr>
          <p:spPr>
            <a:xfrm>
              <a:off x="548640" y="5587920"/>
              <a:ext cx="7896600" cy="609840"/>
            </a:xfrm>
            <a:prstGeom prst="rect">
              <a:avLst/>
            </a:prstGeom>
            <a:solidFill>
              <a:srgbClr val="00000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374" name=""/>
            <p:cNvSpPr/>
            <p:nvPr/>
          </p:nvSpPr>
          <p:spPr>
            <a:xfrm>
              <a:off x="483480" y="5524560"/>
              <a:ext cx="7896240" cy="609480"/>
            </a:xfrm>
            <a:prstGeom prst="rect">
              <a:avLst/>
            </a:prstGeom>
            <a:solidFill>
              <a:srgbClr val="ffffff"/>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375" name=""/>
            <p:cNvSpPr/>
            <p:nvPr/>
          </p:nvSpPr>
          <p:spPr>
            <a:xfrm>
              <a:off x="441360" y="5573880"/>
              <a:ext cx="79927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Results are highly correlated with the level of Strategic Sourcing effort invested to prepare for the auction event.  Coordination of  the souring effort with the auction strategy is another key success factors.</a:t>
              </a:r>
              <a:endParaRPr b="0" lang="en-US" sz="1200" strike="noStrike" u="none">
                <a:solidFill>
                  <a:srgbClr val="000000"/>
                </a:solidFill>
                <a:effectLst/>
                <a:uFillTx/>
                <a:latin typeface="Book Antiqua"/>
              </a:endParaRPr>
            </a:p>
          </p:txBody>
        </p:sp>
      </p:grpSp>
      <p:sp>
        <p:nvSpPr>
          <p:cNvPr id="376" name=""/>
          <p:cNvSpPr/>
          <p:nvPr/>
        </p:nvSpPr>
        <p:spPr>
          <a:xfrm>
            <a:off x="259200" y="1717560"/>
            <a:ext cx="6377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Representative sample of savings achieved through reverse auctions</a:t>
            </a:r>
            <a:endParaRPr b="0" lang="en-US" sz="1600" strike="noStrike" u="none">
              <a:solidFill>
                <a:srgbClr val="000000"/>
              </a:solidFill>
              <a:effectLst/>
              <a:uFillTx/>
              <a:latin typeface="Book Antiqua"/>
            </a:endParaRPr>
          </a:p>
        </p:txBody>
      </p:sp>
      <p:sp>
        <p:nvSpPr>
          <p:cNvPr id="377" name=""/>
          <p:cNvSpPr/>
          <p:nvPr/>
        </p:nvSpPr>
        <p:spPr>
          <a:xfrm>
            <a:off x="304920" y="2076480"/>
            <a:ext cx="8572320" cy="0"/>
          </a:xfrm>
          <a:prstGeom prst="line">
            <a:avLst/>
          </a:prstGeom>
          <a:ln w="3240">
            <a:solidFill>
              <a:srgbClr val="002868"/>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8" name=""/>
          <p:cNvSpPr/>
          <p:nvPr/>
        </p:nvSpPr>
        <p:spPr>
          <a:xfrm>
            <a:off x="190440" y="2046240"/>
            <a:ext cx="8763120" cy="3975120"/>
          </a:xfrm>
          <a:prstGeom prst="rect">
            <a:avLst/>
          </a:prstGeom>
          <a:no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Book Antiqua"/>
            </a:endParaRPr>
          </a:p>
        </p:txBody>
      </p:sp>
      <p:sp>
        <p:nvSpPr>
          <p:cNvPr id="379" name=""/>
          <p:cNvSpPr/>
          <p:nvPr/>
        </p:nvSpPr>
        <p:spPr>
          <a:xfrm>
            <a:off x="349200" y="1360440"/>
            <a:ext cx="8420040" cy="642600"/>
          </a:xfrm>
          <a:prstGeom prst="rect">
            <a:avLst/>
          </a:prstGeom>
          <a:noFill/>
          <a:ln w="0">
            <a:noFill/>
          </a:ln>
        </p:spPr>
        <p:style>
          <a:lnRef idx="0"/>
          <a:fillRef idx="0"/>
          <a:effectRef idx="0"/>
          <a:fontRef idx="minor"/>
        </p:style>
        <p:txBody>
          <a:bodyPr lIns="90000" rIns="90000" tIns="46800" bIns="46800" anchor="t">
            <a:spAutoFit/>
          </a:bodyPr>
          <a:p>
            <a:pPr marL="1028880" indent="-102888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Scenario: Two hour reverse auction for 2-year contract for manufacturing direct material purchase</a:t>
            </a:r>
            <a:endParaRPr b="0" lang="en-US" sz="1800" strike="noStrike" u="none">
              <a:solidFill>
                <a:srgbClr val="000000"/>
              </a:solidFill>
              <a:effectLst/>
              <a:uFillTx/>
              <a:latin typeface="Book Antiqua"/>
            </a:endParaRPr>
          </a:p>
        </p:txBody>
      </p:sp>
      <p:sp>
        <p:nvSpPr>
          <p:cNvPr id="380" name=""/>
          <p:cNvSpPr/>
          <p:nvPr/>
        </p:nvSpPr>
        <p:spPr>
          <a:xfrm>
            <a:off x="990720" y="452520"/>
            <a:ext cx="7238880" cy="314280"/>
          </a:xfrm>
          <a:prstGeom prst="rect">
            <a:avLst/>
          </a:prstGeom>
          <a:noFill/>
          <a:ln w="0">
            <a:noFill/>
          </a:ln>
        </p:spPr>
        <p:style>
          <a:lnRef idx="0"/>
          <a:fillRef idx="0"/>
          <a:effectRef idx="0"/>
          <a:fontRef idx="minor"/>
        </p:style>
        <p:txBody>
          <a:bodyPr lIns="0" rIns="92160" tIns="46080" bIns="46080" anchor="ctr">
            <a:noAutofit/>
          </a:bodyPr>
          <a:p>
            <a:pP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Case study #1 (direct materials): Global consumer products manufacturer.</a:t>
            </a:r>
            <a:endParaRPr b="0" lang="en-US" sz="1800" strike="noStrike" u="none">
              <a:solidFill>
                <a:srgbClr val="000000"/>
              </a:solidFill>
              <a:effectLst/>
              <a:uFillTx/>
              <a:latin typeface="Book Antiqua"/>
            </a:endParaRPr>
          </a:p>
        </p:txBody>
      </p:sp>
      <p:sp>
        <p:nvSpPr>
          <p:cNvPr id="381" name=""/>
          <p:cNvSpPr/>
          <p:nvPr/>
        </p:nvSpPr>
        <p:spPr>
          <a:xfrm>
            <a:off x="482760" y="2371680"/>
            <a:ext cx="3352680" cy="304920"/>
          </a:xfrm>
          <a:prstGeom prst="rect">
            <a:avLst/>
          </a:prstGeom>
          <a:noFill/>
          <a:ln w="0">
            <a:noFill/>
          </a:ln>
        </p:spPr>
        <p:style>
          <a:lnRef idx="0"/>
          <a:fillRef idx="0"/>
          <a:effectRef idx="0"/>
          <a:fontRef idx="minor"/>
        </p:style>
        <p:txBody>
          <a:bodyPr lIns="0" rIns="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Auction Details</a:t>
            </a:r>
            <a:endParaRPr b="0" lang="en-US" sz="1400" strike="noStrike" u="none">
              <a:solidFill>
                <a:srgbClr val="000000"/>
              </a:solidFill>
              <a:effectLst/>
              <a:uFillTx/>
              <a:latin typeface="Book Antiqua"/>
            </a:endParaRPr>
          </a:p>
        </p:txBody>
      </p:sp>
      <p:sp>
        <p:nvSpPr>
          <p:cNvPr id="382" name=""/>
          <p:cNvSpPr/>
          <p:nvPr/>
        </p:nvSpPr>
        <p:spPr>
          <a:xfrm>
            <a:off x="4981680" y="2371680"/>
            <a:ext cx="3352680" cy="304920"/>
          </a:xfrm>
          <a:prstGeom prst="rect">
            <a:avLst/>
          </a:prstGeom>
          <a:noFill/>
          <a:ln w="0">
            <a:noFill/>
          </a:ln>
        </p:spPr>
        <p:style>
          <a:lnRef idx="0"/>
          <a:fillRef idx="0"/>
          <a:effectRef idx="0"/>
          <a:fontRef idx="minor"/>
        </p:style>
        <p:txBody>
          <a:bodyPr lIns="0" rIns="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Cost Savings</a:t>
            </a:r>
            <a:endParaRPr b="0" lang="en-US" sz="1400" strike="noStrike" u="none">
              <a:solidFill>
                <a:srgbClr val="000000"/>
              </a:solidFill>
              <a:effectLst/>
              <a:uFillTx/>
              <a:latin typeface="Book Antiqua"/>
            </a:endParaRPr>
          </a:p>
        </p:txBody>
      </p:sp>
      <p:graphicFrame>
        <p:nvGraphicFramePr>
          <p:cNvPr id="383" name=""/>
          <p:cNvGraphicFramePr/>
          <p:nvPr/>
        </p:nvGraphicFramePr>
        <p:xfrm>
          <a:off x="4781520" y="2822400"/>
          <a:ext cx="3333960" cy="2848320"/>
        </p:xfrm>
        <a:graphic>
          <a:graphicData uri="http://schemas.openxmlformats.org/presentationml/2006/ole">
            <p:oleObj r:id="rId1" spid="">
              <p:embed/>
              <p:pic>
                <p:nvPicPr>
                  <p:cNvPr id="384" name="" descr=""/>
                  <p:cNvPicPr/>
                  <p:nvPr/>
                </p:nvPicPr>
                <p:blipFill>
                  <a:blip r:embed="rId2"/>
                  <a:stretch/>
                </p:blipFill>
                <p:spPr>
                  <a:xfrm>
                    <a:off x="4781520" y="2822400"/>
                    <a:ext cx="3333960" cy="2848320"/>
                  </a:xfrm>
                  <a:prstGeom prst="rect">
                    <a:avLst/>
                  </a:prstGeom>
                  <a:noFill/>
                  <a:ln w="0">
                    <a:noFill/>
                  </a:ln>
                </p:spPr>
              </p:pic>
            </p:oleObj>
          </a:graphicData>
        </a:graphic>
      </p:graphicFrame>
      <p:sp>
        <p:nvSpPr>
          <p:cNvPr id="385" name=""/>
          <p:cNvSpPr/>
          <p:nvPr/>
        </p:nvSpPr>
        <p:spPr>
          <a:xfrm>
            <a:off x="5356080" y="299412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$9.8</a:t>
            </a:r>
            <a:endParaRPr b="0" lang="en-US" sz="1200" strike="noStrike" u="none">
              <a:solidFill>
                <a:srgbClr val="000000"/>
              </a:solidFill>
              <a:effectLst/>
              <a:uFillTx/>
              <a:latin typeface="Book Antiqua"/>
            </a:endParaRPr>
          </a:p>
        </p:txBody>
      </p:sp>
      <p:sp>
        <p:nvSpPr>
          <p:cNvPr id="386" name=""/>
          <p:cNvSpPr/>
          <p:nvPr/>
        </p:nvSpPr>
        <p:spPr>
          <a:xfrm>
            <a:off x="6638760" y="365760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$6.7</a:t>
            </a:r>
            <a:endParaRPr b="0" lang="en-US" sz="1200" strike="noStrike" u="none">
              <a:solidFill>
                <a:srgbClr val="000000"/>
              </a:solidFill>
              <a:effectLst/>
              <a:uFillTx/>
              <a:latin typeface="Book Antiqua"/>
            </a:endParaRPr>
          </a:p>
        </p:txBody>
      </p:sp>
      <p:sp>
        <p:nvSpPr>
          <p:cNvPr id="387" name=""/>
          <p:cNvSpPr/>
          <p:nvPr/>
        </p:nvSpPr>
        <p:spPr>
          <a:xfrm>
            <a:off x="6181560" y="3146400"/>
            <a:ext cx="1057320" cy="0"/>
          </a:xfrm>
          <a:prstGeom prst="line">
            <a:avLst/>
          </a:prstGeom>
          <a:ln w="12600">
            <a:solidFill>
              <a:srgbClr val="002868"/>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88" name=""/>
          <p:cNvSpPr/>
          <p:nvPr/>
        </p:nvSpPr>
        <p:spPr>
          <a:xfrm>
            <a:off x="7238880" y="3146400"/>
            <a:ext cx="0" cy="533520"/>
          </a:xfrm>
          <a:prstGeom prst="line">
            <a:avLst/>
          </a:prstGeom>
          <a:ln w="12600">
            <a:solidFill>
              <a:srgbClr val="002868"/>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389" name=""/>
          <p:cNvSpPr/>
          <p:nvPr/>
        </p:nvSpPr>
        <p:spPr>
          <a:xfrm>
            <a:off x="7486560" y="320364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31.1%</a:t>
            </a:r>
            <a:br>
              <a:rPr sz="1200"/>
            </a:br>
            <a:r>
              <a:rPr b="1" lang="en-US" sz="1200" strike="noStrike" u="none">
                <a:solidFill>
                  <a:srgbClr val="000000"/>
                </a:solidFill>
                <a:effectLst/>
                <a:uFillTx/>
                <a:latin typeface="Arial"/>
              </a:rPr>
              <a:t>Savings</a:t>
            </a:r>
            <a:endParaRPr b="0" lang="en-US" sz="1200" strike="noStrike" u="none">
              <a:solidFill>
                <a:srgbClr val="000000"/>
              </a:solidFill>
              <a:effectLst/>
              <a:uFillTx/>
              <a:latin typeface="Book Antiqua"/>
            </a:endParaRPr>
          </a:p>
        </p:txBody>
      </p:sp>
      <p:sp>
        <p:nvSpPr>
          <p:cNvPr id="390" name=""/>
          <p:cNvSpPr/>
          <p:nvPr/>
        </p:nvSpPr>
        <p:spPr>
          <a:xfrm>
            <a:off x="4448160" y="278136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a:t>
            </a:r>
            <a:endParaRPr b="0" lang="en-US" sz="1200" strike="noStrike" u="none">
              <a:solidFill>
                <a:srgbClr val="000000"/>
              </a:solidFill>
              <a:effectLst/>
              <a:uFillTx/>
              <a:latin typeface="Book Antiqua"/>
            </a:endParaRPr>
          </a:p>
        </p:txBody>
      </p:sp>
      <p:sp>
        <p:nvSpPr>
          <p:cNvPr id="391" name=""/>
          <p:cNvSpPr/>
          <p:nvPr/>
        </p:nvSpPr>
        <p:spPr>
          <a:xfrm>
            <a:off x="403200" y="2755800"/>
            <a:ext cx="3978360" cy="438120"/>
          </a:xfrm>
          <a:prstGeom prst="rect">
            <a:avLst/>
          </a:prstGeom>
          <a:noFill/>
          <a:ln w="0">
            <a:noFill/>
          </a:ln>
        </p:spPr>
        <p:style>
          <a:lnRef idx="0"/>
          <a:fillRef idx="0"/>
          <a:effectRef idx="0"/>
          <a:fontRef idx="minor"/>
        </p:style>
        <p:txBody>
          <a:bodyPr lIns="0" rIns="0" tIns="46800" bIns="46800" anchor="t">
            <a:noAutofit/>
          </a:bodyPr>
          <a:p>
            <a:pPr marL="228600" indent="-228600">
              <a:lnSpc>
                <a:spcPct val="15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100+ SKUs divided into 8 lots</a:t>
            </a:r>
            <a:endParaRPr b="0" lang="en-US" sz="1400" strike="noStrike" u="none">
              <a:solidFill>
                <a:srgbClr val="000000"/>
              </a:solidFill>
              <a:effectLst/>
              <a:uFillTx/>
              <a:latin typeface="Book Antiqua"/>
            </a:endParaRPr>
          </a:p>
          <a:p>
            <a:pPr marL="228600" indent="-228600">
              <a:lnSpc>
                <a:spcPct val="15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21 global suppliers  (US, Canada, China, Taiwan, and Singapore represented)</a:t>
            </a:r>
            <a:endParaRPr b="0" lang="en-US" sz="1400" strike="noStrike" u="none">
              <a:solidFill>
                <a:srgbClr val="000000"/>
              </a:solidFill>
              <a:effectLst/>
              <a:uFillTx/>
              <a:latin typeface="Book Antiqua"/>
            </a:endParaRPr>
          </a:p>
          <a:p>
            <a:pPr marL="228600" indent="-228600">
              <a:lnSpc>
                <a:spcPct val="15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267 total bids</a:t>
            </a:r>
            <a:endParaRPr b="0" lang="en-US" sz="1400" strike="noStrike" u="none">
              <a:solidFill>
                <a:srgbClr val="000000"/>
              </a:solidFill>
              <a:effectLst/>
              <a:uFillTx/>
              <a:latin typeface="Book Antiqua"/>
            </a:endParaRPr>
          </a:p>
          <a:p>
            <a:pPr marL="228600" indent="-228600">
              <a:lnSpc>
                <a:spcPct val="15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hour auction timeframe with extensions if activity occurred in final 5 minutes</a:t>
            </a:r>
            <a:endParaRPr b="0" lang="en-US" sz="1400" strike="noStrike" u="none">
              <a:solidFill>
                <a:srgbClr val="000000"/>
              </a:solidFill>
              <a:effectLst/>
              <a:uFillTx/>
              <a:latin typeface="Book Antiqua"/>
            </a:endParaRPr>
          </a:p>
        </p:txBody>
      </p:sp>
      <p:sp>
        <p:nvSpPr>
          <p:cNvPr id="392" name=""/>
          <p:cNvSpPr/>
          <p:nvPr/>
        </p:nvSpPr>
        <p:spPr>
          <a:xfrm>
            <a:off x="5311800" y="5445000"/>
            <a:ext cx="1181160" cy="26064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 Cost</a:t>
            </a:r>
            <a:endParaRPr b="0" lang="en-US" sz="1200" strike="noStrike" u="none">
              <a:solidFill>
                <a:srgbClr val="000000"/>
              </a:solidFill>
              <a:effectLst/>
              <a:uFillTx/>
              <a:latin typeface="Book Antiqua"/>
            </a:endParaRPr>
          </a:p>
        </p:txBody>
      </p:sp>
      <p:sp>
        <p:nvSpPr>
          <p:cNvPr id="393" name=""/>
          <p:cNvSpPr/>
          <p:nvPr/>
        </p:nvSpPr>
        <p:spPr>
          <a:xfrm>
            <a:off x="6711840" y="5445000"/>
            <a:ext cx="1181160" cy="26064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Winning Cost</a:t>
            </a:r>
            <a:endParaRPr b="0" lang="en-US" sz="1200" strike="noStrike" u="none">
              <a:solidFill>
                <a:srgbClr val="000000"/>
              </a:solidFill>
              <a:effectLst/>
              <a:uFillTx/>
              <a:latin typeface="Book Antiqua"/>
            </a:endParaRPr>
          </a:p>
        </p:txBody>
      </p:sp>
    </p:spTree>
  </p:cSld>
  <p:transition>
    <p:wipe dir="r"/>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94" name=""/>
          <p:cNvGraphicFramePr/>
          <p:nvPr/>
        </p:nvGraphicFramePr>
        <p:xfrm>
          <a:off x="831960" y="2701800"/>
          <a:ext cx="3857400" cy="2810160"/>
        </p:xfrm>
        <a:graphic>
          <a:graphicData uri="http://schemas.openxmlformats.org/presentationml/2006/ole">
            <p:oleObj r:id="rId1" spid="">
              <p:embed/>
              <p:pic>
                <p:nvPicPr>
                  <p:cNvPr id="395" name="" descr=""/>
                  <p:cNvPicPr/>
                  <p:nvPr/>
                </p:nvPicPr>
                <p:blipFill>
                  <a:blip r:embed="rId2"/>
                  <a:stretch/>
                </p:blipFill>
                <p:spPr>
                  <a:xfrm>
                    <a:off x="831960" y="2701800"/>
                    <a:ext cx="3857400" cy="2810160"/>
                  </a:xfrm>
                  <a:prstGeom prst="rect">
                    <a:avLst/>
                  </a:prstGeom>
                  <a:noFill/>
                  <a:ln w="0">
                    <a:noFill/>
                  </a:ln>
                </p:spPr>
              </p:pic>
            </p:oleObj>
          </a:graphicData>
        </a:graphic>
      </p:graphicFrame>
      <p:sp>
        <p:nvSpPr>
          <p:cNvPr id="396" name=""/>
          <p:cNvSpPr/>
          <p:nvPr/>
        </p:nvSpPr>
        <p:spPr>
          <a:xfrm>
            <a:off x="1155600" y="3079800"/>
            <a:ext cx="2381400" cy="1685880"/>
          </a:xfrm>
          <a:custGeom>
            <a:avLst/>
            <a:gdLst/>
            <a:ahLst/>
            <a:rect l="l" t="t" r="r" b="b"/>
            <a:pathLst>
              <a:path w="1500" h="1062">
                <a:moveTo>
                  <a:pt x="0" y="0"/>
                </a:moveTo>
                <a:cubicBezTo>
                  <a:pt x="1110" y="252"/>
                  <a:pt x="1050" y="906"/>
                  <a:pt x="1500" y="1062"/>
                </a:cubicBezTo>
              </a:path>
            </a:pathLst>
          </a:custGeom>
          <a:noFill/>
          <a:ln w="28440">
            <a:solidFill>
              <a:srgbClr val="ff99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Book Antiqua"/>
            </a:endParaRPr>
          </a:p>
        </p:txBody>
      </p:sp>
      <p:sp>
        <p:nvSpPr>
          <p:cNvPr id="397"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Case Study #2 (Indirect Materials): Global Airline.</a:t>
            </a:r>
            <a:endParaRPr b="1" lang="en-US" sz="1800" strike="noStrike" u="none">
              <a:solidFill>
                <a:srgbClr val="ffffff"/>
              </a:solidFill>
              <a:effectLst/>
              <a:uFillTx/>
              <a:latin typeface="Arial"/>
            </a:endParaRPr>
          </a:p>
        </p:txBody>
      </p:sp>
      <p:sp>
        <p:nvSpPr>
          <p:cNvPr id="398" name=""/>
          <p:cNvSpPr/>
          <p:nvPr/>
        </p:nvSpPr>
        <p:spPr>
          <a:xfrm>
            <a:off x="438120" y="1371600"/>
            <a:ext cx="7867800" cy="314280"/>
          </a:xfrm>
          <a:prstGeom prst="rect">
            <a:avLst/>
          </a:prstGeom>
          <a:noFill/>
          <a:ln w="0">
            <a:noFill/>
          </a:ln>
        </p:spPr>
        <p:style>
          <a:lnRef idx="0"/>
          <a:fillRef idx="0"/>
          <a:effectRef idx="0"/>
          <a:fontRef idx="minor"/>
        </p:style>
        <p:txBody>
          <a:bodyPr lIns="0" rIns="92160" tIns="0" bIns="46080" anchor="ctr">
            <a:noAutofit/>
          </a:bodyPr>
          <a:p>
            <a:pP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0" lang="en-US" sz="1800" strike="noStrike" u="none">
                <a:solidFill>
                  <a:srgbClr val="000000"/>
                </a:solidFill>
                <a:effectLst/>
                <a:uFillTx/>
                <a:latin typeface="Arial"/>
              </a:rPr>
              <a:t>Scenario:  One hour reverse auction for stationery supplies</a:t>
            </a:r>
            <a:endParaRPr b="0" lang="en-US" sz="1800" strike="noStrike" u="none">
              <a:solidFill>
                <a:srgbClr val="000000"/>
              </a:solidFill>
              <a:effectLst/>
              <a:uFillTx/>
              <a:latin typeface="Book Antiqua"/>
            </a:endParaRPr>
          </a:p>
        </p:txBody>
      </p:sp>
      <p:sp>
        <p:nvSpPr>
          <p:cNvPr id="399" name=""/>
          <p:cNvSpPr/>
          <p:nvPr/>
        </p:nvSpPr>
        <p:spPr>
          <a:xfrm>
            <a:off x="936720" y="2397240"/>
            <a:ext cx="3352680" cy="304560"/>
          </a:xfrm>
          <a:prstGeom prst="rect">
            <a:avLst/>
          </a:prstGeom>
          <a:noFill/>
          <a:ln w="0">
            <a:noFill/>
          </a:ln>
        </p:spPr>
        <p:style>
          <a:lnRef idx="0"/>
          <a:fillRef idx="0"/>
          <a:effectRef idx="0"/>
          <a:fontRef idx="minor"/>
        </p:style>
        <p:txBody>
          <a:bodyPr lIns="0" rIns="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Competitive Reaction During Auction</a:t>
            </a:r>
            <a:endParaRPr b="0" lang="en-US" sz="1400" strike="noStrike" u="none">
              <a:solidFill>
                <a:srgbClr val="000000"/>
              </a:solidFill>
              <a:effectLst/>
              <a:uFillTx/>
              <a:latin typeface="Book Antiqua"/>
            </a:endParaRPr>
          </a:p>
        </p:txBody>
      </p:sp>
      <p:sp>
        <p:nvSpPr>
          <p:cNvPr id="400" name=""/>
          <p:cNvSpPr/>
          <p:nvPr/>
        </p:nvSpPr>
        <p:spPr>
          <a:xfrm>
            <a:off x="4994280" y="2397240"/>
            <a:ext cx="3352680" cy="304560"/>
          </a:xfrm>
          <a:prstGeom prst="rect">
            <a:avLst/>
          </a:prstGeom>
          <a:noFill/>
          <a:ln w="0">
            <a:noFill/>
          </a:ln>
        </p:spPr>
        <p:style>
          <a:lnRef idx="0"/>
          <a:fillRef idx="0"/>
          <a:effectRef idx="0"/>
          <a:fontRef idx="minor"/>
        </p:style>
        <p:txBody>
          <a:bodyPr lIns="0" rIns="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Cost Savings</a:t>
            </a:r>
            <a:endParaRPr b="0" lang="en-US" sz="1400" strike="noStrike" u="none">
              <a:solidFill>
                <a:srgbClr val="000000"/>
              </a:solidFill>
              <a:effectLst/>
              <a:uFillTx/>
              <a:latin typeface="Book Antiqua"/>
            </a:endParaRPr>
          </a:p>
        </p:txBody>
      </p:sp>
      <p:graphicFrame>
        <p:nvGraphicFramePr>
          <p:cNvPr id="401" name=""/>
          <p:cNvGraphicFramePr/>
          <p:nvPr/>
        </p:nvGraphicFramePr>
        <p:xfrm>
          <a:off x="4994280" y="2441520"/>
          <a:ext cx="3333600" cy="2847960"/>
        </p:xfrm>
        <a:graphic>
          <a:graphicData uri="http://schemas.openxmlformats.org/presentationml/2006/ole">
            <p:oleObj r:id="rId3" spid="">
              <p:embed/>
              <p:pic>
                <p:nvPicPr>
                  <p:cNvPr id="402" name="" descr=""/>
                  <p:cNvPicPr/>
                  <p:nvPr/>
                </p:nvPicPr>
                <p:blipFill>
                  <a:blip r:embed="rId4"/>
                  <a:stretch/>
                </p:blipFill>
                <p:spPr>
                  <a:xfrm>
                    <a:off x="4994280" y="2441520"/>
                    <a:ext cx="3333600" cy="2847960"/>
                  </a:xfrm>
                  <a:prstGeom prst="rect">
                    <a:avLst/>
                  </a:prstGeom>
                  <a:noFill/>
                  <a:ln w="0">
                    <a:noFill/>
                  </a:ln>
                </p:spPr>
              </p:pic>
            </p:oleObj>
          </a:graphicData>
        </a:graphic>
      </p:graphicFrame>
      <p:sp>
        <p:nvSpPr>
          <p:cNvPr id="403" name=""/>
          <p:cNvSpPr/>
          <p:nvPr/>
        </p:nvSpPr>
        <p:spPr>
          <a:xfrm>
            <a:off x="5575320" y="512136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 Cost</a:t>
            </a:r>
            <a:endParaRPr b="0" lang="en-US" sz="1200" strike="noStrike" u="none">
              <a:solidFill>
                <a:srgbClr val="000000"/>
              </a:solidFill>
              <a:effectLst/>
              <a:uFillTx/>
              <a:latin typeface="Book Antiqua"/>
            </a:endParaRPr>
          </a:p>
        </p:txBody>
      </p:sp>
      <p:sp>
        <p:nvSpPr>
          <p:cNvPr id="404" name=""/>
          <p:cNvSpPr/>
          <p:nvPr/>
        </p:nvSpPr>
        <p:spPr>
          <a:xfrm>
            <a:off x="6937200" y="512136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Winning Cost</a:t>
            </a:r>
            <a:endParaRPr b="0" lang="en-US" sz="1200" strike="noStrike" u="none">
              <a:solidFill>
                <a:srgbClr val="000000"/>
              </a:solidFill>
              <a:effectLst/>
              <a:uFillTx/>
              <a:latin typeface="Book Antiqua"/>
            </a:endParaRPr>
          </a:p>
        </p:txBody>
      </p:sp>
      <p:sp>
        <p:nvSpPr>
          <p:cNvPr id="405" name=""/>
          <p:cNvSpPr/>
          <p:nvPr/>
        </p:nvSpPr>
        <p:spPr>
          <a:xfrm>
            <a:off x="5575320" y="282888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$1.29</a:t>
            </a:r>
            <a:endParaRPr b="0" lang="en-US" sz="1200" strike="noStrike" u="none">
              <a:solidFill>
                <a:srgbClr val="000000"/>
              </a:solidFill>
              <a:effectLst/>
              <a:uFillTx/>
              <a:latin typeface="Book Antiqua"/>
            </a:endParaRPr>
          </a:p>
        </p:txBody>
      </p:sp>
      <p:sp>
        <p:nvSpPr>
          <p:cNvPr id="406" name=""/>
          <p:cNvSpPr/>
          <p:nvPr/>
        </p:nvSpPr>
        <p:spPr>
          <a:xfrm>
            <a:off x="6880320" y="340992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$0.92</a:t>
            </a:r>
            <a:endParaRPr b="0" lang="en-US" sz="1200" strike="noStrike" u="none">
              <a:solidFill>
                <a:srgbClr val="000000"/>
              </a:solidFill>
              <a:effectLst/>
              <a:uFillTx/>
              <a:latin typeface="Book Antiqua"/>
            </a:endParaRPr>
          </a:p>
        </p:txBody>
      </p:sp>
      <p:sp>
        <p:nvSpPr>
          <p:cNvPr id="407" name=""/>
          <p:cNvSpPr/>
          <p:nvPr/>
        </p:nvSpPr>
        <p:spPr>
          <a:xfrm>
            <a:off x="4660920" y="240048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a:t>
            </a:r>
            <a:endParaRPr b="0" lang="en-US" sz="1200" strike="noStrike" u="none">
              <a:solidFill>
                <a:srgbClr val="000000"/>
              </a:solidFill>
              <a:effectLst/>
              <a:uFillTx/>
              <a:latin typeface="Book Antiqua"/>
            </a:endParaRPr>
          </a:p>
        </p:txBody>
      </p:sp>
      <p:sp>
        <p:nvSpPr>
          <p:cNvPr id="408" name=""/>
          <p:cNvSpPr/>
          <p:nvPr/>
        </p:nvSpPr>
        <p:spPr>
          <a:xfrm>
            <a:off x="6461280" y="3102120"/>
            <a:ext cx="1019160" cy="0"/>
          </a:xfrm>
          <a:prstGeom prst="line">
            <a:avLst/>
          </a:prstGeom>
          <a:ln w="12600">
            <a:solidFill>
              <a:srgbClr val="002868"/>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409" name=""/>
          <p:cNvSpPr/>
          <p:nvPr/>
        </p:nvSpPr>
        <p:spPr>
          <a:xfrm>
            <a:off x="7480440" y="3102120"/>
            <a:ext cx="0" cy="380880"/>
          </a:xfrm>
          <a:prstGeom prst="line">
            <a:avLst/>
          </a:prstGeom>
          <a:ln w="12600">
            <a:solidFill>
              <a:srgbClr val="002868"/>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410" name=""/>
          <p:cNvSpPr/>
          <p:nvPr/>
        </p:nvSpPr>
        <p:spPr>
          <a:xfrm>
            <a:off x="7746840" y="290520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br>
              <a:rPr sz="1200"/>
            </a:br>
            <a:r>
              <a:rPr b="1" lang="en-US" sz="1200" strike="noStrike" u="none">
                <a:solidFill>
                  <a:srgbClr val="000000"/>
                </a:solidFill>
                <a:effectLst/>
                <a:uFillTx/>
                <a:latin typeface="Arial"/>
              </a:rPr>
              <a:t>Savings</a:t>
            </a:r>
            <a:endParaRPr b="0" lang="en-US" sz="1200" strike="noStrike" u="none">
              <a:solidFill>
                <a:srgbClr val="000000"/>
              </a:solidFill>
              <a:effectLst/>
              <a:uFillTx/>
              <a:latin typeface="Book Antiqua"/>
            </a:endParaRPr>
          </a:p>
        </p:txBody>
      </p:sp>
      <p:sp>
        <p:nvSpPr>
          <p:cNvPr id="411" name=""/>
          <p:cNvSpPr/>
          <p:nvPr/>
        </p:nvSpPr>
        <p:spPr>
          <a:xfrm>
            <a:off x="1073160" y="5683320"/>
            <a:ext cx="2886120" cy="438120"/>
          </a:xfrm>
          <a:prstGeom prst="rect">
            <a:avLst/>
          </a:prstGeom>
          <a:noFill/>
          <a:ln w="0">
            <a:noFill/>
          </a:ln>
        </p:spPr>
        <p:style>
          <a:lnRef idx="0"/>
          <a:fillRef idx="0"/>
          <a:effectRef idx="0"/>
          <a:fontRef idx="minor"/>
        </p:style>
        <p:txBody>
          <a:bodyPr lIns="0" rIns="0" tIns="46800" bIns="46800" anchor="t">
            <a:noAutofit/>
          </a:bodyPr>
          <a:p>
            <a:pPr marL="228600" indent="-228600">
              <a:lnSpc>
                <a:spcPct val="10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8 suppliers, 49 total bids</a:t>
            </a:r>
            <a:endParaRPr b="0" lang="en-US" sz="1400" strike="noStrike" u="none">
              <a:solidFill>
                <a:srgbClr val="000000"/>
              </a:solidFill>
              <a:effectLst/>
              <a:uFillTx/>
              <a:latin typeface="Book Antiqua"/>
            </a:endParaRPr>
          </a:p>
          <a:p>
            <a:pPr marL="228600" indent="-228600">
              <a:lnSpc>
                <a:spcPct val="10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winner bid 10 times with an average price drop of $46k per bid</a:t>
            </a:r>
            <a:endParaRPr b="0" lang="en-US" sz="1400" strike="noStrike" u="none">
              <a:solidFill>
                <a:srgbClr val="000000"/>
              </a:solidFill>
              <a:effectLst/>
              <a:uFillTx/>
              <a:latin typeface="Book Antiqua"/>
            </a:endParaRPr>
          </a:p>
        </p:txBody>
      </p:sp>
      <p:sp>
        <p:nvSpPr>
          <p:cNvPr id="412" name=""/>
          <p:cNvSpPr/>
          <p:nvPr/>
        </p:nvSpPr>
        <p:spPr>
          <a:xfrm>
            <a:off x="1112760" y="295740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413" name=""/>
          <p:cNvSpPr/>
          <p:nvPr/>
        </p:nvSpPr>
        <p:spPr>
          <a:xfrm>
            <a:off x="1251000" y="3054240"/>
            <a:ext cx="61920" cy="60480"/>
          </a:xfrm>
          <a:prstGeom prst="rect">
            <a:avLst/>
          </a:prstGeom>
          <a:solidFill>
            <a:srgbClr val="ffff00"/>
          </a:solidFill>
          <a:ln w="9360">
            <a:solidFill>
              <a:srgbClr val="ffff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Book Antiqua"/>
            </a:endParaRPr>
          </a:p>
        </p:txBody>
      </p:sp>
      <p:sp>
        <p:nvSpPr>
          <p:cNvPr id="414" name=""/>
          <p:cNvSpPr/>
          <p:nvPr/>
        </p:nvSpPr>
        <p:spPr>
          <a:xfrm>
            <a:off x="1322280" y="3206880"/>
            <a:ext cx="73080" cy="7272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Book Antiqua"/>
            </a:endParaRPr>
          </a:p>
        </p:txBody>
      </p:sp>
      <p:grpSp>
        <p:nvGrpSpPr>
          <p:cNvPr id="415" name=""/>
          <p:cNvGrpSpPr/>
          <p:nvPr/>
        </p:nvGrpSpPr>
        <p:grpSpPr>
          <a:xfrm>
            <a:off x="2665440" y="3819240"/>
            <a:ext cx="85680" cy="87480"/>
            <a:chOff x="2665440" y="3819240"/>
            <a:chExt cx="85680" cy="87480"/>
          </a:xfrm>
        </p:grpSpPr>
        <p:sp>
          <p:nvSpPr>
            <p:cNvPr id="416" name=""/>
            <p:cNvSpPr/>
            <p:nvPr/>
          </p:nvSpPr>
          <p:spPr>
            <a:xfrm>
              <a:off x="2665440" y="3819600"/>
              <a:ext cx="85680" cy="87120"/>
            </a:xfrm>
            <a:prstGeom prst="rect">
              <a:avLst/>
            </a:prstGeom>
            <a:no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Book Antiqua"/>
              </a:endParaRPr>
            </a:p>
          </p:txBody>
        </p:sp>
        <p:sp>
          <p:nvSpPr>
            <p:cNvPr id="417" name=""/>
            <p:cNvSpPr/>
            <p:nvPr/>
          </p:nvSpPr>
          <p:spPr>
            <a:xfrm flipH="1" flipV="1">
              <a:off x="2665440" y="3819240"/>
              <a:ext cx="3672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18" name=""/>
            <p:cNvSpPr/>
            <p:nvPr/>
          </p:nvSpPr>
          <p:spPr>
            <a:xfrm>
              <a:off x="2702160" y="3855960"/>
              <a:ext cx="3636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419" name=""/>
            <p:cNvSpPr/>
            <p:nvPr/>
          </p:nvSpPr>
          <p:spPr>
            <a:xfrm flipH="1">
              <a:off x="2665440" y="3855960"/>
              <a:ext cx="3672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420" name=""/>
            <p:cNvSpPr/>
            <p:nvPr/>
          </p:nvSpPr>
          <p:spPr>
            <a:xfrm flipV="1">
              <a:off x="2702160" y="3819240"/>
              <a:ext cx="3636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grpSp>
      <p:grpSp>
        <p:nvGrpSpPr>
          <p:cNvPr id="421" name=""/>
          <p:cNvGrpSpPr/>
          <p:nvPr/>
        </p:nvGrpSpPr>
        <p:grpSpPr>
          <a:xfrm>
            <a:off x="1584360" y="3306240"/>
            <a:ext cx="85680" cy="86040"/>
            <a:chOff x="1584360" y="3306240"/>
            <a:chExt cx="85680" cy="86040"/>
          </a:xfrm>
        </p:grpSpPr>
        <p:sp>
          <p:nvSpPr>
            <p:cNvPr id="422" name=""/>
            <p:cNvSpPr/>
            <p:nvPr/>
          </p:nvSpPr>
          <p:spPr>
            <a:xfrm>
              <a:off x="1584360" y="330660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423" name=""/>
            <p:cNvSpPr/>
            <p:nvPr/>
          </p:nvSpPr>
          <p:spPr>
            <a:xfrm flipH="1" flipV="1">
              <a:off x="1584360" y="330624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24" name=""/>
            <p:cNvSpPr/>
            <p:nvPr/>
          </p:nvSpPr>
          <p:spPr>
            <a:xfrm>
              <a:off x="1621080" y="334296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25" name=""/>
            <p:cNvSpPr/>
            <p:nvPr/>
          </p:nvSpPr>
          <p:spPr>
            <a:xfrm flipH="1">
              <a:off x="1584360" y="334296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26" name=""/>
            <p:cNvSpPr/>
            <p:nvPr/>
          </p:nvSpPr>
          <p:spPr>
            <a:xfrm flipV="1">
              <a:off x="1621080" y="330624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27" name=""/>
            <p:cNvSpPr/>
            <p:nvPr/>
          </p:nvSpPr>
          <p:spPr>
            <a:xfrm flipV="1">
              <a:off x="1621080" y="330624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28" name=""/>
            <p:cNvSpPr/>
            <p:nvPr/>
          </p:nvSpPr>
          <p:spPr>
            <a:xfrm>
              <a:off x="1621080" y="334296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sp>
        <p:nvSpPr>
          <p:cNvPr id="429" name=""/>
          <p:cNvSpPr/>
          <p:nvPr/>
        </p:nvSpPr>
        <p:spPr>
          <a:xfrm>
            <a:off x="1670040" y="3121200"/>
            <a:ext cx="61920" cy="60120"/>
          </a:xfrm>
          <a:prstGeom prst="ellipse">
            <a:avLst/>
          </a:prstGeom>
          <a:solidFill>
            <a:srgbClr val="ff00ff"/>
          </a:solidFill>
          <a:ln w="9360">
            <a:solidFill>
              <a:srgbClr val="ff00ff"/>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Book Antiqua"/>
            </a:endParaRPr>
          </a:p>
        </p:txBody>
      </p:sp>
      <p:grpSp>
        <p:nvGrpSpPr>
          <p:cNvPr id="430" name=""/>
          <p:cNvGrpSpPr/>
          <p:nvPr/>
        </p:nvGrpSpPr>
        <p:grpSpPr>
          <a:xfrm>
            <a:off x="2127240" y="3355560"/>
            <a:ext cx="85680" cy="86040"/>
            <a:chOff x="2127240" y="3355560"/>
            <a:chExt cx="85680" cy="86040"/>
          </a:xfrm>
        </p:grpSpPr>
        <p:sp>
          <p:nvSpPr>
            <p:cNvPr id="431" name=""/>
            <p:cNvSpPr/>
            <p:nvPr/>
          </p:nvSpPr>
          <p:spPr>
            <a:xfrm>
              <a:off x="2127240" y="335592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432" name=""/>
            <p:cNvSpPr/>
            <p:nvPr/>
          </p:nvSpPr>
          <p:spPr>
            <a:xfrm flipV="1">
              <a:off x="2163960" y="335556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33" name=""/>
            <p:cNvSpPr/>
            <p:nvPr/>
          </p:nvSpPr>
          <p:spPr>
            <a:xfrm>
              <a:off x="2163960" y="339228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34" name=""/>
            <p:cNvSpPr/>
            <p:nvPr/>
          </p:nvSpPr>
          <p:spPr>
            <a:xfrm flipH="1">
              <a:off x="2127240" y="339228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435" name=""/>
            <p:cNvSpPr/>
            <p:nvPr/>
          </p:nvSpPr>
          <p:spPr>
            <a:xfrm>
              <a:off x="2163960" y="339228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sp>
        <p:nvSpPr>
          <p:cNvPr id="436" name=""/>
          <p:cNvSpPr/>
          <p:nvPr/>
        </p:nvSpPr>
        <p:spPr>
          <a:xfrm>
            <a:off x="1803240" y="315756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437" name=""/>
          <p:cNvSpPr/>
          <p:nvPr/>
        </p:nvSpPr>
        <p:spPr>
          <a:xfrm>
            <a:off x="2951280" y="406728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438" name=""/>
          <p:cNvSpPr/>
          <p:nvPr/>
        </p:nvSpPr>
        <p:spPr>
          <a:xfrm>
            <a:off x="1965240" y="3416400"/>
            <a:ext cx="61920" cy="60120"/>
          </a:xfrm>
          <a:prstGeom prst="rect">
            <a:avLst/>
          </a:prstGeom>
          <a:solidFill>
            <a:srgbClr val="ffff00"/>
          </a:solidFill>
          <a:ln w="9360">
            <a:solidFill>
              <a:srgbClr val="ffff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Book Antiqua"/>
            </a:endParaRPr>
          </a:p>
        </p:txBody>
      </p:sp>
      <p:sp>
        <p:nvSpPr>
          <p:cNvPr id="439" name=""/>
          <p:cNvSpPr/>
          <p:nvPr/>
        </p:nvSpPr>
        <p:spPr>
          <a:xfrm>
            <a:off x="3251160" y="4159080"/>
            <a:ext cx="61920" cy="60480"/>
          </a:xfrm>
          <a:prstGeom prst="rect">
            <a:avLst/>
          </a:prstGeom>
          <a:solidFill>
            <a:srgbClr val="ffff00"/>
          </a:solidFill>
          <a:ln w="9360">
            <a:solidFill>
              <a:srgbClr val="ffff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Book Antiqua"/>
            </a:endParaRPr>
          </a:p>
        </p:txBody>
      </p:sp>
      <p:sp>
        <p:nvSpPr>
          <p:cNvPr id="440" name=""/>
          <p:cNvSpPr/>
          <p:nvPr/>
        </p:nvSpPr>
        <p:spPr>
          <a:xfrm>
            <a:off x="1917720" y="3121200"/>
            <a:ext cx="73080" cy="7272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Book Antiqua"/>
            </a:endParaRPr>
          </a:p>
        </p:txBody>
      </p:sp>
      <p:sp>
        <p:nvSpPr>
          <p:cNvPr id="441" name=""/>
          <p:cNvSpPr/>
          <p:nvPr/>
        </p:nvSpPr>
        <p:spPr>
          <a:xfrm>
            <a:off x="3341520" y="4664160"/>
            <a:ext cx="73080" cy="7308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grpSp>
        <p:nvGrpSpPr>
          <p:cNvPr id="442" name=""/>
          <p:cNvGrpSpPr/>
          <p:nvPr/>
        </p:nvGrpSpPr>
        <p:grpSpPr>
          <a:xfrm>
            <a:off x="2151000" y="3757320"/>
            <a:ext cx="85680" cy="87480"/>
            <a:chOff x="2151000" y="3757320"/>
            <a:chExt cx="85680" cy="87480"/>
          </a:xfrm>
        </p:grpSpPr>
        <p:sp>
          <p:nvSpPr>
            <p:cNvPr id="443" name=""/>
            <p:cNvSpPr/>
            <p:nvPr/>
          </p:nvSpPr>
          <p:spPr>
            <a:xfrm>
              <a:off x="2151000" y="3757680"/>
              <a:ext cx="85680" cy="87120"/>
            </a:xfrm>
            <a:prstGeom prst="rect">
              <a:avLst/>
            </a:prstGeom>
            <a:no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Book Antiqua"/>
              </a:endParaRPr>
            </a:p>
          </p:txBody>
        </p:sp>
        <p:sp>
          <p:nvSpPr>
            <p:cNvPr id="444" name=""/>
            <p:cNvSpPr/>
            <p:nvPr/>
          </p:nvSpPr>
          <p:spPr>
            <a:xfrm flipH="1" flipV="1">
              <a:off x="2151000" y="3757320"/>
              <a:ext cx="3672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45" name=""/>
            <p:cNvSpPr/>
            <p:nvPr/>
          </p:nvSpPr>
          <p:spPr>
            <a:xfrm>
              <a:off x="2187720" y="3794040"/>
              <a:ext cx="3636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446" name=""/>
            <p:cNvSpPr/>
            <p:nvPr/>
          </p:nvSpPr>
          <p:spPr>
            <a:xfrm flipH="1">
              <a:off x="2151000" y="3794040"/>
              <a:ext cx="3672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447" name=""/>
            <p:cNvSpPr/>
            <p:nvPr/>
          </p:nvSpPr>
          <p:spPr>
            <a:xfrm flipV="1">
              <a:off x="2187720" y="3757320"/>
              <a:ext cx="3636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grpSp>
      <p:grpSp>
        <p:nvGrpSpPr>
          <p:cNvPr id="448" name=""/>
          <p:cNvGrpSpPr/>
          <p:nvPr/>
        </p:nvGrpSpPr>
        <p:grpSpPr>
          <a:xfrm>
            <a:off x="1484280" y="3162240"/>
            <a:ext cx="85680" cy="87480"/>
            <a:chOff x="1484280" y="3162240"/>
            <a:chExt cx="85680" cy="87480"/>
          </a:xfrm>
        </p:grpSpPr>
        <p:sp>
          <p:nvSpPr>
            <p:cNvPr id="449" name=""/>
            <p:cNvSpPr/>
            <p:nvPr/>
          </p:nvSpPr>
          <p:spPr>
            <a:xfrm>
              <a:off x="1484280" y="3162240"/>
              <a:ext cx="85680" cy="87480"/>
            </a:xfrm>
            <a:prstGeom prst="rect">
              <a:avLst/>
            </a:prstGeom>
            <a:no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Book Antiqua"/>
              </a:endParaRPr>
            </a:p>
          </p:txBody>
        </p:sp>
        <p:sp>
          <p:nvSpPr>
            <p:cNvPr id="450" name=""/>
            <p:cNvSpPr/>
            <p:nvPr/>
          </p:nvSpPr>
          <p:spPr>
            <a:xfrm flipH="1" flipV="1">
              <a:off x="1484280" y="3162240"/>
              <a:ext cx="36720" cy="36720"/>
            </a:xfrm>
            <a:prstGeom prst="line">
              <a:avLst/>
            </a:prstGeom>
            <a:ln w="9360">
              <a:solidFill>
                <a:srgbClr val="00ff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51" name=""/>
            <p:cNvSpPr/>
            <p:nvPr/>
          </p:nvSpPr>
          <p:spPr>
            <a:xfrm>
              <a:off x="1521000" y="3198960"/>
              <a:ext cx="3636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52" name=""/>
            <p:cNvSpPr/>
            <p:nvPr/>
          </p:nvSpPr>
          <p:spPr>
            <a:xfrm flipH="1">
              <a:off x="1484280" y="3198960"/>
              <a:ext cx="3672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53" name=""/>
            <p:cNvSpPr/>
            <p:nvPr/>
          </p:nvSpPr>
          <p:spPr>
            <a:xfrm flipV="1">
              <a:off x="1521000" y="3162240"/>
              <a:ext cx="36360" cy="36720"/>
            </a:xfrm>
            <a:prstGeom prst="line">
              <a:avLst/>
            </a:prstGeom>
            <a:ln w="9360">
              <a:solidFill>
                <a:srgbClr val="00ff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grpSp>
        <p:nvGrpSpPr>
          <p:cNvPr id="454" name=""/>
          <p:cNvGrpSpPr/>
          <p:nvPr/>
        </p:nvGrpSpPr>
        <p:grpSpPr>
          <a:xfrm>
            <a:off x="2741760" y="4011120"/>
            <a:ext cx="85680" cy="86040"/>
            <a:chOff x="2741760" y="4011120"/>
            <a:chExt cx="85680" cy="86040"/>
          </a:xfrm>
        </p:grpSpPr>
        <p:sp>
          <p:nvSpPr>
            <p:cNvPr id="455" name=""/>
            <p:cNvSpPr/>
            <p:nvPr/>
          </p:nvSpPr>
          <p:spPr>
            <a:xfrm>
              <a:off x="2741760" y="401148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456" name=""/>
            <p:cNvSpPr/>
            <p:nvPr/>
          </p:nvSpPr>
          <p:spPr>
            <a:xfrm flipH="1" flipV="1">
              <a:off x="2741760" y="401112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57" name=""/>
            <p:cNvSpPr/>
            <p:nvPr/>
          </p:nvSpPr>
          <p:spPr>
            <a:xfrm>
              <a:off x="2778480" y="404784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58" name=""/>
            <p:cNvSpPr/>
            <p:nvPr/>
          </p:nvSpPr>
          <p:spPr>
            <a:xfrm flipH="1">
              <a:off x="2741760" y="404784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59" name=""/>
            <p:cNvSpPr/>
            <p:nvPr/>
          </p:nvSpPr>
          <p:spPr>
            <a:xfrm flipV="1">
              <a:off x="2778480" y="401112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60" name=""/>
            <p:cNvSpPr/>
            <p:nvPr/>
          </p:nvSpPr>
          <p:spPr>
            <a:xfrm flipV="1">
              <a:off x="2778480" y="401112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61" name=""/>
            <p:cNvSpPr/>
            <p:nvPr/>
          </p:nvSpPr>
          <p:spPr>
            <a:xfrm>
              <a:off x="2778480" y="404784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grpSp>
        <p:nvGrpSpPr>
          <p:cNvPr id="462" name=""/>
          <p:cNvGrpSpPr/>
          <p:nvPr/>
        </p:nvGrpSpPr>
        <p:grpSpPr>
          <a:xfrm>
            <a:off x="3517920" y="4763880"/>
            <a:ext cx="85680" cy="86040"/>
            <a:chOff x="3517920" y="4763880"/>
            <a:chExt cx="85680" cy="86040"/>
          </a:xfrm>
        </p:grpSpPr>
        <p:sp>
          <p:nvSpPr>
            <p:cNvPr id="463" name=""/>
            <p:cNvSpPr/>
            <p:nvPr/>
          </p:nvSpPr>
          <p:spPr>
            <a:xfrm>
              <a:off x="3517920" y="476424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464" name=""/>
            <p:cNvSpPr/>
            <p:nvPr/>
          </p:nvSpPr>
          <p:spPr>
            <a:xfrm flipH="1" flipV="1">
              <a:off x="3517920" y="476388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65" name=""/>
            <p:cNvSpPr/>
            <p:nvPr/>
          </p:nvSpPr>
          <p:spPr>
            <a:xfrm>
              <a:off x="3554640" y="480060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66" name=""/>
            <p:cNvSpPr/>
            <p:nvPr/>
          </p:nvSpPr>
          <p:spPr>
            <a:xfrm flipH="1">
              <a:off x="3517920" y="480060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67" name=""/>
            <p:cNvSpPr/>
            <p:nvPr/>
          </p:nvSpPr>
          <p:spPr>
            <a:xfrm flipV="1">
              <a:off x="3554640" y="476388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68" name=""/>
            <p:cNvSpPr/>
            <p:nvPr/>
          </p:nvSpPr>
          <p:spPr>
            <a:xfrm flipV="1">
              <a:off x="3554640" y="476388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69" name=""/>
            <p:cNvSpPr/>
            <p:nvPr/>
          </p:nvSpPr>
          <p:spPr>
            <a:xfrm>
              <a:off x="3554640" y="480060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sp>
        <p:nvSpPr>
          <p:cNvPr id="470" name=""/>
          <p:cNvSpPr/>
          <p:nvPr/>
        </p:nvSpPr>
        <p:spPr>
          <a:xfrm>
            <a:off x="2008080" y="3525840"/>
            <a:ext cx="61920" cy="60480"/>
          </a:xfrm>
          <a:prstGeom prst="ellipse">
            <a:avLst/>
          </a:prstGeom>
          <a:solidFill>
            <a:srgbClr val="ff00ff"/>
          </a:solidFill>
          <a:ln w="9360">
            <a:solidFill>
              <a:srgbClr val="ff00ff"/>
            </a:solidFill>
            <a:miter/>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Book Antiqua"/>
            </a:endParaRPr>
          </a:p>
        </p:txBody>
      </p:sp>
      <p:sp>
        <p:nvSpPr>
          <p:cNvPr id="471" name=""/>
          <p:cNvSpPr/>
          <p:nvPr/>
        </p:nvSpPr>
        <p:spPr>
          <a:xfrm>
            <a:off x="2550960" y="3759120"/>
            <a:ext cx="61920" cy="60480"/>
          </a:xfrm>
          <a:prstGeom prst="ellipse">
            <a:avLst/>
          </a:prstGeom>
          <a:solidFill>
            <a:srgbClr val="ff00ff"/>
          </a:solidFill>
          <a:ln w="9360">
            <a:solidFill>
              <a:srgbClr val="ff00ff"/>
            </a:solidFill>
            <a:miter/>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Book Antiqua"/>
            </a:endParaRPr>
          </a:p>
        </p:txBody>
      </p:sp>
      <p:grpSp>
        <p:nvGrpSpPr>
          <p:cNvPr id="472" name=""/>
          <p:cNvGrpSpPr/>
          <p:nvPr/>
        </p:nvGrpSpPr>
        <p:grpSpPr>
          <a:xfrm>
            <a:off x="2313000" y="3617640"/>
            <a:ext cx="85680" cy="86040"/>
            <a:chOff x="2313000" y="3617640"/>
            <a:chExt cx="85680" cy="86040"/>
          </a:xfrm>
        </p:grpSpPr>
        <p:sp>
          <p:nvSpPr>
            <p:cNvPr id="473" name=""/>
            <p:cNvSpPr/>
            <p:nvPr/>
          </p:nvSpPr>
          <p:spPr>
            <a:xfrm>
              <a:off x="2313000" y="361800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474" name=""/>
            <p:cNvSpPr/>
            <p:nvPr/>
          </p:nvSpPr>
          <p:spPr>
            <a:xfrm flipV="1">
              <a:off x="2349720" y="361764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75" name=""/>
            <p:cNvSpPr/>
            <p:nvPr/>
          </p:nvSpPr>
          <p:spPr>
            <a:xfrm>
              <a:off x="2349720" y="365436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76" name=""/>
            <p:cNvSpPr/>
            <p:nvPr/>
          </p:nvSpPr>
          <p:spPr>
            <a:xfrm flipH="1">
              <a:off x="2313000" y="365436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477" name=""/>
            <p:cNvSpPr/>
            <p:nvPr/>
          </p:nvSpPr>
          <p:spPr>
            <a:xfrm>
              <a:off x="2349720" y="365436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grpSp>
        <p:nvGrpSpPr>
          <p:cNvPr id="478" name=""/>
          <p:cNvGrpSpPr/>
          <p:nvPr/>
        </p:nvGrpSpPr>
        <p:grpSpPr>
          <a:xfrm>
            <a:off x="3137040" y="4403520"/>
            <a:ext cx="85680" cy="86040"/>
            <a:chOff x="3137040" y="4403520"/>
            <a:chExt cx="85680" cy="86040"/>
          </a:xfrm>
        </p:grpSpPr>
        <p:sp>
          <p:nvSpPr>
            <p:cNvPr id="479" name=""/>
            <p:cNvSpPr/>
            <p:nvPr/>
          </p:nvSpPr>
          <p:spPr>
            <a:xfrm>
              <a:off x="3137040" y="440388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480" name=""/>
            <p:cNvSpPr/>
            <p:nvPr/>
          </p:nvSpPr>
          <p:spPr>
            <a:xfrm flipV="1">
              <a:off x="3173760" y="440352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481" name=""/>
            <p:cNvSpPr/>
            <p:nvPr/>
          </p:nvSpPr>
          <p:spPr>
            <a:xfrm>
              <a:off x="3173760" y="444024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482" name=""/>
            <p:cNvSpPr/>
            <p:nvPr/>
          </p:nvSpPr>
          <p:spPr>
            <a:xfrm flipH="1">
              <a:off x="3137040" y="444024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483" name=""/>
            <p:cNvSpPr/>
            <p:nvPr/>
          </p:nvSpPr>
          <p:spPr>
            <a:xfrm>
              <a:off x="3173760" y="444024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sp>
        <p:nvSpPr>
          <p:cNvPr id="484" name=""/>
          <p:cNvSpPr/>
          <p:nvPr/>
        </p:nvSpPr>
        <p:spPr>
          <a:xfrm>
            <a:off x="1415880" y="3036960"/>
            <a:ext cx="3672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
        <p:nvSpPr>
          <p:cNvPr id="485" name=""/>
          <p:cNvSpPr/>
          <p:nvPr/>
        </p:nvSpPr>
        <p:spPr>
          <a:xfrm>
            <a:off x="2444760" y="3570120"/>
            <a:ext cx="3636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
        <p:nvSpPr>
          <p:cNvPr id="486" name=""/>
          <p:cNvSpPr/>
          <p:nvPr/>
        </p:nvSpPr>
        <p:spPr>
          <a:xfrm>
            <a:off x="3192480" y="4560840"/>
            <a:ext cx="3636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
        <p:nvSpPr>
          <p:cNvPr id="487" name=""/>
          <p:cNvSpPr/>
          <p:nvPr/>
        </p:nvSpPr>
        <p:spPr>
          <a:xfrm>
            <a:off x="1174680" y="5378400"/>
            <a:ext cx="267660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Bid Time Remaining (minutes)</a:t>
            </a:r>
            <a:endParaRPr b="0" lang="en-US" sz="1200" strike="noStrike" u="none">
              <a:solidFill>
                <a:srgbClr val="000000"/>
              </a:solidFill>
              <a:effectLst/>
              <a:uFillTx/>
              <a:latin typeface="Book Antiqua"/>
            </a:endParaRPr>
          </a:p>
        </p:txBody>
      </p:sp>
      <p:sp>
        <p:nvSpPr>
          <p:cNvPr id="488" name=""/>
          <p:cNvSpPr/>
          <p:nvPr/>
        </p:nvSpPr>
        <p:spPr>
          <a:xfrm>
            <a:off x="89208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60</a:t>
            </a:r>
            <a:endParaRPr b="0" lang="en-US" sz="1200" strike="noStrike" u="none">
              <a:solidFill>
                <a:srgbClr val="000000"/>
              </a:solidFill>
              <a:effectLst/>
              <a:uFillTx/>
              <a:latin typeface="Book Antiqua"/>
            </a:endParaRPr>
          </a:p>
        </p:txBody>
      </p:sp>
      <p:sp>
        <p:nvSpPr>
          <p:cNvPr id="489" name=""/>
          <p:cNvSpPr/>
          <p:nvPr/>
        </p:nvSpPr>
        <p:spPr>
          <a:xfrm>
            <a:off x="135576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Book Antiqua"/>
            </a:endParaRPr>
          </a:p>
        </p:txBody>
      </p:sp>
      <p:sp>
        <p:nvSpPr>
          <p:cNvPr id="490" name=""/>
          <p:cNvSpPr/>
          <p:nvPr/>
        </p:nvSpPr>
        <p:spPr>
          <a:xfrm>
            <a:off x="180648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0000"/>
              </a:solidFill>
              <a:effectLst/>
              <a:uFillTx/>
              <a:latin typeface="Book Antiqua"/>
            </a:endParaRPr>
          </a:p>
        </p:txBody>
      </p:sp>
      <p:sp>
        <p:nvSpPr>
          <p:cNvPr id="491" name=""/>
          <p:cNvSpPr/>
          <p:nvPr/>
        </p:nvSpPr>
        <p:spPr>
          <a:xfrm>
            <a:off x="225756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Book Antiqua"/>
            </a:endParaRPr>
          </a:p>
        </p:txBody>
      </p:sp>
      <p:sp>
        <p:nvSpPr>
          <p:cNvPr id="492" name=""/>
          <p:cNvSpPr/>
          <p:nvPr/>
        </p:nvSpPr>
        <p:spPr>
          <a:xfrm>
            <a:off x="270180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Book Antiqua"/>
            </a:endParaRPr>
          </a:p>
        </p:txBody>
      </p:sp>
      <p:sp>
        <p:nvSpPr>
          <p:cNvPr id="493" name=""/>
          <p:cNvSpPr/>
          <p:nvPr/>
        </p:nvSpPr>
        <p:spPr>
          <a:xfrm>
            <a:off x="313992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Book Antiqua"/>
            </a:endParaRPr>
          </a:p>
        </p:txBody>
      </p:sp>
      <p:sp>
        <p:nvSpPr>
          <p:cNvPr id="494" name=""/>
          <p:cNvSpPr/>
          <p:nvPr/>
        </p:nvSpPr>
        <p:spPr>
          <a:xfrm>
            <a:off x="3594240" y="513720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Book Antiqua"/>
            </a:endParaRPr>
          </a:p>
        </p:txBody>
      </p:sp>
      <p:sp>
        <p:nvSpPr>
          <p:cNvPr id="495" name=""/>
          <p:cNvSpPr/>
          <p:nvPr/>
        </p:nvSpPr>
        <p:spPr>
          <a:xfrm>
            <a:off x="250920" y="2629080"/>
            <a:ext cx="77148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a:t>
            </a:r>
            <a:endParaRPr b="0" lang="en-US" sz="1200" strike="noStrike" u="none">
              <a:solidFill>
                <a:srgbClr val="000000"/>
              </a:solidFill>
              <a:effectLst/>
              <a:uFillTx/>
              <a:latin typeface="Book Antiqua"/>
            </a:endParaRPr>
          </a:p>
        </p:txBody>
      </p:sp>
      <p:sp>
        <p:nvSpPr>
          <p:cNvPr id="496" name=""/>
          <p:cNvSpPr/>
          <p:nvPr/>
        </p:nvSpPr>
        <p:spPr>
          <a:xfrm>
            <a:off x="706680" y="4444920"/>
            <a:ext cx="30780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$1 -</a:t>
            </a:r>
            <a:endParaRPr b="0" lang="en-US" sz="1400" strike="noStrike" u="none">
              <a:solidFill>
                <a:srgbClr val="000000"/>
              </a:solidFill>
              <a:effectLst/>
              <a:uFillTx/>
              <a:latin typeface="Book Antiqua"/>
            </a:endParaRPr>
          </a:p>
        </p:txBody>
      </p:sp>
      <p:sp>
        <p:nvSpPr>
          <p:cNvPr id="497" name=""/>
          <p:cNvSpPr/>
          <p:nvPr/>
        </p:nvSpPr>
        <p:spPr>
          <a:xfrm>
            <a:off x="558360" y="4054320"/>
            <a:ext cx="45684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$1.1 -</a:t>
            </a:r>
            <a:endParaRPr b="0" lang="en-US" sz="1400" strike="noStrike" u="none">
              <a:solidFill>
                <a:srgbClr val="000000"/>
              </a:solidFill>
              <a:effectLst/>
              <a:uFillTx/>
              <a:latin typeface="Book Antiqua"/>
            </a:endParaRPr>
          </a:p>
        </p:txBody>
      </p:sp>
      <p:sp>
        <p:nvSpPr>
          <p:cNvPr id="498" name=""/>
          <p:cNvSpPr/>
          <p:nvPr/>
        </p:nvSpPr>
        <p:spPr>
          <a:xfrm>
            <a:off x="558360" y="3664080"/>
            <a:ext cx="45684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$1.2 -</a:t>
            </a:r>
            <a:endParaRPr b="0" lang="en-US" sz="1400" strike="noStrike" u="none">
              <a:solidFill>
                <a:srgbClr val="000000"/>
              </a:solidFill>
              <a:effectLst/>
              <a:uFillTx/>
              <a:latin typeface="Book Antiqua"/>
            </a:endParaRPr>
          </a:p>
        </p:txBody>
      </p:sp>
      <p:sp>
        <p:nvSpPr>
          <p:cNvPr id="499" name=""/>
          <p:cNvSpPr/>
          <p:nvPr/>
        </p:nvSpPr>
        <p:spPr>
          <a:xfrm>
            <a:off x="558360" y="3273480"/>
            <a:ext cx="45684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$1.3 -</a:t>
            </a:r>
            <a:endParaRPr b="0" lang="en-US" sz="1400" strike="noStrike" u="none">
              <a:solidFill>
                <a:srgbClr val="000000"/>
              </a:solidFill>
              <a:effectLst/>
              <a:uFillTx/>
              <a:latin typeface="Book Antiqua"/>
            </a:endParaRPr>
          </a:p>
        </p:txBody>
      </p:sp>
      <p:sp>
        <p:nvSpPr>
          <p:cNvPr id="500" name=""/>
          <p:cNvSpPr/>
          <p:nvPr/>
        </p:nvSpPr>
        <p:spPr>
          <a:xfrm>
            <a:off x="558360" y="2882880"/>
            <a:ext cx="45684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$1.4 -</a:t>
            </a:r>
            <a:endParaRPr b="0" lang="en-US" sz="1400" strike="noStrike" u="none">
              <a:solidFill>
                <a:srgbClr val="000000"/>
              </a:solidFill>
              <a:effectLst/>
              <a:uFillTx/>
              <a:latin typeface="Book Antiqua"/>
            </a:endParaRPr>
          </a:p>
        </p:txBody>
      </p:sp>
      <p:sp>
        <p:nvSpPr>
          <p:cNvPr id="501" name=""/>
          <p:cNvSpPr/>
          <p:nvPr/>
        </p:nvSpPr>
        <p:spPr>
          <a:xfrm>
            <a:off x="2855880" y="421956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grpSp>
        <p:nvGrpSpPr>
          <p:cNvPr id="502" name=""/>
          <p:cNvGrpSpPr/>
          <p:nvPr/>
        </p:nvGrpSpPr>
        <p:grpSpPr>
          <a:xfrm>
            <a:off x="3294000" y="4360680"/>
            <a:ext cx="85680" cy="86040"/>
            <a:chOff x="3294000" y="4360680"/>
            <a:chExt cx="85680" cy="86040"/>
          </a:xfrm>
        </p:grpSpPr>
        <p:sp>
          <p:nvSpPr>
            <p:cNvPr id="503" name=""/>
            <p:cNvSpPr/>
            <p:nvPr/>
          </p:nvSpPr>
          <p:spPr>
            <a:xfrm>
              <a:off x="3294000" y="436104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04" name=""/>
            <p:cNvSpPr/>
            <p:nvPr/>
          </p:nvSpPr>
          <p:spPr>
            <a:xfrm flipH="1" flipV="1">
              <a:off x="3294000" y="436068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05" name=""/>
            <p:cNvSpPr/>
            <p:nvPr/>
          </p:nvSpPr>
          <p:spPr>
            <a:xfrm>
              <a:off x="3330720" y="439740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06" name=""/>
            <p:cNvSpPr/>
            <p:nvPr/>
          </p:nvSpPr>
          <p:spPr>
            <a:xfrm flipH="1">
              <a:off x="3294000" y="439740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07" name=""/>
            <p:cNvSpPr/>
            <p:nvPr/>
          </p:nvSpPr>
          <p:spPr>
            <a:xfrm flipV="1">
              <a:off x="3330720" y="436068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08" name=""/>
            <p:cNvSpPr/>
            <p:nvPr/>
          </p:nvSpPr>
          <p:spPr>
            <a:xfrm flipV="1">
              <a:off x="3330720" y="436068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09" name=""/>
            <p:cNvSpPr/>
            <p:nvPr/>
          </p:nvSpPr>
          <p:spPr>
            <a:xfrm>
              <a:off x="3330720" y="439740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sp>
        <p:nvSpPr>
          <p:cNvPr id="510" name=""/>
          <p:cNvSpPr/>
          <p:nvPr/>
        </p:nvSpPr>
        <p:spPr>
          <a:xfrm>
            <a:off x="2984400" y="4395960"/>
            <a:ext cx="36720" cy="10800"/>
          </a:xfrm>
          <a:prstGeom prst="rect">
            <a:avLst/>
          </a:prstGeom>
          <a:solidFill>
            <a:srgbClr val="0000ff"/>
          </a:solidFill>
          <a:ln w="9360">
            <a:solidFill>
              <a:srgbClr val="0000ff"/>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Book Antiqua"/>
            </a:endParaRPr>
          </a:p>
        </p:txBody>
      </p:sp>
      <p:sp>
        <p:nvSpPr>
          <p:cNvPr id="511" name=""/>
          <p:cNvSpPr/>
          <p:nvPr/>
        </p:nvSpPr>
        <p:spPr>
          <a:xfrm>
            <a:off x="2806560" y="3908520"/>
            <a:ext cx="61920" cy="60120"/>
          </a:xfrm>
          <a:prstGeom prst="ellipse">
            <a:avLst/>
          </a:prstGeom>
          <a:solidFill>
            <a:srgbClr val="ff00ff"/>
          </a:solidFill>
          <a:ln w="9360">
            <a:solidFill>
              <a:srgbClr val="ff00ff"/>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Book Antiqua"/>
            </a:endParaRPr>
          </a:p>
        </p:txBody>
      </p:sp>
    </p:spTree>
  </p:cSld>
  <p:transition>
    <p:wipe dir="r"/>
  </p:transition>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2" name=""/>
          <p:cNvSpPr/>
          <p:nvPr/>
        </p:nvSpPr>
        <p:spPr>
          <a:xfrm>
            <a:off x="942840" y="3079800"/>
            <a:ext cx="2381400" cy="1685880"/>
          </a:xfrm>
          <a:custGeom>
            <a:avLst/>
            <a:gdLst/>
            <a:ahLst/>
            <a:rect l="l" t="t" r="r" b="b"/>
            <a:pathLst>
              <a:path w="1500" h="1062">
                <a:moveTo>
                  <a:pt x="0" y="0"/>
                </a:moveTo>
                <a:cubicBezTo>
                  <a:pt x="1110" y="252"/>
                  <a:pt x="1050" y="906"/>
                  <a:pt x="1500" y="1062"/>
                </a:cubicBezTo>
              </a:path>
            </a:pathLst>
          </a:custGeom>
          <a:noFill/>
          <a:ln w="28440">
            <a:solidFill>
              <a:srgbClr val="ff99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Book Antiqua"/>
            </a:endParaRPr>
          </a:p>
        </p:txBody>
      </p:sp>
      <p:sp>
        <p:nvSpPr>
          <p:cNvPr id="513"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Case Study #2 (Indirect Materials): Global Airline (Cont’d).</a:t>
            </a:r>
            <a:endParaRPr b="1" lang="en-US" sz="1800" strike="noStrike" u="none">
              <a:solidFill>
                <a:srgbClr val="ffffff"/>
              </a:solidFill>
              <a:effectLst/>
              <a:uFillTx/>
              <a:latin typeface="Arial"/>
            </a:endParaRPr>
          </a:p>
        </p:txBody>
      </p:sp>
      <p:sp>
        <p:nvSpPr>
          <p:cNvPr id="514" name=""/>
          <p:cNvSpPr/>
          <p:nvPr/>
        </p:nvSpPr>
        <p:spPr>
          <a:xfrm>
            <a:off x="438120" y="1390680"/>
            <a:ext cx="8104320" cy="314280"/>
          </a:xfrm>
          <a:prstGeom prst="rect">
            <a:avLst/>
          </a:prstGeom>
          <a:noFill/>
          <a:ln w="0">
            <a:noFill/>
          </a:ln>
        </p:spPr>
        <p:style>
          <a:lnRef idx="0"/>
          <a:fillRef idx="0"/>
          <a:effectRef idx="0"/>
          <a:fontRef idx="minor"/>
        </p:style>
        <p:txBody>
          <a:bodyPr lIns="0" rIns="92160" tIns="0" bIns="46080" anchor="ctr">
            <a:noAutofit/>
          </a:bodyPr>
          <a:p>
            <a:pP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0" lang="en-US" sz="1800" strike="noStrike" u="none">
                <a:solidFill>
                  <a:srgbClr val="000000"/>
                </a:solidFill>
                <a:effectLst/>
                <a:uFillTx/>
                <a:latin typeface="Arial"/>
              </a:rPr>
              <a:t>Scenario:  One hour reverse auction for PC Consumables</a:t>
            </a:r>
            <a:endParaRPr b="0" lang="en-US" sz="1800" strike="noStrike" u="none">
              <a:solidFill>
                <a:srgbClr val="000000"/>
              </a:solidFill>
              <a:effectLst/>
              <a:uFillTx/>
              <a:latin typeface="Book Antiqua"/>
            </a:endParaRPr>
          </a:p>
        </p:txBody>
      </p:sp>
      <p:sp>
        <p:nvSpPr>
          <p:cNvPr id="515" name=""/>
          <p:cNvSpPr/>
          <p:nvPr/>
        </p:nvSpPr>
        <p:spPr>
          <a:xfrm>
            <a:off x="723960" y="2397240"/>
            <a:ext cx="3352680" cy="304560"/>
          </a:xfrm>
          <a:prstGeom prst="rect">
            <a:avLst/>
          </a:prstGeom>
          <a:noFill/>
          <a:ln w="0">
            <a:noFill/>
          </a:ln>
        </p:spPr>
        <p:style>
          <a:lnRef idx="0"/>
          <a:fillRef idx="0"/>
          <a:effectRef idx="0"/>
          <a:fontRef idx="minor"/>
        </p:style>
        <p:txBody>
          <a:bodyPr lIns="0" rIns="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Competitive Reaction During Auction</a:t>
            </a:r>
            <a:endParaRPr b="0" lang="en-US" sz="1400" strike="noStrike" u="none">
              <a:solidFill>
                <a:srgbClr val="000000"/>
              </a:solidFill>
              <a:effectLst/>
              <a:uFillTx/>
              <a:latin typeface="Book Antiqua"/>
            </a:endParaRPr>
          </a:p>
        </p:txBody>
      </p:sp>
      <p:sp>
        <p:nvSpPr>
          <p:cNvPr id="516" name=""/>
          <p:cNvSpPr/>
          <p:nvPr/>
        </p:nvSpPr>
        <p:spPr>
          <a:xfrm>
            <a:off x="4981680" y="2397240"/>
            <a:ext cx="3352680" cy="304560"/>
          </a:xfrm>
          <a:prstGeom prst="rect">
            <a:avLst/>
          </a:prstGeom>
          <a:noFill/>
          <a:ln w="0">
            <a:noFill/>
          </a:ln>
        </p:spPr>
        <p:style>
          <a:lnRef idx="0"/>
          <a:fillRef idx="0"/>
          <a:effectRef idx="0"/>
          <a:fontRef idx="minor"/>
        </p:style>
        <p:txBody>
          <a:bodyPr lIns="0" rIns="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Cost Savings</a:t>
            </a:r>
            <a:endParaRPr b="0" lang="en-US" sz="1400" strike="noStrike" u="none">
              <a:solidFill>
                <a:srgbClr val="000000"/>
              </a:solidFill>
              <a:effectLst/>
              <a:uFillTx/>
              <a:latin typeface="Book Antiqua"/>
            </a:endParaRPr>
          </a:p>
        </p:txBody>
      </p:sp>
      <p:graphicFrame>
        <p:nvGraphicFramePr>
          <p:cNvPr id="517" name=""/>
          <p:cNvGraphicFramePr/>
          <p:nvPr/>
        </p:nvGraphicFramePr>
        <p:xfrm>
          <a:off x="4781520" y="2822400"/>
          <a:ext cx="3333960" cy="2848320"/>
        </p:xfrm>
        <a:graphic>
          <a:graphicData uri="http://schemas.openxmlformats.org/presentationml/2006/ole">
            <p:oleObj r:id="rId1" spid="">
              <p:embed/>
              <p:pic>
                <p:nvPicPr>
                  <p:cNvPr id="518" name="" descr=""/>
                  <p:cNvPicPr/>
                  <p:nvPr/>
                </p:nvPicPr>
                <p:blipFill>
                  <a:blip r:embed="rId2"/>
                  <a:stretch/>
                </p:blipFill>
                <p:spPr>
                  <a:xfrm>
                    <a:off x="4781520" y="2822400"/>
                    <a:ext cx="3333960" cy="2848320"/>
                  </a:xfrm>
                  <a:prstGeom prst="rect">
                    <a:avLst/>
                  </a:prstGeom>
                  <a:noFill/>
                  <a:ln w="0">
                    <a:noFill/>
                  </a:ln>
                </p:spPr>
              </p:pic>
            </p:oleObj>
          </a:graphicData>
        </a:graphic>
      </p:graphicFrame>
      <p:sp>
        <p:nvSpPr>
          <p:cNvPr id="519" name=""/>
          <p:cNvSpPr/>
          <p:nvPr/>
        </p:nvSpPr>
        <p:spPr>
          <a:xfrm>
            <a:off x="5286240" y="543888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 Cost</a:t>
            </a:r>
            <a:endParaRPr b="0" lang="en-US" sz="1200" strike="noStrike" u="none">
              <a:solidFill>
                <a:srgbClr val="000000"/>
              </a:solidFill>
              <a:effectLst/>
              <a:uFillTx/>
              <a:latin typeface="Book Antiqua"/>
            </a:endParaRPr>
          </a:p>
        </p:txBody>
      </p:sp>
      <p:sp>
        <p:nvSpPr>
          <p:cNvPr id="520" name=""/>
          <p:cNvSpPr/>
          <p:nvPr/>
        </p:nvSpPr>
        <p:spPr>
          <a:xfrm>
            <a:off x="6667560" y="543888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Winning Cost</a:t>
            </a:r>
            <a:endParaRPr b="0" lang="en-US" sz="1200" strike="noStrike" u="none">
              <a:solidFill>
                <a:srgbClr val="000000"/>
              </a:solidFill>
              <a:effectLst/>
              <a:uFillTx/>
              <a:latin typeface="Book Antiqua"/>
            </a:endParaRPr>
          </a:p>
        </p:txBody>
      </p:sp>
      <p:sp>
        <p:nvSpPr>
          <p:cNvPr id="521" name=""/>
          <p:cNvSpPr/>
          <p:nvPr/>
        </p:nvSpPr>
        <p:spPr>
          <a:xfrm>
            <a:off x="5267160" y="3209760"/>
            <a:ext cx="1181160" cy="26064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a:t>
            </a:r>
            <a:endParaRPr b="0" lang="en-US" sz="1200" strike="noStrike" u="none">
              <a:solidFill>
                <a:srgbClr val="000000"/>
              </a:solidFill>
              <a:effectLst/>
              <a:uFillTx/>
              <a:latin typeface="Book Antiqua"/>
            </a:endParaRPr>
          </a:p>
        </p:txBody>
      </p:sp>
      <p:sp>
        <p:nvSpPr>
          <p:cNvPr id="522" name=""/>
          <p:cNvSpPr/>
          <p:nvPr/>
        </p:nvSpPr>
        <p:spPr>
          <a:xfrm>
            <a:off x="6638760" y="396252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a:t>
            </a:r>
            <a:endParaRPr b="0" lang="en-US" sz="1200" strike="noStrike" u="none">
              <a:solidFill>
                <a:srgbClr val="000000"/>
              </a:solidFill>
              <a:effectLst/>
              <a:uFillTx/>
              <a:latin typeface="Book Antiqua"/>
            </a:endParaRPr>
          </a:p>
        </p:txBody>
      </p:sp>
      <p:sp>
        <p:nvSpPr>
          <p:cNvPr id="523" name=""/>
          <p:cNvSpPr/>
          <p:nvPr/>
        </p:nvSpPr>
        <p:spPr>
          <a:xfrm>
            <a:off x="4448160" y="278136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a:t>
            </a:r>
            <a:endParaRPr b="0" lang="en-US" sz="1200" strike="noStrike" u="none">
              <a:solidFill>
                <a:srgbClr val="000000"/>
              </a:solidFill>
              <a:effectLst/>
              <a:uFillTx/>
              <a:latin typeface="Book Antiqua"/>
            </a:endParaRPr>
          </a:p>
        </p:txBody>
      </p:sp>
      <p:sp>
        <p:nvSpPr>
          <p:cNvPr id="524" name=""/>
          <p:cNvSpPr/>
          <p:nvPr/>
        </p:nvSpPr>
        <p:spPr>
          <a:xfrm>
            <a:off x="6181560" y="3451320"/>
            <a:ext cx="1057320" cy="0"/>
          </a:xfrm>
          <a:prstGeom prst="line">
            <a:avLst/>
          </a:prstGeom>
          <a:ln w="12600">
            <a:solidFill>
              <a:srgbClr val="002868"/>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525" name=""/>
          <p:cNvSpPr/>
          <p:nvPr/>
        </p:nvSpPr>
        <p:spPr>
          <a:xfrm>
            <a:off x="7238880" y="3451320"/>
            <a:ext cx="0" cy="533160"/>
          </a:xfrm>
          <a:prstGeom prst="line">
            <a:avLst/>
          </a:prstGeom>
          <a:ln w="12600">
            <a:solidFill>
              <a:srgbClr val="002868"/>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526" name=""/>
          <p:cNvSpPr/>
          <p:nvPr/>
        </p:nvSpPr>
        <p:spPr>
          <a:xfrm>
            <a:off x="7486560" y="3343320"/>
            <a:ext cx="118116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37%</a:t>
            </a:r>
            <a:br>
              <a:rPr sz="1200"/>
            </a:br>
            <a:r>
              <a:rPr b="1" lang="en-US" sz="1200" strike="noStrike" u="none">
                <a:solidFill>
                  <a:srgbClr val="000000"/>
                </a:solidFill>
                <a:effectLst/>
                <a:uFillTx/>
                <a:latin typeface="Arial"/>
              </a:rPr>
              <a:t>Savings</a:t>
            </a:r>
            <a:endParaRPr b="0" lang="en-US" sz="1200" strike="noStrike" u="none">
              <a:solidFill>
                <a:srgbClr val="000000"/>
              </a:solidFill>
              <a:effectLst/>
              <a:uFillTx/>
              <a:latin typeface="Book Antiqua"/>
            </a:endParaRPr>
          </a:p>
        </p:txBody>
      </p:sp>
      <p:sp>
        <p:nvSpPr>
          <p:cNvPr id="527" name=""/>
          <p:cNvSpPr/>
          <p:nvPr/>
        </p:nvSpPr>
        <p:spPr>
          <a:xfrm>
            <a:off x="1152360" y="5673600"/>
            <a:ext cx="2886120" cy="438120"/>
          </a:xfrm>
          <a:prstGeom prst="rect">
            <a:avLst/>
          </a:prstGeom>
          <a:noFill/>
          <a:ln w="0">
            <a:noFill/>
          </a:ln>
        </p:spPr>
        <p:style>
          <a:lnRef idx="0"/>
          <a:fillRef idx="0"/>
          <a:effectRef idx="0"/>
          <a:fontRef idx="minor"/>
        </p:style>
        <p:txBody>
          <a:bodyPr lIns="0" rIns="0" tIns="46800" bIns="46800" anchor="t">
            <a:noAutofit/>
          </a:bodyPr>
          <a:p>
            <a:pPr marL="228600" indent="-228600">
              <a:lnSpc>
                <a:spcPct val="10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9 suppliers, 46 total bids</a:t>
            </a:r>
            <a:endParaRPr b="0" lang="en-US" sz="1400" strike="noStrike" u="none">
              <a:solidFill>
                <a:srgbClr val="000000"/>
              </a:solidFill>
              <a:effectLst/>
              <a:uFillTx/>
              <a:latin typeface="Book Antiqua"/>
            </a:endParaRPr>
          </a:p>
          <a:p>
            <a:pPr marL="228600" indent="-228600">
              <a:lnSpc>
                <a:spcPct val="100000"/>
              </a:lnSpc>
              <a:spcBef>
                <a:spcPts val="349"/>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Winner bid 10 times with an average price drop of $106k per bid</a:t>
            </a:r>
            <a:endParaRPr b="0" lang="en-US" sz="1400" strike="noStrike" u="none">
              <a:solidFill>
                <a:srgbClr val="000000"/>
              </a:solidFill>
              <a:effectLst/>
              <a:uFillTx/>
              <a:latin typeface="Book Antiqua"/>
            </a:endParaRPr>
          </a:p>
        </p:txBody>
      </p:sp>
      <p:sp>
        <p:nvSpPr>
          <p:cNvPr id="528" name=""/>
          <p:cNvSpPr/>
          <p:nvPr/>
        </p:nvSpPr>
        <p:spPr>
          <a:xfrm>
            <a:off x="900000" y="295740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529" name=""/>
          <p:cNvSpPr/>
          <p:nvPr/>
        </p:nvSpPr>
        <p:spPr>
          <a:xfrm>
            <a:off x="1038240" y="3054240"/>
            <a:ext cx="61920" cy="60480"/>
          </a:xfrm>
          <a:prstGeom prst="rect">
            <a:avLst/>
          </a:prstGeom>
          <a:solidFill>
            <a:srgbClr val="ffff00"/>
          </a:solidFill>
          <a:ln w="9360">
            <a:solidFill>
              <a:srgbClr val="ffff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Book Antiqua"/>
            </a:endParaRPr>
          </a:p>
        </p:txBody>
      </p:sp>
      <p:sp>
        <p:nvSpPr>
          <p:cNvPr id="530" name=""/>
          <p:cNvSpPr/>
          <p:nvPr/>
        </p:nvSpPr>
        <p:spPr>
          <a:xfrm>
            <a:off x="1109520" y="3206880"/>
            <a:ext cx="73080" cy="7272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Book Antiqua"/>
            </a:endParaRPr>
          </a:p>
        </p:txBody>
      </p:sp>
      <p:grpSp>
        <p:nvGrpSpPr>
          <p:cNvPr id="531" name=""/>
          <p:cNvGrpSpPr/>
          <p:nvPr/>
        </p:nvGrpSpPr>
        <p:grpSpPr>
          <a:xfrm>
            <a:off x="2452680" y="3819240"/>
            <a:ext cx="85680" cy="87480"/>
            <a:chOff x="2452680" y="3819240"/>
            <a:chExt cx="85680" cy="87480"/>
          </a:xfrm>
        </p:grpSpPr>
        <p:sp>
          <p:nvSpPr>
            <p:cNvPr id="532" name=""/>
            <p:cNvSpPr/>
            <p:nvPr/>
          </p:nvSpPr>
          <p:spPr>
            <a:xfrm>
              <a:off x="2452680" y="3819600"/>
              <a:ext cx="85680" cy="87120"/>
            </a:xfrm>
            <a:prstGeom prst="rect">
              <a:avLst/>
            </a:prstGeom>
            <a:no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Book Antiqua"/>
              </a:endParaRPr>
            </a:p>
          </p:txBody>
        </p:sp>
        <p:sp>
          <p:nvSpPr>
            <p:cNvPr id="533" name=""/>
            <p:cNvSpPr/>
            <p:nvPr/>
          </p:nvSpPr>
          <p:spPr>
            <a:xfrm flipH="1" flipV="1">
              <a:off x="2452680" y="3819240"/>
              <a:ext cx="3672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34" name=""/>
            <p:cNvSpPr/>
            <p:nvPr/>
          </p:nvSpPr>
          <p:spPr>
            <a:xfrm>
              <a:off x="2489400" y="3855960"/>
              <a:ext cx="3636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535" name=""/>
            <p:cNvSpPr/>
            <p:nvPr/>
          </p:nvSpPr>
          <p:spPr>
            <a:xfrm flipH="1">
              <a:off x="2452680" y="3855960"/>
              <a:ext cx="3672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536" name=""/>
            <p:cNvSpPr/>
            <p:nvPr/>
          </p:nvSpPr>
          <p:spPr>
            <a:xfrm flipV="1">
              <a:off x="2489400" y="3819240"/>
              <a:ext cx="3636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grpSp>
      <p:grpSp>
        <p:nvGrpSpPr>
          <p:cNvPr id="537" name=""/>
          <p:cNvGrpSpPr/>
          <p:nvPr/>
        </p:nvGrpSpPr>
        <p:grpSpPr>
          <a:xfrm>
            <a:off x="1371600" y="3306240"/>
            <a:ext cx="85680" cy="86040"/>
            <a:chOff x="1371600" y="3306240"/>
            <a:chExt cx="85680" cy="86040"/>
          </a:xfrm>
        </p:grpSpPr>
        <p:sp>
          <p:nvSpPr>
            <p:cNvPr id="538" name=""/>
            <p:cNvSpPr/>
            <p:nvPr/>
          </p:nvSpPr>
          <p:spPr>
            <a:xfrm>
              <a:off x="1371600" y="330660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39" name=""/>
            <p:cNvSpPr/>
            <p:nvPr/>
          </p:nvSpPr>
          <p:spPr>
            <a:xfrm flipH="1" flipV="1">
              <a:off x="1371600" y="330624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40" name=""/>
            <p:cNvSpPr/>
            <p:nvPr/>
          </p:nvSpPr>
          <p:spPr>
            <a:xfrm>
              <a:off x="1408320" y="334296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41" name=""/>
            <p:cNvSpPr/>
            <p:nvPr/>
          </p:nvSpPr>
          <p:spPr>
            <a:xfrm flipH="1">
              <a:off x="1371600" y="334296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42" name=""/>
            <p:cNvSpPr/>
            <p:nvPr/>
          </p:nvSpPr>
          <p:spPr>
            <a:xfrm flipV="1">
              <a:off x="1408320" y="330624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43" name=""/>
            <p:cNvSpPr/>
            <p:nvPr/>
          </p:nvSpPr>
          <p:spPr>
            <a:xfrm flipV="1">
              <a:off x="1408320" y="330624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44" name=""/>
            <p:cNvSpPr/>
            <p:nvPr/>
          </p:nvSpPr>
          <p:spPr>
            <a:xfrm>
              <a:off x="1408320" y="334296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sp>
        <p:nvSpPr>
          <p:cNvPr id="545" name=""/>
          <p:cNvSpPr/>
          <p:nvPr/>
        </p:nvSpPr>
        <p:spPr>
          <a:xfrm>
            <a:off x="1457280" y="3121200"/>
            <a:ext cx="61920" cy="60120"/>
          </a:xfrm>
          <a:prstGeom prst="ellipse">
            <a:avLst/>
          </a:prstGeom>
          <a:solidFill>
            <a:srgbClr val="ff00ff"/>
          </a:solidFill>
          <a:ln w="9360">
            <a:solidFill>
              <a:srgbClr val="ff00ff"/>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Book Antiqua"/>
            </a:endParaRPr>
          </a:p>
        </p:txBody>
      </p:sp>
      <p:grpSp>
        <p:nvGrpSpPr>
          <p:cNvPr id="546" name=""/>
          <p:cNvGrpSpPr/>
          <p:nvPr/>
        </p:nvGrpSpPr>
        <p:grpSpPr>
          <a:xfrm>
            <a:off x="1914480" y="3355560"/>
            <a:ext cx="85680" cy="86040"/>
            <a:chOff x="1914480" y="3355560"/>
            <a:chExt cx="85680" cy="86040"/>
          </a:xfrm>
        </p:grpSpPr>
        <p:sp>
          <p:nvSpPr>
            <p:cNvPr id="547" name=""/>
            <p:cNvSpPr/>
            <p:nvPr/>
          </p:nvSpPr>
          <p:spPr>
            <a:xfrm>
              <a:off x="1914480" y="335592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48" name=""/>
            <p:cNvSpPr/>
            <p:nvPr/>
          </p:nvSpPr>
          <p:spPr>
            <a:xfrm flipV="1">
              <a:off x="1951200" y="335556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49" name=""/>
            <p:cNvSpPr/>
            <p:nvPr/>
          </p:nvSpPr>
          <p:spPr>
            <a:xfrm>
              <a:off x="1951200" y="339228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50" name=""/>
            <p:cNvSpPr/>
            <p:nvPr/>
          </p:nvSpPr>
          <p:spPr>
            <a:xfrm flipH="1">
              <a:off x="1914480" y="339228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551" name=""/>
            <p:cNvSpPr/>
            <p:nvPr/>
          </p:nvSpPr>
          <p:spPr>
            <a:xfrm>
              <a:off x="1951200" y="339228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sp>
        <p:nvSpPr>
          <p:cNvPr id="552" name=""/>
          <p:cNvSpPr/>
          <p:nvPr/>
        </p:nvSpPr>
        <p:spPr>
          <a:xfrm>
            <a:off x="1590840" y="3157560"/>
            <a:ext cx="7272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553" name=""/>
          <p:cNvSpPr/>
          <p:nvPr/>
        </p:nvSpPr>
        <p:spPr>
          <a:xfrm>
            <a:off x="2738520" y="406728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554" name=""/>
          <p:cNvSpPr/>
          <p:nvPr/>
        </p:nvSpPr>
        <p:spPr>
          <a:xfrm>
            <a:off x="1752480" y="3416400"/>
            <a:ext cx="61920" cy="60120"/>
          </a:xfrm>
          <a:prstGeom prst="rect">
            <a:avLst/>
          </a:prstGeom>
          <a:solidFill>
            <a:srgbClr val="ffff00"/>
          </a:solidFill>
          <a:ln w="9360">
            <a:solidFill>
              <a:srgbClr val="ffff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Book Antiqua"/>
            </a:endParaRPr>
          </a:p>
        </p:txBody>
      </p:sp>
      <p:sp>
        <p:nvSpPr>
          <p:cNvPr id="555" name=""/>
          <p:cNvSpPr/>
          <p:nvPr/>
        </p:nvSpPr>
        <p:spPr>
          <a:xfrm>
            <a:off x="3038400" y="4159080"/>
            <a:ext cx="61920" cy="60480"/>
          </a:xfrm>
          <a:prstGeom prst="rect">
            <a:avLst/>
          </a:prstGeom>
          <a:solidFill>
            <a:srgbClr val="ffff00"/>
          </a:solidFill>
          <a:ln w="9360">
            <a:solidFill>
              <a:srgbClr val="ffff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Book Antiqua"/>
            </a:endParaRPr>
          </a:p>
        </p:txBody>
      </p:sp>
      <p:sp>
        <p:nvSpPr>
          <p:cNvPr id="556" name=""/>
          <p:cNvSpPr/>
          <p:nvPr/>
        </p:nvSpPr>
        <p:spPr>
          <a:xfrm>
            <a:off x="1704960" y="3121200"/>
            <a:ext cx="73080" cy="7272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Book Antiqua"/>
            </a:endParaRPr>
          </a:p>
        </p:txBody>
      </p:sp>
      <p:sp>
        <p:nvSpPr>
          <p:cNvPr id="557" name=""/>
          <p:cNvSpPr/>
          <p:nvPr/>
        </p:nvSpPr>
        <p:spPr>
          <a:xfrm>
            <a:off x="3129120" y="4664160"/>
            <a:ext cx="72720" cy="7308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grpSp>
        <p:nvGrpSpPr>
          <p:cNvPr id="558" name=""/>
          <p:cNvGrpSpPr/>
          <p:nvPr/>
        </p:nvGrpSpPr>
        <p:grpSpPr>
          <a:xfrm>
            <a:off x="1938240" y="3757320"/>
            <a:ext cx="85680" cy="87480"/>
            <a:chOff x="1938240" y="3757320"/>
            <a:chExt cx="85680" cy="87480"/>
          </a:xfrm>
        </p:grpSpPr>
        <p:sp>
          <p:nvSpPr>
            <p:cNvPr id="559" name=""/>
            <p:cNvSpPr/>
            <p:nvPr/>
          </p:nvSpPr>
          <p:spPr>
            <a:xfrm>
              <a:off x="1938240" y="3757680"/>
              <a:ext cx="85680" cy="87120"/>
            </a:xfrm>
            <a:prstGeom prst="rect">
              <a:avLst/>
            </a:prstGeom>
            <a:no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Book Antiqua"/>
              </a:endParaRPr>
            </a:p>
          </p:txBody>
        </p:sp>
        <p:sp>
          <p:nvSpPr>
            <p:cNvPr id="560" name=""/>
            <p:cNvSpPr/>
            <p:nvPr/>
          </p:nvSpPr>
          <p:spPr>
            <a:xfrm flipH="1" flipV="1">
              <a:off x="1938240" y="3757320"/>
              <a:ext cx="3672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61" name=""/>
            <p:cNvSpPr/>
            <p:nvPr/>
          </p:nvSpPr>
          <p:spPr>
            <a:xfrm>
              <a:off x="1974960" y="3794040"/>
              <a:ext cx="3636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562" name=""/>
            <p:cNvSpPr/>
            <p:nvPr/>
          </p:nvSpPr>
          <p:spPr>
            <a:xfrm flipH="1">
              <a:off x="1938240" y="3794040"/>
              <a:ext cx="36720" cy="36000"/>
            </a:xfrm>
            <a:prstGeom prst="line">
              <a:avLst/>
            </a:prstGeom>
            <a:ln w="9360">
              <a:solidFill>
                <a:srgbClr val="00ffff"/>
              </a:solidFill>
              <a:miter/>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Book Antiqua"/>
              </a:endParaRPr>
            </a:p>
          </p:txBody>
        </p:sp>
        <p:sp>
          <p:nvSpPr>
            <p:cNvPr id="563" name=""/>
            <p:cNvSpPr/>
            <p:nvPr/>
          </p:nvSpPr>
          <p:spPr>
            <a:xfrm flipV="1">
              <a:off x="1974960" y="3757320"/>
              <a:ext cx="3636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grpSp>
      <p:grpSp>
        <p:nvGrpSpPr>
          <p:cNvPr id="564" name=""/>
          <p:cNvGrpSpPr/>
          <p:nvPr/>
        </p:nvGrpSpPr>
        <p:grpSpPr>
          <a:xfrm>
            <a:off x="1271520" y="3162240"/>
            <a:ext cx="85680" cy="87480"/>
            <a:chOff x="1271520" y="3162240"/>
            <a:chExt cx="85680" cy="87480"/>
          </a:xfrm>
        </p:grpSpPr>
        <p:sp>
          <p:nvSpPr>
            <p:cNvPr id="565" name=""/>
            <p:cNvSpPr/>
            <p:nvPr/>
          </p:nvSpPr>
          <p:spPr>
            <a:xfrm>
              <a:off x="1271520" y="3162240"/>
              <a:ext cx="85680" cy="87480"/>
            </a:xfrm>
            <a:prstGeom prst="rect">
              <a:avLst/>
            </a:prstGeom>
            <a:no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Book Antiqua"/>
              </a:endParaRPr>
            </a:p>
          </p:txBody>
        </p:sp>
        <p:sp>
          <p:nvSpPr>
            <p:cNvPr id="566" name=""/>
            <p:cNvSpPr/>
            <p:nvPr/>
          </p:nvSpPr>
          <p:spPr>
            <a:xfrm flipH="1" flipV="1">
              <a:off x="1271520" y="3162240"/>
              <a:ext cx="36720" cy="36720"/>
            </a:xfrm>
            <a:prstGeom prst="line">
              <a:avLst/>
            </a:prstGeom>
            <a:ln w="9360">
              <a:solidFill>
                <a:srgbClr val="00ff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67" name=""/>
            <p:cNvSpPr/>
            <p:nvPr/>
          </p:nvSpPr>
          <p:spPr>
            <a:xfrm>
              <a:off x="1308240" y="3198960"/>
              <a:ext cx="3636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68" name=""/>
            <p:cNvSpPr/>
            <p:nvPr/>
          </p:nvSpPr>
          <p:spPr>
            <a:xfrm flipH="1">
              <a:off x="1271520" y="3198960"/>
              <a:ext cx="36720" cy="36360"/>
            </a:xfrm>
            <a:prstGeom prst="line">
              <a:avLst/>
            </a:prstGeom>
            <a:ln w="9360">
              <a:solidFill>
                <a:srgbClr val="00ff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69" name=""/>
            <p:cNvSpPr/>
            <p:nvPr/>
          </p:nvSpPr>
          <p:spPr>
            <a:xfrm flipV="1">
              <a:off x="1308240" y="3162240"/>
              <a:ext cx="36360" cy="36720"/>
            </a:xfrm>
            <a:prstGeom prst="line">
              <a:avLst/>
            </a:prstGeom>
            <a:ln w="9360">
              <a:solidFill>
                <a:srgbClr val="00ff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grpSp>
        <p:nvGrpSpPr>
          <p:cNvPr id="570" name=""/>
          <p:cNvGrpSpPr/>
          <p:nvPr/>
        </p:nvGrpSpPr>
        <p:grpSpPr>
          <a:xfrm>
            <a:off x="2529000" y="4011120"/>
            <a:ext cx="85680" cy="86040"/>
            <a:chOff x="2529000" y="4011120"/>
            <a:chExt cx="85680" cy="86040"/>
          </a:xfrm>
        </p:grpSpPr>
        <p:sp>
          <p:nvSpPr>
            <p:cNvPr id="571" name=""/>
            <p:cNvSpPr/>
            <p:nvPr/>
          </p:nvSpPr>
          <p:spPr>
            <a:xfrm>
              <a:off x="2529000" y="401148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72" name=""/>
            <p:cNvSpPr/>
            <p:nvPr/>
          </p:nvSpPr>
          <p:spPr>
            <a:xfrm flipH="1" flipV="1">
              <a:off x="2529000" y="401112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73" name=""/>
            <p:cNvSpPr/>
            <p:nvPr/>
          </p:nvSpPr>
          <p:spPr>
            <a:xfrm>
              <a:off x="2565720" y="404784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74" name=""/>
            <p:cNvSpPr/>
            <p:nvPr/>
          </p:nvSpPr>
          <p:spPr>
            <a:xfrm flipH="1">
              <a:off x="2529000" y="404784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75" name=""/>
            <p:cNvSpPr/>
            <p:nvPr/>
          </p:nvSpPr>
          <p:spPr>
            <a:xfrm flipV="1">
              <a:off x="2565720" y="401112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76" name=""/>
            <p:cNvSpPr/>
            <p:nvPr/>
          </p:nvSpPr>
          <p:spPr>
            <a:xfrm flipV="1">
              <a:off x="2565720" y="401112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77" name=""/>
            <p:cNvSpPr/>
            <p:nvPr/>
          </p:nvSpPr>
          <p:spPr>
            <a:xfrm>
              <a:off x="2565720" y="404784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grpSp>
        <p:nvGrpSpPr>
          <p:cNvPr id="578" name=""/>
          <p:cNvGrpSpPr/>
          <p:nvPr/>
        </p:nvGrpSpPr>
        <p:grpSpPr>
          <a:xfrm>
            <a:off x="3305160" y="4763880"/>
            <a:ext cx="85680" cy="86040"/>
            <a:chOff x="3305160" y="4763880"/>
            <a:chExt cx="85680" cy="86040"/>
          </a:xfrm>
        </p:grpSpPr>
        <p:sp>
          <p:nvSpPr>
            <p:cNvPr id="579" name=""/>
            <p:cNvSpPr/>
            <p:nvPr/>
          </p:nvSpPr>
          <p:spPr>
            <a:xfrm>
              <a:off x="3305160" y="476424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80" name=""/>
            <p:cNvSpPr/>
            <p:nvPr/>
          </p:nvSpPr>
          <p:spPr>
            <a:xfrm flipH="1" flipV="1">
              <a:off x="3305160" y="4763880"/>
              <a:ext cx="3672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81" name=""/>
            <p:cNvSpPr/>
            <p:nvPr/>
          </p:nvSpPr>
          <p:spPr>
            <a:xfrm>
              <a:off x="3341880" y="4800600"/>
              <a:ext cx="3636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82" name=""/>
            <p:cNvSpPr/>
            <p:nvPr/>
          </p:nvSpPr>
          <p:spPr>
            <a:xfrm flipH="1">
              <a:off x="3305160" y="4800600"/>
              <a:ext cx="3672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83" name=""/>
            <p:cNvSpPr/>
            <p:nvPr/>
          </p:nvSpPr>
          <p:spPr>
            <a:xfrm flipV="1">
              <a:off x="3341880" y="4763880"/>
              <a:ext cx="3636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84" name=""/>
            <p:cNvSpPr/>
            <p:nvPr/>
          </p:nvSpPr>
          <p:spPr>
            <a:xfrm flipV="1">
              <a:off x="3341880" y="4763880"/>
              <a:ext cx="1440" cy="36360"/>
            </a:xfrm>
            <a:prstGeom prst="line">
              <a:avLst/>
            </a:prstGeom>
            <a:ln w="9360">
              <a:solidFill>
                <a:srgbClr val="00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85" name=""/>
            <p:cNvSpPr/>
            <p:nvPr/>
          </p:nvSpPr>
          <p:spPr>
            <a:xfrm>
              <a:off x="3341880" y="4800600"/>
              <a:ext cx="1440" cy="36720"/>
            </a:xfrm>
            <a:prstGeom prst="line">
              <a:avLst/>
            </a:prstGeom>
            <a:ln w="9360">
              <a:solidFill>
                <a:srgbClr val="0000ff"/>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grpSp>
      <p:sp>
        <p:nvSpPr>
          <p:cNvPr id="586" name=""/>
          <p:cNvSpPr/>
          <p:nvPr/>
        </p:nvSpPr>
        <p:spPr>
          <a:xfrm>
            <a:off x="1795320" y="3525840"/>
            <a:ext cx="61920" cy="60480"/>
          </a:xfrm>
          <a:prstGeom prst="ellipse">
            <a:avLst/>
          </a:prstGeom>
          <a:solidFill>
            <a:srgbClr val="ff00ff"/>
          </a:solidFill>
          <a:ln w="9360">
            <a:solidFill>
              <a:srgbClr val="ff00ff"/>
            </a:solidFill>
            <a:miter/>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Book Antiqua"/>
            </a:endParaRPr>
          </a:p>
        </p:txBody>
      </p:sp>
      <p:sp>
        <p:nvSpPr>
          <p:cNvPr id="587" name=""/>
          <p:cNvSpPr/>
          <p:nvPr/>
        </p:nvSpPr>
        <p:spPr>
          <a:xfrm>
            <a:off x="2338560" y="3759120"/>
            <a:ext cx="61920" cy="60480"/>
          </a:xfrm>
          <a:prstGeom prst="ellipse">
            <a:avLst/>
          </a:prstGeom>
          <a:solidFill>
            <a:srgbClr val="ff00ff"/>
          </a:solidFill>
          <a:ln w="9360">
            <a:solidFill>
              <a:srgbClr val="ff00ff"/>
            </a:solidFill>
            <a:miter/>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Book Antiqua"/>
            </a:endParaRPr>
          </a:p>
        </p:txBody>
      </p:sp>
      <p:grpSp>
        <p:nvGrpSpPr>
          <p:cNvPr id="588" name=""/>
          <p:cNvGrpSpPr/>
          <p:nvPr/>
        </p:nvGrpSpPr>
        <p:grpSpPr>
          <a:xfrm>
            <a:off x="2100240" y="3617640"/>
            <a:ext cx="85680" cy="86040"/>
            <a:chOff x="2100240" y="3617640"/>
            <a:chExt cx="85680" cy="86040"/>
          </a:xfrm>
        </p:grpSpPr>
        <p:sp>
          <p:nvSpPr>
            <p:cNvPr id="589" name=""/>
            <p:cNvSpPr/>
            <p:nvPr/>
          </p:nvSpPr>
          <p:spPr>
            <a:xfrm>
              <a:off x="2100240" y="361800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90" name=""/>
            <p:cNvSpPr/>
            <p:nvPr/>
          </p:nvSpPr>
          <p:spPr>
            <a:xfrm flipV="1">
              <a:off x="2136960" y="361764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91" name=""/>
            <p:cNvSpPr/>
            <p:nvPr/>
          </p:nvSpPr>
          <p:spPr>
            <a:xfrm>
              <a:off x="2136960" y="365436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92" name=""/>
            <p:cNvSpPr/>
            <p:nvPr/>
          </p:nvSpPr>
          <p:spPr>
            <a:xfrm flipH="1">
              <a:off x="2100240" y="365436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593" name=""/>
            <p:cNvSpPr/>
            <p:nvPr/>
          </p:nvSpPr>
          <p:spPr>
            <a:xfrm>
              <a:off x="2136960" y="365436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grpSp>
        <p:nvGrpSpPr>
          <p:cNvPr id="594" name=""/>
          <p:cNvGrpSpPr/>
          <p:nvPr/>
        </p:nvGrpSpPr>
        <p:grpSpPr>
          <a:xfrm>
            <a:off x="2924280" y="4403520"/>
            <a:ext cx="85680" cy="86040"/>
            <a:chOff x="2924280" y="4403520"/>
            <a:chExt cx="85680" cy="86040"/>
          </a:xfrm>
        </p:grpSpPr>
        <p:sp>
          <p:nvSpPr>
            <p:cNvPr id="595" name=""/>
            <p:cNvSpPr/>
            <p:nvPr/>
          </p:nvSpPr>
          <p:spPr>
            <a:xfrm>
              <a:off x="2924280" y="440388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596" name=""/>
            <p:cNvSpPr/>
            <p:nvPr/>
          </p:nvSpPr>
          <p:spPr>
            <a:xfrm flipV="1">
              <a:off x="2961000" y="440352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597" name=""/>
            <p:cNvSpPr/>
            <p:nvPr/>
          </p:nvSpPr>
          <p:spPr>
            <a:xfrm>
              <a:off x="2961000" y="444024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598" name=""/>
            <p:cNvSpPr/>
            <p:nvPr/>
          </p:nvSpPr>
          <p:spPr>
            <a:xfrm flipH="1">
              <a:off x="2924280" y="444024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599" name=""/>
            <p:cNvSpPr/>
            <p:nvPr/>
          </p:nvSpPr>
          <p:spPr>
            <a:xfrm>
              <a:off x="2961000" y="444024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sp>
        <p:nvSpPr>
          <p:cNvPr id="600" name=""/>
          <p:cNvSpPr/>
          <p:nvPr/>
        </p:nvSpPr>
        <p:spPr>
          <a:xfrm>
            <a:off x="1203480" y="3036960"/>
            <a:ext cx="3636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
        <p:nvSpPr>
          <p:cNvPr id="601" name=""/>
          <p:cNvSpPr/>
          <p:nvPr/>
        </p:nvSpPr>
        <p:spPr>
          <a:xfrm>
            <a:off x="2232000" y="3570120"/>
            <a:ext cx="3636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
        <p:nvSpPr>
          <p:cNvPr id="602" name=""/>
          <p:cNvSpPr/>
          <p:nvPr/>
        </p:nvSpPr>
        <p:spPr>
          <a:xfrm>
            <a:off x="2979720" y="4560840"/>
            <a:ext cx="3636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
        <p:nvSpPr>
          <p:cNvPr id="603" name=""/>
          <p:cNvSpPr/>
          <p:nvPr/>
        </p:nvSpPr>
        <p:spPr>
          <a:xfrm>
            <a:off x="1581120" y="3363840"/>
            <a:ext cx="73080" cy="12600"/>
          </a:xfrm>
          <a:prstGeom prst="rect">
            <a:avLst/>
          </a:prstGeom>
          <a:solidFill>
            <a:srgbClr val="00ccff"/>
          </a:solidFill>
          <a:ln w="9360">
            <a:solidFill>
              <a:srgbClr val="00cc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Book Antiqua"/>
            </a:endParaRPr>
          </a:p>
        </p:txBody>
      </p:sp>
      <p:sp>
        <p:nvSpPr>
          <p:cNvPr id="604" name=""/>
          <p:cNvSpPr/>
          <p:nvPr/>
        </p:nvSpPr>
        <p:spPr>
          <a:xfrm>
            <a:off x="2286000" y="3936960"/>
            <a:ext cx="73080" cy="12600"/>
          </a:xfrm>
          <a:prstGeom prst="rect">
            <a:avLst/>
          </a:prstGeom>
          <a:solidFill>
            <a:srgbClr val="00ccff"/>
          </a:solidFill>
          <a:ln w="9360">
            <a:solidFill>
              <a:srgbClr val="00cc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Book Antiqua"/>
            </a:endParaRPr>
          </a:p>
        </p:txBody>
      </p:sp>
      <p:sp>
        <p:nvSpPr>
          <p:cNvPr id="605" name=""/>
          <p:cNvSpPr/>
          <p:nvPr/>
        </p:nvSpPr>
        <p:spPr>
          <a:xfrm>
            <a:off x="3352680" y="4927680"/>
            <a:ext cx="73080" cy="12600"/>
          </a:xfrm>
          <a:prstGeom prst="rect">
            <a:avLst/>
          </a:prstGeom>
          <a:solidFill>
            <a:srgbClr val="00ccff"/>
          </a:solidFill>
          <a:ln w="9360">
            <a:solidFill>
              <a:srgbClr val="00cc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Book Antiqua"/>
            </a:endParaRPr>
          </a:p>
        </p:txBody>
      </p:sp>
      <p:sp>
        <p:nvSpPr>
          <p:cNvPr id="606" name=""/>
          <p:cNvSpPr/>
          <p:nvPr/>
        </p:nvSpPr>
        <p:spPr>
          <a:xfrm>
            <a:off x="781200" y="2889360"/>
            <a:ext cx="1440" cy="2217600"/>
          </a:xfrm>
          <a:prstGeom prst="line">
            <a:avLst/>
          </a:prstGeom>
          <a:ln w="9360">
            <a:solidFill>
              <a:srgbClr val="3333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607" name=""/>
          <p:cNvSpPr/>
          <p:nvPr/>
        </p:nvSpPr>
        <p:spPr>
          <a:xfrm>
            <a:off x="781200" y="5106960"/>
            <a:ext cx="2771640" cy="1440"/>
          </a:xfrm>
          <a:prstGeom prst="line">
            <a:avLst/>
          </a:prstGeom>
          <a:ln w="9360">
            <a:solidFill>
              <a:srgbClr val="333399"/>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Book Antiqua"/>
            </a:endParaRPr>
          </a:p>
        </p:txBody>
      </p:sp>
      <p:sp>
        <p:nvSpPr>
          <p:cNvPr id="608" name=""/>
          <p:cNvSpPr/>
          <p:nvPr/>
        </p:nvSpPr>
        <p:spPr>
          <a:xfrm flipV="1">
            <a:off x="78120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09" name=""/>
          <p:cNvSpPr/>
          <p:nvPr/>
        </p:nvSpPr>
        <p:spPr>
          <a:xfrm flipV="1">
            <a:off x="124776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10" name=""/>
          <p:cNvSpPr/>
          <p:nvPr/>
        </p:nvSpPr>
        <p:spPr>
          <a:xfrm flipV="1">
            <a:off x="170496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11" name=""/>
          <p:cNvSpPr/>
          <p:nvPr/>
        </p:nvSpPr>
        <p:spPr>
          <a:xfrm flipV="1">
            <a:off x="217188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12" name=""/>
          <p:cNvSpPr/>
          <p:nvPr/>
        </p:nvSpPr>
        <p:spPr>
          <a:xfrm flipV="1">
            <a:off x="262908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13" name=""/>
          <p:cNvSpPr/>
          <p:nvPr/>
        </p:nvSpPr>
        <p:spPr>
          <a:xfrm flipV="1">
            <a:off x="309564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14" name=""/>
          <p:cNvSpPr/>
          <p:nvPr/>
        </p:nvSpPr>
        <p:spPr>
          <a:xfrm flipV="1">
            <a:off x="3552840" y="5106960"/>
            <a:ext cx="1440" cy="47520"/>
          </a:xfrm>
          <a:prstGeom prst="line">
            <a:avLst/>
          </a:prstGeom>
          <a:ln w="9360">
            <a:solidFill>
              <a:srgbClr val="333399"/>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15" name=""/>
          <p:cNvSpPr/>
          <p:nvPr/>
        </p:nvSpPr>
        <p:spPr>
          <a:xfrm>
            <a:off x="742320" y="52401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Book Antiqua"/>
            </a:endParaRPr>
          </a:p>
        </p:txBody>
      </p:sp>
      <p:sp>
        <p:nvSpPr>
          <p:cNvPr id="616" name=""/>
          <p:cNvSpPr/>
          <p:nvPr/>
        </p:nvSpPr>
        <p:spPr>
          <a:xfrm>
            <a:off x="1161000" y="52401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Book Antiqua"/>
            </a:endParaRPr>
          </a:p>
        </p:txBody>
      </p:sp>
      <p:sp>
        <p:nvSpPr>
          <p:cNvPr id="617" name=""/>
          <p:cNvSpPr/>
          <p:nvPr/>
        </p:nvSpPr>
        <p:spPr>
          <a:xfrm>
            <a:off x="1618200" y="52401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a:t>
            </a:r>
            <a:endParaRPr b="0" lang="en-US" sz="1200" strike="noStrike" u="none">
              <a:solidFill>
                <a:srgbClr val="000000"/>
              </a:solidFill>
              <a:effectLst/>
              <a:uFillTx/>
              <a:latin typeface="Book Antiqua"/>
            </a:endParaRPr>
          </a:p>
        </p:txBody>
      </p:sp>
      <p:sp>
        <p:nvSpPr>
          <p:cNvPr id="618" name=""/>
          <p:cNvSpPr/>
          <p:nvPr/>
        </p:nvSpPr>
        <p:spPr>
          <a:xfrm>
            <a:off x="2085120" y="52401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Book Antiqua"/>
            </a:endParaRPr>
          </a:p>
        </p:txBody>
      </p:sp>
      <p:sp>
        <p:nvSpPr>
          <p:cNvPr id="619" name=""/>
          <p:cNvSpPr/>
          <p:nvPr/>
        </p:nvSpPr>
        <p:spPr>
          <a:xfrm>
            <a:off x="2542320" y="52401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Book Antiqua"/>
            </a:endParaRPr>
          </a:p>
        </p:txBody>
      </p:sp>
      <p:sp>
        <p:nvSpPr>
          <p:cNvPr id="620" name=""/>
          <p:cNvSpPr/>
          <p:nvPr/>
        </p:nvSpPr>
        <p:spPr>
          <a:xfrm>
            <a:off x="3008880" y="52401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Book Antiqua"/>
            </a:endParaRPr>
          </a:p>
        </p:txBody>
      </p:sp>
      <p:sp>
        <p:nvSpPr>
          <p:cNvPr id="621" name=""/>
          <p:cNvSpPr/>
          <p:nvPr/>
        </p:nvSpPr>
        <p:spPr>
          <a:xfrm>
            <a:off x="3466080" y="52401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a:t>
            </a:r>
            <a:endParaRPr b="0" lang="en-US" sz="1200" strike="noStrike" u="none">
              <a:solidFill>
                <a:srgbClr val="000000"/>
              </a:solidFill>
              <a:effectLst/>
              <a:uFillTx/>
              <a:latin typeface="Book Antiqua"/>
            </a:endParaRPr>
          </a:p>
        </p:txBody>
      </p:sp>
      <p:sp>
        <p:nvSpPr>
          <p:cNvPr id="622" name=""/>
          <p:cNvSpPr/>
          <p:nvPr/>
        </p:nvSpPr>
        <p:spPr>
          <a:xfrm>
            <a:off x="3762360" y="3186000"/>
            <a:ext cx="628560" cy="16448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Book Antiqua"/>
            </a:endParaRPr>
          </a:p>
        </p:txBody>
      </p:sp>
      <p:sp>
        <p:nvSpPr>
          <p:cNvPr id="623" name=""/>
          <p:cNvSpPr/>
          <p:nvPr/>
        </p:nvSpPr>
        <p:spPr>
          <a:xfrm>
            <a:off x="3800520" y="3252960"/>
            <a:ext cx="57240" cy="568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624" name=""/>
          <p:cNvSpPr/>
          <p:nvPr/>
        </p:nvSpPr>
        <p:spPr>
          <a:xfrm>
            <a:off x="3895560" y="322416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1</a:t>
            </a:r>
            <a:endParaRPr b="0" lang="en-US" sz="800" strike="noStrike" u="none">
              <a:solidFill>
                <a:srgbClr val="000000"/>
              </a:solidFill>
              <a:effectLst/>
              <a:uFillTx/>
              <a:latin typeface="Book Antiqua"/>
            </a:endParaRPr>
          </a:p>
        </p:txBody>
      </p:sp>
      <p:sp>
        <p:nvSpPr>
          <p:cNvPr id="625" name=""/>
          <p:cNvSpPr/>
          <p:nvPr/>
        </p:nvSpPr>
        <p:spPr>
          <a:xfrm>
            <a:off x="3800520" y="3435480"/>
            <a:ext cx="47520" cy="47520"/>
          </a:xfrm>
          <a:prstGeom prst="rect">
            <a:avLst/>
          </a:prstGeom>
          <a:solidFill>
            <a:srgbClr val="ffff00"/>
          </a:solidFill>
          <a:ln w="9360">
            <a:solidFill>
              <a:srgbClr val="ffff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Book Antiqua"/>
            </a:endParaRPr>
          </a:p>
        </p:txBody>
      </p:sp>
      <p:sp>
        <p:nvSpPr>
          <p:cNvPr id="626" name=""/>
          <p:cNvSpPr/>
          <p:nvPr/>
        </p:nvSpPr>
        <p:spPr>
          <a:xfrm>
            <a:off x="3895560" y="340668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2</a:t>
            </a:r>
            <a:endParaRPr b="0" lang="en-US" sz="800" strike="noStrike" u="none">
              <a:solidFill>
                <a:srgbClr val="000000"/>
              </a:solidFill>
              <a:effectLst/>
              <a:uFillTx/>
              <a:latin typeface="Book Antiqua"/>
            </a:endParaRPr>
          </a:p>
        </p:txBody>
      </p:sp>
      <p:sp>
        <p:nvSpPr>
          <p:cNvPr id="627" name=""/>
          <p:cNvSpPr/>
          <p:nvPr/>
        </p:nvSpPr>
        <p:spPr>
          <a:xfrm>
            <a:off x="3800520" y="3616200"/>
            <a:ext cx="57240" cy="5724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628" name=""/>
          <p:cNvSpPr/>
          <p:nvPr/>
        </p:nvSpPr>
        <p:spPr>
          <a:xfrm>
            <a:off x="3895560" y="358776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3</a:t>
            </a:r>
            <a:endParaRPr b="0" lang="en-US" sz="800" strike="noStrike" u="none">
              <a:solidFill>
                <a:srgbClr val="000000"/>
              </a:solidFill>
              <a:effectLst/>
              <a:uFillTx/>
              <a:latin typeface="Book Antiqua"/>
            </a:endParaRPr>
          </a:p>
        </p:txBody>
      </p:sp>
      <p:sp>
        <p:nvSpPr>
          <p:cNvPr id="629" name=""/>
          <p:cNvSpPr/>
          <p:nvPr/>
        </p:nvSpPr>
        <p:spPr>
          <a:xfrm>
            <a:off x="3800520" y="3797280"/>
            <a:ext cx="66600" cy="68400"/>
          </a:xfrm>
          <a:prstGeom prst="rect">
            <a:avLst/>
          </a:prstGeom>
          <a:no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Book Antiqua"/>
            </a:endParaRPr>
          </a:p>
        </p:txBody>
      </p:sp>
      <p:sp>
        <p:nvSpPr>
          <p:cNvPr id="630" name=""/>
          <p:cNvSpPr/>
          <p:nvPr/>
        </p:nvSpPr>
        <p:spPr>
          <a:xfrm flipH="1" flipV="1">
            <a:off x="3800160" y="3796920"/>
            <a:ext cx="28440" cy="28440"/>
          </a:xfrm>
          <a:prstGeom prst="line">
            <a:avLst/>
          </a:prstGeom>
          <a:ln w="9360">
            <a:solidFill>
              <a:srgbClr val="00ff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Book Antiqua"/>
            </a:endParaRPr>
          </a:p>
        </p:txBody>
      </p:sp>
      <p:sp>
        <p:nvSpPr>
          <p:cNvPr id="631" name=""/>
          <p:cNvSpPr/>
          <p:nvPr/>
        </p:nvSpPr>
        <p:spPr>
          <a:xfrm>
            <a:off x="3828960" y="3825720"/>
            <a:ext cx="28800" cy="28800"/>
          </a:xfrm>
          <a:prstGeom prst="line">
            <a:avLst/>
          </a:prstGeom>
          <a:ln w="9360">
            <a:solidFill>
              <a:srgbClr val="00ffff"/>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Book Antiqua"/>
            </a:endParaRPr>
          </a:p>
        </p:txBody>
      </p:sp>
      <p:sp>
        <p:nvSpPr>
          <p:cNvPr id="632" name=""/>
          <p:cNvSpPr/>
          <p:nvPr/>
        </p:nvSpPr>
        <p:spPr>
          <a:xfrm flipH="1">
            <a:off x="3800160" y="3825720"/>
            <a:ext cx="28440" cy="28800"/>
          </a:xfrm>
          <a:prstGeom prst="line">
            <a:avLst/>
          </a:prstGeom>
          <a:ln w="9360">
            <a:solidFill>
              <a:srgbClr val="00ffff"/>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Book Antiqua"/>
            </a:endParaRPr>
          </a:p>
        </p:txBody>
      </p:sp>
      <p:sp>
        <p:nvSpPr>
          <p:cNvPr id="633" name=""/>
          <p:cNvSpPr/>
          <p:nvPr/>
        </p:nvSpPr>
        <p:spPr>
          <a:xfrm flipV="1">
            <a:off x="3828960" y="3796920"/>
            <a:ext cx="28800" cy="28440"/>
          </a:xfrm>
          <a:prstGeom prst="line">
            <a:avLst/>
          </a:prstGeom>
          <a:ln w="9360">
            <a:solidFill>
              <a:srgbClr val="00ff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Book Antiqua"/>
            </a:endParaRPr>
          </a:p>
        </p:txBody>
      </p:sp>
      <p:sp>
        <p:nvSpPr>
          <p:cNvPr id="634" name=""/>
          <p:cNvSpPr/>
          <p:nvPr/>
        </p:nvSpPr>
        <p:spPr>
          <a:xfrm>
            <a:off x="3895560" y="377028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4</a:t>
            </a:r>
            <a:endParaRPr b="0" lang="en-US" sz="800" strike="noStrike" u="none">
              <a:solidFill>
                <a:srgbClr val="000000"/>
              </a:solidFill>
              <a:effectLst/>
              <a:uFillTx/>
              <a:latin typeface="Book Antiqua"/>
            </a:endParaRPr>
          </a:p>
        </p:txBody>
      </p:sp>
      <p:sp>
        <p:nvSpPr>
          <p:cNvPr id="635" name=""/>
          <p:cNvSpPr/>
          <p:nvPr/>
        </p:nvSpPr>
        <p:spPr>
          <a:xfrm>
            <a:off x="3800520" y="3979800"/>
            <a:ext cx="66600" cy="66600"/>
          </a:xfrm>
          <a:prstGeom prst="rect">
            <a:avLst/>
          </a:prstGeom>
          <a:no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Book Antiqua"/>
            </a:endParaRPr>
          </a:p>
        </p:txBody>
      </p:sp>
      <p:sp>
        <p:nvSpPr>
          <p:cNvPr id="636" name=""/>
          <p:cNvSpPr/>
          <p:nvPr/>
        </p:nvSpPr>
        <p:spPr>
          <a:xfrm flipH="1" flipV="1">
            <a:off x="3800160" y="3979800"/>
            <a:ext cx="28440" cy="28800"/>
          </a:xfrm>
          <a:prstGeom prst="line">
            <a:avLst/>
          </a:prstGeom>
          <a:ln w="9360">
            <a:solidFill>
              <a:srgbClr val="0000ff"/>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Book Antiqua"/>
            </a:endParaRPr>
          </a:p>
        </p:txBody>
      </p:sp>
      <p:sp>
        <p:nvSpPr>
          <p:cNvPr id="637" name=""/>
          <p:cNvSpPr/>
          <p:nvPr/>
        </p:nvSpPr>
        <p:spPr>
          <a:xfrm>
            <a:off x="3828960" y="4008600"/>
            <a:ext cx="28800" cy="28440"/>
          </a:xfrm>
          <a:prstGeom prst="line">
            <a:avLst/>
          </a:prstGeom>
          <a:ln w="9360">
            <a:solidFill>
              <a:srgbClr val="00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Book Antiqua"/>
            </a:endParaRPr>
          </a:p>
        </p:txBody>
      </p:sp>
      <p:sp>
        <p:nvSpPr>
          <p:cNvPr id="638" name=""/>
          <p:cNvSpPr/>
          <p:nvPr/>
        </p:nvSpPr>
        <p:spPr>
          <a:xfrm flipH="1">
            <a:off x="3800160" y="4008600"/>
            <a:ext cx="28440" cy="28440"/>
          </a:xfrm>
          <a:prstGeom prst="line">
            <a:avLst/>
          </a:prstGeom>
          <a:ln w="9360">
            <a:solidFill>
              <a:srgbClr val="00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Book Antiqua"/>
            </a:endParaRPr>
          </a:p>
        </p:txBody>
      </p:sp>
      <p:sp>
        <p:nvSpPr>
          <p:cNvPr id="639" name=""/>
          <p:cNvSpPr/>
          <p:nvPr/>
        </p:nvSpPr>
        <p:spPr>
          <a:xfrm flipV="1">
            <a:off x="3828960" y="3979800"/>
            <a:ext cx="28800" cy="28800"/>
          </a:xfrm>
          <a:prstGeom prst="line">
            <a:avLst/>
          </a:prstGeom>
          <a:ln w="9360">
            <a:solidFill>
              <a:srgbClr val="0000ff"/>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Book Antiqua"/>
            </a:endParaRPr>
          </a:p>
        </p:txBody>
      </p:sp>
      <p:sp>
        <p:nvSpPr>
          <p:cNvPr id="640" name=""/>
          <p:cNvSpPr/>
          <p:nvPr/>
        </p:nvSpPr>
        <p:spPr>
          <a:xfrm flipV="1">
            <a:off x="3828960" y="3979800"/>
            <a:ext cx="1800" cy="28800"/>
          </a:xfrm>
          <a:prstGeom prst="line">
            <a:avLst/>
          </a:prstGeom>
          <a:ln w="9360">
            <a:solidFill>
              <a:srgbClr val="0000ff"/>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Book Antiqua"/>
            </a:endParaRPr>
          </a:p>
        </p:txBody>
      </p:sp>
      <p:sp>
        <p:nvSpPr>
          <p:cNvPr id="641" name=""/>
          <p:cNvSpPr/>
          <p:nvPr/>
        </p:nvSpPr>
        <p:spPr>
          <a:xfrm>
            <a:off x="3828960" y="4008600"/>
            <a:ext cx="1800" cy="28440"/>
          </a:xfrm>
          <a:prstGeom prst="line">
            <a:avLst/>
          </a:prstGeom>
          <a:ln w="9360">
            <a:solidFill>
              <a:srgbClr val="00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Book Antiqua"/>
            </a:endParaRPr>
          </a:p>
        </p:txBody>
      </p:sp>
      <p:sp>
        <p:nvSpPr>
          <p:cNvPr id="642" name=""/>
          <p:cNvSpPr/>
          <p:nvPr/>
        </p:nvSpPr>
        <p:spPr>
          <a:xfrm>
            <a:off x="3895560" y="395136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5</a:t>
            </a:r>
            <a:endParaRPr b="0" lang="en-US" sz="800" strike="noStrike" u="none">
              <a:solidFill>
                <a:srgbClr val="000000"/>
              </a:solidFill>
              <a:effectLst/>
              <a:uFillTx/>
              <a:latin typeface="Book Antiqua"/>
            </a:endParaRPr>
          </a:p>
        </p:txBody>
      </p:sp>
      <p:sp>
        <p:nvSpPr>
          <p:cNvPr id="643" name=""/>
          <p:cNvSpPr/>
          <p:nvPr/>
        </p:nvSpPr>
        <p:spPr>
          <a:xfrm>
            <a:off x="3800520" y="4160880"/>
            <a:ext cx="47520" cy="47520"/>
          </a:xfrm>
          <a:prstGeom prst="ellipse">
            <a:avLst/>
          </a:prstGeom>
          <a:solidFill>
            <a:srgbClr val="ff00ff"/>
          </a:solidFill>
          <a:ln w="9360">
            <a:solidFill>
              <a:srgbClr val="ff00ff"/>
            </a:solidFill>
            <a:miter/>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Book Antiqua"/>
            </a:endParaRPr>
          </a:p>
        </p:txBody>
      </p:sp>
      <p:sp>
        <p:nvSpPr>
          <p:cNvPr id="644" name=""/>
          <p:cNvSpPr/>
          <p:nvPr/>
        </p:nvSpPr>
        <p:spPr>
          <a:xfrm>
            <a:off x="3895560" y="413244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6</a:t>
            </a:r>
            <a:endParaRPr b="0" lang="en-US" sz="800" strike="noStrike" u="none">
              <a:solidFill>
                <a:srgbClr val="000000"/>
              </a:solidFill>
              <a:effectLst/>
              <a:uFillTx/>
              <a:latin typeface="Book Antiqua"/>
            </a:endParaRPr>
          </a:p>
        </p:txBody>
      </p:sp>
      <p:sp>
        <p:nvSpPr>
          <p:cNvPr id="645" name=""/>
          <p:cNvSpPr/>
          <p:nvPr/>
        </p:nvSpPr>
        <p:spPr>
          <a:xfrm>
            <a:off x="3800520" y="4343400"/>
            <a:ext cx="66600" cy="66600"/>
          </a:xfrm>
          <a:prstGeom prst="rect">
            <a:avLst/>
          </a:prstGeom>
          <a:no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Book Antiqua"/>
            </a:endParaRPr>
          </a:p>
        </p:txBody>
      </p:sp>
      <p:sp>
        <p:nvSpPr>
          <p:cNvPr id="646" name=""/>
          <p:cNvSpPr/>
          <p:nvPr/>
        </p:nvSpPr>
        <p:spPr>
          <a:xfrm flipV="1">
            <a:off x="3828960" y="4343040"/>
            <a:ext cx="1800" cy="28440"/>
          </a:xfrm>
          <a:prstGeom prst="line">
            <a:avLst/>
          </a:prstGeom>
          <a:ln w="9360">
            <a:solidFill>
              <a:srgbClr val="00808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Book Antiqua"/>
            </a:endParaRPr>
          </a:p>
        </p:txBody>
      </p:sp>
      <p:sp>
        <p:nvSpPr>
          <p:cNvPr id="647" name=""/>
          <p:cNvSpPr/>
          <p:nvPr/>
        </p:nvSpPr>
        <p:spPr>
          <a:xfrm>
            <a:off x="3828960" y="4371840"/>
            <a:ext cx="1800" cy="28800"/>
          </a:xfrm>
          <a:prstGeom prst="line">
            <a:avLst/>
          </a:prstGeom>
          <a:ln w="9360">
            <a:solidFill>
              <a:srgbClr val="00808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Book Antiqua"/>
            </a:endParaRPr>
          </a:p>
        </p:txBody>
      </p:sp>
      <p:sp>
        <p:nvSpPr>
          <p:cNvPr id="648" name=""/>
          <p:cNvSpPr/>
          <p:nvPr/>
        </p:nvSpPr>
        <p:spPr>
          <a:xfrm flipH="1">
            <a:off x="3800160" y="4371840"/>
            <a:ext cx="2844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649" name=""/>
          <p:cNvSpPr/>
          <p:nvPr/>
        </p:nvSpPr>
        <p:spPr>
          <a:xfrm>
            <a:off x="3828960" y="4371840"/>
            <a:ext cx="2880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650" name=""/>
          <p:cNvSpPr/>
          <p:nvPr/>
        </p:nvSpPr>
        <p:spPr>
          <a:xfrm>
            <a:off x="3895560" y="431496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7</a:t>
            </a:r>
            <a:endParaRPr b="0" lang="en-US" sz="800" strike="noStrike" u="none">
              <a:solidFill>
                <a:srgbClr val="000000"/>
              </a:solidFill>
              <a:effectLst/>
              <a:uFillTx/>
              <a:latin typeface="Book Antiqua"/>
            </a:endParaRPr>
          </a:p>
        </p:txBody>
      </p:sp>
      <p:sp>
        <p:nvSpPr>
          <p:cNvPr id="651" name=""/>
          <p:cNvSpPr/>
          <p:nvPr/>
        </p:nvSpPr>
        <p:spPr>
          <a:xfrm>
            <a:off x="3828960" y="4543560"/>
            <a:ext cx="28800" cy="9360"/>
          </a:xfrm>
          <a:prstGeom prst="rect">
            <a:avLst/>
          </a:prstGeom>
          <a:solidFill>
            <a:srgbClr val="0000ff"/>
          </a:solidFill>
          <a:ln w="9360">
            <a:solidFill>
              <a:srgbClr val="0000ff"/>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Book Antiqua"/>
            </a:endParaRPr>
          </a:p>
        </p:txBody>
      </p:sp>
      <p:sp>
        <p:nvSpPr>
          <p:cNvPr id="652" name=""/>
          <p:cNvSpPr/>
          <p:nvPr/>
        </p:nvSpPr>
        <p:spPr>
          <a:xfrm>
            <a:off x="3895560" y="449568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8</a:t>
            </a:r>
            <a:endParaRPr b="0" lang="en-US" sz="800" strike="noStrike" u="none">
              <a:solidFill>
                <a:srgbClr val="000000"/>
              </a:solidFill>
              <a:effectLst/>
              <a:uFillTx/>
              <a:latin typeface="Book Antiqua"/>
            </a:endParaRPr>
          </a:p>
        </p:txBody>
      </p:sp>
      <p:sp>
        <p:nvSpPr>
          <p:cNvPr id="653" name=""/>
          <p:cNvSpPr/>
          <p:nvPr/>
        </p:nvSpPr>
        <p:spPr>
          <a:xfrm>
            <a:off x="3800520" y="4724280"/>
            <a:ext cx="57240" cy="9720"/>
          </a:xfrm>
          <a:prstGeom prst="rect">
            <a:avLst/>
          </a:prstGeom>
          <a:solidFill>
            <a:srgbClr val="00ccff"/>
          </a:solidFill>
          <a:ln w="9360">
            <a:solidFill>
              <a:srgbClr val="00ccff"/>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Book Antiqua"/>
            </a:endParaRPr>
          </a:p>
        </p:txBody>
      </p:sp>
      <p:sp>
        <p:nvSpPr>
          <p:cNvPr id="654" name=""/>
          <p:cNvSpPr/>
          <p:nvPr/>
        </p:nvSpPr>
        <p:spPr>
          <a:xfrm>
            <a:off x="3895560" y="4676760"/>
            <a:ext cx="4604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Supplier 9</a:t>
            </a:r>
            <a:endParaRPr b="0" lang="en-US" sz="800" strike="noStrike" u="none">
              <a:solidFill>
                <a:srgbClr val="000000"/>
              </a:solidFill>
              <a:effectLst/>
              <a:uFillTx/>
              <a:latin typeface="Book Antiqua"/>
            </a:endParaRPr>
          </a:p>
        </p:txBody>
      </p:sp>
      <p:sp>
        <p:nvSpPr>
          <p:cNvPr id="655" name=""/>
          <p:cNvSpPr/>
          <p:nvPr/>
        </p:nvSpPr>
        <p:spPr>
          <a:xfrm>
            <a:off x="628560" y="518796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a:t>
            </a:r>
            <a:endParaRPr b="0" lang="en-US" sz="1200" strike="noStrike" u="none">
              <a:solidFill>
                <a:srgbClr val="000000"/>
              </a:solidFill>
              <a:effectLst/>
              <a:uFillTx/>
              <a:latin typeface="Book Antiqua"/>
            </a:endParaRPr>
          </a:p>
        </p:txBody>
      </p:sp>
      <p:sp>
        <p:nvSpPr>
          <p:cNvPr id="656" name=""/>
          <p:cNvSpPr/>
          <p:nvPr/>
        </p:nvSpPr>
        <p:spPr>
          <a:xfrm>
            <a:off x="1104840" y="518796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Book Antiqua"/>
            </a:endParaRPr>
          </a:p>
        </p:txBody>
      </p:sp>
      <p:sp>
        <p:nvSpPr>
          <p:cNvPr id="657" name=""/>
          <p:cNvSpPr/>
          <p:nvPr/>
        </p:nvSpPr>
        <p:spPr>
          <a:xfrm>
            <a:off x="1581120" y="518796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Book Antiqua"/>
            </a:endParaRPr>
          </a:p>
        </p:txBody>
      </p:sp>
      <p:sp>
        <p:nvSpPr>
          <p:cNvPr id="658" name=""/>
          <p:cNvSpPr/>
          <p:nvPr/>
        </p:nvSpPr>
        <p:spPr>
          <a:xfrm>
            <a:off x="2057400" y="518796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Book Antiqua"/>
            </a:endParaRPr>
          </a:p>
        </p:txBody>
      </p:sp>
      <p:sp>
        <p:nvSpPr>
          <p:cNvPr id="659" name=""/>
          <p:cNvSpPr/>
          <p:nvPr/>
        </p:nvSpPr>
        <p:spPr>
          <a:xfrm>
            <a:off x="2489040" y="518796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a:t>
            </a:r>
            <a:endParaRPr b="0" lang="en-US" sz="1200" strike="noStrike" u="none">
              <a:solidFill>
                <a:srgbClr val="000000"/>
              </a:solidFill>
              <a:effectLst/>
              <a:uFillTx/>
              <a:latin typeface="Book Antiqua"/>
            </a:endParaRPr>
          </a:p>
        </p:txBody>
      </p:sp>
      <p:sp>
        <p:nvSpPr>
          <p:cNvPr id="660" name=""/>
          <p:cNvSpPr/>
          <p:nvPr/>
        </p:nvSpPr>
        <p:spPr>
          <a:xfrm>
            <a:off x="2965320" y="5187960"/>
            <a:ext cx="24768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Book Antiqua"/>
            </a:endParaRPr>
          </a:p>
        </p:txBody>
      </p:sp>
      <p:sp>
        <p:nvSpPr>
          <p:cNvPr id="661" name=""/>
          <p:cNvSpPr/>
          <p:nvPr/>
        </p:nvSpPr>
        <p:spPr>
          <a:xfrm>
            <a:off x="3419640" y="5187960"/>
            <a:ext cx="247320" cy="212760"/>
          </a:xfrm>
          <a:prstGeom prst="rect">
            <a:avLst/>
          </a:prstGeom>
          <a:solidFill>
            <a:srgbClr val="ffffff"/>
          </a:solidFill>
          <a:ln w="0">
            <a:noFill/>
          </a:ln>
        </p:spPr>
        <p:style>
          <a:lnRef idx="0"/>
          <a:fillRef idx="0"/>
          <a:effectRef idx="0"/>
          <a:fontRef idx="minor"/>
        </p:style>
        <p:txBody>
          <a:bodyPr wrap="none"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Book Antiqua"/>
            </a:endParaRPr>
          </a:p>
        </p:txBody>
      </p:sp>
      <p:sp>
        <p:nvSpPr>
          <p:cNvPr id="662" name=""/>
          <p:cNvSpPr/>
          <p:nvPr/>
        </p:nvSpPr>
        <p:spPr>
          <a:xfrm>
            <a:off x="961920" y="5353200"/>
            <a:ext cx="267660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Bid Time Remaining (minutes)</a:t>
            </a:r>
            <a:endParaRPr b="0" lang="en-US" sz="1200" strike="noStrike" u="none">
              <a:solidFill>
                <a:srgbClr val="000000"/>
              </a:solidFill>
              <a:effectLst/>
              <a:uFillTx/>
              <a:latin typeface="Book Antiqua"/>
            </a:endParaRPr>
          </a:p>
        </p:txBody>
      </p:sp>
      <p:sp>
        <p:nvSpPr>
          <p:cNvPr id="663" name=""/>
          <p:cNvSpPr/>
          <p:nvPr/>
        </p:nvSpPr>
        <p:spPr>
          <a:xfrm>
            <a:off x="410400" y="4635360"/>
            <a:ext cx="39060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$1.5 -</a:t>
            </a:r>
            <a:endParaRPr b="0" lang="en-US" sz="1200" strike="noStrike" u="none">
              <a:solidFill>
                <a:srgbClr val="000000"/>
              </a:solidFill>
              <a:effectLst/>
              <a:uFillTx/>
              <a:latin typeface="Book Antiqua"/>
            </a:endParaRPr>
          </a:p>
        </p:txBody>
      </p:sp>
      <p:sp>
        <p:nvSpPr>
          <p:cNvPr id="664" name=""/>
          <p:cNvSpPr/>
          <p:nvPr/>
        </p:nvSpPr>
        <p:spPr>
          <a:xfrm>
            <a:off x="410400" y="4051440"/>
            <a:ext cx="39060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$2.0 -</a:t>
            </a:r>
            <a:endParaRPr b="0" lang="en-US" sz="1200" strike="noStrike" u="none">
              <a:solidFill>
                <a:srgbClr val="000000"/>
              </a:solidFill>
              <a:effectLst/>
              <a:uFillTx/>
              <a:latin typeface="Book Antiqua"/>
            </a:endParaRPr>
          </a:p>
        </p:txBody>
      </p:sp>
      <p:sp>
        <p:nvSpPr>
          <p:cNvPr id="665" name=""/>
          <p:cNvSpPr/>
          <p:nvPr/>
        </p:nvSpPr>
        <p:spPr>
          <a:xfrm>
            <a:off x="410400" y="3467160"/>
            <a:ext cx="39060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$2.5 -</a:t>
            </a:r>
            <a:endParaRPr b="0" lang="en-US" sz="1200" strike="noStrike" u="none">
              <a:solidFill>
                <a:srgbClr val="000000"/>
              </a:solidFill>
              <a:effectLst/>
              <a:uFillTx/>
              <a:latin typeface="Book Antiqua"/>
            </a:endParaRPr>
          </a:p>
        </p:txBody>
      </p:sp>
      <p:sp>
        <p:nvSpPr>
          <p:cNvPr id="666" name=""/>
          <p:cNvSpPr/>
          <p:nvPr/>
        </p:nvSpPr>
        <p:spPr>
          <a:xfrm>
            <a:off x="410400" y="2882880"/>
            <a:ext cx="39060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a:t>
            </a:r>
            <a:endParaRPr b="0" lang="en-US" sz="1200" strike="noStrike" u="none">
              <a:solidFill>
                <a:srgbClr val="000000"/>
              </a:solidFill>
              <a:effectLst/>
              <a:uFillTx/>
              <a:latin typeface="Book Antiqua"/>
            </a:endParaRPr>
          </a:p>
        </p:txBody>
      </p:sp>
      <p:sp>
        <p:nvSpPr>
          <p:cNvPr id="667" name=""/>
          <p:cNvSpPr/>
          <p:nvPr/>
        </p:nvSpPr>
        <p:spPr>
          <a:xfrm>
            <a:off x="76320" y="2603520"/>
            <a:ext cx="771480" cy="260280"/>
          </a:xfrm>
          <a:prstGeom prst="rect">
            <a:avLst/>
          </a:prstGeom>
          <a:noFill/>
          <a:ln w="0">
            <a:noFill/>
          </a:ln>
        </p:spPr>
        <p:style>
          <a:lnRef idx="0"/>
          <a:fillRef idx="0"/>
          <a:effectRef idx="0"/>
          <a:fontRef idx="minor"/>
        </p:style>
        <p:txBody>
          <a:bodyPr lIns="0" rIns="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a:t>
            </a:r>
            <a:endParaRPr b="0" lang="en-US" sz="1200" strike="noStrike" u="none">
              <a:solidFill>
                <a:srgbClr val="000000"/>
              </a:solidFill>
              <a:effectLst/>
              <a:uFillTx/>
              <a:latin typeface="Book Antiqua"/>
            </a:endParaRPr>
          </a:p>
        </p:txBody>
      </p:sp>
      <p:grpSp>
        <p:nvGrpSpPr>
          <p:cNvPr id="668" name=""/>
          <p:cNvGrpSpPr/>
          <p:nvPr/>
        </p:nvGrpSpPr>
        <p:grpSpPr>
          <a:xfrm>
            <a:off x="2779560" y="3769920"/>
            <a:ext cx="85680" cy="86040"/>
            <a:chOff x="2779560" y="3769920"/>
            <a:chExt cx="85680" cy="86040"/>
          </a:xfrm>
        </p:grpSpPr>
        <p:sp>
          <p:nvSpPr>
            <p:cNvPr id="669" name=""/>
            <p:cNvSpPr/>
            <p:nvPr/>
          </p:nvSpPr>
          <p:spPr>
            <a:xfrm>
              <a:off x="2779560" y="3770280"/>
              <a:ext cx="85680" cy="8568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Book Antiqua"/>
              </a:endParaRPr>
            </a:p>
          </p:txBody>
        </p:sp>
        <p:sp>
          <p:nvSpPr>
            <p:cNvPr id="670" name=""/>
            <p:cNvSpPr/>
            <p:nvPr/>
          </p:nvSpPr>
          <p:spPr>
            <a:xfrm flipV="1">
              <a:off x="2816280" y="3769920"/>
              <a:ext cx="1440" cy="36360"/>
            </a:xfrm>
            <a:prstGeom prst="line">
              <a:avLst/>
            </a:prstGeom>
            <a:ln w="9360">
              <a:solidFill>
                <a:srgbClr val="00808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Book Antiqua"/>
              </a:endParaRPr>
            </a:p>
          </p:txBody>
        </p:sp>
        <p:sp>
          <p:nvSpPr>
            <p:cNvPr id="671" name=""/>
            <p:cNvSpPr/>
            <p:nvPr/>
          </p:nvSpPr>
          <p:spPr>
            <a:xfrm>
              <a:off x="2816280" y="3806640"/>
              <a:ext cx="1440" cy="36720"/>
            </a:xfrm>
            <a:prstGeom prst="line">
              <a:avLst/>
            </a:prstGeom>
            <a:ln w="9360">
              <a:solidFill>
                <a:srgbClr val="008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Book Antiqua"/>
              </a:endParaRPr>
            </a:p>
          </p:txBody>
        </p:sp>
        <p:sp>
          <p:nvSpPr>
            <p:cNvPr id="672" name=""/>
            <p:cNvSpPr/>
            <p:nvPr/>
          </p:nvSpPr>
          <p:spPr>
            <a:xfrm flipH="1">
              <a:off x="2779560" y="3806640"/>
              <a:ext cx="3672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sp>
          <p:nvSpPr>
            <p:cNvPr id="673" name=""/>
            <p:cNvSpPr/>
            <p:nvPr/>
          </p:nvSpPr>
          <p:spPr>
            <a:xfrm>
              <a:off x="2816280" y="3806640"/>
              <a:ext cx="36360" cy="1800"/>
            </a:xfrm>
            <a:prstGeom prst="line">
              <a:avLst/>
            </a:prstGeom>
            <a:ln w="936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Book Antiqua"/>
              </a:endParaRPr>
            </a:p>
          </p:txBody>
        </p:sp>
      </p:grpSp>
      <p:sp>
        <p:nvSpPr>
          <p:cNvPr id="674" name=""/>
          <p:cNvSpPr/>
          <p:nvPr/>
        </p:nvSpPr>
        <p:spPr>
          <a:xfrm>
            <a:off x="2104920" y="3794040"/>
            <a:ext cx="73080" cy="7308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675" name=""/>
          <p:cNvSpPr/>
          <p:nvPr/>
        </p:nvSpPr>
        <p:spPr>
          <a:xfrm>
            <a:off x="2859120" y="4530600"/>
            <a:ext cx="73080" cy="73080"/>
          </a:xfrm>
          <a:custGeom>
            <a:avLst/>
            <a:gdLst/>
            <a:ahLst/>
            <a:rect l="l" t="t" r="r" b="b"/>
            <a:pathLst>
              <a:path w="36" h="36">
                <a:moveTo>
                  <a:pt x="18" y="0"/>
                </a:moveTo>
                <a:lnTo>
                  <a:pt x="36" y="18"/>
                </a:lnTo>
                <a:lnTo>
                  <a:pt x="18" y="36"/>
                </a:lnTo>
                <a:lnTo>
                  <a:pt x="0" y="18"/>
                </a:lnTo>
                <a:lnTo>
                  <a:pt x="18" y="0"/>
                </a:lnTo>
                <a:close/>
              </a:path>
            </a:pathLst>
          </a:custGeom>
          <a:solidFill>
            <a:srgbClr val="ff0000"/>
          </a:solidFill>
          <a:ln w="9360">
            <a:solidFill>
              <a:srgbClr val="ff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676" name=""/>
          <p:cNvSpPr/>
          <p:nvPr/>
        </p:nvSpPr>
        <p:spPr>
          <a:xfrm>
            <a:off x="3000240" y="4479840"/>
            <a:ext cx="73080" cy="73080"/>
          </a:xfrm>
          <a:custGeom>
            <a:avLst/>
            <a:gdLst/>
            <a:ahLst/>
            <a:rect l="l" t="t" r="r" b="b"/>
            <a:pathLst>
              <a:path w="36" h="36">
                <a:moveTo>
                  <a:pt x="18" y="0"/>
                </a:moveTo>
                <a:lnTo>
                  <a:pt x="36" y="36"/>
                </a:lnTo>
                <a:lnTo>
                  <a:pt x="0" y="36"/>
                </a:lnTo>
                <a:lnTo>
                  <a:pt x="18" y="0"/>
                </a:lnTo>
                <a:close/>
              </a:path>
            </a:pathLst>
          </a:custGeom>
          <a:solidFill>
            <a:srgbClr val="00ff00"/>
          </a:solidFill>
          <a:ln w="9360">
            <a:solidFill>
              <a:srgbClr val="00ff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Book Antiqua"/>
            </a:endParaRPr>
          </a:p>
        </p:txBody>
      </p:sp>
      <p:sp>
        <p:nvSpPr>
          <p:cNvPr id="677" name=""/>
          <p:cNvSpPr/>
          <p:nvPr/>
        </p:nvSpPr>
        <p:spPr>
          <a:xfrm>
            <a:off x="2984400" y="4622760"/>
            <a:ext cx="61920" cy="60480"/>
          </a:xfrm>
          <a:prstGeom prst="rect">
            <a:avLst/>
          </a:prstGeom>
          <a:solidFill>
            <a:srgbClr val="ffff00"/>
          </a:solidFill>
          <a:ln w="9360">
            <a:solidFill>
              <a:srgbClr val="ffff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Book Antiqua"/>
            </a:endParaRPr>
          </a:p>
        </p:txBody>
      </p:sp>
      <p:sp>
        <p:nvSpPr>
          <p:cNvPr id="678" name=""/>
          <p:cNvSpPr/>
          <p:nvPr/>
        </p:nvSpPr>
        <p:spPr>
          <a:xfrm>
            <a:off x="2867040" y="4484520"/>
            <a:ext cx="36360" cy="11160"/>
          </a:xfrm>
          <a:prstGeom prst="rect">
            <a:avLst/>
          </a:prstGeom>
          <a:solidFill>
            <a:srgbClr val="0000ff"/>
          </a:solidFill>
          <a:ln w="936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Book Antiqua"/>
            </a:endParaRPr>
          </a:p>
        </p:txBody>
      </p:sp>
    </p:spTree>
  </p:cSld>
  <p:transition>
    <p:wipe dir="r"/>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9"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Agenda.</a:t>
            </a:r>
            <a:endParaRPr b="1" lang="en-US" sz="1800" strike="noStrike" u="none">
              <a:solidFill>
                <a:srgbClr val="ffffff"/>
              </a:solidFill>
              <a:effectLst/>
              <a:uFillTx/>
              <a:latin typeface="Arial"/>
            </a:endParaRPr>
          </a:p>
        </p:txBody>
      </p:sp>
      <p:sp>
        <p:nvSpPr>
          <p:cNvPr id="680" name="PlaceHolder 2"/>
          <p:cNvSpPr>
            <a:spLocks noGrp="1"/>
          </p:cNvSpPr>
          <p:nvPr>
            <p:ph/>
          </p:nvPr>
        </p:nvSpPr>
        <p:spPr>
          <a:xfrm>
            <a:off x="850680" y="2153880"/>
            <a:ext cx="7716600" cy="3941640"/>
          </a:xfrm>
          <a:prstGeom prst="rect">
            <a:avLst/>
          </a:prstGeom>
          <a:noFill/>
          <a:ln w="0">
            <a:noFill/>
          </a:ln>
        </p:spPr>
        <p:txBody>
          <a:bodyPr lIns="92160" rIns="92160" tIns="46080" bIns="46080" anchor="t">
            <a:normAutofit/>
          </a:bodyPr>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Sourcing &amp; auction services overview</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sourcing scorecard</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Our sourcing solutions</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Business overview</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Solution demo</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Technology roadmap</a:t>
            </a: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p:txBody>
      </p:sp>
      <p:sp>
        <p:nvSpPr>
          <p:cNvPr id="681" name=""/>
          <p:cNvSpPr/>
          <p:nvPr/>
        </p:nvSpPr>
        <p:spPr>
          <a:xfrm>
            <a:off x="717480" y="3259080"/>
            <a:ext cx="7226280" cy="163044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2" name="PlaceHolder 1"/>
          <p:cNvSpPr>
            <a:spLocks noGrp="1"/>
          </p:cNvSpPr>
          <p:nvPr>
            <p:ph type="title"/>
          </p:nvPr>
        </p:nvSpPr>
        <p:spPr>
          <a:xfrm>
            <a:off x="990360" y="452160"/>
            <a:ext cx="758196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As an Extension to Our Eprocurement Market Offering, Accenture Has Created a Dedicated Eauction Service Organization – Dynamic Pricing Solutions.</a:t>
            </a:r>
            <a:endParaRPr b="1" lang="en-US" sz="1800" strike="noStrike" u="none">
              <a:solidFill>
                <a:srgbClr val="ffffff"/>
              </a:solidFill>
              <a:effectLst/>
              <a:uFillTx/>
              <a:latin typeface="Arial"/>
            </a:endParaRPr>
          </a:p>
        </p:txBody>
      </p:sp>
      <p:sp>
        <p:nvSpPr>
          <p:cNvPr id="683" name="PlaceHolder 2"/>
          <p:cNvSpPr>
            <a:spLocks noGrp="1"/>
          </p:cNvSpPr>
          <p:nvPr>
            <p:ph/>
          </p:nvPr>
        </p:nvSpPr>
        <p:spPr>
          <a:xfrm>
            <a:off x="926640" y="2172960"/>
            <a:ext cx="7867800" cy="4049640"/>
          </a:xfrm>
          <a:prstGeom prst="rect">
            <a:avLst/>
          </a:prstGeom>
          <a:noFill/>
          <a:ln w="0">
            <a:noFill/>
          </a:ln>
        </p:spPr>
        <p:txBody>
          <a:bodyPr lIns="92160" rIns="92160" tIns="46080" bIns="46080" anchor="t">
            <a:normAutofit fontScale="92500" lnSpcReduction="9999"/>
          </a:bodyPr>
          <a:p>
            <a:pPr marL="285840" indent="-2858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Our offerings are built upon accenture deep experience base, our extensive knowledge capital in procurement and sales functions and our cross-industry breadth</a:t>
            </a:r>
            <a:endParaRPr b="0" lang="en-US" sz="1600" strike="noStrike" u="none">
              <a:solidFill>
                <a:srgbClr val="000000"/>
              </a:solidFill>
              <a:effectLst/>
              <a:uFillTx/>
              <a:latin typeface="Arial"/>
            </a:endParaRPr>
          </a:p>
          <a:p>
            <a:pPr marL="285840" indent="0">
              <a:spcBef>
                <a:spcPts val="60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Arial"/>
            </a:endParaRPr>
          </a:p>
          <a:p>
            <a:pPr marL="285840" indent="-2858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We are a first mover in real-time dynamic pricing solutions.  Our solution has been “live” in our palo alto, CA and kensington, UK hosting facilitates since fall ‘99</a:t>
            </a:r>
            <a:endParaRPr b="0" lang="en-US" sz="1600" strike="noStrike" u="none">
              <a:solidFill>
                <a:srgbClr val="000000"/>
              </a:solidFill>
              <a:effectLst/>
              <a:uFillTx/>
              <a:latin typeface="Arial"/>
            </a:endParaRPr>
          </a:p>
          <a:p>
            <a:pPr marL="285840" indent="0">
              <a:spcBef>
                <a:spcPts val="60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Arial"/>
            </a:endParaRPr>
          </a:p>
          <a:p>
            <a:pPr marL="285840" indent="-2858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Our sourcing and dynamic pricing solutions teams provide the complete solution</a:t>
            </a:r>
            <a:endParaRPr b="0" lang="en-US" sz="1600" strike="noStrike" u="none">
              <a:solidFill>
                <a:srgbClr val="000000"/>
              </a:solidFill>
              <a:effectLst/>
              <a:uFillTx/>
              <a:latin typeface="Arial"/>
            </a:endParaRPr>
          </a:p>
          <a:p>
            <a:pPr lvl="1" marL="630360" indent="-23040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Expert teams distributed globally</a:t>
            </a:r>
            <a:endParaRPr b="0" lang="en-US" sz="1600" strike="noStrike" u="none">
              <a:solidFill>
                <a:srgbClr val="000000"/>
              </a:solidFill>
              <a:effectLst/>
              <a:uFillTx/>
              <a:latin typeface="Arial"/>
            </a:endParaRPr>
          </a:p>
          <a:p>
            <a:pPr lvl="1" marL="630360" indent="-23040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Proven processes</a:t>
            </a:r>
            <a:endParaRPr b="0" lang="en-US" sz="1600" strike="noStrike" u="none">
              <a:solidFill>
                <a:srgbClr val="000000"/>
              </a:solidFill>
              <a:effectLst/>
              <a:uFillTx/>
              <a:latin typeface="Arial"/>
            </a:endParaRPr>
          </a:p>
          <a:p>
            <a:pPr lvl="1" marL="630360" indent="-23040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Hosted technology  – no software installation or up-front technology investment required</a:t>
            </a:r>
            <a:endParaRPr b="0" lang="en-US" sz="1600" strike="noStrike" u="none">
              <a:solidFill>
                <a:srgbClr val="000000"/>
              </a:solidFill>
              <a:effectLst/>
              <a:uFillTx/>
              <a:latin typeface="Arial"/>
            </a:endParaRPr>
          </a:p>
          <a:p>
            <a:pPr lvl="1" marL="630360" indent="0">
              <a:spcBef>
                <a:spcPts val="60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600" strike="noStrike" u="none">
              <a:solidFill>
                <a:srgbClr val="000000"/>
              </a:solidFill>
              <a:effectLst/>
              <a:uFillTx/>
              <a:latin typeface="Arial"/>
            </a:endParaRPr>
          </a:p>
          <a:p>
            <a:pPr marL="285840" indent="-2858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Our substantial reference list includes leading-edge fortune 500 clients</a:t>
            </a:r>
            <a:endParaRPr b="0" lang="en-US" sz="1600" strike="noStrike" u="none">
              <a:solidFill>
                <a:srgbClr val="000000"/>
              </a:solidFill>
              <a:effectLst/>
              <a:uFillTx/>
              <a:latin typeface="Arial"/>
            </a:endParaRPr>
          </a:p>
        </p:txBody>
      </p:sp>
    </p:spTree>
  </p:cSld>
  <p:transition>
    <p:wipe dir="r"/>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4"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We have Six core service offerings which produce immediate bottom-line impact  .</a:t>
            </a:r>
            <a:endParaRPr b="1" lang="en-US" sz="1800" strike="noStrike" u="none">
              <a:solidFill>
                <a:srgbClr val="ffffff"/>
              </a:solidFill>
              <a:effectLst/>
              <a:uFillTx/>
              <a:latin typeface="Arial"/>
            </a:endParaRPr>
          </a:p>
        </p:txBody>
      </p:sp>
      <p:pic>
        <p:nvPicPr>
          <p:cNvPr id="685" name="" descr=""/>
          <p:cNvPicPr/>
          <p:nvPr/>
        </p:nvPicPr>
        <p:blipFill>
          <a:blip r:embed="rId1"/>
          <a:stretch/>
        </p:blipFill>
        <p:spPr>
          <a:xfrm>
            <a:off x="22320" y="1676520"/>
            <a:ext cx="9026280" cy="4741920"/>
          </a:xfrm>
          <a:prstGeom prst="rect">
            <a:avLst/>
          </a:prstGeom>
          <a:noFill/>
          <a:ln w="0">
            <a:noFill/>
          </a:ln>
        </p:spPr>
      </p:pic>
    </p:spTree>
  </p:cSld>
  <p:transition>
    <p:wipe dir="r"/>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6" name="PlaceHolder 1"/>
          <p:cNvSpPr>
            <a:spLocks noGrp="1"/>
          </p:cNvSpPr>
          <p:nvPr>
            <p:ph type="title"/>
          </p:nvPr>
        </p:nvSpPr>
        <p:spPr>
          <a:xfrm>
            <a:off x="990720" y="452160"/>
            <a:ext cx="782784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Accenture‘s Six turn-key offerings have compelling value propositions</a:t>
            </a:r>
            <a:endParaRPr b="1" lang="en-US" sz="1800" strike="noStrike" u="none">
              <a:solidFill>
                <a:srgbClr val="ffffff"/>
              </a:solidFill>
              <a:effectLst/>
              <a:uFillTx/>
              <a:latin typeface="Arial"/>
            </a:endParaRPr>
          </a:p>
        </p:txBody>
      </p:sp>
      <p:sp>
        <p:nvSpPr>
          <p:cNvPr id="687" name="PlaceHolder 2"/>
          <p:cNvSpPr>
            <a:spLocks noGrp="1"/>
          </p:cNvSpPr>
          <p:nvPr>
            <p:ph/>
          </p:nvPr>
        </p:nvSpPr>
        <p:spPr>
          <a:xfrm>
            <a:off x="184320" y="1468080"/>
            <a:ext cx="6597360" cy="2932200"/>
          </a:xfrm>
          <a:prstGeom prst="rect">
            <a:avLst/>
          </a:prstGeom>
          <a:noFill/>
          <a:ln w="0">
            <a:noFill/>
          </a:ln>
        </p:spPr>
        <p:txBody>
          <a:bodyPr lIns="92160" rIns="92160" tIns="46080" bIns="46080" anchor="t">
            <a:normAutofit fontScale="55000" lnSpcReduction="19999"/>
          </a:bodyPr>
          <a:p>
            <a:pPr marL="285840" indent="-2858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Procurement applications – reverse auctions</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Leverage the real-time dynamic pricing environment to dramatically reduce the cost of purchased goods and services</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Accelerate benefits and compress the time-line of strategic sourcing projects by 4-12 weeks</a:t>
            </a:r>
            <a:endParaRPr b="0" lang="en-US" sz="1600" strike="noStrike" u="none">
              <a:solidFill>
                <a:srgbClr val="000000"/>
              </a:solidFill>
              <a:effectLst/>
              <a:uFillTx/>
              <a:latin typeface="Arial"/>
            </a:endParaRPr>
          </a:p>
          <a:p>
            <a:pPr lvl="1" marL="744480" indent="-230040">
              <a:spcBef>
                <a:spcPts val="10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Reduce administrative costs for bid/quote activities</a:t>
            </a:r>
            <a:endParaRPr b="0" lang="en-US" sz="1600" strike="noStrike" u="none">
              <a:solidFill>
                <a:srgbClr val="000000"/>
              </a:solidFill>
              <a:effectLst/>
              <a:uFillTx/>
              <a:latin typeface="Arial"/>
            </a:endParaRPr>
          </a:p>
          <a:p>
            <a:pPr marL="285840" indent="-285840">
              <a:spcBef>
                <a:spcPts val="20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Sales applications – forward auctions</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Leverage the real-time dynamic pricing environment to obtain higher selling price and increase channel control</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Improve process efficiencies and reduce transaction costs</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Establish auction events for market price discovery</a:t>
            </a:r>
            <a:endParaRPr b="0" lang="en-US" sz="1600" strike="noStrike" u="none">
              <a:solidFill>
                <a:srgbClr val="000000"/>
              </a:solidFill>
              <a:effectLst/>
              <a:uFillTx/>
              <a:latin typeface="Arial"/>
            </a:endParaRPr>
          </a:p>
          <a:p>
            <a:pPr marL="285840" indent="-285840">
              <a:spcBef>
                <a:spcPts val="20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Market making applications – many-to-many auctions</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Establish efficient markets for buyers and sellers of commodity goods</a:t>
            </a:r>
            <a:endParaRPr b="0" lang="en-US" sz="1600" strike="noStrike" u="none">
              <a:solidFill>
                <a:srgbClr val="000000"/>
              </a:solidFill>
              <a:effectLst/>
              <a:uFillTx/>
              <a:latin typeface="Arial"/>
            </a:endParaRPr>
          </a:p>
          <a:p>
            <a:pPr lvl="1" marL="744480" indent="-230040">
              <a:spcBef>
                <a:spcPts val="60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600" strike="noStrike" u="none">
                <a:solidFill>
                  <a:srgbClr val="000000"/>
                </a:solidFill>
                <a:effectLst/>
                <a:uFillTx/>
                <a:latin typeface="Arial"/>
              </a:rPr>
              <a:t>Generate revenue stream through transaction fees, subscription fees, and/or advertising</a:t>
            </a:r>
            <a:endParaRPr b="0" lang="en-US" sz="1600" strike="noStrike" u="none">
              <a:solidFill>
                <a:srgbClr val="000000"/>
              </a:solidFill>
              <a:effectLst/>
              <a:uFillTx/>
              <a:latin typeface="Arial"/>
            </a:endParaRPr>
          </a:p>
        </p:txBody>
      </p:sp>
      <p:grpSp>
        <p:nvGrpSpPr>
          <p:cNvPr id="688" name=""/>
          <p:cNvGrpSpPr/>
          <p:nvPr/>
        </p:nvGrpSpPr>
        <p:grpSpPr>
          <a:xfrm>
            <a:off x="7213680" y="3651120"/>
            <a:ext cx="1806480" cy="1126800"/>
            <a:chOff x="7213680" y="3651120"/>
            <a:chExt cx="1806480" cy="1126800"/>
          </a:xfrm>
        </p:grpSpPr>
        <p:grpSp>
          <p:nvGrpSpPr>
            <p:cNvPr id="689" name=""/>
            <p:cNvGrpSpPr/>
            <p:nvPr/>
          </p:nvGrpSpPr>
          <p:grpSpPr>
            <a:xfrm>
              <a:off x="7231320" y="3678120"/>
              <a:ext cx="1771560" cy="1099800"/>
              <a:chOff x="7231320" y="3678120"/>
              <a:chExt cx="1771560" cy="1099800"/>
            </a:xfrm>
          </p:grpSpPr>
          <p:sp>
            <p:nvSpPr>
              <p:cNvPr id="690" name=""/>
              <p:cNvSpPr/>
              <p:nvPr/>
            </p:nvSpPr>
            <p:spPr>
              <a:xfrm>
                <a:off x="7288560" y="3740400"/>
                <a:ext cx="1714320" cy="1037520"/>
              </a:xfrm>
              <a:prstGeom prst="rect">
                <a:avLst/>
              </a:prstGeom>
              <a:solidFill>
                <a:srgbClr val="00000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691" name=""/>
              <p:cNvSpPr/>
              <p:nvPr/>
            </p:nvSpPr>
            <p:spPr>
              <a:xfrm>
                <a:off x="7231320" y="3678120"/>
                <a:ext cx="1714680" cy="103788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692" name=""/>
            <p:cNvSpPr/>
            <p:nvPr/>
          </p:nvSpPr>
          <p:spPr>
            <a:xfrm>
              <a:off x="7213680" y="3651120"/>
              <a:ext cx="1806480" cy="1100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Sell excess/obsolete inventory at 65-80 cents on the dollar versus 20-30 cents typically paid by liquidators or resellers</a:t>
              </a:r>
              <a:endParaRPr b="0" lang="en-US" sz="1100" strike="noStrike" u="none">
                <a:solidFill>
                  <a:srgbClr val="000000"/>
                </a:solidFill>
                <a:effectLst/>
                <a:uFillTx/>
                <a:latin typeface="Book Antiqua"/>
              </a:endParaRPr>
            </a:p>
          </p:txBody>
        </p:sp>
      </p:grpSp>
      <p:grpSp>
        <p:nvGrpSpPr>
          <p:cNvPr id="693" name=""/>
          <p:cNvGrpSpPr/>
          <p:nvPr/>
        </p:nvGrpSpPr>
        <p:grpSpPr>
          <a:xfrm>
            <a:off x="7219800" y="1523880"/>
            <a:ext cx="1771560" cy="469440"/>
            <a:chOff x="7219800" y="1523880"/>
            <a:chExt cx="1771560" cy="469440"/>
          </a:xfrm>
        </p:grpSpPr>
        <p:grpSp>
          <p:nvGrpSpPr>
            <p:cNvPr id="694" name=""/>
            <p:cNvGrpSpPr/>
            <p:nvPr/>
          </p:nvGrpSpPr>
          <p:grpSpPr>
            <a:xfrm>
              <a:off x="7219800" y="1555560"/>
              <a:ext cx="1771560" cy="437760"/>
              <a:chOff x="7219800" y="1555560"/>
              <a:chExt cx="1771560" cy="437760"/>
            </a:xfrm>
          </p:grpSpPr>
          <p:sp>
            <p:nvSpPr>
              <p:cNvPr id="695" name=""/>
              <p:cNvSpPr/>
              <p:nvPr/>
            </p:nvSpPr>
            <p:spPr>
              <a:xfrm>
                <a:off x="7276680" y="1608120"/>
                <a:ext cx="1714680" cy="385200"/>
              </a:xfrm>
              <a:prstGeom prst="rect">
                <a:avLst/>
              </a:prstGeom>
              <a:solidFill>
                <a:srgbClr val="00000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696" name=""/>
              <p:cNvSpPr/>
              <p:nvPr/>
            </p:nvSpPr>
            <p:spPr>
              <a:xfrm>
                <a:off x="7219800" y="1555560"/>
                <a:ext cx="1714320" cy="38520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697" name=""/>
            <p:cNvSpPr/>
            <p:nvPr/>
          </p:nvSpPr>
          <p:spPr>
            <a:xfrm>
              <a:off x="7392960" y="1523880"/>
              <a:ext cx="142560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5%-40%+ cost reduction</a:t>
              </a:r>
              <a:endParaRPr b="0" lang="en-US" sz="1100" strike="noStrike" u="none">
                <a:solidFill>
                  <a:srgbClr val="000000"/>
                </a:solidFill>
                <a:effectLst/>
                <a:uFillTx/>
                <a:latin typeface="Book Antiqua"/>
              </a:endParaRPr>
            </a:p>
          </p:txBody>
        </p:sp>
      </p:grpSp>
      <p:grpSp>
        <p:nvGrpSpPr>
          <p:cNvPr id="698" name=""/>
          <p:cNvGrpSpPr/>
          <p:nvPr/>
        </p:nvGrpSpPr>
        <p:grpSpPr>
          <a:xfrm>
            <a:off x="7219800" y="2136600"/>
            <a:ext cx="1771560" cy="460080"/>
            <a:chOff x="7219800" y="2136600"/>
            <a:chExt cx="1771560" cy="460080"/>
          </a:xfrm>
        </p:grpSpPr>
        <p:grpSp>
          <p:nvGrpSpPr>
            <p:cNvPr id="699" name=""/>
            <p:cNvGrpSpPr/>
            <p:nvPr/>
          </p:nvGrpSpPr>
          <p:grpSpPr>
            <a:xfrm>
              <a:off x="7219800" y="2158920"/>
              <a:ext cx="1771560" cy="437760"/>
              <a:chOff x="7219800" y="2158920"/>
              <a:chExt cx="1771560" cy="437760"/>
            </a:xfrm>
          </p:grpSpPr>
          <p:sp>
            <p:nvSpPr>
              <p:cNvPr id="700" name=""/>
              <p:cNvSpPr/>
              <p:nvPr/>
            </p:nvSpPr>
            <p:spPr>
              <a:xfrm>
                <a:off x="7277040" y="2211480"/>
                <a:ext cx="1714320" cy="385200"/>
              </a:xfrm>
              <a:prstGeom prst="rect">
                <a:avLst/>
              </a:prstGeom>
              <a:solidFill>
                <a:srgbClr val="00000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01" name=""/>
              <p:cNvSpPr/>
              <p:nvPr/>
            </p:nvSpPr>
            <p:spPr>
              <a:xfrm>
                <a:off x="7219800" y="2158920"/>
                <a:ext cx="1714320" cy="38556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702" name=""/>
            <p:cNvSpPr/>
            <p:nvPr/>
          </p:nvSpPr>
          <p:spPr>
            <a:xfrm>
              <a:off x="7230960" y="2136600"/>
              <a:ext cx="174960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50%-60% reduction in bid-quote cycle</a:t>
              </a:r>
              <a:endParaRPr b="0" lang="en-US" sz="1100" strike="noStrike" u="none">
                <a:solidFill>
                  <a:srgbClr val="000000"/>
                </a:solidFill>
                <a:effectLst/>
                <a:uFillTx/>
                <a:latin typeface="Book Antiqua"/>
              </a:endParaRPr>
            </a:p>
          </p:txBody>
        </p:sp>
      </p:grpSp>
      <p:grpSp>
        <p:nvGrpSpPr>
          <p:cNvPr id="703" name=""/>
          <p:cNvGrpSpPr/>
          <p:nvPr/>
        </p:nvGrpSpPr>
        <p:grpSpPr>
          <a:xfrm>
            <a:off x="7219800" y="2739960"/>
            <a:ext cx="1778040" cy="441360"/>
            <a:chOff x="7219800" y="2739960"/>
            <a:chExt cx="1778040" cy="441360"/>
          </a:xfrm>
        </p:grpSpPr>
        <p:grpSp>
          <p:nvGrpSpPr>
            <p:cNvPr id="704" name=""/>
            <p:cNvGrpSpPr/>
            <p:nvPr/>
          </p:nvGrpSpPr>
          <p:grpSpPr>
            <a:xfrm>
              <a:off x="7219800" y="2743200"/>
              <a:ext cx="1778040" cy="438120"/>
              <a:chOff x="7219800" y="2743200"/>
              <a:chExt cx="1778040" cy="438120"/>
            </a:xfrm>
          </p:grpSpPr>
          <p:sp>
            <p:nvSpPr>
              <p:cNvPr id="705" name=""/>
              <p:cNvSpPr/>
              <p:nvPr/>
            </p:nvSpPr>
            <p:spPr>
              <a:xfrm>
                <a:off x="7283160" y="2795760"/>
                <a:ext cx="1714680" cy="385560"/>
              </a:xfrm>
              <a:prstGeom prst="rect">
                <a:avLst/>
              </a:prstGeom>
              <a:solidFill>
                <a:srgbClr val="00000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06" name=""/>
              <p:cNvSpPr/>
              <p:nvPr/>
            </p:nvSpPr>
            <p:spPr>
              <a:xfrm>
                <a:off x="7219800" y="2743200"/>
                <a:ext cx="1714680" cy="38592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707" name=""/>
            <p:cNvSpPr/>
            <p:nvPr/>
          </p:nvSpPr>
          <p:spPr>
            <a:xfrm>
              <a:off x="7402320" y="2739960"/>
              <a:ext cx="142560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2%-5% lower admin costs</a:t>
              </a:r>
              <a:endParaRPr b="0" lang="en-US" sz="1100" strike="noStrike" u="none">
                <a:solidFill>
                  <a:srgbClr val="000000"/>
                </a:solidFill>
                <a:effectLst/>
                <a:uFillTx/>
                <a:latin typeface="Book Antiqua"/>
              </a:endParaRPr>
            </a:p>
          </p:txBody>
        </p:sp>
      </p:grpSp>
      <p:sp>
        <p:nvSpPr>
          <p:cNvPr id="708" name=""/>
          <p:cNvSpPr/>
          <p:nvPr/>
        </p:nvSpPr>
        <p:spPr>
          <a:xfrm>
            <a:off x="6791400" y="1619280"/>
            <a:ext cx="266760" cy="1523880"/>
          </a:xfrm>
          <a:prstGeom prst="rightArrow">
            <a:avLst>
              <a:gd name="adj1" fmla="val 50000"/>
              <a:gd name="adj2" fmla="val 69046"/>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09" name=""/>
          <p:cNvSpPr/>
          <p:nvPr/>
        </p:nvSpPr>
        <p:spPr>
          <a:xfrm>
            <a:off x="6791400" y="3467160"/>
            <a:ext cx="266760" cy="1523880"/>
          </a:xfrm>
          <a:prstGeom prst="rightArrow">
            <a:avLst>
              <a:gd name="adj1" fmla="val 50000"/>
              <a:gd name="adj2" fmla="val 69046"/>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10" name=""/>
          <p:cNvSpPr/>
          <p:nvPr/>
        </p:nvSpPr>
        <p:spPr>
          <a:xfrm>
            <a:off x="114480" y="3371760"/>
            <a:ext cx="8904240" cy="0"/>
          </a:xfrm>
          <a:prstGeom prst="line">
            <a:avLst/>
          </a:prstGeom>
          <a:ln w="3240">
            <a:solidFill>
              <a:srgbClr val="002868"/>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711" name=""/>
          <p:cNvSpPr/>
          <p:nvPr/>
        </p:nvSpPr>
        <p:spPr>
          <a:xfrm>
            <a:off x="114480" y="5067360"/>
            <a:ext cx="8904240" cy="0"/>
          </a:xfrm>
          <a:prstGeom prst="line">
            <a:avLst/>
          </a:prstGeom>
          <a:ln w="3240">
            <a:solidFill>
              <a:srgbClr val="002868"/>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grpSp>
        <p:nvGrpSpPr>
          <p:cNvPr id="712" name=""/>
          <p:cNvGrpSpPr/>
          <p:nvPr/>
        </p:nvGrpSpPr>
        <p:grpSpPr>
          <a:xfrm>
            <a:off x="7230960" y="5435640"/>
            <a:ext cx="1806480" cy="932760"/>
            <a:chOff x="7230960" y="5435640"/>
            <a:chExt cx="1806480" cy="932760"/>
          </a:xfrm>
        </p:grpSpPr>
        <p:grpSp>
          <p:nvGrpSpPr>
            <p:cNvPr id="713" name=""/>
            <p:cNvGrpSpPr/>
            <p:nvPr/>
          </p:nvGrpSpPr>
          <p:grpSpPr>
            <a:xfrm>
              <a:off x="7248600" y="5454720"/>
              <a:ext cx="1771560" cy="777600"/>
              <a:chOff x="7248600" y="5454720"/>
              <a:chExt cx="1771560" cy="777600"/>
            </a:xfrm>
          </p:grpSpPr>
          <p:sp>
            <p:nvSpPr>
              <p:cNvPr id="714" name=""/>
              <p:cNvSpPr/>
              <p:nvPr/>
            </p:nvSpPr>
            <p:spPr>
              <a:xfrm>
                <a:off x="7305840" y="5498640"/>
                <a:ext cx="1714320" cy="733680"/>
              </a:xfrm>
              <a:prstGeom prst="rect">
                <a:avLst/>
              </a:prstGeom>
              <a:solidFill>
                <a:srgbClr val="000000"/>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15" name=""/>
              <p:cNvSpPr/>
              <p:nvPr/>
            </p:nvSpPr>
            <p:spPr>
              <a:xfrm>
                <a:off x="7248600" y="5454720"/>
                <a:ext cx="1714680" cy="734040"/>
              </a:xfrm>
              <a:prstGeom prst="rect">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716" name=""/>
            <p:cNvSpPr/>
            <p:nvPr/>
          </p:nvSpPr>
          <p:spPr>
            <a:xfrm>
              <a:off x="7230960" y="5435640"/>
              <a:ext cx="1806480" cy="932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Create an on-going revenue stream with low resource/maintenance requirements</a:t>
              </a:r>
              <a:endParaRPr b="0" lang="en-US" sz="1100" strike="noStrike" u="none">
                <a:solidFill>
                  <a:srgbClr val="000000"/>
                </a:solidFill>
                <a:effectLst/>
                <a:uFillTx/>
                <a:latin typeface="Book Antiqua"/>
              </a:endParaRPr>
            </a:p>
          </p:txBody>
        </p:sp>
      </p:grpSp>
      <p:sp>
        <p:nvSpPr>
          <p:cNvPr id="717" name=""/>
          <p:cNvSpPr/>
          <p:nvPr/>
        </p:nvSpPr>
        <p:spPr>
          <a:xfrm>
            <a:off x="6781680" y="5149800"/>
            <a:ext cx="266760" cy="1523880"/>
          </a:xfrm>
          <a:prstGeom prst="rightArrow">
            <a:avLst>
              <a:gd name="adj1" fmla="val 50000"/>
              <a:gd name="adj2" fmla="val 69046"/>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8"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Agenda.</a:t>
            </a:r>
            <a:endParaRPr b="1" lang="en-US" sz="1800" strike="noStrike" u="none">
              <a:solidFill>
                <a:srgbClr val="ffffff"/>
              </a:solidFill>
              <a:effectLst/>
              <a:uFillTx/>
              <a:latin typeface="Arial"/>
            </a:endParaRPr>
          </a:p>
        </p:txBody>
      </p:sp>
      <p:sp>
        <p:nvSpPr>
          <p:cNvPr id="719" name="PlaceHolder 2"/>
          <p:cNvSpPr>
            <a:spLocks noGrp="1"/>
          </p:cNvSpPr>
          <p:nvPr>
            <p:ph/>
          </p:nvPr>
        </p:nvSpPr>
        <p:spPr>
          <a:xfrm>
            <a:off x="850680" y="2153880"/>
            <a:ext cx="7716600" cy="3941640"/>
          </a:xfrm>
          <a:prstGeom prst="rect">
            <a:avLst/>
          </a:prstGeom>
          <a:noFill/>
          <a:ln w="0">
            <a:noFill/>
          </a:ln>
        </p:spPr>
        <p:txBody>
          <a:bodyPr lIns="92160" rIns="92160" tIns="46080" bIns="46080" anchor="t">
            <a:normAutofit/>
          </a:bodyPr>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Sourcing &amp; auction services overview</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sourcing scorecard</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Our sourcing solutions</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Business overview</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Solution demo</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Technology roadmap</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Key take-aways</a:t>
            </a: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p:txBody>
      </p:sp>
      <p:sp>
        <p:nvSpPr>
          <p:cNvPr id="720" name=""/>
          <p:cNvSpPr/>
          <p:nvPr/>
        </p:nvSpPr>
        <p:spPr>
          <a:xfrm>
            <a:off x="717480" y="4037040"/>
            <a:ext cx="7226280" cy="45576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Key Take-aways</a:t>
            </a:r>
            <a:endParaRPr b="1" lang="en-US" sz="1800" strike="noStrike" u="none">
              <a:solidFill>
                <a:srgbClr val="ffffff"/>
              </a:solidFill>
              <a:effectLst/>
              <a:uFillTx/>
              <a:latin typeface="Arial"/>
            </a:endParaRPr>
          </a:p>
        </p:txBody>
      </p:sp>
      <p:sp>
        <p:nvSpPr>
          <p:cNvPr id="26" name="PlaceHolder 2"/>
          <p:cNvSpPr>
            <a:spLocks noGrp="1"/>
          </p:cNvSpPr>
          <p:nvPr>
            <p:ph/>
          </p:nvPr>
        </p:nvSpPr>
        <p:spPr>
          <a:xfrm>
            <a:off x="850680" y="2153880"/>
            <a:ext cx="7716600" cy="3941640"/>
          </a:xfrm>
          <a:prstGeom prst="rect">
            <a:avLst/>
          </a:prstGeom>
          <a:noFill/>
          <a:ln w="0">
            <a:noFill/>
          </a:ln>
        </p:spPr>
        <p:txBody>
          <a:bodyPr lIns="92160" rIns="92160" tIns="46080" bIns="46080" anchor="t">
            <a:normAutofit/>
          </a:bodyPr>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brings you a unique blend of sourcing and auctioning experience, business relationships and technical infrastructure.</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Our experience in applying strategic sourcing techniques within B2B exchange environments is unmatched.</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We have the technical advantage by providing two leading web-based dynamic pricing solutions (commerce one and moai).</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continues to push the envelope by developing emerging technical solutions to real-world business problems.</a:t>
            </a:r>
            <a:endParaRPr b="0" lang="en-US" sz="1800" strike="noStrike" u="none">
              <a:solidFill>
                <a:srgbClr val="000000"/>
              </a:solidFill>
              <a:effectLst/>
              <a:uFillTx/>
              <a:latin typeface="Arial"/>
            </a:endParaRPr>
          </a:p>
        </p:txBody>
      </p:sp>
    </p:spTree>
  </p:cSld>
  <p:transition>
    <p:wipe dir="r"/>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1"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Agenda.</a:t>
            </a:r>
            <a:endParaRPr b="1" lang="en-US" sz="1800" strike="noStrike" u="none">
              <a:solidFill>
                <a:srgbClr val="ffffff"/>
              </a:solidFill>
              <a:effectLst/>
              <a:uFillTx/>
              <a:latin typeface="Arial"/>
            </a:endParaRPr>
          </a:p>
        </p:txBody>
      </p:sp>
      <p:sp>
        <p:nvSpPr>
          <p:cNvPr id="722" name="PlaceHolder 2"/>
          <p:cNvSpPr>
            <a:spLocks noGrp="1"/>
          </p:cNvSpPr>
          <p:nvPr>
            <p:ph/>
          </p:nvPr>
        </p:nvSpPr>
        <p:spPr>
          <a:xfrm>
            <a:off x="850680" y="2153880"/>
            <a:ext cx="7716600" cy="3941640"/>
          </a:xfrm>
          <a:prstGeom prst="rect">
            <a:avLst/>
          </a:prstGeom>
          <a:noFill/>
          <a:ln w="0">
            <a:noFill/>
          </a:ln>
        </p:spPr>
        <p:txBody>
          <a:bodyPr lIns="92160" rIns="92160" tIns="46080" bIns="46080" anchor="t">
            <a:normAutofit/>
          </a:bodyPr>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Sourcing &amp; auction services overview</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Accenture  sourcing scorecard</a:t>
            </a:r>
            <a:endParaRPr b="0" lang="en-US" sz="1800" strike="noStrike" u="none">
              <a:solidFill>
                <a:srgbClr val="000000"/>
              </a:solidFill>
              <a:effectLst/>
              <a:uFillTx/>
              <a:latin typeface="Arial"/>
            </a:endParaRPr>
          </a:p>
          <a:p>
            <a:pPr marL="285840" indent="-285840">
              <a:spcBef>
                <a:spcPts val="22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Our sourcing solutions</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Business overview</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Solution demo</a:t>
            </a:r>
            <a:endParaRPr b="0" lang="en-US" sz="1800" strike="noStrike" u="none">
              <a:solidFill>
                <a:srgbClr val="000000"/>
              </a:solidFill>
              <a:effectLst/>
              <a:uFillTx/>
              <a:latin typeface="Arial"/>
            </a:endParaRPr>
          </a:p>
          <a:p>
            <a:pPr lvl="1" marL="744480" indent="-230040">
              <a:spcBef>
                <a:spcPts val="1125"/>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Technology roadmap</a:t>
            </a: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a:p>
            <a:pPr marL="285840" indent="0">
              <a:spcBef>
                <a:spcPts val="22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800" strike="noStrike" u="none">
              <a:solidFill>
                <a:srgbClr val="000000"/>
              </a:solidFill>
              <a:effectLst/>
              <a:uFillTx/>
              <a:latin typeface="Arial"/>
            </a:endParaRPr>
          </a:p>
        </p:txBody>
      </p:sp>
      <p:sp>
        <p:nvSpPr>
          <p:cNvPr id="723" name=""/>
          <p:cNvSpPr/>
          <p:nvPr/>
        </p:nvSpPr>
        <p:spPr>
          <a:xfrm>
            <a:off x="717480" y="4465800"/>
            <a:ext cx="7226280" cy="45540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4" name=""/>
          <p:cNvSpPr/>
          <p:nvPr/>
        </p:nvSpPr>
        <p:spPr>
          <a:xfrm>
            <a:off x="762120" y="2214720"/>
            <a:ext cx="3733560" cy="1090440"/>
          </a:xfrm>
          <a:prstGeom prst="rect">
            <a:avLst/>
          </a:prstGeom>
          <a:noFill/>
          <a:ln w="0">
            <a:noFill/>
          </a:ln>
        </p:spPr>
        <p:style>
          <a:lnRef idx="0"/>
          <a:fillRef idx="0"/>
          <a:effectRef idx="0"/>
          <a:fontRef idx="minor"/>
        </p:style>
        <p:txBody>
          <a:bodyPr lIns="0" rIns="0" tIns="46800" bIns="46800" anchor="t">
            <a:noAutofit/>
          </a:bodyPr>
          <a:p>
            <a:pPr marL="1143000" indent="-114300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Description:  Buyer and seller negotiate multiple parameters in addition to price to determine total delivered value  </a:t>
            </a:r>
            <a:endParaRPr b="0" lang="en-US" sz="1500" strike="noStrike" u="none">
              <a:solidFill>
                <a:srgbClr val="000000"/>
              </a:solidFill>
              <a:effectLst/>
              <a:uFillTx/>
              <a:latin typeface="Book Antiqua"/>
            </a:endParaRPr>
          </a:p>
        </p:txBody>
      </p:sp>
      <p:sp>
        <p:nvSpPr>
          <p:cNvPr id="725" name=""/>
          <p:cNvSpPr/>
          <p:nvPr/>
        </p:nvSpPr>
        <p:spPr>
          <a:xfrm>
            <a:off x="762120" y="1879560"/>
            <a:ext cx="373356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Multi-Parameter Bidding</a:t>
            </a:r>
            <a:endParaRPr b="0" lang="en-US" sz="1600" strike="noStrike" u="none">
              <a:solidFill>
                <a:srgbClr val="000000"/>
              </a:solidFill>
              <a:effectLst/>
              <a:uFillTx/>
              <a:latin typeface="Book Antiqua"/>
            </a:endParaRPr>
          </a:p>
        </p:txBody>
      </p:sp>
      <p:sp>
        <p:nvSpPr>
          <p:cNvPr id="726" name=""/>
          <p:cNvSpPr/>
          <p:nvPr/>
        </p:nvSpPr>
        <p:spPr>
          <a:xfrm>
            <a:off x="762120" y="2203560"/>
            <a:ext cx="3733560" cy="1440"/>
          </a:xfrm>
          <a:prstGeom prst="line">
            <a:avLst/>
          </a:prstGeom>
          <a:ln w="2844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27" name=""/>
          <p:cNvSpPr/>
          <p:nvPr/>
        </p:nvSpPr>
        <p:spPr>
          <a:xfrm>
            <a:off x="4762440" y="1879560"/>
            <a:ext cx="396252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Multi-Line Bidding</a:t>
            </a:r>
            <a:endParaRPr b="0" lang="en-US" sz="1600" strike="noStrike" u="none">
              <a:solidFill>
                <a:srgbClr val="000000"/>
              </a:solidFill>
              <a:effectLst/>
              <a:uFillTx/>
              <a:latin typeface="Book Antiqua"/>
            </a:endParaRPr>
          </a:p>
        </p:txBody>
      </p:sp>
      <p:sp>
        <p:nvSpPr>
          <p:cNvPr id="728" name=""/>
          <p:cNvSpPr/>
          <p:nvPr/>
        </p:nvSpPr>
        <p:spPr>
          <a:xfrm>
            <a:off x="4762440" y="2203560"/>
            <a:ext cx="3942000" cy="1440"/>
          </a:xfrm>
          <a:prstGeom prst="line">
            <a:avLst/>
          </a:prstGeom>
          <a:ln w="2844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29" name="PlaceHolder 1"/>
          <p:cNvSpPr>
            <a:spLocks noGrp="1"/>
          </p:cNvSpPr>
          <p:nvPr>
            <p:ph type="title"/>
          </p:nvPr>
        </p:nvSpPr>
        <p:spPr>
          <a:xfrm>
            <a:off x="818640" y="385560"/>
            <a:ext cx="8231400" cy="5950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br>
              <a:rPr sz="1800"/>
            </a:br>
            <a:r>
              <a:rPr b="1" lang="en-US" sz="1800" strike="noStrike" u="none">
                <a:solidFill>
                  <a:srgbClr val="ffffff"/>
                </a:solidFill>
                <a:effectLst/>
                <a:uFillTx/>
                <a:latin typeface="Arial"/>
              </a:rPr>
              <a:t>Accenture Is Helping Our Partners Develop Leading-edge Bidding Functionality That Mirrors Real-life Situations.</a:t>
            </a:r>
            <a:endParaRPr b="1" lang="en-US" sz="1800" strike="noStrike" u="none">
              <a:solidFill>
                <a:srgbClr val="ffffff"/>
              </a:solidFill>
              <a:effectLst/>
              <a:uFillTx/>
              <a:latin typeface="Arial"/>
            </a:endParaRPr>
          </a:p>
        </p:txBody>
      </p:sp>
      <p:sp>
        <p:nvSpPr>
          <p:cNvPr id="730" name=""/>
          <p:cNvSpPr/>
          <p:nvPr/>
        </p:nvSpPr>
        <p:spPr>
          <a:xfrm rot="16200000">
            <a:off x="1989720" y="4256640"/>
            <a:ext cx="351000" cy="260280"/>
          </a:xfrm>
          <a:prstGeom prst="downArrow">
            <a:avLst>
              <a:gd name="adj1" fmla="val 49324"/>
              <a:gd name="adj2" fmla="val 70736"/>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31" name=""/>
          <p:cNvSpPr/>
          <p:nvPr/>
        </p:nvSpPr>
        <p:spPr>
          <a:xfrm>
            <a:off x="4762440" y="2214720"/>
            <a:ext cx="3897360" cy="1090440"/>
          </a:xfrm>
          <a:prstGeom prst="rect">
            <a:avLst/>
          </a:prstGeom>
          <a:noFill/>
          <a:ln w="0">
            <a:noFill/>
          </a:ln>
        </p:spPr>
        <p:style>
          <a:lnRef idx="0"/>
          <a:fillRef idx="0"/>
          <a:effectRef idx="0"/>
          <a:fontRef idx="minor"/>
        </p:style>
        <p:txBody>
          <a:bodyPr lIns="0" rIns="0" tIns="46800" bIns="46800" anchor="t">
            <a:noAutofit/>
          </a:bodyPr>
          <a:p>
            <a:pPr marL="1143000" indent="-114300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Description:  Buyers can create complex eRFQs that contain multiple products and/or parameters</a:t>
            </a:r>
            <a:endParaRPr b="0" lang="en-US" sz="1500" strike="noStrike" u="none">
              <a:solidFill>
                <a:srgbClr val="000000"/>
              </a:solidFill>
              <a:effectLst/>
              <a:uFillTx/>
              <a:latin typeface="Book Antiqua"/>
            </a:endParaRPr>
          </a:p>
        </p:txBody>
      </p:sp>
      <p:sp>
        <p:nvSpPr>
          <p:cNvPr id="732" name=""/>
          <p:cNvSpPr/>
          <p:nvPr/>
        </p:nvSpPr>
        <p:spPr>
          <a:xfrm>
            <a:off x="819000" y="3794040"/>
            <a:ext cx="306720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Possible Attributes:</a:t>
            </a:r>
            <a:endParaRPr b="0" lang="en-US" sz="1400" strike="noStrike" u="none">
              <a:solidFill>
                <a:srgbClr val="000000"/>
              </a:solidFill>
              <a:effectLst/>
              <a:uFillTx/>
              <a:latin typeface="Book Antiqua"/>
            </a:endParaRPr>
          </a:p>
        </p:txBody>
      </p:sp>
      <p:sp>
        <p:nvSpPr>
          <p:cNvPr id="733" name=""/>
          <p:cNvSpPr/>
          <p:nvPr/>
        </p:nvSpPr>
        <p:spPr>
          <a:xfrm>
            <a:off x="1190520" y="4138560"/>
            <a:ext cx="897120" cy="6429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Price</a:t>
            </a:r>
            <a:endParaRPr b="0" lang="en-US" sz="1400" strike="noStrike" u="none">
              <a:solidFill>
                <a:srgbClr val="000000"/>
              </a:solidFill>
              <a:effectLst/>
              <a:uFillTx/>
              <a:latin typeface="Book Antiqua"/>
            </a:endParaRPr>
          </a:p>
        </p:txBody>
      </p:sp>
      <p:sp>
        <p:nvSpPr>
          <p:cNvPr id="734" name=""/>
          <p:cNvSpPr/>
          <p:nvPr/>
        </p:nvSpPr>
        <p:spPr>
          <a:xfrm>
            <a:off x="2448000" y="4118040"/>
            <a:ext cx="1495440" cy="666720"/>
          </a:xfrm>
          <a:prstGeom prst="rect">
            <a:avLst/>
          </a:prstGeom>
          <a:noFill/>
          <a:ln w="0">
            <a:noFill/>
          </a:ln>
        </p:spPr>
        <p:style>
          <a:lnRef idx="0"/>
          <a:fillRef idx="0"/>
          <a:effectRef idx="0"/>
          <a:fontRef idx="minor"/>
        </p:style>
        <p:txBody>
          <a:bodyPr lIns="0" rIns="0" tIns="46800" bIns="46800" anchor="t">
            <a:noAutofit/>
          </a:bodyPr>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Unit price</a:t>
            </a:r>
            <a:endParaRPr b="0" lang="en-US" sz="1100" strike="noStrike" u="none">
              <a:solidFill>
                <a:srgbClr val="000000"/>
              </a:solidFill>
              <a:effectLst/>
              <a:uFillTx/>
              <a:latin typeface="Book Antiqua"/>
            </a:endParaRPr>
          </a:p>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Shipping cost</a:t>
            </a:r>
            <a:endParaRPr b="0" lang="en-US" sz="1100" strike="noStrike" u="none">
              <a:solidFill>
                <a:srgbClr val="000000"/>
              </a:solidFill>
              <a:effectLst/>
              <a:uFillTx/>
              <a:latin typeface="Book Antiqua"/>
            </a:endParaRPr>
          </a:p>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Volume discounts</a:t>
            </a:r>
            <a:endParaRPr b="0" lang="en-US" sz="1100" strike="noStrike" u="none">
              <a:solidFill>
                <a:srgbClr val="000000"/>
              </a:solidFill>
              <a:effectLst/>
              <a:uFillTx/>
              <a:latin typeface="Book Antiqua"/>
            </a:endParaRPr>
          </a:p>
        </p:txBody>
      </p:sp>
      <p:sp>
        <p:nvSpPr>
          <p:cNvPr id="735" name=""/>
          <p:cNvSpPr/>
          <p:nvPr/>
        </p:nvSpPr>
        <p:spPr>
          <a:xfrm>
            <a:off x="1190520" y="4851360"/>
            <a:ext cx="897120" cy="5097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Product</a:t>
            </a:r>
            <a:br>
              <a:rPr sz="1400"/>
            </a:br>
            <a:r>
              <a:rPr b="0" lang="en-US" sz="1400" strike="noStrike" u="none">
                <a:solidFill>
                  <a:srgbClr val="000000"/>
                </a:solidFill>
                <a:effectLst/>
                <a:uFillTx/>
                <a:latin typeface="Arial"/>
              </a:rPr>
              <a:t>Rating</a:t>
            </a:r>
            <a:endParaRPr b="0" lang="en-US" sz="1400" strike="noStrike" u="none">
              <a:solidFill>
                <a:srgbClr val="000000"/>
              </a:solidFill>
              <a:effectLst/>
              <a:uFillTx/>
              <a:latin typeface="Book Antiqua"/>
            </a:endParaRPr>
          </a:p>
        </p:txBody>
      </p:sp>
      <p:sp>
        <p:nvSpPr>
          <p:cNvPr id="736" name=""/>
          <p:cNvSpPr/>
          <p:nvPr/>
        </p:nvSpPr>
        <p:spPr>
          <a:xfrm>
            <a:off x="1190520" y="5413320"/>
            <a:ext cx="897120" cy="5097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Book Antiqua"/>
            </a:endParaRPr>
          </a:p>
        </p:txBody>
      </p:sp>
      <p:sp>
        <p:nvSpPr>
          <p:cNvPr id="737" name=""/>
          <p:cNvSpPr/>
          <p:nvPr/>
        </p:nvSpPr>
        <p:spPr>
          <a:xfrm>
            <a:off x="1190520" y="5929200"/>
            <a:ext cx="897120" cy="5097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Financing</a:t>
            </a:r>
            <a:endParaRPr b="0" lang="en-US" sz="1400" strike="noStrike" u="none">
              <a:solidFill>
                <a:srgbClr val="000000"/>
              </a:solidFill>
              <a:effectLst/>
              <a:uFillTx/>
              <a:latin typeface="Book Antiqua"/>
            </a:endParaRPr>
          </a:p>
        </p:txBody>
      </p:sp>
      <p:sp>
        <p:nvSpPr>
          <p:cNvPr id="738" name=""/>
          <p:cNvSpPr/>
          <p:nvPr/>
        </p:nvSpPr>
        <p:spPr>
          <a:xfrm>
            <a:off x="2448000" y="4851360"/>
            <a:ext cx="1495440" cy="495360"/>
          </a:xfrm>
          <a:prstGeom prst="rect">
            <a:avLst/>
          </a:prstGeom>
          <a:noFill/>
          <a:ln w="0">
            <a:noFill/>
          </a:ln>
        </p:spPr>
        <p:style>
          <a:lnRef idx="0"/>
          <a:fillRef idx="0"/>
          <a:effectRef idx="0"/>
          <a:fontRef idx="minor"/>
        </p:style>
        <p:txBody>
          <a:bodyPr lIns="0" rIns="0" tIns="46800" bIns="46800" anchor="t">
            <a:noAutofit/>
          </a:bodyPr>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Grade/quality</a:t>
            </a:r>
            <a:endParaRPr b="0" lang="en-US" sz="1100" strike="noStrike" u="none">
              <a:solidFill>
                <a:srgbClr val="000000"/>
              </a:solidFill>
              <a:effectLst/>
              <a:uFillTx/>
              <a:latin typeface="Book Antiqua"/>
            </a:endParaRPr>
          </a:p>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Condition</a:t>
            </a:r>
            <a:endParaRPr b="0" lang="en-US" sz="1100" strike="noStrike" u="none">
              <a:solidFill>
                <a:srgbClr val="000000"/>
              </a:solidFill>
              <a:effectLst/>
              <a:uFillTx/>
              <a:latin typeface="Book Antiqua"/>
            </a:endParaRPr>
          </a:p>
        </p:txBody>
      </p:sp>
      <p:sp>
        <p:nvSpPr>
          <p:cNvPr id="739" name=""/>
          <p:cNvSpPr/>
          <p:nvPr/>
        </p:nvSpPr>
        <p:spPr>
          <a:xfrm>
            <a:off x="2448000" y="5413320"/>
            <a:ext cx="1495440" cy="466920"/>
          </a:xfrm>
          <a:prstGeom prst="rect">
            <a:avLst/>
          </a:prstGeom>
          <a:noFill/>
          <a:ln w="0">
            <a:noFill/>
          </a:ln>
        </p:spPr>
        <p:style>
          <a:lnRef idx="0"/>
          <a:fillRef idx="0"/>
          <a:effectRef idx="0"/>
          <a:fontRef idx="minor"/>
        </p:style>
        <p:txBody>
          <a:bodyPr lIns="0" rIns="0" tIns="46800" bIns="46800" anchor="t">
            <a:noAutofit/>
          </a:bodyPr>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Ship date</a:t>
            </a:r>
            <a:endParaRPr b="0" lang="en-US" sz="1100" strike="noStrike" u="none">
              <a:solidFill>
                <a:srgbClr val="000000"/>
              </a:solidFill>
              <a:effectLst/>
              <a:uFillTx/>
              <a:latin typeface="Book Antiqua"/>
            </a:endParaRPr>
          </a:p>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Delivery date</a:t>
            </a:r>
            <a:endParaRPr b="0" lang="en-US" sz="1100" strike="noStrike" u="none">
              <a:solidFill>
                <a:srgbClr val="000000"/>
              </a:solidFill>
              <a:effectLst/>
              <a:uFillTx/>
              <a:latin typeface="Book Antiqua"/>
            </a:endParaRPr>
          </a:p>
        </p:txBody>
      </p:sp>
      <p:sp>
        <p:nvSpPr>
          <p:cNvPr id="740" name=""/>
          <p:cNvSpPr/>
          <p:nvPr/>
        </p:nvSpPr>
        <p:spPr>
          <a:xfrm>
            <a:off x="2448000" y="5929200"/>
            <a:ext cx="1495440" cy="466920"/>
          </a:xfrm>
          <a:prstGeom prst="rect">
            <a:avLst/>
          </a:prstGeom>
          <a:noFill/>
          <a:ln w="0">
            <a:noFill/>
          </a:ln>
        </p:spPr>
        <p:style>
          <a:lnRef idx="0"/>
          <a:fillRef idx="0"/>
          <a:effectRef idx="0"/>
          <a:fontRef idx="minor"/>
        </p:style>
        <p:txBody>
          <a:bodyPr lIns="0" rIns="0" tIns="46800" bIns="46800" anchor="t">
            <a:noAutofit/>
          </a:bodyPr>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Terms</a:t>
            </a:r>
            <a:endParaRPr b="0" lang="en-US" sz="1100" strike="noStrike" u="none">
              <a:solidFill>
                <a:srgbClr val="000000"/>
              </a:solidFill>
              <a:effectLst/>
              <a:uFillTx/>
              <a:latin typeface="Book Antiqua"/>
            </a:endParaRPr>
          </a:p>
          <a:p>
            <a:pPr marL="228600" indent="-228600">
              <a:lnSpc>
                <a:spcPct val="100000"/>
              </a:lnSpc>
              <a:spcBef>
                <a:spcPts val="414"/>
              </a:spcBef>
              <a:buClr>
                <a:srgbClr val="002868"/>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Leasing</a:t>
            </a:r>
            <a:endParaRPr b="0" lang="en-US" sz="1100" strike="noStrike" u="none">
              <a:solidFill>
                <a:srgbClr val="000000"/>
              </a:solidFill>
              <a:effectLst/>
              <a:uFillTx/>
              <a:latin typeface="Book Antiqua"/>
            </a:endParaRPr>
          </a:p>
        </p:txBody>
      </p:sp>
      <p:sp>
        <p:nvSpPr>
          <p:cNvPr id="741" name=""/>
          <p:cNvSpPr/>
          <p:nvPr/>
        </p:nvSpPr>
        <p:spPr>
          <a:xfrm>
            <a:off x="819000" y="4118040"/>
            <a:ext cx="3068640" cy="1440"/>
          </a:xfrm>
          <a:prstGeom prst="line">
            <a:avLst/>
          </a:prstGeom>
          <a:ln w="2844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42" name=""/>
          <p:cNvSpPr/>
          <p:nvPr/>
        </p:nvSpPr>
        <p:spPr>
          <a:xfrm>
            <a:off x="819000" y="4842000"/>
            <a:ext cx="306864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43" name=""/>
          <p:cNvSpPr/>
          <p:nvPr/>
        </p:nvSpPr>
        <p:spPr>
          <a:xfrm>
            <a:off x="819000" y="5403960"/>
            <a:ext cx="306864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44" name=""/>
          <p:cNvSpPr/>
          <p:nvPr/>
        </p:nvSpPr>
        <p:spPr>
          <a:xfrm>
            <a:off x="819000" y="5927760"/>
            <a:ext cx="306864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45" name=""/>
          <p:cNvSpPr/>
          <p:nvPr/>
        </p:nvSpPr>
        <p:spPr>
          <a:xfrm>
            <a:off x="847800" y="4186080"/>
            <a:ext cx="223920" cy="223920"/>
          </a:xfrm>
          <a:prstGeom prst="ellipse">
            <a:avLst/>
          </a:prstGeom>
          <a:solidFill>
            <a:srgbClr val="ff9900"/>
          </a:solidFill>
          <a:ln w="0">
            <a:noFill/>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ada07a"/>
                </a:solidFill>
                <a:effectLst/>
                <a:uFillTx/>
                <a:latin typeface="Arial"/>
              </a:rPr>
              <a:t>1</a:t>
            </a:r>
            <a:endParaRPr b="0" lang="en-US" sz="1300" strike="noStrike" u="none">
              <a:solidFill>
                <a:srgbClr val="000000"/>
              </a:solidFill>
              <a:effectLst/>
              <a:uFillTx/>
              <a:latin typeface="Book Antiqua"/>
            </a:endParaRPr>
          </a:p>
        </p:txBody>
      </p:sp>
      <p:sp>
        <p:nvSpPr>
          <p:cNvPr id="746" name=""/>
          <p:cNvSpPr/>
          <p:nvPr/>
        </p:nvSpPr>
        <p:spPr>
          <a:xfrm>
            <a:off x="847800" y="4900680"/>
            <a:ext cx="223920" cy="223920"/>
          </a:xfrm>
          <a:prstGeom prst="ellipse">
            <a:avLst/>
          </a:prstGeom>
          <a:solidFill>
            <a:srgbClr val="ff9900"/>
          </a:solidFill>
          <a:ln w="0">
            <a:noFill/>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ada07a"/>
                </a:solidFill>
                <a:effectLst/>
                <a:uFillTx/>
                <a:latin typeface="Arial"/>
              </a:rPr>
              <a:t>2</a:t>
            </a:r>
            <a:endParaRPr b="0" lang="en-US" sz="1300" strike="noStrike" u="none">
              <a:solidFill>
                <a:srgbClr val="000000"/>
              </a:solidFill>
              <a:effectLst/>
              <a:uFillTx/>
              <a:latin typeface="Book Antiqua"/>
            </a:endParaRPr>
          </a:p>
        </p:txBody>
      </p:sp>
      <p:sp>
        <p:nvSpPr>
          <p:cNvPr id="747" name=""/>
          <p:cNvSpPr/>
          <p:nvPr/>
        </p:nvSpPr>
        <p:spPr>
          <a:xfrm>
            <a:off x="847800" y="5462640"/>
            <a:ext cx="223920" cy="223920"/>
          </a:xfrm>
          <a:prstGeom prst="ellipse">
            <a:avLst/>
          </a:prstGeom>
          <a:solidFill>
            <a:srgbClr val="ff9900"/>
          </a:solidFill>
          <a:ln w="0">
            <a:noFill/>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ada07a"/>
                </a:solidFill>
                <a:effectLst/>
                <a:uFillTx/>
                <a:latin typeface="Arial"/>
              </a:rPr>
              <a:t>3</a:t>
            </a:r>
            <a:endParaRPr b="0" lang="en-US" sz="1300" strike="noStrike" u="none">
              <a:solidFill>
                <a:srgbClr val="000000"/>
              </a:solidFill>
              <a:effectLst/>
              <a:uFillTx/>
              <a:latin typeface="Book Antiqua"/>
            </a:endParaRPr>
          </a:p>
        </p:txBody>
      </p:sp>
      <p:sp>
        <p:nvSpPr>
          <p:cNvPr id="748" name=""/>
          <p:cNvSpPr/>
          <p:nvPr/>
        </p:nvSpPr>
        <p:spPr>
          <a:xfrm>
            <a:off x="847800" y="5977080"/>
            <a:ext cx="223920" cy="223560"/>
          </a:xfrm>
          <a:prstGeom prst="ellipse">
            <a:avLst/>
          </a:prstGeom>
          <a:solidFill>
            <a:srgbClr val="ff9900"/>
          </a:solidFill>
          <a:ln w="0">
            <a:noFill/>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ada07a"/>
                </a:solidFill>
                <a:effectLst/>
                <a:uFillTx/>
                <a:latin typeface="Arial"/>
              </a:rPr>
              <a:t>4</a:t>
            </a:r>
            <a:endParaRPr b="0" lang="en-US" sz="1300" strike="noStrike" u="none">
              <a:solidFill>
                <a:srgbClr val="000000"/>
              </a:solidFill>
              <a:effectLst/>
              <a:uFillTx/>
              <a:latin typeface="Book Antiqua"/>
            </a:endParaRPr>
          </a:p>
        </p:txBody>
      </p:sp>
      <p:sp>
        <p:nvSpPr>
          <p:cNvPr id="749" name=""/>
          <p:cNvSpPr/>
          <p:nvPr/>
        </p:nvSpPr>
        <p:spPr>
          <a:xfrm rot="16200000">
            <a:off x="1989720" y="4960080"/>
            <a:ext cx="350640" cy="260280"/>
          </a:xfrm>
          <a:prstGeom prst="downArrow">
            <a:avLst>
              <a:gd name="adj1" fmla="val 49324"/>
              <a:gd name="adj2" fmla="val 70736"/>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50" name=""/>
          <p:cNvSpPr/>
          <p:nvPr/>
        </p:nvSpPr>
        <p:spPr>
          <a:xfrm rot="16200000">
            <a:off x="1989720" y="5502960"/>
            <a:ext cx="350640" cy="260280"/>
          </a:xfrm>
          <a:prstGeom prst="downArrow">
            <a:avLst>
              <a:gd name="adj1" fmla="val 49324"/>
              <a:gd name="adj2" fmla="val 70736"/>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51" name=""/>
          <p:cNvSpPr/>
          <p:nvPr/>
        </p:nvSpPr>
        <p:spPr>
          <a:xfrm rot="16200000">
            <a:off x="1989720" y="6026760"/>
            <a:ext cx="350640" cy="260280"/>
          </a:xfrm>
          <a:prstGeom prst="downArrow">
            <a:avLst>
              <a:gd name="adj1" fmla="val 49324"/>
              <a:gd name="adj2" fmla="val 70736"/>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752" name=""/>
          <p:cNvSpPr/>
          <p:nvPr/>
        </p:nvSpPr>
        <p:spPr>
          <a:xfrm>
            <a:off x="4762440" y="3794040"/>
            <a:ext cx="40968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Item</a:t>
            </a:r>
            <a:endParaRPr b="0" lang="en-US" sz="1200" strike="noStrike" u="none">
              <a:solidFill>
                <a:srgbClr val="000000"/>
              </a:solidFill>
              <a:effectLst/>
              <a:uFillTx/>
              <a:latin typeface="Book Antiqua"/>
            </a:endParaRPr>
          </a:p>
        </p:txBody>
      </p:sp>
      <p:sp>
        <p:nvSpPr>
          <p:cNvPr id="753" name=""/>
          <p:cNvSpPr/>
          <p:nvPr/>
        </p:nvSpPr>
        <p:spPr>
          <a:xfrm>
            <a:off x="4762440" y="413856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a:t>
            </a:r>
            <a:endParaRPr b="0" lang="en-US" sz="1000" strike="noStrike" u="none">
              <a:solidFill>
                <a:srgbClr val="000000"/>
              </a:solidFill>
              <a:effectLst/>
              <a:uFillTx/>
              <a:latin typeface="Book Antiqua"/>
            </a:endParaRPr>
          </a:p>
        </p:txBody>
      </p:sp>
      <p:sp>
        <p:nvSpPr>
          <p:cNvPr id="754" name=""/>
          <p:cNvSpPr/>
          <p:nvPr/>
        </p:nvSpPr>
        <p:spPr>
          <a:xfrm>
            <a:off x="4762440" y="4118040"/>
            <a:ext cx="3830760" cy="1440"/>
          </a:xfrm>
          <a:prstGeom prst="line">
            <a:avLst/>
          </a:prstGeom>
          <a:ln w="2844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55" name=""/>
          <p:cNvSpPr/>
          <p:nvPr/>
        </p:nvSpPr>
        <p:spPr>
          <a:xfrm>
            <a:off x="4762440" y="4413240"/>
            <a:ext cx="383076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56" name=""/>
          <p:cNvSpPr/>
          <p:nvPr/>
        </p:nvSpPr>
        <p:spPr>
          <a:xfrm>
            <a:off x="5191200" y="3794040"/>
            <a:ext cx="165744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Book Antiqua"/>
            </a:endParaRPr>
          </a:p>
        </p:txBody>
      </p:sp>
      <p:sp>
        <p:nvSpPr>
          <p:cNvPr id="757" name=""/>
          <p:cNvSpPr/>
          <p:nvPr/>
        </p:nvSpPr>
        <p:spPr>
          <a:xfrm>
            <a:off x="6877080" y="3794040"/>
            <a:ext cx="90468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Quantity</a:t>
            </a:r>
            <a:endParaRPr b="0" lang="en-US" sz="1200" strike="noStrike" u="none">
              <a:solidFill>
                <a:srgbClr val="000000"/>
              </a:solidFill>
              <a:effectLst/>
              <a:uFillTx/>
              <a:latin typeface="Book Antiqua"/>
            </a:endParaRPr>
          </a:p>
        </p:txBody>
      </p:sp>
      <p:sp>
        <p:nvSpPr>
          <p:cNvPr id="758" name=""/>
          <p:cNvSpPr/>
          <p:nvPr/>
        </p:nvSpPr>
        <p:spPr>
          <a:xfrm>
            <a:off x="7792920" y="3794040"/>
            <a:ext cx="770040" cy="30492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Bid</a:t>
            </a:r>
            <a:endParaRPr b="0" lang="en-US" sz="1200" strike="noStrike" u="none">
              <a:solidFill>
                <a:srgbClr val="000000"/>
              </a:solidFill>
              <a:effectLst/>
              <a:uFillTx/>
              <a:latin typeface="Book Antiqua"/>
            </a:endParaRPr>
          </a:p>
        </p:txBody>
      </p:sp>
      <p:sp>
        <p:nvSpPr>
          <p:cNvPr id="759" name=""/>
          <p:cNvSpPr/>
          <p:nvPr/>
        </p:nvSpPr>
        <p:spPr>
          <a:xfrm>
            <a:off x="5200560" y="413856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Desktop computer setup</a:t>
            </a:r>
            <a:endParaRPr b="0" lang="en-US" sz="1000" strike="noStrike" u="none">
              <a:solidFill>
                <a:srgbClr val="000000"/>
              </a:solidFill>
              <a:effectLst/>
              <a:uFillTx/>
              <a:latin typeface="Book Antiqua"/>
            </a:endParaRPr>
          </a:p>
        </p:txBody>
      </p:sp>
      <p:sp>
        <p:nvSpPr>
          <p:cNvPr id="760" name=""/>
          <p:cNvSpPr/>
          <p:nvPr/>
        </p:nvSpPr>
        <p:spPr>
          <a:xfrm>
            <a:off x="6878520" y="4138560"/>
            <a:ext cx="91440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761" name=""/>
          <p:cNvSpPr/>
          <p:nvPr/>
        </p:nvSpPr>
        <p:spPr>
          <a:xfrm>
            <a:off x="7791480" y="413856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Book Antiqua"/>
            </a:endParaRPr>
          </a:p>
        </p:txBody>
      </p:sp>
      <p:sp>
        <p:nvSpPr>
          <p:cNvPr id="762" name=""/>
          <p:cNvSpPr/>
          <p:nvPr/>
        </p:nvSpPr>
        <p:spPr>
          <a:xfrm>
            <a:off x="4940280" y="440532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a:t>
            </a:r>
            <a:endParaRPr b="0" lang="en-US" sz="1000" strike="noStrike" u="none">
              <a:solidFill>
                <a:srgbClr val="000000"/>
              </a:solidFill>
              <a:effectLst/>
              <a:uFillTx/>
              <a:latin typeface="Book Antiqua"/>
            </a:endParaRPr>
          </a:p>
        </p:txBody>
      </p:sp>
      <p:sp>
        <p:nvSpPr>
          <p:cNvPr id="763" name=""/>
          <p:cNvSpPr/>
          <p:nvPr/>
        </p:nvSpPr>
        <p:spPr>
          <a:xfrm>
            <a:off x="5200560" y="440532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CPU, 700 MHz</a:t>
            </a:r>
            <a:endParaRPr b="0" lang="en-US" sz="1000" strike="noStrike" u="none">
              <a:solidFill>
                <a:srgbClr val="000000"/>
              </a:solidFill>
              <a:effectLst/>
              <a:uFillTx/>
              <a:latin typeface="Book Antiqua"/>
            </a:endParaRPr>
          </a:p>
        </p:txBody>
      </p:sp>
      <p:sp>
        <p:nvSpPr>
          <p:cNvPr id="764" name=""/>
          <p:cNvSpPr/>
          <p:nvPr/>
        </p:nvSpPr>
        <p:spPr>
          <a:xfrm>
            <a:off x="6878520" y="4405320"/>
            <a:ext cx="91440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1,000/year</a:t>
            </a:r>
            <a:endParaRPr b="0" lang="en-US" sz="1000" strike="noStrike" u="none">
              <a:solidFill>
                <a:srgbClr val="000000"/>
              </a:solidFill>
              <a:effectLst/>
              <a:uFillTx/>
              <a:latin typeface="Book Antiqua"/>
            </a:endParaRPr>
          </a:p>
        </p:txBody>
      </p:sp>
      <p:sp>
        <p:nvSpPr>
          <p:cNvPr id="765" name=""/>
          <p:cNvSpPr/>
          <p:nvPr/>
        </p:nvSpPr>
        <p:spPr>
          <a:xfrm>
            <a:off x="7791480" y="440532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$X/each</a:t>
            </a:r>
            <a:endParaRPr b="0" lang="en-US" sz="1000" strike="noStrike" u="none">
              <a:solidFill>
                <a:srgbClr val="000000"/>
              </a:solidFill>
              <a:effectLst/>
              <a:uFillTx/>
              <a:latin typeface="Book Antiqua"/>
            </a:endParaRPr>
          </a:p>
        </p:txBody>
      </p:sp>
      <p:sp>
        <p:nvSpPr>
          <p:cNvPr id="766" name=""/>
          <p:cNvSpPr/>
          <p:nvPr/>
        </p:nvSpPr>
        <p:spPr>
          <a:xfrm>
            <a:off x="4762440" y="4680000"/>
            <a:ext cx="383076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67" name=""/>
          <p:cNvSpPr/>
          <p:nvPr/>
        </p:nvSpPr>
        <p:spPr>
          <a:xfrm>
            <a:off x="4940280" y="467208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a:t>
            </a:r>
            <a:endParaRPr b="0" lang="en-US" sz="1000" strike="noStrike" u="none">
              <a:solidFill>
                <a:srgbClr val="000000"/>
              </a:solidFill>
              <a:effectLst/>
              <a:uFillTx/>
              <a:latin typeface="Book Antiqua"/>
            </a:endParaRPr>
          </a:p>
        </p:txBody>
      </p:sp>
      <p:sp>
        <p:nvSpPr>
          <p:cNvPr id="768" name=""/>
          <p:cNvSpPr/>
          <p:nvPr/>
        </p:nvSpPr>
        <p:spPr>
          <a:xfrm>
            <a:off x="5200560" y="467208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Monitor, 17 inch</a:t>
            </a:r>
            <a:endParaRPr b="0" lang="en-US" sz="1000" strike="noStrike" u="none">
              <a:solidFill>
                <a:srgbClr val="000000"/>
              </a:solidFill>
              <a:effectLst/>
              <a:uFillTx/>
              <a:latin typeface="Book Antiqua"/>
            </a:endParaRPr>
          </a:p>
        </p:txBody>
      </p:sp>
      <p:sp>
        <p:nvSpPr>
          <p:cNvPr id="769" name=""/>
          <p:cNvSpPr/>
          <p:nvPr/>
        </p:nvSpPr>
        <p:spPr>
          <a:xfrm>
            <a:off x="6878520" y="4672080"/>
            <a:ext cx="91440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1,000/year</a:t>
            </a:r>
            <a:endParaRPr b="0" lang="en-US" sz="1000" strike="noStrike" u="none">
              <a:solidFill>
                <a:srgbClr val="000000"/>
              </a:solidFill>
              <a:effectLst/>
              <a:uFillTx/>
              <a:latin typeface="Book Antiqua"/>
            </a:endParaRPr>
          </a:p>
        </p:txBody>
      </p:sp>
      <p:sp>
        <p:nvSpPr>
          <p:cNvPr id="770" name=""/>
          <p:cNvSpPr/>
          <p:nvPr/>
        </p:nvSpPr>
        <p:spPr>
          <a:xfrm>
            <a:off x="7791480" y="467208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$Y/each</a:t>
            </a:r>
            <a:endParaRPr b="0" lang="en-US" sz="1000" strike="noStrike" u="none">
              <a:solidFill>
                <a:srgbClr val="000000"/>
              </a:solidFill>
              <a:effectLst/>
              <a:uFillTx/>
              <a:latin typeface="Book Antiqua"/>
            </a:endParaRPr>
          </a:p>
        </p:txBody>
      </p:sp>
      <p:sp>
        <p:nvSpPr>
          <p:cNvPr id="771" name=""/>
          <p:cNvSpPr/>
          <p:nvPr/>
        </p:nvSpPr>
        <p:spPr>
          <a:xfrm>
            <a:off x="4762440" y="4946760"/>
            <a:ext cx="383076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72" name=""/>
          <p:cNvSpPr/>
          <p:nvPr/>
        </p:nvSpPr>
        <p:spPr>
          <a:xfrm>
            <a:off x="4940280" y="493884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a:t>
            </a:r>
            <a:endParaRPr b="0" lang="en-US" sz="1000" strike="noStrike" u="none">
              <a:solidFill>
                <a:srgbClr val="000000"/>
              </a:solidFill>
              <a:effectLst/>
              <a:uFillTx/>
              <a:latin typeface="Book Antiqua"/>
            </a:endParaRPr>
          </a:p>
        </p:txBody>
      </p:sp>
      <p:sp>
        <p:nvSpPr>
          <p:cNvPr id="773" name=""/>
          <p:cNvSpPr/>
          <p:nvPr/>
        </p:nvSpPr>
        <p:spPr>
          <a:xfrm>
            <a:off x="5200560" y="493884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Modem card</a:t>
            </a:r>
            <a:endParaRPr b="0" lang="en-US" sz="1000" strike="noStrike" u="none">
              <a:solidFill>
                <a:srgbClr val="000000"/>
              </a:solidFill>
              <a:effectLst/>
              <a:uFillTx/>
              <a:latin typeface="Book Antiqua"/>
            </a:endParaRPr>
          </a:p>
        </p:txBody>
      </p:sp>
      <p:sp>
        <p:nvSpPr>
          <p:cNvPr id="774" name=""/>
          <p:cNvSpPr/>
          <p:nvPr/>
        </p:nvSpPr>
        <p:spPr>
          <a:xfrm>
            <a:off x="6878520" y="4938840"/>
            <a:ext cx="91440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1,000/year</a:t>
            </a:r>
            <a:endParaRPr b="0" lang="en-US" sz="1000" strike="noStrike" u="none">
              <a:solidFill>
                <a:srgbClr val="000000"/>
              </a:solidFill>
              <a:effectLst/>
              <a:uFillTx/>
              <a:latin typeface="Book Antiqua"/>
            </a:endParaRPr>
          </a:p>
        </p:txBody>
      </p:sp>
      <p:sp>
        <p:nvSpPr>
          <p:cNvPr id="775" name=""/>
          <p:cNvSpPr/>
          <p:nvPr/>
        </p:nvSpPr>
        <p:spPr>
          <a:xfrm>
            <a:off x="7791480" y="493884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$Z/each</a:t>
            </a:r>
            <a:endParaRPr b="0" lang="en-US" sz="1000" strike="noStrike" u="none">
              <a:solidFill>
                <a:srgbClr val="000000"/>
              </a:solidFill>
              <a:effectLst/>
              <a:uFillTx/>
              <a:latin typeface="Book Antiqua"/>
            </a:endParaRPr>
          </a:p>
        </p:txBody>
      </p:sp>
      <p:sp>
        <p:nvSpPr>
          <p:cNvPr id="776" name=""/>
          <p:cNvSpPr/>
          <p:nvPr/>
        </p:nvSpPr>
        <p:spPr>
          <a:xfrm>
            <a:off x="4762440" y="5203800"/>
            <a:ext cx="3830760" cy="1440"/>
          </a:xfrm>
          <a:prstGeom prst="line">
            <a:avLst/>
          </a:prstGeom>
          <a:ln w="2844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77" name=""/>
          <p:cNvSpPr/>
          <p:nvPr/>
        </p:nvSpPr>
        <p:spPr>
          <a:xfrm>
            <a:off x="4762440" y="519588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2.0</a:t>
            </a:r>
            <a:endParaRPr b="0" lang="en-US" sz="1000" strike="noStrike" u="none">
              <a:solidFill>
                <a:srgbClr val="000000"/>
              </a:solidFill>
              <a:effectLst/>
              <a:uFillTx/>
              <a:latin typeface="Book Antiqua"/>
            </a:endParaRPr>
          </a:p>
        </p:txBody>
      </p:sp>
      <p:sp>
        <p:nvSpPr>
          <p:cNvPr id="778" name=""/>
          <p:cNvSpPr/>
          <p:nvPr/>
        </p:nvSpPr>
        <p:spPr>
          <a:xfrm>
            <a:off x="5200560" y="519588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Laptop computer setup</a:t>
            </a:r>
            <a:endParaRPr b="0" lang="en-US" sz="1000" strike="noStrike" u="none">
              <a:solidFill>
                <a:srgbClr val="000000"/>
              </a:solidFill>
              <a:effectLst/>
              <a:uFillTx/>
              <a:latin typeface="Book Antiqua"/>
            </a:endParaRPr>
          </a:p>
        </p:txBody>
      </p:sp>
      <p:sp>
        <p:nvSpPr>
          <p:cNvPr id="779" name=""/>
          <p:cNvSpPr/>
          <p:nvPr/>
        </p:nvSpPr>
        <p:spPr>
          <a:xfrm>
            <a:off x="7791480" y="519588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Book Antiqua"/>
            </a:endParaRPr>
          </a:p>
        </p:txBody>
      </p:sp>
      <p:sp>
        <p:nvSpPr>
          <p:cNvPr id="780" name=""/>
          <p:cNvSpPr/>
          <p:nvPr/>
        </p:nvSpPr>
        <p:spPr>
          <a:xfrm>
            <a:off x="4762440" y="5470560"/>
            <a:ext cx="383076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81" name=""/>
          <p:cNvSpPr/>
          <p:nvPr/>
        </p:nvSpPr>
        <p:spPr>
          <a:xfrm>
            <a:off x="4940280" y="546264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2.1</a:t>
            </a:r>
            <a:endParaRPr b="0" lang="en-US" sz="1000" strike="noStrike" u="none">
              <a:solidFill>
                <a:srgbClr val="000000"/>
              </a:solidFill>
              <a:effectLst/>
              <a:uFillTx/>
              <a:latin typeface="Book Antiqua"/>
            </a:endParaRPr>
          </a:p>
        </p:txBody>
      </p:sp>
      <p:sp>
        <p:nvSpPr>
          <p:cNvPr id="782" name=""/>
          <p:cNvSpPr/>
          <p:nvPr/>
        </p:nvSpPr>
        <p:spPr>
          <a:xfrm>
            <a:off x="5200560" y="546264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Laptop, 500 MHz, 13” LCD</a:t>
            </a:r>
            <a:endParaRPr b="0" lang="en-US" sz="1000" strike="noStrike" u="none">
              <a:solidFill>
                <a:srgbClr val="000000"/>
              </a:solidFill>
              <a:effectLst/>
              <a:uFillTx/>
              <a:latin typeface="Book Antiqua"/>
            </a:endParaRPr>
          </a:p>
        </p:txBody>
      </p:sp>
      <p:sp>
        <p:nvSpPr>
          <p:cNvPr id="783" name=""/>
          <p:cNvSpPr/>
          <p:nvPr/>
        </p:nvSpPr>
        <p:spPr>
          <a:xfrm>
            <a:off x="6878520" y="5462640"/>
            <a:ext cx="91440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500/year</a:t>
            </a:r>
            <a:endParaRPr b="0" lang="en-US" sz="1000" strike="noStrike" u="none">
              <a:solidFill>
                <a:srgbClr val="000000"/>
              </a:solidFill>
              <a:effectLst/>
              <a:uFillTx/>
              <a:latin typeface="Book Antiqua"/>
            </a:endParaRPr>
          </a:p>
        </p:txBody>
      </p:sp>
      <p:sp>
        <p:nvSpPr>
          <p:cNvPr id="784" name=""/>
          <p:cNvSpPr/>
          <p:nvPr/>
        </p:nvSpPr>
        <p:spPr>
          <a:xfrm>
            <a:off x="7791480" y="546264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$L/each</a:t>
            </a:r>
            <a:endParaRPr b="0" lang="en-US" sz="1000" strike="noStrike" u="none">
              <a:solidFill>
                <a:srgbClr val="000000"/>
              </a:solidFill>
              <a:effectLst/>
              <a:uFillTx/>
              <a:latin typeface="Book Antiqu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Book Antiqua"/>
            </a:endParaRPr>
          </a:p>
        </p:txBody>
      </p:sp>
      <p:sp>
        <p:nvSpPr>
          <p:cNvPr id="785" name=""/>
          <p:cNvSpPr/>
          <p:nvPr/>
        </p:nvSpPr>
        <p:spPr>
          <a:xfrm>
            <a:off x="4762440" y="5737320"/>
            <a:ext cx="3830760" cy="1440"/>
          </a:xfrm>
          <a:prstGeom prst="line">
            <a:avLst/>
          </a:prstGeom>
          <a:ln w="12600">
            <a:solidFill>
              <a:srgbClr val="002868"/>
            </a:solidFill>
            <a:miter/>
          </a:ln>
        </p:spPr>
        <p:style>
          <a:lnRef idx="0"/>
          <a:fillRef idx="0"/>
          <a:effectRef idx="0"/>
          <a:fontRef idx="minor"/>
        </p:style>
        <p:txBody>
          <a:bodyPr lIns="0" rIns="0" tIns="-45360" bIns="-45360" anchor="ctr">
            <a:noAutofit/>
          </a:bodyPr>
          <a:p>
            <a:endParaRPr b="0" lang="en-US" sz="2400" strike="noStrike" u="none">
              <a:solidFill>
                <a:srgbClr val="000000"/>
              </a:solidFill>
              <a:effectLst/>
              <a:uFillTx/>
              <a:latin typeface="Book Antiqua"/>
            </a:endParaRPr>
          </a:p>
        </p:txBody>
      </p:sp>
      <p:sp>
        <p:nvSpPr>
          <p:cNvPr id="786" name=""/>
          <p:cNvSpPr/>
          <p:nvPr/>
        </p:nvSpPr>
        <p:spPr>
          <a:xfrm>
            <a:off x="4940280" y="5729400"/>
            <a:ext cx="4017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a:t>
            </a:r>
            <a:endParaRPr b="0" lang="en-US" sz="1000" strike="noStrike" u="none">
              <a:solidFill>
                <a:srgbClr val="000000"/>
              </a:solidFill>
              <a:effectLst/>
              <a:uFillTx/>
              <a:latin typeface="Book Antiqua"/>
            </a:endParaRPr>
          </a:p>
        </p:txBody>
      </p:sp>
      <p:sp>
        <p:nvSpPr>
          <p:cNvPr id="787" name=""/>
          <p:cNvSpPr/>
          <p:nvPr/>
        </p:nvSpPr>
        <p:spPr>
          <a:xfrm>
            <a:off x="5200560" y="5729400"/>
            <a:ext cx="165888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Modem card</a:t>
            </a:r>
            <a:endParaRPr b="0" lang="en-US" sz="1000" strike="noStrike" u="none">
              <a:solidFill>
                <a:srgbClr val="000000"/>
              </a:solidFill>
              <a:effectLst/>
              <a:uFillTx/>
              <a:latin typeface="Book Antiqua"/>
            </a:endParaRPr>
          </a:p>
        </p:txBody>
      </p:sp>
      <p:sp>
        <p:nvSpPr>
          <p:cNvPr id="788" name=""/>
          <p:cNvSpPr/>
          <p:nvPr/>
        </p:nvSpPr>
        <p:spPr>
          <a:xfrm>
            <a:off x="6878520" y="5729400"/>
            <a:ext cx="91440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500/year</a:t>
            </a:r>
            <a:endParaRPr b="0" lang="en-US" sz="1000" strike="noStrike" u="none">
              <a:solidFill>
                <a:srgbClr val="000000"/>
              </a:solidFill>
              <a:effectLst/>
              <a:uFillTx/>
              <a:latin typeface="Book Antiqua"/>
            </a:endParaRPr>
          </a:p>
        </p:txBody>
      </p:sp>
      <p:sp>
        <p:nvSpPr>
          <p:cNvPr id="789" name=""/>
          <p:cNvSpPr/>
          <p:nvPr/>
        </p:nvSpPr>
        <p:spPr>
          <a:xfrm>
            <a:off x="7791480" y="572940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$M/each</a:t>
            </a:r>
            <a:endParaRPr b="0" lang="en-US" sz="1000" strike="noStrike" u="none">
              <a:solidFill>
                <a:srgbClr val="000000"/>
              </a:solidFill>
              <a:effectLst/>
              <a:uFillTx/>
              <a:latin typeface="Book Antiqua"/>
            </a:endParaRPr>
          </a:p>
        </p:txBody>
      </p:sp>
      <p:sp>
        <p:nvSpPr>
          <p:cNvPr id="790" name=""/>
          <p:cNvSpPr/>
          <p:nvPr/>
        </p:nvSpPr>
        <p:spPr>
          <a:xfrm>
            <a:off x="4762440" y="6022800"/>
            <a:ext cx="3830760" cy="1800"/>
          </a:xfrm>
          <a:prstGeom prst="line">
            <a:avLst/>
          </a:prstGeom>
          <a:ln w="12600">
            <a:solidFill>
              <a:srgbClr val="002868"/>
            </a:solidFill>
            <a:miter/>
          </a:ln>
        </p:spPr>
        <p:style>
          <a:lnRef idx="0"/>
          <a:fillRef idx="0"/>
          <a:effectRef idx="0"/>
          <a:fontRef idx="minor"/>
        </p:style>
        <p:txBody>
          <a:bodyPr lIns="0" rIns="0" tIns="-45000" bIns="-45000" anchor="ctr">
            <a:noAutofit/>
          </a:bodyPr>
          <a:p>
            <a:endParaRPr b="0" lang="en-US" sz="2400" strike="noStrike" u="none">
              <a:solidFill>
                <a:srgbClr val="000000"/>
              </a:solidFill>
              <a:effectLst/>
              <a:uFillTx/>
              <a:latin typeface="Book Antiqua"/>
            </a:endParaRPr>
          </a:p>
        </p:txBody>
      </p:sp>
      <p:sp>
        <p:nvSpPr>
          <p:cNvPr id="791" name=""/>
          <p:cNvSpPr/>
          <p:nvPr/>
        </p:nvSpPr>
        <p:spPr>
          <a:xfrm>
            <a:off x="4940280" y="6014880"/>
            <a:ext cx="401760" cy="25272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2.3</a:t>
            </a:r>
            <a:endParaRPr b="0" lang="en-US" sz="1000" strike="noStrike" u="none">
              <a:solidFill>
                <a:srgbClr val="000000"/>
              </a:solidFill>
              <a:effectLst/>
              <a:uFillTx/>
              <a:latin typeface="Book Antiqua"/>
            </a:endParaRPr>
          </a:p>
        </p:txBody>
      </p:sp>
      <p:sp>
        <p:nvSpPr>
          <p:cNvPr id="792" name=""/>
          <p:cNvSpPr/>
          <p:nvPr/>
        </p:nvSpPr>
        <p:spPr>
          <a:xfrm>
            <a:off x="5200560" y="6014880"/>
            <a:ext cx="1658880" cy="25272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Leather carrying case</a:t>
            </a:r>
            <a:endParaRPr b="0" lang="en-US" sz="1000" strike="noStrike" u="none">
              <a:solidFill>
                <a:srgbClr val="000000"/>
              </a:solidFill>
              <a:effectLst/>
              <a:uFillTx/>
              <a:latin typeface="Book Antiqua"/>
            </a:endParaRPr>
          </a:p>
        </p:txBody>
      </p:sp>
      <p:sp>
        <p:nvSpPr>
          <p:cNvPr id="793" name=""/>
          <p:cNvSpPr/>
          <p:nvPr/>
        </p:nvSpPr>
        <p:spPr>
          <a:xfrm>
            <a:off x="6878520" y="6014880"/>
            <a:ext cx="914400" cy="25272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500/year</a:t>
            </a:r>
            <a:endParaRPr b="0" lang="en-US" sz="1000" strike="noStrike" u="none">
              <a:solidFill>
                <a:srgbClr val="000000"/>
              </a:solidFill>
              <a:effectLst/>
              <a:uFillTx/>
              <a:latin typeface="Book Antiqua"/>
            </a:endParaRPr>
          </a:p>
        </p:txBody>
      </p:sp>
      <p:sp>
        <p:nvSpPr>
          <p:cNvPr id="794" name=""/>
          <p:cNvSpPr/>
          <p:nvPr/>
        </p:nvSpPr>
        <p:spPr>
          <a:xfrm>
            <a:off x="7791480" y="6014880"/>
            <a:ext cx="763560" cy="25272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$N/each</a:t>
            </a:r>
            <a:endParaRPr b="0" lang="en-US" sz="1000" strike="noStrike" u="none">
              <a:solidFill>
                <a:srgbClr val="000000"/>
              </a:solidFill>
              <a:effectLst/>
              <a:uFillTx/>
              <a:latin typeface="Book Antiqua"/>
            </a:endParaRPr>
          </a:p>
        </p:txBody>
      </p:sp>
      <p:sp>
        <p:nvSpPr>
          <p:cNvPr id="795" name=""/>
          <p:cNvSpPr/>
          <p:nvPr/>
        </p:nvSpPr>
        <p:spPr>
          <a:xfrm>
            <a:off x="7781760" y="4162320"/>
            <a:ext cx="76392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$W/each</a:t>
            </a:r>
            <a:endParaRPr b="0" lang="en-US" sz="1000" strike="noStrike" u="none">
              <a:solidFill>
                <a:srgbClr val="000000"/>
              </a:solidFill>
              <a:effectLst/>
              <a:uFillTx/>
              <a:latin typeface="Book Antiqua"/>
            </a:endParaRPr>
          </a:p>
        </p:txBody>
      </p:sp>
      <p:sp>
        <p:nvSpPr>
          <p:cNvPr id="796" name=""/>
          <p:cNvSpPr/>
          <p:nvPr/>
        </p:nvSpPr>
        <p:spPr>
          <a:xfrm>
            <a:off x="7791480" y="5219640"/>
            <a:ext cx="763560" cy="252360"/>
          </a:xfrm>
          <a:prstGeom prst="rect">
            <a:avLst/>
          </a:prstGeom>
          <a:noFill/>
          <a:ln w="0">
            <a:noFill/>
          </a:ln>
        </p:spPr>
        <p:style>
          <a:lnRef idx="0"/>
          <a:fillRef idx="0"/>
          <a:effectRef idx="0"/>
          <a:fontRef idx="minor"/>
        </p:style>
        <p:txBody>
          <a:bodyPr wrap="none" lIns="0" rIns="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$K/each</a:t>
            </a:r>
            <a:endParaRPr b="0" lang="en-US" sz="1000" strike="noStrike" u="none">
              <a:solidFill>
                <a:srgbClr val="000000"/>
              </a:solidFill>
              <a:effectLst/>
              <a:uFillTx/>
              <a:latin typeface="Book Antiqua"/>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Book Antiqua"/>
            </a:endParaRPr>
          </a:p>
        </p:txBody>
      </p:sp>
    </p:spTree>
  </p:cSld>
  <p:transition>
    <p:wipe dir="r"/>
  </p:transition>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7" name=""/>
          <p:cNvSpPr/>
          <p:nvPr/>
        </p:nvSpPr>
        <p:spPr>
          <a:xfrm>
            <a:off x="6218280" y="4973760"/>
            <a:ext cx="1228680" cy="807840"/>
          </a:xfrm>
          <a:prstGeom prst="downArrowCallout">
            <a:avLst>
              <a:gd name="adj1" fmla="val 28126"/>
              <a:gd name="adj2" fmla="val 38024"/>
              <a:gd name="adj3" fmla="val 14736"/>
              <a:gd name="adj4" fmla="val 61157"/>
            </a:avLst>
          </a:prstGeom>
          <a:gradFill rotWithShape="0">
            <a:gsLst>
              <a:gs pos="0">
                <a:srgbClr val="fefefe"/>
              </a:gs>
              <a:gs pos="100000">
                <a:srgbClr val="a1c4cd"/>
              </a:gs>
            </a:gsLst>
            <a:lin ang="5400000"/>
          </a:gradFill>
          <a:ln w="12600">
            <a:solidFill>
              <a:srgbClr val="b4d0d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798" name=""/>
          <p:cNvSpPr/>
          <p:nvPr/>
        </p:nvSpPr>
        <p:spPr>
          <a:xfrm>
            <a:off x="6218280" y="3892680"/>
            <a:ext cx="1228680" cy="1063440"/>
          </a:xfrm>
          <a:prstGeom prst="downArrowCallout">
            <a:avLst>
              <a:gd name="adj1" fmla="val 20820"/>
              <a:gd name="adj2" fmla="val 28885"/>
              <a:gd name="adj3" fmla="val 12500"/>
              <a:gd name="adj4" fmla="val 68389"/>
            </a:avLst>
          </a:prstGeom>
          <a:gradFill rotWithShape="0">
            <a:gsLst>
              <a:gs pos="0">
                <a:srgbClr val="fefefe"/>
              </a:gs>
              <a:gs pos="100000">
                <a:srgbClr val="a1c4cd"/>
              </a:gs>
            </a:gsLst>
            <a:lin ang="5400000"/>
          </a:gradFill>
          <a:ln w="12600">
            <a:solidFill>
              <a:srgbClr val="b4d0d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799" name=""/>
          <p:cNvSpPr/>
          <p:nvPr/>
        </p:nvSpPr>
        <p:spPr>
          <a:xfrm>
            <a:off x="3429000" y="5724360"/>
            <a:ext cx="0" cy="219240"/>
          </a:xfrm>
          <a:prstGeom prst="line">
            <a:avLst/>
          </a:prstGeom>
          <a:ln w="12600">
            <a:solidFill>
              <a:srgbClr val="002868"/>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800" name=""/>
          <p:cNvSpPr/>
          <p:nvPr/>
        </p:nvSpPr>
        <p:spPr>
          <a:xfrm>
            <a:off x="2666880" y="5229360"/>
            <a:ext cx="0" cy="218880"/>
          </a:xfrm>
          <a:prstGeom prst="line">
            <a:avLst/>
          </a:prstGeom>
          <a:ln w="12600">
            <a:solidFill>
              <a:srgbClr val="002868"/>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801" name=""/>
          <p:cNvSpPr/>
          <p:nvPr/>
        </p:nvSpPr>
        <p:spPr>
          <a:xfrm>
            <a:off x="1990800" y="4772160"/>
            <a:ext cx="0" cy="218880"/>
          </a:xfrm>
          <a:prstGeom prst="line">
            <a:avLst/>
          </a:prstGeom>
          <a:ln w="12600">
            <a:solidFill>
              <a:srgbClr val="002868"/>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802" name=""/>
          <p:cNvSpPr/>
          <p:nvPr/>
        </p:nvSpPr>
        <p:spPr>
          <a:xfrm>
            <a:off x="1305000" y="4295880"/>
            <a:ext cx="0" cy="218880"/>
          </a:xfrm>
          <a:prstGeom prst="line">
            <a:avLst/>
          </a:prstGeom>
          <a:ln w="12600">
            <a:solidFill>
              <a:srgbClr val="002868"/>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803" name=""/>
          <p:cNvSpPr/>
          <p:nvPr/>
        </p:nvSpPr>
        <p:spPr>
          <a:xfrm>
            <a:off x="485640" y="2414520"/>
            <a:ext cx="3851280" cy="1090800"/>
          </a:xfrm>
          <a:prstGeom prst="rect">
            <a:avLst/>
          </a:prstGeom>
          <a:noFill/>
          <a:ln w="0">
            <a:noFill/>
          </a:ln>
        </p:spPr>
        <p:style>
          <a:lnRef idx="0"/>
          <a:fillRef idx="0"/>
          <a:effectRef idx="0"/>
          <a:fontRef idx="minor"/>
        </p:style>
        <p:txBody>
          <a:bodyPr lIns="0" rIns="0" tIns="46800" bIns="46800" anchor="t">
            <a:noAutofit/>
          </a:bodyPr>
          <a:p>
            <a:pPr marL="1054080" indent="-105408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Description:  Buyer and seller negotiate in structured, threaded discussions that are tracked and recorded until a final agreement is reached</a:t>
            </a:r>
            <a:endParaRPr b="0" lang="en-US" sz="1400" strike="noStrike" u="none">
              <a:solidFill>
                <a:srgbClr val="000000"/>
              </a:solidFill>
              <a:effectLst/>
              <a:uFillTx/>
              <a:latin typeface="Book Antiqua"/>
            </a:endParaRPr>
          </a:p>
        </p:txBody>
      </p:sp>
      <p:sp>
        <p:nvSpPr>
          <p:cNvPr id="804" name=""/>
          <p:cNvSpPr/>
          <p:nvPr/>
        </p:nvSpPr>
        <p:spPr>
          <a:xfrm>
            <a:off x="485640" y="2079720"/>
            <a:ext cx="3915000" cy="30456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Structured Negotiations</a:t>
            </a:r>
            <a:endParaRPr b="0" lang="en-US" sz="1600" strike="noStrike" u="none">
              <a:solidFill>
                <a:srgbClr val="000000"/>
              </a:solidFill>
              <a:effectLst/>
              <a:uFillTx/>
              <a:latin typeface="Book Antiqua"/>
            </a:endParaRPr>
          </a:p>
        </p:txBody>
      </p:sp>
      <p:sp>
        <p:nvSpPr>
          <p:cNvPr id="805" name=""/>
          <p:cNvSpPr/>
          <p:nvPr/>
        </p:nvSpPr>
        <p:spPr>
          <a:xfrm>
            <a:off x="485640" y="2403360"/>
            <a:ext cx="3894120" cy="1800"/>
          </a:xfrm>
          <a:prstGeom prst="line">
            <a:avLst/>
          </a:prstGeom>
          <a:ln w="28440">
            <a:solidFill>
              <a:srgbClr val="002868"/>
            </a:solidFill>
            <a:miter/>
          </a:ln>
        </p:spPr>
        <p:style>
          <a:lnRef idx="0"/>
          <a:fillRef idx="0"/>
          <a:effectRef idx="0"/>
          <a:fontRef idx="minor"/>
        </p:style>
        <p:txBody>
          <a:bodyPr lIns="0" rIns="0" tIns="-45000" bIns="-45000" anchor="ctr">
            <a:noAutofit/>
          </a:bodyPr>
          <a:p>
            <a:endParaRPr b="0" lang="en-US" sz="2400" strike="noStrike" u="none">
              <a:solidFill>
                <a:srgbClr val="000000"/>
              </a:solidFill>
              <a:effectLst/>
              <a:uFillTx/>
              <a:latin typeface="Book Antiqua"/>
            </a:endParaRPr>
          </a:p>
        </p:txBody>
      </p:sp>
      <p:sp>
        <p:nvSpPr>
          <p:cNvPr id="806" name="PlaceHolder 1"/>
          <p:cNvSpPr>
            <a:spLocks noGrp="1"/>
          </p:cNvSpPr>
          <p:nvPr>
            <p:ph type="title"/>
          </p:nvPr>
        </p:nvSpPr>
        <p:spPr>
          <a:xfrm>
            <a:off x="817560" y="461880"/>
            <a:ext cx="8231040" cy="59544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Moai Liveexchange Allows Buyers and Sellers to Do Online Negotiations.</a:t>
            </a:r>
            <a:endParaRPr b="1" lang="en-US" sz="1800" strike="noStrike" u="none">
              <a:solidFill>
                <a:srgbClr val="ffffff"/>
              </a:solidFill>
              <a:effectLst/>
              <a:uFillTx/>
              <a:latin typeface="Arial"/>
            </a:endParaRPr>
          </a:p>
        </p:txBody>
      </p:sp>
      <p:sp>
        <p:nvSpPr>
          <p:cNvPr id="807" name=""/>
          <p:cNvSpPr/>
          <p:nvPr/>
        </p:nvSpPr>
        <p:spPr>
          <a:xfrm>
            <a:off x="4896000" y="2079720"/>
            <a:ext cx="3838320" cy="304560"/>
          </a:xfrm>
          <a:prstGeom prst="rect">
            <a:avLst/>
          </a:prstGeom>
          <a:noFill/>
          <a:ln w="0">
            <a:noFill/>
          </a:ln>
        </p:spPr>
        <p:style>
          <a:lnRef idx="0"/>
          <a:fillRef idx="0"/>
          <a:effectRef idx="0"/>
          <a:fontRef idx="minor"/>
        </p:style>
        <p:txBody>
          <a:bodyPr lIns="0" rIns="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Multi-Stage Negotiations</a:t>
            </a:r>
            <a:endParaRPr b="0" lang="en-US" sz="1600" strike="noStrike" u="none">
              <a:solidFill>
                <a:srgbClr val="000000"/>
              </a:solidFill>
              <a:effectLst/>
              <a:uFillTx/>
              <a:latin typeface="Book Antiqua"/>
            </a:endParaRPr>
          </a:p>
        </p:txBody>
      </p:sp>
      <p:sp>
        <p:nvSpPr>
          <p:cNvPr id="808" name=""/>
          <p:cNvSpPr/>
          <p:nvPr/>
        </p:nvSpPr>
        <p:spPr>
          <a:xfrm>
            <a:off x="4896000" y="2403360"/>
            <a:ext cx="3819240" cy="1800"/>
          </a:xfrm>
          <a:prstGeom prst="line">
            <a:avLst/>
          </a:prstGeom>
          <a:ln w="28440">
            <a:solidFill>
              <a:srgbClr val="002868"/>
            </a:solidFill>
            <a:miter/>
          </a:ln>
        </p:spPr>
        <p:style>
          <a:lnRef idx="0"/>
          <a:fillRef idx="0"/>
          <a:effectRef idx="0"/>
          <a:fontRef idx="minor"/>
        </p:style>
        <p:txBody>
          <a:bodyPr lIns="0" rIns="0" tIns="-45000" bIns="-45000" anchor="ctr">
            <a:noAutofit/>
          </a:bodyPr>
          <a:p>
            <a:endParaRPr b="0" lang="en-US" sz="2400" strike="noStrike" u="none">
              <a:solidFill>
                <a:srgbClr val="000000"/>
              </a:solidFill>
              <a:effectLst/>
              <a:uFillTx/>
              <a:latin typeface="Book Antiqua"/>
            </a:endParaRPr>
          </a:p>
        </p:txBody>
      </p:sp>
      <p:sp>
        <p:nvSpPr>
          <p:cNvPr id="809" name=""/>
          <p:cNvSpPr/>
          <p:nvPr/>
        </p:nvSpPr>
        <p:spPr>
          <a:xfrm>
            <a:off x="4896000" y="2414520"/>
            <a:ext cx="3774960" cy="1090800"/>
          </a:xfrm>
          <a:prstGeom prst="rect">
            <a:avLst/>
          </a:prstGeom>
          <a:noFill/>
          <a:ln w="0">
            <a:noFill/>
          </a:ln>
        </p:spPr>
        <p:style>
          <a:lnRef idx="0"/>
          <a:fillRef idx="0"/>
          <a:effectRef idx="0"/>
          <a:fontRef idx="minor"/>
        </p:style>
        <p:txBody>
          <a:bodyPr lIns="0" rIns="0" tIns="46800" bIns="46800" anchor="t">
            <a:noAutofit/>
          </a:bodyPr>
          <a:p>
            <a:pPr marL="1054080" indent="-105408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Description:  Buyer negotiates with suppliers on first parameter(s) until agreed upon and then negotiates the next parameter(s).  Contract awarded to “best” bid after all stages</a:t>
            </a:r>
            <a:endParaRPr b="0" lang="en-US" sz="1400" strike="noStrike" u="none">
              <a:solidFill>
                <a:srgbClr val="000000"/>
              </a:solidFill>
              <a:effectLst/>
              <a:uFillTx/>
              <a:latin typeface="Book Antiqua"/>
            </a:endParaRPr>
          </a:p>
        </p:txBody>
      </p:sp>
      <p:sp>
        <p:nvSpPr>
          <p:cNvPr id="810" name=""/>
          <p:cNvSpPr/>
          <p:nvPr/>
        </p:nvSpPr>
        <p:spPr>
          <a:xfrm>
            <a:off x="485640" y="3465360"/>
            <a:ext cx="1225800" cy="3794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Buyer Distributes RFQ</a:t>
            </a:r>
            <a:endParaRPr b="0" lang="en-US" sz="1000" strike="noStrike" u="none">
              <a:solidFill>
                <a:srgbClr val="000000"/>
              </a:solidFill>
              <a:effectLst/>
              <a:uFillTx/>
              <a:latin typeface="Book Antiqua"/>
            </a:endParaRPr>
          </a:p>
        </p:txBody>
      </p:sp>
      <p:sp>
        <p:nvSpPr>
          <p:cNvPr id="811" name=""/>
          <p:cNvSpPr/>
          <p:nvPr/>
        </p:nvSpPr>
        <p:spPr>
          <a:xfrm>
            <a:off x="1182600" y="3954600"/>
            <a:ext cx="1224000" cy="379440"/>
          </a:xfrm>
          <a:prstGeom prst="rect">
            <a:avLst/>
          </a:prstGeom>
          <a:solidFill>
            <a:srgbClr val="ffb84f"/>
          </a:solidFill>
          <a:ln w="12600">
            <a:solidFill>
              <a:srgbClr val="002868"/>
            </a:solidFill>
            <a:miter/>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Supplier </a:t>
            </a:r>
            <a:endParaRPr b="0" lang="en-US" sz="10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Submits Bid</a:t>
            </a:r>
            <a:endParaRPr b="0" lang="en-US" sz="1000" strike="noStrike" u="none">
              <a:solidFill>
                <a:srgbClr val="000000"/>
              </a:solidFill>
              <a:effectLst/>
              <a:uFillTx/>
              <a:latin typeface="Book Antiqua"/>
            </a:endParaRPr>
          </a:p>
        </p:txBody>
      </p:sp>
      <p:sp>
        <p:nvSpPr>
          <p:cNvPr id="812" name=""/>
          <p:cNvSpPr/>
          <p:nvPr/>
        </p:nvSpPr>
        <p:spPr>
          <a:xfrm>
            <a:off x="1876320" y="4444920"/>
            <a:ext cx="1224000" cy="37800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Buyer Negotiates Price</a:t>
            </a:r>
            <a:endParaRPr b="0" lang="en-US" sz="1000" strike="noStrike" u="none">
              <a:solidFill>
                <a:srgbClr val="000000"/>
              </a:solidFill>
              <a:effectLst/>
              <a:uFillTx/>
              <a:latin typeface="Book Antiqua"/>
            </a:endParaRPr>
          </a:p>
        </p:txBody>
      </p:sp>
      <p:sp>
        <p:nvSpPr>
          <p:cNvPr id="813" name=""/>
          <p:cNvSpPr/>
          <p:nvPr/>
        </p:nvSpPr>
        <p:spPr>
          <a:xfrm>
            <a:off x="2570040" y="4933800"/>
            <a:ext cx="1225800" cy="379440"/>
          </a:xfrm>
          <a:prstGeom prst="rect">
            <a:avLst/>
          </a:prstGeom>
          <a:solidFill>
            <a:srgbClr val="ffb84f"/>
          </a:solidFill>
          <a:ln w="12600">
            <a:solidFill>
              <a:srgbClr val="002868"/>
            </a:solidFill>
            <a:miter/>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Supplier Negotiates Delivery</a:t>
            </a:r>
            <a:endParaRPr b="0" lang="en-US" sz="1000" strike="noStrike" u="none">
              <a:solidFill>
                <a:srgbClr val="000000"/>
              </a:solidFill>
              <a:effectLst/>
              <a:uFillTx/>
              <a:latin typeface="Book Antiqua"/>
            </a:endParaRPr>
          </a:p>
        </p:txBody>
      </p:sp>
      <p:sp>
        <p:nvSpPr>
          <p:cNvPr id="814" name=""/>
          <p:cNvSpPr/>
          <p:nvPr/>
        </p:nvSpPr>
        <p:spPr>
          <a:xfrm>
            <a:off x="3265560" y="5424480"/>
            <a:ext cx="1225440" cy="3794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Buyer Awards Contract t</a:t>
            </a:r>
            <a:endParaRPr b="0" lang="en-US" sz="1000" strike="noStrike" u="none">
              <a:solidFill>
                <a:srgbClr val="000000"/>
              </a:solidFill>
              <a:effectLst/>
              <a:uFillTx/>
              <a:latin typeface="Book Antiqua"/>
            </a:endParaRPr>
          </a:p>
        </p:txBody>
      </p:sp>
      <p:cxnSp>
        <p:nvCxnSpPr>
          <p:cNvPr id="815" name=""/>
          <p:cNvCxnSpPr>
            <a:stCxn id="810" idx="3"/>
            <a:endCxn id="811" idx="0"/>
          </p:cNvCxnSpPr>
          <p:nvPr/>
        </p:nvCxnSpPr>
        <p:spPr>
          <a:xfrm>
            <a:off x="1711080" y="3655800"/>
            <a:ext cx="84600" cy="299160"/>
          </a:xfrm>
          <a:prstGeom prst="bentConnector2">
            <a:avLst/>
          </a:prstGeom>
          <a:ln w="12600">
            <a:solidFill>
              <a:srgbClr val="002868"/>
            </a:solidFill>
            <a:miter/>
            <a:tailEnd len="sm" type="triangle" w="sm"/>
          </a:ln>
        </p:spPr>
      </p:cxnSp>
      <p:cxnSp>
        <p:nvCxnSpPr>
          <p:cNvPr id="816" name=""/>
          <p:cNvCxnSpPr>
            <a:stCxn id="811" idx="3"/>
            <a:endCxn id="812" idx="0"/>
          </p:cNvCxnSpPr>
          <p:nvPr/>
        </p:nvCxnSpPr>
        <p:spPr>
          <a:xfrm>
            <a:off x="2406240" y="4144680"/>
            <a:ext cx="83160" cy="300600"/>
          </a:xfrm>
          <a:prstGeom prst="bentConnector2">
            <a:avLst/>
          </a:prstGeom>
          <a:ln w="12600">
            <a:solidFill>
              <a:srgbClr val="002868"/>
            </a:solidFill>
            <a:miter/>
            <a:tailEnd len="sm" type="triangle" w="sm"/>
          </a:ln>
        </p:spPr>
      </p:cxnSp>
      <p:cxnSp>
        <p:nvCxnSpPr>
          <p:cNvPr id="817" name=""/>
          <p:cNvCxnSpPr>
            <a:stCxn id="812" idx="3"/>
            <a:endCxn id="813" idx="0"/>
          </p:cNvCxnSpPr>
          <p:nvPr/>
        </p:nvCxnSpPr>
        <p:spPr>
          <a:xfrm>
            <a:off x="3099960" y="4633560"/>
            <a:ext cx="83160" cy="300600"/>
          </a:xfrm>
          <a:prstGeom prst="bentConnector2">
            <a:avLst/>
          </a:prstGeom>
          <a:ln w="12600">
            <a:solidFill>
              <a:srgbClr val="002868"/>
            </a:solidFill>
            <a:miter/>
            <a:tailEnd len="sm" type="triangle" w="sm"/>
          </a:ln>
        </p:spPr>
      </p:cxnSp>
      <p:cxnSp>
        <p:nvCxnSpPr>
          <p:cNvPr id="818" name=""/>
          <p:cNvCxnSpPr>
            <a:stCxn id="813" idx="3"/>
            <a:endCxn id="814" idx="0"/>
          </p:cNvCxnSpPr>
          <p:nvPr/>
        </p:nvCxnSpPr>
        <p:spPr>
          <a:xfrm>
            <a:off x="3795480" y="5124240"/>
            <a:ext cx="83160" cy="300600"/>
          </a:xfrm>
          <a:prstGeom prst="bentConnector2">
            <a:avLst/>
          </a:prstGeom>
          <a:ln w="12600">
            <a:solidFill>
              <a:srgbClr val="002868"/>
            </a:solidFill>
            <a:miter/>
            <a:tailEnd len="sm" type="triangle" w="sm"/>
          </a:ln>
        </p:spPr>
      </p:cxnSp>
      <p:sp>
        <p:nvSpPr>
          <p:cNvPr id="819" name=""/>
          <p:cNvSpPr/>
          <p:nvPr/>
        </p:nvSpPr>
        <p:spPr>
          <a:xfrm>
            <a:off x="677880" y="4516560"/>
            <a:ext cx="947880" cy="339480"/>
          </a:xfrm>
          <a:prstGeom prst="rect">
            <a:avLst/>
          </a:prstGeom>
          <a:solidFill>
            <a:srgbClr val="a1c4cd">
              <a:alpha val="50000"/>
            </a:srgbClr>
          </a:solidFill>
          <a:ln w="12600">
            <a:solidFill>
              <a:srgbClr val="002868"/>
            </a:solidFill>
            <a:miter/>
          </a:ln>
        </p:spPr>
        <p:style>
          <a:lnRef idx="0"/>
          <a:fillRef idx="0"/>
          <a:effectRef idx="0"/>
          <a:fontRef idx="minor"/>
        </p:style>
        <p:txBody>
          <a:bodyPr lIns="0" rIns="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Documentation</a:t>
            </a:r>
            <a:br>
              <a:rPr sz="1000"/>
            </a:br>
            <a:r>
              <a:rPr b="0" lang="en-US" sz="1000" strike="noStrike" u="none">
                <a:solidFill>
                  <a:srgbClr val="000000"/>
                </a:solidFill>
                <a:effectLst/>
                <a:uFillTx/>
                <a:latin typeface="Arial"/>
              </a:rPr>
              <a:t>Created</a:t>
            </a:r>
            <a:endParaRPr b="0" lang="en-US" sz="1000" strike="noStrike" u="none">
              <a:solidFill>
                <a:srgbClr val="000000"/>
              </a:solidFill>
              <a:effectLst/>
              <a:uFillTx/>
              <a:latin typeface="Book Antiqua"/>
            </a:endParaRPr>
          </a:p>
        </p:txBody>
      </p:sp>
      <p:sp>
        <p:nvSpPr>
          <p:cNvPr id="820" name=""/>
          <p:cNvSpPr/>
          <p:nvPr/>
        </p:nvSpPr>
        <p:spPr>
          <a:xfrm>
            <a:off x="1427040" y="4997520"/>
            <a:ext cx="949320" cy="339480"/>
          </a:xfrm>
          <a:prstGeom prst="rect">
            <a:avLst/>
          </a:prstGeom>
          <a:solidFill>
            <a:srgbClr val="a1c4cd">
              <a:alpha val="50000"/>
            </a:srgbClr>
          </a:solidFill>
          <a:ln w="12600">
            <a:solidFill>
              <a:srgbClr val="002868"/>
            </a:solidFill>
            <a:miter/>
          </a:ln>
        </p:spPr>
        <p:style>
          <a:lnRef idx="0"/>
          <a:fillRef idx="0"/>
          <a:effectRef idx="0"/>
          <a:fontRef idx="minor"/>
        </p:style>
        <p:txBody>
          <a:bodyPr lIns="0" rIns="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Documentation</a:t>
            </a:r>
            <a:br>
              <a:rPr sz="1000"/>
            </a:br>
            <a:r>
              <a:rPr b="0" lang="en-US" sz="1000" strike="noStrike" u="none">
                <a:solidFill>
                  <a:srgbClr val="000000"/>
                </a:solidFill>
                <a:effectLst/>
                <a:uFillTx/>
                <a:latin typeface="Arial"/>
              </a:rPr>
              <a:t>Created</a:t>
            </a:r>
            <a:endParaRPr b="0" lang="en-US" sz="1000" strike="noStrike" u="none">
              <a:solidFill>
                <a:srgbClr val="000000"/>
              </a:solidFill>
              <a:effectLst/>
              <a:uFillTx/>
              <a:latin typeface="Book Antiqua"/>
            </a:endParaRPr>
          </a:p>
        </p:txBody>
      </p:sp>
      <p:sp>
        <p:nvSpPr>
          <p:cNvPr id="821" name=""/>
          <p:cNvSpPr/>
          <p:nvPr/>
        </p:nvSpPr>
        <p:spPr>
          <a:xfrm>
            <a:off x="2127240" y="5448240"/>
            <a:ext cx="949320" cy="341280"/>
          </a:xfrm>
          <a:prstGeom prst="rect">
            <a:avLst/>
          </a:prstGeom>
          <a:solidFill>
            <a:srgbClr val="a1c4cd">
              <a:alpha val="50000"/>
            </a:srgbClr>
          </a:solidFill>
          <a:ln w="12600">
            <a:solidFill>
              <a:srgbClr val="002868"/>
            </a:solidFill>
            <a:miter/>
          </a:ln>
        </p:spPr>
        <p:style>
          <a:lnRef idx="0"/>
          <a:fillRef idx="0"/>
          <a:effectRef idx="0"/>
          <a:fontRef idx="minor"/>
        </p:style>
        <p:txBody>
          <a:bodyPr lIns="0" rIns="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Documentation</a:t>
            </a:r>
            <a:br>
              <a:rPr sz="1000"/>
            </a:br>
            <a:r>
              <a:rPr b="0" lang="en-US" sz="1000" strike="noStrike" u="none">
                <a:solidFill>
                  <a:srgbClr val="000000"/>
                </a:solidFill>
                <a:effectLst/>
                <a:uFillTx/>
                <a:latin typeface="Arial"/>
              </a:rPr>
              <a:t>Created</a:t>
            </a:r>
            <a:endParaRPr b="0" lang="en-US" sz="1000" strike="noStrike" u="none">
              <a:solidFill>
                <a:srgbClr val="000000"/>
              </a:solidFill>
              <a:effectLst/>
              <a:uFillTx/>
              <a:latin typeface="Book Antiqua"/>
            </a:endParaRPr>
          </a:p>
        </p:txBody>
      </p:sp>
      <p:sp>
        <p:nvSpPr>
          <p:cNvPr id="822" name=""/>
          <p:cNvSpPr/>
          <p:nvPr/>
        </p:nvSpPr>
        <p:spPr>
          <a:xfrm>
            <a:off x="2963880" y="5937120"/>
            <a:ext cx="947880" cy="339840"/>
          </a:xfrm>
          <a:prstGeom prst="rect">
            <a:avLst/>
          </a:prstGeom>
          <a:solidFill>
            <a:srgbClr val="a1c4cd">
              <a:alpha val="50000"/>
            </a:srgbClr>
          </a:solidFill>
          <a:ln w="12600">
            <a:solidFill>
              <a:srgbClr val="002868"/>
            </a:solidFill>
            <a:miter/>
          </a:ln>
        </p:spPr>
        <p:style>
          <a:lnRef idx="0"/>
          <a:fillRef idx="0"/>
          <a:effectRef idx="0"/>
          <a:fontRef idx="minor"/>
        </p:style>
        <p:txBody>
          <a:bodyPr lIns="0" rIns="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Documentation</a:t>
            </a:r>
            <a:br>
              <a:rPr sz="1000"/>
            </a:br>
            <a:r>
              <a:rPr b="0" lang="en-US" sz="1000" strike="noStrike" u="none">
                <a:solidFill>
                  <a:srgbClr val="000000"/>
                </a:solidFill>
                <a:effectLst/>
                <a:uFillTx/>
                <a:latin typeface="Arial"/>
              </a:rPr>
              <a:t>Created</a:t>
            </a:r>
            <a:endParaRPr b="0" lang="en-US" sz="1000" strike="noStrike" u="none">
              <a:solidFill>
                <a:srgbClr val="000000"/>
              </a:solidFill>
              <a:effectLst/>
              <a:uFillTx/>
              <a:latin typeface="Book Antiqua"/>
            </a:endParaRPr>
          </a:p>
        </p:txBody>
      </p:sp>
      <p:sp>
        <p:nvSpPr>
          <p:cNvPr id="823" name=""/>
          <p:cNvSpPr/>
          <p:nvPr/>
        </p:nvSpPr>
        <p:spPr>
          <a:xfrm>
            <a:off x="5167440" y="4159080"/>
            <a:ext cx="949320" cy="241560"/>
          </a:xfrm>
          <a:prstGeom prst="rect">
            <a:avLst/>
          </a:prstGeom>
          <a:noFill/>
          <a:ln w="0">
            <a:noFill/>
          </a:ln>
        </p:spPr>
        <p:style>
          <a:lnRef idx="0"/>
          <a:fillRef idx="0"/>
          <a:effectRef idx="0"/>
          <a:fontRef idx="minor"/>
        </p:style>
        <p:txBody>
          <a:bodyPr lIns="0" rIns="0" tIns="46800" bIns="46800" anchor="ctr">
            <a:no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15 Suppliers</a:t>
            </a:r>
            <a:endParaRPr b="0" lang="en-US" sz="1000" strike="noStrike" u="none">
              <a:solidFill>
                <a:srgbClr val="000000"/>
              </a:solidFill>
              <a:effectLst/>
              <a:uFillTx/>
              <a:latin typeface="Book Antiqua"/>
            </a:endParaRPr>
          </a:p>
        </p:txBody>
      </p:sp>
      <p:sp>
        <p:nvSpPr>
          <p:cNvPr id="824" name=""/>
          <p:cNvSpPr/>
          <p:nvPr/>
        </p:nvSpPr>
        <p:spPr>
          <a:xfrm>
            <a:off x="7613640" y="4605480"/>
            <a:ext cx="949320" cy="241200"/>
          </a:xfrm>
          <a:prstGeom prst="rect">
            <a:avLst/>
          </a:prstGeom>
          <a:noFill/>
          <a:ln w="0">
            <a:noFill/>
          </a:ln>
        </p:spPr>
        <p:style>
          <a:lnRef idx="0"/>
          <a:fillRef idx="0"/>
          <a:effectRef idx="0"/>
          <a:fontRef idx="minor"/>
        </p:style>
        <p:txBody>
          <a:bodyPr lIns="0" rIns="0" tIns="46800" bIns="4680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Stage 1:  Price</a:t>
            </a:r>
            <a:endParaRPr b="0" lang="en-US" sz="1000" strike="noStrike" u="none">
              <a:solidFill>
                <a:srgbClr val="000000"/>
              </a:solidFill>
              <a:effectLst/>
              <a:uFillTx/>
              <a:latin typeface="Book Antiqua"/>
            </a:endParaRPr>
          </a:p>
        </p:txBody>
      </p:sp>
      <p:sp>
        <p:nvSpPr>
          <p:cNvPr id="825" name=""/>
          <p:cNvSpPr/>
          <p:nvPr/>
        </p:nvSpPr>
        <p:spPr>
          <a:xfrm>
            <a:off x="5157720" y="5127480"/>
            <a:ext cx="949320" cy="241560"/>
          </a:xfrm>
          <a:prstGeom prst="rect">
            <a:avLst/>
          </a:prstGeom>
          <a:noFill/>
          <a:ln w="0">
            <a:noFill/>
          </a:ln>
        </p:spPr>
        <p:style>
          <a:lnRef idx="0"/>
          <a:fillRef idx="0"/>
          <a:effectRef idx="0"/>
          <a:fontRef idx="minor"/>
        </p:style>
        <p:txBody>
          <a:bodyPr lIns="0" rIns="0" tIns="46800" bIns="46800" anchor="ctr">
            <a:no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10 Suppliers</a:t>
            </a:r>
            <a:endParaRPr b="0" lang="en-US" sz="1000" strike="noStrike" u="none">
              <a:solidFill>
                <a:srgbClr val="000000"/>
              </a:solidFill>
              <a:effectLst/>
              <a:uFillTx/>
              <a:latin typeface="Book Antiqua"/>
            </a:endParaRPr>
          </a:p>
        </p:txBody>
      </p:sp>
      <p:sp>
        <p:nvSpPr>
          <p:cNvPr id="826" name=""/>
          <p:cNvSpPr/>
          <p:nvPr/>
        </p:nvSpPr>
        <p:spPr>
          <a:xfrm>
            <a:off x="7604280" y="5375160"/>
            <a:ext cx="949320" cy="241560"/>
          </a:xfrm>
          <a:prstGeom prst="rect">
            <a:avLst/>
          </a:prstGeom>
          <a:noFill/>
          <a:ln w="0">
            <a:noFill/>
          </a:ln>
        </p:spPr>
        <p:style>
          <a:lnRef idx="0"/>
          <a:fillRef idx="0"/>
          <a:effectRef idx="0"/>
          <a:fontRef idx="minor"/>
        </p:style>
        <p:txBody>
          <a:bodyPr lIns="0" rIns="0" tIns="46800" bIns="4680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Stage 2:</a:t>
            </a:r>
            <a:endParaRPr b="0" lang="en-US" sz="1000" strike="noStrike" u="none">
              <a:solidFill>
                <a:srgbClr val="000000"/>
              </a:solidFill>
              <a:effectLst/>
              <a:uFillTx/>
              <a:latin typeface="Book Antiqua"/>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Shipping Terms</a:t>
            </a:r>
            <a:endParaRPr b="0" lang="en-US" sz="1000" strike="noStrike" u="none">
              <a:solidFill>
                <a:srgbClr val="000000"/>
              </a:solidFill>
              <a:effectLst/>
              <a:uFillTx/>
              <a:latin typeface="Book Antiqua"/>
            </a:endParaRPr>
          </a:p>
        </p:txBody>
      </p:sp>
      <p:sp>
        <p:nvSpPr>
          <p:cNvPr id="827" name=""/>
          <p:cNvSpPr/>
          <p:nvPr/>
        </p:nvSpPr>
        <p:spPr>
          <a:xfrm>
            <a:off x="5157720" y="5807160"/>
            <a:ext cx="949320" cy="241200"/>
          </a:xfrm>
          <a:prstGeom prst="rect">
            <a:avLst/>
          </a:prstGeom>
          <a:noFill/>
          <a:ln w="0">
            <a:noFill/>
          </a:ln>
        </p:spPr>
        <p:style>
          <a:lnRef idx="0"/>
          <a:fillRef idx="0"/>
          <a:effectRef idx="0"/>
          <a:fontRef idx="minor"/>
        </p:style>
        <p:txBody>
          <a:bodyPr lIns="0" rIns="0" tIns="46800" bIns="46800" anchor="ctr">
            <a:no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5 Suppliers</a:t>
            </a:r>
            <a:endParaRPr b="0" lang="en-US" sz="1000" strike="noStrike" u="none">
              <a:solidFill>
                <a:srgbClr val="000000"/>
              </a:solidFill>
              <a:effectLst/>
              <a:uFillTx/>
              <a:latin typeface="Book Antiqua"/>
            </a:endParaRPr>
          </a:p>
        </p:txBody>
      </p:sp>
      <p:sp>
        <p:nvSpPr>
          <p:cNvPr id="828" name=""/>
          <p:cNvSpPr/>
          <p:nvPr/>
        </p:nvSpPr>
        <p:spPr>
          <a:xfrm>
            <a:off x="7604280" y="5913360"/>
            <a:ext cx="949320" cy="241200"/>
          </a:xfrm>
          <a:prstGeom prst="rect">
            <a:avLst/>
          </a:prstGeom>
          <a:noFill/>
          <a:ln w="0">
            <a:noFill/>
          </a:ln>
        </p:spPr>
        <p:style>
          <a:lnRef idx="0"/>
          <a:fillRef idx="0"/>
          <a:effectRef idx="0"/>
          <a:fontRef idx="minor"/>
        </p:style>
        <p:txBody>
          <a:bodyPr lIns="0" rIns="0" tIns="46800" bIns="4680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Stage 3:</a:t>
            </a:r>
            <a:endParaRPr b="0" lang="en-US" sz="1000" strike="noStrike" u="none">
              <a:solidFill>
                <a:srgbClr val="000000"/>
              </a:solidFill>
              <a:effectLst/>
              <a:uFillTx/>
              <a:latin typeface="Book Antiqua"/>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Quality Level</a:t>
            </a:r>
            <a:endParaRPr b="0" lang="en-US" sz="1000" strike="noStrike" u="none">
              <a:solidFill>
                <a:srgbClr val="000000"/>
              </a:solidFill>
              <a:effectLst/>
              <a:uFillTx/>
              <a:latin typeface="Book Antiqua"/>
            </a:endParaRPr>
          </a:p>
        </p:txBody>
      </p:sp>
      <p:sp>
        <p:nvSpPr>
          <p:cNvPr id="829" name=""/>
          <p:cNvSpPr/>
          <p:nvPr/>
        </p:nvSpPr>
        <p:spPr>
          <a:xfrm>
            <a:off x="4967280" y="6369120"/>
            <a:ext cx="1139760" cy="241200"/>
          </a:xfrm>
          <a:prstGeom prst="rect">
            <a:avLst/>
          </a:prstGeom>
          <a:noFill/>
          <a:ln w="0">
            <a:noFill/>
          </a:ln>
        </p:spPr>
        <p:style>
          <a:lnRef idx="0"/>
          <a:fillRef idx="0"/>
          <a:effectRef idx="0"/>
          <a:fontRef idx="minor"/>
        </p:style>
        <p:txBody>
          <a:bodyPr lIns="0" rIns="0" tIns="46800" bIns="46800" anchor="ctr">
            <a:no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Winning Supplier</a:t>
            </a:r>
            <a:endParaRPr b="0" lang="en-US" sz="1000" strike="noStrike" u="none">
              <a:solidFill>
                <a:srgbClr val="000000"/>
              </a:solidFill>
              <a:effectLst/>
              <a:uFillTx/>
              <a:latin typeface="Book Antiqua"/>
            </a:endParaRPr>
          </a:p>
        </p:txBody>
      </p:sp>
      <p:grpSp>
        <p:nvGrpSpPr>
          <p:cNvPr id="830" name=""/>
          <p:cNvGrpSpPr/>
          <p:nvPr/>
        </p:nvGrpSpPr>
        <p:grpSpPr>
          <a:xfrm>
            <a:off x="6283440" y="4206960"/>
            <a:ext cx="1098000" cy="123840"/>
            <a:chOff x="6283440" y="4206960"/>
            <a:chExt cx="1098000" cy="123840"/>
          </a:xfrm>
        </p:grpSpPr>
        <p:sp>
          <p:nvSpPr>
            <p:cNvPr id="831" name=""/>
            <p:cNvSpPr/>
            <p:nvPr/>
          </p:nvSpPr>
          <p:spPr>
            <a:xfrm>
              <a:off x="6283440" y="4206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32" name=""/>
            <p:cNvSpPr/>
            <p:nvPr/>
          </p:nvSpPr>
          <p:spPr>
            <a:xfrm>
              <a:off x="6526800" y="4206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33" name=""/>
            <p:cNvSpPr/>
            <p:nvPr/>
          </p:nvSpPr>
          <p:spPr>
            <a:xfrm>
              <a:off x="6770520" y="4206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34" name=""/>
            <p:cNvSpPr/>
            <p:nvPr/>
          </p:nvSpPr>
          <p:spPr>
            <a:xfrm>
              <a:off x="7014240" y="4206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35" name=""/>
            <p:cNvSpPr/>
            <p:nvPr/>
          </p:nvSpPr>
          <p:spPr>
            <a:xfrm>
              <a:off x="7257960" y="4206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grpSp>
        <p:nvGrpSpPr>
          <p:cNvPr id="836" name=""/>
          <p:cNvGrpSpPr/>
          <p:nvPr/>
        </p:nvGrpSpPr>
        <p:grpSpPr>
          <a:xfrm>
            <a:off x="6283440" y="3971880"/>
            <a:ext cx="1098000" cy="123840"/>
            <a:chOff x="6283440" y="3971880"/>
            <a:chExt cx="1098000" cy="123840"/>
          </a:xfrm>
        </p:grpSpPr>
        <p:sp>
          <p:nvSpPr>
            <p:cNvPr id="837" name=""/>
            <p:cNvSpPr/>
            <p:nvPr/>
          </p:nvSpPr>
          <p:spPr>
            <a:xfrm>
              <a:off x="6283440" y="39718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38" name=""/>
            <p:cNvSpPr/>
            <p:nvPr/>
          </p:nvSpPr>
          <p:spPr>
            <a:xfrm>
              <a:off x="6527160" y="39718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39" name=""/>
            <p:cNvSpPr/>
            <p:nvPr/>
          </p:nvSpPr>
          <p:spPr>
            <a:xfrm>
              <a:off x="6770520" y="39718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40" name=""/>
            <p:cNvSpPr/>
            <p:nvPr/>
          </p:nvSpPr>
          <p:spPr>
            <a:xfrm>
              <a:off x="7014240" y="39718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41" name=""/>
            <p:cNvSpPr/>
            <p:nvPr/>
          </p:nvSpPr>
          <p:spPr>
            <a:xfrm>
              <a:off x="7257960" y="39718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grpSp>
        <p:nvGrpSpPr>
          <p:cNvPr id="842" name=""/>
          <p:cNvGrpSpPr/>
          <p:nvPr/>
        </p:nvGrpSpPr>
        <p:grpSpPr>
          <a:xfrm>
            <a:off x="6283440" y="4443480"/>
            <a:ext cx="1098000" cy="123840"/>
            <a:chOff x="6283440" y="4443480"/>
            <a:chExt cx="1098000" cy="123840"/>
          </a:xfrm>
        </p:grpSpPr>
        <p:sp>
          <p:nvSpPr>
            <p:cNvPr id="843" name=""/>
            <p:cNvSpPr/>
            <p:nvPr/>
          </p:nvSpPr>
          <p:spPr>
            <a:xfrm>
              <a:off x="6283440" y="4443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44" name=""/>
            <p:cNvSpPr/>
            <p:nvPr/>
          </p:nvSpPr>
          <p:spPr>
            <a:xfrm>
              <a:off x="6526800" y="4443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45" name=""/>
            <p:cNvSpPr/>
            <p:nvPr/>
          </p:nvSpPr>
          <p:spPr>
            <a:xfrm>
              <a:off x="6770520" y="4443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46" name=""/>
            <p:cNvSpPr/>
            <p:nvPr/>
          </p:nvSpPr>
          <p:spPr>
            <a:xfrm>
              <a:off x="7014240" y="4443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47" name=""/>
            <p:cNvSpPr/>
            <p:nvPr/>
          </p:nvSpPr>
          <p:spPr>
            <a:xfrm>
              <a:off x="7257960" y="4443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grpSp>
        <p:nvGrpSpPr>
          <p:cNvPr id="848" name=""/>
          <p:cNvGrpSpPr/>
          <p:nvPr/>
        </p:nvGrpSpPr>
        <p:grpSpPr>
          <a:xfrm>
            <a:off x="6283440" y="5052960"/>
            <a:ext cx="1098000" cy="123840"/>
            <a:chOff x="6283440" y="5052960"/>
            <a:chExt cx="1098000" cy="123840"/>
          </a:xfrm>
        </p:grpSpPr>
        <p:sp>
          <p:nvSpPr>
            <p:cNvPr id="849" name=""/>
            <p:cNvSpPr/>
            <p:nvPr/>
          </p:nvSpPr>
          <p:spPr>
            <a:xfrm>
              <a:off x="6283440" y="5052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0" name=""/>
            <p:cNvSpPr/>
            <p:nvPr/>
          </p:nvSpPr>
          <p:spPr>
            <a:xfrm>
              <a:off x="6526800" y="5052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1" name=""/>
            <p:cNvSpPr/>
            <p:nvPr/>
          </p:nvSpPr>
          <p:spPr>
            <a:xfrm>
              <a:off x="6770520" y="5052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2" name=""/>
            <p:cNvSpPr/>
            <p:nvPr/>
          </p:nvSpPr>
          <p:spPr>
            <a:xfrm>
              <a:off x="7014240" y="5052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3" name=""/>
            <p:cNvSpPr/>
            <p:nvPr/>
          </p:nvSpPr>
          <p:spPr>
            <a:xfrm>
              <a:off x="7257960" y="505296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grpSp>
        <p:nvGrpSpPr>
          <p:cNvPr id="854" name=""/>
          <p:cNvGrpSpPr/>
          <p:nvPr/>
        </p:nvGrpSpPr>
        <p:grpSpPr>
          <a:xfrm>
            <a:off x="6283440" y="5289480"/>
            <a:ext cx="1098000" cy="123840"/>
            <a:chOff x="6283440" y="5289480"/>
            <a:chExt cx="1098000" cy="123840"/>
          </a:xfrm>
        </p:grpSpPr>
        <p:sp>
          <p:nvSpPr>
            <p:cNvPr id="855" name=""/>
            <p:cNvSpPr/>
            <p:nvPr/>
          </p:nvSpPr>
          <p:spPr>
            <a:xfrm>
              <a:off x="6283440" y="5289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6" name=""/>
            <p:cNvSpPr/>
            <p:nvPr/>
          </p:nvSpPr>
          <p:spPr>
            <a:xfrm>
              <a:off x="6526800" y="5289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7" name=""/>
            <p:cNvSpPr/>
            <p:nvPr/>
          </p:nvSpPr>
          <p:spPr>
            <a:xfrm>
              <a:off x="6770520" y="5289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8" name=""/>
            <p:cNvSpPr/>
            <p:nvPr/>
          </p:nvSpPr>
          <p:spPr>
            <a:xfrm>
              <a:off x="7014240" y="5289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59" name=""/>
            <p:cNvSpPr/>
            <p:nvPr/>
          </p:nvSpPr>
          <p:spPr>
            <a:xfrm>
              <a:off x="7257960" y="528948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sp>
        <p:nvSpPr>
          <p:cNvPr id="860" name=""/>
          <p:cNvSpPr/>
          <p:nvPr/>
        </p:nvSpPr>
        <p:spPr>
          <a:xfrm>
            <a:off x="6218280" y="5800680"/>
            <a:ext cx="1228680" cy="552600"/>
          </a:xfrm>
          <a:prstGeom prst="downArrowCallout">
            <a:avLst>
              <a:gd name="adj1" fmla="val 41117"/>
              <a:gd name="adj2" fmla="val 55586"/>
              <a:gd name="adj3" fmla="val 25000"/>
              <a:gd name="adj4" fmla="val 42583"/>
            </a:avLst>
          </a:prstGeom>
          <a:gradFill rotWithShape="0">
            <a:gsLst>
              <a:gs pos="0">
                <a:srgbClr val="fefefe"/>
              </a:gs>
              <a:gs pos="100000">
                <a:srgbClr val="a1c4cd"/>
              </a:gs>
            </a:gsLst>
            <a:lin ang="5400000"/>
          </a:gradFill>
          <a:ln w="12600">
            <a:solidFill>
              <a:srgbClr val="b4d0d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nvGrpSpPr>
          <p:cNvPr id="861" name=""/>
          <p:cNvGrpSpPr/>
          <p:nvPr/>
        </p:nvGrpSpPr>
        <p:grpSpPr>
          <a:xfrm>
            <a:off x="6283440" y="5865840"/>
            <a:ext cx="1098000" cy="123840"/>
            <a:chOff x="6283440" y="5865840"/>
            <a:chExt cx="1098000" cy="123840"/>
          </a:xfrm>
        </p:grpSpPr>
        <p:sp>
          <p:nvSpPr>
            <p:cNvPr id="862" name=""/>
            <p:cNvSpPr/>
            <p:nvPr/>
          </p:nvSpPr>
          <p:spPr>
            <a:xfrm>
              <a:off x="6283440" y="586584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63" name=""/>
            <p:cNvSpPr/>
            <p:nvPr/>
          </p:nvSpPr>
          <p:spPr>
            <a:xfrm>
              <a:off x="6526800" y="586584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64" name=""/>
            <p:cNvSpPr/>
            <p:nvPr/>
          </p:nvSpPr>
          <p:spPr>
            <a:xfrm>
              <a:off x="6770520" y="586584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65" name=""/>
            <p:cNvSpPr/>
            <p:nvPr/>
          </p:nvSpPr>
          <p:spPr>
            <a:xfrm>
              <a:off x="7014240" y="586584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66" name=""/>
            <p:cNvSpPr/>
            <p:nvPr/>
          </p:nvSpPr>
          <p:spPr>
            <a:xfrm>
              <a:off x="7257960" y="5865840"/>
              <a:ext cx="123480" cy="123840"/>
            </a:xfrm>
            <a:prstGeom prst="rect">
              <a:avLst/>
            </a:prstGeom>
            <a:solidFill>
              <a:srgbClr val="215b33"/>
            </a:solidFill>
            <a:ln w="12600">
              <a:solidFill>
                <a:srgbClr val="002868"/>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grpSp>
      <p:sp>
        <p:nvSpPr>
          <p:cNvPr id="867" name=""/>
          <p:cNvSpPr/>
          <p:nvPr/>
        </p:nvSpPr>
        <p:spPr>
          <a:xfrm>
            <a:off x="6770520" y="6427800"/>
            <a:ext cx="123840" cy="123840"/>
          </a:xfrm>
          <a:prstGeom prst="rect">
            <a:avLst/>
          </a:prstGeom>
          <a:solidFill>
            <a:srgbClr val="ffb84f"/>
          </a:solidFill>
          <a:ln w="12600">
            <a:solidFill>
              <a:srgbClr val="215b33"/>
            </a:solidFill>
            <a:miter/>
          </a:ln>
        </p:spPr>
        <p:style>
          <a:lnRef idx="0"/>
          <a:fillRef idx="0"/>
          <a:effectRef idx="0"/>
          <a:fontRef idx="minor"/>
        </p:style>
        <p:txBody>
          <a:bodyPr lIns="0" rIns="0" tIns="46800" bIns="46800" anchor="ctr">
            <a:noAutofit/>
          </a:bodyPr>
          <a:p>
            <a:endParaRPr b="0" lang="en-US" sz="2400" strike="noStrike" u="none">
              <a:solidFill>
                <a:srgbClr val="000000"/>
              </a:solidFill>
              <a:effectLst/>
              <a:uFillTx/>
              <a:latin typeface="Book Antiqua"/>
            </a:endParaRPr>
          </a:p>
        </p:txBody>
      </p:sp>
      <p:sp>
        <p:nvSpPr>
          <p:cNvPr id="868" name=""/>
          <p:cNvSpPr/>
          <p:nvPr/>
        </p:nvSpPr>
        <p:spPr>
          <a:xfrm>
            <a:off x="6148440" y="4716360"/>
            <a:ext cx="1368360" cy="19080"/>
          </a:xfrm>
          <a:prstGeom prst="rect">
            <a:avLst/>
          </a:prstGeom>
          <a:solidFill>
            <a:srgbClr val="ff9900"/>
          </a:solidFill>
          <a:ln w="0">
            <a:noFill/>
          </a:ln>
        </p:spPr>
        <p:style>
          <a:lnRef idx="0"/>
          <a:fillRef idx="0"/>
          <a:effectRef idx="0"/>
          <a:fontRef idx="minor"/>
        </p:style>
        <p:txBody>
          <a:bodyPr lIns="0" rIns="0" tIns="-27720" bIns="-2772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869" name=""/>
          <p:cNvSpPr/>
          <p:nvPr/>
        </p:nvSpPr>
        <p:spPr>
          <a:xfrm>
            <a:off x="6148440" y="5562720"/>
            <a:ext cx="1368360" cy="19080"/>
          </a:xfrm>
          <a:prstGeom prst="rect">
            <a:avLst/>
          </a:prstGeom>
          <a:solidFill>
            <a:srgbClr val="ff9900"/>
          </a:solidFill>
          <a:ln w="0">
            <a:noFill/>
          </a:ln>
        </p:spPr>
        <p:style>
          <a:lnRef idx="0"/>
          <a:fillRef idx="0"/>
          <a:effectRef idx="0"/>
          <a:fontRef idx="minor"/>
        </p:style>
        <p:txBody>
          <a:bodyPr lIns="0" rIns="0" tIns="-27720" bIns="-2772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870" name=""/>
          <p:cNvSpPr/>
          <p:nvPr/>
        </p:nvSpPr>
        <p:spPr>
          <a:xfrm>
            <a:off x="6148440" y="6100920"/>
            <a:ext cx="1368360" cy="18720"/>
          </a:xfrm>
          <a:prstGeom prst="rect">
            <a:avLst/>
          </a:prstGeom>
          <a:solidFill>
            <a:srgbClr val="ff9900"/>
          </a:solidFill>
          <a:ln w="0">
            <a:noFill/>
          </a:ln>
        </p:spPr>
        <p:style>
          <a:lnRef idx="0"/>
          <a:fillRef idx="0"/>
          <a:effectRef idx="0"/>
          <a:fontRef idx="minor"/>
        </p:style>
        <p:txBody>
          <a:bodyPr lIns="0" rIns="0" tIns="-28080" bIns="-2808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Accenture is the leader strategic sourcing and auction services provider globally.</a:t>
            </a:r>
            <a:endParaRPr b="1" lang="en-US" sz="1800" strike="noStrike" u="none">
              <a:solidFill>
                <a:srgbClr val="ffffff"/>
              </a:solidFill>
              <a:effectLst/>
              <a:uFillTx/>
              <a:latin typeface="Arial"/>
            </a:endParaRPr>
          </a:p>
        </p:txBody>
      </p:sp>
      <p:sp>
        <p:nvSpPr>
          <p:cNvPr id="28" name="PlaceHolder 2"/>
          <p:cNvSpPr>
            <a:spLocks noGrp="1"/>
          </p:cNvSpPr>
          <p:nvPr>
            <p:ph/>
          </p:nvPr>
        </p:nvSpPr>
        <p:spPr>
          <a:xfrm>
            <a:off x="907920" y="1793520"/>
            <a:ext cx="7756560" cy="4746600"/>
          </a:xfrm>
          <a:prstGeom prst="rect">
            <a:avLst/>
          </a:prstGeom>
          <a:noFill/>
          <a:ln w="0">
            <a:noFill/>
          </a:ln>
        </p:spPr>
        <p:txBody>
          <a:bodyPr lIns="92160" rIns="92160" tIns="46080" bIns="46080" anchor="t">
            <a:normAutofit/>
          </a:bodyPr>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$1 Billion in auction volume in CY00 delivering over $200M in direct annual savings</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31 distinct commodity categories (both direct and indirect) </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Over 80 experienced auction staff, with 400 experienced strategic sourcing consultants and 2,600 supply chain experts deployed globally</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Four native languages spoken in DPS-deployed personnel (English, French, German and Spanish).  Brazilian-Portuguese supported by our offices in Rio de Janero and São Paulo Brazil.</a:t>
            </a:r>
            <a:endParaRPr b="0" lang="en-US" sz="1800" strike="noStrike" u="none">
              <a:solidFill>
                <a:srgbClr val="000000"/>
              </a:solidFill>
              <a:effectLst/>
              <a:uFillTx/>
              <a:latin typeface="Arial"/>
            </a:endParaRPr>
          </a:p>
          <a:p>
            <a:pPr marL="285840" indent="-285840">
              <a:spcBef>
                <a:spcPts val="3376"/>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800" strike="noStrike" u="none">
                <a:solidFill>
                  <a:srgbClr val="000000"/>
                </a:solidFill>
                <a:effectLst/>
                <a:uFillTx/>
                <a:latin typeface="Arial"/>
              </a:rPr>
              <a:t>DPS Operational centers with dedicated staff in Palo Alto, Chicago and London; Accenture offices in 49 countries globally.</a:t>
            </a:r>
            <a:endParaRPr b="0" lang="en-US" sz="1800" strike="noStrike" u="none">
              <a:solidFill>
                <a:srgbClr val="000000"/>
              </a:solidFill>
              <a:effectLst/>
              <a:uFillTx/>
              <a:latin typeface="Arial"/>
            </a:endParaRPr>
          </a:p>
        </p:txBody>
      </p:sp>
      <p:sp>
        <p:nvSpPr>
          <p:cNvPr id="29" name=""/>
          <p:cNvSpPr/>
          <p:nvPr/>
        </p:nvSpPr>
        <p:spPr>
          <a:xfrm>
            <a:off x="1995840" y="1295280"/>
            <a:ext cx="5214600" cy="623880"/>
          </a:xfrm>
          <a:prstGeom prst="rect">
            <a:avLst/>
          </a:prstGeom>
          <a:noFill/>
          <a:ln w="0">
            <a:noFill/>
          </a:ln>
        </p:spPr>
        <p:style>
          <a:lnRef idx="0"/>
          <a:fillRef idx="0"/>
          <a:effectRef idx="0"/>
          <a:fontRef idx="minor"/>
        </p:style>
        <p:txBody>
          <a:bodyPr wrap="none" lIns="71280" rIns="71280" tIns="36360" bIns="36360" anchor="t">
            <a:spAutoFit/>
          </a:bodyPr>
          <a:p>
            <a:pPr marL="231840" indent="-231840" algn="ct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600" strike="noStrike" u="none">
                <a:solidFill>
                  <a:srgbClr val="000000"/>
                </a:solidFill>
                <a:effectLst/>
                <a:uFillTx/>
                <a:latin typeface="Arial"/>
              </a:rPr>
              <a:t>Accenture Dynamic Pricing Services Fact Sheet</a:t>
            </a:r>
            <a:endParaRPr b="0" lang="en-US" sz="1600" strike="noStrike" u="none">
              <a:solidFill>
                <a:srgbClr val="000000"/>
              </a:solidFill>
              <a:effectLst/>
              <a:uFillTx/>
              <a:latin typeface="Book Antiqua"/>
            </a:endParaRPr>
          </a:p>
          <a:p>
            <a:pPr marL="231840" indent="-231840" algn="ctr">
              <a:lnSpc>
                <a:spcPct val="100000"/>
              </a:lnSpc>
              <a:spcBef>
                <a:spcPts val="499"/>
              </a:spcBef>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endParaRPr b="0" lang="en-US" sz="1600" strike="noStrike" u="none">
              <a:solidFill>
                <a:srgbClr val="000000"/>
              </a:solidFill>
              <a:effectLst/>
              <a:uFillTx/>
              <a:latin typeface="Book Antiqua"/>
            </a:endParaRPr>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748800" y="414000"/>
            <a:ext cx="7131240" cy="35244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The Following Diagram Provides a Useful Framework for Understanding the Various Dynamic Pricing Applications.</a:t>
            </a:r>
            <a:endParaRPr b="1" lang="en-US" sz="1800" strike="noStrike" u="none">
              <a:solidFill>
                <a:srgbClr val="ffffff"/>
              </a:solidFill>
              <a:effectLst/>
              <a:uFillTx/>
              <a:latin typeface="Arial"/>
            </a:endParaRPr>
          </a:p>
        </p:txBody>
      </p:sp>
      <p:sp>
        <p:nvSpPr>
          <p:cNvPr id="31" name=""/>
          <p:cNvSpPr/>
          <p:nvPr/>
        </p:nvSpPr>
        <p:spPr>
          <a:xfrm>
            <a:off x="3295440" y="1225440"/>
            <a:ext cx="6652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Uses</a:t>
            </a:r>
            <a:endParaRPr b="0" lang="en-US" sz="1600" strike="noStrike" u="none">
              <a:solidFill>
                <a:srgbClr val="000000"/>
              </a:solidFill>
              <a:effectLst/>
              <a:uFillTx/>
              <a:latin typeface="Book Antiqua"/>
            </a:endParaRPr>
          </a:p>
        </p:txBody>
      </p:sp>
      <p:sp>
        <p:nvSpPr>
          <p:cNvPr id="32" name=""/>
          <p:cNvSpPr/>
          <p:nvPr/>
        </p:nvSpPr>
        <p:spPr>
          <a:xfrm>
            <a:off x="7172280" y="1944720"/>
            <a:ext cx="1832040" cy="137412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eMarket Operators (Industry Consortia, Net Market Makers) – Auction product is the basis of the customer’s business model</a:t>
            </a:r>
            <a:endParaRPr b="0" lang="en-US" sz="1200" strike="noStrike" u="none">
              <a:solidFill>
                <a:srgbClr val="000000"/>
              </a:solidFill>
              <a:effectLst/>
              <a:uFillTx/>
              <a:latin typeface="Book Antiqua"/>
            </a:endParaRPr>
          </a:p>
        </p:txBody>
      </p:sp>
      <p:sp>
        <p:nvSpPr>
          <p:cNvPr id="33" name=""/>
          <p:cNvSpPr/>
          <p:nvPr/>
        </p:nvSpPr>
        <p:spPr>
          <a:xfrm>
            <a:off x="7172280" y="3687840"/>
            <a:ext cx="1959120" cy="82548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Corporations – Auction product used primarily for the benefit of  a single company</a:t>
            </a:r>
            <a:endParaRPr b="0" lang="en-US" sz="1200" strike="noStrike" u="none">
              <a:solidFill>
                <a:srgbClr val="000000"/>
              </a:solidFill>
              <a:effectLst/>
              <a:uFillTx/>
              <a:latin typeface="Book Antiqua"/>
            </a:endParaRPr>
          </a:p>
        </p:txBody>
      </p:sp>
      <p:sp>
        <p:nvSpPr>
          <p:cNvPr id="34" name=""/>
          <p:cNvSpPr/>
          <p:nvPr/>
        </p:nvSpPr>
        <p:spPr>
          <a:xfrm>
            <a:off x="4748040" y="5105520"/>
            <a:ext cx="1917720" cy="145044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spcBef>
                <a:spcPts val="3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Procurement – Reverse auctions</a:t>
            </a:r>
            <a:endParaRPr b="0" lang="en-US" sz="1200" strike="noStrike" u="none">
              <a:solidFill>
                <a:srgbClr val="000000"/>
              </a:solidFill>
              <a:effectLst/>
              <a:uFillTx/>
              <a:latin typeface="Book Antiqua"/>
            </a:endParaRPr>
          </a:p>
          <a:p>
            <a:pPr lvl="1" marL="404640" indent="-1126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Reduced cost of goods and services procured</a:t>
            </a:r>
            <a:endParaRPr b="0" lang="en-US" sz="1200" strike="noStrike" u="none">
              <a:solidFill>
                <a:srgbClr val="000000"/>
              </a:solidFill>
              <a:effectLst/>
              <a:uFillTx/>
              <a:latin typeface="Book Antiqua"/>
            </a:endParaRPr>
          </a:p>
          <a:p>
            <a:pPr lvl="1" marL="404640" indent="-1126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Total cost of ownership</a:t>
            </a:r>
            <a:endParaRPr b="0" lang="en-US" sz="1200" strike="noStrike" u="none">
              <a:solidFill>
                <a:srgbClr val="000000"/>
              </a:solidFill>
              <a:effectLst/>
              <a:uFillTx/>
              <a:latin typeface="Book Antiqua"/>
            </a:endParaRPr>
          </a:p>
        </p:txBody>
      </p:sp>
      <p:sp>
        <p:nvSpPr>
          <p:cNvPr id="35" name=""/>
          <p:cNvSpPr/>
          <p:nvPr/>
        </p:nvSpPr>
        <p:spPr>
          <a:xfrm>
            <a:off x="2806560" y="5105520"/>
            <a:ext cx="1852920" cy="167148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spcBef>
                <a:spcPts val="3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Sales – Forward auctions</a:t>
            </a:r>
            <a:endParaRPr b="0" lang="en-US" sz="1200" strike="noStrike" u="none">
              <a:solidFill>
                <a:srgbClr val="000000"/>
              </a:solidFill>
              <a:effectLst/>
              <a:uFillTx/>
              <a:latin typeface="Book Antiqua"/>
            </a:endParaRPr>
          </a:p>
          <a:p>
            <a:pPr lvl="1" marL="404640" indent="-1126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Inventory liquidation</a:t>
            </a:r>
            <a:endParaRPr b="0" lang="en-US" sz="1200" strike="noStrike" u="none">
              <a:solidFill>
                <a:srgbClr val="000000"/>
              </a:solidFill>
              <a:effectLst/>
              <a:uFillTx/>
              <a:latin typeface="Book Antiqua"/>
            </a:endParaRPr>
          </a:p>
          <a:p>
            <a:pPr lvl="1" marL="404640" indent="-1126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Sale of excess capacity  </a:t>
            </a:r>
            <a:endParaRPr b="0" lang="en-US" sz="1200" strike="noStrike" u="none">
              <a:solidFill>
                <a:srgbClr val="000000"/>
              </a:solidFill>
              <a:effectLst/>
              <a:uFillTx/>
              <a:latin typeface="Book Antiqua"/>
            </a:endParaRPr>
          </a:p>
          <a:p>
            <a:pPr lvl="1" marL="404640" indent="-1126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Commodity finished goods</a:t>
            </a:r>
            <a:endParaRPr b="0" lang="en-US" sz="1200" strike="noStrike" u="none">
              <a:solidFill>
                <a:srgbClr val="000000"/>
              </a:solidFill>
              <a:effectLst/>
              <a:uFillTx/>
              <a:latin typeface="Book Antiqua"/>
            </a:endParaRPr>
          </a:p>
        </p:txBody>
      </p:sp>
      <p:sp>
        <p:nvSpPr>
          <p:cNvPr id="36" name=""/>
          <p:cNvSpPr/>
          <p:nvPr/>
        </p:nvSpPr>
        <p:spPr>
          <a:xfrm>
            <a:off x="865080" y="5105520"/>
            <a:ext cx="2024280" cy="163332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spcBef>
                <a:spcPts val="3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making – Many-to-many auction events</a:t>
            </a:r>
            <a:endParaRPr b="0" lang="en-US" sz="1200" strike="noStrike" u="none">
              <a:solidFill>
                <a:srgbClr val="000000"/>
              </a:solidFill>
              <a:effectLst/>
              <a:uFillTx/>
              <a:latin typeface="Book Antiqua"/>
            </a:endParaRPr>
          </a:p>
          <a:p>
            <a:pPr lvl="1" marL="406440" indent="-1144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Increased efficiency of fragmented markets</a:t>
            </a:r>
            <a:endParaRPr b="0" lang="en-US" sz="1200" strike="noStrike" u="none">
              <a:solidFill>
                <a:srgbClr val="000000"/>
              </a:solidFill>
              <a:effectLst/>
              <a:uFillTx/>
              <a:latin typeface="Book Antiqua"/>
            </a:endParaRPr>
          </a:p>
          <a:p>
            <a:pPr lvl="1" marL="406440" indent="-114480">
              <a:lnSpc>
                <a:spcPct val="100000"/>
              </a:lnSpc>
              <a:spcBef>
                <a:spcPts val="3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Transaction  volume or bid/ask-spread revenue model</a:t>
            </a:r>
            <a:endParaRPr b="0" lang="en-US" sz="1200" strike="noStrike" u="none">
              <a:solidFill>
                <a:srgbClr val="000000"/>
              </a:solidFill>
              <a:effectLst/>
              <a:uFillTx/>
              <a:latin typeface="Book Antiqua"/>
            </a:endParaRPr>
          </a:p>
        </p:txBody>
      </p:sp>
      <p:sp>
        <p:nvSpPr>
          <p:cNvPr id="37" name=""/>
          <p:cNvSpPr/>
          <p:nvPr/>
        </p:nvSpPr>
        <p:spPr>
          <a:xfrm>
            <a:off x="4624560" y="1728720"/>
            <a:ext cx="1895400" cy="286236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38" name=""/>
          <p:cNvSpPr/>
          <p:nvPr/>
        </p:nvSpPr>
        <p:spPr>
          <a:xfrm>
            <a:off x="838080" y="1728720"/>
            <a:ext cx="3786480" cy="2862360"/>
          </a:xfrm>
          <a:prstGeom prst="rect">
            <a:avLst/>
          </a:prstGeom>
          <a:no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39" name=""/>
          <p:cNvSpPr/>
          <p:nvPr/>
        </p:nvSpPr>
        <p:spPr>
          <a:xfrm rot="5400000">
            <a:off x="2951640" y="2921760"/>
            <a:ext cx="1444680" cy="1893960"/>
          </a:xfrm>
          <a:prstGeom prst="rect">
            <a:avLst/>
          </a:prstGeom>
          <a:solidFill>
            <a:srgbClr val="0028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40" name=""/>
          <p:cNvSpPr/>
          <p:nvPr/>
        </p:nvSpPr>
        <p:spPr>
          <a:xfrm rot="5400000">
            <a:off x="2951640" y="1508760"/>
            <a:ext cx="1444680" cy="1893960"/>
          </a:xfrm>
          <a:prstGeom prst="rect">
            <a:avLst/>
          </a:prstGeom>
          <a:solidFill>
            <a:srgbClr val="0028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41" name=""/>
          <p:cNvSpPr/>
          <p:nvPr/>
        </p:nvSpPr>
        <p:spPr>
          <a:xfrm rot="5400000">
            <a:off x="4850280" y="1504080"/>
            <a:ext cx="1444680" cy="1893960"/>
          </a:xfrm>
          <a:prstGeom prst="rect">
            <a:avLst/>
          </a:prstGeom>
          <a:solidFill>
            <a:srgbClr val="0028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42" name=""/>
          <p:cNvSpPr/>
          <p:nvPr/>
        </p:nvSpPr>
        <p:spPr>
          <a:xfrm rot="5400000">
            <a:off x="4851720" y="2921760"/>
            <a:ext cx="1444680" cy="1893960"/>
          </a:xfrm>
          <a:prstGeom prst="rect">
            <a:avLst/>
          </a:prstGeom>
          <a:solidFill>
            <a:srgbClr val="0028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43" name=""/>
          <p:cNvSpPr/>
          <p:nvPr/>
        </p:nvSpPr>
        <p:spPr>
          <a:xfrm>
            <a:off x="4621320" y="1733400"/>
            <a:ext cx="0" cy="285768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44" name=""/>
          <p:cNvSpPr/>
          <p:nvPr/>
        </p:nvSpPr>
        <p:spPr>
          <a:xfrm rot="16200000">
            <a:off x="-180000" y="2943000"/>
            <a:ext cx="1112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Customers</a:t>
            </a:r>
            <a:endParaRPr b="0" lang="en-US" sz="1400" strike="noStrike" u="none">
              <a:solidFill>
                <a:srgbClr val="000000"/>
              </a:solidFill>
              <a:effectLst/>
              <a:uFillTx/>
              <a:latin typeface="Book Antiqua"/>
            </a:endParaRPr>
          </a:p>
        </p:txBody>
      </p:sp>
      <p:sp>
        <p:nvSpPr>
          <p:cNvPr id="45" name=""/>
          <p:cNvSpPr/>
          <p:nvPr/>
        </p:nvSpPr>
        <p:spPr>
          <a:xfrm rot="16200000">
            <a:off x="-55080" y="2317320"/>
            <a:ext cx="1527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eMarket Operators</a:t>
            </a:r>
            <a:endParaRPr b="0" lang="en-US" sz="1200" strike="noStrike" u="none">
              <a:solidFill>
                <a:srgbClr val="000000"/>
              </a:solidFill>
              <a:effectLst/>
              <a:uFillTx/>
              <a:latin typeface="Book Antiqua"/>
            </a:endParaRPr>
          </a:p>
        </p:txBody>
      </p:sp>
      <p:sp>
        <p:nvSpPr>
          <p:cNvPr id="46" name=""/>
          <p:cNvSpPr/>
          <p:nvPr/>
        </p:nvSpPr>
        <p:spPr>
          <a:xfrm rot="16200000">
            <a:off x="199080" y="3756240"/>
            <a:ext cx="1002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Companies</a:t>
            </a:r>
            <a:endParaRPr b="0" lang="en-US" sz="1200" strike="noStrike" u="none">
              <a:solidFill>
                <a:srgbClr val="000000"/>
              </a:solidFill>
              <a:effectLst/>
              <a:uFillTx/>
              <a:latin typeface="Book Antiqua"/>
            </a:endParaRPr>
          </a:p>
        </p:txBody>
      </p:sp>
      <p:sp>
        <p:nvSpPr>
          <p:cNvPr id="47" name=""/>
          <p:cNvSpPr/>
          <p:nvPr/>
        </p:nvSpPr>
        <p:spPr>
          <a:xfrm>
            <a:off x="3364920" y="1454040"/>
            <a:ext cx="578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Sales</a:t>
            </a:r>
            <a:endParaRPr b="0" lang="en-US" sz="1200" strike="noStrike" u="none">
              <a:solidFill>
                <a:srgbClr val="000000"/>
              </a:solidFill>
              <a:effectLst/>
              <a:uFillTx/>
              <a:latin typeface="Book Antiqua"/>
            </a:endParaRPr>
          </a:p>
        </p:txBody>
      </p:sp>
      <p:sp>
        <p:nvSpPr>
          <p:cNvPr id="48" name=""/>
          <p:cNvSpPr/>
          <p:nvPr/>
        </p:nvSpPr>
        <p:spPr>
          <a:xfrm>
            <a:off x="4969440" y="1454040"/>
            <a:ext cx="1120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Procurement</a:t>
            </a:r>
            <a:endParaRPr b="0" lang="en-US" sz="1200" strike="noStrike" u="none">
              <a:solidFill>
                <a:srgbClr val="000000"/>
              </a:solidFill>
              <a:effectLst/>
              <a:uFillTx/>
              <a:latin typeface="Book Antiqua"/>
            </a:endParaRPr>
          </a:p>
        </p:txBody>
      </p:sp>
      <p:sp>
        <p:nvSpPr>
          <p:cNvPr id="49" name=""/>
          <p:cNvSpPr/>
          <p:nvPr/>
        </p:nvSpPr>
        <p:spPr>
          <a:xfrm>
            <a:off x="1146960" y="1454040"/>
            <a:ext cx="1239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Making</a:t>
            </a:r>
            <a:endParaRPr b="0" lang="en-US" sz="1200" strike="noStrike" u="none">
              <a:solidFill>
                <a:srgbClr val="000000"/>
              </a:solidFill>
              <a:effectLst/>
              <a:uFillTx/>
              <a:latin typeface="Book Antiqua"/>
            </a:endParaRPr>
          </a:p>
        </p:txBody>
      </p:sp>
      <p:sp>
        <p:nvSpPr>
          <p:cNvPr id="50" name=""/>
          <p:cNvSpPr/>
          <p:nvPr/>
        </p:nvSpPr>
        <p:spPr>
          <a:xfrm>
            <a:off x="838080" y="3173400"/>
            <a:ext cx="568188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51" name=""/>
          <p:cNvSpPr/>
          <p:nvPr/>
        </p:nvSpPr>
        <p:spPr>
          <a:xfrm>
            <a:off x="2727360" y="1728720"/>
            <a:ext cx="0" cy="286236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52" name=""/>
          <p:cNvSpPr/>
          <p:nvPr/>
        </p:nvSpPr>
        <p:spPr>
          <a:xfrm>
            <a:off x="2711520" y="3178080"/>
            <a:ext cx="3808440" cy="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53" name=""/>
          <p:cNvSpPr/>
          <p:nvPr/>
        </p:nvSpPr>
        <p:spPr>
          <a:xfrm>
            <a:off x="960480" y="2178000"/>
            <a:ext cx="6126120" cy="546120"/>
          </a:xfrm>
          <a:prstGeom prst="rightArrow">
            <a:avLst>
              <a:gd name="adj1" fmla="val 59306"/>
              <a:gd name="adj2" fmla="val 133416"/>
            </a:avLst>
          </a:prstGeom>
          <a:gradFill rotWithShape="0">
            <a:gsLst>
              <a:gs pos="0">
                <a:srgbClr val="ffffff"/>
              </a:gs>
              <a:gs pos="100000">
                <a:srgbClr val="002868"/>
              </a:gs>
            </a:gsLst>
            <a:lin ang="10800000"/>
          </a:gra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54" name=""/>
          <p:cNvSpPr/>
          <p:nvPr/>
        </p:nvSpPr>
        <p:spPr>
          <a:xfrm>
            <a:off x="960480" y="3665520"/>
            <a:ext cx="6126120" cy="533520"/>
          </a:xfrm>
          <a:prstGeom prst="rightArrow">
            <a:avLst>
              <a:gd name="adj1" fmla="val 59528"/>
              <a:gd name="adj2" fmla="val 136567"/>
            </a:avLst>
          </a:prstGeom>
          <a:gradFill rotWithShape="0">
            <a:gsLst>
              <a:gs pos="0">
                <a:srgbClr val="ffffff"/>
              </a:gs>
              <a:gs pos="100000">
                <a:srgbClr val="002868"/>
              </a:gs>
            </a:gsLst>
            <a:lin ang="10800000"/>
          </a:gra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55" name=""/>
          <p:cNvSpPr/>
          <p:nvPr/>
        </p:nvSpPr>
        <p:spPr>
          <a:xfrm rot="5400000">
            <a:off x="222480" y="3137400"/>
            <a:ext cx="3098880" cy="569880"/>
          </a:xfrm>
          <a:prstGeom prst="rightArrow">
            <a:avLst>
              <a:gd name="adj1" fmla="val 49269"/>
              <a:gd name="adj2" fmla="val 105030"/>
            </a:avLst>
          </a:prstGeom>
          <a:gradFill rotWithShape="0">
            <a:gsLst>
              <a:gs pos="0">
                <a:srgbClr val="002868"/>
              </a:gs>
              <a:gs pos="100000">
                <a:srgbClr val="ffffff"/>
              </a:gs>
            </a:gsLst>
            <a:lin ang="5400000"/>
          </a:gra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56" name=""/>
          <p:cNvSpPr/>
          <p:nvPr/>
        </p:nvSpPr>
        <p:spPr>
          <a:xfrm rot="5400000">
            <a:off x="2101320" y="3136680"/>
            <a:ext cx="3098880" cy="571320"/>
          </a:xfrm>
          <a:prstGeom prst="rightArrow">
            <a:avLst>
              <a:gd name="adj1" fmla="val 49269"/>
              <a:gd name="adj2" fmla="val 104765"/>
            </a:avLst>
          </a:prstGeom>
          <a:gradFill rotWithShape="0">
            <a:gsLst>
              <a:gs pos="0">
                <a:srgbClr val="002868"/>
              </a:gs>
              <a:gs pos="100000">
                <a:srgbClr val="ffffff"/>
              </a:gs>
            </a:gsLst>
            <a:lin ang="5400000"/>
          </a:gra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57" name=""/>
          <p:cNvSpPr/>
          <p:nvPr/>
        </p:nvSpPr>
        <p:spPr>
          <a:xfrm rot="5400000">
            <a:off x="3980880" y="3136680"/>
            <a:ext cx="3098880" cy="571320"/>
          </a:xfrm>
          <a:prstGeom prst="rightArrow">
            <a:avLst>
              <a:gd name="adj1" fmla="val 49269"/>
              <a:gd name="adj2" fmla="val 104765"/>
            </a:avLst>
          </a:prstGeom>
          <a:gradFill rotWithShape="0">
            <a:gsLst>
              <a:gs pos="0">
                <a:srgbClr val="002868"/>
              </a:gs>
              <a:gs pos="100000">
                <a:srgbClr val="ffffff"/>
              </a:gs>
            </a:gsLst>
            <a:lin ang="5400000"/>
          </a:gra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190440" y="2046240"/>
            <a:ext cx="8763120" cy="3975120"/>
          </a:xfrm>
          <a:prstGeom prst="rect">
            <a:avLst/>
          </a:prstGeom>
          <a:no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Book Antiqua"/>
            </a:endParaRPr>
          </a:p>
        </p:txBody>
      </p:sp>
      <p:pic>
        <p:nvPicPr>
          <p:cNvPr id="59" name="" descr=""/>
          <p:cNvPicPr/>
          <p:nvPr/>
        </p:nvPicPr>
        <p:blipFill>
          <a:blip r:embed="rId1"/>
          <a:srcRect l="14263" t="0" r="17680" b="2150"/>
          <a:stretch/>
        </p:blipFill>
        <p:spPr>
          <a:xfrm>
            <a:off x="5272200" y="1927080"/>
            <a:ext cx="3821040" cy="4106880"/>
          </a:xfrm>
          <a:prstGeom prst="rect">
            <a:avLst/>
          </a:prstGeom>
          <a:noFill/>
          <a:ln w="0">
            <a:noFill/>
          </a:ln>
        </p:spPr>
      </p:pic>
      <p:sp>
        <p:nvSpPr>
          <p:cNvPr id="60" name=""/>
          <p:cNvSpPr/>
          <p:nvPr/>
        </p:nvSpPr>
        <p:spPr>
          <a:xfrm>
            <a:off x="425520" y="1474920"/>
            <a:ext cx="4863960" cy="512496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Negotiation</a:t>
            </a:r>
            <a:endParaRPr b="0" lang="en-US" sz="16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Single entities engage in one type of interaction (e.g., negotiation of long-term contracts ) </a:t>
            </a:r>
            <a:endParaRPr b="0" lang="en-US" sz="1400" strike="noStrike" u="none">
              <a:solidFill>
                <a:srgbClr val="000000"/>
              </a:solidFill>
              <a:effectLst/>
              <a:uFillTx/>
              <a:latin typeface="Book Antiqua"/>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Forward auction</a:t>
            </a:r>
            <a:endParaRPr b="0" lang="en-US" sz="16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Buyer(s) bid on goods or services supplied by the auction host.</a:t>
            </a:r>
            <a:endParaRPr b="0" lang="en-US" sz="14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Prices typically rise until auction ends</a:t>
            </a:r>
            <a:endParaRPr b="0" lang="en-US" sz="14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Example products include surplus equipment, rare art, or airline seats</a:t>
            </a:r>
            <a:endParaRPr b="0" lang="en-US" sz="1400" strike="noStrike" u="none">
              <a:solidFill>
                <a:srgbClr val="000000"/>
              </a:solidFill>
              <a:effectLst/>
              <a:uFillTx/>
              <a:latin typeface="Book Antiqua"/>
            </a:endParaRPr>
          </a:p>
          <a:p>
            <a:pPr marL="177840" indent="-17784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Reverse auction</a:t>
            </a:r>
            <a:endParaRPr b="0" lang="en-US" sz="16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Supplier(s) bid on the opportunity to sell goods or services to the auction host</a:t>
            </a:r>
            <a:endParaRPr b="0" lang="en-US" sz="14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Prices typically fall until auction ends  </a:t>
            </a:r>
            <a:endParaRPr b="0" lang="en-US" sz="14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Example products include almost any direct or indirect materials used by the auction host</a:t>
            </a:r>
            <a:endParaRPr b="0" lang="en-US" sz="1400" strike="noStrike" u="none">
              <a:solidFill>
                <a:srgbClr val="000000"/>
              </a:solidFill>
              <a:effectLst/>
              <a:uFillTx/>
              <a:latin typeface="Book Antiqua"/>
            </a:endParaRPr>
          </a:p>
          <a:p>
            <a:pPr lvl="1" marL="635040" indent="-177840">
              <a:lnSpc>
                <a:spcPct val="10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Exchange</a:t>
            </a:r>
            <a:endParaRPr b="0" lang="en-US" sz="16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Interactive  networks allow buyers and sellers to exchange goods/services in a virtual marketplace</a:t>
            </a:r>
            <a:endParaRPr b="0" lang="en-US" sz="14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Prices fluctuate with supply/demand balance</a:t>
            </a:r>
            <a:endParaRPr b="0" lang="en-US" sz="1400" strike="noStrike" u="none">
              <a:solidFill>
                <a:srgbClr val="000000"/>
              </a:solidFill>
              <a:effectLst/>
              <a:uFillTx/>
              <a:latin typeface="Book Antiqua"/>
            </a:endParaRPr>
          </a:p>
          <a:p>
            <a:pPr marL="177840" indent="-177840">
              <a:lnSpc>
                <a:spcPct val="100000"/>
              </a:lnSpc>
              <a:buClr>
                <a:srgbClr val="002868"/>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Products are typically constrained to commodity goods</a:t>
            </a:r>
            <a:endParaRPr b="0" lang="en-US" sz="1400" strike="noStrike" u="none">
              <a:solidFill>
                <a:srgbClr val="000000"/>
              </a:solidFill>
              <a:effectLst/>
              <a:uFillTx/>
              <a:latin typeface="Book Antiqua"/>
            </a:endParaRPr>
          </a:p>
        </p:txBody>
      </p:sp>
      <p:sp>
        <p:nvSpPr>
          <p:cNvPr id="61" name=""/>
          <p:cNvSpPr/>
          <p:nvPr/>
        </p:nvSpPr>
        <p:spPr>
          <a:xfrm>
            <a:off x="990720" y="452520"/>
            <a:ext cx="7238880" cy="314280"/>
          </a:xfrm>
          <a:prstGeom prst="rect">
            <a:avLst/>
          </a:prstGeom>
          <a:noFill/>
          <a:ln w="0">
            <a:noFill/>
          </a:ln>
        </p:spPr>
        <p:style>
          <a:lnRef idx="0"/>
          <a:fillRef idx="0"/>
          <a:effectRef idx="0"/>
          <a:fontRef idx="minor"/>
        </p:style>
        <p:txBody>
          <a:bodyPr lIns="0" rIns="92160" tIns="46080" bIns="46080" anchor="ctr">
            <a:noAutofit/>
          </a:bodyPr>
          <a:p>
            <a:pPr>
              <a:lnSpc>
                <a:spcPct val="100000"/>
              </a:lnSpc>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Dynamic pricing supports four different types of interactive  between buyers and sellers.</a:t>
            </a:r>
            <a:endParaRPr b="0" lang="en-US" sz="1800" strike="noStrike" u="none">
              <a:solidFill>
                <a:srgbClr val="000000"/>
              </a:solidFill>
              <a:effectLst/>
              <a:uFillTx/>
              <a:latin typeface="Book Antiqua"/>
            </a:endParaRPr>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4362480" y="4514760"/>
            <a:ext cx="4724280" cy="2057400"/>
          </a:xfrm>
          <a:prstGeom prst="rect">
            <a:avLst/>
          </a:prstGeom>
          <a:solidFill>
            <a:srgbClr val="ebe6c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63" name=""/>
          <p:cNvSpPr/>
          <p:nvPr/>
        </p:nvSpPr>
        <p:spPr>
          <a:xfrm>
            <a:off x="4362480" y="1771560"/>
            <a:ext cx="4724280" cy="2743200"/>
          </a:xfrm>
          <a:prstGeom prst="rect">
            <a:avLst/>
          </a:prstGeom>
          <a:solidFill>
            <a:srgbClr val="dccea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64" name="PlaceHolder 1"/>
          <p:cNvSpPr>
            <a:spLocks noGrp="1"/>
          </p:cNvSpPr>
          <p:nvPr>
            <p:ph type="title"/>
          </p:nvPr>
        </p:nvSpPr>
        <p:spPr>
          <a:xfrm>
            <a:off x="990360" y="452160"/>
            <a:ext cx="79246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Up-front Sourcing Work Drives Sourcing Strategy Formulation</a:t>
            </a:r>
            <a:r>
              <a:rPr b="0" lang="en-US" sz="1800" strike="noStrike" u="none">
                <a:solidFill>
                  <a:srgbClr val="ffffff"/>
                </a:solidFill>
                <a:effectLst/>
                <a:uFillTx/>
                <a:latin typeface="Arial"/>
              </a:rPr>
              <a:t>– </a:t>
            </a:r>
            <a:r>
              <a:rPr b="1" lang="en-US" sz="1800" strike="noStrike" u="none">
                <a:solidFill>
                  <a:srgbClr val="ffffff"/>
                </a:solidFill>
                <a:effectLst/>
                <a:uFillTx/>
                <a:latin typeface="Arial"/>
              </a:rPr>
              <a:t>Although the Majority of Products and Services Are Appropriate for Eauction, Unique Supply Market Conditions May Require Alternative Strategies.</a:t>
            </a:r>
            <a:endParaRPr b="1" lang="en-US" sz="1800" strike="noStrike" u="none">
              <a:solidFill>
                <a:srgbClr val="ffffff"/>
              </a:solidFill>
              <a:effectLst/>
              <a:uFillTx/>
              <a:latin typeface="Arial"/>
            </a:endParaRPr>
          </a:p>
        </p:txBody>
      </p:sp>
      <p:sp>
        <p:nvSpPr>
          <p:cNvPr id="65" name="PlaceHolder 2"/>
          <p:cNvSpPr>
            <a:spLocks noGrp="1"/>
          </p:cNvSpPr>
          <p:nvPr>
            <p:ph/>
          </p:nvPr>
        </p:nvSpPr>
        <p:spPr>
          <a:xfrm>
            <a:off x="4908240" y="1829880"/>
            <a:ext cx="4349880" cy="2932200"/>
          </a:xfrm>
          <a:prstGeom prst="rect">
            <a:avLst/>
          </a:prstGeom>
          <a:noFill/>
          <a:ln w="0">
            <a:noFill/>
          </a:ln>
        </p:spPr>
        <p:txBody>
          <a:bodyPr lIns="92160" rIns="92160" tIns="46080" bIns="46080" anchor="t">
            <a:normAutofit fontScale="55000" lnSpcReduction="19999"/>
          </a:bodyPr>
          <a:p>
            <a:pPr marL="285840" indent="-285840">
              <a:spcBef>
                <a:spcPts val="451"/>
              </a:spcBef>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1" lang="en-US" sz="1200" strike="noStrike" u="none">
                <a:solidFill>
                  <a:srgbClr val="000000"/>
                </a:solidFill>
                <a:effectLst/>
                <a:uFillTx/>
                <a:latin typeface="Arial"/>
              </a:rPr>
              <a:t>1)  </a:t>
            </a:r>
            <a:r>
              <a:rPr b="1" lang="en-US" sz="1200" strike="noStrike" u="sng">
                <a:solidFill>
                  <a:srgbClr val="000000"/>
                </a:solidFill>
                <a:effectLst/>
                <a:uFillTx/>
                <a:latin typeface="Arial"/>
              </a:rPr>
              <a:t>simple auction event</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Non-price parameters are static</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Discuss non-price cost drivers in advance and post on the site as conditions of the auction event</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Multi-lot auctions are included in this category</a:t>
            </a:r>
            <a:endParaRPr b="0" lang="en-US" sz="1200" strike="noStrike" u="none">
              <a:solidFill>
                <a:srgbClr val="000000"/>
              </a:solidFill>
              <a:effectLst/>
              <a:uFillTx/>
              <a:latin typeface="Arial"/>
            </a:endParaRPr>
          </a:p>
          <a:p>
            <a:pPr marL="285840" indent="-285840">
              <a:spcBef>
                <a:spcPts val="451"/>
              </a:spcBef>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1" lang="en-US" sz="1200" strike="noStrike" u="none">
                <a:solidFill>
                  <a:srgbClr val="000000"/>
                </a:solidFill>
                <a:effectLst/>
                <a:uFillTx/>
                <a:latin typeface="Arial"/>
              </a:rPr>
              <a:t>2)  </a:t>
            </a:r>
            <a:r>
              <a:rPr b="1" lang="en-US" sz="1200" strike="noStrike" u="sng">
                <a:solidFill>
                  <a:srgbClr val="000000"/>
                </a:solidFill>
                <a:effectLst/>
                <a:uFillTx/>
                <a:latin typeface="Arial"/>
              </a:rPr>
              <a:t>complex auction event</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Total-cost-of-ownership analysis drives weighted calculation of summary bid parameter</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Bidders maintain flexibility to “give”on the parameters that they have flexibility to control</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Multi-parameter, multi-lot, and multi-round auctions are included in this category</a:t>
            </a:r>
            <a:endParaRPr b="0" lang="en-US" sz="1200" strike="noStrike" u="none">
              <a:solidFill>
                <a:srgbClr val="000000"/>
              </a:solidFill>
              <a:effectLst/>
              <a:uFillTx/>
              <a:latin typeface="Arial"/>
            </a:endParaRPr>
          </a:p>
          <a:p>
            <a:pPr marL="285840" indent="-285840">
              <a:spcBef>
                <a:spcPts val="451"/>
              </a:spcBef>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1" lang="en-US" sz="1200" strike="noStrike" u="none">
                <a:solidFill>
                  <a:srgbClr val="000000"/>
                </a:solidFill>
                <a:effectLst/>
                <a:uFillTx/>
                <a:latin typeface="Arial"/>
              </a:rPr>
              <a:t>3)  </a:t>
            </a:r>
            <a:r>
              <a:rPr b="1" lang="en-US" sz="1200" strike="noStrike" u="sng">
                <a:solidFill>
                  <a:srgbClr val="000000"/>
                </a:solidFill>
                <a:effectLst/>
                <a:uFillTx/>
                <a:latin typeface="Arial"/>
              </a:rPr>
              <a:t>sealed bid / private offering</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Applies primarily when few suppliers or only one supplier is available</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Limited application</a:t>
            </a:r>
            <a:endParaRPr b="0" lang="en-US" sz="1200" strike="noStrike" u="none">
              <a:solidFill>
                <a:srgbClr val="000000"/>
              </a:solidFill>
              <a:effectLst/>
              <a:uFillTx/>
              <a:latin typeface="Arial"/>
            </a:endParaRPr>
          </a:p>
          <a:p>
            <a:pPr marL="285840" indent="-285840">
              <a:spcBef>
                <a:spcPts val="451"/>
              </a:spcBef>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1" lang="en-US" sz="1200" strike="noStrike" u="none">
                <a:solidFill>
                  <a:srgbClr val="000000"/>
                </a:solidFill>
                <a:effectLst/>
                <a:uFillTx/>
                <a:latin typeface="Arial"/>
              </a:rPr>
              <a:t>4)  </a:t>
            </a:r>
            <a:r>
              <a:rPr b="1" lang="en-US" sz="1200" strike="noStrike" u="sng">
                <a:solidFill>
                  <a:srgbClr val="000000"/>
                </a:solidFill>
                <a:effectLst/>
                <a:uFillTx/>
                <a:latin typeface="Arial"/>
              </a:rPr>
              <a:t>structured negotiation / erfq</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Modification of traditional multi-round supplier negotiation process</a:t>
            </a:r>
            <a:endParaRPr b="0" lang="en-US" sz="1200" strike="noStrike" u="none">
              <a:solidFill>
                <a:srgbClr val="000000"/>
              </a:solidFill>
              <a:effectLst/>
              <a:uFillTx/>
              <a:latin typeface="Arial"/>
            </a:endParaRPr>
          </a:p>
          <a:p>
            <a:pPr lvl="1" marL="630360" indent="-230400">
              <a:spcBef>
                <a:spcPts val="451"/>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Arial"/>
              </a:rPr>
              <a:t>Limited application</a:t>
            </a:r>
            <a:endParaRPr b="0" lang="en-US" sz="1200" strike="noStrike" u="none">
              <a:solidFill>
                <a:srgbClr val="000000"/>
              </a:solidFill>
              <a:effectLst/>
              <a:uFillTx/>
              <a:latin typeface="Arial"/>
            </a:endParaRPr>
          </a:p>
          <a:p>
            <a:pPr marL="285840" indent="-285840">
              <a:spcBef>
                <a:spcPts val="451"/>
              </a:spcBef>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1" lang="en-US" sz="1200" strike="noStrike" u="none">
                <a:solidFill>
                  <a:srgbClr val="000000"/>
                </a:solidFill>
                <a:effectLst/>
                <a:uFillTx/>
                <a:latin typeface="Arial"/>
              </a:rPr>
              <a:t>5)  </a:t>
            </a:r>
            <a:r>
              <a:rPr b="1" lang="en-US" sz="1200" strike="noStrike" u="sng">
                <a:solidFill>
                  <a:srgbClr val="000000"/>
                </a:solidFill>
                <a:effectLst/>
                <a:uFillTx/>
                <a:latin typeface="Arial"/>
              </a:rPr>
              <a:t>not appropriate for competitive supplier selection</a:t>
            </a:r>
            <a:endParaRPr b="0" lang="en-US" sz="1200" strike="noStrike" u="none">
              <a:solidFill>
                <a:srgbClr val="000000"/>
              </a:solidFill>
              <a:effectLst/>
              <a:uFillTx/>
              <a:latin typeface="Arial"/>
            </a:endParaRPr>
          </a:p>
          <a:p>
            <a:pPr lvl="1" marL="630360" indent="0">
              <a:spcBef>
                <a:spcPts val="4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200" strike="noStrike" u="none">
              <a:solidFill>
                <a:srgbClr val="000000"/>
              </a:solidFill>
              <a:effectLst/>
              <a:uFillTx/>
              <a:latin typeface="Arial"/>
            </a:endParaRPr>
          </a:p>
          <a:p>
            <a:pPr lvl="1" marL="630360" indent="0">
              <a:spcBef>
                <a:spcPts val="451"/>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1200" strike="noStrike" u="none">
              <a:solidFill>
                <a:srgbClr val="000000"/>
              </a:solidFill>
              <a:effectLst/>
              <a:uFillTx/>
              <a:latin typeface="Arial"/>
            </a:endParaRPr>
          </a:p>
        </p:txBody>
      </p:sp>
      <p:sp>
        <p:nvSpPr>
          <p:cNvPr id="66" name=""/>
          <p:cNvSpPr/>
          <p:nvPr/>
        </p:nvSpPr>
        <p:spPr>
          <a:xfrm>
            <a:off x="3790800" y="2571840"/>
            <a:ext cx="343080" cy="2590560"/>
          </a:xfrm>
          <a:prstGeom prst="rightArrow">
            <a:avLst>
              <a:gd name="adj1" fmla="val 50000"/>
              <a:gd name="adj2" fmla="val 66667"/>
            </a:avLst>
          </a:prstGeom>
          <a:solidFill>
            <a:srgbClr val="002868"/>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67" name=""/>
          <p:cNvSpPr/>
          <p:nvPr/>
        </p:nvSpPr>
        <p:spPr>
          <a:xfrm>
            <a:off x="4343400" y="1238400"/>
            <a:ext cx="4800600" cy="380880"/>
          </a:xfrm>
          <a:prstGeom prst="leftRightArrow">
            <a:avLst>
              <a:gd name="adj1" fmla="val 46796"/>
              <a:gd name="adj2" fmla="val 99723"/>
            </a:avLst>
          </a:prstGeom>
          <a:solidFill>
            <a:srgbClr val="dcceac"/>
          </a:solidFill>
          <a:ln w="3240">
            <a:solidFill>
              <a:srgbClr val="ada07a"/>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Spot Buy        </a:t>
            </a:r>
            <a:r>
              <a:rPr b="0" i="1" lang="en-US" sz="1200" strike="noStrike" u="sng">
                <a:solidFill>
                  <a:srgbClr val="000000"/>
                </a:solidFill>
                <a:effectLst/>
                <a:uFillTx/>
                <a:latin typeface="Arial"/>
              </a:rPr>
              <a:t>or</a:t>
            </a:r>
            <a:r>
              <a:rPr b="0" i="1" lang="en-US" sz="1200" strike="noStrike" u="none">
                <a:solidFill>
                  <a:srgbClr val="000000"/>
                </a:solidFill>
                <a:effectLst/>
                <a:uFillTx/>
                <a:latin typeface="Arial"/>
              </a:rPr>
              <a:t>        Long-Term Contracts  t</a:t>
            </a:r>
            <a:endParaRPr b="0" lang="en-US" sz="1200" strike="noStrike" u="none">
              <a:solidFill>
                <a:srgbClr val="000000"/>
              </a:solidFill>
              <a:effectLst/>
              <a:uFillTx/>
              <a:latin typeface="Book Antiqua"/>
            </a:endParaRPr>
          </a:p>
        </p:txBody>
      </p:sp>
      <p:sp>
        <p:nvSpPr>
          <p:cNvPr id="68" name=""/>
          <p:cNvSpPr/>
          <p:nvPr/>
        </p:nvSpPr>
        <p:spPr>
          <a:xfrm>
            <a:off x="781200" y="2476440"/>
            <a:ext cx="2705040" cy="2705040"/>
          </a:xfrm>
          <a:prstGeom prst="rect">
            <a:avLst/>
          </a:prstGeom>
          <a:solidFill>
            <a:srgbClr val="b2b2b2"/>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69" name=""/>
          <p:cNvSpPr/>
          <p:nvPr/>
        </p:nvSpPr>
        <p:spPr>
          <a:xfrm>
            <a:off x="2133720" y="2476440"/>
            <a:ext cx="0" cy="270504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70" name=""/>
          <p:cNvSpPr/>
          <p:nvPr/>
        </p:nvSpPr>
        <p:spPr>
          <a:xfrm>
            <a:off x="781200" y="3886200"/>
            <a:ext cx="270504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71" name=""/>
          <p:cNvSpPr/>
          <p:nvPr/>
        </p:nvSpPr>
        <p:spPr>
          <a:xfrm rot="16200000">
            <a:off x="-628200" y="3699720"/>
            <a:ext cx="20862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Supply Market Complexity</a:t>
            </a:r>
            <a:endParaRPr b="0" lang="en-US" sz="1200" strike="noStrike" u="none">
              <a:solidFill>
                <a:srgbClr val="000000"/>
              </a:solidFill>
              <a:effectLst/>
              <a:uFillTx/>
              <a:latin typeface="Book Antiqua"/>
            </a:endParaRPr>
          </a:p>
        </p:txBody>
      </p:sp>
      <p:sp>
        <p:nvSpPr>
          <p:cNvPr id="72" name=""/>
          <p:cNvSpPr/>
          <p:nvPr/>
        </p:nvSpPr>
        <p:spPr>
          <a:xfrm>
            <a:off x="1046880" y="5481720"/>
            <a:ext cx="22050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Product/Service Complexity</a:t>
            </a:r>
            <a:endParaRPr b="0" lang="en-US" sz="1200" strike="noStrike" u="none">
              <a:solidFill>
                <a:srgbClr val="000000"/>
              </a:solidFill>
              <a:effectLst/>
              <a:uFillTx/>
              <a:latin typeface="Book Antiqua"/>
            </a:endParaRPr>
          </a:p>
        </p:txBody>
      </p:sp>
      <p:sp>
        <p:nvSpPr>
          <p:cNvPr id="73" name=""/>
          <p:cNvSpPr/>
          <p:nvPr/>
        </p:nvSpPr>
        <p:spPr>
          <a:xfrm>
            <a:off x="423720" y="235440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t>
            </a:r>
            <a:endParaRPr b="0" lang="en-US" sz="1400" strike="noStrike" u="none">
              <a:solidFill>
                <a:srgbClr val="000000"/>
              </a:solidFill>
              <a:effectLst/>
              <a:uFillTx/>
              <a:latin typeface="Book Antiqua"/>
            </a:endParaRPr>
          </a:p>
        </p:txBody>
      </p:sp>
      <p:sp>
        <p:nvSpPr>
          <p:cNvPr id="74" name=""/>
          <p:cNvSpPr/>
          <p:nvPr/>
        </p:nvSpPr>
        <p:spPr>
          <a:xfrm>
            <a:off x="652320" y="5268960"/>
            <a:ext cx="309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a:t>
            </a:r>
            <a:endParaRPr b="0" lang="en-US" sz="1400" strike="noStrike" u="none">
              <a:solidFill>
                <a:srgbClr val="000000"/>
              </a:solidFill>
              <a:effectLst/>
              <a:uFillTx/>
              <a:latin typeface="Book Antiqua"/>
            </a:endParaRPr>
          </a:p>
        </p:txBody>
      </p:sp>
      <p:sp>
        <p:nvSpPr>
          <p:cNvPr id="75" name=""/>
          <p:cNvSpPr/>
          <p:nvPr/>
        </p:nvSpPr>
        <p:spPr>
          <a:xfrm>
            <a:off x="423720" y="4983120"/>
            <a:ext cx="309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a:t>
            </a:r>
            <a:endParaRPr b="0" lang="en-US" sz="1400" strike="noStrike" u="none">
              <a:solidFill>
                <a:srgbClr val="000000"/>
              </a:solidFill>
              <a:effectLst/>
              <a:uFillTx/>
              <a:latin typeface="Book Antiqua"/>
            </a:endParaRPr>
          </a:p>
        </p:txBody>
      </p:sp>
      <p:sp>
        <p:nvSpPr>
          <p:cNvPr id="76" name=""/>
          <p:cNvSpPr/>
          <p:nvPr/>
        </p:nvSpPr>
        <p:spPr>
          <a:xfrm>
            <a:off x="3319200" y="521172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t>
            </a:r>
            <a:endParaRPr b="0" lang="en-US" sz="1400" strike="noStrike" u="none">
              <a:solidFill>
                <a:srgbClr val="000000"/>
              </a:solidFill>
              <a:effectLst/>
              <a:uFillTx/>
              <a:latin typeface="Book Antiqua"/>
            </a:endParaRPr>
          </a:p>
        </p:txBody>
      </p:sp>
      <p:sp>
        <p:nvSpPr>
          <p:cNvPr id="77" name=""/>
          <p:cNvSpPr/>
          <p:nvPr/>
        </p:nvSpPr>
        <p:spPr>
          <a:xfrm>
            <a:off x="2362320" y="2629080"/>
            <a:ext cx="1066680" cy="1066680"/>
          </a:xfrm>
          <a:prstGeom prst="ellipse">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a:t>
            </a:r>
            <a:endParaRPr b="0" lang="en-US" sz="1400" strike="noStrike" u="none">
              <a:solidFill>
                <a:srgbClr val="000000"/>
              </a:solidFill>
              <a:effectLst/>
              <a:uFillTx/>
              <a:latin typeface="Book Antiqua"/>
            </a:endParaRPr>
          </a:p>
        </p:txBody>
      </p:sp>
      <p:sp>
        <p:nvSpPr>
          <p:cNvPr id="78" name=""/>
          <p:cNvSpPr/>
          <p:nvPr/>
        </p:nvSpPr>
        <p:spPr>
          <a:xfrm>
            <a:off x="1492200" y="3092400"/>
            <a:ext cx="685800" cy="685800"/>
          </a:xfrm>
          <a:prstGeom prst="ellipse">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a:t>
            </a:r>
            <a:endParaRPr b="0" lang="en-US" sz="1400" strike="noStrike" u="none">
              <a:solidFill>
                <a:srgbClr val="000000"/>
              </a:solidFill>
              <a:effectLst/>
              <a:uFillTx/>
              <a:latin typeface="Book Antiqua"/>
            </a:endParaRPr>
          </a:p>
        </p:txBody>
      </p:sp>
      <p:sp>
        <p:nvSpPr>
          <p:cNvPr id="79" name=""/>
          <p:cNvSpPr/>
          <p:nvPr/>
        </p:nvSpPr>
        <p:spPr>
          <a:xfrm>
            <a:off x="2495520" y="4457880"/>
            <a:ext cx="533520" cy="533160"/>
          </a:xfrm>
          <a:prstGeom prst="ellipse">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3</a:t>
            </a:r>
            <a:endParaRPr b="0" lang="en-US" sz="1400" strike="noStrike" u="none">
              <a:solidFill>
                <a:srgbClr val="000000"/>
              </a:solidFill>
              <a:effectLst/>
              <a:uFillTx/>
              <a:latin typeface="Book Antiqua"/>
            </a:endParaRPr>
          </a:p>
        </p:txBody>
      </p:sp>
      <p:sp>
        <p:nvSpPr>
          <p:cNvPr id="80" name=""/>
          <p:cNvSpPr/>
          <p:nvPr/>
        </p:nvSpPr>
        <p:spPr>
          <a:xfrm>
            <a:off x="857160" y="4800600"/>
            <a:ext cx="343080" cy="343080"/>
          </a:xfrm>
          <a:prstGeom prst="ellipse">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5</a:t>
            </a:r>
            <a:endParaRPr b="0" lang="en-US" sz="1400" strike="noStrike" u="none">
              <a:solidFill>
                <a:srgbClr val="000000"/>
              </a:solidFill>
              <a:effectLst/>
              <a:uFillTx/>
              <a:latin typeface="Book Antiqua"/>
            </a:endParaRPr>
          </a:p>
        </p:txBody>
      </p:sp>
      <p:sp>
        <p:nvSpPr>
          <p:cNvPr id="81" name=""/>
          <p:cNvSpPr/>
          <p:nvPr/>
        </p:nvSpPr>
        <p:spPr>
          <a:xfrm>
            <a:off x="1390680" y="4533840"/>
            <a:ext cx="419040" cy="419040"/>
          </a:xfrm>
          <a:prstGeom prst="ellipse">
            <a:avLst/>
          </a:prstGeom>
          <a:solidFill>
            <a:srgbClr val="002868"/>
          </a:solidFill>
          <a:ln w="3240">
            <a:solidFill>
              <a:srgbClr val="215b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4</a:t>
            </a:r>
            <a:endParaRPr b="0" lang="en-US" sz="1400" strike="noStrike" u="none">
              <a:solidFill>
                <a:srgbClr val="000000"/>
              </a:solidFill>
              <a:effectLst/>
              <a:uFillTx/>
              <a:latin typeface="Book Antiqua"/>
            </a:endParaRPr>
          </a:p>
        </p:txBody>
      </p:sp>
      <p:sp>
        <p:nvSpPr>
          <p:cNvPr id="82" name=""/>
          <p:cNvSpPr/>
          <p:nvPr/>
        </p:nvSpPr>
        <p:spPr>
          <a:xfrm>
            <a:off x="226800" y="1420920"/>
            <a:ext cx="1726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sng">
                <a:solidFill>
                  <a:srgbClr val="000000"/>
                </a:solidFill>
                <a:effectLst/>
                <a:uFillTx/>
                <a:latin typeface="Arial"/>
              </a:rPr>
              <a:t>Illustrative Example</a:t>
            </a:r>
            <a:endParaRPr b="0" lang="en-US" sz="1400" strike="noStrike" u="none">
              <a:solidFill>
                <a:srgbClr val="000000"/>
              </a:solidFill>
              <a:effectLst/>
              <a:uFillTx/>
              <a:latin typeface="Book Antiqua"/>
            </a:endParaRPr>
          </a:p>
        </p:txBody>
      </p:sp>
      <p:sp>
        <p:nvSpPr>
          <p:cNvPr id="83" name=""/>
          <p:cNvSpPr/>
          <p:nvPr/>
        </p:nvSpPr>
        <p:spPr>
          <a:xfrm rot="16200000">
            <a:off x="3354480" y="2883240"/>
            <a:ext cx="24796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Real-Time Dynamic Pricing</a:t>
            </a:r>
            <a:endParaRPr b="0" lang="en-US" sz="14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(eAuction)</a:t>
            </a:r>
            <a:endParaRPr b="0" lang="en-US" sz="1400" strike="noStrike" u="none">
              <a:solidFill>
                <a:srgbClr val="000000"/>
              </a:solidFill>
              <a:effectLst/>
              <a:uFillTx/>
              <a:latin typeface="Book Antiqua"/>
            </a:endParaRPr>
          </a:p>
        </p:txBody>
      </p:sp>
      <p:sp>
        <p:nvSpPr>
          <p:cNvPr id="84" name=""/>
          <p:cNvSpPr/>
          <p:nvPr/>
        </p:nvSpPr>
        <p:spPr>
          <a:xfrm rot="16200000">
            <a:off x="3844800" y="5424480"/>
            <a:ext cx="132012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Static Pricing</a:t>
            </a:r>
            <a:endParaRPr b="0" lang="en-US" sz="1400" strike="noStrike" u="none">
              <a:solidFill>
                <a:srgbClr val="000000"/>
              </a:solidFill>
              <a:effectLst/>
              <a:uFillTx/>
              <a:latin typeface="Book Antiqua"/>
            </a:endParaRPr>
          </a:p>
        </p:txBody>
      </p:sp>
      <p:sp>
        <p:nvSpPr>
          <p:cNvPr id="85" name=""/>
          <p:cNvSpPr/>
          <p:nvPr/>
        </p:nvSpPr>
        <p:spPr>
          <a:xfrm>
            <a:off x="4857840" y="1771560"/>
            <a:ext cx="0" cy="4800600"/>
          </a:xfrm>
          <a:prstGeom prst="line">
            <a:avLst/>
          </a:prstGeom>
          <a:ln w="3240">
            <a:solidFill>
              <a:srgbClr val="ada07a"/>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86" name=""/>
          <p:cNvSpPr/>
          <p:nvPr/>
        </p:nvSpPr>
        <p:spPr>
          <a:xfrm>
            <a:off x="2311200" y="3868560"/>
            <a:ext cx="1038240" cy="369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Sealed Bid /</a:t>
            </a:r>
            <a:endParaRPr b="0" lang="en-US" sz="9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Private Offering</a:t>
            </a:r>
            <a:endParaRPr b="0" lang="en-US" sz="900" strike="noStrike" u="none">
              <a:solidFill>
                <a:srgbClr val="000000"/>
              </a:solidFill>
              <a:effectLst/>
              <a:uFillTx/>
              <a:latin typeface="Book Antiqua"/>
            </a:endParaRPr>
          </a:p>
        </p:txBody>
      </p:sp>
      <p:sp>
        <p:nvSpPr>
          <p:cNvPr id="87" name=""/>
          <p:cNvSpPr/>
          <p:nvPr/>
        </p:nvSpPr>
        <p:spPr>
          <a:xfrm>
            <a:off x="523800" y="3868560"/>
            <a:ext cx="1893960" cy="369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Structured Negotiations </a:t>
            </a:r>
            <a:endParaRPr b="0" lang="en-US" sz="900" strike="noStrike" u="none">
              <a:solidFill>
                <a:srgbClr val="000000"/>
              </a:solidFill>
              <a:effectLst/>
              <a:uFillTx/>
              <a:latin typeface="Book Antiqua"/>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 eRFQ</a:t>
            </a:r>
            <a:endParaRPr b="0" lang="en-US" sz="900" strike="noStrike" u="none">
              <a:solidFill>
                <a:srgbClr val="000000"/>
              </a:solidFill>
              <a:effectLst/>
              <a:uFillTx/>
              <a:latin typeface="Book Antiqua"/>
            </a:endParaRPr>
          </a:p>
        </p:txBody>
      </p:sp>
      <p:sp>
        <p:nvSpPr>
          <p:cNvPr id="88" name=""/>
          <p:cNvSpPr/>
          <p:nvPr/>
        </p:nvSpPr>
        <p:spPr>
          <a:xfrm>
            <a:off x="2139840" y="2446200"/>
            <a:ext cx="1355760" cy="231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Simple Auction Event</a:t>
            </a:r>
            <a:endParaRPr b="0" lang="en-US" sz="900" strike="noStrike" u="none">
              <a:solidFill>
                <a:srgbClr val="000000"/>
              </a:solidFill>
              <a:effectLst/>
              <a:uFillTx/>
              <a:latin typeface="Book Antiqua"/>
            </a:endParaRPr>
          </a:p>
        </p:txBody>
      </p:sp>
      <p:sp>
        <p:nvSpPr>
          <p:cNvPr id="89" name=""/>
          <p:cNvSpPr/>
          <p:nvPr/>
        </p:nvSpPr>
        <p:spPr>
          <a:xfrm>
            <a:off x="511200" y="2446200"/>
            <a:ext cx="189396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ffffff"/>
                </a:solidFill>
                <a:effectLst/>
                <a:uFillTx/>
                <a:latin typeface="Arial"/>
              </a:rPr>
              <a:t>Complex Auction Event</a:t>
            </a:r>
            <a:endParaRPr b="0" lang="en-US" sz="900" strike="noStrike" u="none">
              <a:solidFill>
                <a:srgbClr val="000000"/>
              </a:solidFill>
              <a:effectLst/>
              <a:uFillTx/>
              <a:latin typeface="Book Antiqua"/>
            </a:endParaRPr>
          </a:p>
        </p:txBody>
      </p:sp>
      <p:sp>
        <p:nvSpPr>
          <p:cNvPr id="90" name=""/>
          <p:cNvSpPr/>
          <p:nvPr/>
        </p:nvSpPr>
        <p:spPr>
          <a:xfrm>
            <a:off x="4362480" y="1752480"/>
            <a:ext cx="4724280" cy="4819680"/>
          </a:xfrm>
          <a:prstGeom prst="rect">
            <a:avLst/>
          </a:prstGeom>
          <a:noFill/>
          <a:ln w="3240">
            <a:solidFill>
              <a:srgbClr val="ada07a"/>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We have Six core service offerings which produce immediate bottom-line impact  .</a:t>
            </a:r>
            <a:endParaRPr b="1" lang="en-US" sz="1800" strike="noStrike" u="none">
              <a:solidFill>
                <a:srgbClr val="ffffff"/>
              </a:solidFill>
              <a:effectLst/>
              <a:uFillTx/>
              <a:latin typeface="Arial"/>
            </a:endParaRPr>
          </a:p>
        </p:txBody>
      </p:sp>
      <p:pic>
        <p:nvPicPr>
          <p:cNvPr id="92" name="" descr=""/>
          <p:cNvPicPr/>
          <p:nvPr/>
        </p:nvPicPr>
        <p:blipFill>
          <a:blip r:embed="rId1"/>
          <a:stretch/>
        </p:blipFill>
        <p:spPr>
          <a:xfrm>
            <a:off x="22320" y="1676520"/>
            <a:ext cx="9026280" cy="4741920"/>
          </a:xfrm>
          <a:prstGeom prst="rect">
            <a:avLst/>
          </a:prstGeom>
          <a:noFill/>
          <a:ln w="0">
            <a:noFill/>
          </a:ln>
        </p:spPr>
      </p:pic>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990720" y="452160"/>
            <a:ext cx="7238880" cy="314280"/>
          </a:xfrm>
          <a:prstGeom prst="rect">
            <a:avLst/>
          </a:prstGeom>
          <a:noFill/>
          <a:ln w="0">
            <a:noFill/>
          </a:ln>
        </p:spPr>
        <p:txBody>
          <a:bodyPr lIns="0" rIns="92160" tIns="46080" bIns="46080" anchor="ctr">
            <a:noAutofit/>
          </a:bodyPr>
          <a:p>
            <a:pPr indent="0">
              <a:buNone/>
              <a:tabLst>
                <a:tab algn="l" pos="0"/>
                <a:tab algn="l" pos="708120"/>
                <a:tab algn="l" pos="1415880"/>
                <a:tab algn="l" pos="2124000"/>
                <a:tab algn="l" pos="2832120"/>
                <a:tab algn="l" pos="3540240"/>
                <a:tab algn="l" pos="4248000"/>
                <a:tab algn="l" pos="4956120"/>
                <a:tab algn="l" pos="5664240"/>
                <a:tab algn="l" pos="6372360"/>
                <a:tab algn="l" pos="7080120"/>
                <a:tab algn="l" pos="7788240"/>
                <a:tab algn="l" pos="8496360"/>
                <a:tab algn="l" pos="9204480"/>
                <a:tab algn="l" pos="9912240"/>
                <a:tab algn="l" pos="10620360"/>
              </a:tabLst>
            </a:pPr>
            <a:r>
              <a:rPr b="1" lang="en-US" sz="1800" strike="noStrike" u="none">
                <a:solidFill>
                  <a:srgbClr val="ffffff"/>
                </a:solidFill>
                <a:effectLst/>
                <a:uFillTx/>
                <a:latin typeface="Arial"/>
              </a:rPr>
              <a:t>Conducting successful eSourcing events require seamless integration of four key capabilities</a:t>
            </a:r>
            <a:endParaRPr b="1" lang="en-US" sz="1800" strike="noStrike" u="none">
              <a:solidFill>
                <a:srgbClr val="ffffff"/>
              </a:solidFill>
              <a:effectLst/>
              <a:uFillTx/>
              <a:latin typeface="Arial"/>
            </a:endParaRPr>
          </a:p>
        </p:txBody>
      </p:sp>
      <p:grpSp>
        <p:nvGrpSpPr>
          <p:cNvPr id="94" name=""/>
          <p:cNvGrpSpPr/>
          <p:nvPr/>
        </p:nvGrpSpPr>
        <p:grpSpPr>
          <a:xfrm>
            <a:off x="1352520" y="2209680"/>
            <a:ext cx="6514920" cy="1104840"/>
            <a:chOff x="1352520" y="2209680"/>
            <a:chExt cx="6514920" cy="1104840"/>
          </a:xfrm>
        </p:grpSpPr>
        <p:sp>
          <p:nvSpPr>
            <p:cNvPr id="95" name=""/>
            <p:cNvSpPr/>
            <p:nvPr/>
          </p:nvSpPr>
          <p:spPr>
            <a:xfrm>
              <a:off x="5831280" y="2209680"/>
              <a:ext cx="2036160" cy="1104840"/>
            </a:xfrm>
            <a:custGeom>
              <a:avLst/>
              <a:gdLst>
                <a:gd name="textAreaLeft" fmla="*/ 0 w 2036160"/>
                <a:gd name="textAreaRight" fmla="*/ 2036520 w 2036160"/>
                <a:gd name="textAreaTop" fmla="*/ 0 h 1104840"/>
                <a:gd name="textAreaBottom" fmla="*/ 1105200 h 110484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002868"/>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96" name=""/>
            <p:cNvSpPr/>
            <p:nvPr/>
          </p:nvSpPr>
          <p:spPr>
            <a:xfrm>
              <a:off x="4355280" y="2209680"/>
              <a:ext cx="2035440" cy="1104840"/>
            </a:xfrm>
            <a:custGeom>
              <a:avLst/>
              <a:gdLst>
                <a:gd name="textAreaLeft" fmla="*/ 0 w 2035440"/>
                <a:gd name="textAreaRight" fmla="*/ 2035800 w 2035440"/>
                <a:gd name="textAreaTop" fmla="*/ 0 h 1104840"/>
                <a:gd name="textAreaBottom" fmla="*/ 1105200 h 110484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002868"/>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97" name=""/>
            <p:cNvSpPr/>
            <p:nvPr/>
          </p:nvSpPr>
          <p:spPr>
            <a:xfrm>
              <a:off x="2828160" y="2209680"/>
              <a:ext cx="2035440" cy="1104840"/>
            </a:xfrm>
            <a:custGeom>
              <a:avLst/>
              <a:gdLst>
                <a:gd name="textAreaLeft" fmla="*/ 0 w 2035440"/>
                <a:gd name="textAreaRight" fmla="*/ 2035800 w 2035440"/>
                <a:gd name="textAreaTop" fmla="*/ 0 h 1104840"/>
                <a:gd name="textAreaBottom" fmla="*/ 1105200 h 110484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002868"/>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98" name=""/>
            <p:cNvSpPr/>
            <p:nvPr/>
          </p:nvSpPr>
          <p:spPr>
            <a:xfrm>
              <a:off x="1352520" y="2209680"/>
              <a:ext cx="2035440" cy="1104840"/>
            </a:xfrm>
            <a:custGeom>
              <a:avLst/>
              <a:gdLst>
                <a:gd name="textAreaLeft" fmla="*/ 0 w 2035440"/>
                <a:gd name="textAreaRight" fmla="*/ 2035800 w 2035440"/>
                <a:gd name="textAreaTop" fmla="*/ 0 h 1104840"/>
                <a:gd name="textAreaBottom" fmla="*/ 1105200 h 110484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002868"/>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99" name=""/>
          <p:cNvSpPr/>
          <p:nvPr/>
        </p:nvSpPr>
        <p:spPr>
          <a:xfrm>
            <a:off x="1477800" y="2506680"/>
            <a:ext cx="17002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Strategic Sourcing</a:t>
            </a:r>
            <a:endParaRPr b="0" lang="en-US" sz="1400" strike="noStrike" u="none">
              <a:solidFill>
                <a:srgbClr val="000000"/>
              </a:solidFill>
              <a:effectLst/>
              <a:uFillTx/>
              <a:latin typeface="Book Antiqua"/>
            </a:endParaRPr>
          </a:p>
        </p:txBody>
      </p:sp>
      <p:sp>
        <p:nvSpPr>
          <p:cNvPr id="100" name=""/>
          <p:cNvSpPr/>
          <p:nvPr/>
        </p:nvSpPr>
        <p:spPr>
          <a:xfrm>
            <a:off x="3344760" y="2392200"/>
            <a:ext cx="1192320" cy="734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Auction Event Mgmt.</a:t>
            </a:r>
            <a:endParaRPr b="0" lang="en-US" sz="1400" strike="noStrike" u="none">
              <a:solidFill>
                <a:srgbClr val="000000"/>
              </a:solidFill>
              <a:effectLst/>
              <a:uFillTx/>
              <a:latin typeface="Book Antiqua"/>
            </a:endParaRPr>
          </a:p>
        </p:txBody>
      </p:sp>
      <p:sp>
        <p:nvSpPr>
          <p:cNvPr id="101" name=""/>
          <p:cNvSpPr/>
          <p:nvPr/>
        </p:nvSpPr>
        <p:spPr>
          <a:xfrm>
            <a:off x="4735440" y="2506680"/>
            <a:ext cx="15271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Software Hosting</a:t>
            </a:r>
            <a:endParaRPr b="0" lang="en-US" sz="1400" strike="noStrike" u="none">
              <a:solidFill>
                <a:srgbClr val="000000"/>
              </a:solidFill>
              <a:effectLst/>
              <a:uFillTx/>
              <a:latin typeface="Book Antiqua"/>
            </a:endParaRPr>
          </a:p>
        </p:txBody>
      </p:sp>
      <p:sp>
        <p:nvSpPr>
          <p:cNvPr id="102" name=""/>
          <p:cNvSpPr/>
          <p:nvPr/>
        </p:nvSpPr>
        <p:spPr>
          <a:xfrm>
            <a:off x="6089760" y="2392200"/>
            <a:ext cx="1652400" cy="734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Technology Application (Software Tool)</a:t>
            </a:r>
            <a:endParaRPr b="0" lang="en-US" sz="1400" strike="noStrike" u="none">
              <a:solidFill>
                <a:srgbClr val="000000"/>
              </a:solidFill>
              <a:effectLst/>
              <a:uFillTx/>
              <a:latin typeface="Book Antiqua"/>
            </a:endParaRPr>
          </a:p>
        </p:txBody>
      </p:sp>
      <p:sp>
        <p:nvSpPr>
          <p:cNvPr id="103" name=""/>
          <p:cNvSpPr/>
          <p:nvPr/>
        </p:nvSpPr>
        <p:spPr>
          <a:xfrm>
            <a:off x="419040" y="1790640"/>
            <a:ext cx="571680" cy="1943280"/>
          </a:xfrm>
          <a:prstGeom prst="rect">
            <a:avLst/>
          </a:prstGeom>
          <a:solidFill>
            <a:srgbClr val="ada07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04" name=""/>
          <p:cNvSpPr/>
          <p:nvPr/>
        </p:nvSpPr>
        <p:spPr>
          <a:xfrm>
            <a:off x="250920" y="1440000"/>
            <a:ext cx="893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Supplier</a:t>
            </a:r>
            <a:endParaRPr b="0" lang="en-US" sz="1400" strike="noStrike" u="none">
              <a:solidFill>
                <a:srgbClr val="000000"/>
              </a:solidFill>
              <a:effectLst/>
              <a:uFillTx/>
              <a:latin typeface="Book Antiqua"/>
            </a:endParaRPr>
          </a:p>
        </p:txBody>
      </p:sp>
      <p:sp>
        <p:nvSpPr>
          <p:cNvPr id="105" name=""/>
          <p:cNvSpPr/>
          <p:nvPr/>
        </p:nvSpPr>
        <p:spPr>
          <a:xfrm>
            <a:off x="8210520" y="1790640"/>
            <a:ext cx="571680" cy="1943280"/>
          </a:xfrm>
          <a:prstGeom prst="rect">
            <a:avLst/>
          </a:prstGeom>
          <a:solidFill>
            <a:srgbClr val="ada07a"/>
          </a:solidFill>
          <a:ln w="32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06" name=""/>
          <p:cNvSpPr/>
          <p:nvPr/>
        </p:nvSpPr>
        <p:spPr>
          <a:xfrm>
            <a:off x="7880400" y="1200240"/>
            <a:ext cx="12193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End Customer</a:t>
            </a:r>
            <a:endParaRPr b="0" lang="en-US" sz="1400" strike="noStrike" u="none">
              <a:solidFill>
                <a:srgbClr val="000000"/>
              </a:solidFill>
              <a:effectLst/>
              <a:uFillTx/>
              <a:latin typeface="Book Antiqua"/>
            </a:endParaRPr>
          </a:p>
        </p:txBody>
      </p:sp>
      <p:sp>
        <p:nvSpPr>
          <p:cNvPr id="107" name=""/>
          <p:cNvSpPr/>
          <p:nvPr/>
        </p:nvSpPr>
        <p:spPr>
          <a:xfrm>
            <a:off x="1390680" y="1962000"/>
            <a:ext cx="636264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08" name=""/>
          <p:cNvSpPr/>
          <p:nvPr/>
        </p:nvSpPr>
        <p:spPr>
          <a:xfrm>
            <a:off x="3799080" y="1668600"/>
            <a:ext cx="1162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Savings $</a:t>
            </a:r>
            <a:endParaRPr b="0" lang="en-US" sz="1400" strike="noStrike" u="none">
              <a:solidFill>
                <a:srgbClr val="000000"/>
              </a:solidFill>
              <a:effectLst/>
              <a:uFillTx/>
              <a:latin typeface="Book Antiqua"/>
            </a:endParaRPr>
          </a:p>
        </p:txBody>
      </p:sp>
      <p:sp>
        <p:nvSpPr>
          <p:cNvPr id="109" name=""/>
          <p:cNvSpPr/>
          <p:nvPr/>
        </p:nvSpPr>
        <p:spPr>
          <a:xfrm>
            <a:off x="1444680" y="2284560"/>
            <a:ext cx="187200" cy="187200"/>
          </a:xfrm>
          <a:prstGeom prst="ellipse">
            <a:avLst/>
          </a:prstGeom>
          <a:solidFill>
            <a:srgbClr val="ffffff"/>
          </a:solidFill>
          <a:ln w="324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Book Antiqua"/>
            </a:endParaRPr>
          </a:p>
        </p:txBody>
      </p:sp>
      <p:sp>
        <p:nvSpPr>
          <p:cNvPr id="110" name=""/>
          <p:cNvSpPr/>
          <p:nvPr/>
        </p:nvSpPr>
        <p:spPr>
          <a:xfrm>
            <a:off x="3170160" y="2284560"/>
            <a:ext cx="187560" cy="187200"/>
          </a:xfrm>
          <a:prstGeom prst="ellipse">
            <a:avLst/>
          </a:prstGeom>
          <a:solidFill>
            <a:srgbClr val="ffffff"/>
          </a:solidFill>
          <a:ln w="324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Book Antiqua"/>
            </a:endParaRPr>
          </a:p>
        </p:txBody>
      </p:sp>
      <p:sp>
        <p:nvSpPr>
          <p:cNvPr id="111" name=""/>
          <p:cNvSpPr/>
          <p:nvPr/>
        </p:nvSpPr>
        <p:spPr>
          <a:xfrm>
            <a:off x="4641840" y="2284560"/>
            <a:ext cx="187200" cy="187200"/>
          </a:xfrm>
          <a:prstGeom prst="ellipse">
            <a:avLst/>
          </a:prstGeom>
          <a:solidFill>
            <a:srgbClr val="ffffff"/>
          </a:solidFill>
          <a:ln w="324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Book Antiqua"/>
            </a:endParaRPr>
          </a:p>
        </p:txBody>
      </p:sp>
      <p:sp>
        <p:nvSpPr>
          <p:cNvPr id="112" name=""/>
          <p:cNvSpPr/>
          <p:nvPr/>
        </p:nvSpPr>
        <p:spPr>
          <a:xfrm>
            <a:off x="6165720" y="2284560"/>
            <a:ext cx="187560" cy="187200"/>
          </a:xfrm>
          <a:prstGeom prst="ellipse">
            <a:avLst/>
          </a:prstGeom>
          <a:solidFill>
            <a:srgbClr val="ffffff"/>
          </a:solidFill>
          <a:ln w="324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Book Antiqua"/>
            </a:endParaRPr>
          </a:p>
        </p:txBody>
      </p:sp>
      <p:sp>
        <p:nvSpPr>
          <p:cNvPr id="113" name="PlaceHolder 2"/>
          <p:cNvSpPr>
            <a:spLocks noGrp="1"/>
          </p:cNvSpPr>
          <p:nvPr>
            <p:ph/>
          </p:nvPr>
        </p:nvSpPr>
        <p:spPr>
          <a:xfrm>
            <a:off x="1455840" y="3321000"/>
            <a:ext cx="1396800" cy="1503360"/>
          </a:xfrm>
          <a:prstGeom prst="rect">
            <a:avLst/>
          </a:prstGeom>
          <a:noFill/>
          <a:ln w="0">
            <a:noFill/>
          </a:ln>
        </p:spPr>
        <p:txBody>
          <a:bodyPr lIns="92160" rIns="92160" tIns="46080" bIns="46080" anchor="t">
            <a:normAutofit fontScale="92500" lnSpcReduction="9999"/>
          </a:bodyPr>
          <a:p>
            <a:pPr marL="114480" indent="-114480">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Spend analysis</a:t>
            </a:r>
            <a:endParaRPr b="0" lang="en-US" sz="900" strike="noStrike" u="none">
              <a:solidFill>
                <a:srgbClr val="000000"/>
              </a:solidFill>
              <a:effectLst/>
              <a:uFillTx/>
              <a:latin typeface="Arial"/>
            </a:endParaRPr>
          </a:p>
          <a:p>
            <a:pPr marL="114480" indent="-114480">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Requirements definition</a:t>
            </a:r>
            <a:endParaRPr b="0" lang="en-US" sz="900" strike="noStrike" u="none">
              <a:solidFill>
                <a:srgbClr val="000000"/>
              </a:solidFill>
              <a:effectLst/>
              <a:uFillTx/>
              <a:latin typeface="Arial"/>
            </a:endParaRPr>
          </a:p>
          <a:p>
            <a:pPr marL="114480" indent="-114480">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Baseline development</a:t>
            </a:r>
            <a:endParaRPr b="0" lang="en-US" sz="900" strike="noStrike" u="none">
              <a:solidFill>
                <a:srgbClr val="000000"/>
              </a:solidFill>
              <a:effectLst/>
              <a:uFillTx/>
              <a:latin typeface="Arial"/>
            </a:endParaRPr>
          </a:p>
          <a:p>
            <a:pPr marL="114480" indent="-114480">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TCO model analysis</a:t>
            </a:r>
            <a:endParaRPr b="0" lang="en-US" sz="900" strike="noStrike" u="none">
              <a:solidFill>
                <a:srgbClr val="000000"/>
              </a:solidFill>
              <a:effectLst/>
              <a:uFillTx/>
              <a:latin typeface="Arial"/>
            </a:endParaRPr>
          </a:p>
          <a:p>
            <a:pPr marL="114480" indent="-114480">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Supplier value proposition unbundling</a:t>
            </a:r>
            <a:endParaRPr b="0" lang="en-US" sz="900" strike="noStrike" u="none">
              <a:solidFill>
                <a:srgbClr val="000000"/>
              </a:solidFill>
              <a:effectLst/>
              <a:uFillTx/>
              <a:latin typeface="Arial"/>
            </a:endParaRPr>
          </a:p>
          <a:p>
            <a:pPr marL="114480" indent="-114480">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Identification/ qualification of supplier participants</a:t>
            </a:r>
            <a:endParaRPr b="0" lang="en-US" sz="900" strike="noStrike" u="none">
              <a:solidFill>
                <a:srgbClr val="000000"/>
              </a:solidFill>
              <a:effectLst/>
              <a:uFillTx/>
              <a:latin typeface="Arial"/>
            </a:endParaRPr>
          </a:p>
          <a:p>
            <a:pPr marL="114480" indent="0">
              <a:spcBef>
                <a:spcPts val="337"/>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900" strike="noStrike" u="none">
              <a:solidFill>
                <a:srgbClr val="000000"/>
              </a:solidFill>
              <a:effectLst/>
              <a:uFillTx/>
              <a:latin typeface="Arial"/>
            </a:endParaRPr>
          </a:p>
          <a:p>
            <a:pPr marL="114480" indent="0">
              <a:spcBef>
                <a:spcPts val="337"/>
              </a:spcBef>
              <a:buNone/>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900" strike="noStrike" u="none">
              <a:solidFill>
                <a:srgbClr val="000000"/>
              </a:solidFill>
              <a:effectLst/>
              <a:uFillTx/>
              <a:latin typeface="Arial"/>
            </a:endParaRPr>
          </a:p>
        </p:txBody>
      </p:sp>
      <p:sp>
        <p:nvSpPr>
          <p:cNvPr id="114" name=""/>
          <p:cNvSpPr/>
          <p:nvPr/>
        </p:nvSpPr>
        <p:spPr>
          <a:xfrm>
            <a:off x="2809800" y="3321000"/>
            <a:ext cx="1609920" cy="1503360"/>
          </a:xfrm>
          <a:prstGeom prst="rect">
            <a:avLst/>
          </a:prstGeom>
          <a:noFill/>
          <a:ln w="0">
            <a:noFill/>
          </a:ln>
        </p:spPr>
        <p:style>
          <a:lnRef idx="0"/>
          <a:fillRef idx="0"/>
          <a:effectRef idx="0"/>
          <a:fontRef idx="minor"/>
        </p:style>
        <p:txBody>
          <a:bodyPr lIns="92160" rIns="92160" tIns="46080" bIns="46080" anchor="t">
            <a:normAutofit fontScale="55000" lnSpcReduction="19999"/>
          </a:bodyPr>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Auction  variable choice</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Auction event strategy development</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Timing/duration</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Transparency</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Lot division</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Variable sequencing</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Bidding format</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Min bid increment</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Host/originator training</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Event monitoring/ set-up</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Bidder training and set-up</a:t>
            </a:r>
            <a:endParaRPr b="0" lang="en-US" sz="900" strike="noStrike" u="none">
              <a:solidFill>
                <a:srgbClr val="000000"/>
              </a:solidFill>
              <a:effectLst/>
              <a:uFillTx/>
              <a:latin typeface="Book Antiqua"/>
            </a:endParaRPr>
          </a:p>
          <a:p>
            <a:pPr lvl="1" marL="3430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Real-time communication</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Post-event reporting</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900" strike="noStrike" u="none">
              <a:solidFill>
                <a:srgbClr val="000000"/>
              </a:solidFill>
              <a:effectLst/>
              <a:uFillTx/>
              <a:latin typeface="Book Antiqua"/>
            </a:endParaRPr>
          </a:p>
        </p:txBody>
      </p:sp>
      <p:sp>
        <p:nvSpPr>
          <p:cNvPr id="115" name=""/>
          <p:cNvSpPr/>
          <p:nvPr/>
        </p:nvSpPr>
        <p:spPr>
          <a:xfrm>
            <a:off x="4359240" y="3321000"/>
            <a:ext cx="1609920" cy="1503360"/>
          </a:xfrm>
          <a:prstGeom prst="rect">
            <a:avLst/>
          </a:prstGeom>
          <a:noFill/>
          <a:ln w="0">
            <a:noFill/>
          </a:ln>
        </p:spPr>
        <p:style>
          <a:lnRef idx="0"/>
          <a:fillRef idx="0"/>
          <a:effectRef idx="0"/>
          <a:fontRef idx="minor"/>
        </p:style>
        <p:txBody>
          <a:bodyPr lIns="92160" rIns="92160" tIns="46080" bIns="46080" anchor="t">
            <a:normAutofit/>
          </a:bodyPr>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Hosting facility</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Hardware systems</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Security</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Failure management</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Throughput management</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Communications</a:t>
            </a:r>
            <a:endParaRPr b="0" lang="en-US" sz="900" strike="noStrike" u="none">
              <a:solidFill>
                <a:srgbClr val="000000"/>
              </a:solidFill>
              <a:effectLst/>
              <a:uFillTx/>
              <a:latin typeface="Book Antiqua"/>
            </a:endParaRPr>
          </a:p>
        </p:txBody>
      </p:sp>
      <p:sp>
        <p:nvSpPr>
          <p:cNvPr id="116" name=""/>
          <p:cNvSpPr/>
          <p:nvPr/>
        </p:nvSpPr>
        <p:spPr>
          <a:xfrm>
            <a:off x="5908680" y="3321000"/>
            <a:ext cx="1508040" cy="1503360"/>
          </a:xfrm>
          <a:prstGeom prst="rect">
            <a:avLst/>
          </a:prstGeom>
          <a:noFill/>
          <a:ln w="0">
            <a:noFill/>
          </a:ln>
        </p:spPr>
        <p:style>
          <a:lnRef idx="0"/>
          <a:fillRef idx="0"/>
          <a:effectRef idx="0"/>
          <a:fontRef idx="minor"/>
        </p:style>
        <p:txBody>
          <a:bodyPr lIns="92160" rIns="92160" tIns="46080" bIns="46080" anchor="t">
            <a:normAutofit/>
          </a:bodyPr>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r>
              <a:rPr b="0" lang="en-US" sz="900" strike="noStrike" u="none">
                <a:solidFill>
                  <a:srgbClr val="000000"/>
                </a:solidFill>
                <a:effectLst/>
                <a:uFillTx/>
                <a:latin typeface="Arial"/>
              </a:rPr>
              <a:t>Branded auction application</a:t>
            </a:r>
            <a:endParaRPr b="0" lang="en-US" sz="900" strike="noStrike" u="none">
              <a:solidFill>
                <a:srgbClr val="000000"/>
              </a:solidFill>
              <a:effectLst/>
              <a:uFillTx/>
              <a:latin typeface="Book Antiqua"/>
            </a:endParaRPr>
          </a:p>
          <a:p>
            <a:pPr marL="114480" indent="-114480">
              <a:lnSpc>
                <a:spcPct val="100000"/>
              </a:lnSpc>
              <a:spcBef>
                <a:spcPts val="337"/>
              </a:spcBef>
              <a:buClr>
                <a:srgbClr val="002868"/>
              </a:buClr>
              <a:buFont typeface="Wingdings" charset="2"/>
              <a:buChar char=""/>
              <a:tabLst>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900" strike="noStrike" u="none">
              <a:solidFill>
                <a:srgbClr val="000000"/>
              </a:solidFill>
              <a:effectLst/>
              <a:uFillTx/>
              <a:latin typeface="Book Antiqua"/>
            </a:endParaRPr>
          </a:p>
        </p:txBody>
      </p:sp>
      <p:grpSp>
        <p:nvGrpSpPr>
          <p:cNvPr id="117" name=""/>
          <p:cNvGrpSpPr/>
          <p:nvPr/>
        </p:nvGrpSpPr>
        <p:grpSpPr>
          <a:xfrm>
            <a:off x="1479600" y="6184800"/>
            <a:ext cx="5976360" cy="418680"/>
            <a:chOff x="1479600" y="6184800"/>
            <a:chExt cx="5976360" cy="418680"/>
          </a:xfrm>
        </p:grpSpPr>
        <p:sp>
          <p:nvSpPr>
            <p:cNvPr id="118" name=""/>
            <p:cNvSpPr/>
            <p:nvPr/>
          </p:nvSpPr>
          <p:spPr>
            <a:xfrm>
              <a:off x="1519200" y="6241680"/>
              <a:ext cx="5936760" cy="361800"/>
            </a:xfrm>
            <a:prstGeom prst="rect">
              <a:avLst/>
            </a:prstGeom>
            <a:solidFill>
              <a:srgbClr val="002868"/>
            </a:solidFill>
            <a:ln w="324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119" name=""/>
            <p:cNvSpPr/>
            <p:nvPr/>
          </p:nvSpPr>
          <p:spPr>
            <a:xfrm>
              <a:off x="1479600" y="6184800"/>
              <a:ext cx="5936760" cy="361800"/>
            </a:xfrm>
            <a:prstGeom prst="rect">
              <a:avLst/>
            </a:prstGeom>
            <a:solidFill>
              <a:srgbClr val="ffffff"/>
            </a:solidFill>
            <a:ln w="3240">
              <a:solidFill>
                <a:srgbClr val="002868"/>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Implementation of auction software, alone, will not produce significant savings.</a:t>
              </a:r>
              <a:endParaRPr b="0" lang="en-US" sz="1200" strike="noStrike" u="none">
                <a:solidFill>
                  <a:srgbClr val="000000"/>
                </a:solidFill>
                <a:effectLst/>
                <a:uFillTx/>
                <a:latin typeface="Book Antiqua"/>
              </a:endParaRPr>
            </a:p>
          </p:txBody>
        </p:sp>
      </p:grpSp>
      <p:grpSp>
        <p:nvGrpSpPr>
          <p:cNvPr id="120" name=""/>
          <p:cNvGrpSpPr/>
          <p:nvPr/>
        </p:nvGrpSpPr>
        <p:grpSpPr>
          <a:xfrm>
            <a:off x="8110440" y="157320"/>
            <a:ext cx="1033200" cy="639720"/>
            <a:chOff x="8110440" y="157320"/>
            <a:chExt cx="1033200" cy="639720"/>
          </a:xfrm>
        </p:grpSpPr>
        <p:sp>
          <p:nvSpPr>
            <p:cNvPr id="121" name=""/>
            <p:cNvSpPr/>
            <p:nvPr/>
          </p:nvSpPr>
          <p:spPr>
            <a:xfrm rot="5400000">
              <a:off x="8869680" y="478800"/>
              <a:ext cx="212760" cy="277560"/>
            </a:xfrm>
            <a:prstGeom prst="rect">
              <a:avLst/>
            </a:prstGeom>
            <a:solidFill>
              <a:srgbClr val="808080"/>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22" name=""/>
            <p:cNvSpPr/>
            <p:nvPr/>
          </p:nvSpPr>
          <p:spPr>
            <a:xfrm rot="5400000">
              <a:off x="8872200" y="270000"/>
              <a:ext cx="212760" cy="279360"/>
            </a:xfrm>
            <a:prstGeom prst="rect">
              <a:avLst/>
            </a:prstGeom>
            <a:solidFill>
              <a:srgbClr val="808080"/>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23" name=""/>
            <p:cNvSpPr/>
            <p:nvPr/>
          </p:nvSpPr>
          <p:spPr>
            <a:xfrm rot="16200000">
              <a:off x="8014680" y="448920"/>
              <a:ext cx="31608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sng">
                  <a:solidFill>
                    <a:srgbClr val="ffffff"/>
                  </a:solidFill>
                  <a:effectLst/>
                  <a:uFillTx/>
                  <a:latin typeface="Arial"/>
                </a:rPr>
                <a:t>Customers</a:t>
              </a:r>
              <a:endParaRPr b="0" lang="en-US" sz="200" strike="noStrike" u="none">
                <a:solidFill>
                  <a:srgbClr val="000000"/>
                </a:solidFill>
                <a:effectLst/>
                <a:uFillTx/>
                <a:latin typeface="Book Antiqua"/>
              </a:endParaRPr>
            </a:p>
          </p:txBody>
        </p:sp>
        <p:sp>
          <p:nvSpPr>
            <p:cNvPr id="124" name=""/>
            <p:cNvSpPr/>
            <p:nvPr/>
          </p:nvSpPr>
          <p:spPr>
            <a:xfrm rot="16200000">
              <a:off x="8042400" y="348480"/>
              <a:ext cx="40968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none">
                  <a:solidFill>
                    <a:srgbClr val="ffffff"/>
                  </a:solidFill>
                  <a:effectLst/>
                  <a:uFillTx/>
                  <a:latin typeface="Arial"/>
                </a:rPr>
                <a:t>eMarket Operators</a:t>
              </a:r>
              <a:endParaRPr b="0" lang="en-US" sz="200" strike="noStrike" u="none">
                <a:solidFill>
                  <a:srgbClr val="000000"/>
                </a:solidFill>
                <a:effectLst/>
                <a:uFillTx/>
                <a:latin typeface="Book Antiqua"/>
              </a:endParaRPr>
            </a:p>
          </p:txBody>
        </p:sp>
        <p:sp>
          <p:nvSpPr>
            <p:cNvPr id="125" name=""/>
            <p:cNvSpPr/>
            <p:nvPr/>
          </p:nvSpPr>
          <p:spPr>
            <a:xfrm rot="16200000">
              <a:off x="8090280" y="557640"/>
              <a:ext cx="32040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none">
                  <a:solidFill>
                    <a:srgbClr val="ffffff"/>
                  </a:solidFill>
                  <a:effectLst/>
                  <a:uFillTx/>
                  <a:latin typeface="Arial"/>
                </a:rPr>
                <a:t>Companies</a:t>
              </a:r>
              <a:endParaRPr b="0" lang="en-US" sz="200" strike="noStrike" u="none">
                <a:solidFill>
                  <a:srgbClr val="000000"/>
                </a:solidFill>
                <a:effectLst/>
                <a:uFillTx/>
                <a:latin typeface="Book Antiqua"/>
              </a:endParaRPr>
            </a:p>
          </p:txBody>
        </p:sp>
        <p:sp>
          <p:nvSpPr>
            <p:cNvPr id="126" name=""/>
            <p:cNvSpPr/>
            <p:nvPr/>
          </p:nvSpPr>
          <p:spPr>
            <a:xfrm>
              <a:off x="8531280" y="157320"/>
              <a:ext cx="33624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sng">
                  <a:solidFill>
                    <a:srgbClr val="ffffff"/>
                  </a:solidFill>
                  <a:effectLst/>
                  <a:uFillTx/>
                  <a:latin typeface="Arial"/>
                </a:rPr>
                <a:t>Applications</a:t>
              </a:r>
              <a:endParaRPr b="0" lang="en-US" sz="200" strike="noStrike" u="none">
                <a:solidFill>
                  <a:srgbClr val="000000"/>
                </a:solidFill>
                <a:effectLst/>
                <a:uFillTx/>
                <a:latin typeface="Book Antiqua"/>
              </a:endParaRPr>
            </a:p>
          </p:txBody>
        </p:sp>
        <p:sp>
          <p:nvSpPr>
            <p:cNvPr id="127" name=""/>
            <p:cNvSpPr/>
            <p:nvPr/>
          </p:nvSpPr>
          <p:spPr>
            <a:xfrm>
              <a:off x="8567280" y="209880"/>
              <a:ext cx="24840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none">
                  <a:solidFill>
                    <a:srgbClr val="ffffff"/>
                  </a:solidFill>
                  <a:effectLst/>
                  <a:uFillTx/>
                  <a:latin typeface="Arial"/>
                </a:rPr>
                <a:t>Sales</a:t>
              </a:r>
              <a:endParaRPr b="0" lang="en-US" sz="200" strike="noStrike" u="none">
                <a:solidFill>
                  <a:srgbClr val="000000"/>
                </a:solidFill>
                <a:effectLst/>
                <a:uFillTx/>
                <a:latin typeface="Book Antiqua"/>
              </a:endParaRPr>
            </a:p>
          </p:txBody>
        </p:sp>
        <p:sp>
          <p:nvSpPr>
            <p:cNvPr id="128" name=""/>
            <p:cNvSpPr/>
            <p:nvPr/>
          </p:nvSpPr>
          <p:spPr>
            <a:xfrm>
              <a:off x="8803080" y="206640"/>
              <a:ext cx="34056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none">
                  <a:solidFill>
                    <a:srgbClr val="ffffff"/>
                  </a:solidFill>
                  <a:effectLst/>
                  <a:uFillTx/>
                  <a:latin typeface="Arial"/>
                </a:rPr>
                <a:t>Procurement</a:t>
              </a:r>
              <a:endParaRPr b="0" lang="en-US" sz="200" strike="noStrike" u="none">
                <a:solidFill>
                  <a:srgbClr val="000000"/>
                </a:solidFill>
                <a:effectLst/>
                <a:uFillTx/>
                <a:latin typeface="Book Antiqua"/>
              </a:endParaRPr>
            </a:p>
          </p:txBody>
        </p:sp>
        <p:sp>
          <p:nvSpPr>
            <p:cNvPr id="129" name=""/>
            <p:cNvSpPr/>
            <p:nvPr/>
          </p:nvSpPr>
          <p:spPr>
            <a:xfrm>
              <a:off x="8235000" y="209880"/>
              <a:ext cx="360720" cy="124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 strike="noStrike" u="none">
                  <a:solidFill>
                    <a:srgbClr val="ffffff"/>
                  </a:solidFill>
                  <a:effectLst/>
                  <a:uFillTx/>
                  <a:latin typeface="Arial"/>
                </a:rPr>
                <a:t>Market Making</a:t>
              </a:r>
              <a:endParaRPr b="0" lang="en-US" sz="200" strike="noStrike" u="none">
                <a:solidFill>
                  <a:srgbClr val="000000"/>
                </a:solidFill>
                <a:effectLst/>
                <a:uFillTx/>
                <a:latin typeface="Book Antiqua"/>
              </a:endParaRPr>
            </a:p>
          </p:txBody>
        </p:sp>
        <p:sp>
          <p:nvSpPr>
            <p:cNvPr id="130" name=""/>
            <p:cNvSpPr/>
            <p:nvPr/>
          </p:nvSpPr>
          <p:spPr>
            <a:xfrm>
              <a:off x="8278920" y="303480"/>
              <a:ext cx="556920" cy="420480"/>
            </a:xfrm>
            <a:prstGeom prst="rect">
              <a:avLst/>
            </a:prstGeom>
            <a:no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31" name=""/>
            <p:cNvSpPr/>
            <p:nvPr/>
          </p:nvSpPr>
          <p:spPr>
            <a:xfrm>
              <a:off x="8278920" y="516240"/>
              <a:ext cx="836280" cy="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32" name=""/>
            <p:cNvSpPr/>
            <p:nvPr/>
          </p:nvSpPr>
          <p:spPr>
            <a:xfrm>
              <a:off x="8558280" y="303480"/>
              <a:ext cx="0" cy="42048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33" name=""/>
            <p:cNvSpPr/>
            <p:nvPr/>
          </p:nvSpPr>
          <p:spPr>
            <a:xfrm>
              <a:off x="8835840" y="303480"/>
              <a:ext cx="279360" cy="420480"/>
            </a:xfrm>
            <a:prstGeom prst="rect">
              <a:avLst/>
            </a:prstGeom>
            <a:no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34" name=""/>
            <p:cNvSpPr/>
            <p:nvPr/>
          </p:nvSpPr>
          <p:spPr>
            <a:xfrm>
              <a:off x="8835840" y="516240"/>
              <a:ext cx="279360" cy="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35" name=""/>
            <p:cNvSpPr/>
            <p:nvPr/>
          </p:nvSpPr>
          <p:spPr>
            <a:xfrm rot="5400000">
              <a:off x="8590320" y="478800"/>
              <a:ext cx="212760" cy="277560"/>
            </a:xfrm>
            <a:prstGeom prst="rect">
              <a:avLst/>
            </a:prstGeom>
            <a:solidFill>
              <a:srgbClr val="808080"/>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36" name=""/>
            <p:cNvSpPr/>
            <p:nvPr/>
          </p:nvSpPr>
          <p:spPr>
            <a:xfrm rot="5400000">
              <a:off x="8590320" y="270720"/>
              <a:ext cx="212760" cy="277560"/>
            </a:xfrm>
            <a:prstGeom prst="rect">
              <a:avLst/>
            </a:prstGeom>
            <a:solidFill>
              <a:srgbClr val="808080"/>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37" name=""/>
            <p:cNvSpPr/>
            <p:nvPr/>
          </p:nvSpPr>
          <p:spPr>
            <a:xfrm>
              <a:off x="8558280" y="303480"/>
              <a:ext cx="277560" cy="420480"/>
            </a:xfrm>
            <a:prstGeom prst="rect">
              <a:avLst/>
            </a:prstGeom>
            <a:no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38" name=""/>
            <p:cNvSpPr/>
            <p:nvPr/>
          </p:nvSpPr>
          <p:spPr>
            <a:xfrm>
              <a:off x="8558280" y="516240"/>
              <a:ext cx="277560" cy="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39" name=""/>
            <p:cNvSpPr/>
            <p:nvPr/>
          </p:nvSpPr>
          <p:spPr>
            <a:xfrm>
              <a:off x="8835840" y="309600"/>
              <a:ext cx="0" cy="417600"/>
            </a:xfrm>
            <a:prstGeom prst="line">
              <a:avLst/>
            </a:prstGeom>
            <a:ln w="3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Book Antiqua"/>
              </a:endParaRPr>
            </a:p>
          </p:txBody>
        </p:sp>
        <p:sp>
          <p:nvSpPr>
            <p:cNvPr id="140" name=""/>
            <p:cNvSpPr/>
            <p:nvPr/>
          </p:nvSpPr>
          <p:spPr>
            <a:xfrm>
              <a:off x="8816760" y="225720"/>
              <a:ext cx="308160" cy="571320"/>
            </a:xfrm>
            <a:prstGeom prst="ellipse">
              <a:avLst/>
            </a:prstGeom>
            <a:no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41" name=""/>
            <p:cNvSpPr/>
            <p:nvPr/>
          </p:nvSpPr>
          <p:spPr>
            <a:xfrm rot="5400000">
              <a:off x="8310960" y="478800"/>
              <a:ext cx="212760" cy="277560"/>
            </a:xfrm>
            <a:prstGeom prst="rect">
              <a:avLst/>
            </a:prstGeom>
            <a:solidFill>
              <a:srgbClr val="808080"/>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sp>
          <p:nvSpPr>
            <p:cNvPr id="142" name=""/>
            <p:cNvSpPr/>
            <p:nvPr/>
          </p:nvSpPr>
          <p:spPr>
            <a:xfrm rot="5400000">
              <a:off x="8310960" y="270720"/>
              <a:ext cx="212760" cy="277560"/>
            </a:xfrm>
            <a:prstGeom prst="rect">
              <a:avLst/>
            </a:prstGeom>
            <a:solidFill>
              <a:srgbClr val="808080"/>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Book Antiqua"/>
              </a:endParaRPr>
            </a:p>
          </p:txBody>
        </p:sp>
      </p:grpSp>
      <p:sp>
        <p:nvSpPr>
          <p:cNvPr id="143" name=""/>
          <p:cNvSpPr/>
          <p:nvPr/>
        </p:nvSpPr>
        <p:spPr>
          <a:xfrm>
            <a:off x="8224920" y="0"/>
            <a:ext cx="9046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Procurement</a:t>
            </a:r>
            <a:endParaRPr b="0" lang="en-US" sz="1000" strike="noStrike" u="none">
              <a:solidFill>
                <a:srgbClr val="000000"/>
              </a:solidFill>
              <a:effectLst/>
              <a:uFillTx/>
              <a:latin typeface="Book Antiqua"/>
            </a:endParaRPr>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7449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1999-09-08T19:45:30Z</dcterms:created>
  <dc:creator>Teri Boken</dc:creator>
  <dc:description/>
  <dc:language>en-US</dc:language>
  <cp:lastModifiedBy>James Dailey</cp:lastModifiedBy>
  <cp:lastPrinted>2000-07-31T23:48:42Z</cp:lastPrinted>
  <dcterms:modified xsi:type="dcterms:W3CDTF">2001-02-20T14:44:37Z</dcterms:modified>
  <cp:revision>367</cp:revision>
  <dc:subject/>
  <dc:title>Credentials Presentation For:</dc:title>
</cp:coreProperties>
</file>