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wmf" ContentType="image/x-wmf"/>
  <Override PartName="/ppt/media/image3.jpeg" ContentType="image/jpeg"/>
  <Override PartName="/ppt/media/image2.jpeg" ContentType="image/jpe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ffff00"/>
              </a:solidFill>
              <a:effectLst/>
              <a:uFillTx/>
              <a:latin typeface="Arial Black"/>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55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eaeaea"/>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6EDCC10-D79F-4D04-90FD-FC73923028A2}"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36D7334-8D7D-44DD-9FDD-0EA6EA7D06FC}"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wmf"/><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00"/>
                </a:solidFill>
                <a:effectLst/>
                <a:uFillTx/>
                <a:latin typeface="Arial Black"/>
              </a:rPr>
              <a:t>Click to edit the title text format</a:t>
            </a:r>
            <a:endParaRPr b="0" lang="en-US" sz="3200" strike="noStrike" u="none">
              <a:solidFill>
                <a:srgbClr val="ffff00"/>
              </a:solidFill>
              <a:effectLst/>
              <a:uFillTx/>
              <a:latin typeface="Arial Black"/>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5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eaeaea"/>
                </a:solidFill>
                <a:effectLst/>
                <a:uFillTx/>
                <a:latin typeface="Arial"/>
              </a:rPr>
              <a:t>Click to edit the outline text format</a:t>
            </a:r>
            <a:endParaRPr b="0" lang="en-US" sz="2200" strike="noStrike" u="none">
              <a:solidFill>
                <a:srgbClr val="eaeaea"/>
              </a:solidFill>
              <a:effectLst/>
              <a:uFillTx/>
              <a:latin typeface="Arial"/>
            </a:endParaRPr>
          </a:p>
          <a:p>
            <a:pPr lvl="1" marL="343080" indent="-343080">
              <a:spcBef>
                <a:spcPts val="550"/>
              </a:spcBef>
              <a:buClr>
                <a:srgbClr val="eaeaea"/>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eaeaea"/>
                </a:solidFill>
                <a:effectLst/>
                <a:uFillTx/>
                <a:latin typeface="Arial"/>
              </a:rPr>
              <a:t>Second Outline Level</a:t>
            </a:r>
            <a:endParaRPr b="0" lang="en-US" sz="2200" strike="noStrike" u="none">
              <a:solidFill>
                <a:srgbClr val="eaeaea"/>
              </a:solidFill>
              <a:effectLst/>
              <a:uFillTx/>
              <a:latin typeface="Arial"/>
            </a:endParaRPr>
          </a:p>
          <a:p>
            <a:pPr lvl="2" marL="343080" indent="-343080">
              <a:spcBef>
                <a:spcPts val="550"/>
              </a:spcBef>
              <a:buClr>
                <a:srgbClr val="eaeaea"/>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eaeaea"/>
                </a:solidFill>
                <a:effectLst/>
                <a:uFillTx/>
                <a:latin typeface="Arial"/>
              </a:rPr>
              <a:t>Third Outline Level</a:t>
            </a:r>
            <a:endParaRPr b="0" lang="en-US" sz="2200" strike="noStrike" u="none">
              <a:solidFill>
                <a:srgbClr val="eaeaea"/>
              </a:solidFill>
              <a:effectLst/>
              <a:uFillTx/>
              <a:latin typeface="Arial"/>
            </a:endParaRPr>
          </a:p>
          <a:p>
            <a:pPr lvl="3" marL="343080" indent="-343080">
              <a:spcBef>
                <a:spcPts val="550"/>
              </a:spcBef>
              <a:buClr>
                <a:srgbClr val="eaeaea"/>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eaeaea"/>
                </a:solidFill>
                <a:effectLst/>
                <a:uFillTx/>
                <a:latin typeface="Arial"/>
              </a:rPr>
              <a:t>Fourth Outline Level</a:t>
            </a:r>
            <a:endParaRPr b="0" lang="en-US" sz="2200" strike="noStrike" u="none">
              <a:solidFill>
                <a:srgbClr val="eaeaea"/>
              </a:solidFill>
              <a:effectLst/>
              <a:uFillTx/>
              <a:latin typeface="Arial"/>
            </a:endParaRPr>
          </a:p>
          <a:p>
            <a:pPr lvl="4" marL="343080" indent="-343080">
              <a:spcBef>
                <a:spcPts val="550"/>
              </a:spcBef>
              <a:buClr>
                <a:srgbClr val="eaeaea"/>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eaeaea"/>
                </a:solidFill>
                <a:effectLst/>
                <a:uFillTx/>
                <a:latin typeface="Arial"/>
              </a:rPr>
              <a:t>Fifth Outline Level</a:t>
            </a:r>
            <a:endParaRPr b="0" lang="en-US" sz="2200" strike="noStrike" u="none">
              <a:solidFill>
                <a:srgbClr val="eaeaea"/>
              </a:solidFill>
              <a:effectLst/>
              <a:uFillTx/>
              <a:latin typeface="Arial"/>
            </a:endParaRPr>
          </a:p>
          <a:p>
            <a:pPr lvl="5" marL="343080" indent="-343080">
              <a:spcBef>
                <a:spcPts val="550"/>
              </a:spcBef>
              <a:buClr>
                <a:srgbClr val="000000"/>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eaeaea"/>
                </a:solidFill>
                <a:effectLst/>
                <a:uFillTx/>
                <a:latin typeface="Arial"/>
              </a:rPr>
              <a:t>Sixth Outline Level</a:t>
            </a:r>
            <a:endParaRPr b="0" lang="en-US" sz="2200" strike="noStrike" u="none">
              <a:solidFill>
                <a:srgbClr val="eaeaea"/>
              </a:solidFill>
              <a:effectLst/>
              <a:uFillTx/>
              <a:latin typeface="Arial"/>
            </a:endParaRPr>
          </a:p>
          <a:p>
            <a:pPr lvl="6" marL="343080" indent="-343080">
              <a:spcBef>
                <a:spcPts val="550"/>
              </a:spcBef>
              <a:buClr>
                <a:srgbClr val="000000"/>
              </a:buClr>
              <a:buFont typeface="Times New Roman"/>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eaeaea"/>
                </a:solidFill>
                <a:effectLst/>
                <a:uFillTx/>
                <a:latin typeface="Arial"/>
              </a:rPr>
              <a:t>Seventh Outline Level</a:t>
            </a:r>
            <a:endParaRPr b="0" lang="en-US" sz="2200" strike="noStrike" u="none">
              <a:solidFill>
                <a:srgbClr val="eaeaea"/>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ff"/>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Times New Roman"/>
              </a:rPr>
              <a:t> Page </a:t>
            </a:r>
            <a:fld id="{6A6480A0-3EA2-4CA2-A0E7-CC6A723D1050}" type="slidenum">
              <a:rPr b="0" lang="en-US" sz="1400" strike="noStrike" u="none">
                <a:solidFill>
                  <a:srgbClr val="ffffff"/>
                </a:solidFill>
                <a:effectLst/>
                <a:uFillTx/>
                <a:latin typeface="Times New Roman"/>
              </a:rPr>
              <a:t>&lt;number&gt;</a:t>
            </a:fld>
            <a:endParaRPr b="0" lang="en-US" sz="1400" strike="noStrike" u="none">
              <a:solidFill>
                <a:srgbClr val="000000"/>
              </a:solidFill>
              <a:effectLst/>
              <a:uFillTx/>
              <a:latin typeface="Times New Roman"/>
            </a:endParaRPr>
          </a:p>
        </p:txBody>
      </p:sp>
      <p:pic>
        <p:nvPicPr>
          <p:cNvPr id="5" name="" descr=""/>
          <p:cNvPicPr/>
          <p:nvPr/>
        </p:nvPicPr>
        <p:blipFill>
          <a:blip r:embed="rId2"/>
          <a:stretch/>
        </p:blipFill>
        <p:spPr>
          <a:xfrm>
            <a:off x="7315200" y="380880"/>
            <a:ext cx="762120" cy="762120"/>
          </a:xfrm>
          <a:prstGeom prst="rect">
            <a:avLst/>
          </a:prstGeom>
          <a:noFill/>
          <a:ln w="0">
            <a:noFill/>
          </a:ln>
        </p:spPr>
      </p:pic>
      <p:sp>
        <p:nvSpPr>
          <p:cNvPr id="6" name=""/>
          <p:cNvSpPr/>
          <p:nvPr/>
        </p:nvSpPr>
        <p:spPr>
          <a:xfrm>
            <a:off x="8001000" y="457200"/>
            <a:ext cx="914400" cy="642600"/>
          </a:xfrm>
          <a:prstGeom prst="rect">
            <a:avLst/>
          </a:prstGeom>
          <a:noFill/>
          <a:ln w="0">
            <a:noFill/>
          </a:ln>
        </p:spPr>
        <p:style>
          <a:lnRef idx="0"/>
          <a:fillRef idx="0"/>
          <a:effectRef idx="0"/>
          <a:fontRef idx="minor"/>
        </p:style>
        <p:txBody>
          <a:bodyPr lIns="90000" rIns="90000" tIns="46800" bIns="46800" anchor="t">
            <a:spAutoFit/>
          </a:bodyPr>
          <a:p>
            <a:pPr>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ff"/>
                </a:solidFill>
                <a:effectLst/>
                <a:uFillTx/>
                <a:latin typeface="Times New Roman"/>
              </a:rPr>
              <a:t>.</a:t>
            </a:r>
            <a:r>
              <a:rPr b="0" lang="en-US" sz="2800" strike="noStrike" u="none">
                <a:solidFill>
                  <a:srgbClr val="ffffff"/>
                </a:solidFill>
                <a:effectLst/>
                <a:uFillTx/>
                <a:latin typeface="Times New Roman"/>
              </a:rPr>
              <a:t>com</a:t>
            </a:r>
            <a:endParaRPr b="0" lang="en-US" sz="28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hyperlink" Target="http://www.eecc.enron.com/projsvcs/gpd.html" TargetMode="External"/><Relationship Id="rId3" Type="http://schemas.openxmlformats.org/officeDocument/2006/relationships/hyperlink" Target="http://www.eecc.enron.com/projsvcs/gpd.html" TargetMode="External"/><Relationship Id="rId4"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2.jpeg"/><Relationship Id="rId2"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hyperlink" Target="http://www.eecc.enron.com/projsvcs/gpd.html" TargetMode="External"/><Relationship Id="rId3" Type="http://schemas.openxmlformats.org/officeDocument/2006/relationships/hyperlink" Target="http://www.eecc.enron.com/projsvcs/gpd.html" TargetMode="External"/><Relationship Id="rId4"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hyperlink" Target="http://www.eecc.enron.com/projsvcs/gpd.html" TargetMode="External"/><Relationship Id="rId2" Type="http://schemas.openxmlformats.org/officeDocument/2006/relationships/hyperlink" Target="http://www.eecc.enron.com/projsvcs/gpd.html" TargetMode="External"/><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 name=""/>
          <p:cNvSpPr/>
          <p:nvPr/>
        </p:nvSpPr>
        <p:spPr>
          <a:xfrm>
            <a:off x="2133720" y="1981080"/>
            <a:ext cx="5105160" cy="25290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20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ff"/>
                </a:solidFill>
                <a:effectLst/>
                <a:uFillTx/>
                <a:latin typeface="Arial Black"/>
              </a:rPr>
              <a:t>ENRON.COM</a:t>
            </a:r>
            <a:endParaRPr b="0" lang="en-US" sz="3200" strike="noStrike" u="none">
              <a:solidFill>
                <a:srgbClr val="000000"/>
              </a:solidFill>
              <a:effectLst/>
              <a:uFillTx/>
              <a:latin typeface="Times New Roman"/>
            </a:endParaRPr>
          </a:p>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Sketches for </a:t>
            </a:r>
            <a:endParaRPr b="0" lang="en-US" sz="2800" strike="noStrike" u="none">
              <a:solidFill>
                <a:srgbClr val="000000"/>
              </a:solidFill>
              <a:effectLst/>
              <a:uFillTx/>
              <a:latin typeface="Times New Roman"/>
            </a:endParaRPr>
          </a:p>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New Services Area</a:t>
            </a:r>
            <a:endParaRPr b="0" lang="en-US" sz="2800" strike="noStrike" u="none">
              <a:solidFill>
                <a:srgbClr val="000000"/>
              </a:solidFill>
              <a:effectLst/>
              <a:uFillTx/>
              <a:latin typeface="Times New Roman"/>
            </a:endParaRPr>
          </a:p>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ff"/>
                </a:solidFill>
                <a:effectLst/>
                <a:uFillTx/>
                <a:latin typeface="Arial"/>
              </a:rPr>
              <a:t>May 18, 2000</a:t>
            </a:r>
            <a:endParaRPr b="0" lang="en-US" sz="2800" strike="noStrike" u="none">
              <a:solidFill>
                <a:srgbClr val="000000"/>
              </a:solidFill>
              <a:effectLst/>
              <a:uFillTx/>
              <a:latin typeface="Times New Roman"/>
            </a:endParaRPr>
          </a:p>
        </p:txBody>
      </p:sp>
      <p:sp>
        <p:nvSpPr>
          <p:cNvPr id="10" name=""/>
          <p:cNvSpPr/>
          <p:nvPr/>
        </p:nvSpPr>
        <p:spPr>
          <a:xfrm>
            <a:off x="380880" y="5410080"/>
            <a:ext cx="807732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400" strike="noStrike" u="none">
                <a:solidFill>
                  <a:srgbClr val="ffffff"/>
                </a:solidFill>
                <a:effectLst/>
                <a:uFillTx/>
                <a:latin typeface="Arial"/>
              </a:rPr>
              <a:t>*This presentation includes sample content from the Energy Transportation Services area</a:t>
            </a:r>
            <a:endParaRPr b="0" lang="en-US" sz="14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DF2BC913-948B-4B22-9DEC-05878AAE8A20}" type="slidenum">
              <a:t>1</a:t>
            </a:fld>
          </a:p>
        </p:txBody>
      </p:sp>
    </p:spTree>
  </p:cSld>
  <p:transition>
    <p:wipe dir="r"/>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2" marL="1143000" indent="0">
              <a:lnSpc>
                <a:spcPts val="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eaeaea"/>
              </a:solidFill>
              <a:effectLst/>
              <a:uFillTx/>
              <a:latin typeface="Times New Roman"/>
            </a:endParaRPr>
          </a:p>
          <a:p>
            <a:pPr lvl="2" marL="1143000" indent="0">
              <a:lnSpc>
                <a:spcPct val="3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a:t>
            </a:r>
            <a:r>
              <a:rPr b="0" lang="en-US" sz="1800" strike="noStrike" u="none">
                <a:solidFill>
                  <a:srgbClr val="ffffff"/>
                </a:solidFill>
                <a:effectLst/>
                <a:uFillTx/>
                <a:latin typeface="Arial"/>
              </a:rPr>
              <a:t>	</a:t>
            </a:r>
            <a:r>
              <a:rPr b="1" lang="en-US" sz="2000" strike="noStrike" u="none">
                <a:solidFill>
                  <a:srgbClr val="ffffff"/>
                </a:solidFill>
                <a:effectLst/>
                <a:uFillTx/>
                <a:latin typeface="Arial"/>
              </a:rPr>
              <a:t>FGT Commerce</a:t>
            </a:r>
            <a:endParaRPr b="0" lang="en-US" sz="2000" strike="noStrike" u="none">
              <a:solidFill>
                <a:srgbClr val="eaeaea"/>
              </a:solidFill>
              <a:effectLst/>
              <a:uFillTx/>
              <a:latin typeface="Arial"/>
            </a:endParaRPr>
          </a:p>
          <a:p>
            <a:pPr lvl="2" marL="1143000" indent="-228600">
              <a:lnSpc>
                <a:spcPct val="100000"/>
              </a:lnSpc>
              <a:spcBef>
                <a:spcPts val="451"/>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Florida Gas Transmission allows interactive shippers to send flat files of their nominations. </a:t>
            </a:r>
            <a:r>
              <a:rPr b="0" lang="en-US" sz="1800" strike="noStrike" u="sng">
                <a:solidFill>
                  <a:srgbClr val="ccccff"/>
                </a:solidFill>
                <a:effectLst/>
                <a:uFillTx/>
                <a:latin typeface="Arial"/>
                <a:hlinkClick r:id="rId1"/>
              </a:rPr>
              <a:t>Find out more…</a:t>
            </a:r>
            <a:endParaRPr b="0" lang="en-US" sz="1800" strike="noStrike" u="none">
              <a:solidFill>
                <a:srgbClr val="eaeaea"/>
              </a:solidFill>
              <a:effectLst/>
              <a:uFillTx/>
              <a:latin typeface="Times New Roman"/>
            </a:endParaRPr>
          </a:p>
          <a:p>
            <a:pPr lvl="2" marL="1143000" indent="0">
              <a:lnSpc>
                <a:spcPct val="10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850A550F-05A9-42BF-902B-D83D11871641}" type="slidenum">
              <a:t>10</a:t>
            </a:fld>
          </a:p>
        </p:txBody>
      </p:sp>
    </p:spTree>
  </p:cSld>
  <p:transition>
    <p:wipe dir="r"/>
  </p:transition>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2" marL="1143000" indent="0">
              <a:lnSpc>
                <a:spcPts val="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eaeaea"/>
              </a:solidFill>
              <a:effectLst/>
              <a:uFillTx/>
              <a:latin typeface="Times New Roman"/>
            </a:endParaRPr>
          </a:p>
          <a:p>
            <a:pPr lvl="2" marL="1143000" indent="0">
              <a:lnSpc>
                <a:spcPct val="3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a:t>
            </a:r>
            <a:r>
              <a:rPr b="0" lang="en-US" sz="1800" strike="noStrike" u="none">
                <a:solidFill>
                  <a:srgbClr val="ffffff"/>
                </a:solidFill>
                <a:effectLst/>
                <a:uFillTx/>
                <a:latin typeface="Arial"/>
              </a:rPr>
              <a:t>	</a:t>
            </a:r>
            <a:r>
              <a:rPr b="1" lang="en-US" sz="2000" strike="noStrike" u="none">
                <a:solidFill>
                  <a:srgbClr val="eaeaea"/>
                </a:solidFill>
                <a:effectLst/>
                <a:uFillTx/>
                <a:latin typeface="Arial"/>
              </a:rPr>
              <a:t>ETS Electronic Data Exchange</a:t>
            </a:r>
            <a:endParaRPr b="0" lang="en-US" sz="2000" strike="noStrike" u="none">
              <a:solidFill>
                <a:srgbClr val="eaeaea"/>
              </a:solidFill>
              <a:effectLst/>
              <a:uFillTx/>
              <a:latin typeface="Arial"/>
            </a:endParaRPr>
          </a:p>
          <a:p>
            <a:pPr lvl="2" marL="1143000" indent="-228600">
              <a:lnSpc>
                <a:spcPct val="100000"/>
              </a:lnSpc>
              <a:spcBef>
                <a:spcPts val="451"/>
              </a:spcBef>
              <a:buClr>
                <a:srgbClr val="eaeaea"/>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eaeaea"/>
                </a:solidFill>
                <a:effectLst/>
                <a:uFillTx/>
                <a:latin typeface="Arial"/>
              </a:rPr>
              <a:t>EDI can increase the accuracy of downstream data and eliminate redundant data entry. </a:t>
            </a:r>
            <a:r>
              <a:rPr b="0" lang="en-US" sz="1800" strike="noStrike" u="sng">
                <a:solidFill>
                  <a:srgbClr val="ccccff"/>
                </a:solidFill>
                <a:effectLst/>
                <a:uFillTx/>
                <a:latin typeface="Arial"/>
                <a:hlinkClick r:id="rId1"/>
              </a:rPr>
              <a:t>Find out more about how to become an EDI trading partner.</a:t>
            </a:r>
            <a:endParaRPr b="0" lang="en-US" sz="1800" strike="noStrike" u="none">
              <a:solidFill>
                <a:srgbClr val="eaeaea"/>
              </a:solidFill>
              <a:effectLst/>
              <a:uFillTx/>
              <a:latin typeface="Times New Roman"/>
            </a:endParaRPr>
          </a:p>
          <a:p>
            <a:pPr lvl="2" marL="1143000" indent="0" algn="ctr">
              <a:lnSpc>
                <a:spcPct val="10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Times New Roman"/>
            </a:endParaRPr>
          </a:p>
          <a:p>
            <a:pPr lvl="2" marL="1143000" indent="0">
              <a:lnSpc>
                <a:spcPct val="10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3B09E14F-32A9-4609-8AFC-F40EBF65F73D}" type="slidenum">
              <a:t>11</a:t>
            </a:fld>
          </a:p>
        </p:txBody>
      </p:sp>
    </p:spTree>
  </p:cSld>
  <p:transition>
    <p:wipe dir="r"/>
  </p:transition>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2" marL="1143000" indent="0">
              <a:lnSpc>
                <a:spcPts val="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eaeaea"/>
              </a:solidFill>
              <a:effectLst/>
              <a:uFillTx/>
              <a:latin typeface="Times New Roman"/>
            </a:endParaRPr>
          </a:p>
          <a:p>
            <a:pPr lvl="2" marL="1143000" indent="0">
              <a:lnSpc>
                <a:spcPct val="3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	</a:t>
            </a:r>
            <a:r>
              <a:rPr b="0" lang="en-US" sz="1800" strike="noStrike" u="none">
                <a:solidFill>
                  <a:srgbClr val="ffffff"/>
                </a:solidFill>
                <a:effectLst/>
                <a:uFillTx/>
                <a:latin typeface="Arial"/>
              </a:rPr>
              <a:t>	</a:t>
            </a:r>
            <a:r>
              <a:rPr b="1" lang="en-US" sz="2000" strike="noStrike" u="none">
                <a:solidFill>
                  <a:srgbClr val="eaeaea"/>
                </a:solidFill>
                <a:effectLst/>
                <a:uFillTx/>
                <a:latin typeface="Arial"/>
              </a:rPr>
              <a:t>HotTap</a:t>
            </a:r>
            <a:endParaRPr b="0" lang="en-US" sz="2000" strike="noStrike" u="none">
              <a:solidFill>
                <a:srgbClr val="eaeaea"/>
              </a:solidFill>
              <a:effectLst/>
              <a:uFillTx/>
              <a:latin typeface="Arial"/>
            </a:endParaRPr>
          </a:p>
          <a:p>
            <a:pPr lvl="2" marL="1143000" indent="-228600">
              <a:lnSpc>
                <a:spcPct val="100000"/>
              </a:lnSpc>
              <a:spcBef>
                <a:spcPts val="451"/>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Bid for capacity with our streamlined online process, or learn about other ways that Enron can facilitate your pipeline needs electronically. </a:t>
            </a:r>
            <a:r>
              <a:rPr b="0" lang="en-US" sz="1800" strike="noStrike" u="sng">
                <a:solidFill>
                  <a:srgbClr val="ccccff"/>
                </a:solidFill>
                <a:effectLst/>
                <a:uFillTx/>
                <a:latin typeface="Arial"/>
                <a:hlinkClick r:id="rId1"/>
              </a:rPr>
              <a:t>Find out more…</a:t>
            </a:r>
            <a:endParaRPr b="0" lang="en-US" sz="1800" strike="noStrike" u="none">
              <a:solidFill>
                <a:srgbClr val="eaeaea"/>
              </a:solidFill>
              <a:effectLst/>
              <a:uFillTx/>
              <a:latin typeface="Times New Roman"/>
            </a:endParaRPr>
          </a:p>
          <a:p>
            <a:pPr lvl="2" marL="1143000" indent="0" algn="ctr">
              <a:lnSpc>
                <a:spcPct val="10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Times New Roman"/>
            </a:endParaRPr>
          </a:p>
          <a:p>
            <a:pPr lvl="2" marL="1143000" indent="0">
              <a:lnSpc>
                <a:spcPct val="10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7607FA2A-1225-4039-B18B-E69481F83B4B}" type="slidenum">
              <a:t>12</a:t>
            </a:fld>
          </a:p>
        </p:txBody>
      </p:sp>
    </p:spTree>
  </p:cSld>
  <p:transition>
    <p:wipe dir="r"/>
  </p:transition>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3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	</a:t>
            </a:r>
            <a:r>
              <a:rPr b="1" lang="en-US" sz="2000" strike="noStrike" u="none">
                <a:solidFill>
                  <a:srgbClr val="ffffff"/>
                </a:solidFill>
                <a:effectLst/>
                <a:uFillTx/>
                <a:latin typeface="Arial"/>
              </a:rPr>
              <a:t>Oil Transportation Services</a:t>
            </a:r>
            <a:endParaRPr b="0" lang="en-US" sz="2000" strike="noStrike" u="none">
              <a:solidFill>
                <a:srgbClr val="eaeaea"/>
              </a:solidFill>
              <a:effectLst/>
              <a:uFillTx/>
              <a:latin typeface="Arial"/>
            </a:endParaRPr>
          </a:p>
          <a:p>
            <a:pPr lvl="1" marL="743040" indent="-285840">
              <a:lnSpc>
                <a:spcPct val="100000"/>
              </a:lnSpc>
              <a:spcBef>
                <a:spcPts val="400"/>
              </a:spcBef>
              <a:buClr>
                <a:srgbClr val="ffffff"/>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EOTT Energy has been serving the Oil Industry’s needs since 1946. Operating in most major producing areas in the United States, we handle purchasing, gathering, transporting, trading, storage, and resale of crude oil and NGL’s (Natural Gas Liquids). Our pipeline and truck transportation system moves from wellheads to refineries and other trade points. </a:t>
            </a:r>
            <a:r>
              <a:rPr b="0" lang="en-US" sz="1600" strike="noStrike" u="sng">
                <a:solidFill>
                  <a:srgbClr val="ccccff"/>
                </a:solidFill>
                <a:effectLst/>
                <a:uFillTx/>
                <a:latin typeface="Arial"/>
                <a:hlinkClick r:id="rId1"/>
              </a:rPr>
              <a:t>Find out more about how we are moving crude oil and</a:t>
            </a:r>
            <a:r>
              <a:rPr b="0" lang="en-US" sz="1600" strike="noStrike" u="sng">
                <a:solidFill>
                  <a:srgbClr val="ccccff"/>
                </a:solidFill>
                <a:effectLst/>
                <a:uFillTx/>
                <a:latin typeface="Arial"/>
                <a:hlinkClick r:id="rId2"/>
              </a:rPr>
              <a:t> NGL’s</a:t>
            </a:r>
            <a:r>
              <a:rPr b="0" lang="en-US" sz="1600" strike="noStrike" u="sng">
                <a:solidFill>
                  <a:srgbClr val="ccccff"/>
                </a:solidFill>
                <a:effectLst/>
                <a:uFillTx/>
                <a:latin typeface="Arial"/>
                <a:hlinkClick r:id="rId3"/>
              </a:rPr>
              <a:t> to commercial markets to meet your transport needs.  </a:t>
            </a:r>
            <a:endParaRPr b="0" lang="en-US" sz="1600" strike="noStrike" u="none">
              <a:solidFill>
                <a:srgbClr val="eaeaea"/>
              </a:solidFill>
              <a:effectLst/>
              <a:uFillTx/>
              <a:latin typeface="Times New Roman"/>
            </a:endParaRPr>
          </a:p>
          <a:p>
            <a:pPr lvl="2" marL="1143000" indent="0">
              <a:lnSpc>
                <a:spcPts val="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eaeaea"/>
              </a:solidFill>
              <a:effectLst/>
              <a:uFillTx/>
              <a:latin typeface="Times New Roman"/>
            </a:endParaRPr>
          </a:p>
          <a:p>
            <a:pPr lvl="2" marL="1143000" indent="0">
              <a:lnSpc>
                <a:spcPct val="3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2487CE84-1746-410A-9C3E-1DB3725BAC61}" type="slidenum">
              <a:t>13</a:t>
            </a:fld>
          </a:p>
        </p:txBody>
      </p:sp>
    </p:spTree>
  </p:cSld>
  <p:transition>
    <p:wipe dir="r"/>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3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3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	</a:t>
            </a:r>
            <a:r>
              <a:rPr b="1" lang="en-US" sz="2000" strike="noStrike" u="none">
                <a:solidFill>
                  <a:srgbClr val="ffffff"/>
                </a:solidFill>
                <a:effectLst/>
                <a:uFillTx/>
                <a:latin typeface="Arial"/>
              </a:rPr>
              <a:t>Exploration &amp; Production</a:t>
            </a:r>
            <a:endParaRPr b="0" lang="en-US" sz="2000" strike="noStrike" u="none">
              <a:solidFill>
                <a:srgbClr val="eaeaea"/>
              </a:solidFill>
              <a:effectLst/>
              <a:uFillTx/>
              <a:latin typeface="Arial"/>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EOG Resources, Inc. utilizes a balanced approach of acquisitions and exploration and development to fuel its growth in reserves, production, and cash flow. The company's acquisition effort targets those geographical areas in which its existing operations may yield opportunities to add value through cost reduction, production enhancement, new drilling, and modern technology. </a:t>
            </a:r>
            <a:r>
              <a:rPr b="0" lang="en-US" sz="1600" strike="noStrike" u="sng">
                <a:solidFill>
                  <a:srgbClr val="ccccff"/>
                </a:solidFill>
                <a:effectLst/>
                <a:uFillTx/>
                <a:latin typeface="Arial"/>
                <a:hlinkClick r:id="rId1"/>
              </a:rPr>
              <a:t>Find out more about how EOG Resources, Inc.  pursues acquisitions as a means of developing new focus areas that provide upside potential for exploration and development.</a:t>
            </a:r>
            <a:endParaRPr b="0" lang="en-US" sz="1600" strike="noStrike" u="none">
              <a:solidFill>
                <a:srgbClr val="eaeaea"/>
              </a:solidFill>
              <a:effectLst/>
              <a:uFillTx/>
              <a:latin typeface="Times New Roman"/>
            </a:endParaRPr>
          </a:p>
          <a:p>
            <a:pPr lvl="2" marL="1143000" indent="0">
              <a:lnSpc>
                <a:spcPct val="10000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eaeaea"/>
              </a:solidFill>
              <a:effectLst/>
              <a:uFillTx/>
              <a:latin typeface="Times New Roman"/>
            </a:endParaRPr>
          </a:p>
          <a:p>
            <a:pPr lvl="2" marL="1143000" indent="0">
              <a:lnSpc>
                <a:spcPts val="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eaeaea"/>
              </a:solidFill>
              <a:effectLst/>
              <a:uFillTx/>
              <a:latin typeface="Times New Roman"/>
            </a:endParaRPr>
          </a:p>
          <a:p>
            <a:pPr lvl="2" marL="1143000" indent="0">
              <a:lnSpc>
                <a:spcPct val="3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A7700EAD-8122-4F35-8552-C27576501FC1}" type="slidenum">
              <a:t>14</a:t>
            </a:fld>
          </a:p>
        </p:txBody>
      </p:sp>
    </p:spTree>
  </p:cSld>
  <p:transition>
    <p:wipe dir="r"/>
  </p:transition>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 name=""/>
          <p:cNvSpPr/>
          <p:nvPr/>
        </p:nvSpPr>
        <p:spPr>
          <a:xfrm>
            <a:off x="685800" y="152280"/>
            <a:ext cx="4800600" cy="3682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Black"/>
              </a:rPr>
              <a:t>New Home Page</a:t>
            </a:r>
            <a:endParaRPr b="0" lang="en-US" sz="1800" strike="noStrike" u="none">
              <a:solidFill>
                <a:srgbClr val="000000"/>
              </a:solidFill>
              <a:effectLst/>
              <a:uFillTx/>
              <a:latin typeface="Times New Roman"/>
            </a:endParaRPr>
          </a:p>
        </p:txBody>
      </p:sp>
      <p:pic>
        <p:nvPicPr>
          <p:cNvPr id="12" name="Home1" descr=""/>
          <p:cNvPicPr/>
          <p:nvPr/>
        </p:nvPicPr>
        <p:blipFill>
          <a:blip r:embed="rId1"/>
          <a:stretch/>
        </p:blipFill>
        <p:spPr>
          <a:xfrm>
            <a:off x="762120" y="571680"/>
            <a:ext cx="7619760" cy="5715000"/>
          </a:xfrm>
          <a:prstGeom prst="rect">
            <a:avLst/>
          </a:prstGeom>
          <a:noFill/>
          <a:ln w="0">
            <a:noFill/>
          </a:ln>
        </p:spPr>
      </p:pic>
      <p:sp>
        <p:nvSpPr>
          <p:cNvPr id="2" name="PlaceHolder 1"/>
          <p:cNvSpPr>
            <a:spLocks noGrp="1"/>
          </p:cNvSpPr>
          <p:nvPr>
            <p:ph type="sldNum" idx="3"/>
          </p:nvPr>
        </p:nvSpPr>
        <p:spPr/>
        <p:txBody>
          <a:bodyPr/>
          <a:p>
            <a:fld id="{5F9C2E0E-1D92-40A5-AB22-0D93F146B8CE}" type="slidenum">
              <a:t>2</a:t>
            </a:fld>
          </a:p>
        </p:txBody>
      </p:sp>
    </p:spTree>
  </p:cSld>
  <p:transition>
    <p:wipe dir="r"/>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How the Home Page works--</a:t>
            </a:r>
            <a:endParaRPr b="0" lang="en-US" sz="2400" strike="noStrike" u="none">
              <a:solidFill>
                <a:srgbClr val="ffff00"/>
              </a:solidFill>
              <a:effectLst/>
              <a:uFillTx/>
              <a:latin typeface="Arial Black"/>
            </a:endParaRPr>
          </a:p>
        </p:txBody>
      </p:sp>
      <p:sp>
        <p:nvSpPr>
          <p:cNvPr id="14" name="PlaceHolder 2"/>
          <p:cNvSpPr>
            <a:spLocks noGrp="1"/>
          </p:cNvSpPr>
          <p:nvPr>
            <p:ph/>
          </p:nvPr>
        </p:nvSpPr>
        <p:spPr>
          <a:xfrm>
            <a:off x="685800" y="1752120"/>
            <a:ext cx="7772400" cy="4343400"/>
          </a:xfrm>
          <a:prstGeom prst="rect">
            <a:avLst/>
          </a:prstGeom>
          <a:noFill/>
          <a:ln w="0">
            <a:noFill/>
          </a:ln>
        </p:spPr>
        <p:txBody>
          <a:bodyPr lIns="90000" rIns="90000" tIns="46800" bIns="46800" anchor="t">
            <a:normAutofit fontScale="92500" lnSpcReduction="9999"/>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Enron businesses are grouped into 7 areas, as shown on home page.</a:t>
            </a:r>
            <a:endParaRPr b="0" lang="en-US" sz="2000" strike="noStrike" u="none">
              <a:solidFill>
                <a:srgbClr val="eaeaea"/>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eaeaea"/>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Visitor to site clicks on the 7 area titles for a short description of the area.</a:t>
            </a:r>
            <a:endParaRPr b="0" lang="en-US" sz="2000" strike="noStrike" u="none">
              <a:solidFill>
                <a:srgbClr val="eaeaea"/>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eaeaea"/>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Energy Transportation Services Intro Text</a:t>
            </a:r>
            <a:endParaRPr b="0" lang="en-US" sz="2000" strike="noStrike" u="none">
              <a:solidFill>
                <a:srgbClr val="eaeaea"/>
              </a:solidFill>
              <a:effectLst/>
              <a:uFillTx/>
              <a:latin typeface="Arial"/>
            </a:endParaRPr>
          </a:p>
          <a:p>
            <a:pPr marL="343080" indent="-343080">
              <a:spcBef>
                <a:spcPts val="451"/>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Enron produces, develops, constructs, and operates energy facilities worldwide. We deliver physical commodities, risk management, and financial services to our customers around the globe. Our goal is to help you make the most of the enormous opportunities that competitive energy markets offer. Our wide array of Energy Transportation Services clearly illustrates how Enron is changing the way the world thinks about energy.</a:t>
            </a:r>
            <a:endParaRPr b="0" lang="en-US" sz="1800" strike="noStrike" u="none">
              <a:solidFill>
                <a:srgbClr val="eaeaea"/>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Arial"/>
            </a:endParaRPr>
          </a:p>
        </p:txBody>
      </p:sp>
      <p:sp>
        <p:nvSpPr>
          <p:cNvPr id="4" name="PlaceHolder 3"/>
          <p:cNvSpPr>
            <a:spLocks noGrp="1"/>
          </p:cNvSpPr>
          <p:nvPr>
            <p:ph type="sldNum" idx="3"/>
          </p:nvPr>
        </p:nvSpPr>
        <p:spPr/>
        <p:txBody>
          <a:bodyPr/>
          <a:p>
            <a:fld id="{832111DC-35EB-4135-BB99-973CC630D7A0}" type="slidenum">
              <a:t>3</a:t>
            </a:fld>
          </a:p>
        </p:txBody>
      </p:sp>
    </p:spTree>
  </p:cSld>
  <p:transition>
    <p:wipe dir="r"/>
  </p:transition>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15" name="Daugh2_long_051600" descr=""/>
          <p:cNvPicPr/>
          <p:nvPr/>
        </p:nvPicPr>
        <p:blipFill>
          <a:blip r:embed="rId1"/>
          <a:srcRect l="0" t="13771" r="0" b="0"/>
          <a:stretch/>
        </p:blipFill>
        <p:spPr>
          <a:xfrm>
            <a:off x="762120" y="609480"/>
            <a:ext cx="7619760" cy="6710400"/>
          </a:xfrm>
          <a:prstGeom prst="rect">
            <a:avLst/>
          </a:prstGeom>
          <a:noFill/>
          <a:ln w="0">
            <a:noFill/>
          </a:ln>
        </p:spPr>
      </p:pic>
      <p:sp>
        <p:nvSpPr>
          <p:cNvPr id="16" name=""/>
          <p:cNvSpPr/>
          <p:nvPr/>
        </p:nvSpPr>
        <p:spPr>
          <a:xfrm>
            <a:off x="685800" y="152280"/>
            <a:ext cx="6400800" cy="368280"/>
          </a:xfrm>
          <a:prstGeom prst="rect">
            <a:avLst/>
          </a:prstGeom>
          <a:solidFill>
            <a:srgbClr val="000000"/>
          </a:solidFill>
          <a:ln w="0">
            <a:noFill/>
          </a:ln>
        </p:spPr>
        <p:style>
          <a:lnRef idx="0"/>
          <a:fillRef idx="0"/>
          <a:effectRef idx="0"/>
          <a:fontRef idx="minor"/>
        </p:style>
        <p:txBody>
          <a:bodyPr lIns="90000" rIns="90000" tIns="46800" bIns="46800" anchor="t">
            <a:spAutoFit/>
          </a:bodyPr>
          <a:p>
            <a:pPr>
              <a:lnSpc>
                <a:spcPct val="100000"/>
              </a:lnSpc>
              <a:spcBef>
                <a:spcPts val="1125"/>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Black"/>
              </a:rPr>
              <a:t>2nd Level Page: </a:t>
            </a:r>
            <a:r>
              <a:rPr b="1" i="1" lang="en-US" sz="1800" strike="noStrike" u="none">
                <a:solidFill>
                  <a:srgbClr val="ffffff"/>
                </a:solidFill>
                <a:effectLst/>
                <a:uFillTx/>
                <a:latin typeface="Arial"/>
              </a:rPr>
              <a:t>Details for one of the 7 service areas</a:t>
            </a:r>
            <a:endParaRPr b="0" lang="en-US" sz="1800" strike="noStrike" u="none">
              <a:solidFill>
                <a:srgbClr val="000000"/>
              </a:solidFill>
              <a:effectLst/>
              <a:uFillTx/>
              <a:latin typeface="Times New Roman"/>
            </a:endParaRPr>
          </a:p>
        </p:txBody>
      </p:sp>
      <p:sp>
        <p:nvSpPr>
          <p:cNvPr id="2" name="PlaceHolder 1"/>
          <p:cNvSpPr>
            <a:spLocks noGrp="1"/>
          </p:cNvSpPr>
          <p:nvPr>
            <p:ph type="sldNum" idx="3"/>
          </p:nvPr>
        </p:nvSpPr>
        <p:spPr/>
        <p:txBody>
          <a:bodyPr/>
          <a:p>
            <a:fld id="{585EB2F8-70FB-4EFA-B86D-72FA42732B1B}" type="slidenum">
              <a:t>4</a:t>
            </a:fld>
          </a:p>
        </p:txBody>
      </p:sp>
    </p:spTree>
  </p:cSld>
  <p:transition>
    <p:wipe dir="r"/>
  </p:transition>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45684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How the Second Level Page Works--</a:t>
            </a:r>
            <a:endParaRPr b="0" lang="en-US" sz="2400" strike="noStrike" u="none">
              <a:solidFill>
                <a:srgbClr val="ffff00"/>
              </a:solidFill>
              <a:effectLst/>
              <a:uFillTx/>
              <a:latin typeface="Arial Black"/>
            </a:endParaRPr>
          </a:p>
        </p:txBody>
      </p:sp>
      <p:sp>
        <p:nvSpPr>
          <p:cNvPr id="18" name="PlaceHolder 2"/>
          <p:cNvSpPr>
            <a:spLocks noGrp="1"/>
          </p:cNvSpPr>
          <p:nvPr>
            <p:ph/>
          </p:nvPr>
        </p:nvSpPr>
        <p:spPr>
          <a:xfrm>
            <a:off x="685800" y="1676160"/>
            <a:ext cx="7772400" cy="4724280"/>
          </a:xfrm>
          <a:prstGeom prst="rect">
            <a:avLst/>
          </a:prstGeom>
          <a:noFill/>
          <a:ln w="0">
            <a:noFill/>
          </a:ln>
        </p:spPr>
        <p:txBody>
          <a:bodyPr lIns="90000" rIns="90000" tIns="46800" bIns="46800" anchor="t">
            <a:normAutofit fontScale="92500" lnSpcReduction="9999"/>
          </a:bodyPr>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For each main service area, a Second Level Page lists Enron’s unique services.</a:t>
            </a:r>
            <a:endParaRPr b="0" lang="en-US" sz="1800" strike="noStrike" u="none">
              <a:solidFill>
                <a:srgbClr val="eaeaea"/>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Any E-commerce web sites are also listed as a unique service.</a:t>
            </a:r>
            <a:endParaRPr b="0" lang="en-US" sz="1800" strike="noStrike" u="none">
              <a:solidFill>
                <a:srgbClr val="eaeaea"/>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A brief paragraph describes each unique service.</a:t>
            </a:r>
            <a:endParaRPr b="0" lang="en-US" sz="1800" strike="noStrike" u="none">
              <a:solidFill>
                <a:srgbClr val="eaeaea"/>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Where available, clicking the link jumps to a business unit or e-commerce web site.</a:t>
            </a:r>
            <a:endParaRPr b="0" lang="en-US" sz="1800" strike="noStrike" u="none">
              <a:solidFill>
                <a:srgbClr val="eaeaea"/>
              </a:solidFill>
              <a:effectLst/>
              <a:uFillTx/>
              <a:latin typeface="Arial"/>
            </a:endParaRPr>
          </a:p>
          <a:p>
            <a:pPr marL="343080" indent="-34308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For Energy Transportation Services, the unique services are</a:t>
            </a:r>
            <a:endParaRPr b="0" lang="en-US" sz="1800" strike="noStrike" u="none">
              <a:solidFill>
                <a:srgbClr val="eaeaea"/>
              </a:solidFill>
              <a:effectLst/>
              <a:uFillTx/>
              <a:latin typeface="Arial"/>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Natural Gas Transportation &amp; Distribution</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Natural Gas Storage</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Gas Processing &amp; Treatment</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Engineering and Construction Services</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FGT Commerce</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ETS Electronic Data Exchange</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HotTap</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Oil Transportation Services</a:t>
            </a:r>
            <a:endParaRPr b="0" lang="en-US" sz="1600" strike="noStrike" u="none">
              <a:solidFill>
                <a:srgbClr val="eaeaea"/>
              </a:solidFill>
              <a:effectLst/>
              <a:uFillTx/>
              <a:latin typeface="Times New Roman"/>
            </a:endParaRPr>
          </a:p>
          <a:p>
            <a:pPr lvl="1" marL="743040" indent="-285840">
              <a:lnSpc>
                <a:spcPct val="100000"/>
              </a:lnSpc>
              <a:spcBef>
                <a:spcPts val="400"/>
              </a:spcBef>
              <a:buClr>
                <a:srgbClr val="ffffff"/>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Exploration &amp; Production</a:t>
            </a:r>
            <a:endParaRPr b="0" lang="en-US" sz="16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25750F9F-B150-4B43-8708-45B9D2BF88E5}" type="slidenum">
              <a:t>5</a:t>
            </a:fld>
          </a:p>
        </p:txBody>
      </p:sp>
    </p:spTree>
  </p:cSld>
  <p:transition>
    <p:wipe dir="r"/>
  </p:transition>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	</a:t>
            </a:r>
            <a:r>
              <a:rPr b="1" lang="en-US" sz="2000" strike="noStrike" u="none">
                <a:solidFill>
                  <a:srgbClr val="ffffff"/>
                </a:solidFill>
                <a:effectLst/>
                <a:uFillTx/>
                <a:latin typeface="Arial"/>
              </a:rPr>
              <a:t>Natural Gas Transportation &amp; Distribution</a:t>
            </a:r>
            <a:endParaRPr b="0" lang="en-US" sz="2000" strike="noStrike" u="none">
              <a:solidFill>
                <a:srgbClr val="eaeaea"/>
              </a:solidFill>
              <a:effectLst/>
              <a:uFillTx/>
              <a:latin typeface="Arial"/>
            </a:endParaRPr>
          </a:p>
          <a:p>
            <a:pPr lvl="2" marL="1143000" indent="-228600">
              <a:lnSpc>
                <a:spcPct val="110000"/>
              </a:lnSpc>
              <a:spcBef>
                <a:spcPts val="451"/>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Enron operates some of the largest natural gas pipeline systems in the Western Hemisphere and the second largest natural gas transmission system in the world, more than 30,000 miles in North America alone. With a seamless service through interstate pipelines, we can access multiple markets to keep the system running at peak capacity. </a:t>
            </a:r>
            <a:r>
              <a:rPr b="0" lang="en-US" sz="1800" strike="noStrike" u="sng">
                <a:solidFill>
                  <a:srgbClr val="ccccff"/>
                </a:solidFill>
                <a:effectLst/>
                <a:uFillTx/>
                <a:latin typeface="Arial"/>
                <a:hlinkClick r:id="rId1"/>
              </a:rPr>
              <a:t>Find out more about our transportation services like Firm Transportation, Capacity Release, and Interruptible Transportation.</a:t>
            </a:r>
            <a:endParaRPr b="0" lang="en-US" sz="1800" strike="noStrike" u="none">
              <a:solidFill>
                <a:srgbClr val="eaeaea"/>
              </a:solidFill>
              <a:effectLst/>
              <a:uFillTx/>
              <a:latin typeface="Times New Roman"/>
            </a:endParaRPr>
          </a:p>
          <a:p>
            <a:pPr lvl="2" marL="1143000" indent="0">
              <a:lnSpc>
                <a:spcPct val="10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B8BA2060-EAB3-4249-9896-0B8B14723121}" type="slidenum">
              <a:t>6</a:t>
            </a:fld>
          </a:p>
        </p:txBody>
      </p:sp>
    </p:spTree>
  </p:cSld>
  <p:transition>
    <p:wipe dir="r"/>
  </p:transition>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2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2" marL="1143000" indent="-22860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Natural Gas Storage</a:t>
            </a:r>
            <a:endParaRPr b="0" lang="en-US" sz="2000" strike="noStrike" u="none">
              <a:solidFill>
                <a:srgbClr val="eaeaea"/>
              </a:solidFill>
              <a:effectLst/>
              <a:uFillTx/>
              <a:latin typeface="Times New Roman"/>
            </a:endParaRPr>
          </a:p>
          <a:p>
            <a:pPr lvl="2" marL="1143000" indent="-228600">
              <a:lnSpc>
                <a:spcPct val="100000"/>
              </a:lnSpc>
              <a:spcBef>
                <a:spcPts val="451"/>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Enron's flexible storage options can make natural gas business more efficient. Our storage facilities are a critical part of an overall transmission strategy so that our customers can manage gas on demand to meet changing market conditions, giving them a decided advantage over competitors. </a:t>
            </a:r>
            <a:r>
              <a:rPr b="0" lang="en-US" sz="1800" strike="noStrike" u="sng">
                <a:solidFill>
                  <a:srgbClr val="ccccff"/>
                </a:solidFill>
                <a:effectLst/>
                <a:uFillTx/>
                <a:latin typeface="Arial"/>
                <a:hlinkClick r:id="rId1"/>
              </a:rPr>
              <a:t>Find out more about how our</a:t>
            </a:r>
            <a:r>
              <a:rPr b="0" lang="en-US" sz="1800" strike="noStrike" u="sng">
                <a:solidFill>
                  <a:srgbClr val="ccccff"/>
                </a:solidFill>
                <a:effectLst/>
                <a:uFillTx/>
                <a:latin typeface="Arial"/>
                <a:hlinkClick r:id="rId2"/>
              </a:rPr>
              <a:t> Bammel</a:t>
            </a:r>
            <a:r>
              <a:rPr b="0" lang="en-US" sz="1800" strike="noStrike" u="sng">
                <a:solidFill>
                  <a:srgbClr val="ccccff"/>
                </a:solidFill>
                <a:effectLst/>
                <a:uFillTx/>
                <a:latin typeface="Arial"/>
                <a:hlinkClick r:id="rId3"/>
              </a:rPr>
              <a:t> storage facility is investing in technology to provide better, more responsive service.</a:t>
            </a:r>
            <a:endParaRPr b="0" lang="en-US" sz="18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CD63CEDA-2951-42DF-AB8E-65A5016C5D34}" type="slidenum">
              <a:t>7</a:t>
            </a:fld>
          </a:p>
        </p:txBody>
      </p:sp>
    </p:spTree>
  </p:cSld>
  <p:transition>
    <p:wipe dir="r"/>
  </p:transition>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2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lvl="2" marL="1143000" indent="-22860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Gas Processing &amp; Treatment</a:t>
            </a:r>
            <a:endParaRPr b="0" lang="en-US" sz="2000" strike="noStrike" u="none">
              <a:solidFill>
                <a:srgbClr val="eaeaea"/>
              </a:solidFill>
              <a:effectLst/>
              <a:uFillTx/>
              <a:latin typeface="Times New Roman"/>
            </a:endParaRPr>
          </a:p>
          <a:p>
            <a:pPr lvl="2" marL="1143000" indent="-228600">
              <a:lnSpc>
                <a:spcPct val="100000"/>
              </a:lnSpc>
              <a:spcBef>
                <a:spcPts val="451"/>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ff"/>
                </a:solidFill>
                <a:effectLst/>
                <a:uFillTx/>
                <a:latin typeface="Arial"/>
              </a:rPr>
              <a:t>Enron can evaluate, fund, and install the equipment to treat natural gas. Our natural gas processing expertise includes recovering light hydrocarbons and noble gases, and producing LNG or LPG. We also produce first derivatives of natural gas like methanol or MTBE. Because we already run these processes for our own natural gas business, we can pass our experience and efficiency to you, lowering your costs for equipment, operations, and fuel. </a:t>
            </a:r>
            <a:r>
              <a:rPr b="0" lang="en-US" sz="1800" strike="noStrike" u="sng">
                <a:solidFill>
                  <a:srgbClr val="ccccff"/>
                </a:solidFill>
                <a:effectLst/>
                <a:uFillTx/>
                <a:latin typeface="Arial"/>
                <a:hlinkClick r:id="rId1"/>
              </a:rPr>
              <a:t>Find out more…</a:t>
            </a:r>
            <a:endParaRPr b="0" lang="en-US" sz="1800" strike="noStrike" u="none">
              <a:solidFill>
                <a:srgbClr val="eaeaea"/>
              </a:solidFill>
              <a:effectLst/>
              <a:uFillTx/>
              <a:latin typeface="Times New Roman"/>
            </a:endParaRPr>
          </a:p>
          <a:p>
            <a:pPr lvl="2" marL="1143000" indent="0">
              <a:lnSpc>
                <a:spcPct val="100000"/>
              </a:lnSpc>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8412296D-8F49-4307-ACEC-25109C46CA73}" type="slidenum">
              <a:t>8</a:t>
            </a:fld>
          </a:p>
        </p:txBody>
      </p:sp>
    </p:spTree>
  </p:cSld>
  <p:transition>
    <p:wipe dir="r"/>
  </p:transition>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00"/>
                </a:solidFill>
                <a:effectLst/>
                <a:uFillTx/>
                <a:latin typeface="Arial Black"/>
              </a:rPr>
              <a:t>Energy Transportation Services</a:t>
            </a:r>
            <a:endParaRPr b="0" lang="en-US" sz="2400" strike="noStrike" u="none">
              <a:solidFill>
                <a:srgbClr val="ffff00"/>
              </a:solidFill>
              <a:effectLst/>
              <a:uFillTx/>
              <a:latin typeface="Arial Black"/>
            </a:endParaRPr>
          </a:p>
        </p:txBody>
      </p:sp>
      <p:sp>
        <p:nvSpPr>
          <p:cNvPr id="2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ff"/>
                </a:solidFill>
                <a:effectLst/>
                <a:uFillTx/>
                <a:latin typeface="Arial"/>
              </a:rPr>
              <a:t>	</a:t>
            </a:r>
            <a:r>
              <a:rPr b="0" lang="en-US" sz="2000" strike="noStrike" u="none">
                <a:solidFill>
                  <a:srgbClr val="ffffff"/>
                </a:solidFill>
                <a:effectLst/>
                <a:uFillTx/>
                <a:latin typeface="Arial"/>
              </a:rPr>
              <a:t>	</a:t>
            </a:r>
            <a:r>
              <a:rPr b="1" lang="en-US" sz="2000" strike="noStrike" u="none">
                <a:solidFill>
                  <a:srgbClr val="ffffff"/>
                </a:solidFill>
                <a:effectLst/>
                <a:uFillTx/>
                <a:latin typeface="Arial"/>
              </a:rPr>
              <a:t>Engineering and Construction Services</a:t>
            </a:r>
            <a:endParaRPr b="0" lang="en-US" sz="2000" strike="noStrike" u="none">
              <a:solidFill>
                <a:srgbClr val="eaeaea"/>
              </a:solidFill>
              <a:effectLst/>
              <a:uFillTx/>
              <a:latin typeface="Arial"/>
            </a:endParaRPr>
          </a:p>
          <a:p>
            <a:pPr lvl="2" marL="1143000" indent="-228600">
              <a:lnSpc>
                <a:spcPct val="100000"/>
              </a:lnSpc>
              <a:spcBef>
                <a:spcPts val="400"/>
              </a:spcBef>
              <a:buClr>
                <a:srgbClr val="ffffff"/>
              </a:buClr>
              <a:buFont typeface="Symbol" charset="2"/>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ff"/>
                </a:solidFill>
                <a:effectLst/>
                <a:uFillTx/>
                <a:latin typeface="Arial"/>
              </a:rPr>
              <a:t>In the past decade, Enron Engineering and Construction Company has completed 27 gas processing projects worldwide. We utilize our years of expertise as an owner and operator of pipelines, process and storage facilities, and compressor stations to provide extra added value to our clients. EECC has also established itself as a premier turnkey contractor by bidding competitively on contracts. Our project execution approach combined with our long-standing relationships with suppliers and contractors, enable us to work quickly and economically on large-scale energy projects. </a:t>
            </a:r>
            <a:r>
              <a:rPr b="0" lang="en-US" sz="1600" strike="noStrike" u="sng">
                <a:solidFill>
                  <a:srgbClr val="ccccff"/>
                </a:solidFill>
                <a:effectLst/>
                <a:uFillTx/>
                <a:latin typeface="Arial"/>
                <a:hlinkClick r:id="rId1"/>
              </a:rPr>
              <a:t>Find out more about how EECC adds value to energy projects.</a:t>
            </a:r>
            <a:r>
              <a:rPr b="0" lang="en-US" sz="1600" strike="noStrike" u="sng">
                <a:solidFill>
                  <a:srgbClr val="ccccff"/>
                </a:solidFill>
                <a:effectLst/>
                <a:uFillTx/>
                <a:latin typeface="Arial"/>
                <a:hlinkClick r:id="rId2"/>
              </a:rPr>
              <a:t> </a:t>
            </a:r>
            <a:endParaRPr b="0" lang="en-US" sz="1600" strike="noStrike" u="none">
              <a:solidFill>
                <a:srgbClr val="eaeaea"/>
              </a:solidFill>
              <a:effectLst/>
              <a:uFillTx/>
              <a:latin typeface="Times New Roman"/>
            </a:endParaRPr>
          </a:p>
          <a:p>
            <a:pPr lvl="2" marL="1143000" indent="0">
              <a:lnSpc>
                <a:spcPts val="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eaeaea"/>
              </a:solidFill>
              <a:effectLst/>
              <a:uFillTx/>
              <a:latin typeface="Times New Roman"/>
            </a:endParaRPr>
          </a:p>
          <a:p>
            <a:pPr lvl="2" marL="1143000" indent="0">
              <a:lnSpc>
                <a:spcPct val="30000"/>
              </a:lnSpc>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a:p>
            <a:pPr lvl="2" marL="1143000" indent="0">
              <a:spcBef>
                <a:spcPts val="34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eaeaea"/>
              </a:solidFill>
              <a:effectLst/>
              <a:uFillTx/>
              <a:latin typeface="Times New Roman"/>
            </a:endParaRPr>
          </a:p>
        </p:txBody>
      </p:sp>
      <p:sp>
        <p:nvSpPr>
          <p:cNvPr id="4" name="PlaceHolder 3"/>
          <p:cNvSpPr>
            <a:spLocks noGrp="1"/>
          </p:cNvSpPr>
          <p:nvPr>
            <p:ph type="sldNum" idx="3"/>
          </p:nvPr>
        </p:nvSpPr>
        <p:spPr/>
        <p:txBody>
          <a:bodyPr/>
          <a:p>
            <a:fld id="{0DDBBD32-F121-4735-8DC2-EC8A899145BC}" type="slidenum">
              <a:t>9</a:t>
            </a:fld>
          </a:p>
        </p:txBody>
      </p:sp>
    </p:spTree>
  </p:cSld>
  <p:transition>
    <p:wipe dir="r"/>
  </p:transition>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2000-05-16T16:58:34Z</dcterms:created>
  <dc:creator>Scott Anderson Regitz</dc:creator>
  <dc:description/>
  <dc:language>en-US</dc:language>
  <cp:lastModifiedBy>wzamer</cp:lastModifiedBy>
  <dcterms:modified xsi:type="dcterms:W3CDTF">2000-05-17T22:01:24Z</dcterms:modified>
  <cp:revision>26</cp:revision>
  <dc:subject/>
  <dc:title>No Slide Title</dc:title>
</cp:coreProperties>
</file>