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media/image11.wmf" ContentType="image/x-wmf"/>
  <Override PartName="/ppt/media/image13.wmf" ContentType="image/x-wmf"/>
  <Override PartName="/ppt/media/image9.wmf" ContentType="image/x-wmf"/>
  <Override PartName="/ppt/media/image18.wmf" ContentType="image/x-wmf"/>
  <Override PartName="/ppt/media/image12.wmf" ContentType="image/x-wmf"/>
  <Override PartName="/ppt/media/image19.png" ContentType="image/png"/>
  <Override PartName="/ppt/media/image2.png" ContentType="image/png"/>
  <Override PartName="/ppt/media/image16.wmf" ContentType="image/x-wmf"/>
  <Override PartName="/ppt/media/image15.wmf" ContentType="image/x-wmf"/>
  <Override PartName="/ppt/media/image14.wmf" ContentType="image/x-wmf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1.wmf" ContentType="image/x-wmf"/>
  <Override PartName="/ppt/media/image10.wmf" ContentType="image/x-wmf"/>
  <Override PartName="/ppt/media/image8.wmf" ContentType="image/x-wmf"/>
  <Override PartName="/ppt/media/image1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png"/><Relationship Id="rId3" Type="http://schemas.openxmlformats.org/officeDocument/2006/relationships/package" Target="../embeddings/oleObject2.docx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png"/><Relationship Id="rId7" Type="http://schemas.openxmlformats.org/officeDocument/2006/relationships/oleObject" Target="../embeddings/oleObject4.bin"/><Relationship Id="rId8" Type="http://schemas.openxmlformats.org/officeDocument/2006/relationships/image" Target="../media/image7.png"/><Relationship Id="rId9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0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1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12.wmf"/><Relationship Id="rId1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5.wmf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9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10760" y="49320"/>
            <a:ext cx="76557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Comparison of U.S. CPI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vs. U.S. Refiners Average Crude Oil Price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228240" y="6448320"/>
            <a:ext cx="820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Bureau of Labor Statistics; U.S. DOE Monthly Energy Review - * Through October 2000 Actuals for All Urban Consumers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" name=""/>
          <p:cNvGraphicFramePr/>
          <p:nvPr/>
        </p:nvGraphicFramePr>
        <p:xfrm>
          <a:off x="466560" y="1925640"/>
          <a:ext cx="9366480" cy="4276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6560" y="1925640"/>
                    <a:ext cx="9366480" cy="427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"/>
          <p:cNvSpPr/>
          <p:nvPr/>
        </p:nvSpPr>
        <p:spPr>
          <a:xfrm flipV="1">
            <a:off x="2892600" y="2103120"/>
            <a:ext cx="0" cy="3862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 flipV="1">
            <a:off x="5143680" y="2103120"/>
            <a:ext cx="0" cy="3862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7469280" y="2103120"/>
            <a:ext cx="0" cy="3862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329040" y="4187880"/>
            <a:ext cx="1637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CPI Change as 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9615960" y="4948200"/>
            <a:ext cx="25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9256680" y="1897200"/>
            <a:ext cx="567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$Bbl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1484280" y="1204920"/>
            <a:ext cx="7324920" cy="5158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1374480" y="1284120"/>
            <a:ext cx="7538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oil prices spurred CPI increases in 1981, 1990, 1996 and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216080" y="49320"/>
            <a:ext cx="7865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and Sustainable Economic Growth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987480" y="1020600"/>
            <a:ext cx="8545320" cy="25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September 7, 2000 President Clinton warned Saudi Arabia’s Crown Prince Abdullah that high oil prices might tip the U.S. economy into another recession after 10 years of economic expansion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8 worst GDP growth years for the U.S. economy since 1947 have ALL followed a yearly increase in the average price of crude oil of 5 percent to 76.6 percent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876240" y="1158840"/>
            <a:ext cx="95400" cy="954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240" bIns="21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876240" y="2373480"/>
            <a:ext cx="95400" cy="950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880" bIns="20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514440" y="3760920"/>
          <a:ext cx="4506840" cy="19875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14440" y="3760920"/>
                    <a:ext cx="4506840" cy="198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8" name=""/>
          <p:cNvGraphicFramePr/>
          <p:nvPr/>
        </p:nvGraphicFramePr>
        <p:xfrm>
          <a:off x="5560920" y="3762360"/>
          <a:ext cx="4435560" cy="19875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560920" y="3762360"/>
                    <a:ext cx="4435560" cy="198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1284480" y="5977080"/>
            <a:ext cx="7767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(a) Arab Oil Embargo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(b) Iranian Hostage Situation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(c) Desert Storm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246240" y="6448320"/>
            <a:ext cx="4974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Dr. Edward Renshaw, Economist, SUNY, Sept. 2000  Table 6.1, Page 33.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1264320" y="49320"/>
            <a:ext cx="77598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Percent Change in Energy CPI vs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 Energy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235080" y="6448320"/>
            <a:ext cx="3421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DOE EIA; U.S. Bureau of Labor Statistics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851040" y="1568520"/>
          <a:ext cx="7027560" cy="4192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1040" y="1568520"/>
                    <a:ext cx="7027560" cy="4192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6" name=""/>
          <p:cNvGraphicFramePr/>
          <p:nvPr/>
        </p:nvGraphicFramePr>
        <p:xfrm>
          <a:off x="1189080" y="2571840"/>
          <a:ext cx="6689520" cy="3822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89080" y="2571840"/>
                    <a:ext cx="6689520" cy="382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" name=""/>
          <p:cNvGraphicFramePr/>
          <p:nvPr/>
        </p:nvGraphicFramePr>
        <p:xfrm>
          <a:off x="1219320" y="3429000"/>
          <a:ext cx="6137280" cy="11923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219320" y="3429000"/>
                    <a:ext cx="6137280" cy="119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0" name=""/>
          <p:cNvGraphicFramePr/>
          <p:nvPr/>
        </p:nvGraphicFramePr>
        <p:xfrm>
          <a:off x="1262160" y="4079880"/>
          <a:ext cx="7756560" cy="12492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262160" y="4079880"/>
                    <a:ext cx="7756560" cy="124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1574640" y="27655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$7.00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2649600" y="25560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$7.87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3735360" y="22417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$9.02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4836960" y="19875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$9.78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5794920" y="1890720"/>
            <a:ext cx="84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$10.03E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1566720" y="34290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7.00¢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2651040" y="31240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7.87¢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3743280" y="28447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8.51¢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4870440" y="28195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8.57¢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5927760" y="28018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8.61¢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1672200" y="3935520"/>
            <a:ext cx="487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-1.9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756160" y="3917880"/>
            <a:ext cx="487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-1.9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3826080" y="3429000"/>
            <a:ext cx="532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+5.6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4918320" y="3743280"/>
            <a:ext cx="532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+0.1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980680" y="4040280"/>
            <a:ext cx="487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-2.9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7031160" y="3549600"/>
            <a:ext cx="532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+3.8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620720" y="44942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$1.56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2651040" y="45291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$1.55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3795840" y="42321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$1.67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4835520" y="43196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$1.64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5919840" y="45291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$1.56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964200" y="43020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$1.64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268200" y="2765520"/>
            <a:ext cx="1181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Residential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249120" y="3429000"/>
            <a:ext cx="1131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Residential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Electricity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351720" y="4641840"/>
            <a:ext cx="933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Gasoline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6437160" y="2801880"/>
            <a:ext cx="606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KWH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7742160" y="1521000"/>
            <a:ext cx="2001960" cy="1908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7763760" y="1542960"/>
            <a:ext cx="55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0" name=""/>
          <p:cNvGrpSpPr/>
          <p:nvPr/>
        </p:nvGrpSpPr>
        <p:grpSpPr>
          <a:xfrm>
            <a:off x="9043920" y="1947960"/>
            <a:ext cx="324000" cy="122040"/>
            <a:chOff x="9043920" y="1947960"/>
            <a:chExt cx="324000" cy="122040"/>
          </a:xfrm>
        </p:grpSpPr>
        <p:sp>
          <p:nvSpPr>
            <p:cNvPr id="61" name=""/>
            <p:cNvSpPr/>
            <p:nvPr/>
          </p:nvSpPr>
          <p:spPr>
            <a:xfrm>
              <a:off x="9151920" y="1947960"/>
              <a:ext cx="122400" cy="122040"/>
            </a:xfrm>
            <a:prstGeom prst="diamond">
              <a:avLst/>
            </a:prstGeom>
            <a:solidFill>
              <a:srgbClr val="ff3300"/>
            </a:solidFill>
            <a:ln w="9360">
              <a:solidFill>
                <a:srgbClr val="ff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4400" bIns="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9043920" y="2008080"/>
              <a:ext cx="324000" cy="0"/>
            </a:xfrm>
            <a:prstGeom prst="line">
              <a:avLst/>
            </a:prstGeom>
            <a:ln w="19080">
              <a:solidFill>
                <a:srgbClr val="ff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3" name=""/>
          <p:cNvGrpSpPr/>
          <p:nvPr/>
        </p:nvGrpSpPr>
        <p:grpSpPr>
          <a:xfrm>
            <a:off x="9043920" y="2500200"/>
            <a:ext cx="324000" cy="104760"/>
            <a:chOff x="9043920" y="2500200"/>
            <a:chExt cx="324000" cy="104760"/>
          </a:xfrm>
        </p:grpSpPr>
        <p:sp>
          <p:nvSpPr>
            <p:cNvPr id="64" name=""/>
            <p:cNvSpPr/>
            <p:nvPr/>
          </p:nvSpPr>
          <p:spPr>
            <a:xfrm flipH="1">
              <a:off x="9151200" y="2500200"/>
              <a:ext cx="120600" cy="104760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1880" bIns="-11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9043920" y="2552400"/>
              <a:ext cx="324000" cy="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6" name=""/>
          <p:cNvGrpSpPr/>
          <p:nvPr/>
        </p:nvGrpSpPr>
        <p:grpSpPr>
          <a:xfrm>
            <a:off x="9043920" y="2878200"/>
            <a:ext cx="324000" cy="85680"/>
            <a:chOff x="9043920" y="2878200"/>
            <a:chExt cx="324000" cy="85680"/>
          </a:xfrm>
        </p:grpSpPr>
        <p:sp>
          <p:nvSpPr>
            <p:cNvPr id="67" name=""/>
            <p:cNvSpPr/>
            <p:nvPr/>
          </p:nvSpPr>
          <p:spPr>
            <a:xfrm>
              <a:off x="9171000" y="2878200"/>
              <a:ext cx="85680" cy="85680"/>
            </a:xfrm>
            <a:prstGeom prst="rect">
              <a:avLst/>
            </a:pr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8880" bIns="38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9043920" y="2919600"/>
              <a:ext cx="324000" cy="0"/>
            </a:xfrm>
            <a:prstGeom prst="line">
              <a:avLst/>
            </a:prstGeom>
            <a:ln w="19080">
              <a:solidFill>
                <a:srgbClr val="00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9" name=""/>
          <p:cNvGrpSpPr/>
          <p:nvPr/>
        </p:nvGrpSpPr>
        <p:grpSpPr>
          <a:xfrm>
            <a:off x="9043920" y="3131640"/>
            <a:ext cx="324000" cy="111240"/>
            <a:chOff x="9043920" y="3131640"/>
            <a:chExt cx="324000" cy="111240"/>
          </a:xfrm>
        </p:grpSpPr>
        <p:sp>
          <p:nvSpPr>
            <p:cNvPr id="70" name=""/>
            <p:cNvSpPr/>
            <p:nvPr/>
          </p:nvSpPr>
          <p:spPr>
            <a:xfrm flipH="1" flipV="1">
              <a:off x="9158400" y="3131280"/>
              <a:ext cx="110880" cy="111240"/>
            </a:xfrm>
            <a:prstGeom prst="ellipse">
              <a:avLst/>
            </a:pr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2040" bIns="32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9043920" y="3189240"/>
              <a:ext cx="324000" cy="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2" name=""/>
          <p:cNvSpPr/>
          <p:nvPr/>
        </p:nvSpPr>
        <p:spPr>
          <a:xfrm>
            <a:off x="7926480" y="1851120"/>
            <a:ext cx="1239840" cy="14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 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 Electricity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CPI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Gasoline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250200" y="4173480"/>
            <a:ext cx="1131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Energy CPI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6504840" y="1895400"/>
            <a:ext cx="567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MCF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147600" y="1373040"/>
            <a:ext cx="1617840" cy="1049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1819080" y="49320"/>
            <a:ext cx="665964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Wellhead Prices and Weather Effect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Residential Gas Bills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$(Nominal)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7" name=""/>
          <p:cNvGraphicFramePr/>
          <p:nvPr/>
        </p:nvGraphicFramePr>
        <p:xfrm>
          <a:off x="74520" y="2468520"/>
          <a:ext cx="2038320" cy="3314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520" y="2468520"/>
                    <a:ext cx="2038320" cy="331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9" name=""/>
          <p:cNvGraphicFramePr/>
          <p:nvPr/>
        </p:nvGraphicFramePr>
        <p:xfrm>
          <a:off x="2114640" y="2486160"/>
          <a:ext cx="2000160" cy="32781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114640" y="2486160"/>
                    <a:ext cx="2000160" cy="327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1" name=""/>
          <p:cNvGraphicFramePr/>
          <p:nvPr/>
        </p:nvGraphicFramePr>
        <p:xfrm>
          <a:off x="4133880" y="2486160"/>
          <a:ext cx="2000160" cy="32781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133880" y="2486160"/>
                    <a:ext cx="2000160" cy="327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3" name=""/>
          <p:cNvGraphicFramePr/>
          <p:nvPr/>
        </p:nvGraphicFramePr>
        <p:xfrm>
          <a:off x="6153120" y="2486160"/>
          <a:ext cx="2000160" cy="32781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153120" y="2486160"/>
                    <a:ext cx="2000160" cy="327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5" name=""/>
          <p:cNvGraphicFramePr/>
          <p:nvPr/>
        </p:nvGraphicFramePr>
        <p:xfrm>
          <a:off x="8172360" y="2486160"/>
          <a:ext cx="2000520" cy="327816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8172360" y="2486160"/>
                    <a:ext cx="2000520" cy="327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"/>
          <p:cNvSpPr/>
          <p:nvPr/>
        </p:nvSpPr>
        <p:spPr>
          <a:xfrm>
            <a:off x="363960" y="369900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$585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854280" y="305280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$879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1397520" y="334656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$736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2384640" y="38876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2873880" y="36529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3372120" y="35035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$682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4377240" y="38354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$533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4901040" y="36781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$607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5409000" y="32986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$778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6421680" y="377820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6902640" y="369900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$594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7417080" y="31226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$871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8439480" y="35258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$669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8920440" y="31147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$872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9394920" y="2573280"/>
            <a:ext cx="604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$1126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246600" y="6448320"/>
            <a:ext cx="522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American Gas Association, Table 9-5; U.S. DOE National Gas Monthly 10/00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448920" y="4503600"/>
            <a:ext cx="118332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$2.51 MCF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2477880" y="4503600"/>
            <a:ext cx="118332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$1.71 MCF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4495680" y="4503600"/>
            <a:ext cx="118332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$1.55 MCF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6507000" y="4503600"/>
            <a:ext cx="118332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$2.08 MCF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8524800" y="4111560"/>
            <a:ext cx="118332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$4.48 MCF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726840" y="5710320"/>
            <a:ext cx="631800" cy="337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2755800" y="5710320"/>
            <a:ext cx="631800" cy="337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4773600" y="5710320"/>
            <a:ext cx="631800" cy="337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6784920" y="5710320"/>
            <a:ext cx="631800" cy="337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8802720" y="5710320"/>
            <a:ext cx="631800" cy="337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54800" y="1359000"/>
            <a:ext cx="507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386640" y="1695600"/>
            <a:ext cx="1197360" cy="642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Wellhead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Average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$MCF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922400" y="1660680"/>
            <a:ext cx="6486480" cy="94284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1967040" y="1720800"/>
            <a:ext cx="644040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2000, annual residential gas bills in states like Michigan and Pennsylvania (if demand is the same as last year) will increase $278/$255 due to higher wellhead gas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873000" y="49320"/>
            <a:ext cx="8543880" cy="14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Natural Gas Prices and Weather Effect 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Residential Gas Bills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2000-2001 Cases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147600" y="1373040"/>
            <a:ext cx="1617840" cy="1049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54800" y="1359000"/>
            <a:ext cx="507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386640" y="1695600"/>
            <a:ext cx="1197360" cy="642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Wellhead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Average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$MCF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1992240" y="1574640"/>
            <a:ext cx="6346800" cy="68904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2432160" y="1616040"/>
            <a:ext cx="56005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2001, higher wellhead gas prices are likely to yield residential bills in the $1000 a year range or higher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243360" y="6386400"/>
            <a:ext cx="633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Assumes demand and LDC WACOG at 1999 nominal levels escalated by wellhead price increase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241200" y="6613560"/>
            <a:ext cx="5839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AGA Gas Facts, Table 9-5; U.S. DOE Natural Gas Monthly; Natural Gas Week, 11/27/00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5" name=""/>
          <p:cNvGraphicFramePr/>
          <p:nvPr/>
        </p:nvGraphicFramePr>
        <p:xfrm>
          <a:off x="1085760" y="2305080"/>
          <a:ext cx="2000520" cy="3278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85760" y="2305080"/>
                    <a:ext cx="2000520" cy="327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7" name=""/>
          <p:cNvSpPr/>
          <p:nvPr/>
        </p:nvSpPr>
        <p:spPr>
          <a:xfrm>
            <a:off x="1357560" y="36133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$669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1848240" y="325296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$872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2349360" y="2793960"/>
            <a:ext cx="604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$1126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1689480" y="4322880"/>
            <a:ext cx="68796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$4.48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1720800" y="5481720"/>
            <a:ext cx="631800" cy="337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2" name=""/>
          <p:cNvGraphicFramePr/>
          <p:nvPr/>
        </p:nvGraphicFramePr>
        <p:xfrm>
          <a:off x="4145040" y="2324160"/>
          <a:ext cx="1962000" cy="3238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145040" y="2324160"/>
                    <a:ext cx="1962000" cy="323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4" name=""/>
          <p:cNvSpPr/>
          <p:nvPr/>
        </p:nvSpPr>
        <p:spPr>
          <a:xfrm>
            <a:off x="4397760" y="333072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$829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4888440" y="30686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$977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5389560" y="2468520"/>
            <a:ext cx="604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$1319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4692600" y="3990960"/>
            <a:ext cx="76680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$5.36*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4762440" y="5481720"/>
            <a:ext cx="631800" cy="337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9" name=""/>
          <p:cNvGraphicFramePr/>
          <p:nvPr/>
        </p:nvGraphicFramePr>
        <p:xfrm>
          <a:off x="7230960" y="2324160"/>
          <a:ext cx="1962360" cy="32385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4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230960" y="2324160"/>
                    <a:ext cx="1962360" cy="323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1" name=""/>
          <p:cNvSpPr/>
          <p:nvPr/>
        </p:nvSpPr>
        <p:spPr>
          <a:xfrm>
            <a:off x="7483680" y="31910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$912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7932600" y="2906640"/>
            <a:ext cx="604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$1075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8475840" y="2217600"/>
            <a:ext cx="604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7778520" y="3990960"/>
            <a:ext cx="76680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$5.36*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7848360" y="5481720"/>
            <a:ext cx="631800" cy="337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322560" y="6151680"/>
            <a:ext cx="3653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Natural Gas Week, 11/27/00, NYMEX 12 Month 2001 Strip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4489200" y="5789520"/>
            <a:ext cx="1154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Held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7364880" y="5789520"/>
            <a:ext cx="1637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10% higher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to weather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957240" y="49320"/>
            <a:ext cx="8454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COB Electricity Prices Move Directionally with Gas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0" name=""/>
          <p:cNvGraphicFramePr/>
          <p:nvPr/>
        </p:nvGraphicFramePr>
        <p:xfrm>
          <a:off x="787320" y="1187280"/>
          <a:ext cx="8709120" cy="546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7320" y="1187280"/>
                    <a:ext cx="8709120" cy="546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2" name=""/>
          <p:cNvSpPr/>
          <p:nvPr/>
        </p:nvSpPr>
        <p:spPr>
          <a:xfrm>
            <a:off x="5505480" y="1311120"/>
            <a:ext cx="638280" cy="935280"/>
          </a:xfrm>
          <a:custGeom>
            <a:avLst/>
            <a:gdLst/>
            <a:ahLst/>
            <a:rect l="l" t="t" r="r" b="b"/>
            <a:pathLst>
              <a:path w="402" h="589">
                <a:moveTo>
                  <a:pt x="0" y="589"/>
                </a:moveTo>
                <a:lnTo>
                  <a:pt x="165" y="330"/>
                </a:lnTo>
                <a:lnTo>
                  <a:pt x="226" y="352"/>
                </a:lnTo>
                <a:lnTo>
                  <a:pt x="149" y="242"/>
                </a:lnTo>
                <a:lnTo>
                  <a:pt x="281" y="280"/>
                </a:lnTo>
                <a:lnTo>
                  <a:pt x="204" y="176"/>
                </a:lnTo>
                <a:lnTo>
                  <a:pt x="330" y="209"/>
                </a:lnTo>
                <a:lnTo>
                  <a:pt x="286" y="154"/>
                </a:lnTo>
                <a:lnTo>
                  <a:pt x="402" y="0"/>
                </a:lnTo>
              </a:path>
            </a:pathLst>
          </a:custGeom>
          <a:noFill/>
          <a:ln w="1908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8178840" y="1563840"/>
            <a:ext cx="777960" cy="2298600"/>
          </a:xfrm>
          <a:custGeom>
            <a:avLst/>
            <a:gdLst/>
            <a:ahLst/>
            <a:rect l="l" t="t" r="r" b="b"/>
            <a:pathLst>
              <a:path w="490" h="1448">
                <a:moveTo>
                  <a:pt x="0" y="1448"/>
                </a:moveTo>
                <a:lnTo>
                  <a:pt x="298" y="397"/>
                </a:lnTo>
                <a:lnTo>
                  <a:pt x="430" y="408"/>
                </a:lnTo>
                <a:lnTo>
                  <a:pt x="232" y="281"/>
                </a:lnTo>
                <a:lnTo>
                  <a:pt x="446" y="314"/>
                </a:lnTo>
                <a:lnTo>
                  <a:pt x="270" y="209"/>
                </a:lnTo>
                <a:lnTo>
                  <a:pt x="490" y="231"/>
                </a:lnTo>
                <a:lnTo>
                  <a:pt x="380" y="165"/>
                </a:lnTo>
                <a:lnTo>
                  <a:pt x="424" y="0"/>
                </a:lnTo>
              </a:path>
            </a:pathLst>
          </a:custGeom>
          <a:noFill/>
          <a:ln w="1908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295560" y="6613560"/>
            <a:ext cx="3660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Megawatt Daily and Gas Daily, 1st of month issue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846000" y="1765440"/>
            <a:ext cx="2754360" cy="243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867600" y="1787400"/>
            <a:ext cx="55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7" name=""/>
          <p:cNvGrpSpPr/>
          <p:nvPr/>
        </p:nvGrpSpPr>
        <p:grpSpPr>
          <a:xfrm>
            <a:off x="1481040" y="2192400"/>
            <a:ext cx="324000" cy="122040"/>
            <a:chOff x="1481040" y="2192400"/>
            <a:chExt cx="324000" cy="122040"/>
          </a:xfrm>
        </p:grpSpPr>
        <p:sp>
          <p:nvSpPr>
            <p:cNvPr id="158" name=""/>
            <p:cNvSpPr/>
            <p:nvPr/>
          </p:nvSpPr>
          <p:spPr>
            <a:xfrm>
              <a:off x="1589040" y="2192400"/>
              <a:ext cx="122400" cy="122040"/>
            </a:xfrm>
            <a:prstGeom prst="diamond">
              <a:avLst/>
            </a:prstGeom>
            <a:solidFill>
              <a:srgbClr val="ff3300"/>
            </a:solidFill>
            <a:ln w="9360">
              <a:solidFill>
                <a:srgbClr val="ff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4400" bIns="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1481040" y="2252520"/>
              <a:ext cx="324000" cy="0"/>
            </a:xfrm>
            <a:prstGeom prst="line">
              <a:avLst/>
            </a:prstGeom>
            <a:ln w="19080">
              <a:solidFill>
                <a:srgbClr val="ff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60" name=""/>
          <p:cNvSpPr/>
          <p:nvPr/>
        </p:nvSpPr>
        <p:spPr>
          <a:xfrm>
            <a:off x="1030320" y="2095560"/>
            <a:ext cx="585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1" name=""/>
          <p:cNvGrpSpPr/>
          <p:nvPr/>
        </p:nvGrpSpPr>
        <p:grpSpPr>
          <a:xfrm>
            <a:off x="1481040" y="2874960"/>
            <a:ext cx="324000" cy="104760"/>
            <a:chOff x="1481040" y="2874960"/>
            <a:chExt cx="324000" cy="104760"/>
          </a:xfrm>
        </p:grpSpPr>
        <p:sp>
          <p:nvSpPr>
            <p:cNvPr id="162" name=""/>
            <p:cNvSpPr/>
            <p:nvPr/>
          </p:nvSpPr>
          <p:spPr>
            <a:xfrm flipH="1">
              <a:off x="1588320" y="2874960"/>
              <a:ext cx="120600" cy="104760"/>
            </a:xfrm>
            <a:prstGeom prst="triangle">
              <a:avLst>
                <a:gd name="adj" fmla="val 50000"/>
              </a:avLst>
            </a:pr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1880" bIns="-11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1481040" y="2944800"/>
              <a:ext cx="324000" cy="0"/>
            </a:xfrm>
            <a:prstGeom prst="line">
              <a:avLst/>
            </a:prstGeom>
            <a:ln w="19080">
              <a:solidFill>
                <a:srgbClr val="00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1481040" y="2944800"/>
              <a:ext cx="324000" cy="0"/>
            </a:xfrm>
            <a:prstGeom prst="line">
              <a:avLst/>
            </a:prstGeom>
            <a:ln w="19080">
              <a:solidFill>
                <a:srgbClr val="00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65" name=""/>
          <p:cNvGrpSpPr/>
          <p:nvPr/>
        </p:nvGrpSpPr>
        <p:grpSpPr>
          <a:xfrm>
            <a:off x="1481040" y="3594240"/>
            <a:ext cx="324000" cy="85680"/>
            <a:chOff x="1481040" y="3594240"/>
            <a:chExt cx="324000" cy="85680"/>
          </a:xfrm>
        </p:grpSpPr>
        <p:sp>
          <p:nvSpPr>
            <p:cNvPr id="166" name=""/>
            <p:cNvSpPr/>
            <p:nvPr/>
          </p:nvSpPr>
          <p:spPr>
            <a:xfrm>
              <a:off x="1481040" y="3643200"/>
              <a:ext cx="324000" cy="0"/>
            </a:xfrm>
            <a:prstGeom prst="line">
              <a:avLst/>
            </a:prstGeom>
            <a:ln w="19080">
              <a:solidFill>
                <a:srgbClr val="ff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1608120" y="3594240"/>
              <a:ext cx="85680" cy="85680"/>
            </a:xfrm>
            <a:prstGeom prst="rect">
              <a:avLst/>
            </a:pr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8880" bIns="38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68" name=""/>
          <p:cNvGrpSpPr/>
          <p:nvPr/>
        </p:nvGrpSpPr>
        <p:grpSpPr>
          <a:xfrm>
            <a:off x="1481040" y="2550960"/>
            <a:ext cx="324000" cy="85680"/>
            <a:chOff x="1481040" y="2550960"/>
            <a:chExt cx="324000" cy="85680"/>
          </a:xfrm>
        </p:grpSpPr>
        <p:sp>
          <p:nvSpPr>
            <p:cNvPr id="169" name=""/>
            <p:cNvSpPr/>
            <p:nvPr/>
          </p:nvSpPr>
          <p:spPr>
            <a:xfrm>
              <a:off x="1481040" y="2593800"/>
              <a:ext cx="324000" cy="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1608120" y="2550960"/>
              <a:ext cx="8568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8880" bIns="38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71" name=""/>
          <p:cNvSpPr/>
          <p:nvPr/>
        </p:nvSpPr>
        <p:spPr>
          <a:xfrm>
            <a:off x="1825560" y="2095560"/>
            <a:ext cx="1781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Elec. Price ¢ KWH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1030320" y="2452680"/>
            <a:ext cx="506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PJM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1825560" y="2452680"/>
            <a:ext cx="1781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Elec. Price ¢ KWH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1030320" y="2801880"/>
            <a:ext cx="74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Henry 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1825560" y="2801880"/>
            <a:ext cx="1798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 $ MMBTU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1030320" y="3475080"/>
            <a:ext cx="498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Avg 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"/>
          <p:cNvSpPr/>
          <p:nvPr/>
        </p:nvSpPr>
        <p:spPr>
          <a:xfrm>
            <a:off x="1386360" y="49320"/>
            <a:ext cx="754776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Gas Pricing Along the Value Chain--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Residential Customers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$MCF)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8" name=""/>
          <p:cNvGraphicFramePr/>
          <p:nvPr/>
        </p:nvGraphicFramePr>
        <p:xfrm>
          <a:off x="2603520" y="1001880"/>
          <a:ext cx="5078520" cy="5659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03520" y="1001880"/>
                    <a:ext cx="5078520" cy="565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0" name=""/>
          <p:cNvSpPr/>
          <p:nvPr/>
        </p:nvSpPr>
        <p:spPr>
          <a:xfrm>
            <a:off x="293760" y="6613560"/>
            <a:ext cx="5397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www.cera.com for 1988-1998; and estimated U.S. average wellhead price,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2987640" y="2592360"/>
            <a:ext cx="752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$5.47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4194000" y="2235240"/>
            <a:ext cx="752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$6.16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5381640" y="1911240"/>
            <a:ext cx="752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$6.82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6484680" y="1282680"/>
            <a:ext cx="905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$7.98E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7741080" y="2066760"/>
            <a:ext cx="16678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above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City Gate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7750080" y="2959200"/>
            <a:ext cx="22496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Gathering Marketing and Transportation to City Gate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7750080" y="4410000"/>
            <a:ext cx="18655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Wellhead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8223120" y="3067200"/>
            <a:ext cx="1862280" cy="1768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8247960" y="3089160"/>
            <a:ext cx="55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2343600" y="49320"/>
            <a:ext cx="560124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Hub Natural Gas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Consumer Effects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243360" y="6448320"/>
            <a:ext cx="661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Natural Gas Week, Henry Hub price; U.S. Natural Gas Monthly Residential Consumer price, Table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2" name=""/>
          <p:cNvGraphicFramePr/>
          <p:nvPr/>
        </p:nvGraphicFramePr>
        <p:xfrm>
          <a:off x="460440" y="1419120"/>
          <a:ext cx="9366120" cy="4192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0440" y="1419120"/>
                    <a:ext cx="9366120" cy="4192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4" name=""/>
          <p:cNvGraphicFramePr/>
          <p:nvPr/>
        </p:nvGraphicFramePr>
        <p:xfrm>
          <a:off x="728640" y="1511280"/>
          <a:ext cx="8794800" cy="3178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9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8640" y="1511280"/>
                    <a:ext cx="8794800" cy="317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6" name=""/>
          <p:cNvSpPr/>
          <p:nvPr/>
        </p:nvSpPr>
        <p:spPr>
          <a:xfrm>
            <a:off x="829440" y="28591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$6.24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830880" y="40831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$2.37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1546920" y="28591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2324880" y="276228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$6.77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3025080" y="264960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3775680" y="244008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$7.87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4467960" y="205416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$9.02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5234760" y="183528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$9.78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1573920" y="39085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2324880" y="38815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$2.75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3048840" y="374328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3775680" y="346860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$3.47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4488480" y="31543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5201280" y="324000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5941080" y="312588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$4.35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6647760" y="28130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7390440" y="274320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8116200" y="21319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$6.28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8750520" y="1825560"/>
            <a:ext cx="913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$7.00+ 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15" name=""/>
          <p:cNvGrpSpPr/>
          <p:nvPr/>
        </p:nvGrpSpPr>
        <p:grpSpPr>
          <a:xfrm>
            <a:off x="9437760" y="4146480"/>
            <a:ext cx="323640" cy="122400"/>
            <a:chOff x="9437760" y="4146480"/>
            <a:chExt cx="323640" cy="122400"/>
          </a:xfrm>
        </p:grpSpPr>
        <p:sp>
          <p:nvSpPr>
            <p:cNvPr id="216" name=""/>
            <p:cNvSpPr/>
            <p:nvPr/>
          </p:nvSpPr>
          <p:spPr>
            <a:xfrm>
              <a:off x="9545400" y="4146480"/>
              <a:ext cx="122040" cy="122400"/>
            </a:xfrm>
            <a:prstGeom prst="diamond">
              <a:avLst/>
            </a:prstGeom>
            <a:solidFill>
              <a:srgbClr val="ff3300"/>
            </a:solidFill>
            <a:ln w="9360">
              <a:solidFill>
                <a:srgbClr val="ff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4400" bIns="14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9437760" y="4206960"/>
              <a:ext cx="323640" cy="0"/>
            </a:xfrm>
            <a:prstGeom prst="line">
              <a:avLst/>
            </a:prstGeom>
            <a:ln w="19080">
              <a:solidFill>
                <a:srgbClr val="ff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18" name=""/>
          <p:cNvGrpSpPr/>
          <p:nvPr/>
        </p:nvGrpSpPr>
        <p:grpSpPr>
          <a:xfrm>
            <a:off x="9437760" y="4583160"/>
            <a:ext cx="323640" cy="85680"/>
            <a:chOff x="9437760" y="4583160"/>
            <a:chExt cx="323640" cy="85680"/>
          </a:xfrm>
        </p:grpSpPr>
        <p:sp>
          <p:nvSpPr>
            <p:cNvPr id="219" name=""/>
            <p:cNvSpPr/>
            <p:nvPr/>
          </p:nvSpPr>
          <p:spPr>
            <a:xfrm>
              <a:off x="9437760" y="4619520"/>
              <a:ext cx="323640" cy="0"/>
            </a:xfrm>
            <a:prstGeom prst="line">
              <a:avLst/>
            </a:prstGeom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9564480" y="4583160"/>
              <a:ext cx="85320" cy="856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8880" bIns="38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21" name=""/>
          <p:cNvSpPr/>
          <p:nvPr/>
        </p:nvSpPr>
        <p:spPr>
          <a:xfrm>
            <a:off x="1620000" y="327816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(15¢)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2388240" y="318600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(38¢)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3088440" y="306216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(23¢)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3840840" y="280512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(87¢)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4479120" y="2475000"/>
            <a:ext cx="66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($1.15)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5249160" y="227160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(76¢)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1602360" y="435276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(29¢)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2333160" y="4292640"/>
            <a:ext cx="45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(9¢)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3043800" y="418788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(24¢)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3769560" y="395136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(48¢)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4515480" y="354492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(83¢)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5238360" y="3624120"/>
            <a:ext cx="50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(-20)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5956920" y="346860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(25¢)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6725520" y="315432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(66¢)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7433280" y="309708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(10¢)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8849520" y="2214720"/>
            <a:ext cx="62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(72+¢)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8149320" y="2535120"/>
            <a:ext cx="66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($1.17)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9271800" y="3565440"/>
            <a:ext cx="663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         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8405640" y="3549600"/>
            <a:ext cx="1239840" cy="119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Mo.-Mo. Change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 Gas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5843160" y="1722600"/>
            <a:ext cx="748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$10.03E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5964840" y="218448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(25¢)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2000-09-27T11:12:27Z</dcterms:created>
  <dc:creator>Simon Shih</dc:creator>
  <dc:description/>
  <dc:language>en-US</dc:language>
  <cp:lastModifiedBy>Alhamd Alkhayat</cp:lastModifiedBy>
  <cp:lastPrinted>2000-12-06T14:03:46Z</cp:lastPrinted>
  <dcterms:modified xsi:type="dcterms:W3CDTF">2000-12-08T13:48:06Z</dcterms:modified>
  <cp:revision>30</cp:revision>
  <dc:subject/>
  <dc:title>No Slide Title</dc:title>
</cp:coreProperties>
</file>