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_rels/presentation.xml.rels" ContentType="application/vnd.openxmlformats-package.relationships+xml"/>
  <Override PartName="/ppt/notesMasters/_rels/notesMaster1.xml.rels" ContentType="application/vnd.openxmlformats-package.relationships+xml"/>
  <Override PartName="/ppt/notesMasters/notesMaster1.xml" ContentType="application/vnd.openxmlformats-officedocument.presentationml.notesMaster+xml"/>
  <Override PartName="/ppt/media/image27.wmf" ContentType="image/x-wmf"/>
  <Override PartName="/ppt/media/image26.wmf" ContentType="image/x-wmf"/>
  <Override PartName="/ppt/media/image25.wmf" ContentType="image/x-wmf"/>
  <Override PartName="/ppt/media/image24.wmf" ContentType="image/x-wmf"/>
  <Override PartName="/ppt/media/image22.wmf" ContentType="image/x-wmf"/>
  <Override PartName="/ppt/media/image19.png" ContentType="image/png"/>
  <Override PartName="/ppt/media/image21.wmf" ContentType="image/x-wmf"/>
  <Override PartName="/ppt/media/image6.jpeg" ContentType="image/jpeg"/>
  <Override PartName="/ppt/media/image20.wmf" ContentType="image/x-wmf"/>
  <Override PartName="/ppt/media/image18.wmf" ContentType="image/x-wmf"/>
  <Override PartName="/ppt/media/image17.wmf" ContentType="image/x-wmf"/>
  <Override PartName="/ppt/media/image16.png" ContentType="image/png"/>
  <Override PartName="/ppt/media/image14.wmf" ContentType="image/x-wmf"/>
  <Override PartName="/ppt/media/image53.png" ContentType="image/png"/>
  <Override PartName="/ppt/media/image29.wmf" ContentType="image/x-wmf"/>
  <Override PartName="/ppt/media/image31.png" ContentType="image/png"/>
  <Override PartName="/ppt/media/image2.png" ContentType="image/png"/>
  <Override PartName="/ppt/media/image34.png" ContentType="image/png"/>
  <Override PartName="/ppt/media/image15.png" ContentType="image/png"/>
  <Override PartName="/ppt/media/image3.jpeg" ContentType="image/jpeg"/>
  <Override PartName="/ppt/media/image28.wmf" ContentType="image/x-wmf"/>
  <Override PartName="/ppt/media/image30.png" ContentType="image/png"/>
  <Override PartName="/ppt/media/image5.png" ContentType="image/png"/>
  <Override PartName="/ppt/media/image37.png" ContentType="image/png"/>
  <Override PartName="/ppt/media/image1.png" ContentType="image/png"/>
  <Override PartName="/ppt/media/image33.png" ContentType="image/png"/>
  <Override PartName="/ppt/media/image40.png" ContentType="image/png"/>
  <Override PartName="/ppt/media/image12.jpeg" ContentType="image/jpeg"/>
  <Override PartName="/ppt/media/image23.wmf" ContentType="image/x-wmf"/>
  <Override PartName="/ppt/media/image41.png" ContentType="image/png"/>
  <Override PartName="/ppt/media/image39.png" ContentType="image/png"/>
  <Override PartName="/ppt/media/image43.png" ContentType="image/png"/>
  <Override PartName="/ppt/media/image45.png" ContentType="image/png"/>
  <Override PartName="/ppt/media/image46.wmf" ContentType="image/x-wmf"/>
  <Override PartName="/ppt/media/image55.jpeg" ContentType="image/jpeg"/>
  <Override PartName="/ppt/media/image47.wmf" ContentType="image/x-wmf"/>
  <Override PartName="/ppt/media/image13.png" ContentType="image/png"/>
  <Override PartName="/ppt/media/image50.png" ContentType="image/png"/>
  <Override PartName="/ppt/media/image48.wmf" ContentType="image/x-wmf"/>
  <Override PartName="/ppt/media/image38.png" ContentType="image/png"/>
  <Override PartName="/ppt/media/image8.jpeg" ContentType="image/jpeg"/>
  <Override PartName="/ppt/media/image49.png" ContentType="image/png"/>
  <Override PartName="/ppt/media/image51.png" ContentType="image/png"/>
  <Override PartName="/ppt/media/image54.png" ContentType="image/png"/>
  <Override PartName="/ppt/media/image44.png" ContentType="image/png"/>
  <Override PartName="/ppt/media/image35.wmf" ContentType="image/x-wmf"/>
  <Override PartName="/ppt/media/image11.jpeg" ContentType="image/jpeg"/>
  <Override PartName="/ppt/media/image52.png" ContentType="image/png"/>
  <Override PartName="/ppt/media/image32.wmf" ContentType="image/x-wmf"/>
  <Override PartName="/ppt/media/image42.png" ContentType="image/png"/>
  <Override PartName="/ppt/media/image10.jpeg" ContentType="image/jpeg"/>
  <Override PartName="/ppt/media/image7.jpeg" ContentType="image/jpeg"/>
  <Override PartName="/ppt/media/image9.png" ContentType="image/png"/>
  <Override PartName="/ppt/media/image4.png" ContentType="image/png"/>
  <Override PartName="/ppt/media/image36.png" ContentType="image/png"/>
  <Override PartName="/ppt/embeddings/oleObject1.bin" ContentType="application/vnd.openxmlformats-officedocument.oleObject"/>
  <Override PartName="/ppt/embeddings/oleObject1.xlsx" ContentType="application/vnd.openxmlformats-officedocument.spreadsheetml.sheet"/>
  <Override PartName="/ppt/slides/_rels/slide22.xml.rels" ContentType="application/vnd.openxmlformats-package.relationships+xml"/>
  <Override PartName="/ppt/slides/_rels/slide59.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35.xml.rels" ContentType="application/vnd.openxmlformats-package.relationships+xml"/>
  <Override PartName="/ppt/slides/_rels/slide36.xml.rels" ContentType="application/vnd.openxmlformats-package.relationships+xml"/>
  <Override PartName="/ppt/slides/_rels/slide37.xml.rels" ContentType="application/vnd.openxmlformats-package.relationships+xml"/>
  <Override PartName="/ppt/slides/_rels/slide56.xml.rels" ContentType="application/vnd.openxmlformats-package.relationships+xml"/>
  <Override PartName="/ppt/slides/_rels/slide2.xml.rels" ContentType="application/vnd.openxmlformats-package.relationships+xml"/>
  <Override PartName="/ppt/slides/_rels/slide44.xml.rels" ContentType="application/vnd.openxmlformats-package.relationships+xml"/>
  <Override PartName="/ppt/slides/_rels/slide55.xml.rels" ContentType="application/vnd.openxmlformats-package.relationships+xml"/>
  <Override PartName="/ppt/slides/_rels/slide1.xml.rels" ContentType="application/vnd.openxmlformats-package.relationships+xml"/>
  <Override PartName="/ppt/slides/_rels/slide43.xml.rels" ContentType="application/vnd.openxmlformats-package.relationships+xml"/>
  <Override PartName="/ppt/slides/_rels/slide54.xml.rels" ContentType="application/vnd.openxmlformats-package.relationships+xml"/>
  <Override PartName="/ppt/slides/_rels/slide42.xml.rels" ContentType="application/vnd.openxmlformats-package.relationships+xml"/>
  <Override PartName="/ppt/slides/_rels/slide53.xml.rels" ContentType="application/vnd.openxmlformats-package.relationships+xml"/>
  <Override PartName="/ppt/slides/_rels/slide39.xml.rels" ContentType="application/vnd.openxmlformats-package.relationships+xml"/>
  <Override PartName="/ppt/slides/_rels/slide41.xml.rels" ContentType="application/vnd.openxmlformats-package.relationships+xml"/>
  <Override PartName="/ppt/slides/_rels/slide52.xml.rels" ContentType="application/vnd.openxmlformats-package.relationships+xml"/>
  <Override PartName="/ppt/slides/_rels/slide38.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10.xml.rels" ContentType="application/vnd.openxmlformats-package.relationships+xml"/>
  <Override PartName="/ppt/slides/_rels/slide45.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49.xml.rels" ContentType="application/vnd.openxmlformats-package.relationships+xml"/>
  <Override PartName="/ppt/slides/_rels/slide51.xml.rels" ContentType="application/vnd.openxmlformats-package.relationships+xml"/>
  <Override PartName="/ppt/slides/_rels/slide15.xml.rels" ContentType="application/vnd.openxmlformats-package.relationships+xml"/>
  <Override PartName="/ppt/slides/_rels/slide27.xml.rels" ContentType="application/vnd.openxmlformats-package.relationships+xml"/>
  <Override PartName="/ppt/slides/_rels/slide16.xml.rels" ContentType="application/vnd.openxmlformats-package.relationships+xml"/>
  <Override PartName="/ppt/slides/_rels/slide28.xml.rels" ContentType="application/vnd.openxmlformats-package.relationships+xml"/>
  <Override PartName="/ppt/slides/_rels/slide17.xml.rels" ContentType="application/vnd.openxmlformats-package.relationships+xml"/>
  <Override PartName="/ppt/slides/_rels/slide29.xml.rels" ContentType="application/vnd.openxmlformats-package.relationships+xml"/>
  <Override PartName="/ppt/slides/_rels/slide11.xml.rels" ContentType="application/vnd.openxmlformats-package.relationships+xml"/>
  <Override PartName="/ppt/slides/_rels/slide48.xml.rels" ContentType="application/vnd.openxmlformats-package.relationships+xml"/>
  <Override PartName="/ppt/slides/_rels/slide50.xml.rels" ContentType="application/vnd.openxmlformats-package.relationships+xml"/>
  <Override PartName="/ppt/slides/_rels/slide13.xml.rels" ContentType="application/vnd.openxmlformats-package.relationships+xml"/>
  <Override PartName="/ppt/slides/_rels/slide4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57.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21.xml.rels" ContentType="application/vnd.openxmlformats-package.relationships+xml"/>
  <Override PartName="/ppt/slides/_rels/slide58.xml.rels" ContentType="application/vnd.openxmlformats-package.relationships+xml"/>
  <Override PartName="/ppt/slides/slide22.xml" ContentType="application/vnd.openxmlformats-officedocument.presentationml.slide+xml"/>
  <Override PartName="/ppt/slides/slide5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44.xml" ContentType="application/vnd.openxmlformats-officedocument.presentationml.slide+xml"/>
  <Override PartName="/ppt/slides/slide55.xml" ContentType="application/vnd.openxmlformats-officedocument.presentationml.slide+xml"/>
  <Override PartName="/ppt/slides/slide43.xml" ContentType="application/vnd.openxmlformats-officedocument.presentationml.slide+xml"/>
  <Override PartName="/ppt/slides/slide54.xml" ContentType="application/vnd.openxmlformats-officedocument.presentationml.slide+xml"/>
  <Override PartName="/ppt/slides/slide42.xml" ContentType="application/vnd.openxmlformats-officedocument.presentationml.slide+xml"/>
  <Override PartName="/ppt/slides/slide53.xml" ContentType="application/vnd.openxmlformats-officedocument.presentationml.slide+xml"/>
  <Override PartName="/ppt/slides/slide39.xml" ContentType="application/vnd.openxmlformats-officedocument.presentationml.slide+xml"/>
  <Override PartName="/ppt/slides/slide41.xml" ContentType="application/vnd.openxmlformats-officedocument.presentationml.slide+xml"/>
  <Override PartName="/ppt/slides/slide52.xml" ContentType="application/vnd.openxmlformats-officedocument.presentationml.slide+xml"/>
  <Override PartName="/ppt/slides/slide38.xml" ContentType="application/vnd.openxmlformats-officedocument.presentationml.slide+xml"/>
  <Override PartName="/ppt/slides/slide40.xml" ContentType="application/vnd.openxmlformats-officedocument.presentationml.slide+xml"/>
  <Override PartName="/ppt/slides/slide51.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45.xml" ContentType="application/vnd.openxmlformats-officedocument.presentationml.slide+xml"/>
  <Override PartName="/ppt/slides/slide19.xml" ContentType="application/vnd.openxmlformats-officedocument.presentationml.slide+xml"/>
  <Override PartName="/ppt/slides/slide58.xml" ContentType="application/vnd.openxmlformats-officedocument.presentationml.slide+xml"/>
  <Override PartName="/ppt/slides/slide21.xml" ContentType="application/vnd.openxmlformats-officedocument.presentationml.slide+xml"/>
  <Override PartName="/ppt/slides/slide49.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7.xml" ContentType="application/vnd.openxmlformats-officedocument.presentationml.slide+xml"/>
  <Override PartName="/ppt/slides/slide20.xml" ContentType="application/vnd.openxmlformats-officedocument.presentationml.slide+xml"/>
  <Override PartName="/ppt/slides/slide48.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47.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46.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Slides/notesSlide12.xml" ContentType="application/vnd.openxmlformats-officedocument.presentationml.notesSlide+xml"/>
  <Override PartName="/ppt/notesSlides/notesSlide48.xml" ContentType="application/vnd.openxmlformats-officedocument.presentationml.notesSlide+xml"/>
  <Override PartName="/ppt/notesSlides/_rels/notesSlide51.xml.rels" ContentType="application/vnd.openxmlformats-package.relationships+xml"/>
  <Override PartName="/ppt/notesSlides/_rels/notesSlide27.xml.rels" ContentType="application/vnd.openxmlformats-package.relationships+xml"/>
  <Override PartName="/ppt/notesSlides/_rels/notesSlide26.xml.rels" ContentType="application/vnd.openxmlformats-package.relationships+xml"/>
  <Override PartName="/ppt/notesSlides/_rels/notesSlide49.xml.rels" ContentType="application/vnd.openxmlformats-package.relationships+xml"/>
  <Override PartName="/ppt/notesSlides/_rels/notesSlide25.xml.rels" ContentType="application/vnd.openxmlformats-package.relationships+xml"/>
  <Override PartName="/ppt/notesSlides/_rels/notesSlide23.xml.rels" ContentType="application/vnd.openxmlformats-package.relationships+xml"/>
  <Override PartName="/ppt/notesSlides/_rels/notesSlide48.xml.rels" ContentType="application/vnd.openxmlformats-package.relationships+xml"/>
  <Override PartName="/ppt/notesSlides/_rels/notesSlide12.xml.rels" ContentType="application/vnd.openxmlformats-package.relationships+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49.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51.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 name=""/>
          <p:cNvSpPr/>
          <p:nvPr/>
        </p:nvSpPr>
        <p:spPr>
          <a:xfrm>
            <a:off x="0" y="0"/>
            <a:ext cx="6858000" cy="91440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ffffff"/>
              </a:solidFill>
              <a:effectLst/>
              <a:uFillTx/>
              <a:latin typeface="Times New Roman"/>
            </a:endParaRPr>
          </a:p>
        </p:txBody>
      </p:sp>
      <p:sp>
        <p:nvSpPr>
          <p:cNvPr id="19" name="PlaceHolder 1"/>
          <p:cNvSpPr>
            <a:spLocks noGrp="1"/>
          </p:cNvSpPr>
          <p:nvPr>
            <p:ph type="hdr"/>
          </p:nvPr>
        </p:nvSpPr>
        <p:spPr>
          <a:xfrm>
            <a:off x="-360" y="0"/>
            <a:ext cx="297180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&lt;header&gt;</a:t>
            </a:r>
            <a:endParaRPr b="0" lang="en-US" sz="1200" strike="noStrike" u="none">
              <a:solidFill>
                <a:srgbClr val="000000"/>
              </a:solidFill>
              <a:effectLst/>
              <a:uFillTx/>
              <a:latin typeface="Times New Roman"/>
            </a:endParaRPr>
          </a:p>
        </p:txBody>
      </p:sp>
      <p:sp>
        <p:nvSpPr>
          <p:cNvPr id="20" name="PlaceHolder 2"/>
          <p:cNvSpPr>
            <a:spLocks noGrp="1"/>
          </p:cNvSpPr>
          <p:nvPr>
            <p:ph type="dt" idx="4"/>
          </p:nvPr>
        </p:nvSpPr>
        <p:spPr>
          <a:xfrm>
            <a:off x="3885840" y="0"/>
            <a:ext cx="297180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effectLst/>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&lt;date/time&gt;</a:t>
            </a:r>
            <a:endParaRPr b="0" lang="en-US" sz="1200" strike="noStrike" u="none">
              <a:solidFill>
                <a:srgbClr val="000000"/>
              </a:solidFill>
              <a:effectLst/>
              <a:uFillTx/>
              <a:latin typeface="Times New Roman"/>
            </a:endParaRPr>
          </a:p>
        </p:txBody>
      </p:sp>
      <p:sp>
        <p:nvSpPr>
          <p:cNvPr id="21" name="PlaceHolder 3"/>
          <p:cNvSpPr>
            <a:spLocks noGrp="1"/>
          </p:cNvSpPr>
          <p:nvPr>
            <p:ph type="sldImg"/>
          </p:nvPr>
        </p:nvSpPr>
        <p:spPr>
          <a:xfrm>
            <a:off x="1143000" y="685440"/>
            <a:ext cx="4572000" cy="3429000"/>
          </a:xfrm>
          <a:prstGeom prst="rect">
            <a:avLst/>
          </a:prstGeom>
          <a:solidFill>
            <a:srgbClr val="ffffff"/>
          </a:solidFill>
          <a:ln w="9360">
            <a:solidFill>
              <a:srgbClr val="000000"/>
            </a:solidFill>
            <a:miter/>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00"/>
                </a:solidFill>
                <a:effectLst/>
                <a:uFillTx/>
                <a:latin typeface="Times New Roman"/>
              </a:rPr>
              <a:t>Click to move the slide</a:t>
            </a:r>
            <a:endParaRPr b="0" lang="en-US" sz="4400" strike="noStrike" u="none">
              <a:solidFill>
                <a:srgbClr val="ffff00"/>
              </a:solidFill>
              <a:effectLst/>
              <a:uFillTx/>
              <a:latin typeface="Times New Roman"/>
            </a:endParaRPr>
          </a:p>
        </p:txBody>
      </p:sp>
      <p:sp>
        <p:nvSpPr>
          <p:cNvPr id="22" name="PlaceHolder 4"/>
          <p:cNvSpPr>
            <a:spLocks noGrp="1"/>
          </p:cNvSpPr>
          <p:nvPr>
            <p:ph type="body"/>
          </p:nvPr>
        </p:nvSpPr>
        <p:spPr>
          <a:xfrm>
            <a:off x="914400" y="4343400"/>
            <a:ext cx="5029200" cy="411480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
        <p:nvSpPr>
          <p:cNvPr id="23" name="PlaceHolder 5"/>
          <p:cNvSpPr>
            <a:spLocks noGrp="1"/>
          </p:cNvSpPr>
          <p:nvPr>
            <p:ph type="ftr" idx="5"/>
          </p:nvPr>
        </p:nvSpPr>
        <p:spPr>
          <a:xfrm>
            <a:off x="-360" y="8686800"/>
            <a:ext cx="2971800" cy="457200"/>
          </a:xfrm>
          <a:prstGeom prst="rect">
            <a:avLst/>
          </a:prstGeom>
          <a:noFill/>
          <a:ln w="0">
            <a:noFill/>
          </a:ln>
        </p:spPr>
        <p:txBody>
          <a:bodyPr lIns="90000" rIns="90000" tIns="46800" bIns="46800" anchor="b">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effectLst/>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&lt;footer&gt;</a:t>
            </a:r>
            <a:endParaRPr b="0" lang="en-US" sz="1200" strike="noStrike" u="none">
              <a:solidFill>
                <a:srgbClr val="000000"/>
              </a:solidFill>
              <a:effectLst/>
              <a:uFillTx/>
              <a:latin typeface="Times New Roman"/>
            </a:endParaRPr>
          </a:p>
        </p:txBody>
      </p:sp>
      <p:sp>
        <p:nvSpPr>
          <p:cNvPr id="24" name="PlaceHolder 6"/>
          <p:cNvSpPr>
            <a:spLocks noGrp="1"/>
          </p:cNvSpPr>
          <p:nvPr>
            <p:ph type="sldNum" idx="6"/>
          </p:nvPr>
        </p:nvSpPr>
        <p:spPr>
          <a:xfrm>
            <a:off x="3885840" y="8686800"/>
            <a:ext cx="2971800" cy="457200"/>
          </a:xfrm>
          <a:prstGeom prst="rect">
            <a:avLst/>
          </a:prstGeom>
          <a:noFill/>
          <a:ln w="0">
            <a:noFill/>
          </a:ln>
        </p:spPr>
        <p:txBody>
          <a:bodyPr lIns="90000" rIns="90000" tIns="46800" bIns="46800" anchor="b">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effectLst/>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23E93E8-5AC1-498B-B604-A941C85D81CD}"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4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
</Relationships>
</file>

<file path=ppt/notesSlides/_rels/notesSlide5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
</Relationship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8" name=""/>
          <p:cNvSpPr txBox="1"/>
          <p:nvPr/>
        </p:nvSpPr>
        <p:spPr>
          <a:xfrm>
            <a:off x="3885840" y="8686800"/>
            <a:ext cx="2971800" cy="457200"/>
          </a:xfrm>
          <a:prstGeom prst="rect">
            <a:avLst/>
          </a:prstGeom>
          <a:noFill/>
          <a:ln w="0">
            <a:noFill/>
          </a:ln>
        </p:spPr>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A78D0A0-4398-42A6-9B3F-3283405CD609}"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
        <p:nvSpPr>
          <p:cNvPr id="1049" name=""/>
          <p:cNvSpPr txBox="1"/>
          <p:nvPr/>
        </p:nvSpPr>
        <p:spPr>
          <a:xfrm>
            <a:off x="-360" y="8686800"/>
            <a:ext cx="2971800" cy="45720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&lt;footer&gt;</a:t>
            </a:r>
            <a:endParaRPr b="0" lang="en-US" sz="1200" strike="noStrike" u="none">
              <a:solidFill>
                <a:srgbClr val="000000"/>
              </a:solidFill>
              <a:effectLst/>
              <a:uFillTx/>
              <a:latin typeface="Times New Roman"/>
            </a:endParaRPr>
          </a:p>
        </p:txBody>
      </p:sp>
      <p:sp>
        <p:nvSpPr>
          <p:cNvPr id="1050" name=""/>
          <p:cNvSpPr txBox="1"/>
          <p:nvPr/>
        </p:nvSpPr>
        <p:spPr>
          <a:xfrm>
            <a:off x="-360" y="0"/>
            <a:ext cx="2971800" cy="457200"/>
          </a:xfrm>
          <a:prstGeom prst="rect">
            <a:avLst/>
          </a:prstGeom>
          <a:noFill/>
          <a:ln w="0">
            <a:noFill/>
          </a:ln>
        </p:spPr>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&lt;header&gt;</a:t>
            </a:r>
            <a:endParaRPr b="0" lang="en-US" sz="1200" strike="noStrike" u="none">
              <a:solidFill>
                <a:srgbClr val="000000"/>
              </a:solidFill>
              <a:effectLst/>
              <a:uFillTx/>
              <a:latin typeface="Times New Roman"/>
            </a:endParaRPr>
          </a:p>
        </p:txBody>
      </p:sp>
      <p:sp>
        <p:nvSpPr>
          <p:cNvPr id="1051" name=""/>
          <p:cNvSpPr txBox="1"/>
          <p:nvPr/>
        </p:nvSpPr>
        <p:spPr>
          <a:xfrm>
            <a:off x="3885840" y="0"/>
            <a:ext cx="2971800" cy="457200"/>
          </a:xfrm>
          <a:prstGeom prst="rect">
            <a:avLst/>
          </a:prstGeom>
          <a:noFill/>
          <a:ln w="0">
            <a:noFill/>
          </a:ln>
        </p:spPr>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&lt;date/time&gt;</a:t>
            </a:r>
            <a:endParaRPr b="0" lang="en-US" sz="1200" strike="noStrike" u="none">
              <a:solidFill>
                <a:srgbClr val="000000"/>
              </a:solidFill>
              <a:effectLst/>
              <a:uFillTx/>
              <a:latin typeface="Times New Roman"/>
            </a:endParaRPr>
          </a:p>
        </p:txBody>
      </p:sp>
      <p:sp>
        <p:nvSpPr>
          <p:cNvPr id="1052" name="PlaceHolder 1"/>
          <p:cNvSpPr>
            <a:spLocks noGrp="1"/>
          </p:cNvSpPr>
          <p:nvPr>
            <p:ph type="sldImg"/>
          </p:nvPr>
        </p:nvSpPr>
        <p:spPr>
          <a:xfrm>
            <a:off x="1150920" y="693720"/>
            <a:ext cx="4554720" cy="3416400"/>
          </a:xfrm>
          <a:prstGeom prst="rect">
            <a:avLst/>
          </a:prstGeom>
          <a:ln w="0">
            <a:noFill/>
          </a:ln>
        </p:spPr>
      </p:sp>
      <p:sp>
        <p:nvSpPr>
          <p:cNvPr id="1053" name="PlaceHolder 2"/>
          <p:cNvSpPr>
            <a:spLocks noGrp="1"/>
          </p:cNvSpPr>
          <p:nvPr>
            <p:ph type="body"/>
          </p:nvPr>
        </p:nvSpPr>
        <p:spPr>
          <a:xfrm>
            <a:off x="914400" y="4341960"/>
            <a:ext cx="502776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4" name=""/>
          <p:cNvSpPr txBox="1"/>
          <p:nvPr/>
        </p:nvSpPr>
        <p:spPr>
          <a:xfrm>
            <a:off x="3885840" y="8686800"/>
            <a:ext cx="2971800" cy="457200"/>
          </a:xfrm>
          <a:prstGeom prst="rect">
            <a:avLst/>
          </a:prstGeom>
          <a:noFill/>
          <a:ln w="0">
            <a:noFill/>
          </a:ln>
        </p:spPr>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1314404-D90F-4105-8D26-A91A7C0C2B7E}"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
        <p:nvSpPr>
          <p:cNvPr id="1055" name=""/>
          <p:cNvSpPr txBox="1"/>
          <p:nvPr/>
        </p:nvSpPr>
        <p:spPr>
          <a:xfrm>
            <a:off x="-360" y="8686800"/>
            <a:ext cx="2971800" cy="45720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&lt;footer&gt;</a:t>
            </a:r>
            <a:endParaRPr b="0" lang="en-US" sz="1200" strike="noStrike" u="none">
              <a:solidFill>
                <a:srgbClr val="000000"/>
              </a:solidFill>
              <a:effectLst/>
              <a:uFillTx/>
              <a:latin typeface="Times New Roman"/>
            </a:endParaRPr>
          </a:p>
        </p:txBody>
      </p:sp>
      <p:sp>
        <p:nvSpPr>
          <p:cNvPr id="1056" name=""/>
          <p:cNvSpPr txBox="1"/>
          <p:nvPr/>
        </p:nvSpPr>
        <p:spPr>
          <a:xfrm>
            <a:off x="-360" y="0"/>
            <a:ext cx="2971800" cy="457200"/>
          </a:xfrm>
          <a:prstGeom prst="rect">
            <a:avLst/>
          </a:prstGeom>
          <a:noFill/>
          <a:ln w="0">
            <a:noFill/>
          </a:ln>
        </p:spPr>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&lt;header&gt;</a:t>
            </a:r>
            <a:endParaRPr b="0" lang="en-US" sz="1200" strike="noStrike" u="none">
              <a:solidFill>
                <a:srgbClr val="000000"/>
              </a:solidFill>
              <a:effectLst/>
              <a:uFillTx/>
              <a:latin typeface="Times New Roman"/>
            </a:endParaRPr>
          </a:p>
        </p:txBody>
      </p:sp>
      <p:sp>
        <p:nvSpPr>
          <p:cNvPr id="1057" name=""/>
          <p:cNvSpPr txBox="1"/>
          <p:nvPr/>
        </p:nvSpPr>
        <p:spPr>
          <a:xfrm>
            <a:off x="3885840" y="0"/>
            <a:ext cx="2971800" cy="457200"/>
          </a:xfrm>
          <a:prstGeom prst="rect">
            <a:avLst/>
          </a:prstGeom>
          <a:noFill/>
          <a:ln w="0">
            <a:noFill/>
          </a:ln>
        </p:spPr>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&lt;date/time&gt;</a:t>
            </a:r>
            <a:endParaRPr b="0" lang="en-US" sz="1200" strike="noStrike" u="none">
              <a:solidFill>
                <a:srgbClr val="000000"/>
              </a:solidFill>
              <a:effectLst/>
              <a:uFillTx/>
              <a:latin typeface="Times New Roman"/>
            </a:endParaRPr>
          </a:p>
        </p:txBody>
      </p:sp>
      <p:sp>
        <p:nvSpPr>
          <p:cNvPr id="1058" name="PlaceHolder 1"/>
          <p:cNvSpPr>
            <a:spLocks noGrp="1"/>
          </p:cNvSpPr>
          <p:nvPr>
            <p:ph type="sldImg"/>
          </p:nvPr>
        </p:nvSpPr>
        <p:spPr>
          <a:xfrm>
            <a:off x="1150920" y="692280"/>
            <a:ext cx="4557600" cy="3417840"/>
          </a:xfrm>
          <a:prstGeom prst="rect">
            <a:avLst/>
          </a:prstGeom>
          <a:ln w="0">
            <a:noFill/>
          </a:ln>
        </p:spPr>
      </p:sp>
      <p:sp>
        <p:nvSpPr>
          <p:cNvPr id="1059" name="PlaceHolder 2"/>
          <p:cNvSpPr>
            <a:spLocks noGrp="1"/>
          </p:cNvSpPr>
          <p:nvPr>
            <p:ph type="body"/>
          </p:nvPr>
        </p:nvSpPr>
        <p:spPr>
          <a:xfrm>
            <a:off x="914400" y="4343400"/>
            <a:ext cx="5029200" cy="4114800"/>
          </a:xfrm>
          <a:prstGeom prst="rect">
            <a:avLst/>
          </a:prstGeom>
          <a:solidFill>
            <a:srgbClr val="ffffff"/>
          </a:solidFill>
          <a:ln w="9360">
            <a:solidFill>
              <a:srgbClr val="000000"/>
            </a:solidFill>
            <a:miter/>
          </a:ln>
        </p:spPr>
        <p:txBody>
          <a:bodyPr lIns="4680" rIns="4680" tIns="4680" bIns="46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1400" strike="noStrike" u="none">
              <a:solidFill>
                <a:srgbClr val="000000"/>
              </a:solidFill>
              <a:effectLst/>
              <a:uFillTx/>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0" name=""/>
          <p:cNvSpPr txBox="1"/>
          <p:nvPr/>
        </p:nvSpPr>
        <p:spPr>
          <a:xfrm>
            <a:off x="3885840" y="8686800"/>
            <a:ext cx="2971800" cy="457200"/>
          </a:xfrm>
          <a:prstGeom prst="rect">
            <a:avLst/>
          </a:prstGeom>
          <a:noFill/>
          <a:ln w="0">
            <a:noFill/>
          </a:ln>
        </p:spPr>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C1C9F1D-CA11-485A-A712-65CB7D1ECF2B}"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
        <p:nvSpPr>
          <p:cNvPr id="1061" name=""/>
          <p:cNvSpPr txBox="1"/>
          <p:nvPr/>
        </p:nvSpPr>
        <p:spPr>
          <a:xfrm>
            <a:off x="-360" y="8686800"/>
            <a:ext cx="2971800" cy="45720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&lt;footer&gt;</a:t>
            </a:r>
            <a:endParaRPr b="0" lang="en-US" sz="1200" strike="noStrike" u="none">
              <a:solidFill>
                <a:srgbClr val="000000"/>
              </a:solidFill>
              <a:effectLst/>
              <a:uFillTx/>
              <a:latin typeface="Times New Roman"/>
            </a:endParaRPr>
          </a:p>
        </p:txBody>
      </p:sp>
      <p:sp>
        <p:nvSpPr>
          <p:cNvPr id="1062" name=""/>
          <p:cNvSpPr txBox="1"/>
          <p:nvPr/>
        </p:nvSpPr>
        <p:spPr>
          <a:xfrm>
            <a:off x="-360" y="0"/>
            <a:ext cx="2971800" cy="457200"/>
          </a:xfrm>
          <a:prstGeom prst="rect">
            <a:avLst/>
          </a:prstGeom>
          <a:noFill/>
          <a:ln w="0">
            <a:noFill/>
          </a:ln>
        </p:spPr>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&lt;header&gt;</a:t>
            </a:r>
            <a:endParaRPr b="0" lang="en-US" sz="1200" strike="noStrike" u="none">
              <a:solidFill>
                <a:srgbClr val="000000"/>
              </a:solidFill>
              <a:effectLst/>
              <a:uFillTx/>
              <a:latin typeface="Times New Roman"/>
            </a:endParaRPr>
          </a:p>
        </p:txBody>
      </p:sp>
      <p:sp>
        <p:nvSpPr>
          <p:cNvPr id="1063" name=""/>
          <p:cNvSpPr txBox="1"/>
          <p:nvPr/>
        </p:nvSpPr>
        <p:spPr>
          <a:xfrm>
            <a:off x="3885840" y="0"/>
            <a:ext cx="2971800" cy="457200"/>
          </a:xfrm>
          <a:prstGeom prst="rect">
            <a:avLst/>
          </a:prstGeom>
          <a:noFill/>
          <a:ln w="0">
            <a:noFill/>
          </a:ln>
        </p:spPr>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&lt;date/time&gt;</a:t>
            </a:r>
            <a:endParaRPr b="0" lang="en-US" sz="1200" strike="noStrike" u="none">
              <a:solidFill>
                <a:srgbClr val="000000"/>
              </a:solidFill>
              <a:effectLst/>
              <a:uFillTx/>
              <a:latin typeface="Times New Roman"/>
            </a:endParaRPr>
          </a:p>
        </p:txBody>
      </p:sp>
      <p:sp>
        <p:nvSpPr>
          <p:cNvPr id="1064" name="PlaceHolder 1"/>
          <p:cNvSpPr>
            <a:spLocks noGrp="1"/>
          </p:cNvSpPr>
          <p:nvPr>
            <p:ph type="sldImg"/>
          </p:nvPr>
        </p:nvSpPr>
        <p:spPr>
          <a:xfrm>
            <a:off x="1150920" y="692280"/>
            <a:ext cx="4557600" cy="3417840"/>
          </a:xfrm>
          <a:prstGeom prst="rect">
            <a:avLst/>
          </a:prstGeom>
          <a:ln w="0">
            <a:noFill/>
          </a:ln>
        </p:spPr>
      </p:sp>
      <p:sp>
        <p:nvSpPr>
          <p:cNvPr id="1065" name="PlaceHolder 2"/>
          <p:cNvSpPr>
            <a:spLocks noGrp="1"/>
          </p:cNvSpPr>
          <p:nvPr>
            <p:ph type="body"/>
          </p:nvPr>
        </p:nvSpPr>
        <p:spPr>
          <a:xfrm>
            <a:off x="914400" y="4343400"/>
            <a:ext cx="5029200" cy="4114800"/>
          </a:xfrm>
          <a:prstGeom prst="rect">
            <a:avLst/>
          </a:prstGeom>
          <a:solidFill>
            <a:srgbClr val="ffffff"/>
          </a:solidFill>
          <a:ln w="9360">
            <a:solidFill>
              <a:srgbClr val="000000"/>
            </a:solidFill>
            <a:miter/>
          </a:ln>
        </p:spPr>
        <p:txBody>
          <a:bodyPr lIns="4680" rIns="4680" tIns="4680" bIns="46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6" name="PlaceHolder 1"/>
          <p:cNvSpPr>
            <a:spLocks noGrp="1"/>
          </p:cNvSpPr>
          <p:nvPr>
            <p:ph type="sldImg"/>
          </p:nvPr>
        </p:nvSpPr>
        <p:spPr>
          <a:xfrm>
            <a:off x="1147680" y="685800"/>
            <a:ext cx="4567320" cy="3425760"/>
          </a:xfrm>
          <a:prstGeom prst="rect">
            <a:avLst/>
          </a:prstGeom>
          <a:ln w="0">
            <a:noFill/>
          </a:ln>
        </p:spPr>
      </p:sp>
      <p:sp>
        <p:nvSpPr>
          <p:cNvPr id="1067" name="PlaceHolder 2"/>
          <p:cNvSpPr>
            <a:spLocks noGrp="1"/>
          </p:cNvSpPr>
          <p:nvPr>
            <p:ph type="body"/>
          </p:nvPr>
        </p:nvSpPr>
        <p:spPr>
          <a:xfrm>
            <a:off x="912960" y="4339800"/>
            <a:ext cx="5032080" cy="4118040"/>
          </a:xfrm>
          <a:prstGeom prst="rect">
            <a:avLst/>
          </a:prstGeom>
          <a:solidFill>
            <a:srgbClr val="ffffff"/>
          </a:solidFill>
          <a:ln w="9360">
            <a:solidFill>
              <a:srgbClr val="000000"/>
            </a:solidFill>
            <a:miter/>
          </a:ln>
        </p:spPr>
        <p:txBody>
          <a:bodyPr lIns="90000" rIns="90000" tIns="45000" bIns="450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Existing again so that it can be toggled with next slides</a:t>
            </a:r>
            <a:endParaRPr b="0" lang="en-US" sz="1200" strike="noStrike" u="none">
              <a:solidFill>
                <a:srgbClr val="000000"/>
              </a:solidFill>
              <a:effectLst/>
              <a:uFillTx/>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8" name="PlaceHolder 1"/>
          <p:cNvSpPr>
            <a:spLocks noGrp="1"/>
          </p:cNvSpPr>
          <p:nvPr>
            <p:ph type="sldImg"/>
          </p:nvPr>
        </p:nvSpPr>
        <p:spPr>
          <a:xfrm>
            <a:off x="1147680" y="685800"/>
            <a:ext cx="4567320" cy="3425760"/>
          </a:xfrm>
          <a:prstGeom prst="rect">
            <a:avLst/>
          </a:prstGeom>
          <a:ln w="0">
            <a:noFill/>
          </a:ln>
        </p:spPr>
      </p:sp>
      <p:sp>
        <p:nvSpPr>
          <p:cNvPr id="1069" name="PlaceHolder 2"/>
          <p:cNvSpPr>
            <a:spLocks noGrp="1"/>
          </p:cNvSpPr>
          <p:nvPr>
            <p:ph type="body"/>
          </p:nvPr>
        </p:nvSpPr>
        <p:spPr>
          <a:xfrm>
            <a:off x="912960" y="4339800"/>
            <a:ext cx="5032080" cy="4118040"/>
          </a:xfrm>
          <a:prstGeom prst="rect">
            <a:avLst/>
          </a:prstGeom>
          <a:solidFill>
            <a:srgbClr val="ffffff"/>
          </a:solidFill>
          <a:ln w="9360">
            <a:solidFill>
              <a:srgbClr val="000000"/>
            </a:solidFill>
            <a:miter/>
          </a:ln>
        </p:spPr>
        <p:txBody>
          <a:bodyPr lIns="90000" rIns="90000" tIns="45000" bIns="450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Addition of 4,300 MW Diverse Fuel Based Resources: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500 MW NW Wind</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500 MW Wyoming &amp; Montana Wind</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3300 MW of East Side Coal in Wyoming, Colorado, Montana</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Additions require Interstate Electricity Highway Infrastructure additions to:</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Serve Peak Loads in NW and East Side</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Serve Base Loads in West</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Augment Hydro and Gas Peaking and Load Shaping</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Provide Fuel Diversity</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Add Low Price Fuel Base</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t>
            </a:r>
            <a:endParaRPr b="0" lang="en-US" sz="1200" strike="noStrike" u="none">
              <a:solidFill>
                <a:srgbClr val="000000"/>
              </a:solidFill>
              <a:effectLst/>
              <a:uFillTx/>
              <a:latin typeface="Times New Roman"/>
            </a:endParaRPr>
          </a:p>
        </p:txBody>
      </p:sp>
    </p:spTree>
  </p:cSld>
</p:notes>
</file>

<file path=ppt/notesSlides/notesSlide4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0" name=""/>
          <p:cNvSpPr txBox="1"/>
          <p:nvPr/>
        </p:nvSpPr>
        <p:spPr>
          <a:xfrm>
            <a:off x="3885840" y="8686800"/>
            <a:ext cx="2971800" cy="457200"/>
          </a:xfrm>
          <a:prstGeom prst="rect">
            <a:avLst/>
          </a:prstGeom>
          <a:noFill/>
          <a:ln w="0">
            <a:noFill/>
          </a:ln>
        </p:spPr>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B297906-DAA3-4831-A7FF-565414445705}"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
        <p:nvSpPr>
          <p:cNvPr id="1071" name=""/>
          <p:cNvSpPr txBox="1"/>
          <p:nvPr/>
        </p:nvSpPr>
        <p:spPr>
          <a:xfrm>
            <a:off x="-360" y="8686800"/>
            <a:ext cx="2971800" cy="45720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&lt;footer&gt;</a:t>
            </a:r>
            <a:endParaRPr b="0" lang="en-US" sz="1200" strike="noStrike" u="none">
              <a:solidFill>
                <a:srgbClr val="000000"/>
              </a:solidFill>
              <a:effectLst/>
              <a:uFillTx/>
              <a:latin typeface="Times New Roman"/>
            </a:endParaRPr>
          </a:p>
        </p:txBody>
      </p:sp>
      <p:sp>
        <p:nvSpPr>
          <p:cNvPr id="1072" name=""/>
          <p:cNvSpPr txBox="1"/>
          <p:nvPr/>
        </p:nvSpPr>
        <p:spPr>
          <a:xfrm>
            <a:off x="-360" y="0"/>
            <a:ext cx="2971800" cy="457200"/>
          </a:xfrm>
          <a:prstGeom prst="rect">
            <a:avLst/>
          </a:prstGeom>
          <a:noFill/>
          <a:ln w="0">
            <a:noFill/>
          </a:ln>
        </p:spPr>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&lt;header&gt;</a:t>
            </a:r>
            <a:endParaRPr b="0" lang="en-US" sz="1200" strike="noStrike" u="none">
              <a:solidFill>
                <a:srgbClr val="000000"/>
              </a:solidFill>
              <a:effectLst/>
              <a:uFillTx/>
              <a:latin typeface="Times New Roman"/>
            </a:endParaRPr>
          </a:p>
        </p:txBody>
      </p:sp>
      <p:sp>
        <p:nvSpPr>
          <p:cNvPr id="1073" name=""/>
          <p:cNvSpPr txBox="1"/>
          <p:nvPr/>
        </p:nvSpPr>
        <p:spPr>
          <a:xfrm>
            <a:off x="3885840" y="0"/>
            <a:ext cx="2971800" cy="457200"/>
          </a:xfrm>
          <a:prstGeom prst="rect">
            <a:avLst/>
          </a:prstGeom>
          <a:noFill/>
          <a:ln w="0">
            <a:noFill/>
          </a:ln>
        </p:spPr>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&lt;date/time&gt;</a:t>
            </a:r>
            <a:endParaRPr b="0" lang="en-US" sz="1200" strike="noStrike" u="none">
              <a:solidFill>
                <a:srgbClr val="000000"/>
              </a:solidFill>
              <a:effectLst/>
              <a:uFillTx/>
              <a:latin typeface="Times New Roman"/>
            </a:endParaRPr>
          </a:p>
        </p:txBody>
      </p:sp>
      <p:sp>
        <p:nvSpPr>
          <p:cNvPr id="1074" name="PlaceHolder 1"/>
          <p:cNvSpPr>
            <a:spLocks noGrp="1"/>
          </p:cNvSpPr>
          <p:nvPr>
            <p:ph type="sldImg"/>
          </p:nvPr>
        </p:nvSpPr>
        <p:spPr>
          <a:xfrm>
            <a:off x="1152360" y="692280"/>
            <a:ext cx="4554720" cy="3416040"/>
          </a:xfrm>
          <a:prstGeom prst="rect">
            <a:avLst/>
          </a:prstGeom>
          <a:ln w="0">
            <a:noFill/>
          </a:ln>
        </p:spPr>
      </p:sp>
      <p:sp>
        <p:nvSpPr>
          <p:cNvPr id="1075" name="PlaceHolder 2"/>
          <p:cNvSpPr>
            <a:spLocks noGrp="1"/>
          </p:cNvSpPr>
          <p:nvPr>
            <p:ph type="body"/>
          </p:nvPr>
        </p:nvSpPr>
        <p:spPr>
          <a:xfrm>
            <a:off x="914400" y="4344840"/>
            <a:ext cx="50292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Tree>
  </p:cSld>
</p:notes>
</file>

<file path=ppt/notesSlides/notesSlide4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6" name=""/>
          <p:cNvSpPr txBox="1"/>
          <p:nvPr/>
        </p:nvSpPr>
        <p:spPr>
          <a:xfrm>
            <a:off x="3885840" y="8686800"/>
            <a:ext cx="2971800" cy="457200"/>
          </a:xfrm>
          <a:prstGeom prst="rect">
            <a:avLst/>
          </a:prstGeom>
          <a:noFill/>
          <a:ln w="0">
            <a:noFill/>
          </a:ln>
        </p:spPr>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FED73E6-83CA-4940-A7BB-8D61EE38B969}"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
        <p:nvSpPr>
          <p:cNvPr id="1077" name=""/>
          <p:cNvSpPr txBox="1"/>
          <p:nvPr/>
        </p:nvSpPr>
        <p:spPr>
          <a:xfrm>
            <a:off x="-360" y="8686800"/>
            <a:ext cx="2971800" cy="45720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&lt;footer&gt;</a:t>
            </a:r>
            <a:endParaRPr b="0" lang="en-US" sz="1200" strike="noStrike" u="none">
              <a:solidFill>
                <a:srgbClr val="000000"/>
              </a:solidFill>
              <a:effectLst/>
              <a:uFillTx/>
              <a:latin typeface="Times New Roman"/>
            </a:endParaRPr>
          </a:p>
        </p:txBody>
      </p:sp>
      <p:sp>
        <p:nvSpPr>
          <p:cNvPr id="1078" name=""/>
          <p:cNvSpPr txBox="1"/>
          <p:nvPr/>
        </p:nvSpPr>
        <p:spPr>
          <a:xfrm>
            <a:off x="-360" y="0"/>
            <a:ext cx="2971800" cy="457200"/>
          </a:xfrm>
          <a:prstGeom prst="rect">
            <a:avLst/>
          </a:prstGeom>
          <a:noFill/>
          <a:ln w="0">
            <a:noFill/>
          </a:ln>
        </p:spPr>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&lt;header&gt;</a:t>
            </a:r>
            <a:endParaRPr b="0" lang="en-US" sz="1200" strike="noStrike" u="none">
              <a:solidFill>
                <a:srgbClr val="000000"/>
              </a:solidFill>
              <a:effectLst/>
              <a:uFillTx/>
              <a:latin typeface="Times New Roman"/>
            </a:endParaRPr>
          </a:p>
        </p:txBody>
      </p:sp>
      <p:sp>
        <p:nvSpPr>
          <p:cNvPr id="1079" name=""/>
          <p:cNvSpPr txBox="1"/>
          <p:nvPr/>
        </p:nvSpPr>
        <p:spPr>
          <a:xfrm>
            <a:off x="3885840" y="0"/>
            <a:ext cx="2971800" cy="457200"/>
          </a:xfrm>
          <a:prstGeom prst="rect">
            <a:avLst/>
          </a:prstGeom>
          <a:noFill/>
          <a:ln w="0">
            <a:noFill/>
          </a:ln>
        </p:spPr>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&lt;date/time&gt;</a:t>
            </a:r>
            <a:endParaRPr b="0" lang="en-US" sz="1200" strike="noStrike" u="none">
              <a:solidFill>
                <a:srgbClr val="000000"/>
              </a:solidFill>
              <a:effectLst/>
              <a:uFillTx/>
              <a:latin typeface="Times New Roman"/>
            </a:endParaRPr>
          </a:p>
        </p:txBody>
      </p:sp>
      <p:sp>
        <p:nvSpPr>
          <p:cNvPr id="1080" name="PlaceHolder 1"/>
          <p:cNvSpPr>
            <a:spLocks noGrp="1"/>
          </p:cNvSpPr>
          <p:nvPr>
            <p:ph type="sldImg"/>
          </p:nvPr>
        </p:nvSpPr>
        <p:spPr>
          <a:xfrm>
            <a:off x="1152360" y="692280"/>
            <a:ext cx="4554720" cy="3416040"/>
          </a:xfrm>
          <a:prstGeom prst="rect">
            <a:avLst/>
          </a:prstGeom>
          <a:ln w="0">
            <a:noFill/>
          </a:ln>
        </p:spPr>
      </p:sp>
      <p:sp>
        <p:nvSpPr>
          <p:cNvPr id="1081" name="PlaceHolder 2"/>
          <p:cNvSpPr>
            <a:spLocks noGrp="1"/>
          </p:cNvSpPr>
          <p:nvPr>
            <p:ph type="body"/>
          </p:nvPr>
        </p:nvSpPr>
        <p:spPr>
          <a:xfrm>
            <a:off x="914400" y="4343400"/>
            <a:ext cx="50292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Tree>
  </p:cSld>
</p:notes>
</file>

<file path=ppt/notesSlides/notesSlide5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2" name=""/>
          <p:cNvSpPr txBox="1"/>
          <p:nvPr/>
        </p:nvSpPr>
        <p:spPr>
          <a:xfrm>
            <a:off x="3885840" y="8686800"/>
            <a:ext cx="2971800" cy="457200"/>
          </a:xfrm>
          <a:prstGeom prst="rect">
            <a:avLst/>
          </a:prstGeom>
          <a:noFill/>
          <a:ln w="0">
            <a:noFill/>
          </a:ln>
        </p:spPr>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8E05462-8B06-4636-BEE9-23D21CB6812B}"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
        <p:nvSpPr>
          <p:cNvPr id="1083" name=""/>
          <p:cNvSpPr txBox="1"/>
          <p:nvPr/>
        </p:nvSpPr>
        <p:spPr>
          <a:xfrm>
            <a:off x="-360" y="8686800"/>
            <a:ext cx="2971800" cy="457200"/>
          </a:xfrm>
          <a:prstGeom prst="rect">
            <a:avLst/>
          </a:prstGeom>
          <a:noFill/>
          <a:ln w="0">
            <a:noFill/>
          </a:ln>
        </p:spPr>
        <p:txBody>
          <a:bodyPr lIns="90000" rIns="90000" tIns="46800" bIns="46800"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&lt;footer&gt;</a:t>
            </a:r>
            <a:endParaRPr b="0" lang="en-US" sz="1200" strike="noStrike" u="none">
              <a:solidFill>
                <a:srgbClr val="000000"/>
              </a:solidFill>
              <a:effectLst/>
              <a:uFillTx/>
              <a:latin typeface="Times New Roman"/>
            </a:endParaRPr>
          </a:p>
        </p:txBody>
      </p:sp>
      <p:sp>
        <p:nvSpPr>
          <p:cNvPr id="1084" name=""/>
          <p:cNvSpPr txBox="1"/>
          <p:nvPr/>
        </p:nvSpPr>
        <p:spPr>
          <a:xfrm>
            <a:off x="-360" y="0"/>
            <a:ext cx="2971800" cy="457200"/>
          </a:xfrm>
          <a:prstGeom prst="rect">
            <a:avLst/>
          </a:prstGeom>
          <a:noFill/>
          <a:ln w="0">
            <a:noFill/>
          </a:ln>
        </p:spPr>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&lt;header&gt;</a:t>
            </a:r>
            <a:endParaRPr b="0" lang="en-US" sz="1200" strike="noStrike" u="none">
              <a:solidFill>
                <a:srgbClr val="000000"/>
              </a:solidFill>
              <a:effectLst/>
              <a:uFillTx/>
              <a:latin typeface="Times New Roman"/>
            </a:endParaRPr>
          </a:p>
        </p:txBody>
      </p:sp>
      <p:sp>
        <p:nvSpPr>
          <p:cNvPr id="1085" name=""/>
          <p:cNvSpPr txBox="1"/>
          <p:nvPr/>
        </p:nvSpPr>
        <p:spPr>
          <a:xfrm>
            <a:off x="3885840" y="0"/>
            <a:ext cx="2971800" cy="457200"/>
          </a:xfrm>
          <a:prstGeom prst="rect">
            <a:avLst/>
          </a:prstGeom>
          <a:noFill/>
          <a:ln w="0">
            <a:noFill/>
          </a:ln>
        </p:spPr>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&lt;date/time&gt;</a:t>
            </a:r>
            <a:endParaRPr b="0" lang="en-US" sz="1200" strike="noStrike" u="none">
              <a:solidFill>
                <a:srgbClr val="000000"/>
              </a:solidFill>
              <a:effectLst/>
              <a:uFillTx/>
              <a:latin typeface="Times New Roman"/>
            </a:endParaRPr>
          </a:p>
        </p:txBody>
      </p:sp>
      <p:sp>
        <p:nvSpPr>
          <p:cNvPr id="1086" name="PlaceHolder 1"/>
          <p:cNvSpPr>
            <a:spLocks noGrp="1"/>
          </p:cNvSpPr>
          <p:nvPr>
            <p:ph type="sldImg"/>
          </p:nvPr>
        </p:nvSpPr>
        <p:spPr>
          <a:xfrm>
            <a:off x="1150920" y="692280"/>
            <a:ext cx="4557600" cy="3417840"/>
          </a:xfrm>
          <a:prstGeom prst="rect">
            <a:avLst/>
          </a:prstGeom>
          <a:ln w="0">
            <a:noFill/>
          </a:ln>
        </p:spPr>
      </p:sp>
      <p:sp>
        <p:nvSpPr>
          <p:cNvPr id="1087" name="PlaceHolder 2"/>
          <p:cNvSpPr>
            <a:spLocks noGrp="1"/>
          </p:cNvSpPr>
          <p:nvPr>
            <p:ph type="body"/>
          </p:nvPr>
        </p:nvSpPr>
        <p:spPr>
          <a:xfrm>
            <a:off x="914400" y="4343400"/>
            <a:ext cx="5029200" cy="4114800"/>
          </a:xfrm>
          <a:prstGeom prst="rect">
            <a:avLst/>
          </a:prstGeom>
          <a:solidFill>
            <a:srgbClr val="ffffff"/>
          </a:solidFill>
          <a:ln w="9360">
            <a:solidFill>
              <a:srgbClr val="000000"/>
            </a:solidFill>
            <a:miter/>
          </a:ln>
        </p:spPr>
        <p:txBody>
          <a:bodyPr lIns="4680" rIns="4680" tIns="4680" bIns="46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chart" preserve="1">
  <p:cSld name="Default">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ffff00"/>
              </a:solidFill>
              <a:effectLst/>
              <a:uFillTx/>
              <a:latin typeface="Times New Roman"/>
            </a:endParaRPr>
          </a:p>
        </p:txBody>
      </p:sp>
      <p:sp>
        <p:nvSpPr>
          <p:cNvPr id="6"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ff"/>
              </a:solidFill>
              <a:effectLst/>
              <a:uFillTx/>
              <a:latin typeface="Times New Roman"/>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9CD8A396-43B4-4F08-9C97-FF4C9E39C80C}"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Media" preserve="1">
  <p:cSld name="Defaul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ffff00"/>
              </a:solidFill>
              <a:effectLst/>
              <a:uFillTx/>
              <a:latin typeface="Times New Roman"/>
            </a:endParaRPr>
          </a:p>
        </p:txBody>
      </p:sp>
      <p:sp>
        <p:nvSpPr>
          <p:cNvPr id="8"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ff"/>
              </a:solidFill>
              <a:effectLst/>
              <a:uFillTx/>
              <a:latin typeface="Times New Roman"/>
            </a:endParaRPr>
          </a:p>
        </p:txBody>
      </p:sp>
      <p:sp>
        <p:nvSpPr>
          <p:cNvPr id="9" name="PlaceHolder 3"/>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ff"/>
              </a:solidFill>
              <a:effectLst/>
              <a:uFillTx/>
              <a:latin typeface="Times New Roman"/>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40BC96C1-3D8A-4CCE-A51A-BA9C564D21F0}"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ffff00"/>
              </a:solidFill>
              <a:effectLst/>
              <a:uFillTx/>
              <a:latin typeface="Times New Roman"/>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329D52F6-95A4-4B79-A1C2-11154B0912A2}"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ffff00"/>
              </a:solidFill>
              <a:effectLst/>
              <a:uFillTx/>
              <a:latin typeface="Times New Roman"/>
            </a:endParaRPr>
          </a:p>
        </p:txBody>
      </p:sp>
      <p:sp>
        <p:nvSpPr>
          <p:cNvPr id="12" name="PlaceHolder 2"/>
          <p:cNvSpPr>
            <a:spLocks noGrp="1"/>
          </p:cNvSpPr>
          <p:nvPr>
            <p:ph/>
          </p:nvPr>
        </p:nvSpPr>
        <p:spPr>
          <a:xfrm>
            <a:off x="68580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ff"/>
              </a:solidFill>
              <a:effectLst/>
              <a:uFillTx/>
              <a:latin typeface="Times New Roman"/>
            </a:endParaRPr>
          </a:p>
        </p:txBody>
      </p:sp>
      <p:sp>
        <p:nvSpPr>
          <p:cNvPr id="13" name="PlaceHolder 3"/>
          <p:cNvSpPr>
            <a:spLocks noGrp="1"/>
          </p:cNvSpPr>
          <p:nvPr>
            <p:ph/>
          </p:nvPr>
        </p:nvSpPr>
        <p:spPr>
          <a:xfrm>
            <a:off x="466848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ff"/>
              </a:solidFill>
              <a:effectLst/>
              <a:uFillTx/>
              <a:latin typeface="Times New Roman"/>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8023437A-46F7-419E-B1C0-170B73E2C2C1}"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ffff00"/>
              </a:solidFill>
              <a:effectLst/>
              <a:uFillTx/>
              <a:latin typeface="Times New Roman"/>
            </a:endParaRPr>
          </a:p>
        </p:txBody>
      </p:sp>
      <p:sp>
        <p:nvSpPr>
          <p:cNvPr id="15"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ff"/>
              </a:solidFill>
              <a:effectLst/>
              <a:uFillTx/>
              <a:latin typeface="Times New Roman"/>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BA9A6A12-AF6E-482C-8782-9A88FAC884E2}"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F71AA616-14B4-48BB-A2E3-DCC4C4B7D51A}"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ffff00"/>
              </a:solidFill>
              <a:effectLst/>
              <a:uFillTx/>
              <a:latin typeface="Times New Roman"/>
            </a:endParaRPr>
          </a:p>
        </p:txBody>
      </p:sp>
      <p:sp>
        <p:nvSpPr>
          <p:cNvPr id="17" name="PlaceHolder 2"/>
          <p:cNvSpPr>
            <a:spLocks noGrp="1"/>
          </p:cNvSpPr>
          <p:nvPr>
            <p:ph type="subTitle"/>
          </p:nvPr>
        </p:nvSpPr>
        <p:spPr>
          <a:xfrm>
            <a:off x="685800" y="1981080"/>
            <a:ext cx="7772400" cy="4114800"/>
          </a:xfrm>
          <a:prstGeom prst="rect">
            <a:avLst/>
          </a:prstGeom>
          <a:noFill/>
          <a:ln w="0">
            <a:noFill/>
          </a:ln>
        </p:spPr>
        <p:txBody>
          <a:bodyPr lIns="0" rIns="0" tIns="0" bIns="0" anchor="ctr">
            <a:spAutoFit/>
          </a:bodyPr>
          <a:p>
            <a:pPr indent="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ff"/>
              </a:solidFill>
              <a:effectLst/>
              <a:uFillTx/>
              <a:latin typeface="Times New Roman"/>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D2037417-845C-4241-A3CB-88D4E0241854}" type="slidenum">
              <a:t>&lt;#&gt;</a:t>
            </a:fld>
          </a:p>
        </p:txBody>
      </p:sp>
      <p:sp>
        <p:nvSpPr>
          <p:cNvPr id="6" name="PlaceHolder 5"/>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00"/>
                </a:solidFill>
                <a:effectLst/>
                <a:uFillTx/>
                <a:latin typeface="Times New Roman"/>
              </a:rPr>
              <a:t>Click to edit the title text format</a:t>
            </a:r>
            <a:endParaRPr b="0" lang="en-US" sz="4400" strike="noStrike" u="none">
              <a:solidFill>
                <a:srgbClr val="ffff00"/>
              </a:solidFill>
              <a:effectLst/>
              <a:uFillTx/>
              <a:latin typeface="Times New Roman"/>
            </a:endParaRPr>
          </a:p>
        </p:txBody>
      </p:sp>
      <p:sp>
        <p:nvSpPr>
          <p:cNvPr id="1" name="PlaceHolder 2"/>
          <p:cNvSpPr>
            <a:spLocks noGrp="1"/>
          </p:cNvSpPr>
          <p:nvPr>
            <p:ph type="body"/>
          </p:nvPr>
        </p:nvSpPr>
        <p:spPr>
          <a:xfrm>
            <a:off x="685800" y="1981080"/>
            <a:ext cx="7772400" cy="4114800"/>
          </a:xfrm>
          <a:prstGeom prst="rect">
            <a:avLst/>
          </a:prstGeom>
          <a:noFill/>
          <a:ln w="0">
            <a:noFill/>
          </a:ln>
        </p:spPr>
        <p:txBody>
          <a:bodyPr lIns="90000" rIns="90000" tIns="46800" bIns="46800" anchor="t">
            <a:normAutofit lnSpcReduction="9999"/>
          </a:bodyPr>
          <a:p>
            <a:pPr marL="343080" indent="-34308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Click to edit the outline text format</a:t>
            </a:r>
            <a:endParaRPr b="0" lang="en-US" sz="3200" strike="noStrike" u="none">
              <a:solidFill>
                <a:srgbClr val="ffffff"/>
              </a:solidFill>
              <a:effectLst/>
              <a:uFillTx/>
              <a:latin typeface="Times New Roman"/>
            </a:endParaRPr>
          </a:p>
          <a:p>
            <a:pPr lvl="1" marL="743040" indent="-28584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Second Outline Level</a:t>
            </a:r>
            <a:endParaRPr b="0" lang="en-US" sz="3200" strike="noStrike" u="none">
              <a:solidFill>
                <a:srgbClr val="ffffff"/>
              </a:solidFill>
              <a:effectLst/>
              <a:uFillTx/>
              <a:latin typeface="Times New Roman"/>
            </a:endParaRPr>
          </a:p>
          <a:p>
            <a:pPr lvl="2" marL="1143000" indent="-22860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Third Outline Level</a:t>
            </a:r>
            <a:endParaRPr b="0" lang="en-US" sz="3200" strike="noStrike" u="none">
              <a:solidFill>
                <a:srgbClr val="ffffff"/>
              </a:solidFill>
              <a:effectLst/>
              <a:uFillTx/>
              <a:latin typeface="Times New Roman"/>
            </a:endParaRPr>
          </a:p>
          <a:p>
            <a:pPr lvl="3" marL="1600200" indent="-22860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Fourth Outline Level</a:t>
            </a:r>
            <a:endParaRPr b="0" lang="en-US" sz="3200" strike="noStrike" u="none">
              <a:solidFill>
                <a:srgbClr val="ffffff"/>
              </a:solidFill>
              <a:effectLst/>
              <a:uFillTx/>
              <a:latin typeface="Times New Roman"/>
            </a:endParaRPr>
          </a:p>
          <a:p>
            <a:pPr lvl="4" marL="2057400" indent="-22860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Fifth Outline Level</a:t>
            </a:r>
            <a:endParaRPr b="0" lang="en-US" sz="3200" strike="noStrike" u="none">
              <a:solidFill>
                <a:srgbClr val="ffffff"/>
              </a:solidFill>
              <a:effectLst/>
              <a:uFillTx/>
              <a:latin typeface="Times New Roman"/>
            </a:endParaRPr>
          </a:p>
          <a:p>
            <a:pPr lvl="5" marL="2057400" indent="-22860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Sixth Outline Level</a:t>
            </a:r>
            <a:endParaRPr b="0" lang="en-US" sz="3200" strike="noStrike" u="none">
              <a:solidFill>
                <a:srgbClr val="ffffff"/>
              </a:solidFill>
              <a:effectLst/>
              <a:uFillTx/>
              <a:latin typeface="Times New Roman"/>
            </a:endParaRPr>
          </a:p>
          <a:p>
            <a:pPr lvl="6" marL="2057400" indent="-22860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Seventh Outline Level</a:t>
            </a:r>
            <a:endParaRPr b="0" lang="en-US" sz="3200" strike="noStrike" u="none">
              <a:solidFill>
                <a:srgbClr val="ffffff"/>
              </a:solidFill>
              <a:effectLst/>
              <a:uFillTx/>
              <a:latin typeface="Times New Roman"/>
            </a:endParaRPr>
          </a:p>
        </p:txBody>
      </p:sp>
      <p:sp>
        <p:nvSpPr>
          <p:cNvPr id="2" name="PlaceHolder 3"/>
          <p:cNvSpPr>
            <a:spLocks noGrp="1"/>
          </p:cNvSpPr>
          <p:nvPr>
            <p:ph type="dt" idx="1"/>
          </p:nvPr>
        </p:nvSpPr>
        <p:spPr>
          <a:xfrm>
            <a:off x="685800" y="6248520"/>
            <a:ext cx="1905120" cy="45720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ffffff"/>
                </a:solidFill>
                <a:effectLst/>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ff"/>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3" name="PlaceHolder 4"/>
          <p:cNvSpPr>
            <a:spLocks noGrp="1"/>
          </p:cNvSpPr>
          <p:nvPr>
            <p:ph type="ftr" idx="2"/>
          </p:nvPr>
        </p:nvSpPr>
        <p:spPr>
          <a:xfrm>
            <a:off x="3124080" y="6248520"/>
            <a:ext cx="289584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ffffff"/>
                </a:solidFill>
                <a:effectLst/>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ff"/>
                </a:solidFill>
                <a:effectLst/>
                <a:uFillTx/>
                <a:latin typeface="Times New Roman"/>
              </a:rPr>
              <a:t>&lt;footer&gt;</a:t>
            </a:r>
            <a:endParaRPr b="0" lang="en-US" sz="1400" strike="noStrike" u="none">
              <a:solidFill>
                <a:srgbClr val="000000"/>
              </a:solidFill>
              <a:effectLst/>
              <a:uFillTx/>
              <a:latin typeface="Times New Roman"/>
            </a:endParaRPr>
          </a:p>
        </p:txBody>
      </p:sp>
      <p:sp>
        <p:nvSpPr>
          <p:cNvPr id="4" name="PlaceHolder 5"/>
          <p:cNvSpPr>
            <a:spLocks noGrp="1"/>
          </p:cNvSpPr>
          <p:nvPr>
            <p:ph type="sldNum" idx="3"/>
          </p:nvPr>
        </p:nvSpPr>
        <p:spPr>
          <a:xfrm>
            <a:off x="6553080" y="6248520"/>
            <a:ext cx="190512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ffffff"/>
                </a:solidFill>
                <a:effectLst/>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AB79D81-828E-401B-A96D-C224649A0E55}" type="slidenum">
              <a:rPr b="0" lang="en-US" sz="1400" strike="noStrike" u="none">
                <a:solidFill>
                  <a:srgbClr val="ffffff"/>
                </a:solidFill>
                <a:effectLst/>
                <a:uFillTx/>
                <a:latin typeface="Times New Roman"/>
              </a:rPr>
              <a:t>&lt;number&gt;</a:t>
            </a:fld>
            <a:endParaRPr b="0" lang="en-US"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slideLayout" Target="../slideLayouts/slideLayout7.xml"/>
</Relationships>
</file>

<file path=ppt/slides/_rels/slide1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6.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5.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6.xml"/>
</Relationships>
</file>

<file path=ppt/slides/_rels/slide16.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6.xml"/>
</Relationships>
</file>

<file path=ppt/slides/_rels/slide17.xml.rels><?xml version="1.0" encoding="UTF-8"?>
<Relationships xmlns="http://schemas.openxmlformats.org/package/2006/relationships"><Relationship Id="rId1" Type="http://schemas.openxmlformats.org/officeDocument/2006/relationships/hyperlink" Target="http://www.eia.doe.gov/oiaf/ieo/index.html#tbl1" TargetMode="External"/><Relationship Id="rId2" Type="http://schemas.openxmlformats.org/officeDocument/2006/relationships/slideLayout" Target="../slideLayouts/slideLayout6.xml"/>
</Relationships>
</file>

<file path=ppt/slides/_rels/slide18.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6.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6.xml"/>
</Relationships>
</file>

<file path=ppt/slides/_rels/slide20.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6.xml"/>
</Relationships>
</file>

<file path=ppt/slides/_rels/slide21.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4.wmf"/><Relationship Id="rId3" Type="http://schemas.openxmlformats.org/officeDocument/2006/relationships/slideLayout" Target="../slideLayouts/slideLayout6.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3.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6.xml"/>
</Relationships>
</file>

<file path=ppt/slides/_rels/slide2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7.wmf"/><Relationship Id="rId3" Type="http://schemas.openxmlformats.org/officeDocument/2006/relationships/slideLayout" Target="../slideLayouts/slideLayout1.xml"/><Relationship Id="rId4"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18.wmf"/><Relationship Id="rId2" Type="http://schemas.openxmlformats.org/officeDocument/2006/relationships/image" Target="../media/image19.png"/><Relationship Id="rId3" Type="http://schemas.openxmlformats.org/officeDocument/2006/relationships/image" Target="../media/image20.wmf"/><Relationship Id="rId4" Type="http://schemas.openxmlformats.org/officeDocument/2006/relationships/image" Target="../media/image21.wmf"/><Relationship Id="rId5" Type="http://schemas.openxmlformats.org/officeDocument/2006/relationships/image" Target="../media/image22.wmf"/><Relationship Id="rId6" Type="http://schemas.openxmlformats.org/officeDocument/2006/relationships/image" Target="../media/image23.wmf"/><Relationship Id="rId7" Type="http://schemas.openxmlformats.org/officeDocument/2006/relationships/image" Target="../media/image24.wmf"/><Relationship Id="rId8" Type="http://schemas.openxmlformats.org/officeDocument/2006/relationships/image" Target="../media/image25.wmf"/><Relationship Id="rId9" Type="http://schemas.openxmlformats.org/officeDocument/2006/relationships/image" Target="../media/image26.wmf"/><Relationship Id="rId10" Type="http://schemas.openxmlformats.org/officeDocument/2006/relationships/slideLayout" Target="../slideLayouts/slideLayout6.xml"/>
</Relationships>
</file>

<file path=ppt/slides/_rels/slide29.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package" Target="../embeddings/oleObject1.xlsx"/><Relationship Id="rId3" Type="http://schemas.openxmlformats.org/officeDocument/2006/relationships/image" Target="../media/image27.wmf"/><Relationship Id="rId4" Type="http://schemas.openxmlformats.org/officeDocument/2006/relationships/slideLayout" Target="../slideLayouts/slideLayout6.xml"/>
</Relationships>
</file>

<file path=ppt/slides/_rels/slide3.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6.xml"/>
</Relationships>
</file>

<file path=ppt/slides/_rels/slide30.xml.rels><?xml version="1.0" encoding="UTF-8"?>
<Relationships xmlns="http://schemas.openxmlformats.org/package/2006/relationships"><Relationship Id="rId1" Type="http://schemas.openxmlformats.org/officeDocument/2006/relationships/image" Target="../media/image28.wmf"/><Relationship Id="rId2" Type="http://schemas.openxmlformats.org/officeDocument/2006/relationships/image" Target="../media/image19.png"/><Relationship Id="rId3" Type="http://schemas.openxmlformats.org/officeDocument/2006/relationships/slideLayout" Target="../slideLayouts/slideLayout6.xml"/>
</Relationships>
</file>

<file path=ppt/slides/_rels/slide31.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9.wmf"/><Relationship Id="rId3" Type="http://schemas.openxmlformats.org/officeDocument/2006/relationships/slideLayout" Target="../slideLayouts/slideLayout6.xml"/>
</Relationships>
</file>

<file path=ppt/slides/_rels/slide32.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6.xml"/>
</Relationships>
</file>

<file path=ppt/slides/_rels/slide33.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6.xml"/>
</Relationships>
</file>

<file path=ppt/slides/_rels/slide34.xml.rels><?xml version="1.0" encoding="UTF-8"?>
<Relationships xmlns="http://schemas.openxmlformats.org/package/2006/relationships"><Relationship Id="rId1" Type="http://schemas.openxmlformats.org/officeDocument/2006/relationships/image" Target="../media/image32.wmf"/><Relationship Id="rId2" Type="http://schemas.openxmlformats.org/officeDocument/2006/relationships/slideLayout" Target="../slideLayouts/slideLayout6.xml"/>
</Relationships>
</file>

<file path=ppt/slides/_rels/slide35.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6.xml"/>
</Relationships>
</file>

<file path=ppt/slides/_rels/slide36.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wmf"/><Relationship Id="rId3" Type="http://schemas.openxmlformats.org/officeDocument/2006/relationships/slideLayout" Target="../slideLayouts/slideLayout5.xml"/>
</Relationships>
</file>

<file path=ppt/slides/_rels/slide37.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6.xml"/>
</Relationships>
</file>

<file path=ppt/slides/_rels/slide38.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6.xml"/>
</Relationships>
</file>

<file path=ppt/slides/_rels/slide39.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6.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0.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6.xml"/>
</Relationships>
</file>

<file path=ppt/slides/_rels/slide41.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6.xml"/>
</Relationships>
</file>

<file path=ppt/slides/_rels/slide42.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6.xml"/>
</Relationships>
</file>

<file path=ppt/slides/_rels/slide43.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6.xml"/>
</Relationships>
</file>

<file path=ppt/slides/_rels/slide44.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slideLayout" Target="../slideLayouts/slideLayout6.xml"/>
</Relationships>
</file>

<file path=ppt/slides/_rels/slide45.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slideLayout" Target="../slideLayouts/slideLayout6.xml"/>
</Relationships>
</file>

<file path=ppt/slides/_rels/slide46.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46.wmf"/><Relationship Id="rId3" Type="http://schemas.openxmlformats.org/officeDocument/2006/relationships/image" Target="../media/image47.wmf"/><Relationship Id="rId4" Type="http://schemas.openxmlformats.org/officeDocument/2006/relationships/image" Target="../media/image48.wmf"/><Relationship Id="rId5" Type="http://schemas.openxmlformats.org/officeDocument/2006/relationships/slideLayout" Target="../slideLayouts/slideLayout6.xml"/>
</Relationships>
</file>

<file path=ppt/slides/_rels/slide47.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slideLayout" Target="../slideLayouts/slideLayout6.xml"/>
</Relationships>
</file>

<file path=ppt/slides/_rels/slide48.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image" Target="../media/image51.png"/><Relationship Id="rId3" Type="http://schemas.openxmlformats.org/officeDocument/2006/relationships/slideLayout" Target="../slideLayouts/slideLayout2.xml"/><Relationship Id="rId4"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slideLayout" Target="../slideLayouts/slideLayout6.xml"/><Relationship Id="rId3" Type="http://schemas.openxmlformats.org/officeDocument/2006/relationships/notesSlide" Target="../notesSlides/notesSlide49.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0.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slideLayout" Target="../slideLayouts/slideLayout6.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8.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slideLayout" Target="../slideLayouts/slideLayout6.xml"/>
</Relationships>
</file>

<file path=ppt/slides/_rels/slide59.xml.rels><?xml version="1.0" encoding="UTF-8"?>
<Relationships xmlns="http://schemas.openxmlformats.org/package/2006/relationships"><Relationship Id="rId1" Type="http://schemas.openxmlformats.org/officeDocument/2006/relationships/image" Target="../media/image55.jpeg"/><Relationship Id="rId2"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8.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6.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5" name="BHSUNSET" descr=""/>
          <p:cNvPicPr/>
          <p:nvPr/>
        </p:nvPicPr>
        <p:blipFill>
          <a:blip r:embed="rId1"/>
          <a:stretch/>
        </p:blipFill>
        <p:spPr>
          <a:xfrm>
            <a:off x="0" y="0"/>
            <a:ext cx="9142560" cy="6856560"/>
          </a:xfrm>
          <a:prstGeom prst="rect">
            <a:avLst/>
          </a:prstGeom>
          <a:noFill/>
          <a:ln w="0">
            <a:noFill/>
          </a:ln>
        </p:spPr>
      </p:pic>
      <p:sp>
        <p:nvSpPr>
          <p:cNvPr id="26" name="PlaceHolder 1"/>
          <p:cNvSpPr>
            <a:spLocks noGrp="1"/>
          </p:cNvSpPr>
          <p:nvPr>
            <p:ph type="title"/>
          </p:nvPr>
        </p:nvSpPr>
        <p:spPr>
          <a:xfrm>
            <a:off x="837720" y="4952520"/>
            <a:ext cx="10363320" cy="1143000"/>
          </a:xfrm>
          <a:prstGeom prst="rect">
            <a:avLst/>
          </a:prstGeom>
          <a:noFill/>
          <a:ln w="0">
            <a:noFill/>
          </a:ln>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ffff"/>
                </a:solidFill>
                <a:effectLst/>
                <a:uFillTx/>
                <a:latin typeface="Rockwell Extra Bold"/>
              </a:rPr>
              <a:t>Western Energy:</a:t>
            </a:r>
            <a:br>
              <a:rPr sz="4400"/>
            </a:br>
            <a:r>
              <a:rPr b="1" i="1" lang="en-US" sz="4400" strike="noStrike" u="none">
                <a:solidFill>
                  <a:srgbClr val="ffffff"/>
                </a:solidFill>
                <a:effectLst/>
                <a:uFillTx/>
                <a:latin typeface="Rockwell Extra Bold"/>
              </a:rPr>
              <a:t>Ready for Action</a:t>
            </a:r>
            <a:endParaRPr b="0" lang="en-US" sz="4400" strike="noStrike" u="none">
              <a:solidFill>
                <a:srgbClr val="ffff00"/>
              </a:solidFill>
              <a:effectLst/>
              <a:uFillTx/>
              <a:latin typeface="Times New Roman"/>
            </a:endParaRPr>
          </a:p>
        </p:txBody>
      </p:sp>
      <p:sp>
        <p:nvSpPr>
          <p:cNvPr id="27" name="PlaceHolder 2"/>
          <p:cNvSpPr>
            <a:spLocks noGrp="1"/>
          </p:cNvSpPr>
          <p:nvPr>
            <p:ph type="subTitle"/>
          </p:nvPr>
        </p:nvSpPr>
        <p:spPr>
          <a:xfrm>
            <a:off x="-1066680" y="6095520"/>
            <a:ext cx="6400800" cy="1752840"/>
          </a:xfrm>
          <a:prstGeom prst="rect">
            <a:avLst/>
          </a:prstGeom>
          <a:noFill/>
          <a:ln w="0">
            <a:noFill/>
          </a:ln>
        </p:spPr>
        <p:txBody>
          <a:bodyPr lIns="90000" rIns="90000" tIns="46800" bIns="46800" anchor="t">
            <a:noAutofit/>
          </a:bodyPr>
          <a:p>
            <a:pPr indent="0" algn="ctr">
              <a:lnSpc>
                <a:spcPct val="10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Verdana"/>
              </a:rPr>
              <a:t>Wyoming Gov. Jim Geringer</a:t>
            </a:r>
            <a:endParaRPr b="0" lang="en-US" sz="2000" strike="noStrike" u="none">
              <a:solidFill>
                <a:srgbClr val="ffffff"/>
              </a:solidFill>
              <a:effectLst/>
              <a:uFillTx/>
              <a:latin typeface="Times New Roman"/>
            </a:endParaRPr>
          </a:p>
          <a:p>
            <a:pPr indent="0" algn="ctr">
              <a:lnSpc>
                <a:spcPct val="10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Verdana"/>
              </a:rPr>
              <a:t>July 26, 2001</a:t>
            </a:r>
            <a:endParaRPr b="0" lang="en-US" sz="2000" strike="noStrike" u="none">
              <a:solidFill>
                <a:srgbClr val="ffffff"/>
              </a:solidFill>
              <a:effectLst/>
              <a:uFillTx/>
              <a:latin typeface="Times New Roman"/>
            </a:endParaRPr>
          </a:p>
          <a:p>
            <a:pPr indent="0" algn="ctr">
              <a:lnSpc>
                <a:spcPct val="10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ffffff"/>
              </a:solidFill>
              <a:effectLst/>
              <a:uFillTx/>
              <a:latin typeface="Times New Roman"/>
            </a:endParaRPr>
          </a:p>
        </p:txBody>
      </p:sp>
      <p:sp>
        <p:nvSpPr>
          <p:cNvPr id="28" name=""/>
          <p:cNvSpPr/>
          <p:nvPr/>
        </p:nvSpPr>
        <p:spPr>
          <a:xfrm>
            <a:off x="3886200" y="0"/>
            <a:ext cx="5408640" cy="29599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ffffff"/>
                </a:solidFill>
                <a:effectLst/>
                <a:uFillTx/>
                <a:latin typeface="Arial Narrow"/>
              </a:rPr>
              <a:t>CSG-WEST &amp; PNWER 2001 Annual Meeting</a:t>
            </a:r>
            <a:endParaRPr b="0" lang="en-US" sz="32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ffffff"/>
                </a:solidFill>
                <a:effectLst/>
                <a:uFillTx/>
                <a:latin typeface="Arial"/>
                <a:ea typeface="Arial"/>
              </a:rPr>
              <a:t>Whistler, British Columbia </a:t>
            </a:r>
            <a:endParaRPr b="0" lang="en-US" sz="20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ffffff"/>
                </a:solidFill>
                <a:effectLst/>
                <a:uFillTx/>
                <a:latin typeface="Arial"/>
                <a:ea typeface="Arial"/>
              </a:rPr>
              <a:t>"Future of The North American WEST:</a:t>
            </a:r>
            <a:r>
              <a:rPr b="1" i="1" lang="en-US" sz="2000" strike="noStrike" u="none">
                <a:solidFill>
                  <a:srgbClr val="ffffff"/>
                </a:solidFill>
                <a:effectLst/>
                <a:uFillTx/>
                <a:latin typeface="Arial Narrow"/>
              </a:rPr>
              <a:t> </a:t>
            </a:r>
            <a:r>
              <a:rPr b="1" i="1" lang="en-US" sz="2000" strike="noStrike" u="none">
                <a:solidFill>
                  <a:srgbClr val="ffffff"/>
                </a:solidFill>
                <a:effectLst/>
                <a:uFillTx/>
                <a:latin typeface="Arial"/>
                <a:ea typeface="Arial"/>
              </a:rPr>
              <a:t>Three Nations, One Region"</a:t>
            </a:r>
            <a:endParaRPr b="0" lang="en-US" sz="20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ff"/>
              </a:solidFill>
              <a:effectLst/>
              <a:uFillTx/>
              <a:latin typeface="Times New Roman"/>
            </a:endParaRPr>
          </a:p>
        </p:txBody>
      </p:sp>
      <p:pic>
        <p:nvPicPr>
          <p:cNvPr id="29" name="SEAL1" descr=""/>
          <p:cNvPicPr/>
          <p:nvPr/>
        </p:nvPicPr>
        <p:blipFill>
          <a:blip r:embed="rId2"/>
          <a:stretch/>
        </p:blipFill>
        <p:spPr>
          <a:xfrm>
            <a:off x="0" y="4694400"/>
            <a:ext cx="1425600" cy="1401480"/>
          </a:xfrm>
          <a:prstGeom prst="rect">
            <a:avLst/>
          </a:prstGeom>
          <a:noFill/>
          <a:ln w="0">
            <a:noFill/>
          </a:ln>
        </p:spPr>
      </p:pic>
      <p:pic>
        <p:nvPicPr>
          <p:cNvPr id="30" name="schedu1" descr=""/>
          <p:cNvPicPr/>
          <p:nvPr/>
        </p:nvPicPr>
        <p:blipFill>
          <a:blip r:embed="rId3"/>
          <a:stretch/>
        </p:blipFill>
        <p:spPr>
          <a:xfrm>
            <a:off x="0" y="0"/>
            <a:ext cx="1508040" cy="2549520"/>
          </a:xfrm>
          <a:prstGeom prst="rect">
            <a:avLst/>
          </a:prstGeom>
          <a:noFill/>
          <a:ln w="0">
            <a:noFill/>
          </a:ln>
        </p:spPr>
      </p:pic>
      <p:pic>
        <p:nvPicPr>
          <p:cNvPr id="31" name="a_longcanflag" descr="Canadian Flag"/>
          <p:cNvPicPr/>
          <p:nvPr/>
        </p:nvPicPr>
        <p:blipFill>
          <a:blip r:embed="rId4"/>
          <a:stretch/>
        </p:blipFill>
        <p:spPr>
          <a:xfrm>
            <a:off x="0" y="2666880"/>
            <a:ext cx="932040" cy="684360"/>
          </a:xfrm>
          <a:prstGeom prst="rect">
            <a:avLst/>
          </a:prstGeom>
          <a:noFill/>
          <a:ln w="0">
            <a:noFill/>
          </a:ln>
        </p:spPr>
      </p:pic>
      <p:pic>
        <p:nvPicPr>
          <p:cNvPr id="32" name="a_longusflag" descr="US Flag"/>
          <p:cNvPicPr/>
          <p:nvPr/>
        </p:nvPicPr>
        <p:blipFill>
          <a:blip r:embed="rId5"/>
          <a:stretch/>
        </p:blipFill>
        <p:spPr>
          <a:xfrm>
            <a:off x="1143000" y="2666880"/>
            <a:ext cx="941400" cy="692280"/>
          </a:xfrm>
          <a:prstGeom prst="rect">
            <a:avLst/>
          </a:prstGeom>
          <a:noFill/>
          <a:ln w="0">
            <a:noFill/>
          </a:ln>
        </p:spPr>
      </p:pic>
    </p:spTree>
  </p:cSld>
  <p:transition spd="med">
    <p:random/>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54" name="" descr=""/>
          <p:cNvPicPr/>
          <p:nvPr/>
        </p:nvPicPr>
        <p:blipFill>
          <a:blip r:embed="rId1"/>
          <a:srcRect l="12262" t="49630" r="36787" b="23861"/>
          <a:stretch/>
        </p:blipFill>
        <p:spPr>
          <a:xfrm>
            <a:off x="-152280" y="96840"/>
            <a:ext cx="9123120" cy="6099120"/>
          </a:xfrm>
          <a:prstGeom prst="rect">
            <a:avLst/>
          </a:prstGeom>
          <a:noFill/>
          <a:ln w="0">
            <a:noFill/>
          </a:ln>
        </p:spPr>
      </p:pic>
      <p:sp>
        <p:nvSpPr>
          <p:cNvPr id="55" name=""/>
          <p:cNvSpPr/>
          <p:nvPr/>
        </p:nvSpPr>
        <p:spPr>
          <a:xfrm>
            <a:off x="136800" y="6137280"/>
            <a:ext cx="543672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Lack of consensus concerning the numbers</a:t>
            </a:r>
            <a:endParaRPr b="0" lang="en-US" sz="2400" strike="noStrike" u="none">
              <a:solidFill>
                <a:srgbClr val="ffffff"/>
              </a:solidFill>
              <a:effectLst/>
              <a:uFillTx/>
              <a:latin typeface="Times New Roman"/>
            </a:endParaRPr>
          </a:p>
        </p:txBody>
      </p:sp>
    </p:spTree>
  </p:cSld>
  <p:transition spd="med">
    <p:random/>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56"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00"/>
                </a:solidFill>
                <a:effectLst/>
                <a:uFillTx/>
                <a:latin typeface="Times New Roman"/>
              </a:rPr>
              <a:t>What are the trends?</a:t>
            </a:r>
            <a:endParaRPr b="0" lang="en-US" sz="4400" strike="noStrike" u="none">
              <a:solidFill>
                <a:srgbClr val="ffff00"/>
              </a:solidFill>
              <a:effectLst/>
              <a:uFillTx/>
              <a:latin typeface="Times New Roman"/>
            </a:endParaRPr>
          </a:p>
        </p:txBody>
      </p:sp>
      <p:sp>
        <p:nvSpPr>
          <p:cNvPr id="57"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lnSpcReduction="9999"/>
          </a:bodyPr>
          <a:p>
            <a:pPr marL="343080" indent="-343080">
              <a:lnSpc>
                <a:spcPct val="9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Population growth</a:t>
            </a:r>
            <a:endParaRPr b="0" lang="en-US" sz="2800" strike="noStrike" u="none">
              <a:solidFill>
                <a:srgbClr val="ffffff"/>
              </a:solidFill>
              <a:effectLst/>
              <a:uFillTx/>
              <a:latin typeface="Times New Roman"/>
            </a:endParaRPr>
          </a:p>
          <a:p>
            <a:pPr marL="343080" indent="-343080">
              <a:lnSpc>
                <a:spcPct val="9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Growth in the New Economy</a:t>
            </a:r>
            <a:endParaRPr b="0" lang="en-US" sz="2800" strike="noStrike" u="none">
              <a:solidFill>
                <a:srgbClr val="ffffff"/>
              </a:solidFill>
              <a:effectLst/>
              <a:uFillTx/>
              <a:latin typeface="Times New Roman"/>
            </a:endParaRPr>
          </a:p>
          <a:p>
            <a:pPr marL="343080" indent="-343080">
              <a:lnSpc>
                <a:spcPct val="9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What are the investors willing to put their money into?</a:t>
            </a:r>
            <a:endParaRPr b="0" lang="en-US" sz="2800" strike="noStrike" u="none">
              <a:solidFill>
                <a:srgbClr val="ffffff"/>
              </a:solidFill>
              <a:effectLst/>
              <a:uFillTx/>
              <a:latin typeface="Times New Roman"/>
            </a:endParaRPr>
          </a:p>
          <a:p>
            <a:pPr marL="343080" indent="-343080">
              <a:lnSpc>
                <a:spcPct val="9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Who is willing to take risks on supply and distribution?</a:t>
            </a:r>
            <a:endParaRPr b="0" lang="en-US" sz="2800" strike="noStrike" u="none">
              <a:solidFill>
                <a:srgbClr val="ffffff"/>
              </a:solidFill>
              <a:effectLst/>
              <a:uFillTx/>
              <a:latin typeface="Times New Roman"/>
            </a:endParaRPr>
          </a:p>
          <a:p>
            <a:pPr marL="343080" indent="-343080">
              <a:lnSpc>
                <a:spcPct val="9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Movement away from vertical integration into virtual integration</a:t>
            </a:r>
            <a:endParaRPr b="0" lang="en-US" sz="2800" strike="noStrike" u="none">
              <a:solidFill>
                <a:srgbClr val="ffffff"/>
              </a:solidFill>
              <a:effectLst/>
              <a:uFillTx/>
              <a:latin typeface="Times New Roman"/>
            </a:endParaRPr>
          </a:p>
          <a:p>
            <a:pPr marL="343080" indent="-343080">
              <a:lnSpc>
                <a:spcPct val="9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Long-term solutions are necessary but aren’t necessarily happening</a:t>
            </a:r>
            <a:endParaRPr b="0" lang="en-US" sz="2800" strike="noStrike" u="none">
              <a:solidFill>
                <a:srgbClr val="ffffff"/>
              </a:solidFill>
              <a:effectLst/>
              <a:uFillTx/>
              <a:latin typeface="Times New Roman"/>
            </a:endParaRPr>
          </a:p>
        </p:txBody>
      </p:sp>
      <p:sp>
        <p:nvSpPr>
          <p:cNvPr id="4" name="PlaceHolder 3"/>
          <p:cNvSpPr>
            <a:spLocks noGrp="1"/>
          </p:cNvSpPr>
          <p:nvPr>
            <p:ph type="ftr" idx="2"/>
          </p:nvPr>
        </p:nvSpPr>
        <p:spPr/>
        <p:txBody>
          <a:bodyPr/>
          <a:p>
            <a:r>
              <a:t>Gov Jim Geringer</a:t>
            </a:r>
          </a:p>
        </p:txBody>
      </p:sp>
    </p:spTree>
  </p:cSld>
  <p:transition spd="med">
    <p:random/>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grpSp>
        <p:nvGrpSpPr>
          <p:cNvPr id="58" name=""/>
          <p:cNvGrpSpPr/>
          <p:nvPr/>
        </p:nvGrpSpPr>
        <p:grpSpPr>
          <a:xfrm>
            <a:off x="-228600" y="-838080"/>
            <a:ext cx="9643680" cy="8651520"/>
            <a:chOff x="-228600" y="-838080"/>
            <a:chExt cx="9643680" cy="8651520"/>
          </a:xfrm>
        </p:grpSpPr>
        <p:sp>
          <p:nvSpPr>
            <p:cNvPr id="59" name=""/>
            <p:cNvSpPr/>
            <p:nvPr/>
          </p:nvSpPr>
          <p:spPr>
            <a:xfrm>
              <a:off x="-228600" y="-838080"/>
              <a:ext cx="9643680" cy="8651520"/>
            </a:xfrm>
            <a:prstGeom prst="rect">
              <a:avLst/>
            </a:prstGeom>
            <a:solidFill>
              <a:srgbClr val="ffffff"/>
            </a:solidFill>
            <a:ln w="12600">
              <a:solidFill>
                <a:srgbClr val="ffffff"/>
              </a:solidFill>
              <a:miter/>
            </a:ln>
          </p:spPr>
          <p:style>
            <a:lnRef idx="0"/>
            <a:fillRef idx="0"/>
            <a:effectRef idx="0"/>
            <a:fontRef idx="minor"/>
          </p:style>
          <p:txBody>
            <a:bodyPr lIns="90360" rIns="90360" tIns="44280" bIns="44280" anchor="t">
              <a:no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60" name=""/>
            <p:cNvSpPr/>
            <p:nvPr/>
          </p:nvSpPr>
          <p:spPr>
            <a:xfrm>
              <a:off x="-176760" y="-759960"/>
              <a:ext cx="9511920" cy="8514000"/>
            </a:xfrm>
            <a:prstGeom prst="rect">
              <a:avLst/>
            </a:prstGeom>
            <a:solidFill>
              <a:srgbClr val="d9d9d9"/>
            </a:solidFill>
            <a:ln w="12600">
              <a:solidFill>
                <a:srgbClr val="ffffff"/>
              </a:solidFill>
              <a:miter/>
            </a:ln>
          </p:spPr>
          <p:style>
            <a:lnRef idx="0"/>
            <a:fillRef idx="0"/>
            <a:effectRef idx="0"/>
            <a:fontRef idx="minor"/>
          </p:style>
          <p:txBody>
            <a:bodyPr lIns="90360" rIns="90360" tIns="44280" bIns="44280" anchor="t">
              <a:no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61" name=""/>
            <p:cNvSpPr/>
            <p:nvPr/>
          </p:nvSpPr>
          <p:spPr>
            <a:xfrm>
              <a:off x="-129960" y="-396720"/>
              <a:ext cx="9413640" cy="8098920"/>
            </a:xfrm>
            <a:prstGeom prst="rect">
              <a:avLst/>
            </a:prstGeom>
            <a:solidFill>
              <a:srgbClr val="ffffff"/>
            </a:solidFill>
            <a:ln w="12600">
              <a:solidFill>
                <a:srgbClr val="ffffff"/>
              </a:solidFill>
              <a:miter/>
            </a:ln>
          </p:spPr>
          <p:style>
            <a:lnRef idx="0"/>
            <a:fillRef idx="0"/>
            <a:effectRef idx="0"/>
            <a:fontRef idx="minor"/>
          </p:style>
          <p:txBody>
            <a:bodyPr lIns="90360" rIns="90360" tIns="44280" bIns="44280" anchor="t">
              <a:no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62" name=""/>
            <p:cNvSpPr/>
            <p:nvPr/>
          </p:nvSpPr>
          <p:spPr>
            <a:xfrm>
              <a:off x="-14040" y="-721440"/>
              <a:ext cx="8794440" cy="43560"/>
            </a:xfrm>
            <a:prstGeom prst="rect">
              <a:avLst/>
            </a:prstGeom>
            <a:solidFill>
              <a:srgbClr val="f2f2f2"/>
            </a:solidFill>
            <a:ln w="0">
              <a:noFill/>
            </a:ln>
          </p:spPr>
          <p:style>
            <a:lnRef idx="0"/>
            <a:fillRef idx="0"/>
            <a:effectRef idx="0"/>
            <a:fontRef idx="minor"/>
          </p:style>
          <p:txBody>
            <a:bodyPr lIns="90360" rIns="90360" tIns="-720" bIns="-720" anchor="t">
              <a:no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63" name=""/>
            <p:cNvSpPr/>
            <p:nvPr/>
          </p:nvSpPr>
          <p:spPr>
            <a:xfrm>
              <a:off x="-37440" y="-576720"/>
              <a:ext cx="8809920" cy="46080"/>
            </a:xfrm>
            <a:prstGeom prst="rect">
              <a:avLst/>
            </a:prstGeom>
            <a:solidFill>
              <a:srgbClr val="f2f2f2"/>
            </a:solidFill>
            <a:ln w="0">
              <a:noFill/>
            </a:ln>
          </p:spPr>
          <p:style>
            <a:lnRef idx="0"/>
            <a:fillRef idx="0"/>
            <a:effectRef idx="0"/>
            <a:fontRef idx="minor"/>
          </p:style>
          <p:txBody>
            <a:bodyPr lIns="90360" rIns="90360" tIns="1800" bIns="1800" anchor="t">
              <a:no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64" name=""/>
            <p:cNvSpPr/>
            <p:nvPr/>
          </p:nvSpPr>
          <p:spPr>
            <a:xfrm>
              <a:off x="-1440" y="-651600"/>
              <a:ext cx="8776080" cy="43560"/>
            </a:xfrm>
            <a:prstGeom prst="rect">
              <a:avLst/>
            </a:prstGeom>
            <a:solidFill>
              <a:srgbClr val="f2f2f2"/>
            </a:solidFill>
            <a:ln w="0">
              <a:noFill/>
            </a:ln>
          </p:spPr>
          <p:style>
            <a:lnRef idx="0"/>
            <a:fillRef idx="0"/>
            <a:effectRef idx="0"/>
            <a:fontRef idx="minor"/>
          </p:style>
          <p:txBody>
            <a:bodyPr lIns="90360" rIns="90360" tIns="-720" bIns="-720" anchor="t">
              <a:no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65" name=""/>
            <p:cNvSpPr/>
            <p:nvPr/>
          </p:nvSpPr>
          <p:spPr>
            <a:xfrm>
              <a:off x="-37440" y="-499680"/>
              <a:ext cx="8809920" cy="43560"/>
            </a:xfrm>
            <a:prstGeom prst="rect">
              <a:avLst/>
            </a:prstGeom>
            <a:solidFill>
              <a:srgbClr val="f2f2f2"/>
            </a:solidFill>
            <a:ln w="0">
              <a:noFill/>
            </a:ln>
          </p:spPr>
          <p:style>
            <a:lnRef idx="0"/>
            <a:fillRef idx="0"/>
            <a:effectRef idx="0"/>
            <a:fontRef idx="minor"/>
          </p:style>
          <p:txBody>
            <a:bodyPr lIns="90360" rIns="90360" tIns="-720" bIns="-720" anchor="t">
              <a:no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66" name=""/>
            <p:cNvSpPr/>
            <p:nvPr/>
          </p:nvSpPr>
          <p:spPr>
            <a:xfrm>
              <a:off x="-140760" y="-721440"/>
              <a:ext cx="887760" cy="265680"/>
            </a:xfrm>
            <a:prstGeom prst="rect">
              <a:avLst/>
            </a:prstGeom>
            <a:solidFill>
              <a:srgbClr val="f2f2f2"/>
            </a:solidFill>
            <a:ln w="0">
              <a:noFill/>
            </a:ln>
          </p:spPr>
          <p:style>
            <a:lnRef idx="0"/>
            <a:fillRef idx="0"/>
            <a:effectRef idx="0"/>
            <a:fontRef idx="minor"/>
          </p:style>
          <p:txBody>
            <a:bodyPr lIns="90360" rIns="90360" tIns="44280" bIns="44280" anchor="t">
              <a:no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67" name=""/>
            <p:cNvSpPr/>
            <p:nvPr/>
          </p:nvSpPr>
          <p:spPr>
            <a:xfrm>
              <a:off x="-109440" y="-659520"/>
              <a:ext cx="193680" cy="167040"/>
            </a:xfrm>
            <a:custGeom>
              <a:avLst/>
              <a:gdLst/>
              <a:ahLst/>
              <a:rect l="l" t="t" r="r" b="b"/>
              <a:pathLst>
                <a:path w="75" h="65">
                  <a:moveTo>
                    <a:pt x="69" y="64"/>
                  </a:moveTo>
                  <a:lnTo>
                    <a:pt x="74" y="61"/>
                  </a:lnTo>
                  <a:lnTo>
                    <a:pt x="71" y="56"/>
                  </a:lnTo>
                  <a:lnTo>
                    <a:pt x="69" y="50"/>
                  </a:lnTo>
                  <a:lnTo>
                    <a:pt x="63" y="41"/>
                  </a:lnTo>
                  <a:lnTo>
                    <a:pt x="59" y="32"/>
                  </a:lnTo>
                  <a:lnTo>
                    <a:pt x="57" y="16"/>
                  </a:lnTo>
                  <a:lnTo>
                    <a:pt x="54" y="9"/>
                  </a:lnTo>
                  <a:lnTo>
                    <a:pt x="49" y="4"/>
                  </a:lnTo>
                  <a:lnTo>
                    <a:pt x="36" y="0"/>
                  </a:lnTo>
                  <a:lnTo>
                    <a:pt x="20" y="4"/>
                  </a:lnTo>
                  <a:lnTo>
                    <a:pt x="15" y="9"/>
                  </a:lnTo>
                  <a:lnTo>
                    <a:pt x="14" y="16"/>
                  </a:lnTo>
                  <a:lnTo>
                    <a:pt x="12" y="32"/>
                  </a:lnTo>
                  <a:lnTo>
                    <a:pt x="10" y="41"/>
                  </a:lnTo>
                  <a:lnTo>
                    <a:pt x="1" y="50"/>
                  </a:lnTo>
                  <a:lnTo>
                    <a:pt x="0" y="61"/>
                  </a:lnTo>
                  <a:lnTo>
                    <a:pt x="1" y="64"/>
                  </a:lnTo>
                  <a:lnTo>
                    <a:pt x="69" y="64"/>
                  </a:lnTo>
                </a:path>
              </a:pathLst>
            </a:custGeom>
            <a:solidFill>
              <a:srgbClr val="0000ff"/>
            </a:solidFill>
            <a:ln cap="rnd" w="12600">
              <a:solidFill>
                <a:srgbClr val="f2f2f2"/>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8" name=""/>
            <p:cNvSpPr/>
            <p:nvPr/>
          </p:nvSpPr>
          <p:spPr>
            <a:xfrm>
              <a:off x="-109440" y="-698760"/>
              <a:ext cx="190800" cy="87480"/>
            </a:xfrm>
            <a:custGeom>
              <a:avLst/>
              <a:gdLst/>
              <a:ahLst/>
              <a:rect l="l" t="t" r="r" b="b"/>
              <a:pathLst>
                <a:path w="74" h="34">
                  <a:moveTo>
                    <a:pt x="8" y="33"/>
                  </a:moveTo>
                  <a:lnTo>
                    <a:pt x="8" y="30"/>
                  </a:lnTo>
                  <a:lnTo>
                    <a:pt x="13" y="22"/>
                  </a:lnTo>
                  <a:lnTo>
                    <a:pt x="20" y="13"/>
                  </a:lnTo>
                  <a:lnTo>
                    <a:pt x="36" y="11"/>
                  </a:lnTo>
                  <a:lnTo>
                    <a:pt x="51" y="13"/>
                  </a:lnTo>
                  <a:lnTo>
                    <a:pt x="59" y="22"/>
                  </a:lnTo>
                  <a:lnTo>
                    <a:pt x="62" y="30"/>
                  </a:lnTo>
                  <a:lnTo>
                    <a:pt x="64" y="33"/>
                  </a:lnTo>
                  <a:lnTo>
                    <a:pt x="69" y="33"/>
                  </a:lnTo>
                  <a:lnTo>
                    <a:pt x="70" y="33"/>
                  </a:lnTo>
                  <a:lnTo>
                    <a:pt x="73" y="27"/>
                  </a:lnTo>
                  <a:lnTo>
                    <a:pt x="73" y="6"/>
                  </a:lnTo>
                  <a:lnTo>
                    <a:pt x="70" y="1"/>
                  </a:lnTo>
                  <a:lnTo>
                    <a:pt x="69" y="0"/>
                  </a:lnTo>
                  <a:lnTo>
                    <a:pt x="3" y="0"/>
                  </a:lnTo>
                  <a:lnTo>
                    <a:pt x="1" y="1"/>
                  </a:lnTo>
                  <a:lnTo>
                    <a:pt x="0" y="6"/>
                  </a:lnTo>
                  <a:lnTo>
                    <a:pt x="0" y="27"/>
                  </a:lnTo>
                  <a:lnTo>
                    <a:pt x="1" y="33"/>
                  </a:lnTo>
                  <a:lnTo>
                    <a:pt x="3" y="33"/>
                  </a:lnTo>
                  <a:lnTo>
                    <a:pt x="8" y="33"/>
                  </a:lnTo>
                </a:path>
              </a:pathLst>
            </a:custGeom>
            <a:solidFill>
              <a:srgbClr val="0000ff"/>
            </a:solidFill>
            <a:ln cap="rnd" w="12600">
              <a:solidFill>
                <a:srgbClr val="f2f2f2"/>
              </a:solidFill>
              <a:round/>
            </a:ln>
          </p:spPr>
          <p:style>
            <a:lnRef idx="0"/>
            <a:fillRef idx="0"/>
            <a:effectRef idx="0"/>
            <a:fontRef idx="minor"/>
          </p:style>
          <p:txBody>
            <a:bodyPr lIns="90000" rIns="90000" tIns="40680" bIns="40680" anchor="t">
              <a:noAutofit/>
            </a:bodyPr>
            <a:p>
              <a:endParaRPr b="0" lang="en-US" sz="2400" strike="noStrike" u="none">
                <a:solidFill>
                  <a:srgbClr val="ffffff"/>
                </a:solidFill>
                <a:effectLst/>
                <a:uFillTx/>
                <a:latin typeface="Times New Roman"/>
              </a:endParaRPr>
            </a:p>
          </p:txBody>
        </p:sp>
        <p:sp>
          <p:nvSpPr>
            <p:cNvPr id="69" name=""/>
            <p:cNvSpPr/>
            <p:nvPr/>
          </p:nvSpPr>
          <p:spPr>
            <a:xfrm>
              <a:off x="214920" y="-669960"/>
              <a:ext cx="41400" cy="17244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70" name=""/>
            <p:cNvSpPr/>
            <p:nvPr/>
          </p:nvSpPr>
          <p:spPr>
            <a:xfrm>
              <a:off x="8707320" y="-721440"/>
              <a:ext cx="583560" cy="265680"/>
            </a:xfrm>
            <a:prstGeom prst="rect">
              <a:avLst/>
            </a:prstGeom>
            <a:solidFill>
              <a:srgbClr val="f2f2f2"/>
            </a:solidFill>
            <a:ln w="0">
              <a:noFill/>
            </a:ln>
          </p:spPr>
          <p:style>
            <a:lnRef idx="0"/>
            <a:fillRef idx="0"/>
            <a:effectRef idx="0"/>
            <a:fontRef idx="minor"/>
          </p:style>
          <p:txBody>
            <a:bodyPr lIns="90360" rIns="90360" tIns="44280" bIns="44280" anchor="t">
              <a:no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71" name=""/>
            <p:cNvSpPr/>
            <p:nvPr/>
          </p:nvSpPr>
          <p:spPr>
            <a:xfrm>
              <a:off x="8818560" y="-675360"/>
              <a:ext cx="41400" cy="17316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72" name=""/>
            <p:cNvSpPr/>
            <p:nvPr/>
          </p:nvSpPr>
          <p:spPr>
            <a:xfrm>
              <a:off x="1800000" y="1128960"/>
              <a:ext cx="7010640" cy="5029920"/>
            </a:xfrm>
            <a:prstGeom prst="rect">
              <a:avLst/>
            </a:prstGeom>
            <a:solidFill>
              <a:srgbClr val="ffffff"/>
            </a:solidFill>
            <a:ln w="12600">
              <a:solidFill>
                <a:srgbClr val="ffffff"/>
              </a:solidFill>
              <a:miter/>
            </a:ln>
          </p:spPr>
          <p:style>
            <a:lnRef idx="0"/>
            <a:fillRef idx="0"/>
            <a:effectRef idx="0"/>
            <a:fontRef idx="minor"/>
          </p:style>
          <p:txBody>
            <a:bodyPr lIns="90360" rIns="90360" tIns="44280" bIns="44280" anchor="t">
              <a:no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73" name=""/>
            <p:cNvSpPr/>
            <p:nvPr/>
          </p:nvSpPr>
          <p:spPr>
            <a:xfrm>
              <a:off x="1789560" y="1118520"/>
              <a:ext cx="7031160" cy="2160"/>
            </a:xfrm>
            <a:prstGeom prst="line">
              <a:avLst/>
            </a:prstGeom>
            <a:ln w="12600">
              <a:solidFill>
                <a:srgbClr val="ffffff"/>
              </a:solidFill>
              <a:miter/>
            </a:ln>
          </p:spPr>
          <p:style>
            <a:lnRef idx="0"/>
            <a:fillRef idx="0"/>
            <a:effectRef idx="0"/>
            <a:fontRef idx="minor"/>
          </p:style>
          <p:txBody>
            <a:bodyPr lIns="90000" rIns="90000" tIns="-44640" bIns="-44640" anchor="t">
              <a:noAutofit/>
            </a:bodyPr>
            <a:p>
              <a:endParaRPr b="0" lang="en-US" sz="2400" strike="noStrike" u="none">
                <a:solidFill>
                  <a:srgbClr val="ffffff"/>
                </a:solidFill>
                <a:effectLst/>
                <a:uFillTx/>
                <a:latin typeface="Times New Roman"/>
              </a:endParaRPr>
            </a:p>
          </p:txBody>
        </p:sp>
        <p:sp>
          <p:nvSpPr>
            <p:cNvPr id="74" name=""/>
            <p:cNvSpPr/>
            <p:nvPr/>
          </p:nvSpPr>
          <p:spPr>
            <a:xfrm>
              <a:off x="8820720" y="1118520"/>
              <a:ext cx="2880" cy="5050800"/>
            </a:xfrm>
            <a:prstGeom prst="line">
              <a:avLst/>
            </a:prstGeom>
            <a:ln w="1260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5" name=""/>
            <p:cNvSpPr/>
            <p:nvPr/>
          </p:nvSpPr>
          <p:spPr>
            <a:xfrm flipH="1">
              <a:off x="1786680" y="6169320"/>
              <a:ext cx="7031160" cy="2160"/>
            </a:xfrm>
            <a:prstGeom prst="line">
              <a:avLst/>
            </a:prstGeom>
            <a:ln w="12600">
              <a:solidFill>
                <a:srgbClr val="ffffff"/>
              </a:solidFill>
              <a:miter/>
            </a:ln>
          </p:spPr>
          <p:style>
            <a:lnRef idx="0"/>
            <a:fillRef idx="0"/>
            <a:effectRef idx="0"/>
            <a:fontRef idx="minor"/>
          </p:style>
          <p:txBody>
            <a:bodyPr lIns="90000" rIns="90000" tIns="-44640" bIns="-44640" anchor="t">
              <a:noAutofit/>
            </a:bodyPr>
            <a:p>
              <a:endParaRPr b="0" lang="en-US" sz="2400" strike="noStrike" u="none">
                <a:solidFill>
                  <a:srgbClr val="ffffff"/>
                </a:solidFill>
                <a:effectLst/>
                <a:uFillTx/>
                <a:latin typeface="Times New Roman"/>
              </a:endParaRPr>
            </a:p>
          </p:txBody>
        </p:sp>
        <p:sp>
          <p:nvSpPr>
            <p:cNvPr id="76" name=""/>
            <p:cNvSpPr/>
            <p:nvPr/>
          </p:nvSpPr>
          <p:spPr>
            <a:xfrm>
              <a:off x="1800000" y="5833440"/>
              <a:ext cx="6633720" cy="180720"/>
            </a:xfrm>
            <a:prstGeom prst="rect">
              <a:avLst/>
            </a:prstGeom>
            <a:solidFill>
              <a:srgbClr val="00c200"/>
            </a:solidFill>
            <a:ln w="12600">
              <a:solidFill>
                <a:srgbClr val="ffffff"/>
              </a:solidFill>
              <a:miter/>
            </a:ln>
          </p:spPr>
          <p:style>
            <a:lnRef idx="0"/>
            <a:fillRef idx="0"/>
            <a:effectRef idx="0"/>
            <a:fontRef idx="minor"/>
          </p:style>
          <p:txBody>
            <a:bodyPr lIns="90360" rIns="90360" tIns="44280" bIns="44280" anchor="t">
              <a:no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77" name=""/>
            <p:cNvSpPr/>
            <p:nvPr/>
          </p:nvSpPr>
          <p:spPr>
            <a:xfrm>
              <a:off x="1800000" y="5335200"/>
              <a:ext cx="4855320" cy="173160"/>
            </a:xfrm>
            <a:prstGeom prst="rect">
              <a:avLst/>
            </a:prstGeom>
            <a:solidFill>
              <a:srgbClr val="00c200"/>
            </a:solidFill>
            <a:ln w="12600">
              <a:solidFill>
                <a:srgbClr val="ffffff"/>
              </a:solidFill>
              <a:miter/>
            </a:ln>
          </p:spPr>
          <p:style>
            <a:lnRef idx="0"/>
            <a:fillRef idx="0"/>
            <a:effectRef idx="0"/>
            <a:fontRef idx="minor"/>
          </p:style>
          <p:txBody>
            <a:bodyPr lIns="90360" rIns="90360" tIns="44280" bIns="44280" anchor="t">
              <a:no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78" name=""/>
            <p:cNvSpPr/>
            <p:nvPr/>
          </p:nvSpPr>
          <p:spPr>
            <a:xfrm>
              <a:off x="1800000" y="4814280"/>
              <a:ext cx="2601720" cy="185400"/>
            </a:xfrm>
            <a:prstGeom prst="rect">
              <a:avLst/>
            </a:prstGeom>
            <a:solidFill>
              <a:srgbClr val="00c200"/>
            </a:solidFill>
            <a:ln w="12600">
              <a:solidFill>
                <a:srgbClr val="ffffff"/>
              </a:solidFill>
              <a:miter/>
            </a:ln>
          </p:spPr>
          <p:style>
            <a:lnRef idx="0"/>
            <a:fillRef idx="0"/>
            <a:effectRef idx="0"/>
            <a:fontRef idx="minor"/>
          </p:style>
          <p:txBody>
            <a:bodyPr lIns="90360" rIns="90360" tIns="44280" bIns="44280" anchor="t">
              <a:no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79" name=""/>
            <p:cNvSpPr/>
            <p:nvPr/>
          </p:nvSpPr>
          <p:spPr>
            <a:xfrm>
              <a:off x="1800000" y="4316400"/>
              <a:ext cx="1757520" cy="182880"/>
            </a:xfrm>
            <a:prstGeom prst="rect">
              <a:avLst/>
            </a:prstGeom>
            <a:solidFill>
              <a:srgbClr val="00c200"/>
            </a:solidFill>
            <a:ln w="12600">
              <a:solidFill>
                <a:srgbClr val="ffffff"/>
              </a:solidFill>
              <a:miter/>
            </a:ln>
          </p:spPr>
          <p:style>
            <a:lnRef idx="0"/>
            <a:fillRef idx="0"/>
            <a:effectRef idx="0"/>
            <a:fontRef idx="minor"/>
          </p:style>
          <p:txBody>
            <a:bodyPr lIns="90360" rIns="90360" tIns="44280" bIns="44280" anchor="t">
              <a:no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80" name=""/>
            <p:cNvSpPr/>
            <p:nvPr/>
          </p:nvSpPr>
          <p:spPr>
            <a:xfrm>
              <a:off x="1800000" y="3815280"/>
              <a:ext cx="1662120" cy="172440"/>
            </a:xfrm>
            <a:prstGeom prst="rect">
              <a:avLst/>
            </a:prstGeom>
            <a:solidFill>
              <a:srgbClr val="00c200"/>
            </a:solidFill>
            <a:ln w="12600">
              <a:solidFill>
                <a:srgbClr val="ffffff"/>
              </a:solidFill>
              <a:miter/>
            </a:ln>
          </p:spPr>
          <p:style>
            <a:lnRef idx="0"/>
            <a:fillRef idx="0"/>
            <a:effectRef idx="0"/>
            <a:fontRef idx="minor"/>
          </p:style>
          <p:txBody>
            <a:bodyPr lIns="90360" rIns="90360" tIns="44280" bIns="44280" anchor="t">
              <a:no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81" name=""/>
            <p:cNvSpPr/>
            <p:nvPr/>
          </p:nvSpPr>
          <p:spPr>
            <a:xfrm>
              <a:off x="1800000" y="3306600"/>
              <a:ext cx="1386000" cy="175320"/>
            </a:xfrm>
            <a:prstGeom prst="rect">
              <a:avLst/>
            </a:prstGeom>
            <a:solidFill>
              <a:srgbClr val="00c200"/>
            </a:solidFill>
            <a:ln w="12600">
              <a:solidFill>
                <a:srgbClr val="ffffff"/>
              </a:solidFill>
              <a:miter/>
            </a:ln>
          </p:spPr>
          <p:style>
            <a:lnRef idx="0"/>
            <a:fillRef idx="0"/>
            <a:effectRef idx="0"/>
            <a:fontRef idx="minor"/>
          </p:style>
          <p:txBody>
            <a:bodyPr lIns="90360" rIns="90360" tIns="44280" bIns="44280" anchor="t">
              <a:no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82" name=""/>
            <p:cNvSpPr/>
            <p:nvPr/>
          </p:nvSpPr>
          <p:spPr>
            <a:xfrm>
              <a:off x="1800000" y="2803320"/>
              <a:ext cx="1292760" cy="175320"/>
            </a:xfrm>
            <a:prstGeom prst="rect">
              <a:avLst/>
            </a:prstGeom>
            <a:solidFill>
              <a:srgbClr val="00c200"/>
            </a:solidFill>
            <a:ln w="12600">
              <a:solidFill>
                <a:srgbClr val="ffffff"/>
              </a:solidFill>
              <a:miter/>
            </a:ln>
          </p:spPr>
          <p:style>
            <a:lnRef idx="0"/>
            <a:fillRef idx="0"/>
            <a:effectRef idx="0"/>
            <a:fontRef idx="minor"/>
          </p:style>
          <p:txBody>
            <a:bodyPr lIns="90360" rIns="90360" tIns="44280" bIns="44280" anchor="t">
              <a:no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83" name=""/>
            <p:cNvSpPr/>
            <p:nvPr/>
          </p:nvSpPr>
          <p:spPr>
            <a:xfrm>
              <a:off x="1800000" y="2284920"/>
              <a:ext cx="1101960" cy="190800"/>
            </a:xfrm>
            <a:prstGeom prst="rect">
              <a:avLst/>
            </a:prstGeom>
            <a:solidFill>
              <a:srgbClr val="00c200"/>
            </a:solidFill>
            <a:ln w="12600">
              <a:solidFill>
                <a:srgbClr val="ffffff"/>
              </a:solidFill>
              <a:miter/>
            </a:ln>
          </p:spPr>
          <p:style>
            <a:lnRef idx="0"/>
            <a:fillRef idx="0"/>
            <a:effectRef idx="0"/>
            <a:fontRef idx="minor"/>
          </p:style>
          <p:txBody>
            <a:bodyPr lIns="90360" rIns="90360" tIns="44280" bIns="44280" anchor="t">
              <a:no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84" name=""/>
            <p:cNvSpPr/>
            <p:nvPr/>
          </p:nvSpPr>
          <p:spPr>
            <a:xfrm>
              <a:off x="1800000" y="1781640"/>
              <a:ext cx="1014120" cy="190800"/>
            </a:xfrm>
            <a:prstGeom prst="rect">
              <a:avLst/>
            </a:prstGeom>
            <a:solidFill>
              <a:srgbClr val="00c200"/>
            </a:solidFill>
            <a:ln w="12600">
              <a:solidFill>
                <a:srgbClr val="ffffff"/>
              </a:solidFill>
              <a:miter/>
            </a:ln>
          </p:spPr>
          <p:style>
            <a:lnRef idx="0"/>
            <a:fillRef idx="0"/>
            <a:effectRef idx="0"/>
            <a:fontRef idx="minor"/>
          </p:style>
          <p:txBody>
            <a:bodyPr lIns="90360" rIns="90360" tIns="44280" bIns="44280" anchor="t">
              <a:no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85" name=""/>
            <p:cNvSpPr/>
            <p:nvPr/>
          </p:nvSpPr>
          <p:spPr>
            <a:xfrm>
              <a:off x="1800000" y="1286280"/>
              <a:ext cx="913680" cy="172440"/>
            </a:xfrm>
            <a:prstGeom prst="rect">
              <a:avLst/>
            </a:prstGeom>
            <a:solidFill>
              <a:srgbClr val="00c200"/>
            </a:solidFill>
            <a:ln w="12600">
              <a:solidFill>
                <a:srgbClr val="ffffff"/>
              </a:solidFill>
              <a:miter/>
            </a:ln>
          </p:spPr>
          <p:style>
            <a:lnRef idx="0"/>
            <a:fillRef idx="0"/>
            <a:effectRef idx="0"/>
            <a:fontRef idx="minor"/>
          </p:style>
          <p:txBody>
            <a:bodyPr lIns="90360" rIns="90360" tIns="44280" bIns="44280" anchor="t">
              <a:no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86" name=""/>
            <p:cNvSpPr/>
            <p:nvPr/>
          </p:nvSpPr>
          <p:spPr>
            <a:xfrm>
              <a:off x="1789560" y="6169320"/>
              <a:ext cx="7031160" cy="2160"/>
            </a:xfrm>
            <a:prstGeom prst="line">
              <a:avLst/>
            </a:prstGeom>
            <a:ln w="12600">
              <a:solidFill>
                <a:srgbClr val="ffffff"/>
              </a:solidFill>
              <a:miter/>
            </a:ln>
          </p:spPr>
          <p:style>
            <a:lnRef idx="0"/>
            <a:fillRef idx="0"/>
            <a:effectRef idx="0"/>
            <a:fontRef idx="minor"/>
          </p:style>
          <p:txBody>
            <a:bodyPr lIns="90000" rIns="90000" tIns="-44640" bIns="-44640" anchor="t">
              <a:noAutofit/>
            </a:bodyPr>
            <a:p>
              <a:endParaRPr b="0" lang="en-US" sz="2400" strike="noStrike" u="none">
                <a:solidFill>
                  <a:srgbClr val="ffffff"/>
                </a:solidFill>
                <a:effectLst/>
                <a:uFillTx/>
                <a:latin typeface="Times New Roman"/>
              </a:endParaRPr>
            </a:p>
          </p:txBody>
        </p:sp>
        <p:sp>
          <p:nvSpPr>
            <p:cNvPr id="87" name=""/>
            <p:cNvSpPr/>
            <p:nvPr/>
          </p:nvSpPr>
          <p:spPr>
            <a:xfrm flipV="1">
              <a:off x="1598760" y="6125040"/>
              <a:ext cx="2160" cy="40680"/>
            </a:xfrm>
            <a:prstGeom prst="line">
              <a:avLst/>
            </a:prstGeom>
            <a:ln w="12600">
              <a:solidFill>
                <a:srgbClr val="ffffff"/>
              </a:solidFill>
              <a:miter/>
            </a:ln>
          </p:spPr>
          <p:style>
            <a:lnRef idx="0"/>
            <a:fillRef idx="0"/>
            <a:effectRef idx="0"/>
            <a:fontRef idx="minor"/>
          </p:style>
          <p:txBody>
            <a:bodyPr lIns="90000" rIns="90000" tIns="-6120" bIns="-6120" anchor="t">
              <a:noAutofit/>
            </a:bodyPr>
            <a:p>
              <a:endParaRPr b="0" lang="en-US" sz="2400" strike="noStrike" u="none">
                <a:solidFill>
                  <a:srgbClr val="ffffff"/>
                </a:solidFill>
                <a:effectLst/>
                <a:uFillTx/>
                <a:latin typeface="Times New Roman"/>
              </a:endParaRPr>
            </a:p>
          </p:txBody>
        </p:sp>
        <p:sp>
          <p:nvSpPr>
            <p:cNvPr id="88" name=""/>
            <p:cNvSpPr/>
            <p:nvPr/>
          </p:nvSpPr>
          <p:spPr>
            <a:xfrm flipV="1">
              <a:off x="2724480" y="6099480"/>
              <a:ext cx="2160" cy="69480"/>
            </a:xfrm>
            <a:prstGeom prst="line">
              <a:avLst/>
            </a:prstGeom>
            <a:ln w="12600">
              <a:solidFill>
                <a:srgbClr val="ffffff"/>
              </a:solidFill>
              <a:miter/>
            </a:ln>
          </p:spPr>
          <p:style>
            <a:lnRef idx="0"/>
            <a:fillRef idx="0"/>
            <a:effectRef idx="0"/>
            <a:fontRef idx="minor"/>
          </p:style>
          <p:txBody>
            <a:bodyPr lIns="90000" rIns="90000" tIns="22680" bIns="22680" anchor="t">
              <a:noAutofit/>
            </a:bodyPr>
            <a:p>
              <a:endParaRPr b="0" lang="en-US" sz="2400" strike="noStrike" u="none">
                <a:solidFill>
                  <a:srgbClr val="ffffff"/>
                </a:solidFill>
                <a:effectLst/>
                <a:uFillTx/>
                <a:latin typeface="Times New Roman"/>
              </a:endParaRPr>
            </a:p>
          </p:txBody>
        </p:sp>
        <p:sp>
          <p:nvSpPr>
            <p:cNvPr id="89" name=""/>
            <p:cNvSpPr/>
            <p:nvPr/>
          </p:nvSpPr>
          <p:spPr>
            <a:xfrm flipV="1">
              <a:off x="3660840" y="6099480"/>
              <a:ext cx="2880" cy="69480"/>
            </a:xfrm>
            <a:prstGeom prst="line">
              <a:avLst/>
            </a:prstGeom>
            <a:ln w="12600">
              <a:solidFill>
                <a:srgbClr val="ffffff"/>
              </a:solidFill>
              <a:miter/>
            </a:ln>
          </p:spPr>
          <p:style>
            <a:lnRef idx="0"/>
            <a:fillRef idx="0"/>
            <a:effectRef idx="0"/>
            <a:fontRef idx="minor"/>
          </p:style>
          <p:txBody>
            <a:bodyPr lIns="90000" rIns="90000" tIns="22680" bIns="22680" anchor="t">
              <a:noAutofit/>
            </a:bodyPr>
            <a:p>
              <a:endParaRPr b="0" lang="en-US" sz="2400" strike="noStrike" u="none">
                <a:solidFill>
                  <a:srgbClr val="ffffff"/>
                </a:solidFill>
                <a:effectLst/>
                <a:uFillTx/>
                <a:latin typeface="Times New Roman"/>
              </a:endParaRPr>
            </a:p>
          </p:txBody>
        </p:sp>
        <p:sp>
          <p:nvSpPr>
            <p:cNvPr id="90" name=""/>
            <p:cNvSpPr/>
            <p:nvPr/>
          </p:nvSpPr>
          <p:spPr>
            <a:xfrm flipV="1">
              <a:off x="4601160" y="6099480"/>
              <a:ext cx="2160" cy="69480"/>
            </a:xfrm>
            <a:prstGeom prst="line">
              <a:avLst/>
            </a:prstGeom>
            <a:ln w="12600">
              <a:solidFill>
                <a:srgbClr val="ffffff"/>
              </a:solidFill>
              <a:miter/>
            </a:ln>
          </p:spPr>
          <p:style>
            <a:lnRef idx="0"/>
            <a:fillRef idx="0"/>
            <a:effectRef idx="0"/>
            <a:fontRef idx="minor"/>
          </p:style>
          <p:txBody>
            <a:bodyPr lIns="90000" rIns="90000" tIns="22680" bIns="22680" anchor="t">
              <a:noAutofit/>
            </a:bodyPr>
            <a:p>
              <a:endParaRPr b="0" lang="en-US" sz="2400" strike="noStrike" u="none">
                <a:solidFill>
                  <a:srgbClr val="ffffff"/>
                </a:solidFill>
                <a:effectLst/>
                <a:uFillTx/>
                <a:latin typeface="Times New Roman"/>
              </a:endParaRPr>
            </a:p>
          </p:txBody>
        </p:sp>
        <p:sp>
          <p:nvSpPr>
            <p:cNvPr id="91" name=""/>
            <p:cNvSpPr/>
            <p:nvPr/>
          </p:nvSpPr>
          <p:spPr>
            <a:xfrm flipV="1">
              <a:off x="5535360" y="6099480"/>
              <a:ext cx="2160" cy="69480"/>
            </a:xfrm>
            <a:prstGeom prst="line">
              <a:avLst/>
            </a:prstGeom>
            <a:ln w="12600">
              <a:solidFill>
                <a:srgbClr val="ffffff"/>
              </a:solidFill>
              <a:miter/>
            </a:ln>
          </p:spPr>
          <p:style>
            <a:lnRef idx="0"/>
            <a:fillRef idx="0"/>
            <a:effectRef idx="0"/>
            <a:fontRef idx="minor"/>
          </p:style>
          <p:txBody>
            <a:bodyPr lIns="90000" rIns="90000" tIns="22680" bIns="22680" anchor="t">
              <a:noAutofit/>
            </a:bodyPr>
            <a:p>
              <a:endParaRPr b="0" lang="en-US" sz="2400" strike="noStrike" u="none">
                <a:solidFill>
                  <a:srgbClr val="ffffff"/>
                </a:solidFill>
                <a:effectLst/>
                <a:uFillTx/>
                <a:latin typeface="Times New Roman"/>
              </a:endParaRPr>
            </a:p>
          </p:txBody>
        </p:sp>
        <p:sp>
          <p:nvSpPr>
            <p:cNvPr id="92" name=""/>
            <p:cNvSpPr/>
            <p:nvPr/>
          </p:nvSpPr>
          <p:spPr>
            <a:xfrm flipV="1">
              <a:off x="6477120" y="6099480"/>
              <a:ext cx="2880" cy="69480"/>
            </a:xfrm>
            <a:prstGeom prst="line">
              <a:avLst/>
            </a:prstGeom>
            <a:ln w="12600">
              <a:solidFill>
                <a:srgbClr val="ffffff"/>
              </a:solidFill>
              <a:miter/>
            </a:ln>
          </p:spPr>
          <p:style>
            <a:lnRef idx="0"/>
            <a:fillRef idx="0"/>
            <a:effectRef idx="0"/>
            <a:fontRef idx="minor"/>
          </p:style>
          <p:txBody>
            <a:bodyPr lIns="90000" rIns="90000" tIns="22680" bIns="22680" anchor="t">
              <a:noAutofit/>
            </a:bodyPr>
            <a:p>
              <a:endParaRPr b="0" lang="en-US" sz="2400" strike="noStrike" u="none">
                <a:solidFill>
                  <a:srgbClr val="ffffff"/>
                </a:solidFill>
                <a:effectLst/>
                <a:uFillTx/>
                <a:latin typeface="Times New Roman"/>
              </a:endParaRPr>
            </a:p>
          </p:txBody>
        </p:sp>
        <p:sp>
          <p:nvSpPr>
            <p:cNvPr id="93" name=""/>
            <p:cNvSpPr/>
            <p:nvPr/>
          </p:nvSpPr>
          <p:spPr>
            <a:xfrm flipV="1">
              <a:off x="7412040" y="6099480"/>
              <a:ext cx="2160" cy="69480"/>
            </a:xfrm>
            <a:prstGeom prst="line">
              <a:avLst/>
            </a:prstGeom>
            <a:ln w="12600">
              <a:solidFill>
                <a:srgbClr val="ffffff"/>
              </a:solidFill>
              <a:miter/>
            </a:ln>
          </p:spPr>
          <p:style>
            <a:lnRef idx="0"/>
            <a:fillRef idx="0"/>
            <a:effectRef idx="0"/>
            <a:fontRef idx="minor"/>
          </p:style>
          <p:txBody>
            <a:bodyPr lIns="90000" rIns="90000" tIns="22680" bIns="22680" anchor="t">
              <a:noAutofit/>
            </a:bodyPr>
            <a:p>
              <a:endParaRPr b="0" lang="en-US" sz="2400" strike="noStrike" u="none">
                <a:solidFill>
                  <a:srgbClr val="ffffff"/>
                </a:solidFill>
                <a:effectLst/>
                <a:uFillTx/>
                <a:latin typeface="Times New Roman"/>
              </a:endParaRPr>
            </a:p>
          </p:txBody>
        </p:sp>
        <p:sp>
          <p:nvSpPr>
            <p:cNvPr id="94" name=""/>
            <p:cNvSpPr/>
            <p:nvPr/>
          </p:nvSpPr>
          <p:spPr>
            <a:xfrm flipV="1">
              <a:off x="8348400" y="6099480"/>
              <a:ext cx="2880" cy="69480"/>
            </a:xfrm>
            <a:prstGeom prst="line">
              <a:avLst/>
            </a:prstGeom>
            <a:ln w="12600">
              <a:solidFill>
                <a:srgbClr val="ffffff"/>
              </a:solidFill>
              <a:miter/>
            </a:ln>
          </p:spPr>
          <p:style>
            <a:lnRef idx="0"/>
            <a:fillRef idx="0"/>
            <a:effectRef idx="0"/>
            <a:fontRef idx="minor"/>
          </p:style>
          <p:txBody>
            <a:bodyPr lIns="90000" rIns="90000" tIns="22680" bIns="22680" anchor="t">
              <a:noAutofit/>
            </a:bodyPr>
            <a:p>
              <a:endParaRPr b="0" lang="en-US" sz="2400" strike="noStrike" u="none">
                <a:solidFill>
                  <a:srgbClr val="ffffff"/>
                </a:solidFill>
                <a:effectLst/>
                <a:uFillTx/>
                <a:latin typeface="Times New Roman"/>
              </a:endParaRPr>
            </a:p>
          </p:txBody>
        </p:sp>
        <p:sp>
          <p:nvSpPr>
            <p:cNvPr id="95" name=""/>
            <p:cNvSpPr/>
            <p:nvPr/>
          </p:nvSpPr>
          <p:spPr>
            <a:xfrm>
              <a:off x="8512560" y="5792400"/>
              <a:ext cx="17028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71</a:t>
              </a:r>
              <a:endParaRPr b="0" lang="en-US" sz="1200" strike="noStrike" u="none">
                <a:solidFill>
                  <a:srgbClr val="ffffff"/>
                </a:solidFill>
                <a:effectLst/>
                <a:uFillTx/>
                <a:latin typeface="Times New Roman"/>
              </a:endParaRPr>
            </a:p>
          </p:txBody>
        </p:sp>
        <p:sp>
          <p:nvSpPr>
            <p:cNvPr id="96" name=""/>
            <p:cNvSpPr/>
            <p:nvPr/>
          </p:nvSpPr>
          <p:spPr>
            <a:xfrm>
              <a:off x="6736680" y="5296680"/>
              <a:ext cx="17028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52</a:t>
              </a:r>
              <a:endParaRPr b="0" lang="en-US" sz="1200" strike="noStrike" u="none">
                <a:solidFill>
                  <a:srgbClr val="ffffff"/>
                </a:solidFill>
                <a:effectLst/>
                <a:uFillTx/>
                <a:latin typeface="Times New Roman"/>
              </a:endParaRPr>
            </a:p>
          </p:txBody>
        </p:sp>
        <p:sp>
          <p:nvSpPr>
            <p:cNvPr id="97" name=""/>
            <p:cNvSpPr/>
            <p:nvPr/>
          </p:nvSpPr>
          <p:spPr>
            <a:xfrm>
              <a:off x="4485960" y="4785840"/>
              <a:ext cx="17028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28</a:t>
              </a:r>
              <a:endParaRPr b="0" lang="en-US" sz="1200" strike="noStrike" u="none">
                <a:solidFill>
                  <a:srgbClr val="ffffff"/>
                </a:solidFill>
                <a:effectLst/>
                <a:uFillTx/>
                <a:latin typeface="Times New Roman"/>
              </a:endParaRPr>
            </a:p>
          </p:txBody>
        </p:sp>
        <p:sp>
          <p:nvSpPr>
            <p:cNvPr id="98" name=""/>
            <p:cNvSpPr/>
            <p:nvPr/>
          </p:nvSpPr>
          <p:spPr>
            <a:xfrm>
              <a:off x="3641760" y="4280040"/>
              <a:ext cx="17028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a:t>
              </a:r>
              <a:endParaRPr b="0" lang="en-US" sz="1200" strike="noStrike" u="none">
                <a:solidFill>
                  <a:srgbClr val="ffffff"/>
                </a:solidFill>
                <a:effectLst/>
                <a:uFillTx/>
                <a:latin typeface="Times New Roman"/>
              </a:endParaRPr>
            </a:p>
          </p:txBody>
        </p:sp>
        <p:sp>
          <p:nvSpPr>
            <p:cNvPr id="99" name=""/>
            <p:cNvSpPr/>
            <p:nvPr/>
          </p:nvSpPr>
          <p:spPr>
            <a:xfrm>
              <a:off x="3546360" y="3776760"/>
              <a:ext cx="17028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18</a:t>
              </a:r>
              <a:endParaRPr b="0" lang="en-US" sz="1200" strike="noStrike" u="none">
                <a:solidFill>
                  <a:srgbClr val="ffffff"/>
                </a:solidFill>
                <a:effectLst/>
                <a:uFillTx/>
                <a:latin typeface="Times New Roman"/>
              </a:endParaRPr>
            </a:p>
          </p:txBody>
        </p:sp>
        <p:sp>
          <p:nvSpPr>
            <p:cNvPr id="100" name=""/>
            <p:cNvSpPr/>
            <p:nvPr/>
          </p:nvSpPr>
          <p:spPr>
            <a:xfrm>
              <a:off x="3264840" y="3273480"/>
              <a:ext cx="17028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15</a:t>
              </a:r>
              <a:endParaRPr b="0" lang="en-US" sz="1200" strike="noStrike" u="none">
                <a:solidFill>
                  <a:srgbClr val="ffffff"/>
                </a:solidFill>
                <a:effectLst/>
                <a:uFillTx/>
                <a:latin typeface="Times New Roman"/>
              </a:endParaRPr>
            </a:p>
          </p:txBody>
        </p:sp>
        <p:sp>
          <p:nvSpPr>
            <p:cNvPr id="101" name=""/>
            <p:cNvSpPr/>
            <p:nvPr/>
          </p:nvSpPr>
          <p:spPr>
            <a:xfrm>
              <a:off x="3177000" y="2767680"/>
              <a:ext cx="17028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14</a:t>
              </a:r>
              <a:endParaRPr b="0" lang="en-US" sz="1200" strike="noStrike" u="none">
                <a:solidFill>
                  <a:srgbClr val="ffffff"/>
                </a:solidFill>
                <a:effectLst/>
                <a:uFillTx/>
                <a:latin typeface="Times New Roman"/>
              </a:endParaRPr>
            </a:p>
          </p:txBody>
        </p:sp>
        <p:sp>
          <p:nvSpPr>
            <p:cNvPr id="102" name=""/>
            <p:cNvSpPr/>
            <p:nvPr/>
          </p:nvSpPr>
          <p:spPr>
            <a:xfrm>
              <a:off x="2989080" y="2264400"/>
              <a:ext cx="17028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12</a:t>
              </a:r>
              <a:endParaRPr b="0" lang="en-US" sz="1200" strike="noStrike" u="none">
                <a:solidFill>
                  <a:srgbClr val="ffffff"/>
                </a:solidFill>
                <a:effectLst/>
                <a:uFillTx/>
                <a:latin typeface="Times New Roman"/>
              </a:endParaRPr>
            </a:p>
          </p:txBody>
        </p:sp>
        <p:sp>
          <p:nvSpPr>
            <p:cNvPr id="103" name=""/>
            <p:cNvSpPr/>
            <p:nvPr/>
          </p:nvSpPr>
          <p:spPr>
            <a:xfrm>
              <a:off x="2893320" y="1750320"/>
              <a:ext cx="17028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11</a:t>
              </a:r>
              <a:endParaRPr b="0" lang="en-US" sz="1200" strike="noStrike" u="none">
                <a:solidFill>
                  <a:srgbClr val="ffffff"/>
                </a:solidFill>
                <a:effectLst/>
                <a:uFillTx/>
                <a:latin typeface="Times New Roman"/>
              </a:endParaRPr>
            </a:p>
          </p:txBody>
        </p:sp>
        <p:sp>
          <p:nvSpPr>
            <p:cNvPr id="104" name=""/>
            <p:cNvSpPr/>
            <p:nvPr/>
          </p:nvSpPr>
          <p:spPr>
            <a:xfrm>
              <a:off x="2795400" y="1249920"/>
              <a:ext cx="17028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10</a:t>
              </a:r>
              <a:endParaRPr b="0" lang="en-US" sz="1200" strike="noStrike" u="none">
                <a:solidFill>
                  <a:srgbClr val="ffffff"/>
                </a:solidFill>
                <a:effectLst/>
                <a:uFillTx/>
                <a:latin typeface="Times New Roman"/>
              </a:endParaRPr>
            </a:p>
          </p:txBody>
        </p:sp>
        <p:sp>
          <p:nvSpPr>
            <p:cNvPr id="105" name=""/>
            <p:cNvSpPr/>
            <p:nvPr/>
          </p:nvSpPr>
          <p:spPr>
            <a:xfrm>
              <a:off x="2663640" y="6285240"/>
              <a:ext cx="14148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10</a:t>
              </a:r>
              <a:endParaRPr b="0" lang="en-US" sz="1000" strike="noStrike" u="none">
                <a:solidFill>
                  <a:srgbClr val="ffffff"/>
                </a:solidFill>
                <a:effectLst/>
                <a:uFillTx/>
                <a:latin typeface="Times New Roman"/>
              </a:endParaRPr>
            </a:p>
          </p:txBody>
        </p:sp>
        <p:sp>
          <p:nvSpPr>
            <p:cNvPr id="106" name=""/>
            <p:cNvSpPr/>
            <p:nvPr/>
          </p:nvSpPr>
          <p:spPr>
            <a:xfrm>
              <a:off x="3608280" y="6285240"/>
              <a:ext cx="14148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20</a:t>
              </a:r>
              <a:endParaRPr b="0" lang="en-US" sz="1000" strike="noStrike" u="none">
                <a:solidFill>
                  <a:srgbClr val="ffffff"/>
                </a:solidFill>
                <a:effectLst/>
                <a:uFillTx/>
                <a:latin typeface="Times New Roman"/>
              </a:endParaRPr>
            </a:p>
          </p:txBody>
        </p:sp>
        <p:sp>
          <p:nvSpPr>
            <p:cNvPr id="107" name=""/>
            <p:cNvSpPr/>
            <p:nvPr/>
          </p:nvSpPr>
          <p:spPr>
            <a:xfrm>
              <a:off x="4540320" y="6285240"/>
              <a:ext cx="14148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30</a:t>
              </a:r>
              <a:endParaRPr b="0" lang="en-US" sz="1000" strike="noStrike" u="none">
                <a:solidFill>
                  <a:srgbClr val="ffffff"/>
                </a:solidFill>
                <a:effectLst/>
                <a:uFillTx/>
                <a:latin typeface="Times New Roman"/>
              </a:endParaRPr>
            </a:p>
          </p:txBody>
        </p:sp>
        <p:sp>
          <p:nvSpPr>
            <p:cNvPr id="108" name=""/>
            <p:cNvSpPr/>
            <p:nvPr/>
          </p:nvSpPr>
          <p:spPr>
            <a:xfrm>
              <a:off x="5477400" y="6285240"/>
              <a:ext cx="14148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40</a:t>
              </a:r>
              <a:endParaRPr b="0" lang="en-US" sz="1000" strike="noStrike" u="none">
                <a:solidFill>
                  <a:srgbClr val="ffffff"/>
                </a:solidFill>
                <a:effectLst/>
                <a:uFillTx/>
                <a:latin typeface="Times New Roman"/>
              </a:endParaRPr>
            </a:p>
          </p:txBody>
        </p:sp>
        <p:sp>
          <p:nvSpPr>
            <p:cNvPr id="109" name=""/>
            <p:cNvSpPr/>
            <p:nvPr/>
          </p:nvSpPr>
          <p:spPr>
            <a:xfrm>
              <a:off x="6417000" y="6285240"/>
              <a:ext cx="14148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50</a:t>
              </a:r>
              <a:endParaRPr b="0" lang="en-US" sz="1000" strike="noStrike" u="none">
                <a:solidFill>
                  <a:srgbClr val="ffffff"/>
                </a:solidFill>
                <a:effectLst/>
                <a:uFillTx/>
                <a:latin typeface="Times New Roman"/>
              </a:endParaRPr>
            </a:p>
          </p:txBody>
        </p:sp>
        <p:sp>
          <p:nvSpPr>
            <p:cNvPr id="110" name=""/>
            <p:cNvSpPr/>
            <p:nvPr/>
          </p:nvSpPr>
          <p:spPr>
            <a:xfrm>
              <a:off x="7351200" y="6285240"/>
              <a:ext cx="14148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60</a:t>
              </a:r>
              <a:endParaRPr b="0" lang="en-US" sz="1000" strike="noStrike" u="none">
                <a:solidFill>
                  <a:srgbClr val="ffffff"/>
                </a:solidFill>
                <a:effectLst/>
                <a:uFillTx/>
                <a:latin typeface="Times New Roman"/>
              </a:endParaRPr>
            </a:p>
          </p:txBody>
        </p:sp>
        <p:sp>
          <p:nvSpPr>
            <p:cNvPr id="111" name=""/>
            <p:cNvSpPr/>
            <p:nvPr/>
          </p:nvSpPr>
          <p:spPr>
            <a:xfrm>
              <a:off x="8295840" y="6285240"/>
              <a:ext cx="141480" cy="1530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70</a:t>
              </a:r>
              <a:endParaRPr b="0" lang="en-US" sz="1000" strike="noStrike" u="none">
                <a:solidFill>
                  <a:srgbClr val="ffffff"/>
                </a:solidFill>
                <a:effectLst/>
                <a:uFillTx/>
                <a:latin typeface="Times New Roman"/>
              </a:endParaRPr>
            </a:p>
          </p:txBody>
        </p:sp>
        <p:sp>
          <p:nvSpPr>
            <p:cNvPr id="112" name=""/>
            <p:cNvSpPr/>
            <p:nvPr/>
          </p:nvSpPr>
          <p:spPr>
            <a:xfrm>
              <a:off x="154440" y="5774400"/>
              <a:ext cx="99144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Telephones</a:t>
              </a:r>
              <a:endParaRPr b="0" lang="en-US" sz="1400" strike="noStrike" u="none">
                <a:solidFill>
                  <a:srgbClr val="ffffff"/>
                </a:solidFill>
                <a:effectLst/>
                <a:uFillTx/>
                <a:latin typeface="Times New Roman"/>
              </a:endParaRPr>
            </a:p>
          </p:txBody>
        </p:sp>
        <p:sp>
          <p:nvSpPr>
            <p:cNvPr id="113" name=""/>
            <p:cNvSpPr/>
            <p:nvPr/>
          </p:nvSpPr>
          <p:spPr>
            <a:xfrm>
              <a:off x="154800" y="5263200"/>
              <a:ext cx="85320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Electricity</a:t>
              </a:r>
              <a:endParaRPr b="0" lang="en-US" sz="1400" strike="noStrike" u="none">
                <a:solidFill>
                  <a:srgbClr val="ffffff"/>
                </a:solidFill>
                <a:effectLst/>
                <a:uFillTx/>
                <a:latin typeface="Times New Roman"/>
              </a:endParaRPr>
            </a:p>
          </p:txBody>
        </p:sp>
        <p:sp>
          <p:nvSpPr>
            <p:cNvPr id="114" name=""/>
            <p:cNvSpPr/>
            <p:nvPr/>
          </p:nvSpPr>
          <p:spPr>
            <a:xfrm>
              <a:off x="156240" y="4759920"/>
              <a:ext cx="59508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Radios</a:t>
              </a:r>
              <a:endParaRPr b="0" lang="en-US" sz="1400" strike="noStrike" u="none">
                <a:solidFill>
                  <a:srgbClr val="ffffff"/>
                </a:solidFill>
                <a:effectLst/>
                <a:uFillTx/>
                <a:latin typeface="Times New Roman"/>
              </a:endParaRPr>
            </a:p>
          </p:txBody>
        </p:sp>
        <p:sp>
          <p:nvSpPr>
            <p:cNvPr id="115" name=""/>
            <p:cNvSpPr/>
            <p:nvPr/>
          </p:nvSpPr>
          <p:spPr>
            <a:xfrm>
              <a:off x="156960" y="4256640"/>
              <a:ext cx="34776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PCs</a:t>
              </a:r>
              <a:endParaRPr b="0" lang="en-US" sz="1400" strike="noStrike" u="none">
                <a:solidFill>
                  <a:srgbClr val="ffffff"/>
                </a:solidFill>
                <a:effectLst/>
                <a:uFillTx/>
                <a:latin typeface="Times New Roman"/>
              </a:endParaRPr>
            </a:p>
          </p:txBody>
        </p:sp>
        <p:sp>
          <p:nvSpPr>
            <p:cNvPr id="116" name=""/>
            <p:cNvSpPr/>
            <p:nvPr/>
          </p:nvSpPr>
          <p:spPr>
            <a:xfrm>
              <a:off x="156240" y="3750840"/>
              <a:ext cx="84276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Color TVs</a:t>
              </a:r>
              <a:endParaRPr b="0" lang="en-US" sz="1400" strike="noStrike" u="none">
                <a:solidFill>
                  <a:srgbClr val="ffffff"/>
                </a:solidFill>
                <a:effectLst/>
                <a:uFillTx/>
                <a:latin typeface="Times New Roman"/>
              </a:endParaRPr>
            </a:p>
          </p:txBody>
        </p:sp>
        <p:sp>
          <p:nvSpPr>
            <p:cNvPr id="117" name=""/>
            <p:cNvSpPr/>
            <p:nvPr/>
          </p:nvSpPr>
          <p:spPr>
            <a:xfrm>
              <a:off x="156240" y="3250080"/>
              <a:ext cx="48636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Cable</a:t>
              </a:r>
              <a:endParaRPr b="0" lang="en-US" sz="1400" strike="noStrike" u="none">
                <a:solidFill>
                  <a:srgbClr val="ffffff"/>
                </a:solidFill>
                <a:effectLst/>
                <a:uFillTx/>
                <a:latin typeface="Times New Roman"/>
              </a:endParaRPr>
            </a:p>
          </p:txBody>
        </p:sp>
        <p:sp>
          <p:nvSpPr>
            <p:cNvPr id="118" name=""/>
            <p:cNvSpPr/>
            <p:nvPr/>
          </p:nvSpPr>
          <p:spPr>
            <a:xfrm>
              <a:off x="154440" y="2738880"/>
              <a:ext cx="102132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Cell Phones</a:t>
              </a:r>
              <a:endParaRPr b="0" lang="en-US" sz="1400" strike="noStrike" u="none">
                <a:solidFill>
                  <a:srgbClr val="ffffff"/>
                </a:solidFill>
                <a:effectLst/>
                <a:uFillTx/>
                <a:latin typeface="Times New Roman"/>
              </a:endParaRPr>
            </a:p>
          </p:txBody>
        </p:sp>
        <p:sp>
          <p:nvSpPr>
            <p:cNvPr id="119" name=""/>
            <p:cNvSpPr/>
            <p:nvPr/>
          </p:nvSpPr>
          <p:spPr>
            <a:xfrm>
              <a:off x="157680" y="2233440"/>
              <a:ext cx="47628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VCRs</a:t>
              </a:r>
              <a:endParaRPr b="0" lang="en-US" sz="1400" strike="noStrike" u="none">
                <a:solidFill>
                  <a:srgbClr val="ffffff"/>
                </a:solidFill>
                <a:effectLst/>
                <a:uFillTx/>
                <a:latin typeface="Times New Roman"/>
              </a:endParaRPr>
            </a:p>
          </p:txBody>
        </p:sp>
        <p:sp>
          <p:nvSpPr>
            <p:cNvPr id="120" name=""/>
            <p:cNvSpPr/>
            <p:nvPr/>
          </p:nvSpPr>
          <p:spPr>
            <a:xfrm>
              <a:off x="156960" y="1724760"/>
              <a:ext cx="94248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CD Players</a:t>
              </a:r>
              <a:endParaRPr b="0" lang="en-US" sz="1400" strike="noStrike" u="none">
                <a:solidFill>
                  <a:srgbClr val="ffffff"/>
                </a:solidFill>
                <a:effectLst/>
                <a:uFillTx/>
                <a:latin typeface="Times New Roman"/>
              </a:endParaRPr>
            </a:p>
          </p:txBody>
        </p:sp>
        <p:sp>
          <p:nvSpPr>
            <p:cNvPr id="121" name=""/>
            <p:cNvSpPr/>
            <p:nvPr/>
          </p:nvSpPr>
          <p:spPr>
            <a:xfrm>
              <a:off x="153360" y="1229040"/>
              <a:ext cx="132876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Internet Access</a:t>
              </a:r>
              <a:endParaRPr b="0" lang="en-US" sz="1400" strike="noStrike" u="none">
                <a:solidFill>
                  <a:srgbClr val="ffffff"/>
                </a:solidFill>
                <a:effectLst/>
                <a:uFillTx/>
                <a:latin typeface="Times New Roman"/>
              </a:endParaRPr>
            </a:p>
          </p:txBody>
        </p:sp>
        <p:sp>
          <p:nvSpPr>
            <p:cNvPr id="122" name=""/>
            <p:cNvSpPr/>
            <p:nvPr/>
          </p:nvSpPr>
          <p:spPr>
            <a:xfrm>
              <a:off x="716040" y="-86400"/>
              <a:ext cx="43560" cy="37620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123" name=""/>
            <p:cNvSpPr/>
            <p:nvPr/>
          </p:nvSpPr>
          <p:spPr>
            <a:xfrm>
              <a:off x="1849320" y="338760"/>
              <a:ext cx="43560" cy="37908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124" name=""/>
            <p:cNvSpPr/>
            <p:nvPr/>
          </p:nvSpPr>
          <p:spPr>
            <a:xfrm>
              <a:off x="4050720" y="6607800"/>
              <a:ext cx="2388600" cy="2440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Years Since Introduction</a:t>
              </a:r>
              <a:endParaRPr b="0" lang="en-US" sz="1600" strike="noStrike" u="none">
                <a:solidFill>
                  <a:srgbClr val="ffffff"/>
                </a:solidFill>
                <a:effectLst/>
                <a:uFillTx/>
                <a:latin typeface="Times New Roman"/>
              </a:endParaRPr>
            </a:p>
          </p:txBody>
        </p:sp>
        <p:sp>
          <p:nvSpPr>
            <p:cNvPr id="125" name=""/>
            <p:cNvSpPr/>
            <p:nvPr/>
          </p:nvSpPr>
          <p:spPr>
            <a:xfrm>
              <a:off x="122040" y="7160040"/>
              <a:ext cx="4035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Sources:</a:t>
              </a:r>
              <a:endParaRPr b="0" lang="en-US" sz="800" strike="noStrike" u="none">
                <a:solidFill>
                  <a:srgbClr val="ffffff"/>
                </a:solidFill>
                <a:effectLst/>
                <a:uFillTx/>
                <a:latin typeface="Times New Roman"/>
              </a:endParaRPr>
            </a:p>
          </p:txBody>
        </p:sp>
        <p:sp>
          <p:nvSpPr>
            <p:cNvPr id="126" name=""/>
            <p:cNvSpPr/>
            <p:nvPr/>
          </p:nvSpPr>
          <p:spPr>
            <a:xfrm>
              <a:off x="860400" y="7160040"/>
              <a:ext cx="301428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Electronics Industry Alliance; PC Data, Inc.; U.S. Census Bureau, </a:t>
              </a:r>
              <a:endParaRPr b="0" lang="en-US" sz="800" strike="noStrike" u="none">
                <a:solidFill>
                  <a:srgbClr val="ffffff"/>
                </a:solidFill>
                <a:effectLst/>
                <a:uFillTx/>
                <a:latin typeface="Times New Roman"/>
              </a:endParaRPr>
            </a:p>
          </p:txBody>
        </p:sp>
        <p:sp>
          <p:nvSpPr>
            <p:cNvPr id="127" name=""/>
            <p:cNvSpPr/>
            <p:nvPr/>
          </p:nvSpPr>
          <p:spPr>
            <a:xfrm>
              <a:off x="6383880" y="7160040"/>
              <a:ext cx="149328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800" strike="noStrike" u="none">
                  <a:solidFill>
                    <a:srgbClr val="000000"/>
                  </a:solidFill>
                  <a:effectLst/>
                  <a:uFillTx/>
                  <a:latin typeface="Arial"/>
                </a:rPr>
                <a:t>Historical Statistics of the United </a:t>
              </a:r>
              <a:endParaRPr b="0" lang="en-US" sz="800" strike="noStrike" u="none">
                <a:solidFill>
                  <a:srgbClr val="ffffff"/>
                </a:solidFill>
                <a:effectLst/>
                <a:uFillTx/>
                <a:latin typeface="Times New Roman"/>
              </a:endParaRPr>
            </a:p>
          </p:txBody>
        </p:sp>
        <p:sp>
          <p:nvSpPr>
            <p:cNvPr id="128" name=""/>
            <p:cNvSpPr/>
            <p:nvPr/>
          </p:nvSpPr>
          <p:spPr>
            <a:xfrm>
              <a:off x="122400" y="7398000"/>
              <a:ext cx="11358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800" strike="noStrike" u="none">
                  <a:solidFill>
                    <a:srgbClr val="000000"/>
                  </a:solidFill>
                  <a:effectLst/>
                  <a:uFillTx/>
                  <a:latin typeface="Arial"/>
                </a:rPr>
                <a:t>   States: Colonial Times </a:t>
              </a:r>
              <a:endParaRPr b="0" lang="en-US" sz="800" strike="noStrike" u="none">
                <a:solidFill>
                  <a:srgbClr val="ffffff"/>
                </a:solidFill>
                <a:effectLst/>
                <a:uFillTx/>
                <a:latin typeface="Times New Roman"/>
              </a:endParaRPr>
            </a:p>
          </p:txBody>
        </p:sp>
        <p:sp>
          <p:nvSpPr>
            <p:cNvPr id="129" name=""/>
            <p:cNvSpPr/>
            <p:nvPr/>
          </p:nvSpPr>
          <p:spPr>
            <a:xfrm>
              <a:off x="2201760" y="7398000"/>
              <a:ext cx="6987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800" strike="noStrike" u="none">
                  <a:solidFill>
                    <a:srgbClr val="000000"/>
                  </a:solidFill>
                  <a:effectLst/>
                  <a:uFillTx/>
                  <a:latin typeface="Arial"/>
                </a:rPr>
                <a:t>to 1970, Part 2;</a:t>
              </a:r>
              <a:endParaRPr b="0" lang="en-US" sz="800" strike="noStrike" u="none">
                <a:solidFill>
                  <a:srgbClr val="ffffff"/>
                </a:solidFill>
                <a:effectLst/>
                <a:uFillTx/>
                <a:latin typeface="Times New Roman"/>
              </a:endParaRPr>
            </a:p>
          </p:txBody>
        </p:sp>
        <p:sp>
          <p:nvSpPr>
            <p:cNvPr id="130" name=""/>
            <p:cNvSpPr/>
            <p:nvPr/>
          </p:nvSpPr>
          <p:spPr>
            <a:xfrm>
              <a:off x="3482640" y="7398000"/>
              <a:ext cx="257724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A.C. Nielson Co.; National Cable Television Association.</a:t>
              </a:r>
              <a:endParaRPr b="0" lang="en-US" sz="800" strike="noStrike" u="none">
                <a:solidFill>
                  <a:srgbClr val="ffffff"/>
                </a:solidFill>
                <a:effectLst/>
                <a:uFillTx/>
                <a:latin typeface="Times New Roman"/>
              </a:endParaRPr>
            </a:p>
          </p:txBody>
        </p:sp>
      </p:grpSp>
      <p:sp>
        <p:nvSpPr>
          <p:cNvPr id="131" name=""/>
          <p:cNvSpPr/>
          <p:nvPr/>
        </p:nvSpPr>
        <p:spPr>
          <a:xfrm>
            <a:off x="6553080" y="6248520"/>
            <a:ext cx="1905120" cy="45720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132" name=""/>
          <p:cNvSpPr/>
          <p:nvPr/>
        </p:nvSpPr>
        <p:spPr>
          <a:xfrm>
            <a:off x="3887640" y="1141560"/>
            <a:ext cx="4951440" cy="1373400"/>
          </a:xfrm>
          <a:prstGeom prst="rect">
            <a:avLst/>
          </a:prstGeom>
          <a:noFill/>
          <a:ln w="0">
            <a:noFill/>
          </a:ln>
        </p:spPr>
        <p:style>
          <a:lnRef idx="0"/>
          <a:fillRef idx="0"/>
          <a:effectRef idx="0"/>
          <a:fontRef idx="minor"/>
        </p:style>
        <p:txBody>
          <a:bodyPr lIns="92160" rIns="92160" tIns="46080" bIns="46080" anchor="t">
            <a:spAutoFit/>
          </a:bodyPr>
          <a:p>
            <a:pPr algn="ctr">
              <a:lnSpc>
                <a:spcPct val="100000"/>
              </a:lnSpc>
              <a:tabLst>
                <a:tab algn="l" pos="0"/>
                <a:tab algn="l" pos="1154160"/>
                <a:tab algn="l" pos="2308320"/>
                <a:tab algn="l" pos="3462480"/>
                <a:tab algn="l" pos="4616280"/>
                <a:tab algn="l" pos="5770440"/>
                <a:tab algn="l" pos="6924600"/>
                <a:tab algn="l" pos="8078760"/>
                <a:tab algn="l" pos="9232920"/>
                <a:tab algn="l" pos="10387080"/>
              </a:tabLst>
            </a:pPr>
            <a:r>
              <a:rPr b="1" lang="en-US" sz="2800" strike="noStrike" u="none">
                <a:solidFill>
                  <a:srgbClr val="003300"/>
                </a:solidFill>
                <a:effectLst/>
                <a:uFillTx/>
                <a:latin typeface="Comic Sans MS"/>
              </a:rPr>
              <a:t>Years for Major Technologies to Reach </a:t>
            </a:r>
            <a:endParaRPr b="0" lang="en-US" sz="2800" strike="noStrike" u="none">
              <a:solidFill>
                <a:srgbClr val="ffffff"/>
              </a:solidFill>
              <a:effectLst/>
              <a:uFillTx/>
              <a:latin typeface="Times New Roman"/>
            </a:endParaRPr>
          </a:p>
          <a:p>
            <a:pPr algn="ctr">
              <a:lnSpc>
                <a:spcPct val="100000"/>
              </a:lnSpc>
              <a:tabLst>
                <a:tab algn="l" pos="0"/>
                <a:tab algn="l" pos="1154160"/>
                <a:tab algn="l" pos="2308320"/>
                <a:tab algn="l" pos="3462480"/>
                <a:tab algn="l" pos="4616280"/>
                <a:tab algn="l" pos="5770440"/>
                <a:tab algn="l" pos="6924600"/>
                <a:tab algn="l" pos="8078760"/>
                <a:tab algn="l" pos="9232920"/>
                <a:tab algn="l" pos="10387080"/>
              </a:tabLst>
            </a:pPr>
            <a:r>
              <a:rPr b="1" lang="en-US" sz="2800" strike="noStrike" u="none">
                <a:solidFill>
                  <a:srgbClr val="003300"/>
                </a:solidFill>
                <a:effectLst/>
                <a:uFillTx/>
                <a:latin typeface="Comic Sans MS"/>
              </a:rPr>
              <a:t> 50% of American Homes</a:t>
            </a:r>
            <a:endParaRPr b="0" lang="en-US" sz="2800" strike="noStrike" u="none">
              <a:solidFill>
                <a:srgbClr val="ffffff"/>
              </a:solidFill>
              <a:effectLst/>
              <a:uFillTx/>
              <a:latin typeface="Times New Roman"/>
            </a:endParaRPr>
          </a:p>
        </p:txBody>
      </p:sp>
      <p:sp>
        <p:nvSpPr>
          <p:cNvPr id="133" name=""/>
          <p:cNvSpPr/>
          <p:nvPr/>
        </p:nvSpPr>
        <p:spPr>
          <a:xfrm>
            <a:off x="1660680" y="0"/>
            <a:ext cx="5938200" cy="1006920"/>
          </a:xfrm>
          <a:prstGeom prst="rect">
            <a:avLst/>
          </a:prstGeom>
          <a:noFill/>
          <a:ln w="0">
            <a:noFill/>
          </a:ln>
        </p:spPr>
        <p:style>
          <a:lnRef idx="0"/>
          <a:fillRef idx="0"/>
          <a:effectRef idx="0"/>
          <a:fontRef idx="minor"/>
        </p:style>
        <p:txBody>
          <a:bodyPr wrap="none" lIns="92160" rIns="92160" tIns="46080" bIns="460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3300"/>
                </a:solidFill>
                <a:effectLst/>
                <a:uFillTx/>
                <a:latin typeface="Rockwell"/>
              </a:rPr>
              <a:t>Putting Things in Perspective</a:t>
            </a:r>
            <a:endParaRPr b="0" lang="en-US" sz="36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3300"/>
                </a:solidFill>
                <a:effectLst/>
                <a:uFillTx/>
                <a:latin typeface="Rockwell"/>
              </a:rPr>
              <a:t>Making access a commodity</a:t>
            </a:r>
            <a:endParaRPr b="0" lang="en-US" sz="2400" strike="noStrike" u="none">
              <a:solidFill>
                <a:srgbClr val="ffffff"/>
              </a:solidFill>
              <a:effectLst/>
              <a:uFillTx/>
              <a:latin typeface="Times New Roman"/>
            </a:endParaRPr>
          </a:p>
        </p:txBody>
      </p:sp>
      <p:sp>
        <p:nvSpPr>
          <p:cNvPr id="134" name=""/>
          <p:cNvSpPr/>
          <p:nvPr/>
        </p:nvSpPr>
        <p:spPr>
          <a:xfrm>
            <a:off x="6249600" y="3124080"/>
            <a:ext cx="1772640" cy="8254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Only 50 web</a:t>
            </a:r>
            <a:endParaRPr b="0" lang="en-US" sz="24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Sites in 1992</a:t>
            </a:r>
            <a:endParaRPr b="0" lang="en-US" sz="2400" strike="noStrike" u="none">
              <a:solidFill>
                <a:srgbClr val="ffffff"/>
              </a:solidFill>
              <a:effectLst/>
              <a:uFillTx/>
              <a:latin typeface="Times New Roman"/>
            </a:endParaRPr>
          </a:p>
        </p:txBody>
      </p:sp>
      <p:sp>
        <p:nvSpPr>
          <p:cNvPr id="135" name=""/>
          <p:cNvSpPr/>
          <p:nvPr/>
        </p:nvSpPr>
        <p:spPr>
          <a:xfrm>
            <a:off x="3936960" y="2590920"/>
            <a:ext cx="5511960" cy="2297160"/>
          </a:xfrm>
          <a:prstGeom prst="rect">
            <a:avLst/>
          </a:prstGeom>
          <a:solidFill>
            <a:srgbClr val="00ff00"/>
          </a:solidFill>
          <a:ln w="0">
            <a:noFill/>
          </a:ln>
        </p:spPr>
        <p:style>
          <a:lnRef idx="0"/>
          <a:fillRef idx="0"/>
          <a:effectRef idx="0"/>
          <a:fontRef idx="minor"/>
        </p:style>
        <p:txBody>
          <a:bodyPr lIns="90000" rIns="90000" tIns="46800" bIns="46800" anchor="t">
            <a:spAutoFit/>
          </a:bodyPr>
          <a:p>
            <a:pPr>
              <a:lnSpc>
                <a:spcPct val="9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Electricity as a percent of all consumption:</a:t>
            </a:r>
            <a:endParaRPr b="0" lang="en-US" sz="2400" strike="noStrike" u="none">
              <a:solidFill>
                <a:srgbClr val="ffffff"/>
              </a:solidFill>
              <a:effectLst/>
              <a:uFillTx/>
              <a:latin typeface="Times New Roman"/>
            </a:endParaRPr>
          </a:p>
          <a:p>
            <a:pPr lvl="1" marL="457200">
              <a:lnSpc>
                <a:spcPct val="9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25% in 1970</a:t>
            </a:r>
            <a:endParaRPr b="0" lang="en-US" sz="2400" strike="noStrike" u="none">
              <a:solidFill>
                <a:srgbClr val="ffffff"/>
              </a:solidFill>
              <a:effectLst/>
              <a:uFillTx/>
              <a:latin typeface="Times New Roman"/>
            </a:endParaRPr>
          </a:p>
          <a:p>
            <a:pPr lvl="1" marL="457200">
              <a:lnSpc>
                <a:spcPct val="9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40% in 2000</a:t>
            </a:r>
            <a:endParaRPr b="0" lang="en-US" sz="2400" strike="noStrike" u="none">
              <a:solidFill>
                <a:srgbClr val="ffffff"/>
              </a:solidFill>
              <a:effectLst/>
              <a:uFillTx/>
              <a:latin typeface="Times New Roman"/>
            </a:endParaRPr>
          </a:p>
          <a:p>
            <a:pPr>
              <a:lnSpc>
                <a:spcPct val="9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We move fast, but not that fast toward long term solutions</a:t>
            </a:r>
            <a:endParaRPr b="0" lang="en-US" sz="2400" strike="noStrike" u="none">
              <a:solidFill>
                <a:srgbClr val="ffffff"/>
              </a:solidFill>
              <a:effectLst/>
              <a:uFillTx/>
              <a:latin typeface="Times New Roman"/>
            </a:endParaRPr>
          </a:p>
        </p:txBody>
      </p:sp>
      <p:sp>
        <p:nvSpPr>
          <p:cNvPr id="2" name="PlaceHolder 1"/>
          <p:cNvSpPr>
            <a:spLocks noGrp="1"/>
          </p:cNvSpPr>
          <p:nvPr>
            <p:ph type="ftr" idx="2"/>
          </p:nvPr>
        </p:nvSpPr>
        <p:spPr/>
        <p:txBody>
          <a:bodyPr/>
          <a:p>
            <a:r>
              <a:t>Gov Jim Geringer</a:t>
            </a:r>
          </a:p>
        </p:txBody>
      </p:sp>
    </p:spTree>
  </p:cSld>
  <p:transition spd="med">
    <p:random/>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36" name="PlaceHolder 1"/>
          <p:cNvSpPr>
            <a:spLocks noGrp="1"/>
          </p:cNvSpPr>
          <p:nvPr>
            <p:ph type="title"/>
          </p:nvPr>
        </p:nvSpPr>
        <p:spPr>
          <a:xfrm>
            <a:off x="685800" y="7596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00"/>
                </a:solidFill>
                <a:effectLst/>
                <a:uFillTx/>
                <a:latin typeface="Times New Roman"/>
              </a:rPr>
              <a:t>Elements of Energy Policy </a:t>
            </a:r>
            <a:endParaRPr b="0" lang="en-US" sz="4400" strike="noStrike" u="none">
              <a:solidFill>
                <a:srgbClr val="ffff00"/>
              </a:solidFill>
              <a:effectLst/>
              <a:uFillTx/>
              <a:latin typeface="Times New Roman"/>
            </a:endParaRPr>
          </a:p>
        </p:txBody>
      </p:sp>
      <p:sp>
        <p:nvSpPr>
          <p:cNvPr id="137" name="PlaceHolder 2"/>
          <p:cNvSpPr>
            <a:spLocks noGrp="1"/>
          </p:cNvSpPr>
          <p:nvPr>
            <p:ph/>
          </p:nvPr>
        </p:nvSpPr>
        <p:spPr>
          <a:xfrm>
            <a:off x="685440" y="1371240"/>
            <a:ext cx="4724280" cy="5181480"/>
          </a:xfrm>
          <a:prstGeom prst="rect">
            <a:avLst/>
          </a:prstGeom>
          <a:noFill/>
          <a:ln w="0">
            <a:noFill/>
          </a:ln>
        </p:spPr>
        <p:txBody>
          <a:bodyPr lIns="90000" rIns="90000" tIns="46800" bIns="46800" anchor="t">
            <a:normAutofit/>
          </a:bodyPr>
          <a:p>
            <a:pPr marL="343080" indent="-343080">
              <a:lnSpc>
                <a:spcPct val="9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Economic</a:t>
            </a:r>
            <a:endParaRPr b="0" lang="en-US" sz="2800" strike="noStrike" u="none">
              <a:solidFill>
                <a:srgbClr val="ffffff"/>
              </a:solidFill>
              <a:effectLst/>
              <a:uFillTx/>
              <a:latin typeface="Times New Roman"/>
            </a:endParaRPr>
          </a:p>
          <a:p>
            <a:pPr lvl="1" marL="743040" indent="-285840">
              <a:lnSpc>
                <a:spcPct val="90000"/>
              </a:lnSpc>
              <a:spcBef>
                <a:spcPts val="601"/>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Balancing goals</a:t>
            </a:r>
            <a:endParaRPr b="0" lang="en-US" sz="2400" strike="noStrike" u="none">
              <a:solidFill>
                <a:srgbClr val="ffffff"/>
              </a:solidFill>
              <a:effectLst/>
              <a:uFillTx/>
              <a:latin typeface="Times New Roman"/>
            </a:endParaRPr>
          </a:p>
          <a:p>
            <a:pPr lvl="1" marL="743040" indent="-285840">
              <a:lnSpc>
                <a:spcPct val="90000"/>
              </a:lnSpc>
              <a:spcBef>
                <a:spcPts val="601"/>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Competitive markets</a:t>
            </a:r>
            <a:endParaRPr b="0" lang="en-US" sz="2400" strike="noStrike" u="none">
              <a:solidFill>
                <a:srgbClr val="ffffff"/>
              </a:solidFill>
              <a:effectLst/>
              <a:uFillTx/>
              <a:latin typeface="Times New Roman"/>
            </a:endParaRPr>
          </a:p>
          <a:p>
            <a:pPr lvl="1" marL="743040" indent="-285840">
              <a:lnSpc>
                <a:spcPct val="90000"/>
              </a:lnSpc>
              <a:spcBef>
                <a:spcPts val="601"/>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Energy: the economic engine</a:t>
            </a:r>
            <a:endParaRPr b="0" lang="en-US" sz="2400" strike="noStrike" u="none">
              <a:solidFill>
                <a:srgbClr val="ffffff"/>
              </a:solidFill>
              <a:effectLst/>
              <a:uFillTx/>
              <a:latin typeface="Times New Roman"/>
            </a:endParaRPr>
          </a:p>
          <a:p>
            <a:pPr marL="343080" indent="-343080">
              <a:lnSpc>
                <a:spcPct val="9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Environmental</a:t>
            </a:r>
            <a:endParaRPr b="0" lang="en-US" sz="2800" strike="noStrike" u="none">
              <a:solidFill>
                <a:srgbClr val="ffffff"/>
              </a:solidFill>
              <a:effectLst/>
              <a:uFillTx/>
              <a:latin typeface="Times New Roman"/>
            </a:endParaRPr>
          </a:p>
          <a:p>
            <a:pPr lvl="1" marL="743040" indent="-285840">
              <a:lnSpc>
                <a:spcPct val="90000"/>
              </a:lnSpc>
              <a:spcBef>
                <a:spcPts val="601"/>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Performance based</a:t>
            </a:r>
            <a:endParaRPr b="0" lang="en-US" sz="2400" strike="noStrike" u="none">
              <a:solidFill>
                <a:srgbClr val="ffffff"/>
              </a:solidFill>
              <a:effectLst/>
              <a:uFillTx/>
              <a:latin typeface="Times New Roman"/>
            </a:endParaRPr>
          </a:p>
          <a:p>
            <a:pPr lvl="2" marL="1143000" indent="-228600">
              <a:lnSpc>
                <a:spcPct val="90000"/>
              </a:lnSpc>
              <a:spcBef>
                <a:spcPts val="499"/>
              </a:spcBef>
              <a:buClr>
                <a:srgbClr val="ffffff"/>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Times New Roman"/>
              </a:rPr>
              <a:t>Air, water, land quality</a:t>
            </a:r>
            <a:endParaRPr b="0" lang="en-US" sz="2000" strike="noStrike" u="none">
              <a:solidFill>
                <a:srgbClr val="ffffff"/>
              </a:solidFill>
              <a:effectLst/>
              <a:uFillTx/>
              <a:latin typeface="Times New Roman"/>
            </a:endParaRPr>
          </a:p>
          <a:p>
            <a:pPr lvl="1" marL="743040" indent="-285840">
              <a:lnSpc>
                <a:spcPct val="90000"/>
              </a:lnSpc>
              <a:spcBef>
                <a:spcPts val="601"/>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Incentives for attainment</a:t>
            </a:r>
            <a:endParaRPr b="0" lang="en-US" sz="2400" strike="noStrike" u="none">
              <a:solidFill>
                <a:srgbClr val="ffffff"/>
              </a:solidFill>
              <a:effectLst/>
              <a:uFillTx/>
              <a:latin typeface="Times New Roman"/>
            </a:endParaRPr>
          </a:p>
          <a:p>
            <a:pPr lvl="1" marL="743040" indent="-285840">
              <a:lnSpc>
                <a:spcPct val="90000"/>
              </a:lnSpc>
              <a:spcBef>
                <a:spcPts val="601"/>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Trading</a:t>
            </a:r>
            <a:endParaRPr b="0" lang="en-US" sz="2400" strike="noStrike" u="none">
              <a:solidFill>
                <a:srgbClr val="ffffff"/>
              </a:solidFill>
              <a:effectLst/>
              <a:uFillTx/>
              <a:latin typeface="Times New Roman"/>
            </a:endParaRPr>
          </a:p>
          <a:p>
            <a:pPr marL="343080" indent="-343080">
              <a:lnSpc>
                <a:spcPct val="9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Security</a:t>
            </a:r>
            <a:endParaRPr b="0" lang="en-US" sz="2800" strike="noStrike" u="none">
              <a:solidFill>
                <a:srgbClr val="ffffff"/>
              </a:solidFill>
              <a:effectLst/>
              <a:uFillTx/>
              <a:latin typeface="Times New Roman"/>
            </a:endParaRPr>
          </a:p>
          <a:p>
            <a:pPr lvl="1" marL="743040" indent="-285840">
              <a:lnSpc>
                <a:spcPct val="90000"/>
              </a:lnSpc>
              <a:spcBef>
                <a:spcPts val="601"/>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Strategic alliances, strategic reserves</a:t>
            </a:r>
            <a:endParaRPr b="0" lang="en-US" sz="2400" strike="noStrike" u="none">
              <a:solidFill>
                <a:srgbClr val="ffffff"/>
              </a:solidFill>
              <a:effectLst/>
              <a:uFillTx/>
              <a:latin typeface="Times New Roman"/>
            </a:endParaRPr>
          </a:p>
        </p:txBody>
      </p:sp>
      <p:sp>
        <p:nvSpPr>
          <p:cNvPr id="138" name="PlaceHolder 3"/>
          <p:cNvSpPr>
            <a:spLocks noGrp="1"/>
          </p:cNvSpPr>
          <p:nvPr>
            <p:ph/>
          </p:nvPr>
        </p:nvSpPr>
        <p:spPr>
          <a:xfrm>
            <a:off x="5410080" y="1981080"/>
            <a:ext cx="3810240" cy="4114800"/>
          </a:xfrm>
          <a:prstGeom prst="rect">
            <a:avLst/>
          </a:prstGeom>
          <a:noFill/>
          <a:ln w="0">
            <a:noFill/>
          </a:ln>
        </p:spPr>
        <p:txBody>
          <a:bodyPr lIns="90000" rIns="90000" tIns="46800" bIns="46800" anchor="t">
            <a:normAutofit/>
          </a:bodyPr>
          <a:p>
            <a:pPr marL="343080" indent="-343080">
              <a:lnSpc>
                <a:spcPct val="9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Regulatory</a:t>
            </a:r>
            <a:endParaRPr b="0" lang="en-US" sz="2800" strike="noStrike" u="none">
              <a:solidFill>
                <a:srgbClr val="ffffff"/>
              </a:solidFill>
              <a:effectLst/>
              <a:uFillTx/>
              <a:latin typeface="Times New Roman"/>
            </a:endParaRPr>
          </a:p>
          <a:p>
            <a:pPr lvl="1" marL="743040" indent="-285840">
              <a:lnSpc>
                <a:spcPct val="90000"/>
              </a:lnSpc>
              <a:spcBef>
                <a:spcPts val="601"/>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Federal – Control or Coordination</a:t>
            </a:r>
            <a:endParaRPr b="0" lang="en-US" sz="2400" strike="noStrike" u="none">
              <a:solidFill>
                <a:srgbClr val="ffffff"/>
              </a:solidFill>
              <a:effectLst/>
              <a:uFillTx/>
              <a:latin typeface="Times New Roman"/>
            </a:endParaRPr>
          </a:p>
          <a:p>
            <a:pPr lvl="1" marL="743040" indent="-285840">
              <a:lnSpc>
                <a:spcPct val="90000"/>
              </a:lnSpc>
              <a:spcBef>
                <a:spcPts val="601"/>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State – move to market based</a:t>
            </a:r>
            <a:endParaRPr b="0" lang="en-US" sz="2400" strike="noStrike" u="none">
              <a:solidFill>
                <a:srgbClr val="ffffff"/>
              </a:solidFill>
              <a:effectLst/>
              <a:uFillTx/>
              <a:latin typeface="Times New Roman"/>
            </a:endParaRPr>
          </a:p>
          <a:p>
            <a:pPr marL="343080" indent="-343080">
              <a:lnSpc>
                <a:spcPct val="9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North American Energy </a:t>
            </a:r>
            <a:endParaRPr b="0" lang="en-US" sz="2800" strike="noStrike" u="none">
              <a:solidFill>
                <a:srgbClr val="ffffff"/>
              </a:solidFill>
              <a:effectLst/>
              <a:uFillTx/>
              <a:latin typeface="Times New Roman"/>
            </a:endParaRPr>
          </a:p>
          <a:p>
            <a:pPr lvl="1" marL="743040" indent="-285840">
              <a:lnSpc>
                <a:spcPct val="90000"/>
              </a:lnSpc>
              <a:spcBef>
                <a:spcPts val="601"/>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Canada</a:t>
            </a:r>
            <a:endParaRPr b="0" lang="en-US" sz="2400" strike="noStrike" u="none">
              <a:solidFill>
                <a:srgbClr val="ffffff"/>
              </a:solidFill>
              <a:effectLst/>
              <a:uFillTx/>
              <a:latin typeface="Times New Roman"/>
            </a:endParaRPr>
          </a:p>
          <a:p>
            <a:pPr lvl="1" marL="743040" indent="-285840">
              <a:lnSpc>
                <a:spcPct val="90000"/>
              </a:lnSpc>
              <a:spcBef>
                <a:spcPts val="601"/>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Mexico</a:t>
            </a:r>
            <a:endParaRPr b="0" lang="en-US" sz="2400" strike="noStrike" u="none">
              <a:solidFill>
                <a:srgbClr val="ffffff"/>
              </a:solidFill>
              <a:effectLst/>
              <a:uFillTx/>
              <a:latin typeface="Times New Roman"/>
            </a:endParaRPr>
          </a:p>
          <a:p>
            <a:pPr lvl="1" marL="743040" indent="-285840">
              <a:lnSpc>
                <a:spcPct val="90000"/>
              </a:lnSpc>
              <a:spcBef>
                <a:spcPts val="601"/>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U.S.</a:t>
            </a:r>
            <a:endParaRPr b="0" lang="en-US" sz="2400" strike="noStrike" u="none">
              <a:solidFill>
                <a:srgbClr val="ffffff"/>
              </a:solidFill>
              <a:effectLst/>
              <a:uFillTx/>
              <a:latin typeface="Times New Roman"/>
            </a:endParaRPr>
          </a:p>
        </p:txBody>
      </p:sp>
      <p:sp>
        <p:nvSpPr>
          <p:cNvPr id="5" name="PlaceHolder 4"/>
          <p:cNvSpPr>
            <a:spLocks noGrp="1"/>
          </p:cNvSpPr>
          <p:nvPr>
            <p:ph type="ftr" idx="2"/>
          </p:nvPr>
        </p:nvSpPr>
        <p:spPr/>
        <p:txBody>
          <a:bodyPr/>
          <a:p>
            <a:r>
              <a:t>Gov Jim Geringer</a:t>
            </a:r>
          </a:p>
        </p:txBody>
      </p:sp>
    </p:spTree>
  </p:cSld>
  <p:transition spd="med">
    <p:random/>
  </p:transition>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39" name="PlaceHolder 1"/>
          <p:cNvSpPr>
            <a:spLocks noGrp="1"/>
          </p:cNvSpPr>
          <p:nvPr>
            <p:ph type="title"/>
          </p:nvPr>
        </p:nvSpPr>
        <p:spPr>
          <a:xfrm>
            <a:off x="380520" y="151920"/>
            <a:ext cx="807732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00"/>
                </a:solidFill>
                <a:effectLst/>
                <a:uFillTx/>
                <a:latin typeface="Times New Roman"/>
              </a:rPr>
              <a:t>Elements of Energy Policy (cont.)</a:t>
            </a:r>
            <a:endParaRPr b="0" lang="en-US" sz="4400" strike="noStrike" u="none">
              <a:solidFill>
                <a:srgbClr val="ffff00"/>
              </a:solidFill>
              <a:effectLst/>
              <a:uFillTx/>
              <a:latin typeface="Times New Roman"/>
            </a:endParaRPr>
          </a:p>
        </p:txBody>
      </p:sp>
      <p:sp>
        <p:nvSpPr>
          <p:cNvPr id="140" name="PlaceHolder 2"/>
          <p:cNvSpPr>
            <a:spLocks noGrp="1"/>
          </p:cNvSpPr>
          <p:nvPr>
            <p:ph/>
          </p:nvPr>
        </p:nvSpPr>
        <p:spPr>
          <a:xfrm>
            <a:off x="685800" y="1981080"/>
            <a:ext cx="7772400" cy="4648320"/>
          </a:xfrm>
          <a:prstGeom prst="rect">
            <a:avLst/>
          </a:prstGeom>
          <a:noFill/>
          <a:ln w="0">
            <a:noFill/>
          </a:ln>
        </p:spPr>
        <p:txBody>
          <a:bodyPr lIns="90000" rIns="90000" tIns="46800" bIns="46800" anchor="t">
            <a:normAutofit lnSpcReduction="9999"/>
          </a:bodyPr>
          <a:p>
            <a:pPr marL="343080" indent="-343080">
              <a:lnSpc>
                <a:spcPct val="90000"/>
              </a:lnSpc>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Research and Development</a:t>
            </a:r>
            <a:endParaRPr b="0" lang="en-US" sz="3200" strike="noStrike" u="none">
              <a:solidFill>
                <a:srgbClr val="ffffff"/>
              </a:solidFill>
              <a:effectLst/>
              <a:uFillTx/>
              <a:latin typeface="Times New Roman"/>
            </a:endParaRPr>
          </a:p>
          <a:p>
            <a:pPr lvl="1" marL="743040" indent="-285840">
              <a:lnSpc>
                <a:spcPct val="9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Enhanced coal</a:t>
            </a:r>
            <a:endParaRPr b="0" lang="en-US" sz="2800" strike="noStrike" u="none">
              <a:solidFill>
                <a:srgbClr val="ffffff"/>
              </a:solidFill>
              <a:effectLst/>
              <a:uFillTx/>
              <a:latin typeface="Times New Roman"/>
            </a:endParaRPr>
          </a:p>
          <a:p>
            <a:pPr lvl="1" marL="743040" indent="-285840">
              <a:lnSpc>
                <a:spcPct val="9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Less intrusive extraction</a:t>
            </a:r>
            <a:endParaRPr b="0" lang="en-US" sz="2800" strike="noStrike" u="none">
              <a:solidFill>
                <a:srgbClr val="ffffff"/>
              </a:solidFill>
              <a:effectLst/>
              <a:uFillTx/>
              <a:latin typeface="Times New Roman"/>
            </a:endParaRPr>
          </a:p>
          <a:p>
            <a:pPr lvl="1" marL="743040" indent="-285840">
              <a:lnSpc>
                <a:spcPct val="9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New technologies for supply, transmission</a:t>
            </a:r>
            <a:endParaRPr b="0" lang="en-US" sz="2800" strike="noStrike" u="none">
              <a:solidFill>
                <a:srgbClr val="ffffff"/>
              </a:solidFill>
              <a:effectLst/>
              <a:uFillTx/>
              <a:latin typeface="Times New Roman"/>
            </a:endParaRPr>
          </a:p>
          <a:p>
            <a:pPr marL="343080" indent="-343080">
              <a:lnSpc>
                <a:spcPct val="90000"/>
              </a:lnSpc>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Renewables</a:t>
            </a:r>
            <a:endParaRPr b="0" lang="en-US" sz="3200" strike="noStrike" u="none">
              <a:solidFill>
                <a:srgbClr val="ffffff"/>
              </a:solidFill>
              <a:effectLst/>
              <a:uFillTx/>
              <a:latin typeface="Times New Roman"/>
            </a:endParaRPr>
          </a:p>
          <a:p>
            <a:pPr marL="343080" indent="-343080">
              <a:lnSpc>
                <a:spcPct val="90000"/>
              </a:lnSpc>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Conservation, efficiency</a:t>
            </a:r>
            <a:endParaRPr b="0" lang="en-US" sz="3200" strike="noStrike" u="none">
              <a:solidFill>
                <a:srgbClr val="ffffff"/>
              </a:solidFill>
              <a:effectLst/>
              <a:uFillTx/>
              <a:latin typeface="Times New Roman"/>
            </a:endParaRPr>
          </a:p>
          <a:p>
            <a:pPr marL="343080" indent="-343080">
              <a:lnSpc>
                <a:spcPct val="90000"/>
              </a:lnSpc>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Distributed Generation</a:t>
            </a:r>
            <a:endParaRPr b="0" lang="en-US" sz="3200" strike="noStrike" u="none">
              <a:solidFill>
                <a:srgbClr val="ffffff"/>
              </a:solidFill>
              <a:effectLst/>
              <a:uFillTx/>
              <a:latin typeface="Times New Roman"/>
            </a:endParaRPr>
          </a:p>
          <a:p>
            <a:pPr marL="343080" indent="-343080">
              <a:lnSpc>
                <a:spcPct val="90000"/>
              </a:lnSpc>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Taxation</a:t>
            </a:r>
            <a:endParaRPr b="0" lang="en-US" sz="3200" strike="noStrike" u="none">
              <a:solidFill>
                <a:srgbClr val="ffffff"/>
              </a:solidFill>
              <a:effectLst/>
              <a:uFillTx/>
              <a:latin typeface="Times New Roman"/>
            </a:endParaRPr>
          </a:p>
          <a:p>
            <a:pPr marL="343080" indent="-343080">
              <a:lnSpc>
                <a:spcPct val="90000"/>
              </a:lnSpc>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Making the transition</a:t>
            </a:r>
            <a:endParaRPr b="0" lang="en-US" sz="3200" strike="noStrike" u="none">
              <a:solidFill>
                <a:srgbClr val="ffffff"/>
              </a:solidFill>
              <a:effectLst/>
              <a:uFillTx/>
              <a:latin typeface="Times New Roman"/>
            </a:endParaRPr>
          </a:p>
          <a:p>
            <a:pPr marL="343080" indent="0">
              <a:lnSpc>
                <a:spcPct val="90000"/>
              </a:lnSpc>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ff"/>
              </a:solidFill>
              <a:effectLst/>
              <a:uFillTx/>
              <a:latin typeface="Times New Roman"/>
            </a:endParaRPr>
          </a:p>
        </p:txBody>
      </p:sp>
      <p:sp>
        <p:nvSpPr>
          <p:cNvPr id="141" name=""/>
          <p:cNvSpPr/>
          <p:nvPr/>
        </p:nvSpPr>
        <p:spPr>
          <a:xfrm>
            <a:off x="5867280" y="4267080"/>
            <a:ext cx="2987640" cy="2556360"/>
          </a:xfrm>
          <a:prstGeom prst="rect">
            <a:avLst/>
          </a:prstGeom>
          <a:noFill/>
          <a:ln w="0">
            <a:noFill/>
          </a:ln>
        </p:spPr>
        <p:style>
          <a:lnRef idx="0"/>
          <a:fillRef idx="0"/>
          <a:effectRef idx="0"/>
          <a:fontRef idx="minor"/>
        </p:style>
        <p:txBody>
          <a:bodyPr lIns="90000" rIns="90000" tIns="46800" bIns="46800" anchor="t">
            <a:spAutoFit/>
          </a:bodyPr>
          <a:p>
            <a:pPr>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Fuel diversity</a:t>
            </a:r>
            <a:endParaRPr b="0" lang="en-US" sz="3200" strike="noStrike" u="none">
              <a:solidFill>
                <a:srgbClr val="ffffff"/>
              </a:solidFill>
              <a:effectLst/>
              <a:uFillTx/>
              <a:latin typeface="Times New Roman"/>
            </a:endParaRPr>
          </a:p>
          <a:p>
            <a:pPr lvl="1" marL="457200">
              <a:lnSpc>
                <a:spcPct val="10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Fossil</a:t>
            </a:r>
            <a:endParaRPr b="0" lang="en-US" sz="2800" strike="noStrike" u="none">
              <a:solidFill>
                <a:srgbClr val="ffffff"/>
              </a:solidFill>
              <a:effectLst/>
              <a:uFillTx/>
              <a:latin typeface="Times New Roman"/>
            </a:endParaRPr>
          </a:p>
          <a:p>
            <a:pPr lvl="1" marL="457200">
              <a:lnSpc>
                <a:spcPct val="10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Renewable</a:t>
            </a:r>
            <a:endParaRPr b="0" lang="en-US" sz="2800" strike="noStrike" u="none">
              <a:solidFill>
                <a:srgbClr val="ffffff"/>
              </a:solidFill>
              <a:effectLst/>
              <a:uFillTx/>
              <a:latin typeface="Times New Roman"/>
            </a:endParaRPr>
          </a:p>
          <a:p>
            <a:pPr lvl="1" marL="457200">
              <a:lnSpc>
                <a:spcPct val="10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Nuclear</a:t>
            </a:r>
            <a:endParaRPr b="0" lang="en-US" sz="2800" strike="noStrike" u="none">
              <a:solidFill>
                <a:srgbClr val="ffffff"/>
              </a:solidFill>
              <a:effectLst/>
              <a:uFillTx/>
              <a:latin typeface="Times New Roman"/>
            </a:endParaRPr>
          </a:p>
          <a:p>
            <a:pPr>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ff"/>
              </a:solidFill>
              <a:effectLst/>
              <a:uFillTx/>
              <a:latin typeface="Times New Roman"/>
            </a:endParaRPr>
          </a:p>
        </p:txBody>
      </p:sp>
    </p:spTree>
  </p:cSld>
  <p:transition spd="med">
    <p:random/>
  </p:transition>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142" name="figure_2" descr=""/>
          <p:cNvPicPr/>
          <p:nvPr/>
        </p:nvPicPr>
        <p:blipFill>
          <a:blip r:embed="rId1"/>
          <a:srcRect l="0" t="0" r="0" b="14458"/>
          <a:stretch/>
        </p:blipFill>
        <p:spPr>
          <a:xfrm>
            <a:off x="304920" y="0"/>
            <a:ext cx="7989840" cy="6805440"/>
          </a:xfrm>
          <a:prstGeom prst="rect">
            <a:avLst/>
          </a:prstGeom>
          <a:noFill/>
          <a:ln w="0">
            <a:noFill/>
          </a:ln>
        </p:spPr>
      </p:pic>
      <p:sp>
        <p:nvSpPr>
          <p:cNvPr id="143" name=""/>
          <p:cNvSpPr/>
          <p:nvPr/>
        </p:nvSpPr>
        <p:spPr>
          <a:xfrm>
            <a:off x="304920" y="0"/>
            <a:ext cx="1371600" cy="457200"/>
          </a:xfrm>
          <a:prstGeom prst="rect">
            <a:avLst/>
          </a:prstGeom>
          <a:solidFill>
            <a:srgbClr val="ffffff"/>
          </a:solidFill>
          <a:ln w="0">
            <a:noFill/>
          </a:ln>
        </p:spPr>
        <p:style>
          <a:lnRef idx="0"/>
          <a:fillRef idx="0"/>
          <a:effectRef idx="0"/>
          <a:fontRef idx="minor"/>
        </p:style>
        <p:txBody>
          <a:bodyPr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144" name=""/>
          <p:cNvSpPr/>
          <p:nvPr/>
        </p:nvSpPr>
        <p:spPr>
          <a:xfrm>
            <a:off x="5564520" y="304920"/>
            <a:ext cx="258516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59% Growth/20 yrs</a:t>
            </a:r>
            <a:endParaRPr b="0" lang="en-US" sz="2400" strike="noStrike" u="none">
              <a:solidFill>
                <a:srgbClr val="ffffff"/>
              </a:solidFill>
              <a:effectLst/>
              <a:uFillTx/>
              <a:latin typeface="Times New Roman"/>
            </a:endParaRPr>
          </a:p>
        </p:txBody>
      </p:sp>
      <p:sp>
        <p:nvSpPr>
          <p:cNvPr id="2" name="PlaceHolder 1"/>
          <p:cNvSpPr>
            <a:spLocks noGrp="1"/>
          </p:cNvSpPr>
          <p:nvPr>
            <p:ph type="ftr" idx="2"/>
          </p:nvPr>
        </p:nvSpPr>
        <p:spPr/>
        <p:txBody>
          <a:bodyPr/>
          <a:p>
            <a:r>
              <a:t>Gov Jim Geringer</a:t>
            </a:r>
          </a:p>
        </p:txBody>
      </p:sp>
    </p:spTree>
  </p:cSld>
  <p:transition spd="med">
    <p:random/>
  </p:transition>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145" name="figure_3" descr=""/>
          <p:cNvPicPr/>
          <p:nvPr/>
        </p:nvPicPr>
        <p:blipFill>
          <a:blip r:embed="rId1"/>
          <a:stretch/>
        </p:blipFill>
        <p:spPr>
          <a:xfrm>
            <a:off x="689040" y="0"/>
            <a:ext cx="7997760" cy="8348760"/>
          </a:xfrm>
          <a:prstGeom prst="rect">
            <a:avLst/>
          </a:prstGeom>
          <a:noFill/>
          <a:ln w="0">
            <a:noFill/>
          </a:ln>
        </p:spPr>
      </p:pic>
      <p:sp>
        <p:nvSpPr>
          <p:cNvPr id="146" name=""/>
          <p:cNvSpPr/>
          <p:nvPr/>
        </p:nvSpPr>
        <p:spPr>
          <a:xfrm>
            <a:off x="685800" y="0"/>
            <a:ext cx="1371600" cy="457200"/>
          </a:xfrm>
          <a:prstGeom prst="rect">
            <a:avLst/>
          </a:prstGeom>
          <a:solidFill>
            <a:srgbClr val="ffffff"/>
          </a:solidFill>
          <a:ln w="0">
            <a:noFill/>
          </a:ln>
        </p:spPr>
        <p:style>
          <a:lnRef idx="0"/>
          <a:fillRef idx="0"/>
          <a:effectRef idx="0"/>
          <a:fontRef idx="minor"/>
        </p:style>
        <p:txBody>
          <a:bodyPr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2" name="PlaceHolder 1"/>
          <p:cNvSpPr>
            <a:spLocks noGrp="1"/>
          </p:cNvSpPr>
          <p:nvPr>
            <p:ph type="ftr" idx="2"/>
          </p:nvPr>
        </p:nvSpPr>
        <p:spPr/>
        <p:txBody>
          <a:bodyPr/>
          <a:p>
            <a:r>
              <a:t>Gov Jim Geringer</a:t>
            </a:r>
          </a:p>
        </p:txBody>
      </p:sp>
    </p:spTree>
  </p:cSld>
  <p:transition spd="med">
    <p:random/>
  </p:transition>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7" name=""/>
          <p:cNvSpPr/>
          <p:nvPr/>
        </p:nvSpPr>
        <p:spPr>
          <a:xfrm>
            <a:off x="-30240" y="-992160"/>
            <a:ext cx="9144000" cy="3992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a0"/>
                </a:solidFill>
                <a:effectLst/>
                <a:uFillTx/>
                <a:latin typeface="Arial"/>
                <a:ea typeface="Arial"/>
              </a:rPr>
              <a:t> Energy Consumption and Carbon Emissions by Region, 1990-2020 </a:t>
            </a:r>
            <a:endParaRPr b="0" lang="en-US" sz="10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ffffff"/>
              </a:solidFill>
              <a:effectLst/>
              <a:uFillTx/>
              <a:latin typeface="Times New Roman"/>
            </a:endParaRPr>
          </a:p>
        </p:txBody>
      </p:sp>
      <p:sp>
        <p:nvSpPr>
          <p:cNvPr id="148" name=""/>
          <p:cNvSpPr/>
          <p:nvPr/>
        </p:nvSpPr>
        <p:spPr>
          <a:xfrm>
            <a:off x="-30240" y="-38268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ffffff"/>
              </a:solidFill>
              <a:effectLst/>
              <a:uFillTx/>
              <a:latin typeface="Times New Roman"/>
            </a:endParaRPr>
          </a:p>
        </p:txBody>
      </p:sp>
      <p:grpSp>
        <p:nvGrpSpPr>
          <p:cNvPr id="149" name=""/>
          <p:cNvGrpSpPr/>
          <p:nvPr/>
        </p:nvGrpSpPr>
        <p:grpSpPr>
          <a:xfrm>
            <a:off x="-34920" y="142920"/>
            <a:ext cx="9213840" cy="7629480"/>
            <a:chOff x="-34920" y="142920"/>
            <a:chExt cx="9213840" cy="7629480"/>
          </a:xfrm>
        </p:grpSpPr>
        <p:grpSp>
          <p:nvGrpSpPr>
            <p:cNvPr id="150" name=""/>
            <p:cNvGrpSpPr/>
            <p:nvPr/>
          </p:nvGrpSpPr>
          <p:grpSpPr>
            <a:xfrm>
              <a:off x="-30240" y="147600"/>
              <a:ext cx="9204480" cy="7620120"/>
              <a:chOff x="-30240" y="147600"/>
              <a:chExt cx="9204480" cy="7620120"/>
            </a:xfrm>
          </p:grpSpPr>
          <p:grpSp>
            <p:nvGrpSpPr>
              <p:cNvPr id="151" name=""/>
              <p:cNvGrpSpPr/>
              <p:nvPr/>
            </p:nvGrpSpPr>
            <p:grpSpPr>
              <a:xfrm>
                <a:off x="-30240" y="147600"/>
                <a:ext cx="2548080" cy="1371600"/>
                <a:chOff x="-30240" y="147600"/>
                <a:chExt cx="2548080" cy="1371600"/>
              </a:xfrm>
            </p:grpSpPr>
            <p:sp>
              <p:nvSpPr>
                <p:cNvPr id="152" name=""/>
                <p:cNvSpPr/>
                <p:nvPr/>
              </p:nvSpPr>
              <p:spPr>
                <a:xfrm>
                  <a:off x="-30240" y="147600"/>
                  <a:ext cx="2548080" cy="1371600"/>
                </a:xfrm>
                <a:prstGeom prst="rect">
                  <a:avLst/>
                </a:prstGeom>
                <a:noFill/>
                <a:ln w="0">
                  <a:noFill/>
                </a:ln>
              </p:spPr>
              <p:style>
                <a:lnRef idx="0"/>
                <a:fillRef idx="0"/>
                <a:effectRef idx="0"/>
                <a:fontRef idx="minor"/>
              </p:style>
              <p:txBody>
                <a:bodyPr lIns="90000" rIns="90000" tIns="46800" bIns="46800" anchor="b">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Region </a:t>
                  </a:r>
                  <a:endParaRPr b="0" lang="en-US" sz="14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153" name=""/>
                <p:cNvSpPr/>
                <p:nvPr/>
              </p:nvSpPr>
              <p:spPr>
                <a:xfrm>
                  <a:off x="-30240" y="147600"/>
                  <a:ext cx="2548080" cy="137160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154" name=""/>
              <p:cNvGrpSpPr/>
              <p:nvPr/>
            </p:nvGrpSpPr>
            <p:grpSpPr>
              <a:xfrm>
                <a:off x="2517840" y="147600"/>
                <a:ext cx="3174840" cy="762120"/>
                <a:chOff x="2517840" y="147600"/>
                <a:chExt cx="3174840" cy="762120"/>
              </a:xfrm>
            </p:grpSpPr>
            <p:sp>
              <p:nvSpPr>
                <p:cNvPr id="155" name=""/>
                <p:cNvSpPr/>
                <p:nvPr/>
              </p:nvSpPr>
              <p:spPr>
                <a:xfrm>
                  <a:off x="2517840" y="147600"/>
                  <a:ext cx="3174840" cy="762120"/>
                </a:xfrm>
                <a:prstGeom prst="rect">
                  <a:avLst/>
                </a:prstGeom>
                <a:noFill/>
                <a:ln w="0">
                  <a:noFill/>
                </a:ln>
              </p:spPr>
              <p:style>
                <a:lnRef idx="0"/>
                <a:fillRef idx="0"/>
                <a:effectRef idx="0"/>
                <a:fontRef idx="minor"/>
              </p:style>
              <p:txBody>
                <a:bodyPr lIns="90000" rIns="90000" tIns="46800" bIns="46800" anchor="b">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Energy Consumption</a:t>
                  </a:r>
                  <a:br>
                    <a:rPr sz="1400"/>
                  </a:br>
                  <a:r>
                    <a:rPr b="1" lang="en-US" sz="1400" strike="noStrike" u="none">
                      <a:solidFill>
                        <a:srgbClr val="000000"/>
                      </a:solidFill>
                      <a:effectLst/>
                      <a:uFillTx/>
                      <a:latin typeface="Arial"/>
                      <a:ea typeface="Arial"/>
                    </a:rPr>
                    <a:t>(Quadrillion Btu) </a:t>
                  </a:r>
                  <a:endParaRPr b="0" lang="en-US" sz="14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156" name=""/>
                <p:cNvSpPr/>
                <p:nvPr/>
              </p:nvSpPr>
              <p:spPr>
                <a:xfrm>
                  <a:off x="2517840" y="147600"/>
                  <a:ext cx="3174840" cy="76212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157" name=""/>
              <p:cNvGrpSpPr/>
              <p:nvPr/>
            </p:nvGrpSpPr>
            <p:grpSpPr>
              <a:xfrm>
                <a:off x="5692680" y="147600"/>
                <a:ext cx="3481560" cy="762120"/>
                <a:chOff x="5692680" y="147600"/>
                <a:chExt cx="3481560" cy="762120"/>
              </a:xfrm>
            </p:grpSpPr>
            <p:sp>
              <p:nvSpPr>
                <p:cNvPr id="158" name=""/>
                <p:cNvSpPr/>
                <p:nvPr/>
              </p:nvSpPr>
              <p:spPr>
                <a:xfrm>
                  <a:off x="5692680" y="147600"/>
                  <a:ext cx="3481560" cy="762120"/>
                </a:xfrm>
                <a:prstGeom prst="rect">
                  <a:avLst/>
                </a:prstGeom>
                <a:noFill/>
                <a:ln w="0">
                  <a:noFill/>
                </a:ln>
              </p:spPr>
              <p:style>
                <a:lnRef idx="0"/>
                <a:fillRef idx="0"/>
                <a:effectRef idx="0"/>
                <a:fontRef idx="minor"/>
              </p:style>
              <p:txBody>
                <a:bodyPr lIns="90000" rIns="90000" tIns="46800" bIns="46800" anchor="b">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Carbon Dioxide Emissions</a:t>
                  </a:r>
                  <a:br>
                    <a:rPr sz="1400"/>
                  </a:br>
                  <a:r>
                    <a:rPr b="1" lang="en-US" sz="1400" strike="noStrike" u="none">
                      <a:solidFill>
                        <a:srgbClr val="000000"/>
                      </a:solidFill>
                      <a:effectLst/>
                      <a:uFillTx/>
                      <a:latin typeface="Arial"/>
                      <a:ea typeface="Arial"/>
                    </a:rPr>
                    <a:t>(Million Metric Tons Carbon Equivalent) </a:t>
                  </a:r>
                  <a:endParaRPr b="0" lang="en-US" sz="14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159" name=""/>
                <p:cNvSpPr/>
                <p:nvPr/>
              </p:nvSpPr>
              <p:spPr>
                <a:xfrm>
                  <a:off x="5692680" y="147600"/>
                  <a:ext cx="3481560" cy="76212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160" name=""/>
              <p:cNvGrpSpPr/>
              <p:nvPr/>
            </p:nvGrpSpPr>
            <p:grpSpPr>
              <a:xfrm>
                <a:off x="2517840" y="909720"/>
                <a:ext cx="790560" cy="609480"/>
                <a:chOff x="2517840" y="909720"/>
                <a:chExt cx="790560" cy="609480"/>
              </a:xfrm>
            </p:grpSpPr>
            <p:sp>
              <p:nvSpPr>
                <p:cNvPr id="161" name=""/>
                <p:cNvSpPr/>
                <p:nvPr/>
              </p:nvSpPr>
              <p:spPr>
                <a:xfrm>
                  <a:off x="2517840" y="909720"/>
                  <a:ext cx="790560" cy="609480"/>
                </a:xfrm>
                <a:prstGeom prst="rect">
                  <a:avLst/>
                </a:prstGeom>
                <a:noFill/>
                <a:ln w="0">
                  <a:noFill/>
                </a:ln>
              </p:spPr>
              <p:style>
                <a:lnRef idx="0"/>
                <a:fillRef idx="0"/>
                <a:effectRef idx="0"/>
                <a:fontRef idx="minor"/>
              </p:style>
              <p:txBody>
                <a:bodyPr lIns="90000" rIns="90000" tIns="46800" bIns="46800" anchor="b">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1990 </a:t>
                  </a:r>
                  <a:endParaRPr b="0" lang="en-US" sz="14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162" name=""/>
                <p:cNvSpPr/>
                <p:nvPr/>
              </p:nvSpPr>
              <p:spPr>
                <a:xfrm>
                  <a:off x="2517840" y="909720"/>
                  <a:ext cx="79056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163" name=""/>
              <p:cNvGrpSpPr/>
              <p:nvPr/>
            </p:nvGrpSpPr>
            <p:grpSpPr>
              <a:xfrm>
                <a:off x="3308400" y="909720"/>
                <a:ext cx="790560" cy="609480"/>
                <a:chOff x="3308400" y="909720"/>
                <a:chExt cx="790560" cy="609480"/>
              </a:xfrm>
            </p:grpSpPr>
            <p:sp>
              <p:nvSpPr>
                <p:cNvPr id="164" name=""/>
                <p:cNvSpPr/>
                <p:nvPr/>
              </p:nvSpPr>
              <p:spPr>
                <a:xfrm>
                  <a:off x="3308400" y="909720"/>
                  <a:ext cx="790560" cy="609480"/>
                </a:xfrm>
                <a:prstGeom prst="rect">
                  <a:avLst/>
                </a:prstGeom>
                <a:noFill/>
                <a:ln w="0">
                  <a:noFill/>
                </a:ln>
              </p:spPr>
              <p:style>
                <a:lnRef idx="0"/>
                <a:fillRef idx="0"/>
                <a:effectRef idx="0"/>
                <a:fontRef idx="minor"/>
              </p:style>
              <p:txBody>
                <a:bodyPr lIns="90000" rIns="90000" tIns="46800" bIns="46800" anchor="b">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1999 </a:t>
                  </a:r>
                  <a:endParaRPr b="0" lang="en-US" sz="14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165" name=""/>
                <p:cNvSpPr/>
                <p:nvPr/>
              </p:nvSpPr>
              <p:spPr>
                <a:xfrm>
                  <a:off x="3308400" y="909720"/>
                  <a:ext cx="79056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166" name=""/>
              <p:cNvGrpSpPr/>
              <p:nvPr/>
            </p:nvGrpSpPr>
            <p:grpSpPr>
              <a:xfrm>
                <a:off x="4098960" y="909720"/>
                <a:ext cx="790560" cy="609480"/>
                <a:chOff x="4098960" y="909720"/>
                <a:chExt cx="790560" cy="609480"/>
              </a:xfrm>
            </p:grpSpPr>
            <p:sp>
              <p:nvSpPr>
                <p:cNvPr id="167" name=""/>
                <p:cNvSpPr/>
                <p:nvPr/>
              </p:nvSpPr>
              <p:spPr>
                <a:xfrm>
                  <a:off x="4098960" y="909720"/>
                  <a:ext cx="790560" cy="609480"/>
                </a:xfrm>
                <a:prstGeom prst="rect">
                  <a:avLst/>
                </a:prstGeom>
                <a:noFill/>
                <a:ln w="0">
                  <a:noFill/>
                </a:ln>
              </p:spPr>
              <p:style>
                <a:lnRef idx="0"/>
                <a:fillRef idx="0"/>
                <a:effectRef idx="0"/>
                <a:fontRef idx="minor"/>
              </p:style>
              <p:txBody>
                <a:bodyPr lIns="90000" rIns="90000" tIns="46800" bIns="46800" anchor="b">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2010 </a:t>
                  </a:r>
                  <a:endParaRPr b="0" lang="en-US" sz="14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168" name=""/>
                <p:cNvSpPr/>
                <p:nvPr/>
              </p:nvSpPr>
              <p:spPr>
                <a:xfrm>
                  <a:off x="4098960" y="909720"/>
                  <a:ext cx="79056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169" name=""/>
              <p:cNvGrpSpPr/>
              <p:nvPr/>
            </p:nvGrpSpPr>
            <p:grpSpPr>
              <a:xfrm>
                <a:off x="4889520" y="909720"/>
                <a:ext cx="803160" cy="609480"/>
                <a:chOff x="4889520" y="909720"/>
                <a:chExt cx="803160" cy="609480"/>
              </a:xfrm>
            </p:grpSpPr>
            <p:sp>
              <p:nvSpPr>
                <p:cNvPr id="170" name=""/>
                <p:cNvSpPr/>
                <p:nvPr/>
              </p:nvSpPr>
              <p:spPr>
                <a:xfrm>
                  <a:off x="4889520" y="909720"/>
                  <a:ext cx="803160" cy="609480"/>
                </a:xfrm>
                <a:prstGeom prst="rect">
                  <a:avLst/>
                </a:prstGeom>
                <a:noFill/>
                <a:ln w="0">
                  <a:noFill/>
                </a:ln>
              </p:spPr>
              <p:style>
                <a:lnRef idx="0"/>
                <a:fillRef idx="0"/>
                <a:effectRef idx="0"/>
                <a:fontRef idx="minor"/>
              </p:style>
              <p:txBody>
                <a:bodyPr lIns="90000" rIns="90000" tIns="46800" bIns="46800" anchor="b">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2020 </a:t>
                  </a:r>
                  <a:endParaRPr b="0" lang="en-US" sz="14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171" name=""/>
                <p:cNvSpPr/>
                <p:nvPr/>
              </p:nvSpPr>
              <p:spPr>
                <a:xfrm>
                  <a:off x="4889520" y="909720"/>
                  <a:ext cx="80316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172" name=""/>
              <p:cNvGrpSpPr/>
              <p:nvPr/>
            </p:nvGrpSpPr>
            <p:grpSpPr>
              <a:xfrm>
                <a:off x="5692680" y="909720"/>
                <a:ext cx="1119240" cy="609480"/>
                <a:chOff x="5692680" y="909720"/>
                <a:chExt cx="1119240" cy="609480"/>
              </a:xfrm>
            </p:grpSpPr>
            <p:sp>
              <p:nvSpPr>
                <p:cNvPr id="173" name=""/>
                <p:cNvSpPr/>
                <p:nvPr/>
              </p:nvSpPr>
              <p:spPr>
                <a:xfrm>
                  <a:off x="5692680" y="909720"/>
                  <a:ext cx="1119240" cy="609480"/>
                </a:xfrm>
                <a:prstGeom prst="rect">
                  <a:avLst/>
                </a:prstGeom>
                <a:noFill/>
                <a:ln w="0">
                  <a:noFill/>
                </a:ln>
              </p:spPr>
              <p:style>
                <a:lnRef idx="0"/>
                <a:fillRef idx="0"/>
                <a:effectRef idx="0"/>
                <a:fontRef idx="minor"/>
              </p:style>
              <p:txBody>
                <a:bodyPr lIns="90000" rIns="90000" tIns="46800" bIns="46800" anchor="b">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1990 </a:t>
                  </a:r>
                  <a:endParaRPr b="0" lang="en-US" sz="14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174" name=""/>
                <p:cNvSpPr/>
                <p:nvPr/>
              </p:nvSpPr>
              <p:spPr>
                <a:xfrm>
                  <a:off x="5692680" y="909720"/>
                  <a:ext cx="111924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175" name=""/>
              <p:cNvGrpSpPr/>
              <p:nvPr/>
            </p:nvGrpSpPr>
            <p:grpSpPr>
              <a:xfrm>
                <a:off x="6811920" y="909720"/>
                <a:ext cx="787320" cy="609480"/>
                <a:chOff x="6811920" y="909720"/>
                <a:chExt cx="787320" cy="609480"/>
              </a:xfrm>
            </p:grpSpPr>
            <p:sp>
              <p:nvSpPr>
                <p:cNvPr id="176" name=""/>
                <p:cNvSpPr/>
                <p:nvPr/>
              </p:nvSpPr>
              <p:spPr>
                <a:xfrm>
                  <a:off x="6811920" y="909720"/>
                  <a:ext cx="787320" cy="609480"/>
                </a:xfrm>
                <a:prstGeom prst="rect">
                  <a:avLst/>
                </a:prstGeom>
                <a:noFill/>
                <a:ln w="0">
                  <a:noFill/>
                </a:ln>
              </p:spPr>
              <p:style>
                <a:lnRef idx="0"/>
                <a:fillRef idx="0"/>
                <a:effectRef idx="0"/>
                <a:fontRef idx="minor"/>
              </p:style>
              <p:txBody>
                <a:bodyPr lIns="90000" rIns="90000" tIns="46800" bIns="46800" anchor="b">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1999 </a:t>
                  </a:r>
                  <a:endParaRPr b="0" lang="en-US" sz="14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177" name=""/>
                <p:cNvSpPr/>
                <p:nvPr/>
              </p:nvSpPr>
              <p:spPr>
                <a:xfrm>
                  <a:off x="6811920" y="909720"/>
                  <a:ext cx="78732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178" name=""/>
              <p:cNvGrpSpPr/>
              <p:nvPr/>
            </p:nvGrpSpPr>
            <p:grpSpPr>
              <a:xfrm>
                <a:off x="7599240" y="909720"/>
                <a:ext cx="787320" cy="609480"/>
                <a:chOff x="7599240" y="909720"/>
                <a:chExt cx="787320" cy="609480"/>
              </a:xfrm>
            </p:grpSpPr>
            <p:sp>
              <p:nvSpPr>
                <p:cNvPr id="179" name=""/>
                <p:cNvSpPr/>
                <p:nvPr/>
              </p:nvSpPr>
              <p:spPr>
                <a:xfrm>
                  <a:off x="7599240" y="909720"/>
                  <a:ext cx="787320" cy="609480"/>
                </a:xfrm>
                <a:prstGeom prst="rect">
                  <a:avLst/>
                </a:prstGeom>
                <a:noFill/>
                <a:ln w="0">
                  <a:noFill/>
                </a:ln>
              </p:spPr>
              <p:style>
                <a:lnRef idx="0"/>
                <a:fillRef idx="0"/>
                <a:effectRef idx="0"/>
                <a:fontRef idx="minor"/>
              </p:style>
              <p:txBody>
                <a:bodyPr lIns="90000" rIns="90000" tIns="46800" bIns="46800" anchor="b">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2010 </a:t>
                  </a:r>
                  <a:endParaRPr b="0" lang="en-US" sz="14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180" name=""/>
                <p:cNvSpPr/>
                <p:nvPr/>
              </p:nvSpPr>
              <p:spPr>
                <a:xfrm>
                  <a:off x="7599240" y="909720"/>
                  <a:ext cx="78732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181" name=""/>
              <p:cNvGrpSpPr/>
              <p:nvPr/>
            </p:nvGrpSpPr>
            <p:grpSpPr>
              <a:xfrm>
                <a:off x="8386560" y="909720"/>
                <a:ext cx="787680" cy="609480"/>
                <a:chOff x="8386560" y="909720"/>
                <a:chExt cx="787680" cy="609480"/>
              </a:xfrm>
            </p:grpSpPr>
            <p:sp>
              <p:nvSpPr>
                <p:cNvPr id="182" name=""/>
                <p:cNvSpPr/>
                <p:nvPr/>
              </p:nvSpPr>
              <p:spPr>
                <a:xfrm>
                  <a:off x="8386560" y="909720"/>
                  <a:ext cx="787680" cy="609480"/>
                </a:xfrm>
                <a:prstGeom prst="rect">
                  <a:avLst/>
                </a:prstGeom>
                <a:noFill/>
                <a:ln w="0">
                  <a:noFill/>
                </a:ln>
              </p:spPr>
              <p:style>
                <a:lnRef idx="0"/>
                <a:fillRef idx="0"/>
                <a:effectRef idx="0"/>
                <a:fontRef idx="minor"/>
              </p:style>
              <p:txBody>
                <a:bodyPr lIns="90000" rIns="90000" tIns="46800" bIns="46800" anchor="b">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2020 </a:t>
                  </a:r>
                  <a:endParaRPr b="0" lang="en-US" sz="14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183" name=""/>
                <p:cNvSpPr/>
                <p:nvPr/>
              </p:nvSpPr>
              <p:spPr>
                <a:xfrm>
                  <a:off x="8386560" y="909720"/>
                  <a:ext cx="78768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184" name=""/>
              <p:cNvGrpSpPr/>
              <p:nvPr/>
            </p:nvGrpSpPr>
            <p:grpSpPr>
              <a:xfrm>
                <a:off x="-30240" y="1519200"/>
                <a:ext cx="2548080" cy="609840"/>
                <a:chOff x="-30240" y="1519200"/>
                <a:chExt cx="2548080" cy="609840"/>
              </a:xfrm>
            </p:grpSpPr>
            <p:sp>
              <p:nvSpPr>
                <p:cNvPr id="185" name=""/>
                <p:cNvSpPr/>
                <p:nvPr/>
              </p:nvSpPr>
              <p:spPr>
                <a:xfrm>
                  <a:off x="-30240" y="1519200"/>
                  <a:ext cx="2548080" cy="609840"/>
                </a:xfrm>
                <a:prstGeom prst="rect">
                  <a:avLst/>
                </a:prstGeom>
                <a:noFill/>
                <a:ln w="0">
                  <a:noFill/>
                </a:ln>
              </p:spPr>
              <p:style>
                <a:lnRef idx="0"/>
                <a:fillRef idx="0"/>
                <a:effectRef idx="0"/>
                <a:fontRef idx="minor"/>
              </p:style>
              <p:txBody>
                <a:bodyPr lIns="90000" rIns="90000" tIns="46800" bIns="46800" anchor="b">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Industrialized </a:t>
                  </a:r>
                  <a:endParaRPr b="0" lang="en-US" sz="1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186" name=""/>
                <p:cNvSpPr/>
                <p:nvPr/>
              </p:nvSpPr>
              <p:spPr>
                <a:xfrm>
                  <a:off x="-30240" y="1519200"/>
                  <a:ext cx="2548080" cy="60984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187" name=""/>
              <p:cNvGrpSpPr/>
              <p:nvPr/>
            </p:nvGrpSpPr>
            <p:grpSpPr>
              <a:xfrm>
                <a:off x="2517840" y="1519200"/>
                <a:ext cx="790560" cy="609840"/>
                <a:chOff x="2517840" y="1519200"/>
                <a:chExt cx="790560" cy="609840"/>
              </a:xfrm>
            </p:grpSpPr>
            <p:sp>
              <p:nvSpPr>
                <p:cNvPr id="188" name=""/>
                <p:cNvSpPr/>
                <p:nvPr/>
              </p:nvSpPr>
              <p:spPr>
                <a:xfrm>
                  <a:off x="2517840" y="1519200"/>
                  <a:ext cx="790560" cy="60984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182.4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189" name=""/>
                <p:cNvSpPr/>
                <p:nvPr/>
              </p:nvSpPr>
              <p:spPr>
                <a:xfrm>
                  <a:off x="2517840" y="1519200"/>
                  <a:ext cx="790560" cy="60984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190" name=""/>
              <p:cNvGrpSpPr/>
              <p:nvPr/>
            </p:nvGrpSpPr>
            <p:grpSpPr>
              <a:xfrm>
                <a:off x="3308400" y="1519200"/>
                <a:ext cx="790560" cy="609840"/>
                <a:chOff x="3308400" y="1519200"/>
                <a:chExt cx="790560" cy="609840"/>
              </a:xfrm>
            </p:grpSpPr>
            <p:sp>
              <p:nvSpPr>
                <p:cNvPr id="191" name=""/>
                <p:cNvSpPr/>
                <p:nvPr/>
              </p:nvSpPr>
              <p:spPr>
                <a:xfrm>
                  <a:off x="3308400" y="1519200"/>
                  <a:ext cx="790560" cy="60984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209.6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192" name=""/>
                <p:cNvSpPr/>
                <p:nvPr/>
              </p:nvSpPr>
              <p:spPr>
                <a:xfrm>
                  <a:off x="3308400" y="1519200"/>
                  <a:ext cx="790560" cy="60984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193" name=""/>
              <p:cNvGrpSpPr/>
              <p:nvPr/>
            </p:nvGrpSpPr>
            <p:grpSpPr>
              <a:xfrm>
                <a:off x="4098960" y="1519200"/>
                <a:ext cx="790560" cy="609840"/>
                <a:chOff x="4098960" y="1519200"/>
                <a:chExt cx="790560" cy="609840"/>
              </a:xfrm>
            </p:grpSpPr>
            <p:sp>
              <p:nvSpPr>
                <p:cNvPr id="194" name=""/>
                <p:cNvSpPr/>
                <p:nvPr/>
              </p:nvSpPr>
              <p:spPr>
                <a:xfrm>
                  <a:off x="4098960" y="1519200"/>
                  <a:ext cx="790560" cy="60984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243.4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195" name=""/>
                <p:cNvSpPr/>
                <p:nvPr/>
              </p:nvSpPr>
              <p:spPr>
                <a:xfrm>
                  <a:off x="4098960" y="1519200"/>
                  <a:ext cx="790560" cy="60984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196" name=""/>
              <p:cNvGrpSpPr/>
              <p:nvPr/>
            </p:nvGrpSpPr>
            <p:grpSpPr>
              <a:xfrm>
                <a:off x="4889520" y="1519200"/>
                <a:ext cx="803160" cy="609840"/>
                <a:chOff x="4889520" y="1519200"/>
                <a:chExt cx="803160" cy="609840"/>
              </a:xfrm>
            </p:grpSpPr>
            <p:sp>
              <p:nvSpPr>
                <p:cNvPr id="197" name=""/>
                <p:cNvSpPr/>
                <p:nvPr/>
              </p:nvSpPr>
              <p:spPr>
                <a:xfrm>
                  <a:off x="4889520" y="1519200"/>
                  <a:ext cx="803160" cy="60984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sng">
                      <a:solidFill>
                        <a:srgbClr val="000000"/>
                      </a:solidFill>
                      <a:effectLst/>
                      <a:uFillTx/>
                      <a:latin typeface="Arial"/>
                      <a:ea typeface="Arial"/>
                    </a:rPr>
                    <a:t>270.4</a:t>
                  </a:r>
                  <a:r>
                    <a:rPr b="1" lang="en-US" sz="1400" strike="noStrike" u="none">
                      <a:solidFill>
                        <a:srgbClr val="000000"/>
                      </a:solidFill>
                      <a:effectLst/>
                      <a:uFillTx/>
                      <a:latin typeface="Arial"/>
                      <a:ea typeface="Arial"/>
                    </a:rPr>
                    <a:t>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198" name=""/>
                <p:cNvSpPr/>
                <p:nvPr/>
              </p:nvSpPr>
              <p:spPr>
                <a:xfrm>
                  <a:off x="4889520" y="1519200"/>
                  <a:ext cx="803160" cy="60984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199" name=""/>
              <p:cNvGrpSpPr/>
              <p:nvPr/>
            </p:nvGrpSpPr>
            <p:grpSpPr>
              <a:xfrm>
                <a:off x="5692680" y="1519200"/>
                <a:ext cx="1119240" cy="609840"/>
                <a:chOff x="5692680" y="1519200"/>
                <a:chExt cx="1119240" cy="609840"/>
              </a:xfrm>
            </p:grpSpPr>
            <p:sp>
              <p:nvSpPr>
                <p:cNvPr id="200" name=""/>
                <p:cNvSpPr/>
                <p:nvPr/>
              </p:nvSpPr>
              <p:spPr>
                <a:xfrm>
                  <a:off x="5692680" y="1519200"/>
                  <a:ext cx="1119240" cy="60984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2,842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201" name=""/>
                <p:cNvSpPr/>
                <p:nvPr/>
              </p:nvSpPr>
              <p:spPr>
                <a:xfrm>
                  <a:off x="5692680" y="1519200"/>
                  <a:ext cx="1119240" cy="60984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202" name=""/>
              <p:cNvGrpSpPr/>
              <p:nvPr/>
            </p:nvGrpSpPr>
            <p:grpSpPr>
              <a:xfrm>
                <a:off x="6811920" y="1519200"/>
                <a:ext cx="787320" cy="609840"/>
                <a:chOff x="6811920" y="1519200"/>
                <a:chExt cx="787320" cy="609840"/>
              </a:xfrm>
            </p:grpSpPr>
            <p:sp>
              <p:nvSpPr>
                <p:cNvPr id="203" name=""/>
                <p:cNvSpPr/>
                <p:nvPr/>
              </p:nvSpPr>
              <p:spPr>
                <a:xfrm>
                  <a:off x="6811920" y="1519200"/>
                  <a:ext cx="787320" cy="60984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3,122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204" name=""/>
                <p:cNvSpPr/>
                <p:nvPr/>
              </p:nvSpPr>
              <p:spPr>
                <a:xfrm>
                  <a:off x="6811920" y="1519200"/>
                  <a:ext cx="787320" cy="60984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205" name=""/>
              <p:cNvGrpSpPr/>
              <p:nvPr/>
            </p:nvGrpSpPr>
            <p:grpSpPr>
              <a:xfrm>
                <a:off x="7599240" y="1519200"/>
                <a:ext cx="787320" cy="609840"/>
                <a:chOff x="7599240" y="1519200"/>
                <a:chExt cx="787320" cy="609840"/>
              </a:xfrm>
            </p:grpSpPr>
            <p:sp>
              <p:nvSpPr>
                <p:cNvPr id="206" name=""/>
                <p:cNvSpPr/>
                <p:nvPr/>
              </p:nvSpPr>
              <p:spPr>
                <a:xfrm>
                  <a:off x="7599240" y="1519200"/>
                  <a:ext cx="787320" cy="60984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3,619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207" name=""/>
                <p:cNvSpPr/>
                <p:nvPr/>
              </p:nvSpPr>
              <p:spPr>
                <a:xfrm>
                  <a:off x="7599240" y="1519200"/>
                  <a:ext cx="787320" cy="60984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208" name=""/>
              <p:cNvGrpSpPr/>
              <p:nvPr/>
            </p:nvGrpSpPr>
            <p:grpSpPr>
              <a:xfrm>
                <a:off x="8386560" y="1519200"/>
                <a:ext cx="787680" cy="609840"/>
                <a:chOff x="8386560" y="1519200"/>
                <a:chExt cx="787680" cy="609840"/>
              </a:xfrm>
            </p:grpSpPr>
            <p:sp>
              <p:nvSpPr>
                <p:cNvPr id="209" name=""/>
                <p:cNvSpPr/>
                <p:nvPr/>
              </p:nvSpPr>
              <p:spPr>
                <a:xfrm>
                  <a:off x="8386560" y="1519200"/>
                  <a:ext cx="787680" cy="60984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sng">
                      <a:solidFill>
                        <a:srgbClr val="000000"/>
                      </a:solidFill>
                      <a:effectLst/>
                      <a:uFillTx/>
                      <a:latin typeface="Arial"/>
                      <a:ea typeface="Arial"/>
                    </a:rPr>
                    <a:t>4,043</a:t>
                  </a:r>
                  <a:r>
                    <a:rPr b="1" lang="en-US" sz="1400" strike="noStrike" u="none">
                      <a:solidFill>
                        <a:srgbClr val="000000"/>
                      </a:solidFill>
                      <a:effectLst/>
                      <a:uFillTx/>
                      <a:latin typeface="Arial"/>
                      <a:ea typeface="Arial"/>
                    </a:rPr>
                    <a:t>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210" name=""/>
                <p:cNvSpPr/>
                <p:nvPr/>
              </p:nvSpPr>
              <p:spPr>
                <a:xfrm>
                  <a:off x="8386560" y="1519200"/>
                  <a:ext cx="787680" cy="60984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211" name=""/>
              <p:cNvGrpSpPr/>
              <p:nvPr/>
            </p:nvGrpSpPr>
            <p:grpSpPr>
              <a:xfrm>
                <a:off x="-30240" y="2129040"/>
                <a:ext cx="2548080" cy="609480"/>
                <a:chOff x="-30240" y="2129040"/>
                <a:chExt cx="2548080" cy="609480"/>
              </a:xfrm>
            </p:grpSpPr>
            <p:sp>
              <p:nvSpPr>
                <p:cNvPr id="212" name=""/>
                <p:cNvSpPr/>
                <p:nvPr/>
              </p:nvSpPr>
              <p:spPr>
                <a:xfrm>
                  <a:off x="-30240" y="2129040"/>
                  <a:ext cx="2548080" cy="609480"/>
                </a:xfrm>
                <a:prstGeom prst="rect">
                  <a:avLst/>
                </a:prstGeom>
                <a:noFill/>
                <a:ln w="0">
                  <a:noFill/>
                </a:ln>
              </p:spPr>
              <p:style>
                <a:lnRef idx="0"/>
                <a:fillRef idx="0"/>
                <a:effectRef idx="0"/>
                <a:fontRef idx="minor"/>
              </p:style>
              <p:txBody>
                <a:bodyPr lIns="90000" rIns="90000" tIns="46800" bIns="46800" anchor="b">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EE/FSU </a:t>
                  </a:r>
                  <a:endParaRPr b="0" lang="en-US" sz="1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213" name=""/>
                <p:cNvSpPr/>
                <p:nvPr/>
              </p:nvSpPr>
              <p:spPr>
                <a:xfrm>
                  <a:off x="-30240" y="2129040"/>
                  <a:ext cx="254808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214" name=""/>
              <p:cNvGrpSpPr/>
              <p:nvPr/>
            </p:nvGrpSpPr>
            <p:grpSpPr>
              <a:xfrm>
                <a:off x="2517840" y="2129040"/>
                <a:ext cx="790560" cy="609480"/>
                <a:chOff x="2517840" y="2129040"/>
                <a:chExt cx="790560" cy="609480"/>
              </a:xfrm>
            </p:grpSpPr>
            <p:sp>
              <p:nvSpPr>
                <p:cNvPr id="215" name=""/>
                <p:cNvSpPr/>
                <p:nvPr/>
              </p:nvSpPr>
              <p:spPr>
                <a:xfrm>
                  <a:off x="2517840" y="2129040"/>
                  <a:ext cx="79056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76.3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216" name=""/>
                <p:cNvSpPr/>
                <p:nvPr/>
              </p:nvSpPr>
              <p:spPr>
                <a:xfrm>
                  <a:off x="2517840" y="2129040"/>
                  <a:ext cx="79056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217" name=""/>
              <p:cNvGrpSpPr/>
              <p:nvPr/>
            </p:nvGrpSpPr>
            <p:grpSpPr>
              <a:xfrm>
                <a:off x="3308400" y="2129040"/>
                <a:ext cx="790560" cy="609480"/>
                <a:chOff x="3308400" y="2129040"/>
                <a:chExt cx="790560" cy="609480"/>
              </a:xfrm>
            </p:grpSpPr>
            <p:sp>
              <p:nvSpPr>
                <p:cNvPr id="218" name=""/>
                <p:cNvSpPr/>
                <p:nvPr/>
              </p:nvSpPr>
              <p:spPr>
                <a:xfrm>
                  <a:off x="3308400" y="2129040"/>
                  <a:ext cx="79056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50.5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219" name=""/>
                <p:cNvSpPr/>
                <p:nvPr/>
              </p:nvSpPr>
              <p:spPr>
                <a:xfrm>
                  <a:off x="3308400" y="2129040"/>
                  <a:ext cx="79056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220" name=""/>
              <p:cNvGrpSpPr/>
              <p:nvPr/>
            </p:nvGrpSpPr>
            <p:grpSpPr>
              <a:xfrm>
                <a:off x="4098960" y="2129040"/>
                <a:ext cx="790560" cy="609480"/>
                <a:chOff x="4098960" y="2129040"/>
                <a:chExt cx="790560" cy="609480"/>
              </a:xfrm>
            </p:grpSpPr>
            <p:sp>
              <p:nvSpPr>
                <p:cNvPr id="221" name=""/>
                <p:cNvSpPr/>
                <p:nvPr/>
              </p:nvSpPr>
              <p:spPr>
                <a:xfrm>
                  <a:off x="4098960" y="2129040"/>
                  <a:ext cx="79056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60.3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222" name=""/>
                <p:cNvSpPr/>
                <p:nvPr/>
              </p:nvSpPr>
              <p:spPr>
                <a:xfrm>
                  <a:off x="4098960" y="2129040"/>
                  <a:ext cx="79056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223" name=""/>
              <p:cNvGrpSpPr/>
              <p:nvPr/>
            </p:nvGrpSpPr>
            <p:grpSpPr>
              <a:xfrm>
                <a:off x="4889520" y="2129040"/>
                <a:ext cx="803160" cy="609480"/>
                <a:chOff x="4889520" y="2129040"/>
                <a:chExt cx="803160" cy="609480"/>
              </a:xfrm>
            </p:grpSpPr>
            <p:sp>
              <p:nvSpPr>
                <p:cNvPr id="224" name=""/>
                <p:cNvSpPr/>
                <p:nvPr/>
              </p:nvSpPr>
              <p:spPr>
                <a:xfrm>
                  <a:off x="4889520" y="2129040"/>
                  <a:ext cx="80316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72.3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225" name=""/>
                <p:cNvSpPr/>
                <p:nvPr/>
              </p:nvSpPr>
              <p:spPr>
                <a:xfrm>
                  <a:off x="4889520" y="2129040"/>
                  <a:ext cx="80316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226" name=""/>
              <p:cNvGrpSpPr/>
              <p:nvPr/>
            </p:nvGrpSpPr>
            <p:grpSpPr>
              <a:xfrm>
                <a:off x="5692680" y="2129040"/>
                <a:ext cx="1119240" cy="609480"/>
                <a:chOff x="5692680" y="2129040"/>
                <a:chExt cx="1119240" cy="609480"/>
              </a:xfrm>
            </p:grpSpPr>
            <p:sp>
              <p:nvSpPr>
                <p:cNvPr id="227" name=""/>
                <p:cNvSpPr/>
                <p:nvPr/>
              </p:nvSpPr>
              <p:spPr>
                <a:xfrm>
                  <a:off x="5692680" y="2129040"/>
                  <a:ext cx="111924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1,337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228" name=""/>
                <p:cNvSpPr/>
                <p:nvPr/>
              </p:nvSpPr>
              <p:spPr>
                <a:xfrm>
                  <a:off x="5692680" y="2129040"/>
                  <a:ext cx="111924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229" name=""/>
              <p:cNvGrpSpPr/>
              <p:nvPr/>
            </p:nvGrpSpPr>
            <p:grpSpPr>
              <a:xfrm>
                <a:off x="6811920" y="2129040"/>
                <a:ext cx="787320" cy="609480"/>
                <a:chOff x="6811920" y="2129040"/>
                <a:chExt cx="787320" cy="609480"/>
              </a:xfrm>
            </p:grpSpPr>
            <p:sp>
              <p:nvSpPr>
                <p:cNvPr id="230" name=""/>
                <p:cNvSpPr/>
                <p:nvPr/>
              </p:nvSpPr>
              <p:spPr>
                <a:xfrm>
                  <a:off x="6811920" y="2129040"/>
                  <a:ext cx="78732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810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231" name=""/>
                <p:cNvSpPr/>
                <p:nvPr/>
              </p:nvSpPr>
              <p:spPr>
                <a:xfrm>
                  <a:off x="6811920" y="2129040"/>
                  <a:ext cx="78732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232" name=""/>
              <p:cNvGrpSpPr/>
              <p:nvPr/>
            </p:nvGrpSpPr>
            <p:grpSpPr>
              <a:xfrm>
                <a:off x="7599240" y="2129040"/>
                <a:ext cx="787320" cy="609480"/>
                <a:chOff x="7599240" y="2129040"/>
                <a:chExt cx="787320" cy="609480"/>
              </a:xfrm>
            </p:grpSpPr>
            <p:sp>
              <p:nvSpPr>
                <p:cNvPr id="233" name=""/>
                <p:cNvSpPr/>
                <p:nvPr/>
              </p:nvSpPr>
              <p:spPr>
                <a:xfrm>
                  <a:off x="7599240" y="2129040"/>
                  <a:ext cx="78732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940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234" name=""/>
                <p:cNvSpPr/>
                <p:nvPr/>
              </p:nvSpPr>
              <p:spPr>
                <a:xfrm>
                  <a:off x="7599240" y="2129040"/>
                  <a:ext cx="78732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235" name=""/>
              <p:cNvGrpSpPr/>
              <p:nvPr/>
            </p:nvGrpSpPr>
            <p:grpSpPr>
              <a:xfrm>
                <a:off x="8386560" y="2129040"/>
                <a:ext cx="787680" cy="609480"/>
                <a:chOff x="8386560" y="2129040"/>
                <a:chExt cx="787680" cy="609480"/>
              </a:xfrm>
            </p:grpSpPr>
            <p:sp>
              <p:nvSpPr>
                <p:cNvPr id="236" name=""/>
                <p:cNvSpPr/>
                <p:nvPr/>
              </p:nvSpPr>
              <p:spPr>
                <a:xfrm>
                  <a:off x="8386560" y="2129040"/>
                  <a:ext cx="78768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1,094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237" name=""/>
                <p:cNvSpPr/>
                <p:nvPr/>
              </p:nvSpPr>
              <p:spPr>
                <a:xfrm>
                  <a:off x="8386560" y="2129040"/>
                  <a:ext cx="78768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238" name=""/>
              <p:cNvGrpSpPr/>
              <p:nvPr/>
            </p:nvGrpSpPr>
            <p:grpSpPr>
              <a:xfrm>
                <a:off x="-30240" y="2738520"/>
                <a:ext cx="2548080" cy="609480"/>
                <a:chOff x="-30240" y="2738520"/>
                <a:chExt cx="2548080" cy="609480"/>
              </a:xfrm>
            </p:grpSpPr>
            <p:sp>
              <p:nvSpPr>
                <p:cNvPr id="239" name=""/>
                <p:cNvSpPr/>
                <p:nvPr/>
              </p:nvSpPr>
              <p:spPr>
                <a:xfrm>
                  <a:off x="-30240" y="2738520"/>
                  <a:ext cx="2548080" cy="609480"/>
                </a:xfrm>
                <a:prstGeom prst="rect">
                  <a:avLst/>
                </a:prstGeom>
                <a:noFill/>
                <a:ln w="0">
                  <a:noFill/>
                </a:ln>
              </p:spPr>
              <p:style>
                <a:lnRef idx="0"/>
                <a:fillRef idx="0"/>
                <a:effectRef idx="0"/>
                <a:fontRef idx="minor"/>
              </p:style>
              <p:txBody>
                <a:bodyPr lIns="90000" rIns="90000" tIns="46800" bIns="46800" anchor="b">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Developing </a:t>
                  </a:r>
                  <a:endParaRPr b="0" lang="en-US" sz="1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240" name=""/>
                <p:cNvSpPr/>
                <p:nvPr/>
              </p:nvSpPr>
              <p:spPr>
                <a:xfrm>
                  <a:off x="-30240" y="2738520"/>
                  <a:ext cx="254808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241" name=""/>
              <p:cNvGrpSpPr/>
              <p:nvPr/>
            </p:nvGrpSpPr>
            <p:grpSpPr>
              <a:xfrm>
                <a:off x="2517840" y="2738520"/>
                <a:ext cx="790560" cy="609480"/>
                <a:chOff x="2517840" y="2738520"/>
                <a:chExt cx="790560" cy="609480"/>
              </a:xfrm>
            </p:grpSpPr>
            <p:sp>
              <p:nvSpPr>
                <p:cNvPr id="242" name=""/>
                <p:cNvSpPr/>
                <p:nvPr/>
              </p:nvSpPr>
              <p:spPr>
                <a:xfrm>
                  <a:off x="2517840" y="2738520"/>
                  <a:ext cx="790560" cy="609480"/>
                </a:xfrm>
                <a:prstGeom prst="rect">
                  <a:avLst/>
                </a:prstGeom>
                <a:noFill/>
                <a:ln w="0">
                  <a:noFill/>
                </a:ln>
              </p:spPr>
              <p:style>
                <a:lnRef idx="0"/>
                <a:fillRef idx="0"/>
                <a:effectRef idx="0"/>
                <a:fontRef idx="minor"/>
              </p:style>
              <p:txBody>
                <a:bodyPr lIns="90000" rIns="90000" tIns="46800" bIns="46800" anchor="t">
                  <a:spAutoFit/>
                </a:bodyPr>
                <a:p>
                  <a:endParaRPr b="0" lang="en-US" sz="2400" strike="noStrike" u="none">
                    <a:solidFill>
                      <a:srgbClr val="ffffff"/>
                    </a:solidFill>
                    <a:effectLst/>
                    <a:uFillTx/>
                    <a:latin typeface="Times New Roman"/>
                  </a:endParaRPr>
                </a:p>
              </p:txBody>
            </p:sp>
            <p:sp>
              <p:nvSpPr>
                <p:cNvPr id="243" name=""/>
                <p:cNvSpPr/>
                <p:nvPr/>
              </p:nvSpPr>
              <p:spPr>
                <a:xfrm>
                  <a:off x="2517840" y="2738520"/>
                  <a:ext cx="79056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244" name=""/>
              <p:cNvGrpSpPr/>
              <p:nvPr/>
            </p:nvGrpSpPr>
            <p:grpSpPr>
              <a:xfrm>
                <a:off x="3308400" y="2738520"/>
                <a:ext cx="790560" cy="609480"/>
                <a:chOff x="3308400" y="2738520"/>
                <a:chExt cx="790560" cy="609480"/>
              </a:xfrm>
            </p:grpSpPr>
            <p:sp>
              <p:nvSpPr>
                <p:cNvPr id="245" name=""/>
                <p:cNvSpPr/>
                <p:nvPr/>
              </p:nvSpPr>
              <p:spPr>
                <a:xfrm>
                  <a:off x="3308400" y="2738520"/>
                  <a:ext cx="790560" cy="609480"/>
                </a:xfrm>
                <a:prstGeom prst="rect">
                  <a:avLst/>
                </a:prstGeom>
                <a:noFill/>
                <a:ln w="0">
                  <a:noFill/>
                </a:ln>
              </p:spPr>
              <p:style>
                <a:lnRef idx="0"/>
                <a:fillRef idx="0"/>
                <a:effectRef idx="0"/>
                <a:fontRef idx="minor"/>
              </p:style>
              <p:txBody>
                <a:bodyPr lIns="90000" rIns="90000" tIns="46800" bIns="46800" anchor="t">
                  <a:spAutoFit/>
                </a:bodyPr>
                <a:p>
                  <a:endParaRPr b="0" lang="en-US" sz="2400" strike="noStrike" u="none">
                    <a:solidFill>
                      <a:srgbClr val="ffffff"/>
                    </a:solidFill>
                    <a:effectLst/>
                    <a:uFillTx/>
                    <a:latin typeface="Times New Roman"/>
                  </a:endParaRPr>
                </a:p>
              </p:txBody>
            </p:sp>
            <p:sp>
              <p:nvSpPr>
                <p:cNvPr id="246" name=""/>
                <p:cNvSpPr/>
                <p:nvPr/>
              </p:nvSpPr>
              <p:spPr>
                <a:xfrm>
                  <a:off x="3308400" y="2738520"/>
                  <a:ext cx="79056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247" name=""/>
              <p:cNvGrpSpPr/>
              <p:nvPr/>
            </p:nvGrpSpPr>
            <p:grpSpPr>
              <a:xfrm>
                <a:off x="4098960" y="2738520"/>
                <a:ext cx="790560" cy="609480"/>
                <a:chOff x="4098960" y="2738520"/>
                <a:chExt cx="790560" cy="609480"/>
              </a:xfrm>
            </p:grpSpPr>
            <p:sp>
              <p:nvSpPr>
                <p:cNvPr id="248" name=""/>
                <p:cNvSpPr/>
                <p:nvPr/>
              </p:nvSpPr>
              <p:spPr>
                <a:xfrm>
                  <a:off x="4098960" y="2738520"/>
                  <a:ext cx="790560" cy="609480"/>
                </a:xfrm>
                <a:prstGeom prst="rect">
                  <a:avLst/>
                </a:prstGeom>
                <a:noFill/>
                <a:ln w="0">
                  <a:noFill/>
                </a:ln>
              </p:spPr>
              <p:style>
                <a:lnRef idx="0"/>
                <a:fillRef idx="0"/>
                <a:effectRef idx="0"/>
                <a:fontRef idx="minor"/>
              </p:style>
              <p:txBody>
                <a:bodyPr lIns="90000" rIns="90000" tIns="46800" bIns="46800" anchor="t">
                  <a:spAutoFit/>
                </a:bodyPr>
                <a:p>
                  <a:endParaRPr b="0" lang="en-US" sz="2400" strike="noStrike" u="none">
                    <a:solidFill>
                      <a:srgbClr val="ffffff"/>
                    </a:solidFill>
                    <a:effectLst/>
                    <a:uFillTx/>
                    <a:latin typeface="Times New Roman"/>
                  </a:endParaRPr>
                </a:p>
              </p:txBody>
            </p:sp>
            <p:sp>
              <p:nvSpPr>
                <p:cNvPr id="249" name=""/>
                <p:cNvSpPr/>
                <p:nvPr/>
              </p:nvSpPr>
              <p:spPr>
                <a:xfrm>
                  <a:off x="4098960" y="2738520"/>
                  <a:ext cx="79056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250" name=""/>
              <p:cNvGrpSpPr/>
              <p:nvPr/>
            </p:nvGrpSpPr>
            <p:grpSpPr>
              <a:xfrm>
                <a:off x="4889520" y="2738520"/>
                <a:ext cx="803160" cy="609480"/>
                <a:chOff x="4889520" y="2738520"/>
                <a:chExt cx="803160" cy="609480"/>
              </a:xfrm>
            </p:grpSpPr>
            <p:sp>
              <p:nvSpPr>
                <p:cNvPr id="251" name=""/>
                <p:cNvSpPr/>
                <p:nvPr/>
              </p:nvSpPr>
              <p:spPr>
                <a:xfrm>
                  <a:off x="4889520" y="2738520"/>
                  <a:ext cx="803160" cy="609480"/>
                </a:xfrm>
                <a:prstGeom prst="rect">
                  <a:avLst/>
                </a:prstGeom>
                <a:noFill/>
                <a:ln w="0">
                  <a:noFill/>
                </a:ln>
              </p:spPr>
              <p:style>
                <a:lnRef idx="0"/>
                <a:fillRef idx="0"/>
                <a:effectRef idx="0"/>
                <a:fontRef idx="minor"/>
              </p:style>
              <p:txBody>
                <a:bodyPr lIns="90000" rIns="90000" tIns="46800" bIns="46800" anchor="t">
                  <a:spAutoFit/>
                </a:bodyPr>
                <a:p>
                  <a:endParaRPr b="0" lang="en-US" sz="2400" strike="noStrike" u="none">
                    <a:solidFill>
                      <a:srgbClr val="ffffff"/>
                    </a:solidFill>
                    <a:effectLst/>
                    <a:uFillTx/>
                    <a:latin typeface="Times New Roman"/>
                  </a:endParaRPr>
                </a:p>
              </p:txBody>
            </p:sp>
            <p:sp>
              <p:nvSpPr>
                <p:cNvPr id="252" name=""/>
                <p:cNvSpPr/>
                <p:nvPr/>
              </p:nvSpPr>
              <p:spPr>
                <a:xfrm>
                  <a:off x="4889520" y="2738520"/>
                  <a:ext cx="80316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253" name=""/>
              <p:cNvGrpSpPr/>
              <p:nvPr/>
            </p:nvGrpSpPr>
            <p:grpSpPr>
              <a:xfrm>
                <a:off x="5692680" y="2738520"/>
                <a:ext cx="1119240" cy="609480"/>
                <a:chOff x="5692680" y="2738520"/>
                <a:chExt cx="1119240" cy="609480"/>
              </a:xfrm>
            </p:grpSpPr>
            <p:sp>
              <p:nvSpPr>
                <p:cNvPr id="254" name=""/>
                <p:cNvSpPr/>
                <p:nvPr/>
              </p:nvSpPr>
              <p:spPr>
                <a:xfrm>
                  <a:off x="5692680" y="2738520"/>
                  <a:ext cx="1119240" cy="609480"/>
                </a:xfrm>
                <a:prstGeom prst="rect">
                  <a:avLst/>
                </a:prstGeom>
                <a:noFill/>
                <a:ln w="0">
                  <a:noFill/>
                </a:ln>
              </p:spPr>
              <p:style>
                <a:lnRef idx="0"/>
                <a:fillRef idx="0"/>
                <a:effectRef idx="0"/>
                <a:fontRef idx="minor"/>
              </p:style>
              <p:txBody>
                <a:bodyPr lIns="90000" rIns="90000" tIns="46800" bIns="46800" anchor="t">
                  <a:spAutoFit/>
                </a:bodyPr>
                <a:p>
                  <a:endParaRPr b="0" lang="en-US" sz="2400" strike="noStrike" u="none">
                    <a:solidFill>
                      <a:srgbClr val="ffffff"/>
                    </a:solidFill>
                    <a:effectLst/>
                    <a:uFillTx/>
                    <a:latin typeface="Times New Roman"/>
                  </a:endParaRPr>
                </a:p>
              </p:txBody>
            </p:sp>
            <p:sp>
              <p:nvSpPr>
                <p:cNvPr id="255" name=""/>
                <p:cNvSpPr/>
                <p:nvPr/>
              </p:nvSpPr>
              <p:spPr>
                <a:xfrm>
                  <a:off x="5692680" y="2738520"/>
                  <a:ext cx="111924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256" name=""/>
              <p:cNvGrpSpPr/>
              <p:nvPr/>
            </p:nvGrpSpPr>
            <p:grpSpPr>
              <a:xfrm>
                <a:off x="6811920" y="2738520"/>
                <a:ext cx="787320" cy="609480"/>
                <a:chOff x="6811920" y="2738520"/>
                <a:chExt cx="787320" cy="609480"/>
              </a:xfrm>
            </p:grpSpPr>
            <p:sp>
              <p:nvSpPr>
                <p:cNvPr id="257" name=""/>
                <p:cNvSpPr/>
                <p:nvPr/>
              </p:nvSpPr>
              <p:spPr>
                <a:xfrm>
                  <a:off x="6811920" y="2738520"/>
                  <a:ext cx="787320" cy="609480"/>
                </a:xfrm>
                <a:prstGeom prst="rect">
                  <a:avLst/>
                </a:prstGeom>
                <a:noFill/>
                <a:ln w="0">
                  <a:noFill/>
                </a:ln>
              </p:spPr>
              <p:style>
                <a:lnRef idx="0"/>
                <a:fillRef idx="0"/>
                <a:effectRef idx="0"/>
                <a:fontRef idx="minor"/>
              </p:style>
              <p:txBody>
                <a:bodyPr lIns="90000" rIns="90000" tIns="46800" bIns="46800" anchor="t">
                  <a:spAutoFit/>
                </a:bodyPr>
                <a:p>
                  <a:endParaRPr b="0" lang="en-US" sz="2400" strike="noStrike" u="none">
                    <a:solidFill>
                      <a:srgbClr val="ffffff"/>
                    </a:solidFill>
                    <a:effectLst/>
                    <a:uFillTx/>
                    <a:latin typeface="Times New Roman"/>
                  </a:endParaRPr>
                </a:p>
              </p:txBody>
            </p:sp>
            <p:sp>
              <p:nvSpPr>
                <p:cNvPr id="258" name=""/>
                <p:cNvSpPr/>
                <p:nvPr/>
              </p:nvSpPr>
              <p:spPr>
                <a:xfrm>
                  <a:off x="6811920" y="2738520"/>
                  <a:ext cx="78732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259" name=""/>
              <p:cNvGrpSpPr/>
              <p:nvPr/>
            </p:nvGrpSpPr>
            <p:grpSpPr>
              <a:xfrm>
                <a:off x="7599240" y="2738520"/>
                <a:ext cx="787320" cy="609480"/>
                <a:chOff x="7599240" y="2738520"/>
                <a:chExt cx="787320" cy="609480"/>
              </a:xfrm>
            </p:grpSpPr>
            <p:sp>
              <p:nvSpPr>
                <p:cNvPr id="260" name=""/>
                <p:cNvSpPr/>
                <p:nvPr/>
              </p:nvSpPr>
              <p:spPr>
                <a:xfrm>
                  <a:off x="7599240" y="2738520"/>
                  <a:ext cx="787320" cy="609480"/>
                </a:xfrm>
                <a:prstGeom prst="rect">
                  <a:avLst/>
                </a:prstGeom>
                <a:noFill/>
                <a:ln w="0">
                  <a:noFill/>
                </a:ln>
              </p:spPr>
              <p:style>
                <a:lnRef idx="0"/>
                <a:fillRef idx="0"/>
                <a:effectRef idx="0"/>
                <a:fontRef idx="minor"/>
              </p:style>
              <p:txBody>
                <a:bodyPr lIns="90000" rIns="90000" tIns="46800" bIns="46800" anchor="t">
                  <a:spAutoFit/>
                </a:bodyPr>
                <a:p>
                  <a:endParaRPr b="0" lang="en-US" sz="2400" strike="noStrike" u="none">
                    <a:solidFill>
                      <a:srgbClr val="ffffff"/>
                    </a:solidFill>
                    <a:effectLst/>
                    <a:uFillTx/>
                    <a:latin typeface="Times New Roman"/>
                  </a:endParaRPr>
                </a:p>
              </p:txBody>
            </p:sp>
            <p:sp>
              <p:nvSpPr>
                <p:cNvPr id="261" name=""/>
                <p:cNvSpPr/>
                <p:nvPr/>
              </p:nvSpPr>
              <p:spPr>
                <a:xfrm>
                  <a:off x="7599240" y="2738520"/>
                  <a:ext cx="78732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262" name=""/>
              <p:cNvGrpSpPr/>
              <p:nvPr/>
            </p:nvGrpSpPr>
            <p:grpSpPr>
              <a:xfrm>
                <a:off x="8386560" y="2738520"/>
                <a:ext cx="787680" cy="609480"/>
                <a:chOff x="8386560" y="2738520"/>
                <a:chExt cx="787680" cy="609480"/>
              </a:xfrm>
            </p:grpSpPr>
            <p:sp>
              <p:nvSpPr>
                <p:cNvPr id="263" name=""/>
                <p:cNvSpPr/>
                <p:nvPr/>
              </p:nvSpPr>
              <p:spPr>
                <a:xfrm>
                  <a:off x="8386560" y="2738520"/>
                  <a:ext cx="787680" cy="609480"/>
                </a:xfrm>
                <a:prstGeom prst="rect">
                  <a:avLst/>
                </a:prstGeom>
                <a:noFill/>
                <a:ln w="0">
                  <a:noFill/>
                </a:ln>
              </p:spPr>
              <p:style>
                <a:lnRef idx="0"/>
                <a:fillRef idx="0"/>
                <a:effectRef idx="0"/>
                <a:fontRef idx="minor"/>
              </p:style>
              <p:txBody>
                <a:bodyPr lIns="90000" rIns="90000" tIns="46800" bIns="46800" anchor="t">
                  <a:spAutoFit/>
                </a:bodyPr>
                <a:p>
                  <a:endParaRPr b="0" lang="en-US" sz="2400" strike="noStrike" u="none">
                    <a:solidFill>
                      <a:srgbClr val="ffffff"/>
                    </a:solidFill>
                    <a:effectLst/>
                    <a:uFillTx/>
                    <a:latin typeface="Times New Roman"/>
                  </a:endParaRPr>
                </a:p>
              </p:txBody>
            </p:sp>
            <p:sp>
              <p:nvSpPr>
                <p:cNvPr id="264" name=""/>
                <p:cNvSpPr/>
                <p:nvPr/>
              </p:nvSpPr>
              <p:spPr>
                <a:xfrm>
                  <a:off x="8386560" y="2738520"/>
                  <a:ext cx="78768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265" name=""/>
              <p:cNvGrpSpPr/>
              <p:nvPr/>
            </p:nvGrpSpPr>
            <p:grpSpPr>
              <a:xfrm>
                <a:off x="-30240" y="3348000"/>
                <a:ext cx="2548080" cy="609840"/>
                <a:chOff x="-30240" y="3348000"/>
                <a:chExt cx="2548080" cy="609840"/>
              </a:xfrm>
            </p:grpSpPr>
            <p:sp>
              <p:nvSpPr>
                <p:cNvPr id="266" name=""/>
                <p:cNvSpPr/>
                <p:nvPr/>
              </p:nvSpPr>
              <p:spPr>
                <a:xfrm>
                  <a:off x="-30240" y="3348000"/>
                  <a:ext cx="2548080" cy="609840"/>
                </a:xfrm>
                <a:prstGeom prst="rect">
                  <a:avLst/>
                </a:prstGeom>
                <a:noFill/>
                <a:ln w="0">
                  <a:noFill/>
                </a:ln>
              </p:spPr>
              <p:style>
                <a:lnRef idx="0"/>
                <a:fillRef idx="0"/>
                <a:effectRef idx="0"/>
                <a:fontRef idx="minor"/>
              </p:style>
              <p:txBody>
                <a:bodyPr lIns="90000" rIns="90000" tIns="46800" bIns="46800" anchor="b">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  Asia </a:t>
                  </a:r>
                  <a:endParaRPr b="0" lang="en-US" sz="1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267" name=""/>
                <p:cNvSpPr/>
                <p:nvPr/>
              </p:nvSpPr>
              <p:spPr>
                <a:xfrm>
                  <a:off x="-30240" y="3348000"/>
                  <a:ext cx="2548080" cy="60984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268" name=""/>
              <p:cNvGrpSpPr/>
              <p:nvPr/>
            </p:nvGrpSpPr>
            <p:grpSpPr>
              <a:xfrm>
                <a:off x="2517840" y="3348000"/>
                <a:ext cx="790560" cy="609840"/>
                <a:chOff x="2517840" y="3348000"/>
                <a:chExt cx="790560" cy="609840"/>
              </a:xfrm>
            </p:grpSpPr>
            <p:sp>
              <p:nvSpPr>
                <p:cNvPr id="269" name=""/>
                <p:cNvSpPr/>
                <p:nvPr/>
              </p:nvSpPr>
              <p:spPr>
                <a:xfrm>
                  <a:off x="2517840" y="3348000"/>
                  <a:ext cx="790560" cy="60984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51.0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270" name=""/>
                <p:cNvSpPr/>
                <p:nvPr/>
              </p:nvSpPr>
              <p:spPr>
                <a:xfrm>
                  <a:off x="2517840" y="3348000"/>
                  <a:ext cx="790560" cy="60984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271" name=""/>
              <p:cNvGrpSpPr/>
              <p:nvPr/>
            </p:nvGrpSpPr>
            <p:grpSpPr>
              <a:xfrm>
                <a:off x="3308400" y="3348000"/>
                <a:ext cx="790560" cy="609840"/>
                <a:chOff x="3308400" y="3348000"/>
                <a:chExt cx="790560" cy="609840"/>
              </a:xfrm>
            </p:grpSpPr>
            <p:sp>
              <p:nvSpPr>
                <p:cNvPr id="272" name=""/>
                <p:cNvSpPr/>
                <p:nvPr/>
              </p:nvSpPr>
              <p:spPr>
                <a:xfrm>
                  <a:off x="3308400" y="3348000"/>
                  <a:ext cx="790560" cy="60984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70.9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273" name=""/>
                <p:cNvSpPr/>
                <p:nvPr/>
              </p:nvSpPr>
              <p:spPr>
                <a:xfrm>
                  <a:off x="3308400" y="3348000"/>
                  <a:ext cx="790560" cy="60984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274" name=""/>
              <p:cNvGrpSpPr/>
              <p:nvPr/>
            </p:nvGrpSpPr>
            <p:grpSpPr>
              <a:xfrm>
                <a:off x="4098960" y="3348000"/>
                <a:ext cx="790560" cy="609840"/>
                <a:chOff x="4098960" y="3348000"/>
                <a:chExt cx="790560" cy="609840"/>
              </a:xfrm>
            </p:grpSpPr>
            <p:sp>
              <p:nvSpPr>
                <p:cNvPr id="275" name=""/>
                <p:cNvSpPr/>
                <p:nvPr/>
              </p:nvSpPr>
              <p:spPr>
                <a:xfrm>
                  <a:off x="4098960" y="3348000"/>
                  <a:ext cx="790560" cy="60984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113.4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276" name=""/>
                <p:cNvSpPr/>
                <p:nvPr/>
              </p:nvSpPr>
              <p:spPr>
                <a:xfrm>
                  <a:off x="4098960" y="3348000"/>
                  <a:ext cx="790560" cy="60984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277" name=""/>
              <p:cNvGrpSpPr/>
              <p:nvPr/>
            </p:nvGrpSpPr>
            <p:grpSpPr>
              <a:xfrm>
                <a:off x="4889520" y="3348000"/>
                <a:ext cx="803160" cy="609840"/>
                <a:chOff x="4889520" y="3348000"/>
                <a:chExt cx="803160" cy="609840"/>
              </a:xfrm>
            </p:grpSpPr>
            <p:sp>
              <p:nvSpPr>
                <p:cNvPr id="278" name=""/>
                <p:cNvSpPr/>
                <p:nvPr/>
              </p:nvSpPr>
              <p:spPr>
                <a:xfrm>
                  <a:off x="4889520" y="3348000"/>
                  <a:ext cx="803160" cy="60984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162.2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279" name=""/>
                <p:cNvSpPr/>
                <p:nvPr/>
              </p:nvSpPr>
              <p:spPr>
                <a:xfrm>
                  <a:off x="4889520" y="3348000"/>
                  <a:ext cx="803160" cy="60984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280" name=""/>
              <p:cNvGrpSpPr/>
              <p:nvPr/>
            </p:nvGrpSpPr>
            <p:grpSpPr>
              <a:xfrm>
                <a:off x="5692680" y="3348000"/>
                <a:ext cx="1119240" cy="609840"/>
                <a:chOff x="5692680" y="3348000"/>
                <a:chExt cx="1119240" cy="609840"/>
              </a:xfrm>
            </p:grpSpPr>
            <p:sp>
              <p:nvSpPr>
                <p:cNvPr id="281" name=""/>
                <p:cNvSpPr/>
                <p:nvPr/>
              </p:nvSpPr>
              <p:spPr>
                <a:xfrm>
                  <a:off x="5692680" y="3348000"/>
                  <a:ext cx="1119240" cy="60984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1,053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282" name=""/>
                <p:cNvSpPr/>
                <p:nvPr/>
              </p:nvSpPr>
              <p:spPr>
                <a:xfrm>
                  <a:off x="5692680" y="3348000"/>
                  <a:ext cx="1119240" cy="60984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283" name=""/>
              <p:cNvGrpSpPr/>
              <p:nvPr/>
            </p:nvGrpSpPr>
            <p:grpSpPr>
              <a:xfrm>
                <a:off x="6811920" y="3348000"/>
                <a:ext cx="787320" cy="609840"/>
                <a:chOff x="6811920" y="3348000"/>
                <a:chExt cx="787320" cy="609840"/>
              </a:xfrm>
            </p:grpSpPr>
            <p:sp>
              <p:nvSpPr>
                <p:cNvPr id="284" name=""/>
                <p:cNvSpPr/>
                <p:nvPr/>
              </p:nvSpPr>
              <p:spPr>
                <a:xfrm>
                  <a:off x="6811920" y="3348000"/>
                  <a:ext cx="787320" cy="60984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1,361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285" name=""/>
                <p:cNvSpPr/>
                <p:nvPr/>
              </p:nvSpPr>
              <p:spPr>
                <a:xfrm>
                  <a:off x="6811920" y="3348000"/>
                  <a:ext cx="787320" cy="60984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286" name=""/>
              <p:cNvGrpSpPr/>
              <p:nvPr/>
            </p:nvGrpSpPr>
            <p:grpSpPr>
              <a:xfrm>
                <a:off x="7599240" y="3348000"/>
                <a:ext cx="787320" cy="609840"/>
                <a:chOff x="7599240" y="3348000"/>
                <a:chExt cx="787320" cy="609840"/>
              </a:xfrm>
            </p:grpSpPr>
            <p:sp>
              <p:nvSpPr>
                <p:cNvPr id="287" name=""/>
                <p:cNvSpPr/>
                <p:nvPr/>
              </p:nvSpPr>
              <p:spPr>
                <a:xfrm>
                  <a:off x="7599240" y="3348000"/>
                  <a:ext cx="787320" cy="60984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2,137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288" name=""/>
                <p:cNvSpPr/>
                <p:nvPr/>
              </p:nvSpPr>
              <p:spPr>
                <a:xfrm>
                  <a:off x="7599240" y="3348000"/>
                  <a:ext cx="787320" cy="60984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289" name=""/>
              <p:cNvGrpSpPr/>
              <p:nvPr/>
            </p:nvGrpSpPr>
            <p:grpSpPr>
              <a:xfrm>
                <a:off x="8386560" y="3348000"/>
                <a:ext cx="787680" cy="609840"/>
                <a:chOff x="8386560" y="3348000"/>
                <a:chExt cx="787680" cy="609840"/>
              </a:xfrm>
            </p:grpSpPr>
            <p:sp>
              <p:nvSpPr>
                <p:cNvPr id="290" name=""/>
                <p:cNvSpPr/>
                <p:nvPr/>
              </p:nvSpPr>
              <p:spPr>
                <a:xfrm>
                  <a:off x="8386560" y="3348000"/>
                  <a:ext cx="787680" cy="60984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3,013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291" name=""/>
                <p:cNvSpPr/>
                <p:nvPr/>
              </p:nvSpPr>
              <p:spPr>
                <a:xfrm>
                  <a:off x="8386560" y="3348000"/>
                  <a:ext cx="787680" cy="60984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292" name=""/>
              <p:cNvGrpSpPr/>
              <p:nvPr/>
            </p:nvGrpSpPr>
            <p:grpSpPr>
              <a:xfrm>
                <a:off x="-30240" y="3957840"/>
                <a:ext cx="2548080" cy="609480"/>
                <a:chOff x="-30240" y="3957840"/>
                <a:chExt cx="2548080" cy="609480"/>
              </a:xfrm>
            </p:grpSpPr>
            <p:sp>
              <p:nvSpPr>
                <p:cNvPr id="293" name=""/>
                <p:cNvSpPr/>
                <p:nvPr/>
              </p:nvSpPr>
              <p:spPr>
                <a:xfrm>
                  <a:off x="-30240" y="3957840"/>
                  <a:ext cx="2548080" cy="609480"/>
                </a:xfrm>
                <a:prstGeom prst="rect">
                  <a:avLst/>
                </a:prstGeom>
                <a:noFill/>
                <a:ln w="0">
                  <a:noFill/>
                </a:ln>
              </p:spPr>
              <p:style>
                <a:lnRef idx="0"/>
                <a:fillRef idx="0"/>
                <a:effectRef idx="0"/>
                <a:fontRef idx="minor"/>
              </p:style>
              <p:txBody>
                <a:bodyPr lIns="90000" rIns="90000" tIns="46800" bIns="46800" anchor="b">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  Middle East </a:t>
                  </a:r>
                  <a:endParaRPr b="0" lang="en-US" sz="1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294" name=""/>
                <p:cNvSpPr/>
                <p:nvPr/>
              </p:nvSpPr>
              <p:spPr>
                <a:xfrm>
                  <a:off x="-30240" y="3957840"/>
                  <a:ext cx="254808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295" name=""/>
              <p:cNvGrpSpPr/>
              <p:nvPr/>
            </p:nvGrpSpPr>
            <p:grpSpPr>
              <a:xfrm>
                <a:off x="2517840" y="3957840"/>
                <a:ext cx="790560" cy="609480"/>
                <a:chOff x="2517840" y="3957840"/>
                <a:chExt cx="790560" cy="609480"/>
              </a:xfrm>
            </p:grpSpPr>
            <p:sp>
              <p:nvSpPr>
                <p:cNvPr id="296" name=""/>
                <p:cNvSpPr/>
                <p:nvPr/>
              </p:nvSpPr>
              <p:spPr>
                <a:xfrm>
                  <a:off x="2517840" y="3957840"/>
                  <a:ext cx="79056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13.1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297" name=""/>
                <p:cNvSpPr/>
                <p:nvPr/>
              </p:nvSpPr>
              <p:spPr>
                <a:xfrm>
                  <a:off x="2517840" y="3957840"/>
                  <a:ext cx="79056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298" name=""/>
              <p:cNvGrpSpPr/>
              <p:nvPr/>
            </p:nvGrpSpPr>
            <p:grpSpPr>
              <a:xfrm>
                <a:off x="3308400" y="3957840"/>
                <a:ext cx="790560" cy="609480"/>
                <a:chOff x="3308400" y="3957840"/>
                <a:chExt cx="790560" cy="609480"/>
              </a:xfrm>
            </p:grpSpPr>
            <p:sp>
              <p:nvSpPr>
                <p:cNvPr id="299" name=""/>
                <p:cNvSpPr/>
                <p:nvPr/>
              </p:nvSpPr>
              <p:spPr>
                <a:xfrm>
                  <a:off x="3308400" y="3957840"/>
                  <a:ext cx="79056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19.3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300" name=""/>
                <p:cNvSpPr/>
                <p:nvPr/>
              </p:nvSpPr>
              <p:spPr>
                <a:xfrm>
                  <a:off x="3308400" y="3957840"/>
                  <a:ext cx="79056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301" name=""/>
              <p:cNvGrpSpPr/>
              <p:nvPr/>
            </p:nvGrpSpPr>
            <p:grpSpPr>
              <a:xfrm>
                <a:off x="4098960" y="3957840"/>
                <a:ext cx="790560" cy="609480"/>
                <a:chOff x="4098960" y="3957840"/>
                <a:chExt cx="790560" cy="609480"/>
              </a:xfrm>
            </p:grpSpPr>
            <p:sp>
              <p:nvSpPr>
                <p:cNvPr id="302" name=""/>
                <p:cNvSpPr/>
                <p:nvPr/>
              </p:nvSpPr>
              <p:spPr>
                <a:xfrm>
                  <a:off x="4098960" y="3957840"/>
                  <a:ext cx="79056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26.9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303" name=""/>
                <p:cNvSpPr/>
                <p:nvPr/>
              </p:nvSpPr>
              <p:spPr>
                <a:xfrm>
                  <a:off x="4098960" y="3957840"/>
                  <a:ext cx="79056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304" name=""/>
              <p:cNvGrpSpPr/>
              <p:nvPr/>
            </p:nvGrpSpPr>
            <p:grpSpPr>
              <a:xfrm>
                <a:off x="4889520" y="3957840"/>
                <a:ext cx="803160" cy="609480"/>
                <a:chOff x="4889520" y="3957840"/>
                <a:chExt cx="803160" cy="609480"/>
              </a:xfrm>
            </p:grpSpPr>
            <p:sp>
              <p:nvSpPr>
                <p:cNvPr id="305" name=""/>
                <p:cNvSpPr/>
                <p:nvPr/>
              </p:nvSpPr>
              <p:spPr>
                <a:xfrm>
                  <a:off x="4889520" y="3957840"/>
                  <a:ext cx="80316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37.2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306" name=""/>
                <p:cNvSpPr/>
                <p:nvPr/>
              </p:nvSpPr>
              <p:spPr>
                <a:xfrm>
                  <a:off x="4889520" y="3957840"/>
                  <a:ext cx="80316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307" name=""/>
              <p:cNvGrpSpPr/>
              <p:nvPr/>
            </p:nvGrpSpPr>
            <p:grpSpPr>
              <a:xfrm>
                <a:off x="5692680" y="3957840"/>
                <a:ext cx="1119240" cy="609480"/>
                <a:chOff x="5692680" y="3957840"/>
                <a:chExt cx="1119240" cy="609480"/>
              </a:xfrm>
            </p:grpSpPr>
            <p:sp>
              <p:nvSpPr>
                <p:cNvPr id="308" name=""/>
                <p:cNvSpPr/>
                <p:nvPr/>
              </p:nvSpPr>
              <p:spPr>
                <a:xfrm>
                  <a:off x="5692680" y="3957840"/>
                  <a:ext cx="111924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231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309" name=""/>
                <p:cNvSpPr/>
                <p:nvPr/>
              </p:nvSpPr>
              <p:spPr>
                <a:xfrm>
                  <a:off x="5692680" y="3957840"/>
                  <a:ext cx="111924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310" name=""/>
              <p:cNvGrpSpPr/>
              <p:nvPr/>
            </p:nvGrpSpPr>
            <p:grpSpPr>
              <a:xfrm>
                <a:off x="6811920" y="3957840"/>
                <a:ext cx="787320" cy="609480"/>
                <a:chOff x="6811920" y="3957840"/>
                <a:chExt cx="787320" cy="609480"/>
              </a:xfrm>
            </p:grpSpPr>
            <p:sp>
              <p:nvSpPr>
                <p:cNvPr id="311" name=""/>
                <p:cNvSpPr/>
                <p:nvPr/>
              </p:nvSpPr>
              <p:spPr>
                <a:xfrm>
                  <a:off x="6811920" y="3957840"/>
                  <a:ext cx="78732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330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312" name=""/>
                <p:cNvSpPr/>
                <p:nvPr/>
              </p:nvSpPr>
              <p:spPr>
                <a:xfrm>
                  <a:off x="6811920" y="3957840"/>
                  <a:ext cx="78732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313" name=""/>
              <p:cNvGrpSpPr/>
              <p:nvPr/>
            </p:nvGrpSpPr>
            <p:grpSpPr>
              <a:xfrm>
                <a:off x="7599240" y="3957840"/>
                <a:ext cx="787320" cy="609480"/>
                <a:chOff x="7599240" y="3957840"/>
                <a:chExt cx="787320" cy="609480"/>
              </a:xfrm>
            </p:grpSpPr>
            <p:sp>
              <p:nvSpPr>
                <p:cNvPr id="314" name=""/>
                <p:cNvSpPr/>
                <p:nvPr/>
              </p:nvSpPr>
              <p:spPr>
                <a:xfrm>
                  <a:off x="7599240" y="3957840"/>
                  <a:ext cx="78732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451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315" name=""/>
                <p:cNvSpPr/>
                <p:nvPr/>
              </p:nvSpPr>
              <p:spPr>
                <a:xfrm>
                  <a:off x="7599240" y="3957840"/>
                  <a:ext cx="78732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316" name=""/>
              <p:cNvGrpSpPr/>
              <p:nvPr/>
            </p:nvGrpSpPr>
            <p:grpSpPr>
              <a:xfrm>
                <a:off x="8386560" y="3957840"/>
                <a:ext cx="787680" cy="609480"/>
                <a:chOff x="8386560" y="3957840"/>
                <a:chExt cx="787680" cy="609480"/>
              </a:xfrm>
            </p:grpSpPr>
            <p:sp>
              <p:nvSpPr>
                <p:cNvPr id="317" name=""/>
                <p:cNvSpPr/>
                <p:nvPr/>
              </p:nvSpPr>
              <p:spPr>
                <a:xfrm>
                  <a:off x="8386560" y="3957840"/>
                  <a:ext cx="78768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627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318" name=""/>
                <p:cNvSpPr/>
                <p:nvPr/>
              </p:nvSpPr>
              <p:spPr>
                <a:xfrm>
                  <a:off x="8386560" y="3957840"/>
                  <a:ext cx="78768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319" name=""/>
              <p:cNvGrpSpPr/>
              <p:nvPr/>
            </p:nvGrpSpPr>
            <p:grpSpPr>
              <a:xfrm>
                <a:off x="-30240" y="4567320"/>
                <a:ext cx="2548080" cy="609480"/>
                <a:chOff x="-30240" y="4567320"/>
                <a:chExt cx="2548080" cy="609480"/>
              </a:xfrm>
            </p:grpSpPr>
            <p:sp>
              <p:nvSpPr>
                <p:cNvPr id="320" name=""/>
                <p:cNvSpPr/>
                <p:nvPr/>
              </p:nvSpPr>
              <p:spPr>
                <a:xfrm>
                  <a:off x="-30240" y="4567320"/>
                  <a:ext cx="2548080" cy="609480"/>
                </a:xfrm>
                <a:prstGeom prst="rect">
                  <a:avLst/>
                </a:prstGeom>
                <a:noFill/>
                <a:ln w="0">
                  <a:noFill/>
                </a:ln>
              </p:spPr>
              <p:style>
                <a:lnRef idx="0"/>
                <a:fillRef idx="0"/>
                <a:effectRef idx="0"/>
                <a:fontRef idx="minor"/>
              </p:style>
              <p:txBody>
                <a:bodyPr lIns="90000" rIns="90000" tIns="46800" bIns="46800" anchor="b">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  Africa </a:t>
                  </a:r>
                  <a:endParaRPr b="0" lang="en-US" sz="1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321" name=""/>
                <p:cNvSpPr/>
                <p:nvPr/>
              </p:nvSpPr>
              <p:spPr>
                <a:xfrm>
                  <a:off x="-30240" y="4567320"/>
                  <a:ext cx="254808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322" name=""/>
              <p:cNvGrpSpPr/>
              <p:nvPr/>
            </p:nvGrpSpPr>
            <p:grpSpPr>
              <a:xfrm>
                <a:off x="2517840" y="4567320"/>
                <a:ext cx="790560" cy="609480"/>
                <a:chOff x="2517840" y="4567320"/>
                <a:chExt cx="790560" cy="609480"/>
              </a:xfrm>
            </p:grpSpPr>
            <p:sp>
              <p:nvSpPr>
                <p:cNvPr id="323" name=""/>
                <p:cNvSpPr/>
                <p:nvPr/>
              </p:nvSpPr>
              <p:spPr>
                <a:xfrm>
                  <a:off x="2517840" y="4567320"/>
                  <a:ext cx="79056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9.3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324" name=""/>
                <p:cNvSpPr/>
                <p:nvPr/>
              </p:nvSpPr>
              <p:spPr>
                <a:xfrm>
                  <a:off x="2517840" y="4567320"/>
                  <a:ext cx="79056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325" name=""/>
              <p:cNvGrpSpPr/>
              <p:nvPr/>
            </p:nvGrpSpPr>
            <p:grpSpPr>
              <a:xfrm>
                <a:off x="3308400" y="4567320"/>
                <a:ext cx="790560" cy="609480"/>
                <a:chOff x="3308400" y="4567320"/>
                <a:chExt cx="790560" cy="609480"/>
              </a:xfrm>
            </p:grpSpPr>
            <p:sp>
              <p:nvSpPr>
                <p:cNvPr id="326" name=""/>
                <p:cNvSpPr/>
                <p:nvPr/>
              </p:nvSpPr>
              <p:spPr>
                <a:xfrm>
                  <a:off x="3308400" y="4567320"/>
                  <a:ext cx="79056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11.8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327" name=""/>
                <p:cNvSpPr/>
                <p:nvPr/>
              </p:nvSpPr>
              <p:spPr>
                <a:xfrm>
                  <a:off x="3308400" y="4567320"/>
                  <a:ext cx="79056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328" name=""/>
              <p:cNvGrpSpPr/>
              <p:nvPr/>
            </p:nvGrpSpPr>
            <p:grpSpPr>
              <a:xfrm>
                <a:off x="4098960" y="4567320"/>
                <a:ext cx="790560" cy="609480"/>
                <a:chOff x="4098960" y="4567320"/>
                <a:chExt cx="790560" cy="609480"/>
              </a:xfrm>
            </p:grpSpPr>
            <p:sp>
              <p:nvSpPr>
                <p:cNvPr id="329" name=""/>
                <p:cNvSpPr/>
                <p:nvPr/>
              </p:nvSpPr>
              <p:spPr>
                <a:xfrm>
                  <a:off x="4098960" y="4567320"/>
                  <a:ext cx="79056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16.1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330" name=""/>
                <p:cNvSpPr/>
                <p:nvPr/>
              </p:nvSpPr>
              <p:spPr>
                <a:xfrm>
                  <a:off x="4098960" y="4567320"/>
                  <a:ext cx="79056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331" name=""/>
              <p:cNvGrpSpPr/>
              <p:nvPr/>
            </p:nvGrpSpPr>
            <p:grpSpPr>
              <a:xfrm>
                <a:off x="4889520" y="4567320"/>
                <a:ext cx="803160" cy="609480"/>
                <a:chOff x="4889520" y="4567320"/>
                <a:chExt cx="803160" cy="609480"/>
              </a:xfrm>
            </p:grpSpPr>
            <p:sp>
              <p:nvSpPr>
                <p:cNvPr id="332" name=""/>
                <p:cNvSpPr/>
                <p:nvPr/>
              </p:nvSpPr>
              <p:spPr>
                <a:xfrm>
                  <a:off x="4889520" y="4567320"/>
                  <a:ext cx="80316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20.8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333" name=""/>
                <p:cNvSpPr/>
                <p:nvPr/>
              </p:nvSpPr>
              <p:spPr>
                <a:xfrm>
                  <a:off x="4889520" y="4567320"/>
                  <a:ext cx="80316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334" name=""/>
              <p:cNvGrpSpPr/>
              <p:nvPr/>
            </p:nvGrpSpPr>
            <p:grpSpPr>
              <a:xfrm>
                <a:off x="5692680" y="4567320"/>
                <a:ext cx="1119240" cy="609480"/>
                <a:chOff x="5692680" y="4567320"/>
                <a:chExt cx="1119240" cy="609480"/>
              </a:xfrm>
            </p:grpSpPr>
            <p:sp>
              <p:nvSpPr>
                <p:cNvPr id="335" name=""/>
                <p:cNvSpPr/>
                <p:nvPr/>
              </p:nvSpPr>
              <p:spPr>
                <a:xfrm>
                  <a:off x="5692680" y="4567320"/>
                  <a:ext cx="111924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179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336" name=""/>
                <p:cNvSpPr/>
                <p:nvPr/>
              </p:nvSpPr>
              <p:spPr>
                <a:xfrm>
                  <a:off x="5692680" y="4567320"/>
                  <a:ext cx="111924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337" name=""/>
              <p:cNvGrpSpPr/>
              <p:nvPr/>
            </p:nvGrpSpPr>
            <p:grpSpPr>
              <a:xfrm>
                <a:off x="6811920" y="4567320"/>
                <a:ext cx="787320" cy="609480"/>
                <a:chOff x="6811920" y="4567320"/>
                <a:chExt cx="787320" cy="609480"/>
              </a:xfrm>
            </p:grpSpPr>
            <p:sp>
              <p:nvSpPr>
                <p:cNvPr id="338" name=""/>
                <p:cNvSpPr/>
                <p:nvPr/>
              </p:nvSpPr>
              <p:spPr>
                <a:xfrm>
                  <a:off x="6811920" y="4567320"/>
                  <a:ext cx="78732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218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339" name=""/>
                <p:cNvSpPr/>
                <p:nvPr/>
              </p:nvSpPr>
              <p:spPr>
                <a:xfrm>
                  <a:off x="6811920" y="4567320"/>
                  <a:ext cx="78732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340" name=""/>
              <p:cNvGrpSpPr/>
              <p:nvPr/>
            </p:nvGrpSpPr>
            <p:grpSpPr>
              <a:xfrm>
                <a:off x="7599240" y="4567320"/>
                <a:ext cx="787320" cy="609480"/>
                <a:chOff x="7599240" y="4567320"/>
                <a:chExt cx="787320" cy="609480"/>
              </a:xfrm>
            </p:grpSpPr>
            <p:sp>
              <p:nvSpPr>
                <p:cNvPr id="341" name=""/>
                <p:cNvSpPr/>
                <p:nvPr/>
              </p:nvSpPr>
              <p:spPr>
                <a:xfrm>
                  <a:off x="7599240" y="4567320"/>
                  <a:ext cx="78732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294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342" name=""/>
                <p:cNvSpPr/>
                <p:nvPr/>
              </p:nvSpPr>
              <p:spPr>
                <a:xfrm>
                  <a:off x="7599240" y="4567320"/>
                  <a:ext cx="78732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343" name=""/>
              <p:cNvGrpSpPr/>
              <p:nvPr/>
            </p:nvGrpSpPr>
            <p:grpSpPr>
              <a:xfrm>
                <a:off x="8386560" y="4567320"/>
                <a:ext cx="787680" cy="609480"/>
                <a:chOff x="8386560" y="4567320"/>
                <a:chExt cx="787680" cy="609480"/>
              </a:xfrm>
            </p:grpSpPr>
            <p:sp>
              <p:nvSpPr>
                <p:cNvPr id="344" name=""/>
                <p:cNvSpPr/>
                <p:nvPr/>
              </p:nvSpPr>
              <p:spPr>
                <a:xfrm>
                  <a:off x="8386560" y="4567320"/>
                  <a:ext cx="78768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373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345" name=""/>
                <p:cNvSpPr/>
                <p:nvPr/>
              </p:nvSpPr>
              <p:spPr>
                <a:xfrm>
                  <a:off x="8386560" y="4567320"/>
                  <a:ext cx="78768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346" name=""/>
              <p:cNvGrpSpPr/>
              <p:nvPr/>
            </p:nvGrpSpPr>
            <p:grpSpPr>
              <a:xfrm>
                <a:off x="-30240" y="5176800"/>
                <a:ext cx="2548080" cy="609840"/>
                <a:chOff x="-30240" y="5176800"/>
                <a:chExt cx="2548080" cy="609840"/>
              </a:xfrm>
            </p:grpSpPr>
            <p:sp>
              <p:nvSpPr>
                <p:cNvPr id="347" name=""/>
                <p:cNvSpPr/>
                <p:nvPr/>
              </p:nvSpPr>
              <p:spPr>
                <a:xfrm>
                  <a:off x="-30240" y="5176800"/>
                  <a:ext cx="2548080" cy="609840"/>
                </a:xfrm>
                <a:prstGeom prst="rect">
                  <a:avLst/>
                </a:prstGeom>
                <a:noFill/>
                <a:ln w="0">
                  <a:noFill/>
                </a:ln>
              </p:spPr>
              <p:style>
                <a:lnRef idx="0"/>
                <a:fillRef idx="0"/>
                <a:effectRef idx="0"/>
                <a:fontRef idx="minor"/>
              </p:style>
              <p:txBody>
                <a:bodyPr lIns="90000" rIns="90000" tIns="46800" bIns="46800" anchor="b">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  Central and South America </a:t>
                  </a:r>
                  <a:endParaRPr b="0" lang="en-US" sz="1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348" name=""/>
                <p:cNvSpPr/>
                <p:nvPr/>
              </p:nvSpPr>
              <p:spPr>
                <a:xfrm>
                  <a:off x="-30240" y="5176800"/>
                  <a:ext cx="2548080" cy="60984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349" name=""/>
              <p:cNvGrpSpPr/>
              <p:nvPr/>
            </p:nvGrpSpPr>
            <p:grpSpPr>
              <a:xfrm>
                <a:off x="2517840" y="5176800"/>
                <a:ext cx="790560" cy="609840"/>
                <a:chOff x="2517840" y="5176800"/>
                <a:chExt cx="790560" cy="609840"/>
              </a:xfrm>
            </p:grpSpPr>
            <p:sp>
              <p:nvSpPr>
                <p:cNvPr id="350" name=""/>
                <p:cNvSpPr/>
                <p:nvPr/>
              </p:nvSpPr>
              <p:spPr>
                <a:xfrm>
                  <a:off x="2517840" y="5176800"/>
                  <a:ext cx="790560" cy="60984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13.7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351" name=""/>
                <p:cNvSpPr/>
                <p:nvPr/>
              </p:nvSpPr>
              <p:spPr>
                <a:xfrm>
                  <a:off x="2517840" y="5176800"/>
                  <a:ext cx="790560" cy="60984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352" name=""/>
              <p:cNvGrpSpPr/>
              <p:nvPr/>
            </p:nvGrpSpPr>
            <p:grpSpPr>
              <a:xfrm>
                <a:off x="3308400" y="5176800"/>
                <a:ext cx="790560" cy="609840"/>
                <a:chOff x="3308400" y="5176800"/>
                <a:chExt cx="790560" cy="609840"/>
              </a:xfrm>
            </p:grpSpPr>
            <p:sp>
              <p:nvSpPr>
                <p:cNvPr id="353" name=""/>
                <p:cNvSpPr/>
                <p:nvPr/>
              </p:nvSpPr>
              <p:spPr>
                <a:xfrm>
                  <a:off x="3308400" y="5176800"/>
                  <a:ext cx="790560" cy="60984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19.8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354" name=""/>
                <p:cNvSpPr/>
                <p:nvPr/>
              </p:nvSpPr>
              <p:spPr>
                <a:xfrm>
                  <a:off x="3308400" y="5176800"/>
                  <a:ext cx="790560" cy="60984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355" name=""/>
              <p:cNvGrpSpPr/>
              <p:nvPr/>
            </p:nvGrpSpPr>
            <p:grpSpPr>
              <a:xfrm>
                <a:off x="4098960" y="5176800"/>
                <a:ext cx="790560" cy="609840"/>
                <a:chOff x="4098960" y="5176800"/>
                <a:chExt cx="790560" cy="609840"/>
              </a:xfrm>
            </p:grpSpPr>
            <p:sp>
              <p:nvSpPr>
                <p:cNvPr id="356" name=""/>
                <p:cNvSpPr/>
                <p:nvPr/>
              </p:nvSpPr>
              <p:spPr>
                <a:xfrm>
                  <a:off x="4098960" y="5176800"/>
                  <a:ext cx="790560" cy="60984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29.6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357" name=""/>
                <p:cNvSpPr/>
                <p:nvPr/>
              </p:nvSpPr>
              <p:spPr>
                <a:xfrm>
                  <a:off x="4098960" y="5176800"/>
                  <a:ext cx="790560" cy="60984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358" name=""/>
              <p:cNvGrpSpPr/>
              <p:nvPr/>
            </p:nvGrpSpPr>
            <p:grpSpPr>
              <a:xfrm>
                <a:off x="4889520" y="5176800"/>
                <a:ext cx="803160" cy="609840"/>
                <a:chOff x="4889520" y="5176800"/>
                <a:chExt cx="803160" cy="609840"/>
              </a:xfrm>
            </p:grpSpPr>
            <p:sp>
              <p:nvSpPr>
                <p:cNvPr id="359" name=""/>
                <p:cNvSpPr/>
                <p:nvPr/>
              </p:nvSpPr>
              <p:spPr>
                <a:xfrm>
                  <a:off x="4889520" y="5176800"/>
                  <a:ext cx="803160" cy="60984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44.1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360" name=""/>
                <p:cNvSpPr/>
                <p:nvPr/>
              </p:nvSpPr>
              <p:spPr>
                <a:xfrm>
                  <a:off x="4889520" y="5176800"/>
                  <a:ext cx="803160" cy="60984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361" name=""/>
              <p:cNvGrpSpPr/>
              <p:nvPr/>
            </p:nvGrpSpPr>
            <p:grpSpPr>
              <a:xfrm>
                <a:off x="5692680" y="5176800"/>
                <a:ext cx="1119240" cy="609840"/>
                <a:chOff x="5692680" y="5176800"/>
                <a:chExt cx="1119240" cy="609840"/>
              </a:xfrm>
            </p:grpSpPr>
            <p:sp>
              <p:nvSpPr>
                <p:cNvPr id="362" name=""/>
                <p:cNvSpPr/>
                <p:nvPr/>
              </p:nvSpPr>
              <p:spPr>
                <a:xfrm>
                  <a:off x="5692680" y="5176800"/>
                  <a:ext cx="1119240" cy="60984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178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363" name=""/>
                <p:cNvSpPr/>
                <p:nvPr/>
              </p:nvSpPr>
              <p:spPr>
                <a:xfrm>
                  <a:off x="5692680" y="5176800"/>
                  <a:ext cx="1119240" cy="60984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364" name=""/>
              <p:cNvGrpSpPr/>
              <p:nvPr/>
            </p:nvGrpSpPr>
            <p:grpSpPr>
              <a:xfrm>
                <a:off x="6811920" y="5176800"/>
                <a:ext cx="787320" cy="609840"/>
                <a:chOff x="6811920" y="5176800"/>
                <a:chExt cx="787320" cy="609840"/>
              </a:xfrm>
            </p:grpSpPr>
            <p:sp>
              <p:nvSpPr>
                <p:cNvPr id="365" name=""/>
                <p:cNvSpPr/>
                <p:nvPr/>
              </p:nvSpPr>
              <p:spPr>
                <a:xfrm>
                  <a:off x="6811920" y="5176800"/>
                  <a:ext cx="787320" cy="60984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249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366" name=""/>
                <p:cNvSpPr/>
                <p:nvPr/>
              </p:nvSpPr>
              <p:spPr>
                <a:xfrm>
                  <a:off x="6811920" y="5176800"/>
                  <a:ext cx="787320" cy="60984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367" name=""/>
              <p:cNvGrpSpPr/>
              <p:nvPr/>
            </p:nvGrpSpPr>
            <p:grpSpPr>
              <a:xfrm>
                <a:off x="7599240" y="5176800"/>
                <a:ext cx="787320" cy="609840"/>
                <a:chOff x="7599240" y="5176800"/>
                <a:chExt cx="787320" cy="609840"/>
              </a:xfrm>
            </p:grpSpPr>
            <p:sp>
              <p:nvSpPr>
                <p:cNvPr id="368" name=""/>
                <p:cNvSpPr/>
                <p:nvPr/>
              </p:nvSpPr>
              <p:spPr>
                <a:xfrm>
                  <a:off x="7599240" y="5176800"/>
                  <a:ext cx="787320" cy="60984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394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369" name=""/>
                <p:cNvSpPr/>
                <p:nvPr/>
              </p:nvSpPr>
              <p:spPr>
                <a:xfrm>
                  <a:off x="7599240" y="5176800"/>
                  <a:ext cx="787320" cy="60984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370" name=""/>
              <p:cNvGrpSpPr/>
              <p:nvPr/>
            </p:nvGrpSpPr>
            <p:grpSpPr>
              <a:xfrm>
                <a:off x="8386560" y="5176800"/>
                <a:ext cx="787680" cy="609840"/>
                <a:chOff x="8386560" y="5176800"/>
                <a:chExt cx="787680" cy="609840"/>
              </a:xfrm>
            </p:grpSpPr>
            <p:sp>
              <p:nvSpPr>
                <p:cNvPr id="371" name=""/>
                <p:cNvSpPr/>
                <p:nvPr/>
              </p:nvSpPr>
              <p:spPr>
                <a:xfrm>
                  <a:off x="8386560" y="5176800"/>
                  <a:ext cx="787680" cy="60984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611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372" name=""/>
                <p:cNvSpPr/>
                <p:nvPr/>
              </p:nvSpPr>
              <p:spPr>
                <a:xfrm>
                  <a:off x="8386560" y="5176800"/>
                  <a:ext cx="787680" cy="60984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373" name=""/>
              <p:cNvGrpSpPr/>
              <p:nvPr/>
            </p:nvGrpSpPr>
            <p:grpSpPr>
              <a:xfrm>
                <a:off x="-30240" y="5786640"/>
                <a:ext cx="2548080" cy="609480"/>
                <a:chOff x="-30240" y="5786640"/>
                <a:chExt cx="2548080" cy="609480"/>
              </a:xfrm>
            </p:grpSpPr>
            <p:sp>
              <p:nvSpPr>
                <p:cNvPr id="374" name=""/>
                <p:cNvSpPr/>
                <p:nvPr/>
              </p:nvSpPr>
              <p:spPr>
                <a:xfrm>
                  <a:off x="-30240" y="5786640"/>
                  <a:ext cx="2548080" cy="609480"/>
                </a:xfrm>
                <a:prstGeom prst="rect">
                  <a:avLst/>
                </a:prstGeom>
                <a:noFill/>
                <a:ln w="0">
                  <a:noFill/>
                </a:ln>
              </p:spPr>
              <p:style>
                <a:lnRef idx="0"/>
                <a:fillRef idx="0"/>
                <a:effectRef idx="0"/>
                <a:fontRef idx="minor"/>
              </p:style>
              <p:txBody>
                <a:bodyPr lIns="90000" rIns="90000" tIns="46800" bIns="46800" anchor="b">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    Total </a:t>
                  </a:r>
                  <a:endParaRPr b="0" lang="en-US" sz="1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375" name=""/>
                <p:cNvSpPr/>
                <p:nvPr/>
              </p:nvSpPr>
              <p:spPr>
                <a:xfrm>
                  <a:off x="-30240" y="5786640"/>
                  <a:ext cx="254808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376" name=""/>
              <p:cNvGrpSpPr/>
              <p:nvPr/>
            </p:nvGrpSpPr>
            <p:grpSpPr>
              <a:xfrm>
                <a:off x="2517840" y="5786640"/>
                <a:ext cx="790560" cy="609480"/>
                <a:chOff x="2517840" y="5786640"/>
                <a:chExt cx="790560" cy="609480"/>
              </a:xfrm>
            </p:grpSpPr>
            <p:sp>
              <p:nvSpPr>
                <p:cNvPr id="377" name=""/>
                <p:cNvSpPr/>
                <p:nvPr/>
              </p:nvSpPr>
              <p:spPr>
                <a:xfrm>
                  <a:off x="2517840" y="5786640"/>
                  <a:ext cx="79056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87.2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378" name=""/>
                <p:cNvSpPr/>
                <p:nvPr/>
              </p:nvSpPr>
              <p:spPr>
                <a:xfrm>
                  <a:off x="2517840" y="5786640"/>
                  <a:ext cx="79056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379" name=""/>
              <p:cNvGrpSpPr/>
              <p:nvPr/>
            </p:nvGrpSpPr>
            <p:grpSpPr>
              <a:xfrm>
                <a:off x="3308400" y="5786640"/>
                <a:ext cx="790560" cy="609480"/>
                <a:chOff x="3308400" y="5786640"/>
                <a:chExt cx="790560" cy="609480"/>
              </a:xfrm>
            </p:grpSpPr>
            <p:sp>
              <p:nvSpPr>
                <p:cNvPr id="380" name=""/>
                <p:cNvSpPr/>
                <p:nvPr/>
              </p:nvSpPr>
              <p:spPr>
                <a:xfrm>
                  <a:off x="3308400" y="5786640"/>
                  <a:ext cx="79056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121.8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381" name=""/>
                <p:cNvSpPr/>
                <p:nvPr/>
              </p:nvSpPr>
              <p:spPr>
                <a:xfrm>
                  <a:off x="3308400" y="5786640"/>
                  <a:ext cx="79056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382" name=""/>
              <p:cNvGrpSpPr/>
              <p:nvPr/>
            </p:nvGrpSpPr>
            <p:grpSpPr>
              <a:xfrm>
                <a:off x="4098960" y="5786640"/>
                <a:ext cx="790560" cy="609480"/>
                <a:chOff x="4098960" y="5786640"/>
                <a:chExt cx="790560" cy="609480"/>
              </a:xfrm>
            </p:grpSpPr>
            <p:sp>
              <p:nvSpPr>
                <p:cNvPr id="383" name=""/>
                <p:cNvSpPr/>
                <p:nvPr/>
              </p:nvSpPr>
              <p:spPr>
                <a:xfrm>
                  <a:off x="4098960" y="5786640"/>
                  <a:ext cx="79056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186.1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384" name=""/>
                <p:cNvSpPr/>
                <p:nvPr/>
              </p:nvSpPr>
              <p:spPr>
                <a:xfrm>
                  <a:off x="4098960" y="5786640"/>
                  <a:ext cx="79056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385" name=""/>
              <p:cNvGrpSpPr/>
              <p:nvPr/>
            </p:nvGrpSpPr>
            <p:grpSpPr>
              <a:xfrm>
                <a:off x="4889520" y="5786640"/>
                <a:ext cx="803160" cy="609480"/>
                <a:chOff x="4889520" y="5786640"/>
                <a:chExt cx="803160" cy="609480"/>
              </a:xfrm>
            </p:grpSpPr>
            <p:sp>
              <p:nvSpPr>
                <p:cNvPr id="386" name=""/>
                <p:cNvSpPr/>
                <p:nvPr/>
              </p:nvSpPr>
              <p:spPr>
                <a:xfrm>
                  <a:off x="4889520" y="5786640"/>
                  <a:ext cx="80316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sng">
                      <a:solidFill>
                        <a:srgbClr val="000000"/>
                      </a:solidFill>
                      <a:effectLst/>
                      <a:uFillTx/>
                      <a:latin typeface="Arial"/>
                      <a:ea typeface="Arial"/>
                    </a:rPr>
                    <a:t>264.4</a:t>
                  </a:r>
                  <a:r>
                    <a:rPr b="1" lang="en-US" sz="1400" strike="noStrike" u="none">
                      <a:solidFill>
                        <a:srgbClr val="000000"/>
                      </a:solidFill>
                      <a:effectLst/>
                      <a:uFillTx/>
                      <a:latin typeface="Arial"/>
                      <a:ea typeface="Arial"/>
                    </a:rPr>
                    <a:t>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387" name=""/>
                <p:cNvSpPr/>
                <p:nvPr/>
              </p:nvSpPr>
              <p:spPr>
                <a:xfrm>
                  <a:off x="4889520" y="5786640"/>
                  <a:ext cx="80316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388" name=""/>
              <p:cNvGrpSpPr/>
              <p:nvPr/>
            </p:nvGrpSpPr>
            <p:grpSpPr>
              <a:xfrm>
                <a:off x="5692680" y="5786640"/>
                <a:ext cx="1119240" cy="609480"/>
                <a:chOff x="5692680" y="5786640"/>
                <a:chExt cx="1119240" cy="609480"/>
              </a:xfrm>
            </p:grpSpPr>
            <p:sp>
              <p:nvSpPr>
                <p:cNvPr id="389" name=""/>
                <p:cNvSpPr/>
                <p:nvPr/>
              </p:nvSpPr>
              <p:spPr>
                <a:xfrm>
                  <a:off x="5692680" y="5786640"/>
                  <a:ext cx="111924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1,641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390" name=""/>
                <p:cNvSpPr/>
                <p:nvPr/>
              </p:nvSpPr>
              <p:spPr>
                <a:xfrm>
                  <a:off x="5692680" y="5786640"/>
                  <a:ext cx="111924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391" name=""/>
              <p:cNvGrpSpPr/>
              <p:nvPr/>
            </p:nvGrpSpPr>
            <p:grpSpPr>
              <a:xfrm>
                <a:off x="6811920" y="5786640"/>
                <a:ext cx="787320" cy="609480"/>
                <a:chOff x="6811920" y="5786640"/>
                <a:chExt cx="787320" cy="609480"/>
              </a:xfrm>
            </p:grpSpPr>
            <p:sp>
              <p:nvSpPr>
                <p:cNvPr id="392" name=""/>
                <p:cNvSpPr/>
                <p:nvPr/>
              </p:nvSpPr>
              <p:spPr>
                <a:xfrm>
                  <a:off x="6811920" y="5786640"/>
                  <a:ext cx="78732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2,158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393" name=""/>
                <p:cNvSpPr/>
                <p:nvPr/>
              </p:nvSpPr>
              <p:spPr>
                <a:xfrm>
                  <a:off x="6811920" y="5786640"/>
                  <a:ext cx="78732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394" name=""/>
              <p:cNvGrpSpPr/>
              <p:nvPr/>
            </p:nvGrpSpPr>
            <p:grpSpPr>
              <a:xfrm>
                <a:off x="7599240" y="5786640"/>
                <a:ext cx="787320" cy="609480"/>
                <a:chOff x="7599240" y="5786640"/>
                <a:chExt cx="787320" cy="609480"/>
              </a:xfrm>
            </p:grpSpPr>
            <p:sp>
              <p:nvSpPr>
                <p:cNvPr id="395" name=""/>
                <p:cNvSpPr/>
                <p:nvPr/>
              </p:nvSpPr>
              <p:spPr>
                <a:xfrm>
                  <a:off x="7599240" y="5786640"/>
                  <a:ext cx="78732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3,276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396" name=""/>
                <p:cNvSpPr/>
                <p:nvPr/>
              </p:nvSpPr>
              <p:spPr>
                <a:xfrm>
                  <a:off x="7599240" y="5786640"/>
                  <a:ext cx="78732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397" name=""/>
              <p:cNvGrpSpPr/>
              <p:nvPr/>
            </p:nvGrpSpPr>
            <p:grpSpPr>
              <a:xfrm>
                <a:off x="8386560" y="5786640"/>
                <a:ext cx="787680" cy="609480"/>
                <a:chOff x="8386560" y="5786640"/>
                <a:chExt cx="787680" cy="609480"/>
              </a:xfrm>
            </p:grpSpPr>
            <p:sp>
              <p:nvSpPr>
                <p:cNvPr id="398" name=""/>
                <p:cNvSpPr/>
                <p:nvPr/>
              </p:nvSpPr>
              <p:spPr>
                <a:xfrm>
                  <a:off x="8386560" y="5786640"/>
                  <a:ext cx="78768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sng">
                      <a:solidFill>
                        <a:srgbClr val="000000"/>
                      </a:solidFill>
                      <a:effectLst/>
                      <a:uFillTx/>
                      <a:latin typeface="Arial"/>
                      <a:ea typeface="Arial"/>
                    </a:rPr>
                    <a:t>4,624</a:t>
                  </a:r>
                  <a:r>
                    <a:rPr b="1" lang="en-US" sz="1400" strike="noStrike" u="none">
                      <a:solidFill>
                        <a:srgbClr val="000000"/>
                      </a:solidFill>
                      <a:effectLst/>
                      <a:uFillTx/>
                      <a:latin typeface="Arial"/>
                      <a:ea typeface="Arial"/>
                    </a:rPr>
                    <a:t>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399" name=""/>
                <p:cNvSpPr/>
                <p:nvPr/>
              </p:nvSpPr>
              <p:spPr>
                <a:xfrm>
                  <a:off x="8386560" y="5786640"/>
                  <a:ext cx="78768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400" name=""/>
              <p:cNvGrpSpPr/>
              <p:nvPr/>
            </p:nvGrpSpPr>
            <p:grpSpPr>
              <a:xfrm>
                <a:off x="-30240" y="6396120"/>
                <a:ext cx="2548080" cy="609480"/>
                <a:chOff x="-30240" y="6396120"/>
                <a:chExt cx="2548080" cy="609480"/>
              </a:xfrm>
            </p:grpSpPr>
            <p:sp>
              <p:nvSpPr>
                <p:cNvPr id="401" name=""/>
                <p:cNvSpPr/>
                <p:nvPr/>
              </p:nvSpPr>
              <p:spPr>
                <a:xfrm>
                  <a:off x="-30240" y="6396120"/>
                  <a:ext cx="2548080" cy="609480"/>
                </a:xfrm>
                <a:prstGeom prst="rect">
                  <a:avLst/>
                </a:prstGeom>
                <a:noFill/>
                <a:ln w="0">
                  <a:noFill/>
                </a:ln>
              </p:spPr>
              <p:style>
                <a:lnRef idx="0"/>
                <a:fillRef idx="0"/>
                <a:effectRef idx="0"/>
                <a:fontRef idx="minor"/>
              </p:style>
              <p:txBody>
                <a:bodyPr lIns="90000" rIns="90000" tIns="46800" bIns="46800" anchor="b">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Total World </a:t>
                  </a:r>
                  <a:endParaRPr b="0" lang="en-US" sz="1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402" name=""/>
                <p:cNvSpPr/>
                <p:nvPr/>
              </p:nvSpPr>
              <p:spPr>
                <a:xfrm>
                  <a:off x="-30240" y="6396120"/>
                  <a:ext cx="254808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403" name=""/>
              <p:cNvGrpSpPr/>
              <p:nvPr/>
            </p:nvGrpSpPr>
            <p:grpSpPr>
              <a:xfrm>
                <a:off x="2517840" y="6396120"/>
                <a:ext cx="790560" cy="609480"/>
                <a:chOff x="2517840" y="6396120"/>
                <a:chExt cx="790560" cy="609480"/>
              </a:xfrm>
            </p:grpSpPr>
            <p:sp>
              <p:nvSpPr>
                <p:cNvPr id="404" name=""/>
                <p:cNvSpPr/>
                <p:nvPr/>
              </p:nvSpPr>
              <p:spPr>
                <a:xfrm>
                  <a:off x="2517840" y="6396120"/>
                  <a:ext cx="79056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346.0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405" name=""/>
                <p:cNvSpPr/>
                <p:nvPr/>
              </p:nvSpPr>
              <p:spPr>
                <a:xfrm>
                  <a:off x="2517840" y="6396120"/>
                  <a:ext cx="79056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406" name=""/>
              <p:cNvGrpSpPr/>
              <p:nvPr/>
            </p:nvGrpSpPr>
            <p:grpSpPr>
              <a:xfrm>
                <a:off x="3308400" y="6396120"/>
                <a:ext cx="790560" cy="609480"/>
                <a:chOff x="3308400" y="6396120"/>
                <a:chExt cx="790560" cy="609480"/>
              </a:xfrm>
            </p:grpSpPr>
            <p:sp>
              <p:nvSpPr>
                <p:cNvPr id="407" name=""/>
                <p:cNvSpPr/>
                <p:nvPr/>
              </p:nvSpPr>
              <p:spPr>
                <a:xfrm>
                  <a:off x="3308400" y="6396120"/>
                  <a:ext cx="79056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381.8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408" name=""/>
                <p:cNvSpPr/>
                <p:nvPr/>
              </p:nvSpPr>
              <p:spPr>
                <a:xfrm>
                  <a:off x="3308400" y="6396120"/>
                  <a:ext cx="79056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409" name=""/>
              <p:cNvGrpSpPr/>
              <p:nvPr/>
            </p:nvGrpSpPr>
            <p:grpSpPr>
              <a:xfrm>
                <a:off x="4098960" y="6396120"/>
                <a:ext cx="790560" cy="609480"/>
                <a:chOff x="4098960" y="6396120"/>
                <a:chExt cx="790560" cy="609480"/>
              </a:xfrm>
            </p:grpSpPr>
            <p:sp>
              <p:nvSpPr>
                <p:cNvPr id="410" name=""/>
                <p:cNvSpPr/>
                <p:nvPr/>
              </p:nvSpPr>
              <p:spPr>
                <a:xfrm>
                  <a:off x="4098960" y="6396120"/>
                  <a:ext cx="79056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489.7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411" name=""/>
                <p:cNvSpPr/>
                <p:nvPr/>
              </p:nvSpPr>
              <p:spPr>
                <a:xfrm>
                  <a:off x="4098960" y="6396120"/>
                  <a:ext cx="79056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412" name=""/>
              <p:cNvGrpSpPr/>
              <p:nvPr/>
            </p:nvGrpSpPr>
            <p:grpSpPr>
              <a:xfrm>
                <a:off x="4889520" y="6396120"/>
                <a:ext cx="803160" cy="609480"/>
                <a:chOff x="4889520" y="6396120"/>
                <a:chExt cx="803160" cy="609480"/>
              </a:xfrm>
            </p:grpSpPr>
            <p:sp>
              <p:nvSpPr>
                <p:cNvPr id="413" name=""/>
                <p:cNvSpPr/>
                <p:nvPr/>
              </p:nvSpPr>
              <p:spPr>
                <a:xfrm>
                  <a:off x="4889520" y="6396120"/>
                  <a:ext cx="80316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607.1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414" name=""/>
                <p:cNvSpPr/>
                <p:nvPr/>
              </p:nvSpPr>
              <p:spPr>
                <a:xfrm>
                  <a:off x="4889520" y="6396120"/>
                  <a:ext cx="80316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415" name=""/>
              <p:cNvGrpSpPr/>
              <p:nvPr/>
            </p:nvGrpSpPr>
            <p:grpSpPr>
              <a:xfrm>
                <a:off x="5692680" y="6396120"/>
                <a:ext cx="1119240" cy="609480"/>
                <a:chOff x="5692680" y="6396120"/>
                <a:chExt cx="1119240" cy="609480"/>
              </a:xfrm>
            </p:grpSpPr>
            <p:sp>
              <p:nvSpPr>
                <p:cNvPr id="416" name=""/>
                <p:cNvSpPr/>
                <p:nvPr/>
              </p:nvSpPr>
              <p:spPr>
                <a:xfrm>
                  <a:off x="5692680" y="6396120"/>
                  <a:ext cx="111924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5,821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417" name=""/>
                <p:cNvSpPr/>
                <p:nvPr/>
              </p:nvSpPr>
              <p:spPr>
                <a:xfrm>
                  <a:off x="5692680" y="6396120"/>
                  <a:ext cx="111924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418" name=""/>
              <p:cNvGrpSpPr/>
              <p:nvPr/>
            </p:nvGrpSpPr>
            <p:grpSpPr>
              <a:xfrm>
                <a:off x="6811920" y="6396120"/>
                <a:ext cx="787320" cy="609480"/>
                <a:chOff x="6811920" y="6396120"/>
                <a:chExt cx="787320" cy="609480"/>
              </a:xfrm>
            </p:grpSpPr>
            <p:sp>
              <p:nvSpPr>
                <p:cNvPr id="419" name=""/>
                <p:cNvSpPr/>
                <p:nvPr/>
              </p:nvSpPr>
              <p:spPr>
                <a:xfrm>
                  <a:off x="6811920" y="6396120"/>
                  <a:ext cx="78732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6,091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420" name=""/>
                <p:cNvSpPr/>
                <p:nvPr/>
              </p:nvSpPr>
              <p:spPr>
                <a:xfrm>
                  <a:off x="6811920" y="6396120"/>
                  <a:ext cx="78732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421" name=""/>
              <p:cNvGrpSpPr/>
              <p:nvPr/>
            </p:nvGrpSpPr>
            <p:grpSpPr>
              <a:xfrm>
                <a:off x="7599240" y="6396120"/>
                <a:ext cx="787320" cy="609480"/>
                <a:chOff x="7599240" y="6396120"/>
                <a:chExt cx="787320" cy="609480"/>
              </a:xfrm>
            </p:grpSpPr>
            <p:sp>
              <p:nvSpPr>
                <p:cNvPr id="422" name=""/>
                <p:cNvSpPr/>
                <p:nvPr/>
              </p:nvSpPr>
              <p:spPr>
                <a:xfrm>
                  <a:off x="7599240" y="6396120"/>
                  <a:ext cx="78732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7,835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423" name=""/>
                <p:cNvSpPr/>
                <p:nvPr/>
              </p:nvSpPr>
              <p:spPr>
                <a:xfrm>
                  <a:off x="7599240" y="6396120"/>
                  <a:ext cx="78732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424" name=""/>
              <p:cNvGrpSpPr/>
              <p:nvPr/>
            </p:nvGrpSpPr>
            <p:grpSpPr>
              <a:xfrm>
                <a:off x="8386560" y="6396120"/>
                <a:ext cx="787680" cy="609480"/>
                <a:chOff x="8386560" y="6396120"/>
                <a:chExt cx="787680" cy="609480"/>
              </a:xfrm>
            </p:grpSpPr>
            <p:sp>
              <p:nvSpPr>
                <p:cNvPr id="425" name=""/>
                <p:cNvSpPr/>
                <p:nvPr/>
              </p:nvSpPr>
              <p:spPr>
                <a:xfrm>
                  <a:off x="8386560" y="6396120"/>
                  <a:ext cx="787680" cy="60948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ea typeface="Arial"/>
                    </a:rPr>
                    <a:t>9,762 </a:t>
                  </a:r>
                  <a:endParaRPr b="0" lang="en-US" sz="1400" strike="noStrike" u="none">
                    <a:solidFill>
                      <a:srgbClr val="ffffff"/>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426" name=""/>
                <p:cNvSpPr/>
                <p:nvPr/>
              </p:nvSpPr>
              <p:spPr>
                <a:xfrm>
                  <a:off x="8386560" y="6396120"/>
                  <a:ext cx="787680" cy="60948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nvGrpSpPr>
              <p:cNvPr id="427" name=""/>
              <p:cNvGrpSpPr/>
              <p:nvPr/>
            </p:nvGrpSpPr>
            <p:grpSpPr>
              <a:xfrm>
                <a:off x="-30240" y="7005600"/>
                <a:ext cx="9204480" cy="762120"/>
                <a:chOff x="-30240" y="7005600"/>
                <a:chExt cx="9204480" cy="762120"/>
              </a:xfrm>
            </p:grpSpPr>
            <p:sp>
              <p:nvSpPr>
                <p:cNvPr id="428" name=""/>
                <p:cNvSpPr/>
                <p:nvPr/>
              </p:nvSpPr>
              <p:spPr>
                <a:xfrm>
                  <a:off x="-30240" y="7005600"/>
                  <a:ext cx="9204480" cy="762120"/>
                </a:xfrm>
                <a:prstGeom prst="rect">
                  <a:avLst/>
                </a:prstGeom>
                <a:no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ea typeface="Arial"/>
                    </a:rPr>
                    <a:t>Sources: </a:t>
                  </a:r>
                  <a:r>
                    <a:rPr b="1" lang="en-US" sz="1400" strike="noStrike" u="none">
                      <a:solidFill>
                        <a:srgbClr val="000000"/>
                      </a:solidFill>
                      <a:effectLst/>
                      <a:uFillTx/>
                      <a:latin typeface="Arial"/>
                      <a:ea typeface="Arial"/>
                    </a:rPr>
                    <a:t>History:</a:t>
                  </a:r>
                  <a:r>
                    <a:rPr b="0" lang="en-US" sz="1400" strike="noStrike" u="none">
                      <a:solidFill>
                        <a:srgbClr val="000000"/>
                      </a:solidFill>
                      <a:effectLst/>
                      <a:uFillTx/>
                      <a:latin typeface="Arial"/>
                      <a:ea typeface="Arial"/>
                    </a:rPr>
                    <a:t> Energy Information Administration (EIA), </a:t>
                  </a:r>
                  <a:r>
                    <a:rPr b="0" i="1" lang="en-US" sz="1400" strike="noStrike" u="none">
                      <a:solidFill>
                        <a:srgbClr val="000000"/>
                      </a:solidFill>
                      <a:effectLst/>
                      <a:uFillTx/>
                      <a:latin typeface="Arial"/>
                      <a:ea typeface="Arial"/>
                    </a:rPr>
                    <a:t>International Energy Annual 1999</a:t>
                  </a:r>
                  <a:r>
                    <a:rPr b="0" lang="en-US" sz="1400" strike="noStrike" u="none">
                      <a:solidFill>
                        <a:srgbClr val="000000"/>
                      </a:solidFill>
                      <a:effectLst/>
                      <a:uFillTx/>
                      <a:latin typeface="Arial"/>
                      <a:ea typeface="Arial"/>
                    </a:rPr>
                    <a:t>, DOE/EIA-0219(99) (Washington, DC, January 2001). </a:t>
                  </a:r>
                  <a:r>
                    <a:rPr b="1" lang="en-US" sz="1400" strike="noStrike" u="none">
                      <a:solidFill>
                        <a:srgbClr val="000000"/>
                      </a:solidFill>
                      <a:effectLst/>
                      <a:uFillTx/>
                      <a:latin typeface="Arial"/>
                      <a:ea typeface="Arial"/>
                    </a:rPr>
                    <a:t>Projections:</a:t>
                  </a:r>
                  <a:r>
                    <a:rPr b="0" lang="en-US" sz="1400" strike="noStrike" u="none">
                      <a:solidFill>
                        <a:srgbClr val="000000"/>
                      </a:solidFill>
                      <a:effectLst/>
                      <a:uFillTx/>
                      <a:latin typeface="Arial"/>
                      <a:ea typeface="Arial"/>
                    </a:rPr>
                    <a:t> EIA, World Energy Projection System (2001). </a:t>
                  </a:r>
                  <a:endParaRPr b="0" lang="en-US" sz="1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Times New Roman"/>
                  </a:endParaRPr>
                </a:p>
              </p:txBody>
            </p:sp>
            <p:sp>
              <p:nvSpPr>
                <p:cNvPr id="429" name=""/>
                <p:cNvSpPr/>
                <p:nvPr/>
              </p:nvSpPr>
              <p:spPr>
                <a:xfrm>
                  <a:off x="-30240" y="7005600"/>
                  <a:ext cx="9204480" cy="76212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grpSp>
        <p:sp>
          <p:nvSpPr>
            <p:cNvPr id="430" name=""/>
            <p:cNvSpPr/>
            <p:nvPr/>
          </p:nvSpPr>
          <p:spPr>
            <a:xfrm>
              <a:off x="-34920" y="142920"/>
              <a:ext cx="9213840" cy="7629480"/>
            </a:xfrm>
            <a:prstGeom prst="rect">
              <a:avLst/>
            </a:prstGeom>
            <a:noFill/>
            <a:ln w="9360">
              <a:solidFill>
                <a:srgbClr val="a0a0a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431" name=""/>
          <p:cNvSpPr/>
          <p:nvPr/>
        </p:nvSpPr>
        <p:spPr>
          <a:xfrm>
            <a:off x="-30240" y="7242120"/>
            <a:ext cx="9144000" cy="3992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sng">
                <a:solidFill>
                  <a:srgbClr val="ff0000"/>
                </a:solidFill>
                <a:effectLst/>
                <a:uFillTx/>
                <a:latin typeface="Arial"/>
                <a:ea typeface="Arial"/>
                <a:hlinkClick r:id="rId1"/>
              </a:rPr>
              <a:t>Back to Highlights Section</a:t>
            </a:r>
            <a:endParaRPr b="0" lang="en-US" sz="10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ffffff"/>
              </a:solidFill>
              <a:effectLst/>
              <a:uFillTx/>
              <a:latin typeface="Times New Roman"/>
            </a:endParaRPr>
          </a:p>
        </p:txBody>
      </p:sp>
      <p:sp>
        <p:nvSpPr>
          <p:cNvPr id="2" name="PlaceHolder 1"/>
          <p:cNvSpPr>
            <a:spLocks noGrp="1"/>
          </p:cNvSpPr>
          <p:nvPr>
            <p:ph type="ftr" idx="2"/>
          </p:nvPr>
        </p:nvSpPr>
        <p:spPr/>
        <p:txBody>
          <a:bodyPr/>
          <a:p>
            <a:r>
              <a:t>Gov Jim Geringer</a:t>
            </a:r>
          </a:p>
        </p:txBody>
      </p:sp>
    </p:spTree>
  </p:cSld>
  <p:transition spd="med">
    <p:random/>
  </p:transition>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432" name="figure_8" descr=""/>
          <p:cNvPicPr/>
          <p:nvPr/>
        </p:nvPicPr>
        <p:blipFill>
          <a:blip r:embed="rId1"/>
          <a:stretch/>
        </p:blipFill>
        <p:spPr>
          <a:xfrm>
            <a:off x="380880" y="0"/>
            <a:ext cx="7998120" cy="8413920"/>
          </a:xfrm>
          <a:prstGeom prst="rect">
            <a:avLst/>
          </a:prstGeom>
          <a:noFill/>
          <a:ln w="0">
            <a:noFill/>
          </a:ln>
        </p:spPr>
      </p:pic>
      <p:sp>
        <p:nvSpPr>
          <p:cNvPr id="433" name=""/>
          <p:cNvSpPr/>
          <p:nvPr/>
        </p:nvSpPr>
        <p:spPr>
          <a:xfrm>
            <a:off x="380880" y="0"/>
            <a:ext cx="1447920" cy="457200"/>
          </a:xfrm>
          <a:prstGeom prst="rect">
            <a:avLst/>
          </a:prstGeom>
          <a:solidFill>
            <a:srgbClr val="ffffff"/>
          </a:solidFill>
          <a:ln w="0">
            <a:noFill/>
          </a:ln>
        </p:spPr>
        <p:style>
          <a:lnRef idx="0"/>
          <a:fillRef idx="0"/>
          <a:effectRef idx="0"/>
          <a:fontRef idx="minor"/>
        </p:style>
        <p:txBody>
          <a:bodyPr lIns="90000" rIns="90000" tIns="46800" bIns="4680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2" name="PlaceHolder 1"/>
          <p:cNvSpPr>
            <a:spLocks noGrp="1"/>
          </p:cNvSpPr>
          <p:nvPr>
            <p:ph type="ftr" idx="2"/>
          </p:nvPr>
        </p:nvSpPr>
        <p:spPr/>
        <p:txBody>
          <a:bodyPr/>
          <a:p>
            <a:r>
              <a:t>Gov Jim Geringer</a:t>
            </a:r>
          </a:p>
        </p:txBody>
      </p:sp>
    </p:spTree>
  </p:cSld>
  <p:transition spd="med">
    <p:random/>
  </p:transition>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34"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00"/>
                </a:solidFill>
                <a:effectLst/>
                <a:uFillTx/>
                <a:latin typeface="Times New Roman"/>
              </a:rPr>
              <a:t>Western Ways</a:t>
            </a:r>
            <a:endParaRPr b="0" lang="en-US" sz="4400" strike="noStrike" u="none">
              <a:solidFill>
                <a:srgbClr val="ffff00"/>
              </a:solidFill>
              <a:effectLst/>
              <a:uFillTx/>
              <a:latin typeface="Times New Roman"/>
            </a:endParaRPr>
          </a:p>
        </p:txBody>
      </p:sp>
      <p:sp>
        <p:nvSpPr>
          <p:cNvPr id="435" name="PlaceHolder 2"/>
          <p:cNvSpPr>
            <a:spLocks noGrp="1"/>
          </p:cNvSpPr>
          <p:nvPr>
            <p:ph/>
          </p:nvPr>
        </p:nvSpPr>
        <p:spPr>
          <a:xfrm>
            <a:off x="685800" y="1523520"/>
            <a:ext cx="7772400" cy="5334120"/>
          </a:xfrm>
          <a:prstGeom prst="rect">
            <a:avLst/>
          </a:prstGeom>
          <a:noFill/>
          <a:ln w="0">
            <a:noFill/>
          </a:ln>
        </p:spPr>
        <p:txBody>
          <a:bodyPr lIns="90000" rIns="90000" tIns="46800" bIns="46800" anchor="t">
            <a:normAutofit/>
          </a:bodyPr>
          <a:p>
            <a:pPr marL="343080" indent="-343080">
              <a:lnSpc>
                <a:spcPct val="90000"/>
              </a:lnSpc>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Long-standing tradition of working together</a:t>
            </a:r>
            <a:endParaRPr b="0" lang="en-US" sz="3200" strike="noStrike" u="none">
              <a:solidFill>
                <a:srgbClr val="ffffff"/>
              </a:solidFill>
              <a:effectLst/>
              <a:uFillTx/>
              <a:latin typeface="Times New Roman"/>
            </a:endParaRPr>
          </a:p>
          <a:p>
            <a:pPr marL="343080" indent="-343080">
              <a:lnSpc>
                <a:spcPct val="90000"/>
              </a:lnSpc>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Identified likely shortages in 1998 but we didn’t forsee the drought.  Elements of the Perfect Storm?</a:t>
            </a:r>
            <a:endParaRPr b="0" lang="en-US" sz="3200" strike="noStrike" u="none">
              <a:solidFill>
                <a:srgbClr val="ffffff"/>
              </a:solidFill>
              <a:effectLst/>
              <a:uFillTx/>
              <a:latin typeface="Times New Roman"/>
            </a:endParaRPr>
          </a:p>
          <a:p>
            <a:pPr marL="343080" indent="-343080">
              <a:lnSpc>
                <a:spcPct val="90000"/>
              </a:lnSpc>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Energy Policy for the Americas</a:t>
            </a:r>
            <a:endParaRPr b="0" lang="en-US" sz="3200" strike="noStrike" u="none">
              <a:solidFill>
                <a:srgbClr val="ffffff"/>
              </a:solidFill>
              <a:effectLst/>
              <a:uFillTx/>
              <a:latin typeface="Times New Roman"/>
            </a:endParaRPr>
          </a:p>
          <a:p>
            <a:pPr lvl="1" marL="743040" indent="-285840">
              <a:lnSpc>
                <a:spcPct val="9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North/South is better than Middle East</a:t>
            </a:r>
            <a:endParaRPr b="0" lang="en-US" sz="2800" strike="noStrike" u="none">
              <a:solidFill>
                <a:srgbClr val="ffffff"/>
              </a:solidFill>
              <a:effectLst/>
              <a:uFillTx/>
              <a:latin typeface="Times New Roman"/>
            </a:endParaRPr>
          </a:p>
          <a:p>
            <a:pPr lvl="1" marL="743040" indent="-285840">
              <a:lnSpc>
                <a:spcPct val="9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Put capital at risk, not our troops</a:t>
            </a:r>
            <a:endParaRPr b="0" lang="en-US" sz="2800" strike="noStrike" u="none">
              <a:solidFill>
                <a:srgbClr val="ffffff"/>
              </a:solidFill>
              <a:effectLst/>
              <a:uFillTx/>
              <a:latin typeface="Times New Roman"/>
            </a:endParaRPr>
          </a:p>
          <a:p>
            <a:pPr marL="343080" indent="-343080">
              <a:lnSpc>
                <a:spcPct val="90000"/>
              </a:lnSpc>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We have clear policies on principles of environmental management, fuel diversity, reliable electric power supply, natural gas, public lands access, renewables</a:t>
            </a:r>
            <a:endParaRPr b="0" lang="en-US" sz="3200" strike="noStrike" u="none">
              <a:solidFill>
                <a:srgbClr val="ffffff"/>
              </a:solidFill>
              <a:effectLst/>
              <a:uFillTx/>
              <a:latin typeface="Times New Roman"/>
            </a:endParaRPr>
          </a:p>
        </p:txBody>
      </p:sp>
    </p:spTree>
  </p:cSld>
  <p:transition spd="med">
    <p:random/>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 name=""/>
          <p:cNvSpPr txBox="1"/>
          <p:nvPr/>
        </p:nvSpPr>
        <p:spPr>
          <a:xfrm>
            <a:off x="3124080" y="6248520"/>
            <a:ext cx="2895840" cy="457200"/>
          </a:xfrm>
          <a:prstGeom prst="rect">
            <a:avLst/>
          </a:prstGeom>
          <a:noFill/>
          <a:ln w="0">
            <a:noFill/>
          </a:ln>
        </p:spPr>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34" name=""/>
          <p:cNvSpPr txBox="1"/>
          <p:nvPr/>
        </p:nvSpPr>
        <p:spPr>
          <a:xfrm>
            <a:off x="685800" y="6248520"/>
            <a:ext cx="1905120" cy="457200"/>
          </a:xfrm>
          <a:prstGeom prst="rect">
            <a:avLst/>
          </a:prstGeom>
          <a:noFill/>
          <a:ln w="0">
            <a:noFill/>
          </a:ln>
        </p:spPr>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&lt;date/time&gt;</a:t>
            </a:r>
            <a:endParaRPr b="0" lang="en-US" sz="1400" strike="noStrike" u="none">
              <a:solidFill>
                <a:srgbClr val="000000"/>
              </a:solidFill>
              <a:effectLst/>
              <a:uFillTx/>
              <a:latin typeface="Times New Roman"/>
            </a:endParaRPr>
          </a:p>
        </p:txBody>
      </p:sp>
      <p:pic>
        <p:nvPicPr>
          <p:cNvPr id="35" name="lights_namerica" descr=""/>
          <p:cNvPicPr/>
          <p:nvPr/>
        </p:nvPicPr>
        <p:blipFill>
          <a:blip r:embed="rId1"/>
          <a:stretch/>
        </p:blipFill>
        <p:spPr>
          <a:xfrm>
            <a:off x="-304920" y="-228600"/>
            <a:ext cx="9753840" cy="7315200"/>
          </a:xfrm>
          <a:prstGeom prst="rect">
            <a:avLst/>
          </a:prstGeom>
          <a:noFill/>
          <a:ln w="0">
            <a:noFill/>
          </a:ln>
        </p:spPr>
      </p:pic>
      <p:sp>
        <p:nvSpPr>
          <p:cNvPr id="36" name=""/>
          <p:cNvSpPr/>
          <p:nvPr/>
        </p:nvSpPr>
        <p:spPr>
          <a:xfrm>
            <a:off x="246600" y="5138640"/>
            <a:ext cx="2535480" cy="825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ahoma"/>
              </a:rPr>
              <a:t>Turn off the lights</a:t>
            </a:r>
            <a:endParaRPr b="0" lang="en-US" sz="2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ahoma"/>
              </a:rPr>
              <a:t>In the Rockies</a:t>
            </a:r>
            <a:endParaRPr b="0" lang="en-US" sz="2400" strike="noStrike" u="none">
              <a:solidFill>
                <a:srgbClr val="ffffff"/>
              </a:solidFill>
              <a:effectLst/>
              <a:uFillTx/>
              <a:latin typeface="Times New Roman"/>
            </a:endParaRPr>
          </a:p>
        </p:txBody>
      </p:sp>
      <p:sp>
        <p:nvSpPr>
          <p:cNvPr id="37"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ffff00"/>
              </a:solidFill>
              <a:effectLst/>
              <a:uFillTx/>
              <a:latin typeface="Times New Roman"/>
            </a:endParaRPr>
          </a:p>
        </p:txBody>
      </p:sp>
    </p:spTree>
  </p:cSld>
  <p:transition spd="med">
    <p:random/>
  </p:transition>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6" name=""/>
          <p:cNvSpPr/>
          <p:nvPr/>
        </p:nvSpPr>
        <p:spPr>
          <a:xfrm>
            <a:off x="476280" y="81108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ffffff"/>
              </a:solidFill>
              <a:effectLst/>
              <a:uFillTx/>
              <a:latin typeface="Times New Roman"/>
            </a:endParaRPr>
          </a:p>
        </p:txBody>
      </p:sp>
      <p:pic>
        <p:nvPicPr>
          <p:cNvPr id="437" name="img016" descr=""/>
          <p:cNvPicPr/>
          <p:nvPr/>
        </p:nvPicPr>
        <p:blipFill>
          <a:blip r:embed="rId1"/>
          <a:stretch/>
        </p:blipFill>
        <p:spPr>
          <a:xfrm>
            <a:off x="228600" y="228600"/>
            <a:ext cx="8574120" cy="6431040"/>
          </a:xfrm>
          <a:prstGeom prst="rect">
            <a:avLst/>
          </a:prstGeom>
          <a:noFill/>
          <a:ln w="0">
            <a:noFill/>
          </a:ln>
        </p:spPr>
      </p:pic>
      <p:sp>
        <p:nvSpPr>
          <p:cNvPr id="438" name=""/>
          <p:cNvSpPr/>
          <p:nvPr/>
        </p:nvSpPr>
        <p:spPr>
          <a:xfrm>
            <a:off x="6234120" y="6172200"/>
            <a:ext cx="193320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CAPP Canada</a:t>
            </a:r>
            <a:endParaRPr b="0" lang="en-US" sz="2400" strike="noStrike" u="none">
              <a:solidFill>
                <a:srgbClr val="ffffff"/>
              </a:solidFill>
              <a:effectLst/>
              <a:uFillTx/>
              <a:latin typeface="Times New Roman"/>
            </a:endParaRPr>
          </a:p>
        </p:txBody>
      </p:sp>
      <p:sp>
        <p:nvSpPr>
          <p:cNvPr id="2" name="PlaceHolder 1"/>
          <p:cNvSpPr>
            <a:spLocks noGrp="1"/>
          </p:cNvSpPr>
          <p:nvPr>
            <p:ph type="ftr" idx="2"/>
          </p:nvPr>
        </p:nvSpPr>
        <p:spPr/>
        <p:txBody>
          <a:bodyPr/>
          <a:p>
            <a:r>
              <a:t>Gov Jim Geringer</a:t>
            </a:r>
          </a:p>
        </p:txBody>
      </p:sp>
    </p:spTree>
  </p:cSld>
  <p:transition spd="med">
    <p:random/>
  </p:transition>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graphicFrame>
        <p:nvGraphicFramePr>
          <p:cNvPr id="439" name=""/>
          <p:cNvGraphicFramePr/>
          <p:nvPr/>
        </p:nvGraphicFramePr>
        <p:xfrm>
          <a:off x="511200" y="838080"/>
          <a:ext cx="9242280" cy="5086440"/>
        </p:xfrm>
        <a:graphic>
          <a:graphicData uri="http://schemas.openxmlformats.org/presentationml/2006/ole">
            <p:oleObj r:id="rId1" spid="">
              <p:embed/>
              <p:pic>
                <p:nvPicPr>
                  <p:cNvPr id="440" name="" descr=""/>
                  <p:cNvPicPr/>
                  <p:nvPr/>
                </p:nvPicPr>
                <p:blipFill>
                  <a:blip r:embed="rId2"/>
                  <a:stretch/>
                </p:blipFill>
                <p:spPr>
                  <a:xfrm>
                    <a:off x="511200" y="838080"/>
                    <a:ext cx="9242280" cy="5086440"/>
                  </a:xfrm>
                  <a:prstGeom prst="rect">
                    <a:avLst/>
                  </a:prstGeom>
                  <a:noFill/>
                  <a:ln w="0">
                    <a:noFill/>
                  </a:ln>
                </p:spPr>
              </p:pic>
            </p:oleObj>
          </a:graphicData>
        </a:graphic>
      </p:graphicFrame>
      <p:sp>
        <p:nvSpPr>
          <p:cNvPr id="441" name=""/>
          <p:cNvSpPr/>
          <p:nvPr/>
        </p:nvSpPr>
        <p:spPr>
          <a:xfrm>
            <a:off x="1066680" y="457200"/>
            <a:ext cx="6172200" cy="459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Fuel Sources for U.S. Electricity 2000</a:t>
            </a:r>
            <a:endParaRPr b="0" lang="en-US" sz="2400" strike="noStrike" u="none">
              <a:solidFill>
                <a:srgbClr val="ffffff"/>
              </a:solidFill>
              <a:effectLst/>
              <a:uFillTx/>
              <a:latin typeface="Times New Roman"/>
            </a:endParaRPr>
          </a:p>
        </p:txBody>
      </p:sp>
      <p:sp>
        <p:nvSpPr>
          <p:cNvPr id="442" name=""/>
          <p:cNvSpPr/>
          <p:nvPr/>
        </p:nvSpPr>
        <p:spPr>
          <a:xfrm>
            <a:off x="595080" y="6060960"/>
            <a:ext cx="248292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Source:  EIA/DOE</a:t>
            </a:r>
            <a:endParaRPr b="0" lang="en-US" sz="2400" strike="noStrike" u="none">
              <a:solidFill>
                <a:srgbClr val="ffffff"/>
              </a:solidFill>
              <a:effectLst/>
              <a:uFillTx/>
              <a:latin typeface="Times New Roman"/>
            </a:endParaRPr>
          </a:p>
        </p:txBody>
      </p:sp>
      <p:sp>
        <p:nvSpPr>
          <p:cNvPr id="2" name="PlaceHolder 1"/>
          <p:cNvSpPr>
            <a:spLocks noGrp="1"/>
          </p:cNvSpPr>
          <p:nvPr>
            <p:ph type="ftr" idx="2"/>
          </p:nvPr>
        </p:nvSpPr>
        <p:spPr/>
        <p:txBody>
          <a:bodyPr/>
          <a:p>
            <a:r>
              <a:t>Gov Jim Geringer</a:t>
            </a:r>
          </a:p>
        </p:txBody>
      </p:sp>
    </p:spTree>
  </p:cSld>
  <p:transition spd="med">
    <p:random/>
  </p:transition>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43" name="PlaceHolder 1"/>
          <p:cNvSpPr>
            <a:spLocks noGrp="1"/>
          </p:cNvSpPr>
          <p:nvPr>
            <p:ph type="title"/>
          </p:nvPr>
        </p:nvSpPr>
        <p:spPr>
          <a:xfrm>
            <a:off x="685800" y="-7668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00"/>
                </a:solidFill>
                <a:effectLst/>
                <a:uFillTx/>
                <a:latin typeface="Times New Roman"/>
              </a:rPr>
              <a:t>Wyoming Energy Profile (BOE)</a:t>
            </a:r>
            <a:endParaRPr b="0" lang="en-US" sz="4400" strike="noStrike" u="none">
              <a:solidFill>
                <a:srgbClr val="ffff00"/>
              </a:solidFill>
              <a:effectLst/>
              <a:uFillTx/>
              <a:latin typeface="Times New Roman"/>
            </a:endParaRPr>
          </a:p>
        </p:txBody>
      </p:sp>
      <p:sp>
        <p:nvSpPr>
          <p:cNvPr id="444" name="PlaceHolder 2"/>
          <p:cNvSpPr>
            <a:spLocks noGrp="1"/>
          </p:cNvSpPr>
          <p:nvPr>
            <p:ph/>
          </p:nvPr>
        </p:nvSpPr>
        <p:spPr>
          <a:xfrm>
            <a:off x="685800" y="914400"/>
            <a:ext cx="8229600" cy="5943600"/>
          </a:xfrm>
          <a:prstGeom prst="rect">
            <a:avLst/>
          </a:prstGeom>
          <a:noFill/>
          <a:ln w="0">
            <a:noFill/>
          </a:ln>
        </p:spPr>
        <p:txBody>
          <a:bodyPr lIns="90000" rIns="90000" tIns="46800" bIns="46800" anchor="t">
            <a:normAutofit/>
          </a:bodyPr>
          <a:p>
            <a:pPr marL="343080" indent="-343080">
              <a:spcBef>
                <a:spcPts val="601"/>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Coal</a:t>
            </a:r>
            <a:r>
              <a:rPr b="0" lang="en-US" sz="3200" strike="noStrike" u="none">
                <a:solidFill>
                  <a:srgbClr val="ffffff"/>
                </a:solidFill>
                <a:effectLst/>
                <a:uFillTx/>
                <a:latin typeface="Times New Roman"/>
              </a:rPr>
              <a:t>	</a:t>
            </a:r>
            <a:r>
              <a:rPr b="0" lang="en-US" sz="3200" strike="noStrike" u="none">
                <a:solidFill>
                  <a:srgbClr val="ffffff"/>
                </a:solidFill>
                <a:effectLst/>
                <a:uFillTx/>
                <a:latin typeface="Times New Roman"/>
              </a:rPr>
              <a:t>	</a:t>
            </a:r>
            <a:r>
              <a:rPr b="0" lang="en-US" sz="3200" strike="noStrike" u="none">
                <a:solidFill>
                  <a:srgbClr val="ffffff"/>
                </a:solidFill>
                <a:effectLst/>
                <a:uFillTx/>
                <a:latin typeface="Times New Roman"/>
              </a:rPr>
              <a:t>226 Billion</a:t>
            </a:r>
            <a:r>
              <a:rPr b="0" lang="en-US" sz="3200" strike="noStrike" u="none">
                <a:solidFill>
                  <a:srgbClr val="ffffff"/>
                </a:solidFill>
                <a:effectLst/>
                <a:uFillTx/>
                <a:latin typeface="Times New Roman"/>
              </a:rPr>
              <a:t>	</a:t>
            </a:r>
            <a:r>
              <a:rPr b="0" lang="en-US" sz="3200" strike="noStrike" u="none">
                <a:solidFill>
                  <a:srgbClr val="ffffff"/>
                </a:solidFill>
                <a:effectLst/>
                <a:uFillTx/>
                <a:latin typeface="Times New Roman"/>
              </a:rPr>
              <a:t>1   </a:t>
            </a:r>
            <a:r>
              <a:rPr b="0" lang="en-US" sz="2400" strike="noStrike" u="none">
                <a:solidFill>
                  <a:srgbClr val="ffffff"/>
                </a:solidFill>
                <a:effectLst/>
                <a:uFillTx/>
                <a:latin typeface="Times New Roman"/>
              </a:rPr>
              <a:t>(50 state rank)</a:t>
            </a:r>
            <a:endParaRPr b="0" lang="en-US" sz="2400" strike="noStrike" u="none">
              <a:solidFill>
                <a:srgbClr val="ffffff"/>
              </a:solidFill>
              <a:effectLst/>
              <a:uFillTx/>
              <a:latin typeface="Times New Roman"/>
            </a:endParaRPr>
          </a:p>
          <a:p>
            <a:pPr marL="343080" indent="-34308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Uranium</a:t>
            </a:r>
            <a:r>
              <a:rPr b="0" lang="en-US" sz="3200" strike="noStrike" u="none">
                <a:solidFill>
                  <a:srgbClr val="ffffff"/>
                </a:solidFill>
                <a:effectLst/>
                <a:uFillTx/>
                <a:latin typeface="Times New Roman"/>
              </a:rPr>
              <a:t>	</a:t>
            </a:r>
            <a:r>
              <a:rPr b="0" lang="en-US" sz="3200" strike="noStrike" u="none">
                <a:solidFill>
                  <a:srgbClr val="ffffff"/>
                </a:solidFill>
                <a:effectLst/>
                <a:uFillTx/>
                <a:latin typeface="Times New Roman"/>
              </a:rPr>
              <a:t>	</a:t>
            </a:r>
            <a:r>
              <a:rPr b="0" lang="en-US" sz="3200" strike="noStrike" u="none">
                <a:solidFill>
                  <a:srgbClr val="ffffff"/>
                </a:solidFill>
                <a:effectLst/>
                <a:uFillTx/>
                <a:latin typeface="Times New Roman"/>
              </a:rPr>
              <a:t>140 B</a:t>
            </a:r>
            <a:r>
              <a:rPr b="0" lang="en-US" sz="3200" strike="noStrike" u="none">
                <a:solidFill>
                  <a:srgbClr val="ffffff"/>
                </a:solidFill>
                <a:effectLst/>
                <a:uFillTx/>
                <a:latin typeface="Times New Roman"/>
              </a:rPr>
              <a:t>	</a:t>
            </a:r>
            <a:r>
              <a:rPr b="0" lang="en-US" sz="3200" strike="noStrike" u="none">
                <a:solidFill>
                  <a:srgbClr val="ffffff"/>
                </a:solidFill>
                <a:effectLst/>
                <a:uFillTx/>
                <a:latin typeface="Times New Roman"/>
              </a:rPr>
              <a:t>	</a:t>
            </a:r>
            <a:r>
              <a:rPr b="0" lang="en-US" sz="3200" strike="noStrike" u="none">
                <a:solidFill>
                  <a:srgbClr val="ffffff"/>
                </a:solidFill>
                <a:effectLst/>
                <a:uFillTx/>
                <a:latin typeface="Times New Roman"/>
              </a:rPr>
              <a:t>1</a:t>
            </a:r>
            <a:endParaRPr b="0" lang="en-US" sz="3200" strike="noStrike" u="none">
              <a:solidFill>
                <a:srgbClr val="ffffff"/>
              </a:solidFill>
              <a:effectLst/>
              <a:uFillTx/>
              <a:latin typeface="Times New Roman"/>
            </a:endParaRPr>
          </a:p>
          <a:p>
            <a:pPr marL="343080" indent="-34308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Natural Gas</a:t>
            </a:r>
            <a:r>
              <a:rPr b="0" lang="en-US" sz="3200" strike="noStrike" u="none">
                <a:solidFill>
                  <a:srgbClr val="ffffff"/>
                </a:solidFill>
                <a:effectLst/>
                <a:uFillTx/>
                <a:latin typeface="Times New Roman"/>
              </a:rPr>
              <a:t>	</a:t>
            </a:r>
            <a:r>
              <a:rPr b="0" lang="en-US" sz="3200" strike="noStrike" u="none">
                <a:solidFill>
                  <a:srgbClr val="ffffff"/>
                </a:solidFill>
                <a:effectLst/>
                <a:uFillTx/>
                <a:latin typeface="Times New Roman"/>
              </a:rPr>
              <a:t>    7 B</a:t>
            </a:r>
            <a:r>
              <a:rPr b="0" lang="en-US" sz="3200" strike="noStrike" u="none">
                <a:solidFill>
                  <a:srgbClr val="ffffff"/>
                </a:solidFill>
                <a:effectLst/>
                <a:uFillTx/>
                <a:latin typeface="Times New Roman"/>
              </a:rPr>
              <a:t>	</a:t>
            </a:r>
            <a:r>
              <a:rPr b="0" lang="en-US" sz="3200" strike="noStrike" u="none">
                <a:solidFill>
                  <a:srgbClr val="ffffff"/>
                </a:solidFill>
                <a:effectLst/>
                <a:uFillTx/>
                <a:latin typeface="Times New Roman"/>
              </a:rPr>
              <a:t>	</a:t>
            </a:r>
            <a:r>
              <a:rPr b="0" lang="en-US" sz="3200" strike="noStrike" u="none">
                <a:solidFill>
                  <a:srgbClr val="ffffff"/>
                </a:solidFill>
                <a:effectLst/>
                <a:uFillTx/>
                <a:latin typeface="Times New Roman"/>
              </a:rPr>
              <a:t>2</a:t>
            </a:r>
            <a:endParaRPr b="0" lang="en-US" sz="3200" strike="noStrike" u="none">
              <a:solidFill>
                <a:srgbClr val="ffffff"/>
              </a:solidFill>
              <a:effectLst/>
              <a:uFillTx/>
              <a:latin typeface="Times New Roman"/>
            </a:endParaRPr>
          </a:p>
          <a:p>
            <a:pPr marL="343080" indent="-34308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Oil</a:t>
            </a:r>
            <a:r>
              <a:rPr b="0" lang="en-US" sz="3200" strike="noStrike" u="none">
                <a:solidFill>
                  <a:srgbClr val="ffffff"/>
                </a:solidFill>
                <a:effectLst/>
                <a:uFillTx/>
                <a:latin typeface="Times New Roman"/>
              </a:rPr>
              <a:t>	</a:t>
            </a:r>
            <a:r>
              <a:rPr b="0" lang="en-US" sz="3200" strike="noStrike" u="none">
                <a:solidFill>
                  <a:srgbClr val="ffffff"/>
                </a:solidFill>
                <a:effectLst/>
                <a:uFillTx/>
                <a:latin typeface="Times New Roman"/>
              </a:rPr>
              <a:t>	</a:t>
            </a:r>
            <a:r>
              <a:rPr b="0" lang="en-US" sz="3200" strike="noStrike" u="none">
                <a:solidFill>
                  <a:srgbClr val="ffffff"/>
                </a:solidFill>
                <a:effectLst/>
                <a:uFillTx/>
                <a:latin typeface="Times New Roman"/>
              </a:rPr>
              <a:t>	</a:t>
            </a:r>
            <a:r>
              <a:rPr b="0" lang="en-US" sz="3200" strike="noStrike" u="none">
                <a:solidFill>
                  <a:srgbClr val="ffffff"/>
                </a:solidFill>
                <a:effectLst/>
                <a:uFillTx/>
                <a:latin typeface="Times New Roman"/>
              </a:rPr>
              <a:t>     .6B</a:t>
            </a:r>
            <a:r>
              <a:rPr b="0" lang="en-US" sz="3200" strike="noStrike" u="none">
                <a:solidFill>
                  <a:srgbClr val="ffffff"/>
                </a:solidFill>
                <a:effectLst/>
                <a:uFillTx/>
                <a:latin typeface="Times New Roman"/>
              </a:rPr>
              <a:t>	</a:t>
            </a:r>
            <a:r>
              <a:rPr b="0" lang="en-US" sz="3200" strike="noStrike" u="none">
                <a:solidFill>
                  <a:srgbClr val="ffffff"/>
                </a:solidFill>
                <a:effectLst/>
                <a:uFillTx/>
                <a:latin typeface="Times New Roman"/>
              </a:rPr>
              <a:t>	</a:t>
            </a:r>
            <a:r>
              <a:rPr b="0" lang="en-US" sz="3200" strike="noStrike" u="none">
                <a:solidFill>
                  <a:srgbClr val="ffffff"/>
                </a:solidFill>
                <a:effectLst/>
                <a:uFillTx/>
                <a:latin typeface="Times New Roman"/>
              </a:rPr>
              <a:t>8</a:t>
            </a:r>
            <a:endParaRPr b="0" lang="en-US" sz="3200" strike="noStrike" u="none">
              <a:solidFill>
                <a:srgbClr val="ffffff"/>
              </a:solidFill>
              <a:effectLst/>
              <a:uFillTx/>
              <a:latin typeface="Times New Roman"/>
            </a:endParaRPr>
          </a:p>
          <a:p>
            <a:pPr marL="343080" indent="-34308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NG Liquids</a:t>
            </a:r>
            <a:r>
              <a:rPr b="0" lang="en-US" sz="3200" strike="noStrike" u="none">
                <a:solidFill>
                  <a:srgbClr val="ffffff"/>
                </a:solidFill>
                <a:effectLst/>
                <a:uFillTx/>
                <a:latin typeface="Times New Roman"/>
              </a:rPr>
              <a:t>	</a:t>
            </a:r>
            <a:r>
              <a:rPr b="0" lang="en-US" sz="3200" strike="noStrike" u="none">
                <a:solidFill>
                  <a:srgbClr val="ffffff"/>
                </a:solidFill>
                <a:effectLst/>
                <a:uFillTx/>
                <a:latin typeface="Times New Roman"/>
              </a:rPr>
              <a:t>     .5B</a:t>
            </a:r>
            <a:endParaRPr b="0" lang="en-US" sz="3200" strike="noStrike" u="none">
              <a:solidFill>
                <a:srgbClr val="ffffff"/>
              </a:solidFill>
              <a:effectLst/>
              <a:uFillTx/>
              <a:latin typeface="Times New Roman"/>
            </a:endParaRPr>
          </a:p>
          <a:p>
            <a:pPr marL="343080" indent="-34308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Wind</a:t>
            </a:r>
            <a:r>
              <a:rPr b="0" lang="en-US" sz="3200" strike="noStrike" u="none">
                <a:solidFill>
                  <a:srgbClr val="ffffff"/>
                </a:solidFill>
                <a:effectLst/>
                <a:uFillTx/>
                <a:latin typeface="Times New Roman"/>
              </a:rPr>
              <a:t>	</a:t>
            </a:r>
            <a:r>
              <a:rPr b="0" lang="en-US" sz="3200" strike="noStrike" u="none">
                <a:solidFill>
                  <a:srgbClr val="ffffff"/>
                </a:solidFill>
                <a:effectLst/>
                <a:uFillTx/>
                <a:latin typeface="Times New Roman"/>
              </a:rPr>
              <a:t>	</a:t>
            </a:r>
            <a:r>
              <a:rPr b="0" lang="en-US" sz="3200" strike="noStrike" u="none">
                <a:solidFill>
                  <a:srgbClr val="ffffff"/>
                </a:solidFill>
                <a:effectLst/>
                <a:uFillTx/>
                <a:latin typeface="Times New Roman"/>
              </a:rPr>
              <a:t>Infinite</a:t>
            </a:r>
            <a:endParaRPr b="0" lang="en-US" sz="3200" strike="noStrike" u="none">
              <a:solidFill>
                <a:srgbClr val="ffffff"/>
              </a:solidFill>
              <a:effectLst/>
              <a:uFillTx/>
              <a:latin typeface="Times New Roman"/>
            </a:endParaRPr>
          </a:p>
          <a:p>
            <a:pPr marL="343080" indent="-34308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Solar, Hydro, Ethanol, Biomass</a:t>
            </a:r>
            <a:endParaRPr b="0" lang="en-US" sz="3200" strike="noStrike" u="none">
              <a:solidFill>
                <a:srgbClr val="ffffff"/>
              </a:solidFill>
              <a:effectLst/>
              <a:uFillTx/>
              <a:latin typeface="Times New Roman"/>
            </a:endParaRPr>
          </a:p>
          <a:p>
            <a:pPr marL="343080" indent="-34308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Enough to put OPEC completely out of business for 40 years</a:t>
            </a:r>
            <a:endParaRPr b="0" lang="en-US" sz="3200" strike="noStrike" u="none">
              <a:solidFill>
                <a:srgbClr val="ffffff"/>
              </a:solidFill>
              <a:effectLst/>
              <a:uFillTx/>
              <a:latin typeface="Times New Roman"/>
            </a:endParaRPr>
          </a:p>
          <a:p>
            <a:pPr marL="343080" indent="-34308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Alberta is similar in total energy potential</a:t>
            </a:r>
            <a:endParaRPr b="0" lang="en-US" sz="3200" strike="noStrike" u="none">
              <a:solidFill>
                <a:srgbClr val="ffffff"/>
              </a:solidFill>
              <a:effectLst/>
              <a:uFillTx/>
              <a:latin typeface="Times New Roman"/>
            </a:endParaRPr>
          </a:p>
          <a:p>
            <a:pPr marL="343080"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ff"/>
              </a:solidFill>
              <a:effectLst/>
              <a:uFillTx/>
              <a:latin typeface="Times New Roman"/>
            </a:endParaRPr>
          </a:p>
          <a:p>
            <a:pPr marL="343080"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ff"/>
              </a:solidFill>
              <a:effectLst/>
              <a:uFillTx/>
              <a:latin typeface="Times New Roman"/>
            </a:endParaRPr>
          </a:p>
          <a:p>
            <a:pPr marL="343080"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ff"/>
              </a:solidFill>
              <a:effectLst/>
              <a:uFillTx/>
              <a:latin typeface="Times New Roman"/>
            </a:endParaRPr>
          </a:p>
        </p:txBody>
      </p:sp>
      <p:sp>
        <p:nvSpPr>
          <p:cNvPr id="4" name="PlaceHolder 3"/>
          <p:cNvSpPr>
            <a:spLocks noGrp="1"/>
          </p:cNvSpPr>
          <p:nvPr>
            <p:ph type="ftr" idx="2"/>
          </p:nvPr>
        </p:nvSpPr>
        <p:spPr/>
        <p:txBody>
          <a:bodyPr/>
          <a:p>
            <a:r>
              <a:t>Gov Jim Geringer</a:t>
            </a:r>
          </a:p>
        </p:txBody>
      </p:sp>
    </p:spTree>
  </p:cSld>
  <p:transition spd="med">
    <p:random/>
  </p:transition>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45" name="PlaceHolder 1"/>
          <p:cNvSpPr>
            <a:spLocks noGrp="1"/>
          </p:cNvSpPr>
          <p:nvPr>
            <p:ph type="title"/>
          </p:nvPr>
        </p:nvSpPr>
        <p:spPr>
          <a:xfrm>
            <a:off x="304560" y="152280"/>
            <a:ext cx="8305560" cy="13716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00"/>
                </a:solidFill>
                <a:effectLst/>
                <a:uFillTx/>
                <a:latin typeface="Times New Roman"/>
              </a:rPr>
              <a:t>Western Coal Fuels 28% of Total U.S. Electricity Generation</a:t>
            </a:r>
            <a:endParaRPr b="0" lang="en-US" sz="4400" strike="noStrike" u="none">
              <a:solidFill>
                <a:srgbClr val="ffff00"/>
              </a:solidFill>
              <a:effectLst/>
              <a:uFillTx/>
              <a:latin typeface="Times New Roman"/>
            </a:endParaRPr>
          </a:p>
        </p:txBody>
      </p:sp>
      <p:pic>
        <p:nvPicPr>
          <p:cNvPr id="446" name="fig1" descr="Figure 1.  Coal Production by Coal-Producing Region, 2000 (Million Short Tons and Percent Change from 1999)"/>
          <p:cNvPicPr/>
          <p:nvPr/>
        </p:nvPicPr>
        <p:blipFill>
          <a:blip r:embed="rId1"/>
          <a:stretch/>
        </p:blipFill>
        <p:spPr>
          <a:xfrm>
            <a:off x="3809880" y="3870360"/>
            <a:ext cx="5334120" cy="3216240"/>
          </a:xfrm>
          <a:prstGeom prst="rect">
            <a:avLst/>
          </a:prstGeom>
          <a:noFill/>
          <a:ln w="0">
            <a:noFill/>
          </a:ln>
        </p:spPr>
      </p:pic>
      <p:sp>
        <p:nvSpPr>
          <p:cNvPr id="447" name=""/>
          <p:cNvSpPr/>
          <p:nvPr/>
        </p:nvSpPr>
        <p:spPr>
          <a:xfrm>
            <a:off x="636480" y="4694400"/>
            <a:ext cx="304920" cy="304560"/>
          </a:xfrm>
          <a:prstGeom prst="rect">
            <a:avLst/>
          </a:prstGeom>
          <a:solidFill>
            <a:srgbClr val="00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448" name=""/>
          <p:cNvSpPr/>
          <p:nvPr/>
        </p:nvSpPr>
        <p:spPr>
          <a:xfrm>
            <a:off x="5181480" y="3110040"/>
            <a:ext cx="4191120" cy="1015920"/>
          </a:xfrm>
          <a:prstGeom prst="rect">
            <a:avLst/>
          </a:prstGeom>
          <a:solidFill>
            <a:srgbClr val="000000"/>
          </a:solidFill>
          <a:ln w="0">
            <a:noFill/>
          </a:ln>
        </p:spPr>
        <p:style>
          <a:lnRef idx="0"/>
          <a:fillRef idx="0"/>
          <a:effectRef idx="0"/>
          <a:fontRef idx="minor"/>
        </p:style>
        <p:txBody>
          <a:bodyPr lIns="90000" rIns="90000" tIns="46800" bIns="46800" anchor="t">
            <a:spAutoFit/>
          </a:bodyPr>
          <a:p>
            <a:pPr algn="ct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U.S. Coal Production</a:t>
            </a:r>
            <a:endParaRPr b="0" lang="en-US" sz="2400" strike="noStrike" u="none">
              <a:solidFill>
                <a:srgbClr val="ffffff"/>
              </a:solidFill>
              <a:effectLst/>
              <a:uFillTx/>
              <a:latin typeface="Times New Roman"/>
            </a:endParaRPr>
          </a:p>
          <a:p>
            <a:pPr algn="ct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52 Weeks Ending 6-9-01</a:t>
            </a:r>
            <a:endParaRPr b="0" lang="en-US" sz="2400" strike="noStrike" u="none">
              <a:solidFill>
                <a:srgbClr val="ffffff"/>
              </a:solidFill>
              <a:effectLst/>
              <a:uFillTx/>
              <a:latin typeface="Times New Roman"/>
            </a:endParaRPr>
          </a:p>
        </p:txBody>
      </p:sp>
      <p:sp>
        <p:nvSpPr>
          <p:cNvPr id="449" name=""/>
          <p:cNvSpPr/>
          <p:nvPr/>
        </p:nvSpPr>
        <p:spPr>
          <a:xfrm>
            <a:off x="7718400" y="5057640"/>
            <a:ext cx="1273320" cy="581400"/>
          </a:xfrm>
          <a:prstGeom prst="rect">
            <a:avLst/>
          </a:prstGeom>
          <a:solidFill>
            <a:srgbClr val="000000"/>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Appalachia 428 M tons</a:t>
            </a:r>
            <a:endParaRPr b="0" lang="en-US" sz="1600" strike="noStrike" u="none">
              <a:solidFill>
                <a:srgbClr val="ffffff"/>
              </a:solidFill>
              <a:effectLst/>
              <a:uFillTx/>
              <a:latin typeface="Times New Roman"/>
            </a:endParaRPr>
          </a:p>
        </p:txBody>
      </p:sp>
      <p:sp>
        <p:nvSpPr>
          <p:cNvPr id="450" name=""/>
          <p:cNvSpPr/>
          <p:nvPr/>
        </p:nvSpPr>
        <p:spPr>
          <a:xfrm>
            <a:off x="5105520" y="4676760"/>
            <a:ext cx="1295280" cy="581400"/>
          </a:xfrm>
          <a:prstGeom prst="rect">
            <a:avLst/>
          </a:prstGeom>
          <a:solidFill>
            <a:srgbClr val="000000"/>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Western 539 M tons</a:t>
            </a:r>
            <a:endParaRPr b="0" lang="en-US" sz="1600" strike="noStrike" u="none">
              <a:solidFill>
                <a:srgbClr val="ffffff"/>
              </a:solidFill>
              <a:effectLst/>
              <a:uFillTx/>
              <a:latin typeface="Times New Roman"/>
            </a:endParaRPr>
          </a:p>
        </p:txBody>
      </p:sp>
      <p:sp>
        <p:nvSpPr>
          <p:cNvPr id="451" name=""/>
          <p:cNvSpPr/>
          <p:nvPr/>
        </p:nvSpPr>
        <p:spPr>
          <a:xfrm>
            <a:off x="6400800" y="5286240"/>
            <a:ext cx="1273320" cy="581400"/>
          </a:xfrm>
          <a:prstGeom prst="rect">
            <a:avLst/>
          </a:prstGeom>
          <a:solidFill>
            <a:srgbClr val="000000"/>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Interior 151 M tons</a:t>
            </a:r>
            <a:endParaRPr b="0" lang="en-US" sz="1600" strike="noStrike" u="none">
              <a:solidFill>
                <a:srgbClr val="ffffff"/>
              </a:solidFill>
              <a:effectLst/>
              <a:uFillTx/>
              <a:latin typeface="Times New Roman"/>
            </a:endParaRPr>
          </a:p>
        </p:txBody>
      </p:sp>
      <p:sp>
        <p:nvSpPr>
          <p:cNvPr id="452" name=""/>
          <p:cNvSpPr/>
          <p:nvPr/>
        </p:nvSpPr>
        <p:spPr>
          <a:xfrm>
            <a:off x="0" y="1981080"/>
            <a:ext cx="5000400" cy="19227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ffffff"/>
                </a:solidFill>
                <a:effectLst/>
                <a:uFillTx/>
                <a:latin typeface="Comic Sans MS"/>
              </a:rPr>
              <a:t>Coal Production </a:t>
            </a:r>
            <a:endParaRPr b="0" lang="en-US" sz="2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ffffff"/>
                </a:solidFill>
                <a:effectLst/>
                <a:uFillTx/>
                <a:latin typeface="Comic Sans MS"/>
              </a:rPr>
              <a:t>East of the Mississippi   522MT</a:t>
            </a:r>
            <a:endParaRPr b="0" lang="en-US" sz="2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ffffff"/>
                </a:solidFill>
                <a:effectLst/>
                <a:uFillTx/>
                <a:latin typeface="Comic Sans MS"/>
              </a:rPr>
              <a:t>West of the Mississippi  597MT</a:t>
            </a:r>
            <a:endParaRPr b="0" lang="en-US" sz="2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ffffff"/>
                </a:solidFill>
                <a:effectLst/>
                <a:uFillTx/>
                <a:latin typeface="Comic Sans MS"/>
              </a:rPr>
              <a:t>(Wyoming Total          359MT)</a:t>
            </a:r>
            <a:endParaRPr b="0" lang="en-US" sz="2400" strike="noStrike" u="none">
              <a:solidFill>
                <a:srgbClr val="ffffff"/>
              </a:solidFill>
              <a:effectLst/>
              <a:uFillTx/>
              <a:latin typeface="Times New Roman"/>
            </a:endParaRPr>
          </a:p>
        </p:txBody>
      </p:sp>
      <p:sp>
        <p:nvSpPr>
          <p:cNvPr id="453" name=""/>
          <p:cNvSpPr/>
          <p:nvPr/>
        </p:nvSpPr>
        <p:spPr>
          <a:xfrm>
            <a:off x="1905840" y="1488960"/>
            <a:ext cx="519264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a:t>
            </a:r>
            <a:r>
              <a:rPr b="1" i="1" lang="en-US" sz="2400" strike="noStrike" u="none">
                <a:solidFill>
                  <a:srgbClr val="ffffff"/>
                </a:solidFill>
                <a:effectLst/>
                <a:uFillTx/>
                <a:latin typeface="Times New Roman"/>
              </a:rPr>
              <a:t>Wyoming coal fuels 17% of U.S. Total)</a:t>
            </a:r>
            <a:endParaRPr b="0" lang="en-US" sz="2400" strike="noStrike" u="none">
              <a:solidFill>
                <a:srgbClr val="ffffff"/>
              </a:solidFill>
              <a:effectLst/>
              <a:uFillTx/>
              <a:latin typeface="Times New Roman"/>
            </a:endParaRPr>
          </a:p>
        </p:txBody>
      </p:sp>
      <p:sp>
        <p:nvSpPr>
          <p:cNvPr id="454" name=""/>
          <p:cNvSpPr/>
          <p:nvPr/>
        </p:nvSpPr>
        <p:spPr>
          <a:xfrm>
            <a:off x="232560" y="6324480"/>
            <a:ext cx="1881360" cy="3376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Source:  EIA/DOE</a:t>
            </a:r>
            <a:endParaRPr b="0" lang="en-US" sz="1600" strike="noStrike" u="none">
              <a:solidFill>
                <a:srgbClr val="ffffff"/>
              </a:solidFill>
              <a:effectLst/>
              <a:uFillTx/>
              <a:latin typeface="Times New Roman"/>
            </a:endParaRPr>
          </a:p>
        </p:txBody>
      </p:sp>
      <p:sp>
        <p:nvSpPr>
          <p:cNvPr id="3" name="PlaceHolder 2"/>
          <p:cNvSpPr>
            <a:spLocks noGrp="1"/>
          </p:cNvSpPr>
          <p:nvPr>
            <p:ph type="ftr" idx="2"/>
          </p:nvPr>
        </p:nvSpPr>
        <p:spPr/>
        <p:txBody>
          <a:bodyPr/>
          <a:p>
            <a:r>
              <a:t>Gov Jim Geringer</a:t>
            </a:r>
          </a:p>
        </p:txBody>
      </p:sp>
    </p:spTree>
  </p:cSld>
  <p:transition spd="med">
    <p:random/>
  </p:transition>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grpSp>
        <p:nvGrpSpPr>
          <p:cNvPr id="455" name=""/>
          <p:cNvGrpSpPr/>
          <p:nvPr/>
        </p:nvGrpSpPr>
        <p:grpSpPr>
          <a:xfrm>
            <a:off x="0" y="677880"/>
            <a:ext cx="9144000" cy="5502240"/>
            <a:chOff x="0" y="677880"/>
            <a:chExt cx="9144000" cy="5502240"/>
          </a:xfrm>
        </p:grpSpPr>
        <p:sp>
          <p:nvSpPr>
            <p:cNvPr id="456" name=""/>
            <p:cNvSpPr/>
            <p:nvPr/>
          </p:nvSpPr>
          <p:spPr>
            <a:xfrm>
              <a:off x="0" y="677880"/>
              <a:ext cx="9144000" cy="5502240"/>
            </a:xfrm>
            <a:prstGeom prst="rect">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57" name=""/>
            <p:cNvSpPr/>
            <p:nvPr/>
          </p:nvSpPr>
          <p:spPr>
            <a:xfrm>
              <a:off x="0" y="677880"/>
              <a:ext cx="9144000" cy="5502240"/>
            </a:xfrm>
            <a:prstGeom prst="rect">
              <a:avLst/>
            </a:prstGeom>
            <a:solidFill>
              <a:srgbClr val="ffffff"/>
            </a:solidFill>
            <a:ln w="0">
              <a:noFill/>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  </a:t>
              </a:r>
              <a:r>
                <a:rPr b="0" lang="en-US" sz="33100" strike="noStrike" u="none">
                  <a:solidFill>
                    <a:srgbClr val="ffffff"/>
                  </a:solidFill>
                  <a:effectLst/>
                  <a:uFillTx/>
                  <a:latin typeface="Times New Roman"/>
                </a:rPr>
                <a:t> </a:t>
              </a:r>
              <a:r>
                <a:rPr b="0" lang="en-US" sz="2400" strike="noStrike" u="none">
                  <a:solidFill>
                    <a:srgbClr val="ffffff"/>
                  </a:solidFill>
                  <a:effectLst/>
                  <a:uFillTx/>
                  <a:latin typeface="Times New Roman"/>
                </a:rPr>
                <a:t>                                                                                                       </a:t>
              </a:r>
              <a:endParaRPr b="0" lang="en-US" sz="2400" strike="noStrike" u="none">
                <a:solidFill>
                  <a:srgbClr val="ffffff"/>
                </a:solidFill>
                <a:effectLst/>
                <a:uFillTx/>
                <a:latin typeface="Times New Roman"/>
              </a:endParaRPr>
            </a:p>
          </p:txBody>
        </p:sp>
      </p:grpSp>
      <p:pic>
        <p:nvPicPr>
          <p:cNvPr id="458" name="minemap" descr=""/>
          <p:cNvPicPr/>
          <p:nvPr/>
        </p:nvPicPr>
        <p:blipFill>
          <a:blip r:embed="rId1"/>
          <a:stretch/>
        </p:blipFill>
        <p:spPr>
          <a:xfrm>
            <a:off x="0" y="380880"/>
            <a:ext cx="9177480" cy="6046920"/>
          </a:xfrm>
          <a:prstGeom prst="rect">
            <a:avLst/>
          </a:prstGeom>
          <a:noFill/>
          <a:ln w="0">
            <a:noFill/>
          </a:ln>
        </p:spPr>
      </p:pic>
      <p:sp>
        <p:nvSpPr>
          <p:cNvPr id="2" name="PlaceHolder 1"/>
          <p:cNvSpPr>
            <a:spLocks noGrp="1"/>
          </p:cNvSpPr>
          <p:nvPr>
            <p:ph type="ftr" idx="2"/>
          </p:nvPr>
        </p:nvSpPr>
        <p:spPr/>
        <p:txBody>
          <a:bodyPr/>
          <a:p>
            <a:r>
              <a:t>Gov Jim Geringer</a:t>
            </a:r>
          </a:p>
        </p:txBody>
      </p:sp>
    </p:spTree>
  </p:cSld>
  <p:transition spd="med">
    <p:random/>
  </p:transition>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59" name="PlaceHolder 1"/>
          <p:cNvSpPr>
            <a:spLocks noGrp="1"/>
          </p:cNvSpPr>
          <p:nvPr>
            <p:ph type="title"/>
          </p:nvPr>
        </p:nvSpPr>
        <p:spPr>
          <a:xfrm>
            <a:off x="0" y="45684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00"/>
                </a:solidFill>
                <a:effectLst/>
                <a:uFillTx/>
                <a:latin typeface="Times New Roman"/>
              </a:rPr>
              <a:t> Western States are Increasing Their Reliance on Gas</a:t>
            </a:r>
            <a:endParaRPr b="0" lang="en-US" sz="4400" strike="noStrike" u="none">
              <a:solidFill>
                <a:srgbClr val="ffff00"/>
              </a:solidFill>
              <a:effectLst/>
              <a:uFillTx/>
              <a:latin typeface="Times New Roman"/>
            </a:endParaRPr>
          </a:p>
        </p:txBody>
      </p:sp>
      <p:graphicFrame>
        <p:nvGraphicFramePr>
          <p:cNvPr id="460" name=""/>
          <p:cNvGraphicFramePr/>
          <p:nvPr/>
        </p:nvGraphicFramePr>
        <p:xfrm>
          <a:off x="609480" y="1981080"/>
          <a:ext cx="8940960" cy="4732560"/>
        </p:xfrm>
        <a:graphic>
          <a:graphicData uri="http://schemas.openxmlformats.org/presentationml/2006/ole">
            <p:oleObj r:id="rId1" spid="">
              <p:embed/>
              <p:pic>
                <p:nvPicPr>
                  <p:cNvPr id="461" name="" descr=""/>
                  <p:cNvPicPr/>
                  <p:nvPr/>
                </p:nvPicPr>
                <p:blipFill>
                  <a:blip r:embed="rId2"/>
                  <a:stretch/>
                </p:blipFill>
                <p:spPr>
                  <a:xfrm>
                    <a:off x="609480" y="1981080"/>
                    <a:ext cx="8940960" cy="4732560"/>
                  </a:xfrm>
                  <a:prstGeom prst="rect">
                    <a:avLst/>
                  </a:prstGeom>
                  <a:noFill/>
                  <a:ln w="0">
                    <a:noFill/>
                  </a:ln>
                </p:spPr>
              </p:pic>
            </p:oleObj>
          </a:graphicData>
        </a:graphic>
      </p:graphicFrame>
      <p:sp>
        <p:nvSpPr>
          <p:cNvPr id="462" name=""/>
          <p:cNvSpPr/>
          <p:nvPr/>
        </p:nvSpPr>
        <p:spPr>
          <a:xfrm>
            <a:off x="7162560" y="3336840"/>
            <a:ext cx="1318320" cy="3988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Times New Roman"/>
              </a:rPr>
              <a:t>(Max case)</a:t>
            </a:r>
            <a:endParaRPr b="0" lang="en-US" sz="2000" strike="noStrike" u="none">
              <a:solidFill>
                <a:srgbClr val="ffffff"/>
              </a:solidFill>
              <a:effectLst/>
              <a:uFillTx/>
              <a:latin typeface="Times New Roman"/>
            </a:endParaRPr>
          </a:p>
        </p:txBody>
      </p:sp>
      <p:sp>
        <p:nvSpPr>
          <p:cNvPr id="3" name="PlaceHolder 2"/>
          <p:cNvSpPr>
            <a:spLocks noGrp="1"/>
          </p:cNvSpPr>
          <p:nvPr>
            <p:ph type="ftr" idx="2"/>
          </p:nvPr>
        </p:nvSpPr>
        <p:spPr/>
        <p:txBody>
          <a:bodyPr/>
          <a:p>
            <a:r>
              <a:t>Gov Jim Geringer</a:t>
            </a:r>
          </a:p>
        </p:txBody>
      </p:sp>
    </p:spTree>
  </p:cSld>
  <p:transition spd="med">
    <p:random/>
  </p:transition>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grpSp>
        <p:nvGrpSpPr>
          <p:cNvPr id="463" name=""/>
          <p:cNvGrpSpPr/>
          <p:nvPr/>
        </p:nvGrpSpPr>
        <p:grpSpPr>
          <a:xfrm>
            <a:off x="0" y="0"/>
            <a:ext cx="9144000" cy="6858000"/>
            <a:chOff x="0" y="0"/>
            <a:chExt cx="9144000" cy="6858000"/>
          </a:xfrm>
        </p:grpSpPr>
        <p:sp>
          <p:nvSpPr>
            <p:cNvPr id="464" name=""/>
            <p:cNvSpPr/>
            <p:nvPr/>
          </p:nvSpPr>
          <p:spPr>
            <a:xfrm>
              <a:off x="0" y="0"/>
              <a:ext cx="9144000" cy="6858000"/>
            </a:xfrm>
            <a:prstGeom prst="rect">
              <a:avLst/>
            </a:prstGeom>
            <a:solidFill>
              <a:srgbClr val="99cc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465" name=""/>
            <p:cNvSpPr/>
            <p:nvPr/>
          </p:nvSpPr>
          <p:spPr>
            <a:xfrm>
              <a:off x="0" y="0"/>
              <a:ext cx="9144000" cy="685800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466" name=""/>
            <p:cNvSpPr/>
            <p:nvPr/>
          </p:nvSpPr>
          <p:spPr>
            <a:xfrm>
              <a:off x="2209680" y="3040200"/>
              <a:ext cx="2314800" cy="2336760"/>
            </a:xfrm>
            <a:custGeom>
              <a:avLst/>
              <a:gdLst/>
              <a:ahLst/>
              <a:rect l="l" t="t" r="r" b="b"/>
              <a:pathLst>
                <a:path w="2914" h="2804">
                  <a:moveTo>
                    <a:pt x="340" y="0"/>
                  </a:moveTo>
                  <a:lnTo>
                    <a:pt x="0" y="1076"/>
                  </a:lnTo>
                  <a:lnTo>
                    <a:pt x="2039" y="2804"/>
                  </a:lnTo>
                  <a:lnTo>
                    <a:pt x="2039" y="2453"/>
                  </a:lnTo>
                  <a:lnTo>
                    <a:pt x="2105" y="2394"/>
                  </a:lnTo>
                  <a:lnTo>
                    <a:pt x="2194" y="2394"/>
                  </a:lnTo>
                  <a:lnTo>
                    <a:pt x="2264" y="2453"/>
                  </a:lnTo>
                  <a:lnTo>
                    <a:pt x="2383" y="2414"/>
                  </a:lnTo>
                  <a:lnTo>
                    <a:pt x="2457" y="2142"/>
                  </a:lnTo>
                  <a:lnTo>
                    <a:pt x="2914" y="326"/>
                  </a:lnTo>
                  <a:lnTo>
                    <a:pt x="1614" y="172"/>
                  </a:lnTo>
                  <a:lnTo>
                    <a:pt x="340" y="0"/>
                  </a:lnTo>
                  <a:close/>
                </a:path>
              </a:pathLst>
            </a:custGeom>
            <a:solidFill>
              <a:srgbClr val="ffffd5"/>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67" name=""/>
            <p:cNvSpPr/>
            <p:nvPr/>
          </p:nvSpPr>
          <p:spPr>
            <a:xfrm>
              <a:off x="2187720" y="3070080"/>
              <a:ext cx="2325600" cy="2289240"/>
            </a:xfrm>
            <a:custGeom>
              <a:avLst/>
              <a:gdLst/>
              <a:ahLst/>
              <a:rect l="l" t="t" r="r" b="b"/>
              <a:pathLst>
                <a:path w="2930" h="2821">
                  <a:moveTo>
                    <a:pt x="343" y="0"/>
                  </a:moveTo>
                  <a:lnTo>
                    <a:pt x="0" y="1082"/>
                  </a:lnTo>
                  <a:lnTo>
                    <a:pt x="2051" y="2821"/>
                  </a:lnTo>
                  <a:lnTo>
                    <a:pt x="2051" y="2467"/>
                  </a:lnTo>
                  <a:lnTo>
                    <a:pt x="2117" y="2408"/>
                  </a:lnTo>
                  <a:lnTo>
                    <a:pt x="2206" y="2408"/>
                  </a:lnTo>
                  <a:lnTo>
                    <a:pt x="2276" y="2467"/>
                  </a:lnTo>
                  <a:lnTo>
                    <a:pt x="2397" y="2428"/>
                  </a:lnTo>
                  <a:lnTo>
                    <a:pt x="2471" y="2155"/>
                  </a:lnTo>
                  <a:lnTo>
                    <a:pt x="2930" y="329"/>
                  </a:lnTo>
                  <a:lnTo>
                    <a:pt x="1623" y="172"/>
                  </a:lnTo>
                  <a:lnTo>
                    <a:pt x="343" y="0"/>
                  </a:lnTo>
                </a:path>
              </a:pathLst>
            </a:custGeom>
            <a:noFill/>
            <a:ln w="25560">
              <a:solidFill>
                <a:srgbClr val="777777"/>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68" name=""/>
            <p:cNvSpPr/>
            <p:nvPr/>
          </p:nvSpPr>
          <p:spPr>
            <a:xfrm>
              <a:off x="4114800" y="3273480"/>
              <a:ext cx="2057400" cy="1741320"/>
            </a:xfrm>
            <a:custGeom>
              <a:avLst/>
              <a:gdLst/>
              <a:ahLst/>
              <a:rect l="l" t="t" r="r" b="b"/>
              <a:pathLst>
                <a:path w="2522" h="1967">
                  <a:moveTo>
                    <a:pt x="458" y="0"/>
                  </a:moveTo>
                  <a:lnTo>
                    <a:pt x="0" y="1812"/>
                  </a:lnTo>
                  <a:lnTo>
                    <a:pt x="2325" y="1967"/>
                  </a:lnTo>
                  <a:lnTo>
                    <a:pt x="2522" y="504"/>
                  </a:lnTo>
                  <a:lnTo>
                    <a:pt x="1679" y="449"/>
                  </a:lnTo>
                  <a:lnTo>
                    <a:pt x="1734" y="127"/>
                  </a:lnTo>
                  <a:lnTo>
                    <a:pt x="458" y="0"/>
                  </a:lnTo>
                  <a:close/>
                </a:path>
              </a:pathLst>
            </a:custGeom>
            <a:solidFill>
              <a:srgbClr val="ffffd5"/>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69" name=""/>
            <p:cNvSpPr/>
            <p:nvPr/>
          </p:nvSpPr>
          <p:spPr>
            <a:xfrm>
              <a:off x="4149720" y="3336840"/>
              <a:ext cx="2013120" cy="1608120"/>
            </a:xfrm>
            <a:custGeom>
              <a:avLst/>
              <a:gdLst/>
              <a:ahLst/>
              <a:rect l="l" t="t" r="r" b="b"/>
              <a:pathLst>
                <a:path w="2537" h="1982">
                  <a:moveTo>
                    <a:pt x="459" y="0"/>
                  </a:moveTo>
                  <a:lnTo>
                    <a:pt x="0" y="1826"/>
                  </a:lnTo>
                  <a:lnTo>
                    <a:pt x="2339" y="1982"/>
                  </a:lnTo>
                  <a:lnTo>
                    <a:pt x="2537" y="507"/>
                  </a:lnTo>
                  <a:lnTo>
                    <a:pt x="1689" y="453"/>
                  </a:lnTo>
                  <a:lnTo>
                    <a:pt x="1743" y="128"/>
                  </a:lnTo>
                  <a:lnTo>
                    <a:pt x="459" y="0"/>
                  </a:lnTo>
                </a:path>
              </a:pathLst>
            </a:custGeom>
            <a:noFill/>
            <a:ln w="25560">
              <a:solidFill>
                <a:srgbClr val="777777"/>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70" name=""/>
            <p:cNvSpPr/>
            <p:nvPr/>
          </p:nvSpPr>
          <p:spPr>
            <a:xfrm>
              <a:off x="6019920" y="3753000"/>
              <a:ext cx="2597040" cy="1287360"/>
            </a:xfrm>
            <a:custGeom>
              <a:avLst/>
              <a:gdLst/>
              <a:ahLst/>
              <a:rect l="l" t="t" r="r" b="b"/>
              <a:pathLst>
                <a:path w="3272" h="1560">
                  <a:moveTo>
                    <a:pt x="0" y="1461"/>
                  </a:moveTo>
                  <a:lnTo>
                    <a:pt x="2815" y="1560"/>
                  </a:lnTo>
                  <a:lnTo>
                    <a:pt x="3272" y="1552"/>
                  </a:lnTo>
                  <a:lnTo>
                    <a:pt x="3272" y="488"/>
                  </a:lnTo>
                  <a:lnTo>
                    <a:pt x="3272" y="99"/>
                  </a:lnTo>
                  <a:lnTo>
                    <a:pt x="2475" y="90"/>
                  </a:lnTo>
                  <a:lnTo>
                    <a:pt x="198" y="0"/>
                  </a:lnTo>
                  <a:lnTo>
                    <a:pt x="0" y="1461"/>
                  </a:lnTo>
                  <a:close/>
                </a:path>
              </a:pathLst>
            </a:custGeom>
            <a:solidFill>
              <a:srgbClr val="ffffd5"/>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71" name=""/>
            <p:cNvSpPr/>
            <p:nvPr/>
          </p:nvSpPr>
          <p:spPr>
            <a:xfrm>
              <a:off x="6005520" y="3747960"/>
              <a:ext cx="2610000" cy="1279800"/>
            </a:xfrm>
            <a:custGeom>
              <a:avLst/>
              <a:gdLst/>
              <a:ahLst/>
              <a:rect l="l" t="t" r="r" b="b"/>
              <a:pathLst>
                <a:path w="3287" h="1576">
                  <a:moveTo>
                    <a:pt x="0" y="1475"/>
                  </a:moveTo>
                  <a:lnTo>
                    <a:pt x="2828" y="1576"/>
                  </a:lnTo>
                  <a:lnTo>
                    <a:pt x="3287" y="1569"/>
                  </a:lnTo>
                  <a:lnTo>
                    <a:pt x="3287" y="494"/>
                  </a:lnTo>
                  <a:lnTo>
                    <a:pt x="3287" y="102"/>
                  </a:lnTo>
                  <a:lnTo>
                    <a:pt x="2486" y="90"/>
                  </a:lnTo>
                  <a:lnTo>
                    <a:pt x="198" y="0"/>
                  </a:lnTo>
                  <a:lnTo>
                    <a:pt x="0" y="1475"/>
                  </a:lnTo>
                </a:path>
              </a:pathLst>
            </a:custGeom>
            <a:noFill/>
            <a:ln w="25560">
              <a:solidFill>
                <a:srgbClr val="777777"/>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72" name=""/>
            <p:cNvSpPr/>
            <p:nvPr/>
          </p:nvSpPr>
          <p:spPr>
            <a:xfrm>
              <a:off x="1776240" y="901800"/>
              <a:ext cx="2497320" cy="1212840"/>
            </a:xfrm>
            <a:custGeom>
              <a:avLst/>
              <a:gdLst/>
              <a:ahLst/>
              <a:rect l="l" t="t" r="r" b="b"/>
              <a:pathLst>
                <a:path w="3050" h="1428">
                  <a:moveTo>
                    <a:pt x="926" y="0"/>
                  </a:moveTo>
                  <a:lnTo>
                    <a:pt x="1982" y="178"/>
                  </a:lnTo>
                  <a:lnTo>
                    <a:pt x="3050" y="340"/>
                  </a:lnTo>
                  <a:lnTo>
                    <a:pt x="2702" y="1230"/>
                  </a:lnTo>
                  <a:lnTo>
                    <a:pt x="2737" y="1308"/>
                  </a:lnTo>
                  <a:lnTo>
                    <a:pt x="2679" y="1428"/>
                  </a:lnTo>
                  <a:lnTo>
                    <a:pt x="2025" y="1308"/>
                  </a:lnTo>
                  <a:lnTo>
                    <a:pt x="1951" y="1328"/>
                  </a:lnTo>
                  <a:lnTo>
                    <a:pt x="949" y="1266"/>
                  </a:lnTo>
                  <a:lnTo>
                    <a:pt x="840" y="1219"/>
                  </a:lnTo>
                  <a:lnTo>
                    <a:pt x="461" y="1195"/>
                  </a:lnTo>
                  <a:lnTo>
                    <a:pt x="356" y="1111"/>
                  </a:lnTo>
                  <a:lnTo>
                    <a:pt x="333" y="994"/>
                  </a:lnTo>
                  <a:lnTo>
                    <a:pt x="89" y="928"/>
                  </a:lnTo>
                  <a:lnTo>
                    <a:pt x="0" y="850"/>
                  </a:lnTo>
                  <a:lnTo>
                    <a:pt x="0" y="726"/>
                  </a:lnTo>
                  <a:lnTo>
                    <a:pt x="70" y="699"/>
                  </a:lnTo>
                  <a:lnTo>
                    <a:pt x="23" y="615"/>
                  </a:lnTo>
                  <a:lnTo>
                    <a:pt x="128" y="615"/>
                  </a:lnTo>
                  <a:lnTo>
                    <a:pt x="39" y="533"/>
                  </a:lnTo>
                  <a:lnTo>
                    <a:pt x="23" y="248"/>
                  </a:lnTo>
                  <a:lnTo>
                    <a:pt x="93" y="100"/>
                  </a:lnTo>
                  <a:lnTo>
                    <a:pt x="430" y="244"/>
                  </a:lnTo>
                  <a:lnTo>
                    <a:pt x="661" y="301"/>
                  </a:lnTo>
                  <a:lnTo>
                    <a:pt x="766" y="371"/>
                  </a:lnTo>
                  <a:lnTo>
                    <a:pt x="693" y="437"/>
                  </a:lnTo>
                  <a:lnTo>
                    <a:pt x="576" y="486"/>
                  </a:lnTo>
                  <a:lnTo>
                    <a:pt x="755" y="486"/>
                  </a:lnTo>
                  <a:lnTo>
                    <a:pt x="708" y="580"/>
                  </a:lnTo>
                  <a:lnTo>
                    <a:pt x="531" y="600"/>
                  </a:lnTo>
                  <a:lnTo>
                    <a:pt x="515" y="637"/>
                  </a:lnTo>
                  <a:lnTo>
                    <a:pt x="755" y="596"/>
                  </a:lnTo>
                  <a:lnTo>
                    <a:pt x="840" y="482"/>
                  </a:lnTo>
                  <a:lnTo>
                    <a:pt x="979" y="351"/>
                  </a:lnTo>
                  <a:lnTo>
                    <a:pt x="1025" y="162"/>
                  </a:lnTo>
                  <a:lnTo>
                    <a:pt x="926" y="0"/>
                  </a:lnTo>
                  <a:close/>
                </a:path>
              </a:pathLst>
            </a:custGeom>
            <a:solidFill>
              <a:srgbClr val="ffffd5"/>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73" name=""/>
            <p:cNvSpPr/>
            <p:nvPr/>
          </p:nvSpPr>
          <p:spPr>
            <a:xfrm>
              <a:off x="1782720" y="905040"/>
              <a:ext cx="2433600" cy="1171440"/>
            </a:xfrm>
            <a:custGeom>
              <a:avLst/>
              <a:gdLst/>
              <a:ahLst/>
              <a:rect l="l" t="t" r="r" b="b"/>
              <a:pathLst>
                <a:path w="3067" h="1443">
                  <a:moveTo>
                    <a:pt x="930" y="0"/>
                  </a:moveTo>
                  <a:lnTo>
                    <a:pt x="1993" y="179"/>
                  </a:lnTo>
                  <a:lnTo>
                    <a:pt x="3067" y="343"/>
                  </a:lnTo>
                  <a:lnTo>
                    <a:pt x="2716" y="1244"/>
                  </a:lnTo>
                  <a:lnTo>
                    <a:pt x="2751" y="1322"/>
                  </a:lnTo>
                  <a:lnTo>
                    <a:pt x="2693" y="1443"/>
                  </a:lnTo>
                  <a:lnTo>
                    <a:pt x="2035" y="1322"/>
                  </a:lnTo>
                  <a:lnTo>
                    <a:pt x="1962" y="1341"/>
                  </a:lnTo>
                  <a:lnTo>
                    <a:pt x="954" y="1279"/>
                  </a:lnTo>
                  <a:lnTo>
                    <a:pt x="845" y="1232"/>
                  </a:lnTo>
                  <a:lnTo>
                    <a:pt x="464" y="1208"/>
                  </a:lnTo>
                  <a:lnTo>
                    <a:pt x="358" y="1123"/>
                  </a:lnTo>
                  <a:lnTo>
                    <a:pt x="335" y="1005"/>
                  </a:lnTo>
                  <a:lnTo>
                    <a:pt x="90" y="937"/>
                  </a:lnTo>
                  <a:lnTo>
                    <a:pt x="0" y="859"/>
                  </a:lnTo>
                  <a:lnTo>
                    <a:pt x="0" y="734"/>
                  </a:lnTo>
                  <a:lnTo>
                    <a:pt x="71" y="707"/>
                  </a:lnTo>
                  <a:lnTo>
                    <a:pt x="24" y="621"/>
                  </a:lnTo>
                  <a:lnTo>
                    <a:pt x="129" y="621"/>
                  </a:lnTo>
                  <a:lnTo>
                    <a:pt x="39" y="539"/>
                  </a:lnTo>
                  <a:lnTo>
                    <a:pt x="24" y="250"/>
                  </a:lnTo>
                  <a:lnTo>
                    <a:pt x="94" y="101"/>
                  </a:lnTo>
                  <a:lnTo>
                    <a:pt x="432" y="246"/>
                  </a:lnTo>
                  <a:lnTo>
                    <a:pt x="666" y="304"/>
                  </a:lnTo>
                  <a:lnTo>
                    <a:pt x="771" y="375"/>
                  </a:lnTo>
                  <a:lnTo>
                    <a:pt x="697" y="441"/>
                  </a:lnTo>
                  <a:lnTo>
                    <a:pt x="580" y="492"/>
                  </a:lnTo>
                  <a:lnTo>
                    <a:pt x="759" y="492"/>
                  </a:lnTo>
                  <a:lnTo>
                    <a:pt x="713" y="585"/>
                  </a:lnTo>
                  <a:lnTo>
                    <a:pt x="534" y="605"/>
                  </a:lnTo>
                  <a:lnTo>
                    <a:pt x="518" y="644"/>
                  </a:lnTo>
                  <a:lnTo>
                    <a:pt x="759" y="601"/>
                  </a:lnTo>
                  <a:lnTo>
                    <a:pt x="845" y="488"/>
                  </a:lnTo>
                  <a:lnTo>
                    <a:pt x="985" y="355"/>
                  </a:lnTo>
                  <a:lnTo>
                    <a:pt x="1032" y="164"/>
                  </a:lnTo>
                  <a:lnTo>
                    <a:pt x="930" y="0"/>
                  </a:lnTo>
                </a:path>
              </a:pathLst>
            </a:custGeom>
            <a:noFill/>
            <a:ln w="25560">
              <a:solidFill>
                <a:srgbClr val="777777"/>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74" name=""/>
            <p:cNvSpPr/>
            <p:nvPr/>
          </p:nvSpPr>
          <p:spPr>
            <a:xfrm>
              <a:off x="1117440" y="1636560"/>
              <a:ext cx="2835360" cy="1559160"/>
            </a:xfrm>
            <a:custGeom>
              <a:avLst/>
              <a:gdLst/>
              <a:ahLst/>
              <a:rect l="l" t="t" r="r" b="b"/>
              <a:pathLst>
                <a:path w="3572" h="1902">
                  <a:moveTo>
                    <a:pt x="3525" y="517"/>
                  </a:moveTo>
                  <a:lnTo>
                    <a:pt x="3572" y="617"/>
                  </a:lnTo>
                  <a:lnTo>
                    <a:pt x="3541" y="711"/>
                  </a:lnTo>
                  <a:lnTo>
                    <a:pt x="3393" y="865"/>
                  </a:lnTo>
                  <a:lnTo>
                    <a:pt x="3220" y="1025"/>
                  </a:lnTo>
                  <a:lnTo>
                    <a:pt x="3220" y="1097"/>
                  </a:lnTo>
                  <a:lnTo>
                    <a:pt x="3332" y="1175"/>
                  </a:lnTo>
                  <a:lnTo>
                    <a:pt x="3118" y="1439"/>
                  </a:lnTo>
                  <a:lnTo>
                    <a:pt x="2967" y="1902"/>
                  </a:lnTo>
                  <a:lnTo>
                    <a:pt x="1692" y="1732"/>
                  </a:lnTo>
                  <a:lnTo>
                    <a:pt x="0" y="1459"/>
                  </a:lnTo>
                  <a:lnTo>
                    <a:pt x="0" y="1093"/>
                  </a:lnTo>
                  <a:lnTo>
                    <a:pt x="128" y="935"/>
                  </a:lnTo>
                  <a:lnTo>
                    <a:pt x="356" y="773"/>
                  </a:lnTo>
                  <a:lnTo>
                    <a:pt x="367" y="672"/>
                  </a:lnTo>
                  <a:lnTo>
                    <a:pt x="821" y="0"/>
                  </a:lnTo>
                  <a:lnTo>
                    <a:pt x="934" y="15"/>
                  </a:lnTo>
                  <a:lnTo>
                    <a:pt x="1177" y="84"/>
                  </a:lnTo>
                  <a:lnTo>
                    <a:pt x="1200" y="199"/>
                  </a:lnTo>
                  <a:lnTo>
                    <a:pt x="1305" y="285"/>
                  </a:lnTo>
                  <a:lnTo>
                    <a:pt x="1684" y="308"/>
                  </a:lnTo>
                  <a:lnTo>
                    <a:pt x="1793" y="355"/>
                  </a:lnTo>
                  <a:lnTo>
                    <a:pt x="2797" y="416"/>
                  </a:lnTo>
                  <a:lnTo>
                    <a:pt x="2871" y="396"/>
                  </a:lnTo>
                  <a:lnTo>
                    <a:pt x="3525" y="517"/>
                  </a:lnTo>
                  <a:close/>
                </a:path>
              </a:pathLst>
            </a:custGeom>
            <a:solidFill>
              <a:srgbClr val="ffffd5"/>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75" name=""/>
            <p:cNvSpPr/>
            <p:nvPr/>
          </p:nvSpPr>
          <p:spPr>
            <a:xfrm>
              <a:off x="1109520" y="1652760"/>
              <a:ext cx="2847960" cy="1557000"/>
            </a:xfrm>
            <a:custGeom>
              <a:avLst/>
              <a:gdLst/>
              <a:ahLst/>
              <a:rect l="l" t="t" r="r" b="b"/>
              <a:pathLst>
                <a:path w="3588" h="1918">
                  <a:moveTo>
                    <a:pt x="3541" y="522"/>
                  </a:moveTo>
                  <a:lnTo>
                    <a:pt x="3588" y="623"/>
                  </a:lnTo>
                  <a:lnTo>
                    <a:pt x="3557" y="717"/>
                  </a:lnTo>
                  <a:lnTo>
                    <a:pt x="3409" y="873"/>
                  </a:lnTo>
                  <a:lnTo>
                    <a:pt x="3234" y="1034"/>
                  </a:lnTo>
                  <a:lnTo>
                    <a:pt x="3234" y="1108"/>
                  </a:lnTo>
                  <a:lnTo>
                    <a:pt x="3347" y="1186"/>
                  </a:lnTo>
                  <a:lnTo>
                    <a:pt x="3133" y="1451"/>
                  </a:lnTo>
                  <a:lnTo>
                    <a:pt x="2981" y="1918"/>
                  </a:lnTo>
                  <a:lnTo>
                    <a:pt x="1701" y="1746"/>
                  </a:lnTo>
                  <a:lnTo>
                    <a:pt x="0" y="1471"/>
                  </a:lnTo>
                  <a:lnTo>
                    <a:pt x="0" y="1104"/>
                  </a:lnTo>
                  <a:lnTo>
                    <a:pt x="129" y="944"/>
                  </a:lnTo>
                  <a:lnTo>
                    <a:pt x="358" y="780"/>
                  </a:lnTo>
                  <a:lnTo>
                    <a:pt x="370" y="678"/>
                  </a:lnTo>
                  <a:lnTo>
                    <a:pt x="825" y="0"/>
                  </a:lnTo>
                  <a:lnTo>
                    <a:pt x="938" y="16"/>
                  </a:lnTo>
                  <a:lnTo>
                    <a:pt x="1183" y="84"/>
                  </a:lnTo>
                  <a:lnTo>
                    <a:pt x="1206" y="202"/>
                  </a:lnTo>
                  <a:lnTo>
                    <a:pt x="1312" y="287"/>
                  </a:lnTo>
                  <a:lnTo>
                    <a:pt x="1693" y="311"/>
                  </a:lnTo>
                  <a:lnTo>
                    <a:pt x="1802" y="358"/>
                  </a:lnTo>
                  <a:lnTo>
                    <a:pt x="2810" y="420"/>
                  </a:lnTo>
                  <a:lnTo>
                    <a:pt x="2883" y="401"/>
                  </a:lnTo>
                  <a:lnTo>
                    <a:pt x="3541" y="522"/>
                  </a:lnTo>
                </a:path>
              </a:pathLst>
            </a:custGeom>
            <a:noFill/>
            <a:ln w="25560">
              <a:solidFill>
                <a:srgbClr val="777777"/>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76" name=""/>
            <p:cNvSpPr/>
            <p:nvPr/>
          </p:nvSpPr>
          <p:spPr>
            <a:xfrm>
              <a:off x="3490920" y="1168560"/>
              <a:ext cx="2209680" cy="2260440"/>
            </a:xfrm>
            <a:custGeom>
              <a:avLst/>
              <a:gdLst/>
              <a:ahLst/>
              <a:rect l="l" t="t" r="r" b="b"/>
              <a:pathLst>
                <a:path w="2778" h="2765">
                  <a:moveTo>
                    <a:pt x="0" y="2482"/>
                  </a:moveTo>
                  <a:lnTo>
                    <a:pt x="1300" y="2636"/>
                  </a:lnTo>
                  <a:lnTo>
                    <a:pt x="2578" y="2765"/>
                  </a:lnTo>
                  <a:lnTo>
                    <a:pt x="2778" y="1832"/>
                  </a:lnTo>
                  <a:lnTo>
                    <a:pt x="2642" y="1753"/>
                  </a:lnTo>
                  <a:lnTo>
                    <a:pt x="2446" y="1789"/>
                  </a:lnTo>
                  <a:lnTo>
                    <a:pt x="2086" y="1714"/>
                  </a:lnTo>
                  <a:lnTo>
                    <a:pt x="1918" y="1714"/>
                  </a:lnTo>
                  <a:lnTo>
                    <a:pt x="1847" y="1617"/>
                  </a:lnTo>
                  <a:lnTo>
                    <a:pt x="1734" y="1361"/>
                  </a:lnTo>
                  <a:lnTo>
                    <a:pt x="1553" y="1349"/>
                  </a:lnTo>
                  <a:lnTo>
                    <a:pt x="1525" y="1263"/>
                  </a:lnTo>
                  <a:lnTo>
                    <a:pt x="1597" y="1183"/>
                  </a:lnTo>
                  <a:lnTo>
                    <a:pt x="1582" y="1050"/>
                  </a:lnTo>
                  <a:lnTo>
                    <a:pt x="1506" y="957"/>
                  </a:lnTo>
                  <a:lnTo>
                    <a:pt x="1432" y="1011"/>
                  </a:lnTo>
                  <a:lnTo>
                    <a:pt x="1432" y="925"/>
                  </a:lnTo>
                  <a:lnTo>
                    <a:pt x="1253" y="593"/>
                  </a:lnTo>
                  <a:lnTo>
                    <a:pt x="1257" y="474"/>
                  </a:lnTo>
                  <a:lnTo>
                    <a:pt x="1189" y="470"/>
                  </a:lnTo>
                  <a:lnTo>
                    <a:pt x="1358" y="58"/>
                  </a:lnTo>
                  <a:lnTo>
                    <a:pt x="928" y="0"/>
                  </a:lnTo>
                  <a:lnTo>
                    <a:pt x="580" y="894"/>
                  </a:lnTo>
                  <a:lnTo>
                    <a:pt x="615" y="972"/>
                  </a:lnTo>
                  <a:lnTo>
                    <a:pt x="557" y="1093"/>
                  </a:lnTo>
                  <a:lnTo>
                    <a:pt x="603" y="1195"/>
                  </a:lnTo>
                  <a:lnTo>
                    <a:pt x="572" y="1287"/>
                  </a:lnTo>
                  <a:lnTo>
                    <a:pt x="426" y="1443"/>
                  </a:lnTo>
                  <a:lnTo>
                    <a:pt x="251" y="1601"/>
                  </a:lnTo>
                  <a:lnTo>
                    <a:pt x="251" y="1675"/>
                  </a:lnTo>
                  <a:lnTo>
                    <a:pt x="364" y="1753"/>
                  </a:lnTo>
                  <a:lnTo>
                    <a:pt x="152" y="2017"/>
                  </a:lnTo>
                  <a:lnTo>
                    <a:pt x="0" y="2482"/>
                  </a:lnTo>
                  <a:close/>
                </a:path>
              </a:pathLst>
            </a:custGeom>
            <a:solidFill>
              <a:srgbClr val="ffffd5"/>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77" name=""/>
            <p:cNvSpPr/>
            <p:nvPr/>
          </p:nvSpPr>
          <p:spPr>
            <a:xfrm>
              <a:off x="3475080" y="1184400"/>
              <a:ext cx="2217600" cy="2257200"/>
            </a:xfrm>
            <a:custGeom>
              <a:avLst/>
              <a:gdLst/>
              <a:ahLst/>
              <a:rect l="l" t="t" r="r" b="b"/>
              <a:pathLst>
                <a:path w="2794" h="2781">
                  <a:moveTo>
                    <a:pt x="0" y="2496"/>
                  </a:moveTo>
                  <a:lnTo>
                    <a:pt x="1307" y="2653"/>
                  </a:lnTo>
                  <a:lnTo>
                    <a:pt x="2591" y="2781"/>
                  </a:lnTo>
                  <a:lnTo>
                    <a:pt x="2794" y="1842"/>
                  </a:lnTo>
                  <a:lnTo>
                    <a:pt x="2657" y="1764"/>
                  </a:lnTo>
                  <a:lnTo>
                    <a:pt x="2459" y="1799"/>
                  </a:lnTo>
                  <a:lnTo>
                    <a:pt x="2097" y="1725"/>
                  </a:lnTo>
                  <a:lnTo>
                    <a:pt x="1930" y="1725"/>
                  </a:lnTo>
                  <a:lnTo>
                    <a:pt x="1856" y="1627"/>
                  </a:lnTo>
                  <a:lnTo>
                    <a:pt x="1743" y="1369"/>
                  </a:lnTo>
                  <a:lnTo>
                    <a:pt x="1560" y="1358"/>
                  </a:lnTo>
                  <a:lnTo>
                    <a:pt x="1533" y="1272"/>
                  </a:lnTo>
                  <a:lnTo>
                    <a:pt x="1607" y="1190"/>
                  </a:lnTo>
                  <a:lnTo>
                    <a:pt x="1591" y="1057"/>
                  </a:lnTo>
                  <a:lnTo>
                    <a:pt x="1513" y="963"/>
                  </a:lnTo>
                  <a:lnTo>
                    <a:pt x="1439" y="1018"/>
                  </a:lnTo>
                  <a:lnTo>
                    <a:pt x="1439" y="932"/>
                  </a:lnTo>
                  <a:lnTo>
                    <a:pt x="1260" y="598"/>
                  </a:lnTo>
                  <a:lnTo>
                    <a:pt x="1264" y="477"/>
                  </a:lnTo>
                  <a:lnTo>
                    <a:pt x="1194" y="473"/>
                  </a:lnTo>
                  <a:lnTo>
                    <a:pt x="1366" y="59"/>
                  </a:lnTo>
                  <a:lnTo>
                    <a:pt x="934" y="0"/>
                  </a:lnTo>
                  <a:lnTo>
                    <a:pt x="583" y="901"/>
                  </a:lnTo>
                  <a:lnTo>
                    <a:pt x="618" y="979"/>
                  </a:lnTo>
                  <a:lnTo>
                    <a:pt x="560" y="1100"/>
                  </a:lnTo>
                  <a:lnTo>
                    <a:pt x="607" y="1201"/>
                  </a:lnTo>
                  <a:lnTo>
                    <a:pt x="576" y="1295"/>
                  </a:lnTo>
                  <a:lnTo>
                    <a:pt x="428" y="1451"/>
                  </a:lnTo>
                  <a:lnTo>
                    <a:pt x="253" y="1612"/>
                  </a:lnTo>
                  <a:lnTo>
                    <a:pt x="253" y="1686"/>
                  </a:lnTo>
                  <a:lnTo>
                    <a:pt x="366" y="1764"/>
                  </a:lnTo>
                  <a:lnTo>
                    <a:pt x="152" y="2029"/>
                  </a:lnTo>
                  <a:lnTo>
                    <a:pt x="0" y="2496"/>
                  </a:lnTo>
                </a:path>
              </a:pathLst>
            </a:custGeom>
            <a:noFill/>
            <a:ln w="25560">
              <a:solidFill>
                <a:srgbClr val="777777"/>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78" name=""/>
            <p:cNvSpPr/>
            <p:nvPr/>
          </p:nvSpPr>
          <p:spPr>
            <a:xfrm>
              <a:off x="4419720" y="1246320"/>
              <a:ext cx="3703680" cy="1441440"/>
            </a:xfrm>
            <a:custGeom>
              <a:avLst/>
              <a:gdLst/>
              <a:ahLst/>
              <a:rect l="l" t="t" r="r" b="b"/>
              <a:pathLst>
                <a:path w="4665" h="1776">
                  <a:moveTo>
                    <a:pt x="1601" y="1776"/>
                  </a:moveTo>
                  <a:lnTo>
                    <a:pt x="1655" y="1613"/>
                  </a:lnTo>
                  <a:lnTo>
                    <a:pt x="4548" y="1752"/>
                  </a:lnTo>
                  <a:lnTo>
                    <a:pt x="4599" y="1432"/>
                  </a:lnTo>
                  <a:lnTo>
                    <a:pt x="4665" y="260"/>
                  </a:lnTo>
                  <a:lnTo>
                    <a:pt x="3165" y="237"/>
                  </a:lnTo>
                  <a:lnTo>
                    <a:pt x="2159" y="166"/>
                  </a:lnTo>
                  <a:lnTo>
                    <a:pt x="438" y="24"/>
                  </a:lnTo>
                  <a:lnTo>
                    <a:pt x="171" y="0"/>
                  </a:lnTo>
                  <a:lnTo>
                    <a:pt x="0" y="410"/>
                  </a:lnTo>
                  <a:lnTo>
                    <a:pt x="70" y="414"/>
                  </a:lnTo>
                  <a:lnTo>
                    <a:pt x="66" y="535"/>
                  </a:lnTo>
                  <a:lnTo>
                    <a:pt x="245" y="865"/>
                  </a:lnTo>
                  <a:lnTo>
                    <a:pt x="245" y="951"/>
                  </a:lnTo>
                  <a:lnTo>
                    <a:pt x="317" y="897"/>
                  </a:lnTo>
                  <a:lnTo>
                    <a:pt x="395" y="990"/>
                  </a:lnTo>
                  <a:lnTo>
                    <a:pt x="410" y="1121"/>
                  </a:lnTo>
                  <a:lnTo>
                    <a:pt x="336" y="1203"/>
                  </a:lnTo>
                  <a:lnTo>
                    <a:pt x="364" y="1287"/>
                  </a:lnTo>
                  <a:lnTo>
                    <a:pt x="546" y="1299"/>
                  </a:lnTo>
                  <a:lnTo>
                    <a:pt x="659" y="1555"/>
                  </a:lnTo>
                  <a:lnTo>
                    <a:pt x="733" y="1653"/>
                  </a:lnTo>
                  <a:lnTo>
                    <a:pt x="899" y="1653"/>
                  </a:lnTo>
                  <a:lnTo>
                    <a:pt x="1260" y="1725"/>
                  </a:lnTo>
                  <a:lnTo>
                    <a:pt x="1457" y="1690"/>
                  </a:lnTo>
                  <a:lnTo>
                    <a:pt x="1601" y="1776"/>
                  </a:lnTo>
                  <a:close/>
                </a:path>
              </a:pathLst>
            </a:custGeom>
            <a:solidFill>
              <a:srgbClr val="ffffd5"/>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79" name=""/>
            <p:cNvSpPr/>
            <p:nvPr/>
          </p:nvSpPr>
          <p:spPr>
            <a:xfrm>
              <a:off x="4419720" y="1246320"/>
              <a:ext cx="3714480" cy="1455480"/>
            </a:xfrm>
            <a:custGeom>
              <a:avLst/>
              <a:gdLst/>
              <a:ahLst/>
              <a:rect l="l" t="t" r="r" b="b"/>
              <a:pathLst>
                <a:path w="4681" h="1791">
                  <a:moveTo>
                    <a:pt x="1607" y="1791"/>
                  </a:moveTo>
                  <a:lnTo>
                    <a:pt x="1662" y="1627"/>
                  </a:lnTo>
                  <a:lnTo>
                    <a:pt x="4565" y="1767"/>
                  </a:lnTo>
                  <a:lnTo>
                    <a:pt x="4615" y="1443"/>
                  </a:lnTo>
                  <a:lnTo>
                    <a:pt x="4681" y="262"/>
                  </a:lnTo>
                  <a:lnTo>
                    <a:pt x="3175" y="238"/>
                  </a:lnTo>
                  <a:lnTo>
                    <a:pt x="2168" y="168"/>
                  </a:lnTo>
                  <a:lnTo>
                    <a:pt x="440" y="23"/>
                  </a:lnTo>
                  <a:lnTo>
                    <a:pt x="172" y="0"/>
                  </a:lnTo>
                  <a:lnTo>
                    <a:pt x="0" y="414"/>
                  </a:lnTo>
                  <a:lnTo>
                    <a:pt x="70" y="418"/>
                  </a:lnTo>
                  <a:lnTo>
                    <a:pt x="66" y="539"/>
                  </a:lnTo>
                  <a:lnTo>
                    <a:pt x="245" y="873"/>
                  </a:lnTo>
                  <a:lnTo>
                    <a:pt x="245" y="959"/>
                  </a:lnTo>
                  <a:lnTo>
                    <a:pt x="319" y="904"/>
                  </a:lnTo>
                  <a:lnTo>
                    <a:pt x="397" y="998"/>
                  </a:lnTo>
                  <a:lnTo>
                    <a:pt x="413" y="1131"/>
                  </a:lnTo>
                  <a:lnTo>
                    <a:pt x="339" y="1213"/>
                  </a:lnTo>
                  <a:lnTo>
                    <a:pt x="366" y="1299"/>
                  </a:lnTo>
                  <a:lnTo>
                    <a:pt x="549" y="1310"/>
                  </a:lnTo>
                  <a:lnTo>
                    <a:pt x="662" y="1568"/>
                  </a:lnTo>
                  <a:lnTo>
                    <a:pt x="736" y="1666"/>
                  </a:lnTo>
                  <a:lnTo>
                    <a:pt x="903" y="1666"/>
                  </a:lnTo>
                  <a:lnTo>
                    <a:pt x="1265" y="1740"/>
                  </a:lnTo>
                  <a:lnTo>
                    <a:pt x="1463" y="1705"/>
                  </a:lnTo>
                  <a:lnTo>
                    <a:pt x="1607" y="1791"/>
                  </a:lnTo>
                </a:path>
              </a:pathLst>
            </a:custGeom>
            <a:noFill/>
            <a:ln w="25560">
              <a:solidFill>
                <a:srgbClr val="777777"/>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80" name=""/>
            <p:cNvSpPr/>
            <p:nvPr/>
          </p:nvSpPr>
          <p:spPr>
            <a:xfrm>
              <a:off x="5486400" y="2494080"/>
              <a:ext cx="2544840" cy="1334880"/>
            </a:xfrm>
            <a:custGeom>
              <a:avLst/>
              <a:gdLst/>
              <a:ahLst/>
              <a:rect l="l" t="t" r="r" b="b"/>
              <a:pathLst>
                <a:path w="3206" h="1549">
                  <a:moveTo>
                    <a:pt x="3206" y="139"/>
                  </a:moveTo>
                  <a:lnTo>
                    <a:pt x="317" y="0"/>
                  </a:lnTo>
                  <a:lnTo>
                    <a:pt x="263" y="162"/>
                  </a:lnTo>
                  <a:lnTo>
                    <a:pt x="55" y="1084"/>
                  </a:lnTo>
                  <a:lnTo>
                    <a:pt x="0" y="1406"/>
                  </a:lnTo>
                  <a:lnTo>
                    <a:pt x="845" y="1459"/>
                  </a:lnTo>
                  <a:lnTo>
                    <a:pt x="3121" y="1549"/>
                  </a:lnTo>
                  <a:lnTo>
                    <a:pt x="3171" y="838"/>
                  </a:lnTo>
                  <a:lnTo>
                    <a:pt x="3206" y="139"/>
                  </a:lnTo>
                  <a:close/>
                </a:path>
              </a:pathLst>
            </a:custGeom>
            <a:solidFill>
              <a:srgbClr val="ffffd5"/>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81" name=""/>
            <p:cNvSpPr/>
            <p:nvPr/>
          </p:nvSpPr>
          <p:spPr>
            <a:xfrm>
              <a:off x="5489640" y="2552760"/>
              <a:ext cx="2557440" cy="1270080"/>
            </a:xfrm>
            <a:custGeom>
              <a:avLst/>
              <a:gdLst/>
              <a:ahLst/>
              <a:rect l="l" t="t" r="r" b="b"/>
              <a:pathLst>
                <a:path w="3222" h="1564">
                  <a:moveTo>
                    <a:pt x="3222" y="140"/>
                  </a:moveTo>
                  <a:lnTo>
                    <a:pt x="319" y="0"/>
                  </a:lnTo>
                  <a:lnTo>
                    <a:pt x="264" y="164"/>
                  </a:lnTo>
                  <a:lnTo>
                    <a:pt x="54" y="1095"/>
                  </a:lnTo>
                  <a:lnTo>
                    <a:pt x="0" y="1420"/>
                  </a:lnTo>
                  <a:lnTo>
                    <a:pt x="848" y="1474"/>
                  </a:lnTo>
                  <a:lnTo>
                    <a:pt x="3136" y="1564"/>
                  </a:lnTo>
                  <a:lnTo>
                    <a:pt x="3187" y="845"/>
                  </a:lnTo>
                  <a:lnTo>
                    <a:pt x="3222" y="140"/>
                  </a:lnTo>
                </a:path>
              </a:pathLst>
            </a:custGeom>
            <a:noFill/>
            <a:ln w="25560">
              <a:solidFill>
                <a:srgbClr val="777777"/>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nvGrpSpPr>
            <p:cNvPr id="482" name=""/>
            <p:cNvGrpSpPr/>
            <p:nvPr/>
          </p:nvGrpSpPr>
          <p:grpSpPr>
            <a:xfrm>
              <a:off x="1143000" y="0"/>
              <a:ext cx="3541680" cy="1294920"/>
              <a:chOff x="1143000" y="0"/>
              <a:chExt cx="3541680" cy="1294920"/>
            </a:xfrm>
          </p:grpSpPr>
          <p:sp>
            <p:nvSpPr>
              <p:cNvPr id="483" name=""/>
              <p:cNvSpPr/>
              <p:nvPr/>
            </p:nvSpPr>
            <p:spPr>
              <a:xfrm>
                <a:off x="1143000" y="0"/>
                <a:ext cx="3541680" cy="1294920"/>
              </a:xfrm>
              <a:custGeom>
                <a:avLst/>
                <a:gdLst/>
                <a:ahLst/>
                <a:rect l="l" t="t" r="r" b="b"/>
                <a:pathLst>
                  <a:path w="4463" h="1576">
                    <a:moveTo>
                      <a:pt x="3350" y="492"/>
                    </a:moveTo>
                    <a:lnTo>
                      <a:pt x="3350" y="492"/>
                    </a:lnTo>
                    <a:lnTo>
                      <a:pt x="3732" y="0"/>
                    </a:lnTo>
                    <a:lnTo>
                      <a:pt x="689" y="0"/>
                    </a:lnTo>
                    <a:lnTo>
                      <a:pt x="623" y="59"/>
                    </a:lnTo>
                    <a:lnTo>
                      <a:pt x="576" y="110"/>
                    </a:lnTo>
                    <a:lnTo>
                      <a:pt x="502" y="117"/>
                    </a:lnTo>
                    <a:lnTo>
                      <a:pt x="436" y="133"/>
                    </a:lnTo>
                    <a:lnTo>
                      <a:pt x="393" y="153"/>
                    </a:lnTo>
                    <a:lnTo>
                      <a:pt x="335" y="188"/>
                    </a:lnTo>
                    <a:lnTo>
                      <a:pt x="296" y="207"/>
                    </a:lnTo>
                    <a:lnTo>
                      <a:pt x="241" y="235"/>
                    </a:lnTo>
                    <a:lnTo>
                      <a:pt x="191" y="254"/>
                    </a:lnTo>
                    <a:lnTo>
                      <a:pt x="129" y="270"/>
                    </a:lnTo>
                    <a:lnTo>
                      <a:pt x="47" y="278"/>
                    </a:lnTo>
                    <a:lnTo>
                      <a:pt x="0" y="293"/>
                    </a:lnTo>
                    <a:lnTo>
                      <a:pt x="8" y="328"/>
                    </a:lnTo>
                    <a:lnTo>
                      <a:pt x="35" y="391"/>
                    </a:lnTo>
                    <a:lnTo>
                      <a:pt x="97" y="379"/>
                    </a:lnTo>
                    <a:lnTo>
                      <a:pt x="164" y="383"/>
                    </a:lnTo>
                    <a:lnTo>
                      <a:pt x="237" y="383"/>
                    </a:lnTo>
                    <a:lnTo>
                      <a:pt x="311" y="406"/>
                    </a:lnTo>
                    <a:lnTo>
                      <a:pt x="343" y="430"/>
                    </a:lnTo>
                    <a:lnTo>
                      <a:pt x="397" y="453"/>
                    </a:lnTo>
                    <a:lnTo>
                      <a:pt x="296" y="488"/>
                    </a:lnTo>
                    <a:lnTo>
                      <a:pt x="335" y="508"/>
                    </a:lnTo>
                    <a:lnTo>
                      <a:pt x="397" y="512"/>
                    </a:lnTo>
                    <a:lnTo>
                      <a:pt x="455" y="488"/>
                    </a:lnTo>
                    <a:lnTo>
                      <a:pt x="545" y="488"/>
                    </a:lnTo>
                    <a:lnTo>
                      <a:pt x="584" y="512"/>
                    </a:lnTo>
                    <a:lnTo>
                      <a:pt x="560" y="567"/>
                    </a:lnTo>
                    <a:lnTo>
                      <a:pt x="627" y="586"/>
                    </a:lnTo>
                    <a:lnTo>
                      <a:pt x="677" y="612"/>
                    </a:lnTo>
                    <a:lnTo>
                      <a:pt x="739" y="598"/>
                    </a:lnTo>
                    <a:lnTo>
                      <a:pt x="685" y="623"/>
                    </a:lnTo>
                    <a:lnTo>
                      <a:pt x="623" y="635"/>
                    </a:lnTo>
                    <a:lnTo>
                      <a:pt x="553" y="635"/>
                    </a:lnTo>
                    <a:lnTo>
                      <a:pt x="467" y="635"/>
                    </a:lnTo>
                    <a:lnTo>
                      <a:pt x="490" y="701"/>
                    </a:lnTo>
                    <a:lnTo>
                      <a:pt x="518" y="752"/>
                    </a:lnTo>
                    <a:lnTo>
                      <a:pt x="568" y="772"/>
                    </a:lnTo>
                    <a:lnTo>
                      <a:pt x="615" y="772"/>
                    </a:lnTo>
                    <a:lnTo>
                      <a:pt x="701" y="791"/>
                    </a:lnTo>
                    <a:lnTo>
                      <a:pt x="755" y="807"/>
                    </a:lnTo>
                    <a:lnTo>
                      <a:pt x="829" y="826"/>
                    </a:lnTo>
                    <a:lnTo>
                      <a:pt x="880" y="854"/>
                    </a:lnTo>
                    <a:lnTo>
                      <a:pt x="938" y="865"/>
                    </a:lnTo>
                    <a:lnTo>
                      <a:pt x="1012" y="862"/>
                    </a:lnTo>
                    <a:lnTo>
                      <a:pt x="1078" y="889"/>
                    </a:lnTo>
                    <a:lnTo>
                      <a:pt x="1136" y="889"/>
                    </a:lnTo>
                    <a:lnTo>
                      <a:pt x="1214" y="908"/>
                    </a:lnTo>
                    <a:lnTo>
                      <a:pt x="1261" y="932"/>
                    </a:lnTo>
                    <a:lnTo>
                      <a:pt x="1300" y="979"/>
                    </a:lnTo>
                    <a:lnTo>
                      <a:pt x="1343" y="1033"/>
                    </a:lnTo>
                    <a:lnTo>
                      <a:pt x="1432" y="1080"/>
                    </a:lnTo>
                    <a:lnTo>
                      <a:pt x="1479" y="1069"/>
                    </a:lnTo>
                    <a:lnTo>
                      <a:pt x="1529" y="1092"/>
                    </a:lnTo>
                    <a:lnTo>
                      <a:pt x="1603" y="1115"/>
                    </a:lnTo>
                    <a:lnTo>
                      <a:pt x="1654" y="1115"/>
                    </a:lnTo>
                    <a:lnTo>
                      <a:pt x="1747" y="1162"/>
                    </a:lnTo>
                    <a:lnTo>
                      <a:pt x="4463" y="1576"/>
                    </a:lnTo>
                    <a:lnTo>
                      <a:pt x="4448" y="1529"/>
                    </a:lnTo>
                    <a:lnTo>
                      <a:pt x="4455" y="1451"/>
                    </a:lnTo>
                    <a:lnTo>
                      <a:pt x="4455" y="1373"/>
                    </a:lnTo>
                    <a:lnTo>
                      <a:pt x="4440" y="1326"/>
                    </a:lnTo>
                    <a:lnTo>
                      <a:pt x="4393" y="1311"/>
                    </a:lnTo>
                    <a:lnTo>
                      <a:pt x="4346" y="1307"/>
                    </a:lnTo>
                    <a:lnTo>
                      <a:pt x="4276" y="1287"/>
                    </a:lnTo>
                    <a:lnTo>
                      <a:pt x="4222" y="1240"/>
                    </a:lnTo>
                    <a:lnTo>
                      <a:pt x="4152" y="1194"/>
                    </a:lnTo>
                    <a:lnTo>
                      <a:pt x="4082" y="1139"/>
                    </a:lnTo>
                    <a:lnTo>
                      <a:pt x="4004" y="1139"/>
                    </a:lnTo>
                    <a:lnTo>
                      <a:pt x="3957" y="1143"/>
                    </a:lnTo>
                    <a:lnTo>
                      <a:pt x="3880" y="1143"/>
                    </a:lnTo>
                    <a:lnTo>
                      <a:pt x="3817" y="1092"/>
                    </a:lnTo>
                    <a:lnTo>
                      <a:pt x="3739" y="1096"/>
                    </a:lnTo>
                    <a:lnTo>
                      <a:pt x="3708" y="1045"/>
                    </a:lnTo>
                    <a:lnTo>
                      <a:pt x="3615" y="1022"/>
                    </a:lnTo>
                    <a:lnTo>
                      <a:pt x="3584" y="975"/>
                    </a:lnTo>
                    <a:lnTo>
                      <a:pt x="3483" y="951"/>
                    </a:lnTo>
                    <a:lnTo>
                      <a:pt x="3405" y="928"/>
                    </a:lnTo>
                    <a:lnTo>
                      <a:pt x="3327" y="873"/>
                    </a:lnTo>
                    <a:lnTo>
                      <a:pt x="3288" y="826"/>
                    </a:lnTo>
                    <a:lnTo>
                      <a:pt x="3179" y="795"/>
                    </a:lnTo>
                    <a:lnTo>
                      <a:pt x="3094" y="772"/>
                    </a:lnTo>
                    <a:lnTo>
                      <a:pt x="3016" y="740"/>
                    </a:lnTo>
                    <a:lnTo>
                      <a:pt x="2992" y="709"/>
                    </a:lnTo>
                    <a:lnTo>
                      <a:pt x="3023" y="678"/>
                    </a:lnTo>
                    <a:lnTo>
                      <a:pt x="3062" y="647"/>
                    </a:lnTo>
                    <a:lnTo>
                      <a:pt x="3109" y="623"/>
                    </a:lnTo>
                    <a:lnTo>
                      <a:pt x="3156" y="602"/>
                    </a:lnTo>
                    <a:lnTo>
                      <a:pt x="3234" y="547"/>
                    </a:lnTo>
                    <a:lnTo>
                      <a:pt x="3350" y="485"/>
                    </a:lnTo>
                    <a:lnTo>
                      <a:pt x="3350" y="492"/>
                    </a:lnTo>
                    <a:close/>
                  </a:path>
                </a:pathLst>
              </a:custGeom>
              <a:solidFill>
                <a:srgbClr val="ffffd5"/>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84" name=""/>
              <p:cNvSpPr/>
              <p:nvPr/>
            </p:nvSpPr>
            <p:spPr>
              <a:xfrm>
                <a:off x="1143000" y="0"/>
                <a:ext cx="3541680" cy="1294920"/>
              </a:xfrm>
              <a:custGeom>
                <a:avLst/>
                <a:gdLst/>
                <a:ahLst/>
                <a:rect l="l" t="t" r="r" b="b"/>
                <a:pathLst>
                  <a:path w="4463" h="1576">
                    <a:moveTo>
                      <a:pt x="3350" y="492"/>
                    </a:moveTo>
                    <a:lnTo>
                      <a:pt x="3350" y="492"/>
                    </a:lnTo>
                    <a:lnTo>
                      <a:pt x="3732" y="0"/>
                    </a:lnTo>
                    <a:lnTo>
                      <a:pt x="689" y="0"/>
                    </a:lnTo>
                    <a:lnTo>
                      <a:pt x="623" y="59"/>
                    </a:lnTo>
                    <a:lnTo>
                      <a:pt x="576" y="110"/>
                    </a:lnTo>
                    <a:lnTo>
                      <a:pt x="502" y="117"/>
                    </a:lnTo>
                    <a:lnTo>
                      <a:pt x="436" y="133"/>
                    </a:lnTo>
                    <a:lnTo>
                      <a:pt x="393" y="153"/>
                    </a:lnTo>
                    <a:lnTo>
                      <a:pt x="335" y="188"/>
                    </a:lnTo>
                    <a:lnTo>
                      <a:pt x="296" y="207"/>
                    </a:lnTo>
                    <a:lnTo>
                      <a:pt x="241" y="235"/>
                    </a:lnTo>
                    <a:lnTo>
                      <a:pt x="191" y="254"/>
                    </a:lnTo>
                    <a:lnTo>
                      <a:pt x="129" y="270"/>
                    </a:lnTo>
                    <a:lnTo>
                      <a:pt x="47" y="278"/>
                    </a:lnTo>
                    <a:lnTo>
                      <a:pt x="0" y="293"/>
                    </a:lnTo>
                    <a:lnTo>
                      <a:pt x="8" y="328"/>
                    </a:lnTo>
                    <a:lnTo>
                      <a:pt x="35" y="391"/>
                    </a:lnTo>
                    <a:lnTo>
                      <a:pt x="97" y="379"/>
                    </a:lnTo>
                    <a:lnTo>
                      <a:pt x="164" y="383"/>
                    </a:lnTo>
                    <a:lnTo>
                      <a:pt x="237" y="383"/>
                    </a:lnTo>
                    <a:lnTo>
                      <a:pt x="311" y="406"/>
                    </a:lnTo>
                    <a:lnTo>
                      <a:pt x="343" y="430"/>
                    </a:lnTo>
                    <a:lnTo>
                      <a:pt x="397" y="453"/>
                    </a:lnTo>
                    <a:lnTo>
                      <a:pt x="296" y="488"/>
                    </a:lnTo>
                    <a:lnTo>
                      <a:pt x="335" y="508"/>
                    </a:lnTo>
                    <a:lnTo>
                      <a:pt x="397" y="512"/>
                    </a:lnTo>
                    <a:lnTo>
                      <a:pt x="455" y="488"/>
                    </a:lnTo>
                    <a:lnTo>
                      <a:pt x="545" y="488"/>
                    </a:lnTo>
                    <a:lnTo>
                      <a:pt x="584" y="512"/>
                    </a:lnTo>
                    <a:lnTo>
                      <a:pt x="560" y="567"/>
                    </a:lnTo>
                    <a:lnTo>
                      <a:pt x="627" y="586"/>
                    </a:lnTo>
                    <a:lnTo>
                      <a:pt x="677" y="612"/>
                    </a:lnTo>
                    <a:lnTo>
                      <a:pt x="739" y="598"/>
                    </a:lnTo>
                    <a:lnTo>
                      <a:pt x="685" y="623"/>
                    </a:lnTo>
                    <a:lnTo>
                      <a:pt x="623" y="635"/>
                    </a:lnTo>
                    <a:lnTo>
                      <a:pt x="553" y="635"/>
                    </a:lnTo>
                    <a:lnTo>
                      <a:pt x="467" y="635"/>
                    </a:lnTo>
                    <a:lnTo>
                      <a:pt x="490" y="701"/>
                    </a:lnTo>
                    <a:lnTo>
                      <a:pt x="518" y="752"/>
                    </a:lnTo>
                    <a:lnTo>
                      <a:pt x="568" y="772"/>
                    </a:lnTo>
                    <a:lnTo>
                      <a:pt x="615" y="772"/>
                    </a:lnTo>
                    <a:lnTo>
                      <a:pt x="701" y="791"/>
                    </a:lnTo>
                    <a:lnTo>
                      <a:pt x="755" y="807"/>
                    </a:lnTo>
                    <a:lnTo>
                      <a:pt x="829" y="826"/>
                    </a:lnTo>
                    <a:lnTo>
                      <a:pt x="880" y="854"/>
                    </a:lnTo>
                    <a:lnTo>
                      <a:pt x="938" y="865"/>
                    </a:lnTo>
                    <a:lnTo>
                      <a:pt x="1012" y="862"/>
                    </a:lnTo>
                    <a:lnTo>
                      <a:pt x="1078" y="889"/>
                    </a:lnTo>
                    <a:lnTo>
                      <a:pt x="1136" y="889"/>
                    </a:lnTo>
                    <a:lnTo>
                      <a:pt x="1214" y="908"/>
                    </a:lnTo>
                    <a:lnTo>
                      <a:pt x="1261" y="932"/>
                    </a:lnTo>
                    <a:lnTo>
                      <a:pt x="1300" y="979"/>
                    </a:lnTo>
                    <a:lnTo>
                      <a:pt x="1343" y="1033"/>
                    </a:lnTo>
                    <a:lnTo>
                      <a:pt x="1432" y="1080"/>
                    </a:lnTo>
                    <a:lnTo>
                      <a:pt x="1479" y="1069"/>
                    </a:lnTo>
                    <a:lnTo>
                      <a:pt x="1529" y="1092"/>
                    </a:lnTo>
                    <a:lnTo>
                      <a:pt x="1603" y="1115"/>
                    </a:lnTo>
                    <a:lnTo>
                      <a:pt x="1654" y="1115"/>
                    </a:lnTo>
                    <a:lnTo>
                      <a:pt x="1747" y="1162"/>
                    </a:lnTo>
                    <a:lnTo>
                      <a:pt x="4463" y="1576"/>
                    </a:lnTo>
                    <a:lnTo>
                      <a:pt x="4448" y="1529"/>
                    </a:lnTo>
                    <a:lnTo>
                      <a:pt x="4455" y="1451"/>
                    </a:lnTo>
                    <a:lnTo>
                      <a:pt x="4455" y="1373"/>
                    </a:lnTo>
                    <a:lnTo>
                      <a:pt x="4440" y="1326"/>
                    </a:lnTo>
                    <a:lnTo>
                      <a:pt x="4393" y="1311"/>
                    </a:lnTo>
                    <a:lnTo>
                      <a:pt x="4346" y="1307"/>
                    </a:lnTo>
                    <a:lnTo>
                      <a:pt x="4276" y="1287"/>
                    </a:lnTo>
                    <a:lnTo>
                      <a:pt x="4222" y="1240"/>
                    </a:lnTo>
                    <a:lnTo>
                      <a:pt x="4152" y="1194"/>
                    </a:lnTo>
                    <a:lnTo>
                      <a:pt x="4082" y="1139"/>
                    </a:lnTo>
                    <a:lnTo>
                      <a:pt x="4004" y="1139"/>
                    </a:lnTo>
                    <a:lnTo>
                      <a:pt x="3957" y="1143"/>
                    </a:lnTo>
                    <a:lnTo>
                      <a:pt x="3880" y="1143"/>
                    </a:lnTo>
                    <a:lnTo>
                      <a:pt x="3817" y="1092"/>
                    </a:lnTo>
                    <a:lnTo>
                      <a:pt x="3739" y="1096"/>
                    </a:lnTo>
                    <a:lnTo>
                      <a:pt x="3708" y="1045"/>
                    </a:lnTo>
                    <a:lnTo>
                      <a:pt x="3615" y="1022"/>
                    </a:lnTo>
                    <a:lnTo>
                      <a:pt x="3584" y="975"/>
                    </a:lnTo>
                    <a:lnTo>
                      <a:pt x="3483" y="951"/>
                    </a:lnTo>
                    <a:lnTo>
                      <a:pt x="3405" y="928"/>
                    </a:lnTo>
                    <a:lnTo>
                      <a:pt x="3327" y="873"/>
                    </a:lnTo>
                    <a:lnTo>
                      <a:pt x="3288" y="826"/>
                    </a:lnTo>
                    <a:lnTo>
                      <a:pt x="3179" y="795"/>
                    </a:lnTo>
                    <a:lnTo>
                      <a:pt x="3094" y="772"/>
                    </a:lnTo>
                    <a:lnTo>
                      <a:pt x="3016" y="740"/>
                    </a:lnTo>
                    <a:lnTo>
                      <a:pt x="2992" y="709"/>
                    </a:lnTo>
                    <a:lnTo>
                      <a:pt x="3023" y="678"/>
                    </a:lnTo>
                    <a:lnTo>
                      <a:pt x="3062" y="647"/>
                    </a:lnTo>
                    <a:lnTo>
                      <a:pt x="3109" y="623"/>
                    </a:lnTo>
                    <a:lnTo>
                      <a:pt x="3156" y="602"/>
                    </a:lnTo>
                    <a:lnTo>
                      <a:pt x="3234" y="547"/>
                    </a:lnTo>
                    <a:lnTo>
                      <a:pt x="3350" y="485"/>
                    </a:lnTo>
                    <a:lnTo>
                      <a:pt x="3350" y="492"/>
                    </a:lnTo>
                  </a:path>
                </a:pathLst>
              </a:custGeom>
              <a:solidFill>
                <a:srgbClr val="ffffd5"/>
              </a:solidFill>
              <a:ln w="25560">
                <a:solidFill>
                  <a:srgbClr val="777777"/>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485" name=""/>
            <p:cNvSpPr/>
            <p:nvPr/>
          </p:nvSpPr>
          <p:spPr>
            <a:xfrm>
              <a:off x="3505320" y="0"/>
              <a:ext cx="3352680" cy="1403280"/>
            </a:xfrm>
            <a:custGeom>
              <a:avLst/>
              <a:gdLst/>
              <a:ahLst/>
              <a:rect l="l" t="t" r="r" b="b"/>
              <a:pathLst>
                <a:path w="2089" h="1682">
                  <a:moveTo>
                    <a:pt x="735" y="1557"/>
                  </a:moveTo>
                  <a:lnTo>
                    <a:pt x="1491" y="1682"/>
                  </a:lnTo>
                  <a:lnTo>
                    <a:pt x="2089" y="0"/>
                  </a:lnTo>
                  <a:lnTo>
                    <a:pt x="372" y="0"/>
                  </a:lnTo>
                  <a:lnTo>
                    <a:pt x="192" y="473"/>
                  </a:lnTo>
                  <a:lnTo>
                    <a:pt x="141" y="526"/>
                  </a:lnTo>
                  <a:lnTo>
                    <a:pt x="98" y="574"/>
                  </a:lnTo>
                  <a:lnTo>
                    <a:pt x="58" y="618"/>
                  </a:lnTo>
                  <a:lnTo>
                    <a:pt x="31" y="649"/>
                  </a:lnTo>
                  <a:lnTo>
                    <a:pt x="12" y="681"/>
                  </a:lnTo>
                  <a:lnTo>
                    <a:pt x="0" y="703"/>
                  </a:lnTo>
                  <a:lnTo>
                    <a:pt x="12" y="735"/>
                  </a:lnTo>
                  <a:lnTo>
                    <a:pt x="39" y="751"/>
                  </a:lnTo>
                  <a:lnTo>
                    <a:pt x="74" y="780"/>
                  </a:lnTo>
                  <a:lnTo>
                    <a:pt x="153" y="820"/>
                  </a:lnTo>
                  <a:lnTo>
                    <a:pt x="176" y="874"/>
                  </a:lnTo>
                  <a:lnTo>
                    <a:pt x="188" y="906"/>
                  </a:lnTo>
                  <a:lnTo>
                    <a:pt x="230" y="937"/>
                  </a:lnTo>
                  <a:lnTo>
                    <a:pt x="278" y="959"/>
                  </a:lnTo>
                  <a:lnTo>
                    <a:pt x="305" y="975"/>
                  </a:lnTo>
                  <a:lnTo>
                    <a:pt x="317" y="1021"/>
                  </a:lnTo>
                  <a:lnTo>
                    <a:pt x="340" y="1029"/>
                  </a:lnTo>
                  <a:lnTo>
                    <a:pt x="360" y="1037"/>
                  </a:lnTo>
                  <a:lnTo>
                    <a:pt x="368" y="1060"/>
                  </a:lnTo>
                  <a:lnTo>
                    <a:pt x="379" y="1084"/>
                  </a:lnTo>
                  <a:lnTo>
                    <a:pt x="383" y="1100"/>
                  </a:lnTo>
                  <a:lnTo>
                    <a:pt x="410" y="1084"/>
                  </a:lnTo>
                  <a:lnTo>
                    <a:pt x="426" y="1106"/>
                  </a:lnTo>
                  <a:lnTo>
                    <a:pt x="447" y="1146"/>
                  </a:lnTo>
                  <a:lnTo>
                    <a:pt x="497" y="1146"/>
                  </a:lnTo>
                  <a:lnTo>
                    <a:pt x="513" y="1130"/>
                  </a:lnTo>
                  <a:lnTo>
                    <a:pt x="552" y="1130"/>
                  </a:lnTo>
                  <a:lnTo>
                    <a:pt x="579" y="1178"/>
                  </a:lnTo>
                  <a:lnTo>
                    <a:pt x="594" y="1200"/>
                  </a:lnTo>
                  <a:lnTo>
                    <a:pt x="623" y="1231"/>
                  </a:lnTo>
                  <a:lnTo>
                    <a:pt x="654" y="1285"/>
                  </a:lnTo>
                  <a:lnTo>
                    <a:pt x="677" y="1293"/>
                  </a:lnTo>
                  <a:lnTo>
                    <a:pt x="708" y="1309"/>
                  </a:lnTo>
                  <a:lnTo>
                    <a:pt x="728" y="1317"/>
                  </a:lnTo>
                  <a:lnTo>
                    <a:pt x="739" y="1362"/>
                  </a:lnTo>
                  <a:lnTo>
                    <a:pt x="739" y="1418"/>
                  </a:lnTo>
                  <a:lnTo>
                    <a:pt x="739" y="1488"/>
                  </a:lnTo>
                  <a:lnTo>
                    <a:pt x="735" y="1557"/>
                  </a:lnTo>
                  <a:close/>
                </a:path>
              </a:pathLst>
            </a:custGeom>
            <a:solidFill>
              <a:srgbClr val="ffffd5"/>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86" name=""/>
            <p:cNvSpPr/>
            <p:nvPr/>
          </p:nvSpPr>
          <p:spPr>
            <a:xfrm>
              <a:off x="3505320" y="0"/>
              <a:ext cx="3341520" cy="1390680"/>
            </a:xfrm>
            <a:custGeom>
              <a:avLst/>
              <a:gdLst/>
              <a:ahLst/>
              <a:rect l="l" t="t" r="r" b="b"/>
              <a:pathLst>
                <a:path w="2105" h="1714">
                  <a:moveTo>
                    <a:pt x="744" y="1557"/>
                  </a:moveTo>
                  <a:lnTo>
                    <a:pt x="743" y="1589"/>
                  </a:lnTo>
                  <a:lnTo>
                    <a:pt x="1499" y="1714"/>
                  </a:lnTo>
                  <a:lnTo>
                    <a:pt x="1499" y="1714"/>
                  </a:lnTo>
                  <a:lnTo>
                    <a:pt x="1502" y="1712"/>
                  </a:lnTo>
                  <a:lnTo>
                    <a:pt x="1505" y="1710"/>
                  </a:lnTo>
                  <a:lnTo>
                    <a:pt x="1506" y="1708"/>
                  </a:lnTo>
                  <a:lnTo>
                    <a:pt x="2104" y="26"/>
                  </a:lnTo>
                  <a:lnTo>
                    <a:pt x="2104" y="22"/>
                  </a:lnTo>
                  <a:lnTo>
                    <a:pt x="2105" y="16"/>
                  </a:lnTo>
                  <a:lnTo>
                    <a:pt x="2104" y="10"/>
                  </a:lnTo>
                  <a:lnTo>
                    <a:pt x="2103" y="4"/>
                  </a:lnTo>
                  <a:lnTo>
                    <a:pt x="2100" y="2"/>
                  </a:lnTo>
                  <a:lnTo>
                    <a:pt x="2097" y="0"/>
                  </a:lnTo>
                  <a:lnTo>
                    <a:pt x="380" y="0"/>
                  </a:lnTo>
                  <a:lnTo>
                    <a:pt x="380" y="0"/>
                  </a:lnTo>
                  <a:lnTo>
                    <a:pt x="377" y="2"/>
                  </a:lnTo>
                  <a:lnTo>
                    <a:pt x="374" y="4"/>
                  </a:lnTo>
                  <a:lnTo>
                    <a:pt x="374" y="8"/>
                  </a:lnTo>
                  <a:lnTo>
                    <a:pt x="194" y="481"/>
                  </a:lnTo>
                  <a:lnTo>
                    <a:pt x="200" y="489"/>
                  </a:lnTo>
                  <a:lnTo>
                    <a:pt x="197" y="475"/>
                  </a:lnTo>
                  <a:lnTo>
                    <a:pt x="146" y="528"/>
                  </a:lnTo>
                  <a:lnTo>
                    <a:pt x="145" y="528"/>
                  </a:lnTo>
                  <a:lnTo>
                    <a:pt x="102" y="576"/>
                  </a:lnTo>
                  <a:lnTo>
                    <a:pt x="62" y="620"/>
                  </a:lnTo>
                  <a:lnTo>
                    <a:pt x="35" y="651"/>
                  </a:lnTo>
                  <a:lnTo>
                    <a:pt x="34" y="653"/>
                  </a:lnTo>
                  <a:lnTo>
                    <a:pt x="15" y="685"/>
                  </a:lnTo>
                  <a:lnTo>
                    <a:pt x="15" y="685"/>
                  </a:lnTo>
                  <a:lnTo>
                    <a:pt x="3" y="707"/>
                  </a:lnTo>
                  <a:lnTo>
                    <a:pt x="2" y="707"/>
                  </a:lnTo>
                  <a:lnTo>
                    <a:pt x="1" y="713"/>
                  </a:lnTo>
                  <a:lnTo>
                    <a:pt x="0" y="719"/>
                  </a:lnTo>
                  <a:lnTo>
                    <a:pt x="1" y="725"/>
                  </a:lnTo>
                  <a:lnTo>
                    <a:pt x="2" y="729"/>
                  </a:lnTo>
                  <a:lnTo>
                    <a:pt x="14" y="761"/>
                  </a:lnTo>
                  <a:lnTo>
                    <a:pt x="14" y="763"/>
                  </a:lnTo>
                  <a:lnTo>
                    <a:pt x="17" y="765"/>
                  </a:lnTo>
                  <a:lnTo>
                    <a:pt x="18" y="767"/>
                  </a:lnTo>
                  <a:lnTo>
                    <a:pt x="45" y="783"/>
                  </a:lnTo>
                  <a:lnTo>
                    <a:pt x="47" y="767"/>
                  </a:lnTo>
                  <a:lnTo>
                    <a:pt x="44" y="783"/>
                  </a:lnTo>
                  <a:lnTo>
                    <a:pt x="79" y="812"/>
                  </a:lnTo>
                  <a:lnTo>
                    <a:pt x="80" y="812"/>
                  </a:lnTo>
                  <a:lnTo>
                    <a:pt x="159" y="852"/>
                  </a:lnTo>
                  <a:lnTo>
                    <a:pt x="161" y="836"/>
                  </a:lnTo>
                  <a:lnTo>
                    <a:pt x="155" y="846"/>
                  </a:lnTo>
                  <a:lnTo>
                    <a:pt x="178" y="900"/>
                  </a:lnTo>
                  <a:lnTo>
                    <a:pt x="184" y="890"/>
                  </a:lnTo>
                  <a:lnTo>
                    <a:pt x="178" y="900"/>
                  </a:lnTo>
                  <a:lnTo>
                    <a:pt x="190" y="931"/>
                  </a:lnTo>
                  <a:lnTo>
                    <a:pt x="190" y="933"/>
                  </a:lnTo>
                  <a:lnTo>
                    <a:pt x="193" y="935"/>
                  </a:lnTo>
                  <a:lnTo>
                    <a:pt x="193" y="937"/>
                  </a:lnTo>
                  <a:lnTo>
                    <a:pt x="235" y="969"/>
                  </a:lnTo>
                  <a:lnTo>
                    <a:pt x="236" y="969"/>
                  </a:lnTo>
                  <a:lnTo>
                    <a:pt x="284" y="991"/>
                  </a:lnTo>
                  <a:lnTo>
                    <a:pt x="286" y="975"/>
                  </a:lnTo>
                  <a:lnTo>
                    <a:pt x="284" y="991"/>
                  </a:lnTo>
                  <a:lnTo>
                    <a:pt x="311" y="1007"/>
                  </a:lnTo>
                  <a:lnTo>
                    <a:pt x="313" y="991"/>
                  </a:lnTo>
                  <a:lnTo>
                    <a:pt x="307" y="1003"/>
                  </a:lnTo>
                  <a:lnTo>
                    <a:pt x="310" y="1005"/>
                  </a:lnTo>
                  <a:lnTo>
                    <a:pt x="306" y="999"/>
                  </a:lnTo>
                  <a:lnTo>
                    <a:pt x="318" y="1045"/>
                  </a:lnTo>
                  <a:lnTo>
                    <a:pt x="319" y="1049"/>
                  </a:lnTo>
                  <a:lnTo>
                    <a:pt x="322" y="1051"/>
                  </a:lnTo>
                  <a:lnTo>
                    <a:pt x="324" y="1053"/>
                  </a:lnTo>
                  <a:lnTo>
                    <a:pt x="347" y="1061"/>
                  </a:lnTo>
                  <a:lnTo>
                    <a:pt x="348" y="1045"/>
                  </a:lnTo>
                  <a:lnTo>
                    <a:pt x="347" y="1061"/>
                  </a:lnTo>
                  <a:lnTo>
                    <a:pt x="367" y="1069"/>
                  </a:lnTo>
                  <a:lnTo>
                    <a:pt x="368" y="1053"/>
                  </a:lnTo>
                  <a:lnTo>
                    <a:pt x="362" y="1065"/>
                  </a:lnTo>
                  <a:lnTo>
                    <a:pt x="365" y="1067"/>
                  </a:lnTo>
                  <a:lnTo>
                    <a:pt x="362" y="1063"/>
                  </a:lnTo>
                  <a:lnTo>
                    <a:pt x="370" y="1086"/>
                  </a:lnTo>
                  <a:lnTo>
                    <a:pt x="370" y="1088"/>
                  </a:lnTo>
                  <a:lnTo>
                    <a:pt x="381" y="1112"/>
                  </a:lnTo>
                  <a:lnTo>
                    <a:pt x="387" y="1100"/>
                  </a:lnTo>
                  <a:lnTo>
                    <a:pt x="380" y="1108"/>
                  </a:lnTo>
                  <a:lnTo>
                    <a:pt x="384" y="1124"/>
                  </a:lnTo>
                  <a:lnTo>
                    <a:pt x="385" y="1128"/>
                  </a:lnTo>
                  <a:lnTo>
                    <a:pt x="388" y="1130"/>
                  </a:lnTo>
                  <a:lnTo>
                    <a:pt x="391" y="1132"/>
                  </a:lnTo>
                  <a:lnTo>
                    <a:pt x="394" y="1132"/>
                  </a:lnTo>
                  <a:lnTo>
                    <a:pt x="421" y="1116"/>
                  </a:lnTo>
                  <a:lnTo>
                    <a:pt x="418" y="1100"/>
                  </a:lnTo>
                  <a:lnTo>
                    <a:pt x="415" y="1114"/>
                  </a:lnTo>
                  <a:lnTo>
                    <a:pt x="418" y="1116"/>
                  </a:lnTo>
                  <a:lnTo>
                    <a:pt x="414" y="1114"/>
                  </a:lnTo>
                  <a:lnTo>
                    <a:pt x="430" y="1136"/>
                  </a:lnTo>
                  <a:lnTo>
                    <a:pt x="434" y="1122"/>
                  </a:lnTo>
                  <a:lnTo>
                    <a:pt x="429" y="1134"/>
                  </a:lnTo>
                  <a:lnTo>
                    <a:pt x="450" y="1174"/>
                  </a:lnTo>
                  <a:lnTo>
                    <a:pt x="449" y="1174"/>
                  </a:lnTo>
                  <a:lnTo>
                    <a:pt x="452" y="1176"/>
                  </a:lnTo>
                  <a:lnTo>
                    <a:pt x="455" y="1178"/>
                  </a:lnTo>
                  <a:lnTo>
                    <a:pt x="505" y="1178"/>
                  </a:lnTo>
                  <a:lnTo>
                    <a:pt x="505" y="1178"/>
                  </a:lnTo>
                  <a:lnTo>
                    <a:pt x="508" y="1176"/>
                  </a:lnTo>
                  <a:lnTo>
                    <a:pt x="509" y="1176"/>
                  </a:lnTo>
                  <a:lnTo>
                    <a:pt x="525" y="1160"/>
                  </a:lnTo>
                  <a:lnTo>
                    <a:pt x="521" y="1146"/>
                  </a:lnTo>
                  <a:lnTo>
                    <a:pt x="521" y="1162"/>
                  </a:lnTo>
                  <a:lnTo>
                    <a:pt x="560" y="1162"/>
                  </a:lnTo>
                  <a:lnTo>
                    <a:pt x="560" y="1146"/>
                  </a:lnTo>
                  <a:lnTo>
                    <a:pt x="557" y="1160"/>
                  </a:lnTo>
                  <a:lnTo>
                    <a:pt x="555" y="1158"/>
                  </a:lnTo>
                  <a:lnTo>
                    <a:pt x="582" y="1206"/>
                  </a:lnTo>
                  <a:lnTo>
                    <a:pt x="583" y="1208"/>
                  </a:lnTo>
                  <a:lnTo>
                    <a:pt x="598" y="1229"/>
                  </a:lnTo>
                  <a:lnTo>
                    <a:pt x="598" y="1229"/>
                  </a:lnTo>
                  <a:lnTo>
                    <a:pt x="627" y="1261"/>
                  </a:lnTo>
                  <a:lnTo>
                    <a:pt x="631" y="1247"/>
                  </a:lnTo>
                  <a:lnTo>
                    <a:pt x="626" y="1259"/>
                  </a:lnTo>
                  <a:lnTo>
                    <a:pt x="657" y="1313"/>
                  </a:lnTo>
                  <a:lnTo>
                    <a:pt x="659" y="1315"/>
                  </a:lnTo>
                  <a:lnTo>
                    <a:pt x="661" y="1317"/>
                  </a:lnTo>
                  <a:lnTo>
                    <a:pt x="684" y="1325"/>
                  </a:lnTo>
                  <a:lnTo>
                    <a:pt x="685" y="1309"/>
                  </a:lnTo>
                  <a:lnTo>
                    <a:pt x="683" y="1325"/>
                  </a:lnTo>
                  <a:lnTo>
                    <a:pt x="714" y="1341"/>
                  </a:lnTo>
                  <a:lnTo>
                    <a:pt x="715" y="1341"/>
                  </a:lnTo>
                  <a:lnTo>
                    <a:pt x="735" y="1349"/>
                  </a:lnTo>
                  <a:lnTo>
                    <a:pt x="736" y="1333"/>
                  </a:lnTo>
                  <a:lnTo>
                    <a:pt x="730" y="1345"/>
                  </a:lnTo>
                  <a:lnTo>
                    <a:pt x="733" y="1347"/>
                  </a:lnTo>
                  <a:lnTo>
                    <a:pt x="729" y="1341"/>
                  </a:lnTo>
                  <a:lnTo>
                    <a:pt x="740" y="1386"/>
                  </a:lnTo>
                  <a:lnTo>
                    <a:pt x="747" y="1378"/>
                  </a:lnTo>
                  <a:lnTo>
                    <a:pt x="739" y="1378"/>
                  </a:lnTo>
                  <a:lnTo>
                    <a:pt x="739" y="1434"/>
                  </a:lnTo>
                  <a:lnTo>
                    <a:pt x="739" y="1504"/>
                  </a:lnTo>
                  <a:lnTo>
                    <a:pt x="747" y="1504"/>
                  </a:lnTo>
                  <a:lnTo>
                    <a:pt x="739" y="1502"/>
                  </a:lnTo>
                  <a:lnTo>
                    <a:pt x="735" y="1571"/>
                  </a:lnTo>
                  <a:lnTo>
                    <a:pt x="751" y="1575"/>
                  </a:lnTo>
                  <a:lnTo>
                    <a:pt x="755" y="1506"/>
                  </a:lnTo>
                  <a:lnTo>
                    <a:pt x="755" y="1504"/>
                  </a:lnTo>
                  <a:lnTo>
                    <a:pt x="755" y="1434"/>
                  </a:lnTo>
                  <a:lnTo>
                    <a:pt x="755" y="1378"/>
                  </a:lnTo>
                  <a:lnTo>
                    <a:pt x="755" y="1378"/>
                  </a:lnTo>
                  <a:lnTo>
                    <a:pt x="754" y="1372"/>
                  </a:lnTo>
                  <a:lnTo>
                    <a:pt x="754" y="1372"/>
                  </a:lnTo>
                  <a:lnTo>
                    <a:pt x="743" y="1327"/>
                  </a:lnTo>
                  <a:lnTo>
                    <a:pt x="742" y="1321"/>
                  </a:lnTo>
                  <a:lnTo>
                    <a:pt x="739" y="1319"/>
                  </a:lnTo>
                  <a:lnTo>
                    <a:pt x="738" y="1319"/>
                  </a:lnTo>
                  <a:lnTo>
                    <a:pt x="718" y="1311"/>
                  </a:lnTo>
                  <a:lnTo>
                    <a:pt x="716" y="1325"/>
                  </a:lnTo>
                  <a:lnTo>
                    <a:pt x="718" y="1311"/>
                  </a:lnTo>
                  <a:lnTo>
                    <a:pt x="687" y="1295"/>
                  </a:lnTo>
                  <a:lnTo>
                    <a:pt x="687" y="1293"/>
                  </a:lnTo>
                  <a:lnTo>
                    <a:pt x="664" y="1285"/>
                  </a:lnTo>
                  <a:lnTo>
                    <a:pt x="665" y="1287"/>
                  </a:lnTo>
                  <a:lnTo>
                    <a:pt x="662" y="1301"/>
                  </a:lnTo>
                  <a:lnTo>
                    <a:pt x="667" y="1289"/>
                  </a:lnTo>
                  <a:lnTo>
                    <a:pt x="636" y="1235"/>
                  </a:lnTo>
                  <a:lnTo>
                    <a:pt x="635" y="1233"/>
                  </a:lnTo>
                  <a:lnTo>
                    <a:pt x="606" y="1202"/>
                  </a:lnTo>
                  <a:lnTo>
                    <a:pt x="602" y="1216"/>
                  </a:lnTo>
                  <a:lnTo>
                    <a:pt x="607" y="1204"/>
                  </a:lnTo>
                  <a:lnTo>
                    <a:pt x="592" y="1182"/>
                  </a:lnTo>
                  <a:lnTo>
                    <a:pt x="587" y="1194"/>
                  </a:lnTo>
                  <a:lnTo>
                    <a:pt x="593" y="1182"/>
                  </a:lnTo>
                  <a:lnTo>
                    <a:pt x="566" y="1134"/>
                  </a:lnTo>
                  <a:lnTo>
                    <a:pt x="563" y="1132"/>
                  </a:lnTo>
                  <a:lnTo>
                    <a:pt x="560" y="1130"/>
                  </a:lnTo>
                  <a:lnTo>
                    <a:pt x="521" y="1130"/>
                  </a:lnTo>
                  <a:lnTo>
                    <a:pt x="521" y="1130"/>
                  </a:lnTo>
                  <a:lnTo>
                    <a:pt x="518" y="1132"/>
                  </a:lnTo>
                  <a:lnTo>
                    <a:pt x="518" y="1132"/>
                  </a:lnTo>
                  <a:lnTo>
                    <a:pt x="502" y="1148"/>
                  </a:lnTo>
                  <a:lnTo>
                    <a:pt x="505" y="1162"/>
                  </a:lnTo>
                  <a:lnTo>
                    <a:pt x="505" y="1146"/>
                  </a:lnTo>
                  <a:lnTo>
                    <a:pt x="455" y="1146"/>
                  </a:lnTo>
                  <a:lnTo>
                    <a:pt x="461" y="1150"/>
                  </a:lnTo>
                  <a:lnTo>
                    <a:pt x="458" y="1148"/>
                  </a:lnTo>
                  <a:lnTo>
                    <a:pt x="455" y="1162"/>
                  </a:lnTo>
                  <a:lnTo>
                    <a:pt x="461" y="1152"/>
                  </a:lnTo>
                  <a:lnTo>
                    <a:pt x="441" y="1112"/>
                  </a:lnTo>
                  <a:lnTo>
                    <a:pt x="440" y="1110"/>
                  </a:lnTo>
                  <a:lnTo>
                    <a:pt x="423" y="1088"/>
                  </a:lnTo>
                  <a:lnTo>
                    <a:pt x="421" y="1086"/>
                  </a:lnTo>
                  <a:lnTo>
                    <a:pt x="418" y="1084"/>
                  </a:lnTo>
                  <a:lnTo>
                    <a:pt x="416" y="1086"/>
                  </a:lnTo>
                  <a:lnTo>
                    <a:pt x="389" y="1102"/>
                  </a:lnTo>
                  <a:lnTo>
                    <a:pt x="397" y="1104"/>
                  </a:lnTo>
                  <a:lnTo>
                    <a:pt x="394" y="1102"/>
                  </a:lnTo>
                  <a:lnTo>
                    <a:pt x="391" y="1100"/>
                  </a:lnTo>
                  <a:lnTo>
                    <a:pt x="391" y="1116"/>
                  </a:lnTo>
                  <a:lnTo>
                    <a:pt x="398" y="1110"/>
                  </a:lnTo>
                  <a:lnTo>
                    <a:pt x="394" y="1094"/>
                  </a:lnTo>
                  <a:lnTo>
                    <a:pt x="393" y="1090"/>
                  </a:lnTo>
                  <a:lnTo>
                    <a:pt x="382" y="1067"/>
                  </a:lnTo>
                  <a:lnTo>
                    <a:pt x="376" y="1076"/>
                  </a:lnTo>
                  <a:lnTo>
                    <a:pt x="383" y="1069"/>
                  </a:lnTo>
                  <a:lnTo>
                    <a:pt x="375" y="1045"/>
                  </a:lnTo>
                  <a:lnTo>
                    <a:pt x="374" y="1041"/>
                  </a:lnTo>
                  <a:lnTo>
                    <a:pt x="371" y="1039"/>
                  </a:lnTo>
                  <a:lnTo>
                    <a:pt x="370" y="1039"/>
                  </a:lnTo>
                  <a:lnTo>
                    <a:pt x="350" y="1031"/>
                  </a:lnTo>
                  <a:lnTo>
                    <a:pt x="350" y="1029"/>
                  </a:lnTo>
                  <a:lnTo>
                    <a:pt x="327" y="1021"/>
                  </a:lnTo>
                  <a:lnTo>
                    <a:pt x="331" y="1025"/>
                  </a:lnTo>
                  <a:lnTo>
                    <a:pt x="328" y="1023"/>
                  </a:lnTo>
                  <a:lnTo>
                    <a:pt x="325" y="1037"/>
                  </a:lnTo>
                  <a:lnTo>
                    <a:pt x="332" y="1031"/>
                  </a:lnTo>
                  <a:lnTo>
                    <a:pt x="320" y="985"/>
                  </a:lnTo>
                  <a:lnTo>
                    <a:pt x="319" y="979"/>
                  </a:lnTo>
                  <a:lnTo>
                    <a:pt x="316" y="977"/>
                  </a:lnTo>
                  <a:lnTo>
                    <a:pt x="316" y="977"/>
                  </a:lnTo>
                  <a:lnTo>
                    <a:pt x="289" y="961"/>
                  </a:lnTo>
                  <a:lnTo>
                    <a:pt x="288" y="961"/>
                  </a:lnTo>
                  <a:lnTo>
                    <a:pt x="240" y="939"/>
                  </a:lnTo>
                  <a:lnTo>
                    <a:pt x="238" y="953"/>
                  </a:lnTo>
                  <a:lnTo>
                    <a:pt x="241" y="939"/>
                  </a:lnTo>
                  <a:lnTo>
                    <a:pt x="199" y="908"/>
                  </a:lnTo>
                  <a:lnTo>
                    <a:pt x="196" y="922"/>
                  </a:lnTo>
                  <a:lnTo>
                    <a:pt x="203" y="914"/>
                  </a:lnTo>
                  <a:lnTo>
                    <a:pt x="191" y="882"/>
                  </a:lnTo>
                  <a:lnTo>
                    <a:pt x="190" y="880"/>
                  </a:lnTo>
                  <a:lnTo>
                    <a:pt x="167" y="826"/>
                  </a:lnTo>
                  <a:lnTo>
                    <a:pt x="167" y="824"/>
                  </a:lnTo>
                  <a:lnTo>
                    <a:pt x="164" y="822"/>
                  </a:lnTo>
                  <a:lnTo>
                    <a:pt x="163" y="822"/>
                  </a:lnTo>
                  <a:lnTo>
                    <a:pt x="84" y="783"/>
                  </a:lnTo>
                  <a:lnTo>
                    <a:pt x="82" y="796"/>
                  </a:lnTo>
                  <a:lnTo>
                    <a:pt x="86" y="783"/>
                  </a:lnTo>
                  <a:lnTo>
                    <a:pt x="50" y="753"/>
                  </a:lnTo>
                  <a:lnTo>
                    <a:pt x="50" y="753"/>
                  </a:lnTo>
                  <a:lnTo>
                    <a:pt x="23" y="737"/>
                  </a:lnTo>
                  <a:lnTo>
                    <a:pt x="20" y="751"/>
                  </a:lnTo>
                  <a:lnTo>
                    <a:pt x="27" y="743"/>
                  </a:lnTo>
                  <a:lnTo>
                    <a:pt x="15" y="711"/>
                  </a:lnTo>
                  <a:lnTo>
                    <a:pt x="14" y="731"/>
                  </a:lnTo>
                  <a:lnTo>
                    <a:pt x="15" y="725"/>
                  </a:lnTo>
                  <a:lnTo>
                    <a:pt x="16" y="719"/>
                  </a:lnTo>
                  <a:lnTo>
                    <a:pt x="15" y="713"/>
                  </a:lnTo>
                  <a:lnTo>
                    <a:pt x="8" y="719"/>
                  </a:lnTo>
                  <a:lnTo>
                    <a:pt x="14" y="731"/>
                  </a:lnTo>
                  <a:lnTo>
                    <a:pt x="26" y="709"/>
                  </a:lnTo>
                  <a:lnTo>
                    <a:pt x="20" y="697"/>
                  </a:lnTo>
                  <a:lnTo>
                    <a:pt x="25" y="709"/>
                  </a:lnTo>
                  <a:lnTo>
                    <a:pt x="44" y="677"/>
                  </a:lnTo>
                  <a:lnTo>
                    <a:pt x="39" y="665"/>
                  </a:lnTo>
                  <a:lnTo>
                    <a:pt x="43" y="679"/>
                  </a:lnTo>
                  <a:lnTo>
                    <a:pt x="70" y="647"/>
                  </a:lnTo>
                  <a:lnTo>
                    <a:pt x="110" y="604"/>
                  </a:lnTo>
                  <a:lnTo>
                    <a:pt x="153" y="556"/>
                  </a:lnTo>
                  <a:lnTo>
                    <a:pt x="149" y="542"/>
                  </a:lnTo>
                  <a:lnTo>
                    <a:pt x="153" y="556"/>
                  </a:lnTo>
                  <a:lnTo>
                    <a:pt x="204" y="502"/>
                  </a:lnTo>
                  <a:lnTo>
                    <a:pt x="206" y="500"/>
                  </a:lnTo>
                  <a:lnTo>
                    <a:pt x="206" y="498"/>
                  </a:lnTo>
                  <a:lnTo>
                    <a:pt x="386" y="26"/>
                  </a:lnTo>
                  <a:lnTo>
                    <a:pt x="380" y="32"/>
                  </a:lnTo>
                  <a:lnTo>
                    <a:pt x="383" y="30"/>
                  </a:lnTo>
                  <a:lnTo>
                    <a:pt x="386" y="28"/>
                  </a:lnTo>
                  <a:lnTo>
                    <a:pt x="380" y="16"/>
                  </a:lnTo>
                  <a:lnTo>
                    <a:pt x="380" y="32"/>
                  </a:lnTo>
                  <a:lnTo>
                    <a:pt x="2097" y="32"/>
                  </a:lnTo>
                  <a:lnTo>
                    <a:pt x="2090" y="10"/>
                  </a:lnTo>
                  <a:lnTo>
                    <a:pt x="2089" y="16"/>
                  </a:lnTo>
                  <a:lnTo>
                    <a:pt x="2090" y="22"/>
                  </a:lnTo>
                  <a:lnTo>
                    <a:pt x="2091" y="28"/>
                  </a:lnTo>
                  <a:lnTo>
                    <a:pt x="2094" y="30"/>
                  </a:lnTo>
                  <a:lnTo>
                    <a:pt x="2097" y="16"/>
                  </a:lnTo>
                  <a:lnTo>
                    <a:pt x="2091" y="8"/>
                  </a:lnTo>
                  <a:lnTo>
                    <a:pt x="1492" y="1690"/>
                  </a:lnTo>
                  <a:lnTo>
                    <a:pt x="1499" y="1682"/>
                  </a:lnTo>
                  <a:lnTo>
                    <a:pt x="1496" y="1684"/>
                  </a:lnTo>
                  <a:lnTo>
                    <a:pt x="1492" y="1686"/>
                  </a:lnTo>
                  <a:lnTo>
                    <a:pt x="1499" y="1698"/>
                  </a:lnTo>
                  <a:lnTo>
                    <a:pt x="1500" y="1682"/>
                  </a:lnTo>
                  <a:lnTo>
                    <a:pt x="744" y="1557"/>
                  </a:lnTo>
                  <a:close/>
                </a:path>
              </a:pathLst>
            </a:custGeom>
            <a:solidFill>
              <a:srgbClr val="888888"/>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87" name=""/>
            <p:cNvSpPr/>
            <p:nvPr/>
          </p:nvSpPr>
          <p:spPr>
            <a:xfrm>
              <a:off x="2514600" y="5927760"/>
              <a:ext cx="4557600" cy="930240"/>
            </a:xfrm>
            <a:custGeom>
              <a:avLst/>
              <a:gdLst/>
              <a:ahLst/>
              <a:rect l="l" t="t" r="r" b="b"/>
              <a:pathLst>
                <a:path w="2871" h="573">
                  <a:moveTo>
                    <a:pt x="99" y="0"/>
                  </a:moveTo>
                  <a:cubicBezTo>
                    <a:pt x="128" y="88"/>
                    <a:pt x="126" y="141"/>
                    <a:pt x="180" y="195"/>
                  </a:cubicBezTo>
                  <a:cubicBezTo>
                    <a:pt x="188" y="215"/>
                    <a:pt x="197" y="235"/>
                    <a:pt x="204" y="255"/>
                  </a:cubicBezTo>
                  <a:cubicBezTo>
                    <a:pt x="213" y="279"/>
                    <a:pt x="198" y="405"/>
                    <a:pt x="198" y="405"/>
                  </a:cubicBezTo>
                  <a:cubicBezTo>
                    <a:pt x="147" y="482"/>
                    <a:pt x="162" y="386"/>
                    <a:pt x="60" y="375"/>
                  </a:cubicBezTo>
                  <a:cubicBezTo>
                    <a:pt x="56" y="363"/>
                    <a:pt x="60" y="342"/>
                    <a:pt x="48" y="339"/>
                  </a:cubicBezTo>
                  <a:cubicBezTo>
                    <a:pt x="9" y="329"/>
                    <a:pt x="3" y="398"/>
                    <a:pt x="0" y="411"/>
                  </a:cubicBezTo>
                  <a:cubicBezTo>
                    <a:pt x="12" y="419"/>
                    <a:pt x="28" y="423"/>
                    <a:pt x="36" y="435"/>
                  </a:cubicBezTo>
                  <a:cubicBezTo>
                    <a:pt x="53" y="448"/>
                    <a:pt x="80" y="466"/>
                    <a:pt x="102" y="489"/>
                  </a:cubicBezTo>
                  <a:lnTo>
                    <a:pt x="138" y="573"/>
                  </a:lnTo>
                  <a:lnTo>
                    <a:pt x="2871" y="573"/>
                  </a:lnTo>
                  <a:lnTo>
                    <a:pt x="2724" y="372"/>
                  </a:lnTo>
                  <a:lnTo>
                    <a:pt x="2652" y="102"/>
                  </a:lnTo>
                </a:path>
              </a:pathLst>
            </a:custGeom>
            <a:solidFill>
              <a:srgbClr val="ffffd5"/>
            </a:solidFill>
            <a:ln w="28440">
              <a:solidFill>
                <a:srgbClr val="00ffff"/>
              </a:solidFill>
              <a:round/>
            </a:ln>
          </p:spPr>
          <p:style>
            <a:lnRef idx="0"/>
            <a:fillRef idx="0"/>
            <a:effectRef idx="0"/>
            <a:fontRef idx="minor"/>
          </p:style>
          <p:txBody>
            <a:bodyPr wrap="none" anchor="ctr">
              <a:noAutofit/>
            </a:bodyPr>
            <a:p>
              <a:endParaRPr b="0" lang="en-US" sz="2400" strike="noStrike" u="none">
                <a:solidFill>
                  <a:srgbClr val="ffffff"/>
                </a:solidFill>
                <a:effectLst/>
                <a:uFillTx/>
                <a:latin typeface="Times New Roman"/>
              </a:endParaRPr>
            </a:p>
          </p:txBody>
        </p:sp>
        <p:sp>
          <p:nvSpPr>
            <p:cNvPr id="488" name=""/>
            <p:cNvSpPr/>
            <p:nvPr/>
          </p:nvSpPr>
          <p:spPr>
            <a:xfrm>
              <a:off x="851040" y="2817720"/>
              <a:ext cx="3017520" cy="3273480"/>
            </a:xfrm>
            <a:custGeom>
              <a:avLst/>
              <a:gdLst/>
              <a:ahLst/>
              <a:rect l="l" t="t" r="r" b="b"/>
              <a:pathLst>
                <a:path w="3801" h="3932">
                  <a:moveTo>
                    <a:pt x="356" y="0"/>
                  </a:moveTo>
                  <a:lnTo>
                    <a:pt x="2054" y="274"/>
                  </a:lnTo>
                  <a:lnTo>
                    <a:pt x="1712" y="1352"/>
                  </a:lnTo>
                  <a:lnTo>
                    <a:pt x="3755" y="3084"/>
                  </a:lnTo>
                  <a:lnTo>
                    <a:pt x="3731" y="3258"/>
                  </a:lnTo>
                  <a:lnTo>
                    <a:pt x="3801" y="3387"/>
                  </a:lnTo>
                  <a:lnTo>
                    <a:pt x="3681" y="3461"/>
                  </a:lnTo>
                  <a:lnTo>
                    <a:pt x="3595" y="3621"/>
                  </a:lnTo>
                  <a:lnTo>
                    <a:pt x="3484" y="3760"/>
                  </a:lnTo>
                  <a:lnTo>
                    <a:pt x="3611" y="3826"/>
                  </a:lnTo>
                  <a:lnTo>
                    <a:pt x="3484" y="3932"/>
                  </a:lnTo>
                  <a:lnTo>
                    <a:pt x="2321" y="3889"/>
                  </a:lnTo>
                  <a:lnTo>
                    <a:pt x="2247" y="3709"/>
                  </a:lnTo>
                  <a:lnTo>
                    <a:pt x="2120" y="3516"/>
                  </a:lnTo>
                  <a:lnTo>
                    <a:pt x="1930" y="3387"/>
                  </a:lnTo>
                  <a:lnTo>
                    <a:pt x="1786" y="3379"/>
                  </a:lnTo>
                  <a:lnTo>
                    <a:pt x="1766" y="3324"/>
                  </a:lnTo>
                  <a:lnTo>
                    <a:pt x="1632" y="3242"/>
                  </a:lnTo>
                  <a:lnTo>
                    <a:pt x="1383" y="3199"/>
                  </a:lnTo>
                  <a:lnTo>
                    <a:pt x="1274" y="3084"/>
                  </a:lnTo>
                  <a:lnTo>
                    <a:pt x="1097" y="3053"/>
                  </a:lnTo>
                  <a:lnTo>
                    <a:pt x="848" y="2930"/>
                  </a:lnTo>
                  <a:lnTo>
                    <a:pt x="957" y="2766"/>
                  </a:lnTo>
                  <a:lnTo>
                    <a:pt x="589" y="2129"/>
                  </a:lnTo>
                  <a:lnTo>
                    <a:pt x="659" y="2129"/>
                  </a:lnTo>
                  <a:lnTo>
                    <a:pt x="659" y="2039"/>
                  </a:lnTo>
                  <a:lnTo>
                    <a:pt x="531" y="2016"/>
                  </a:lnTo>
                  <a:lnTo>
                    <a:pt x="387" y="1701"/>
                  </a:lnTo>
                  <a:lnTo>
                    <a:pt x="461" y="1682"/>
                  </a:lnTo>
                  <a:lnTo>
                    <a:pt x="589" y="1742"/>
                  </a:lnTo>
                  <a:lnTo>
                    <a:pt x="515" y="1627"/>
                  </a:lnTo>
                  <a:lnTo>
                    <a:pt x="797" y="1588"/>
                  </a:lnTo>
                  <a:lnTo>
                    <a:pt x="710" y="1528"/>
                  </a:lnTo>
                  <a:lnTo>
                    <a:pt x="531" y="1545"/>
                  </a:lnTo>
                  <a:lnTo>
                    <a:pt x="441" y="1600"/>
                  </a:lnTo>
                  <a:lnTo>
                    <a:pt x="214" y="1410"/>
                  </a:lnTo>
                  <a:lnTo>
                    <a:pt x="124" y="1278"/>
                  </a:lnTo>
                  <a:lnTo>
                    <a:pt x="85" y="1143"/>
                  </a:lnTo>
                  <a:lnTo>
                    <a:pt x="85" y="858"/>
                  </a:lnTo>
                  <a:lnTo>
                    <a:pt x="35" y="787"/>
                  </a:lnTo>
                  <a:lnTo>
                    <a:pt x="0" y="633"/>
                  </a:lnTo>
                  <a:lnTo>
                    <a:pt x="35" y="520"/>
                  </a:lnTo>
                  <a:lnTo>
                    <a:pt x="113" y="411"/>
                  </a:lnTo>
                  <a:lnTo>
                    <a:pt x="198" y="340"/>
                  </a:lnTo>
                  <a:lnTo>
                    <a:pt x="179" y="237"/>
                  </a:lnTo>
                  <a:lnTo>
                    <a:pt x="317" y="182"/>
                  </a:lnTo>
                  <a:lnTo>
                    <a:pt x="356" y="0"/>
                  </a:lnTo>
                  <a:close/>
                </a:path>
              </a:pathLst>
            </a:custGeom>
            <a:solidFill>
              <a:srgbClr val="ffffd5"/>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89" name=""/>
            <p:cNvSpPr/>
            <p:nvPr/>
          </p:nvSpPr>
          <p:spPr>
            <a:xfrm>
              <a:off x="822240" y="2847960"/>
              <a:ext cx="3030480" cy="3203640"/>
            </a:xfrm>
            <a:custGeom>
              <a:avLst/>
              <a:gdLst/>
              <a:ahLst/>
              <a:rect l="l" t="t" r="r" b="b"/>
              <a:pathLst>
                <a:path w="3817" h="3947">
                  <a:moveTo>
                    <a:pt x="358" y="0"/>
                  </a:moveTo>
                  <a:lnTo>
                    <a:pt x="2063" y="275"/>
                  </a:lnTo>
                  <a:lnTo>
                    <a:pt x="1720" y="1357"/>
                  </a:lnTo>
                  <a:lnTo>
                    <a:pt x="3771" y="3096"/>
                  </a:lnTo>
                  <a:lnTo>
                    <a:pt x="3747" y="3271"/>
                  </a:lnTo>
                  <a:lnTo>
                    <a:pt x="3817" y="3400"/>
                  </a:lnTo>
                  <a:lnTo>
                    <a:pt x="3697" y="3474"/>
                  </a:lnTo>
                  <a:lnTo>
                    <a:pt x="3611" y="3635"/>
                  </a:lnTo>
                  <a:lnTo>
                    <a:pt x="3498" y="3775"/>
                  </a:lnTo>
                  <a:lnTo>
                    <a:pt x="3627" y="3842"/>
                  </a:lnTo>
                  <a:lnTo>
                    <a:pt x="3498" y="3947"/>
                  </a:lnTo>
                  <a:lnTo>
                    <a:pt x="2331" y="3904"/>
                  </a:lnTo>
                  <a:lnTo>
                    <a:pt x="2257" y="3724"/>
                  </a:lnTo>
                  <a:lnTo>
                    <a:pt x="2129" y="3529"/>
                  </a:lnTo>
                  <a:lnTo>
                    <a:pt x="1938" y="3400"/>
                  </a:lnTo>
                  <a:lnTo>
                    <a:pt x="1794" y="3392"/>
                  </a:lnTo>
                  <a:lnTo>
                    <a:pt x="1775" y="3338"/>
                  </a:lnTo>
                  <a:lnTo>
                    <a:pt x="1638" y="3256"/>
                  </a:lnTo>
                  <a:lnTo>
                    <a:pt x="1389" y="3213"/>
                  </a:lnTo>
                  <a:lnTo>
                    <a:pt x="1281" y="3096"/>
                  </a:lnTo>
                  <a:lnTo>
                    <a:pt x="1102" y="3064"/>
                  </a:lnTo>
                  <a:lnTo>
                    <a:pt x="852" y="2941"/>
                  </a:lnTo>
                  <a:lnTo>
                    <a:pt x="961" y="2777"/>
                  </a:lnTo>
                  <a:lnTo>
                    <a:pt x="592" y="2137"/>
                  </a:lnTo>
                  <a:lnTo>
                    <a:pt x="662" y="2137"/>
                  </a:lnTo>
                  <a:lnTo>
                    <a:pt x="662" y="2047"/>
                  </a:lnTo>
                  <a:lnTo>
                    <a:pt x="533" y="2023"/>
                  </a:lnTo>
                  <a:lnTo>
                    <a:pt x="389" y="1707"/>
                  </a:lnTo>
                  <a:lnTo>
                    <a:pt x="463" y="1687"/>
                  </a:lnTo>
                  <a:lnTo>
                    <a:pt x="592" y="1750"/>
                  </a:lnTo>
                  <a:lnTo>
                    <a:pt x="518" y="1633"/>
                  </a:lnTo>
                  <a:lnTo>
                    <a:pt x="802" y="1594"/>
                  </a:lnTo>
                  <a:lnTo>
                    <a:pt x="712" y="1533"/>
                  </a:lnTo>
                  <a:lnTo>
                    <a:pt x="533" y="1551"/>
                  </a:lnTo>
                  <a:lnTo>
                    <a:pt x="444" y="1605"/>
                  </a:lnTo>
                  <a:lnTo>
                    <a:pt x="214" y="1416"/>
                  </a:lnTo>
                  <a:lnTo>
                    <a:pt x="125" y="1283"/>
                  </a:lnTo>
                  <a:lnTo>
                    <a:pt x="86" y="1146"/>
                  </a:lnTo>
                  <a:lnTo>
                    <a:pt x="86" y="861"/>
                  </a:lnTo>
                  <a:lnTo>
                    <a:pt x="35" y="791"/>
                  </a:lnTo>
                  <a:lnTo>
                    <a:pt x="0" y="635"/>
                  </a:lnTo>
                  <a:lnTo>
                    <a:pt x="35" y="521"/>
                  </a:lnTo>
                  <a:lnTo>
                    <a:pt x="113" y="412"/>
                  </a:lnTo>
                  <a:lnTo>
                    <a:pt x="199" y="342"/>
                  </a:lnTo>
                  <a:lnTo>
                    <a:pt x="179" y="236"/>
                  </a:lnTo>
                  <a:lnTo>
                    <a:pt x="319" y="182"/>
                  </a:lnTo>
                  <a:lnTo>
                    <a:pt x="358" y="0"/>
                  </a:lnTo>
                </a:path>
              </a:pathLst>
            </a:custGeom>
            <a:noFill/>
            <a:ln w="25560">
              <a:solidFill>
                <a:srgbClr val="777777"/>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90" name=""/>
            <p:cNvSpPr/>
            <p:nvPr/>
          </p:nvSpPr>
          <p:spPr>
            <a:xfrm>
              <a:off x="3571920" y="4805280"/>
              <a:ext cx="2448000" cy="1812960"/>
            </a:xfrm>
            <a:custGeom>
              <a:avLst/>
              <a:gdLst/>
              <a:ahLst/>
              <a:rect l="l" t="t" r="r" b="b"/>
              <a:pathLst>
                <a:path w="3035" h="2230">
                  <a:moveTo>
                    <a:pt x="3035" y="154"/>
                  </a:moveTo>
                  <a:lnTo>
                    <a:pt x="2742" y="2230"/>
                  </a:lnTo>
                  <a:lnTo>
                    <a:pt x="1627" y="2156"/>
                  </a:lnTo>
                  <a:lnTo>
                    <a:pt x="0" y="1615"/>
                  </a:lnTo>
                  <a:lnTo>
                    <a:pt x="20" y="1508"/>
                  </a:lnTo>
                  <a:lnTo>
                    <a:pt x="148" y="1402"/>
                  </a:lnTo>
                  <a:lnTo>
                    <a:pt x="20" y="1336"/>
                  </a:lnTo>
                  <a:lnTo>
                    <a:pt x="133" y="1197"/>
                  </a:lnTo>
                  <a:lnTo>
                    <a:pt x="216" y="1037"/>
                  </a:lnTo>
                  <a:lnTo>
                    <a:pt x="337" y="965"/>
                  </a:lnTo>
                  <a:lnTo>
                    <a:pt x="267" y="836"/>
                  </a:lnTo>
                  <a:lnTo>
                    <a:pt x="290" y="662"/>
                  </a:lnTo>
                  <a:lnTo>
                    <a:pt x="290" y="310"/>
                  </a:lnTo>
                  <a:lnTo>
                    <a:pt x="356" y="252"/>
                  </a:lnTo>
                  <a:lnTo>
                    <a:pt x="446" y="252"/>
                  </a:lnTo>
                  <a:lnTo>
                    <a:pt x="516" y="310"/>
                  </a:lnTo>
                  <a:lnTo>
                    <a:pt x="635" y="271"/>
                  </a:lnTo>
                  <a:lnTo>
                    <a:pt x="709" y="0"/>
                  </a:lnTo>
                  <a:lnTo>
                    <a:pt x="3035" y="154"/>
                  </a:lnTo>
                  <a:close/>
                </a:path>
              </a:pathLst>
            </a:custGeom>
            <a:solidFill>
              <a:srgbClr val="ffffd5"/>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nvGrpSpPr>
            <p:cNvPr id="491" name=""/>
            <p:cNvGrpSpPr/>
            <p:nvPr/>
          </p:nvGrpSpPr>
          <p:grpSpPr>
            <a:xfrm>
              <a:off x="5770440" y="4944960"/>
              <a:ext cx="2479680" cy="1696680"/>
              <a:chOff x="5770440" y="4944960"/>
              <a:chExt cx="2479680" cy="1696680"/>
            </a:xfrm>
          </p:grpSpPr>
          <p:sp>
            <p:nvSpPr>
              <p:cNvPr id="492" name=""/>
              <p:cNvSpPr/>
              <p:nvPr/>
            </p:nvSpPr>
            <p:spPr>
              <a:xfrm>
                <a:off x="5770440" y="4944960"/>
                <a:ext cx="2479680" cy="1696680"/>
              </a:xfrm>
              <a:custGeom>
                <a:avLst/>
                <a:gdLst/>
                <a:ahLst/>
                <a:rect l="l" t="t" r="r" b="b"/>
                <a:pathLst>
                  <a:path w="3124" h="2090">
                    <a:moveTo>
                      <a:pt x="0" y="2078"/>
                    </a:moveTo>
                    <a:lnTo>
                      <a:pt x="393" y="2090"/>
                    </a:lnTo>
                    <a:lnTo>
                      <a:pt x="455" y="1929"/>
                    </a:lnTo>
                    <a:lnTo>
                      <a:pt x="1350" y="1961"/>
                    </a:lnTo>
                    <a:lnTo>
                      <a:pt x="1346" y="1884"/>
                    </a:lnTo>
                    <a:lnTo>
                      <a:pt x="3062" y="1884"/>
                    </a:lnTo>
                    <a:lnTo>
                      <a:pt x="3124" y="246"/>
                    </a:lnTo>
                    <a:lnTo>
                      <a:pt x="3124" y="101"/>
                    </a:lnTo>
                    <a:lnTo>
                      <a:pt x="296" y="0"/>
                    </a:lnTo>
                    <a:lnTo>
                      <a:pt x="0" y="2078"/>
                    </a:lnTo>
                    <a:close/>
                  </a:path>
                </a:pathLst>
              </a:custGeom>
              <a:solidFill>
                <a:srgbClr val="ffffd5"/>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93" name=""/>
              <p:cNvSpPr/>
              <p:nvPr/>
            </p:nvSpPr>
            <p:spPr>
              <a:xfrm>
                <a:off x="5770440" y="4944960"/>
                <a:ext cx="2479680" cy="1696680"/>
              </a:xfrm>
              <a:custGeom>
                <a:avLst/>
                <a:gdLst/>
                <a:ahLst/>
                <a:rect l="l" t="t" r="r" b="b"/>
                <a:pathLst>
                  <a:path w="3124" h="2090">
                    <a:moveTo>
                      <a:pt x="0" y="2078"/>
                    </a:moveTo>
                    <a:lnTo>
                      <a:pt x="393" y="2090"/>
                    </a:lnTo>
                    <a:lnTo>
                      <a:pt x="455" y="1929"/>
                    </a:lnTo>
                    <a:lnTo>
                      <a:pt x="1350" y="1961"/>
                    </a:lnTo>
                    <a:lnTo>
                      <a:pt x="1346" y="1884"/>
                    </a:lnTo>
                    <a:lnTo>
                      <a:pt x="3062" y="1884"/>
                    </a:lnTo>
                    <a:lnTo>
                      <a:pt x="3124" y="246"/>
                    </a:lnTo>
                    <a:lnTo>
                      <a:pt x="3124" y="101"/>
                    </a:lnTo>
                    <a:lnTo>
                      <a:pt x="296" y="0"/>
                    </a:lnTo>
                    <a:lnTo>
                      <a:pt x="0" y="2078"/>
                    </a:lnTo>
                  </a:path>
                </a:pathLst>
              </a:custGeom>
              <a:solidFill>
                <a:srgbClr val="ffffd5"/>
              </a:solidFill>
              <a:ln w="25560">
                <a:solidFill>
                  <a:srgbClr val="777777"/>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494" name=""/>
            <p:cNvSpPr/>
            <p:nvPr/>
          </p:nvSpPr>
          <p:spPr>
            <a:xfrm>
              <a:off x="3583080" y="4818240"/>
              <a:ext cx="2422440" cy="1823760"/>
            </a:xfrm>
            <a:custGeom>
              <a:avLst/>
              <a:gdLst/>
              <a:ahLst/>
              <a:rect l="l" t="t" r="r" b="b"/>
              <a:pathLst>
                <a:path w="3051" h="2246">
                  <a:moveTo>
                    <a:pt x="3051" y="156"/>
                  </a:moveTo>
                  <a:lnTo>
                    <a:pt x="2755" y="2246"/>
                  </a:lnTo>
                  <a:lnTo>
                    <a:pt x="1634" y="2171"/>
                  </a:lnTo>
                  <a:lnTo>
                    <a:pt x="0" y="1626"/>
                  </a:lnTo>
                  <a:lnTo>
                    <a:pt x="19" y="1517"/>
                  </a:lnTo>
                  <a:lnTo>
                    <a:pt x="148" y="1412"/>
                  </a:lnTo>
                  <a:lnTo>
                    <a:pt x="19" y="1345"/>
                  </a:lnTo>
                  <a:lnTo>
                    <a:pt x="132" y="1205"/>
                  </a:lnTo>
                  <a:lnTo>
                    <a:pt x="218" y="1044"/>
                  </a:lnTo>
                  <a:lnTo>
                    <a:pt x="338" y="970"/>
                  </a:lnTo>
                  <a:lnTo>
                    <a:pt x="268" y="841"/>
                  </a:lnTo>
                  <a:lnTo>
                    <a:pt x="292" y="666"/>
                  </a:lnTo>
                  <a:lnTo>
                    <a:pt x="292" y="312"/>
                  </a:lnTo>
                  <a:lnTo>
                    <a:pt x="358" y="253"/>
                  </a:lnTo>
                  <a:lnTo>
                    <a:pt x="447" y="253"/>
                  </a:lnTo>
                  <a:lnTo>
                    <a:pt x="517" y="312"/>
                  </a:lnTo>
                  <a:lnTo>
                    <a:pt x="638" y="273"/>
                  </a:lnTo>
                  <a:lnTo>
                    <a:pt x="712" y="0"/>
                  </a:lnTo>
                  <a:lnTo>
                    <a:pt x="3051" y="156"/>
                  </a:lnTo>
                </a:path>
              </a:pathLst>
            </a:custGeom>
            <a:noFill/>
            <a:ln w="25560">
              <a:solidFill>
                <a:srgbClr val="777777"/>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495" name=""/>
            <p:cNvSpPr/>
            <p:nvPr/>
          </p:nvSpPr>
          <p:spPr>
            <a:xfrm>
              <a:off x="0" y="0"/>
              <a:ext cx="9144000" cy="6858000"/>
            </a:xfrm>
            <a:prstGeom prst="rect">
              <a:avLst/>
            </a:prstGeom>
            <a:noFill/>
            <a:ln w="57240">
              <a:solidFill>
                <a:srgbClr val="0000cc"/>
              </a:solidFill>
              <a:miter/>
            </a:ln>
          </p:spPr>
          <p:style>
            <a:lnRef idx="0"/>
            <a:fillRef idx="0"/>
            <a:effectRef idx="0"/>
            <a:fontRef idx="minor"/>
          </p:style>
          <p:txBody>
            <a:bodyPr wrap="none" lIns="90000" rIns="90000" tIns="46800" bIns="46800" anchor="ctr">
              <a:spAutoFit/>
            </a:bodyPr>
            <a:p>
              <a:endParaRPr b="0" lang="en-US" sz="2400" strike="noStrike" u="none">
                <a:solidFill>
                  <a:srgbClr val="ffffff"/>
                </a:solidFill>
                <a:effectLst/>
                <a:uFillTx/>
                <a:latin typeface="Times New Roman"/>
              </a:endParaRPr>
            </a:p>
          </p:txBody>
        </p:sp>
      </p:grpSp>
      <p:sp>
        <p:nvSpPr>
          <p:cNvPr id="496" name=""/>
          <p:cNvSpPr/>
          <p:nvPr/>
        </p:nvSpPr>
        <p:spPr>
          <a:xfrm>
            <a:off x="6819840" y="291960"/>
            <a:ext cx="2006640" cy="406440"/>
          </a:xfrm>
          <a:prstGeom prst="rect">
            <a:avLst/>
          </a:prstGeom>
          <a:solidFill>
            <a:srgbClr val="99cc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grpSp>
        <p:nvGrpSpPr>
          <p:cNvPr id="497" name=""/>
          <p:cNvGrpSpPr/>
          <p:nvPr/>
        </p:nvGrpSpPr>
        <p:grpSpPr>
          <a:xfrm>
            <a:off x="6470640" y="38160"/>
            <a:ext cx="2613600" cy="1128960"/>
            <a:chOff x="6470640" y="38160"/>
            <a:chExt cx="2613600" cy="1128960"/>
          </a:xfrm>
        </p:grpSpPr>
        <p:sp>
          <p:nvSpPr>
            <p:cNvPr id="498" name=""/>
            <p:cNvSpPr/>
            <p:nvPr/>
          </p:nvSpPr>
          <p:spPr>
            <a:xfrm>
              <a:off x="7110000" y="38160"/>
              <a:ext cx="1323000" cy="3531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ffffff"/>
                  </a:solidFill>
                  <a:effectLst/>
                  <a:uFillTx/>
                  <a:latin typeface="Arial"/>
                </a:rPr>
                <a:t>Generation</a:t>
              </a:r>
              <a:endParaRPr b="0" lang="en-US" sz="1700" strike="noStrike" u="none">
                <a:solidFill>
                  <a:srgbClr val="ffffff"/>
                </a:solidFill>
                <a:effectLst/>
                <a:uFillTx/>
                <a:latin typeface="Times New Roman"/>
              </a:endParaRPr>
            </a:p>
          </p:txBody>
        </p:sp>
        <p:sp>
          <p:nvSpPr>
            <p:cNvPr id="499" name=""/>
            <p:cNvSpPr/>
            <p:nvPr/>
          </p:nvSpPr>
          <p:spPr>
            <a:xfrm>
              <a:off x="6470640" y="646200"/>
              <a:ext cx="2613600" cy="5209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Total Capacity = 158,504 MW</a:t>
              </a:r>
              <a:endParaRPr b="0" lang="en-US" sz="14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As Of Jan. 1, 2000</a:t>
              </a:r>
              <a:endParaRPr b="0" lang="en-US" sz="1400" strike="noStrike" u="none">
                <a:solidFill>
                  <a:srgbClr val="ffffff"/>
                </a:solidFill>
                <a:effectLst/>
                <a:uFillTx/>
                <a:latin typeface="Times New Roman"/>
              </a:endParaRPr>
            </a:p>
          </p:txBody>
        </p:sp>
        <p:sp>
          <p:nvSpPr>
            <p:cNvPr id="500" name=""/>
            <p:cNvSpPr/>
            <p:nvPr/>
          </p:nvSpPr>
          <p:spPr>
            <a:xfrm>
              <a:off x="6863040" y="299880"/>
              <a:ext cx="1832760" cy="3992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From June 2000 WSCC</a:t>
              </a:r>
              <a:endParaRPr b="0" lang="en-US" sz="10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Load &amp; Resource Summary</a:t>
              </a:r>
              <a:endParaRPr b="0" lang="en-US" sz="1000" strike="noStrike" u="none">
                <a:solidFill>
                  <a:srgbClr val="ffffff"/>
                </a:solidFill>
                <a:effectLst/>
                <a:uFillTx/>
                <a:latin typeface="Times New Roman"/>
              </a:endParaRPr>
            </a:p>
          </p:txBody>
        </p:sp>
      </p:grpSp>
      <p:sp>
        <p:nvSpPr>
          <p:cNvPr id="501" name=""/>
          <p:cNvSpPr/>
          <p:nvPr/>
        </p:nvSpPr>
        <p:spPr>
          <a:xfrm>
            <a:off x="4804200" y="2643120"/>
            <a:ext cx="497160" cy="30780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SE</a:t>
            </a:r>
            <a:endParaRPr b="0" lang="en-US" sz="1000" strike="noStrike" u="none">
              <a:solidFill>
                <a:srgbClr val="ffffff"/>
              </a:solidFill>
              <a:effectLst/>
              <a:uFillTx/>
              <a:latin typeface="Times New Roman"/>
            </a:endParaRPr>
          </a:p>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Idaho</a:t>
            </a:r>
            <a:endParaRPr b="0" lang="en-US" sz="1000" strike="noStrike" u="none">
              <a:solidFill>
                <a:srgbClr val="ffffff"/>
              </a:solidFill>
              <a:effectLst/>
              <a:uFillTx/>
              <a:latin typeface="Times New Roman"/>
            </a:endParaRPr>
          </a:p>
        </p:txBody>
      </p:sp>
      <p:sp>
        <p:nvSpPr>
          <p:cNvPr id="502" name=""/>
          <p:cNvSpPr/>
          <p:nvPr/>
        </p:nvSpPr>
        <p:spPr>
          <a:xfrm>
            <a:off x="4908600" y="2900520"/>
            <a:ext cx="380880" cy="261720"/>
          </a:xfrm>
          <a:custGeom>
            <a:avLst/>
            <a:gdLst/>
            <a:ahLst/>
            <a:rect l="l" t="t" r="r" b="b"/>
            <a:pathLst>
              <a:path w="240" h="96">
                <a:moveTo>
                  <a:pt x="240" y="96"/>
                </a:moveTo>
                <a:lnTo>
                  <a:pt x="185" y="0"/>
                </a:lnTo>
                <a:lnTo>
                  <a:pt x="0" y="0"/>
                </a:lnTo>
              </a:path>
            </a:pathLst>
          </a:custGeom>
          <a:noFill/>
          <a:ln w="9360">
            <a:solidFill>
              <a:srgbClr val="ffffff"/>
            </a:solidFill>
            <a:round/>
          </a:ln>
        </p:spPr>
        <p:style>
          <a:lnRef idx="0"/>
          <a:fillRef idx="0"/>
          <a:effectRef idx="0"/>
          <a:fontRef idx="minor"/>
        </p:style>
        <p:txBody>
          <a:bodyPr wrap="none" anchor="ctr">
            <a:noAutofit/>
          </a:bodyPr>
          <a:p>
            <a:endParaRPr b="0" lang="en-US" sz="2400" strike="noStrike" u="none">
              <a:solidFill>
                <a:srgbClr val="ffffff"/>
              </a:solidFill>
              <a:effectLst/>
              <a:uFillTx/>
              <a:latin typeface="Times New Roman"/>
            </a:endParaRPr>
          </a:p>
        </p:txBody>
      </p:sp>
      <p:sp>
        <p:nvSpPr>
          <p:cNvPr id="503" name=""/>
          <p:cNvSpPr/>
          <p:nvPr/>
        </p:nvSpPr>
        <p:spPr>
          <a:xfrm>
            <a:off x="4484880" y="2897280"/>
            <a:ext cx="307080" cy="20088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ID</a:t>
            </a:r>
            <a:endParaRPr b="0" lang="en-US" sz="1000" strike="noStrike" u="none">
              <a:solidFill>
                <a:srgbClr val="ffffff"/>
              </a:solidFill>
              <a:effectLst/>
              <a:uFillTx/>
              <a:latin typeface="Times New Roman"/>
            </a:endParaRPr>
          </a:p>
        </p:txBody>
      </p:sp>
      <p:sp>
        <p:nvSpPr>
          <p:cNvPr id="504" name=""/>
          <p:cNvSpPr/>
          <p:nvPr/>
        </p:nvSpPr>
        <p:spPr>
          <a:xfrm flipV="1">
            <a:off x="2624040" y="4452840"/>
            <a:ext cx="428760" cy="60336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05" name=""/>
          <p:cNvSpPr/>
          <p:nvPr/>
        </p:nvSpPr>
        <p:spPr>
          <a:xfrm>
            <a:off x="1662120" y="3514680"/>
            <a:ext cx="568440" cy="18720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06" name=""/>
          <p:cNvSpPr/>
          <p:nvPr/>
        </p:nvSpPr>
        <p:spPr>
          <a:xfrm flipH="1">
            <a:off x="1093320" y="3514680"/>
            <a:ext cx="568440" cy="18720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07" name=""/>
          <p:cNvSpPr/>
          <p:nvPr/>
        </p:nvSpPr>
        <p:spPr>
          <a:xfrm flipV="1">
            <a:off x="2103480" y="2014200"/>
            <a:ext cx="1440" cy="38412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08" name=""/>
          <p:cNvSpPr/>
          <p:nvPr/>
        </p:nvSpPr>
        <p:spPr>
          <a:xfrm flipV="1">
            <a:off x="2103480" y="2014200"/>
            <a:ext cx="1440" cy="38412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09" name=""/>
          <p:cNvSpPr/>
          <p:nvPr/>
        </p:nvSpPr>
        <p:spPr>
          <a:xfrm flipV="1">
            <a:off x="2103480" y="2014200"/>
            <a:ext cx="1440" cy="38412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10" name=""/>
          <p:cNvSpPr/>
          <p:nvPr/>
        </p:nvSpPr>
        <p:spPr>
          <a:xfrm flipV="1">
            <a:off x="5010120" y="4815000"/>
            <a:ext cx="1440" cy="38088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11" name=""/>
          <p:cNvSpPr/>
          <p:nvPr/>
        </p:nvSpPr>
        <p:spPr>
          <a:xfrm flipV="1">
            <a:off x="5010120" y="4815000"/>
            <a:ext cx="1440" cy="38088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nvGrpSpPr>
          <p:cNvPr id="512" name=""/>
          <p:cNvGrpSpPr/>
          <p:nvPr/>
        </p:nvGrpSpPr>
        <p:grpSpPr>
          <a:xfrm>
            <a:off x="4454640" y="130320"/>
            <a:ext cx="936720" cy="918360"/>
            <a:chOff x="4454640" y="130320"/>
            <a:chExt cx="936720" cy="918360"/>
          </a:xfrm>
        </p:grpSpPr>
        <p:grpSp>
          <p:nvGrpSpPr>
            <p:cNvPr id="513" name=""/>
            <p:cNvGrpSpPr/>
            <p:nvPr/>
          </p:nvGrpSpPr>
          <p:grpSpPr>
            <a:xfrm>
              <a:off x="4454640" y="130320"/>
              <a:ext cx="936720" cy="918360"/>
              <a:chOff x="4454640" y="130320"/>
              <a:chExt cx="936720" cy="918360"/>
            </a:xfrm>
          </p:grpSpPr>
          <p:sp>
            <p:nvSpPr>
              <p:cNvPr id="514" name=""/>
              <p:cNvSpPr/>
              <p:nvPr/>
            </p:nvSpPr>
            <p:spPr>
              <a:xfrm>
                <a:off x="4457520" y="130320"/>
                <a:ext cx="930600" cy="918360"/>
              </a:xfrm>
              <a:custGeom>
                <a:avLst/>
                <a:gdLst/>
                <a:ahLst/>
                <a:rect l="l" t="t" r="r" b="b"/>
                <a:pathLst>
                  <a:path stroke="0" w="21600" h="21600">
                    <a:moveTo>
                      <a:pt x="10800" y="0"/>
                    </a:moveTo>
                    <a:arcTo wR="10800" hR="10800" stAng="-5400000" swAng="2638603"/>
                    <a:lnTo>
                      <a:pt x="10800" y="10800"/>
                    </a:lnTo>
                    <a:close/>
                  </a:path>
                  <a:path fill="none" w="21600" h="21600">
                    <a:moveTo>
                      <a:pt x="10800" y="0"/>
                    </a:moveTo>
                    <a:arcTo wR="10800" hR="10800" stAng="-5400000" swAng="2638603"/>
                  </a:path>
                </a:pathLst>
              </a:cu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15" name=""/>
              <p:cNvSpPr/>
              <p:nvPr/>
            </p:nvSpPr>
            <p:spPr>
              <a:xfrm>
                <a:off x="4456080" y="131400"/>
                <a:ext cx="934200" cy="915480"/>
              </a:xfrm>
              <a:custGeom>
                <a:avLst/>
                <a:gdLst/>
                <a:ahLst/>
                <a:rect l="l" t="t" r="r" b="b"/>
                <a:pathLst>
                  <a:path stroke="0" w="21600" h="21600">
                    <a:moveTo>
                      <a:pt x="18299" y="3028"/>
                    </a:moveTo>
                    <a:arcTo wR="10800" hR="10800" stAng="-2761397" swAng="14667244"/>
                    <a:lnTo>
                      <a:pt x="10800" y="10800"/>
                    </a:lnTo>
                    <a:close/>
                  </a:path>
                  <a:path fill="none" w="21600" h="21600">
                    <a:moveTo>
                      <a:pt x="18299" y="3028"/>
                    </a:moveTo>
                    <a:arcTo wR="10800" hR="10800" stAng="-2761397" swAng="14667244"/>
                  </a:path>
                </a:pathLst>
              </a:custGeom>
              <a:solidFill>
                <a:srgbClr val="99003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16" name=""/>
              <p:cNvSpPr/>
              <p:nvPr/>
            </p:nvSpPr>
            <p:spPr>
              <a:xfrm>
                <a:off x="4457160" y="131040"/>
                <a:ext cx="931320" cy="917280"/>
              </a:xfrm>
              <a:custGeom>
                <a:avLst/>
                <a:gdLst/>
                <a:ahLst/>
                <a:rect l="l" t="t" r="r" b="b"/>
                <a:pathLst>
                  <a:path stroke="0" w="21600" h="21600">
                    <a:moveTo>
                      <a:pt x="554" y="7385"/>
                    </a:moveTo>
                    <a:arcTo wR="10800" hR="10800" stAng="-9694153" swAng="4024492"/>
                    <a:lnTo>
                      <a:pt x="10800" y="10800"/>
                    </a:lnTo>
                    <a:close/>
                  </a:path>
                  <a:path fill="none" w="21600" h="21600">
                    <a:moveTo>
                      <a:pt x="554" y="7385"/>
                    </a:moveTo>
                    <a:arcTo wR="10800" hR="10800" stAng="-9694153" swAng="4024492"/>
                  </a:path>
                </a:pathLst>
              </a:custGeom>
              <a:solidFill>
                <a:srgbClr val="fff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17" name=""/>
              <p:cNvSpPr/>
              <p:nvPr/>
            </p:nvSpPr>
            <p:spPr>
              <a:xfrm>
                <a:off x="4454640" y="130320"/>
                <a:ext cx="936720" cy="918360"/>
              </a:xfrm>
              <a:custGeom>
                <a:avLst/>
                <a:gdLst/>
                <a:ahLst/>
                <a:rect l="l" t="t" r="r" b="b"/>
                <a:pathLst>
                  <a:path stroke="0" w="21600" h="21600">
                    <a:moveTo>
                      <a:pt x="9954" y="33"/>
                    </a:moveTo>
                    <a:arcTo wR="10800" hR="10800" stAng="-5669661" swAng="269661"/>
                    <a:lnTo>
                      <a:pt x="10800" y="10800"/>
                    </a:lnTo>
                    <a:close/>
                  </a:path>
                  <a:path fill="none" w="21600" h="21600">
                    <a:moveTo>
                      <a:pt x="9954" y="33"/>
                    </a:moveTo>
                    <a:arcTo wR="10800" hR="10800" stAng="-5669661" swAng="269661"/>
                  </a:path>
                </a:pathLst>
              </a:custGeom>
              <a:solidFill>
                <a:srgbClr val="c0c0c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518" name=""/>
            <p:cNvSpPr/>
            <p:nvPr/>
          </p:nvSpPr>
          <p:spPr>
            <a:xfrm>
              <a:off x="4619520" y="655560"/>
              <a:ext cx="581400" cy="20088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Alberta</a:t>
              </a:r>
              <a:endParaRPr b="0" lang="en-US" sz="1000" strike="noStrike" u="none">
                <a:solidFill>
                  <a:srgbClr val="ffffff"/>
                </a:solidFill>
                <a:effectLst/>
                <a:uFillTx/>
                <a:latin typeface="Times New Roman"/>
              </a:endParaRPr>
            </a:p>
          </p:txBody>
        </p:sp>
      </p:grpSp>
      <p:grpSp>
        <p:nvGrpSpPr>
          <p:cNvPr id="519" name=""/>
          <p:cNvGrpSpPr/>
          <p:nvPr/>
        </p:nvGrpSpPr>
        <p:grpSpPr>
          <a:xfrm>
            <a:off x="2451960" y="14760"/>
            <a:ext cx="1057680" cy="1055880"/>
            <a:chOff x="2451960" y="14760"/>
            <a:chExt cx="1057680" cy="1055880"/>
          </a:xfrm>
        </p:grpSpPr>
        <p:grpSp>
          <p:nvGrpSpPr>
            <p:cNvPr id="520" name=""/>
            <p:cNvGrpSpPr/>
            <p:nvPr/>
          </p:nvGrpSpPr>
          <p:grpSpPr>
            <a:xfrm>
              <a:off x="2451960" y="14760"/>
              <a:ext cx="1057680" cy="1055880"/>
              <a:chOff x="2451960" y="14760"/>
              <a:chExt cx="1057680" cy="1055880"/>
            </a:xfrm>
          </p:grpSpPr>
          <p:sp>
            <p:nvSpPr>
              <p:cNvPr id="521" name=""/>
              <p:cNvSpPr/>
              <p:nvPr/>
            </p:nvSpPr>
            <p:spPr>
              <a:xfrm>
                <a:off x="2452680" y="15840"/>
                <a:ext cx="1056600" cy="1051920"/>
              </a:xfrm>
              <a:custGeom>
                <a:avLst/>
                <a:gdLst/>
                <a:ahLst/>
                <a:rect l="l" t="t" r="r" b="b"/>
                <a:pathLst>
                  <a:path stroke="0" w="21600" h="21600">
                    <a:moveTo>
                      <a:pt x="10660" y="1"/>
                    </a:moveTo>
                    <a:arcTo wR="10800" hR="10800" stAng="-5444644" swAng="18695066"/>
                    <a:lnTo>
                      <a:pt x="10800" y="10800"/>
                    </a:lnTo>
                    <a:close/>
                  </a:path>
                  <a:path fill="none" w="21600" h="21600">
                    <a:moveTo>
                      <a:pt x="10660" y="1"/>
                    </a:moveTo>
                    <a:arcTo wR="10800" hR="10800" stAng="-5444644" swAng="18695066"/>
                  </a:path>
                </a:pathLst>
              </a:cu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22" name=""/>
              <p:cNvSpPr/>
              <p:nvPr/>
            </p:nvSpPr>
            <p:spPr>
              <a:xfrm flipH="1" flipV="1">
                <a:off x="2574720" y="193680"/>
                <a:ext cx="398520" cy="33984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23" name=""/>
              <p:cNvSpPr/>
              <p:nvPr/>
            </p:nvSpPr>
            <p:spPr>
              <a:xfrm>
                <a:off x="2451960" y="14760"/>
                <a:ext cx="1057680" cy="1055880"/>
              </a:xfrm>
              <a:custGeom>
                <a:avLst/>
                <a:gdLst/>
                <a:ahLst/>
                <a:rect l="l" t="t" r="r" b="b"/>
                <a:pathLst>
                  <a:path stroke="0" w="21600" h="21600">
                    <a:moveTo>
                      <a:pt x="2629" y="3737"/>
                    </a:moveTo>
                    <a:arcTo wR="10800" hR="10800" stAng="-8349578" swAng="2726661"/>
                    <a:lnTo>
                      <a:pt x="10800" y="10800"/>
                    </a:lnTo>
                    <a:close/>
                  </a:path>
                  <a:path fill="none" w="21600" h="21600">
                    <a:moveTo>
                      <a:pt x="2629" y="3737"/>
                    </a:moveTo>
                    <a:arcTo wR="10800" hR="10800" stAng="-8349578" swAng="2726661"/>
                  </a:path>
                </a:pathLst>
              </a:custGeom>
              <a:solidFill>
                <a:srgbClr val="fff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24" name=""/>
              <p:cNvSpPr/>
              <p:nvPr/>
            </p:nvSpPr>
            <p:spPr>
              <a:xfrm flipH="1" flipV="1">
                <a:off x="2946600" y="15480"/>
                <a:ext cx="27000" cy="51804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25" name=""/>
              <p:cNvSpPr/>
              <p:nvPr/>
            </p:nvSpPr>
            <p:spPr>
              <a:xfrm>
                <a:off x="2458800" y="15840"/>
                <a:ext cx="1044000" cy="1053720"/>
              </a:xfrm>
              <a:custGeom>
                <a:avLst/>
                <a:gdLst/>
                <a:ahLst/>
                <a:rect l="l" t="t" r="r" b="b"/>
                <a:pathLst>
                  <a:path stroke="0" w="21600" h="21600">
                    <a:moveTo>
                      <a:pt x="10100" y="23"/>
                    </a:moveTo>
                    <a:arcTo wR="10800" hR="10800" stAng="-5622917" swAng="178273"/>
                    <a:lnTo>
                      <a:pt x="10800" y="10800"/>
                    </a:lnTo>
                    <a:close/>
                  </a:path>
                  <a:path fill="none" w="21600" h="21600">
                    <a:moveTo>
                      <a:pt x="10100" y="23"/>
                    </a:moveTo>
                    <a:arcTo wR="10800" hR="10800" stAng="-5622917" swAng="178273"/>
                  </a:path>
                </a:pathLst>
              </a:custGeom>
              <a:solidFill>
                <a:srgbClr val="c0c0c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526" name=""/>
            <p:cNvSpPr/>
            <p:nvPr/>
          </p:nvSpPr>
          <p:spPr>
            <a:xfrm>
              <a:off x="2616120" y="558720"/>
              <a:ext cx="719280" cy="307800"/>
            </a:xfrm>
            <a:prstGeom prst="rect">
              <a:avLst/>
            </a:prstGeom>
            <a:noFill/>
            <a:ln w="0">
              <a:noFill/>
            </a:ln>
          </p:spPr>
          <p:style>
            <a:lnRef idx="0"/>
            <a:fillRef idx="0"/>
            <a:effectRef idx="0"/>
            <a:fontRef idx="minor"/>
          </p:style>
          <p:txBody>
            <a:bodyPr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British</a:t>
              </a:r>
              <a:endParaRPr b="0" lang="en-US" sz="1000" strike="noStrike" u="none">
                <a:solidFill>
                  <a:srgbClr val="ffffff"/>
                </a:solidFill>
                <a:effectLst/>
                <a:uFillTx/>
                <a:latin typeface="Times New Roman"/>
              </a:endParaRPr>
            </a:p>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Columbia</a:t>
              </a:r>
              <a:endParaRPr b="0" lang="en-US" sz="1000" strike="noStrike" u="none">
                <a:solidFill>
                  <a:srgbClr val="ffffff"/>
                </a:solidFill>
                <a:effectLst/>
                <a:uFillTx/>
                <a:latin typeface="Times New Roman"/>
              </a:endParaRPr>
            </a:p>
          </p:txBody>
        </p:sp>
      </p:grpSp>
      <p:grpSp>
        <p:nvGrpSpPr>
          <p:cNvPr id="527" name=""/>
          <p:cNvGrpSpPr/>
          <p:nvPr/>
        </p:nvGrpSpPr>
        <p:grpSpPr>
          <a:xfrm>
            <a:off x="2012400" y="1190160"/>
            <a:ext cx="700200" cy="666360"/>
            <a:chOff x="2012400" y="1190160"/>
            <a:chExt cx="700200" cy="666360"/>
          </a:xfrm>
        </p:grpSpPr>
        <p:grpSp>
          <p:nvGrpSpPr>
            <p:cNvPr id="528" name=""/>
            <p:cNvGrpSpPr/>
            <p:nvPr/>
          </p:nvGrpSpPr>
          <p:grpSpPr>
            <a:xfrm>
              <a:off x="2012400" y="1190160"/>
              <a:ext cx="700200" cy="666360"/>
              <a:chOff x="2012400" y="1190160"/>
              <a:chExt cx="700200" cy="666360"/>
            </a:xfrm>
          </p:grpSpPr>
          <p:sp>
            <p:nvSpPr>
              <p:cNvPr id="529" name=""/>
              <p:cNvSpPr/>
              <p:nvPr/>
            </p:nvSpPr>
            <p:spPr>
              <a:xfrm>
                <a:off x="2013480" y="1190520"/>
                <a:ext cx="697320" cy="663480"/>
              </a:xfrm>
              <a:custGeom>
                <a:avLst/>
                <a:gdLst/>
                <a:ahLst/>
                <a:rect l="l" t="t" r="r" b="b"/>
                <a:pathLst>
                  <a:path stroke="0" w="21600" h="21600">
                    <a:moveTo>
                      <a:pt x="10660" y="1"/>
                    </a:moveTo>
                    <a:arcTo wR="10800" hR="10800" stAng="-5444644" swAng="8144644"/>
                    <a:lnTo>
                      <a:pt x="10800" y="10800"/>
                    </a:lnTo>
                    <a:close/>
                  </a:path>
                  <a:path fill="none" w="21600" h="21600">
                    <a:moveTo>
                      <a:pt x="10660" y="1"/>
                    </a:moveTo>
                    <a:arcTo wR="10800" hR="10800" stAng="-5444644" swAng="8144644"/>
                  </a:path>
                </a:pathLst>
              </a:cu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30" name=""/>
              <p:cNvSpPr/>
              <p:nvPr/>
            </p:nvSpPr>
            <p:spPr>
              <a:xfrm>
                <a:off x="2015280" y="1190160"/>
                <a:ext cx="695880" cy="664920"/>
              </a:xfrm>
              <a:custGeom>
                <a:avLst/>
                <a:gdLst/>
                <a:ahLst/>
                <a:rect l="l" t="t" r="r" b="b"/>
                <a:pathLst>
                  <a:path stroke="0" w="21600" h="21600">
                    <a:moveTo>
                      <a:pt x="18437" y="18437"/>
                    </a:moveTo>
                    <a:arcTo wR="10800" hR="10800" stAng="2700000" swAng="6850746"/>
                    <a:lnTo>
                      <a:pt x="10800" y="10800"/>
                    </a:lnTo>
                    <a:close/>
                  </a:path>
                  <a:path fill="none" w="21600" h="21600">
                    <a:moveTo>
                      <a:pt x="18437" y="18437"/>
                    </a:moveTo>
                    <a:arcTo wR="10800" hR="10800" stAng="2700000" swAng="6850746"/>
                  </a:path>
                </a:pathLst>
              </a:custGeom>
              <a:solidFill>
                <a:srgbClr val="99003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31" name=""/>
              <p:cNvSpPr/>
              <p:nvPr/>
            </p:nvSpPr>
            <p:spPr>
              <a:xfrm>
                <a:off x="2014560" y="1191960"/>
                <a:ext cx="695880" cy="664560"/>
              </a:xfrm>
              <a:custGeom>
                <a:avLst/>
                <a:gdLst/>
                <a:ahLst/>
                <a:rect l="l" t="t" r="r" b="b"/>
                <a:pathLst>
                  <a:path stroke="0" w="21600" h="21600">
                    <a:moveTo>
                      <a:pt x="705" y="14639"/>
                    </a:moveTo>
                    <a:arcTo wR="10800" hR="10800" stAng="9550746" swAng="6249254"/>
                    <a:lnTo>
                      <a:pt x="10800" y="10800"/>
                    </a:lnTo>
                    <a:close/>
                  </a:path>
                  <a:path fill="none" w="21600" h="21600">
                    <a:moveTo>
                      <a:pt x="705" y="14639"/>
                    </a:moveTo>
                    <a:arcTo wR="10800" hR="10800" stAng="9550746" swAng="6249254"/>
                  </a:path>
                </a:pathLst>
              </a:custGeom>
              <a:solidFill>
                <a:srgbClr val="fff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32" name=""/>
              <p:cNvSpPr/>
              <p:nvPr/>
            </p:nvSpPr>
            <p:spPr>
              <a:xfrm flipH="1" flipV="1">
                <a:off x="2321640" y="1190520"/>
                <a:ext cx="35640" cy="32904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33" name=""/>
              <p:cNvSpPr/>
              <p:nvPr/>
            </p:nvSpPr>
            <p:spPr>
              <a:xfrm>
                <a:off x="2012400" y="1190520"/>
                <a:ext cx="700200" cy="664200"/>
              </a:xfrm>
              <a:custGeom>
                <a:avLst/>
                <a:gdLst/>
                <a:ahLst/>
                <a:rect l="l" t="t" r="r" b="b"/>
                <a:pathLst>
                  <a:path stroke="0" w="21600" h="21600">
                    <a:moveTo>
                      <a:pt x="9546" y="73"/>
                    </a:moveTo>
                    <a:arcTo wR="10800" hR="10800" stAng="-5799999" swAng="355356"/>
                    <a:lnTo>
                      <a:pt x="10800" y="10800"/>
                    </a:lnTo>
                    <a:close/>
                  </a:path>
                  <a:path fill="none" w="21600" h="21600">
                    <a:moveTo>
                      <a:pt x="9546" y="73"/>
                    </a:moveTo>
                    <a:arcTo wR="10800" hR="10800" stAng="-5799999" swAng="355356"/>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534" name=""/>
            <p:cNvSpPr/>
            <p:nvPr/>
          </p:nvSpPr>
          <p:spPr>
            <a:xfrm>
              <a:off x="2151720" y="1606680"/>
              <a:ext cx="384480" cy="20088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WA</a:t>
              </a:r>
              <a:endParaRPr b="0" lang="en-US" sz="1000" strike="noStrike" u="none">
                <a:solidFill>
                  <a:srgbClr val="ffffff"/>
                </a:solidFill>
                <a:effectLst/>
                <a:uFillTx/>
                <a:latin typeface="Times New Roman"/>
              </a:endParaRPr>
            </a:p>
          </p:txBody>
        </p:sp>
      </p:grpSp>
      <p:grpSp>
        <p:nvGrpSpPr>
          <p:cNvPr id="535" name=""/>
          <p:cNvGrpSpPr/>
          <p:nvPr/>
        </p:nvGrpSpPr>
        <p:grpSpPr>
          <a:xfrm>
            <a:off x="1594800" y="1895040"/>
            <a:ext cx="1010160" cy="1010160"/>
            <a:chOff x="1594800" y="1895040"/>
            <a:chExt cx="1010160" cy="1010160"/>
          </a:xfrm>
        </p:grpSpPr>
        <p:grpSp>
          <p:nvGrpSpPr>
            <p:cNvPr id="536" name=""/>
            <p:cNvGrpSpPr/>
            <p:nvPr/>
          </p:nvGrpSpPr>
          <p:grpSpPr>
            <a:xfrm>
              <a:off x="1594800" y="1895040"/>
              <a:ext cx="1010160" cy="1010160"/>
              <a:chOff x="1594800" y="1895040"/>
              <a:chExt cx="1010160" cy="1010160"/>
            </a:xfrm>
          </p:grpSpPr>
          <p:sp>
            <p:nvSpPr>
              <p:cNvPr id="537" name=""/>
              <p:cNvSpPr/>
              <p:nvPr/>
            </p:nvSpPr>
            <p:spPr>
              <a:xfrm>
                <a:off x="1595520" y="1895400"/>
                <a:ext cx="1008360" cy="1009080"/>
              </a:xfrm>
              <a:custGeom>
                <a:avLst/>
                <a:gdLst/>
                <a:ahLst/>
                <a:rect l="l" t="t" r="r" b="b"/>
                <a:pathLst>
                  <a:path stroke="0" w="21600" h="21600">
                    <a:moveTo>
                      <a:pt x="10800" y="0"/>
                    </a:moveTo>
                    <a:arcTo wR="10800" hR="10800" stAng="-5400000" swAng="18027933"/>
                    <a:lnTo>
                      <a:pt x="10800" y="10800"/>
                    </a:lnTo>
                    <a:close/>
                  </a:path>
                  <a:path fill="none" w="21600" h="21600">
                    <a:moveTo>
                      <a:pt x="10800" y="0"/>
                    </a:moveTo>
                    <a:arcTo wR="10800" hR="10800" stAng="-5400000" swAng="18027933"/>
                  </a:path>
                </a:pathLst>
              </a:cu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38" name=""/>
              <p:cNvSpPr/>
              <p:nvPr/>
            </p:nvSpPr>
            <p:spPr>
              <a:xfrm>
                <a:off x="1594800" y="1895400"/>
                <a:ext cx="1010160" cy="1009080"/>
              </a:xfrm>
              <a:custGeom>
                <a:avLst/>
                <a:gdLst/>
                <a:ahLst/>
                <a:rect l="l" t="t" r="r" b="b"/>
                <a:pathLst>
                  <a:path stroke="0" w="21600" h="21600">
                    <a:moveTo>
                      <a:pt x="1491" y="5324"/>
                    </a:moveTo>
                    <a:arcTo wR="10800" hR="10800" stAng="-8972067" swAng="1059395"/>
                    <a:lnTo>
                      <a:pt x="10800" y="10800"/>
                    </a:lnTo>
                    <a:close/>
                  </a:path>
                  <a:path fill="none" w="21600" h="21600">
                    <a:moveTo>
                      <a:pt x="1491" y="5324"/>
                    </a:moveTo>
                    <a:arcTo wR="10800" hR="10800" stAng="-8972067" swAng="1059395"/>
                  </a:path>
                </a:pathLst>
              </a:custGeom>
              <a:solidFill>
                <a:srgbClr val="99003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39" name=""/>
              <p:cNvSpPr/>
              <p:nvPr/>
            </p:nvSpPr>
            <p:spPr>
              <a:xfrm>
                <a:off x="1596240" y="1895760"/>
                <a:ext cx="1006920" cy="1008360"/>
              </a:xfrm>
              <a:custGeom>
                <a:avLst/>
                <a:gdLst/>
                <a:ahLst/>
                <a:rect l="l" t="t" r="r" b="b"/>
                <a:pathLst>
                  <a:path stroke="0" w="21600" h="21600">
                    <a:moveTo>
                      <a:pt x="3591" y="2759"/>
                    </a:moveTo>
                    <a:arcTo wR="10800" hR="10800" stAng="-7912672" swAng="2248749"/>
                    <a:lnTo>
                      <a:pt x="10800" y="10800"/>
                    </a:lnTo>
                    <a:close/>
                  </a:path>
                  <a:path fill="none" w="21600" h="21600">
                    <a:moveTo>
                      <a:pt x="3591" y="2759"/>
                    </a:moveTo>
                    <a:arcTo wR="10800" hR="10800" stAng="-7912672" swAng="2248749"/>
                  </a:path>
                </a:pathLst>
              </a:custGeom>
              <a:solidFill>
                <a:srgbClr val="fff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40" name=""/>
              <p:cNvSpPr/>
              <p:nvPr/>
            </p:nvSpPr>
            <p:spPr>
              <a:xfrm flipH="1" flipV="1">
                <a:off x="2061000" y="1895040"/>
                <a:ext cx="38520" cy="50508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41" name=""/>
              <p:cNvSpPr/>
              <p:nvPr/>
            </p:nvSpPr>
            <p:spPr>
              <a:xfrm>
                <a:off x="1597680" y="1895400"/>
                <a:ext cx="1004040" cy="1009800"/>
              </a:xfrm>
              <a:custGeom>
                <a:avLst/>
                <a:gdLst/>
                <a:ahLst/>
                <a:rect l="l" t="t" r="r" b="b"/>
                <a:pathLst>
                  <a:path stroke="0" w="21600" h="21600">
                    <a:moveTo>
                      <a:pt x="9972" y="32"/>
                    </a:moveTo>
                    <a:arcTo wR="10800" hR="10800" stAng="-5663923" swAng="263923"/>
                    <a:lnTo>
                      <a:pt x="10800" y="10800"/>
                    </a:lnTo>
                    <a:close/>
                  </a:path>
                  <a:path fill="none" w="21600" h="21600">
                    <a:moveTo>
                      <a:pt x="9972" y="32"/>
                    </a:moveTo>
                    <a:arcTo wR="10800" hR="10800" stAng="-5663923" swAng="263923"/>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542" name=""/>
            <p:cNvSpPr/>
            <p:nvPr/>
          </p:nvSpPr>
          <p:spPr>
            <a:xfrm>
              <a:off x="1794960" y="2425680"/>
              <a:ext cx="602640" cy="20088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Oregon</a:t>
              </a:r>
              <a:endParaRPr b="0" lang="en-US" sz="1000" strike="noStrike" u="none">
                <a:solidFill>
                  <a:srgbClr val="ffffff"/>
                </a:solidFill>
                <a:effectLst/>
                <a:uFillTx/>
                <a:latin typeface="Times New Roman"/>
              </a:endParaRPr>
            </a:p>
          </p:txBody>
        </p:sp>
      </p:grpSp>
      <p:grpSp>
        <p:nvGrpSpPr>
          <p:cNvPr id="543" name=""/>
          <p:cNvGrpSpPr/>
          <p:nvPr/>
        </p:nvGrpSpPr>
        <p:grpSpPr>
          <a:xfrm>
            <a:off x="5451480" y="1666800"/>
            <a:ext cx="534960" cy="534960"/>
            <a:chOff x="5451480" y="1666800"/>
            <a:chExt cx="534960" cy="534960"/>
          </a:xfrm>
        </p:grpSpPr>
        <p:sp>
          <p:nvSpPr>
            <p:cNvPr id="544" name=""/>
            <p:cNvSpPr/>
            <p:nvPr/>
          </p:nvSpPr>
          <p:spPr>
            <a:xfrm>
              <a:off x="5451480" y="1666800"/>
              <a:ext cx="534960" cy="534960"/>
            </a:xfrm>
            <a:prstGeom prst="ellipse">
              <a:avLst/>
            </a:prstGeom>
            <a:solidFill>
              <a:srgbClr val="990033"/>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545" name=""/>
            <p:cNvSpPr/>
            <p:nvPr/>
          </p:nvSpPr>
          <p:spPr>
            <a:xfrm flipV="1">
              <a:off x="5707080" y="1684080"/>
              <a:ext cx="1440" cy="15228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46" name=""/>
            <p:cNvSpPr/>
            <p:nvPr/>
          </p:nvSpPr>
          <p:spPr>
            <a:xfrm>
              <a:off x="5523840" y="1890720"/>
              <a:ext cx="363240" cy="20088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MT</a:t>
              </a:r>
              <a:endParaRPr b="0" lang="en-US" sz="1000" strike="noStrike" u="none">
                <a:solidFill>
                  <a:srgbClr val="ffffff"/>
                </a:solidFill>
                <a:effectLst/>
                <a:uFillTx/>
                <a:latin typeface="Times New Roman"/>
              </a:endParaRPr>
            </a:p>
          </p:txBody>
        </p:sp>
      </p:grpSp>
      <p:grpSp>
        <p:nvGrpSpPr>
          <p:cNvPr id="547" name=""/>
          <p:cNvGrpSpPr/>
          <p:nvPr/>
        </p:nvGrpSpPr>
        <p:grpSpPr>
          <a:xfrm>
            <a:off x="6770520" y="1857240"/>
            <a:ext cx="614520" cy="561600"/>
            <a:chOff x="6770520" y="1857240"/>
            <a:chExt cx="614520" cy="561600"/>
          </a:xfrm>
        </p:grpSpPr>
        <p:grpSp>
          <p:nvGrpSpPr>
            <p:cNvPr id="548" name=""/>
            <p:cNvGrpSpPr/>
            <p:nvPr/>
          </p:nvGrpSpPr>
          <p:grpSpPr>
            <a:xfrm>
              <a:off x="6796080" y="1857240"/>
              <a:ext cx="561600" cy="561600"/>
              <a:chOff x="6796080" y="1857240"/>
              <a:chExt cx="561600" cy="561600"/>
            </a:xfrm>
          </p:grpSpPr>
          <p:sp>
            <p:nvSpPr>
              <p:cNvPr id="549" name=""/>
              <p:cNvSpPr/>
              <p:nvPr/>
            </p:nvSpPr>
            <p:spPr>
              <a:xfrm>
                <a:off x="6796800" y="1857240"/>
                <a:ext cx="560160" cy="560880"/>
              </a:xfrm>
              <a:custGeom>
                <a:avLst/>
                <a:gdLst/>
                <a:ahLst/>
                <a:rect l="l" t="t" r="r" b="b"/>
                <a:pathLst>
                  <a:path stroke="0" w="21600" h="21600">
                    <a:moveTo>
                      <a:pt x="10800" y="0"/>
                    </a:moveTo>
                    <a:arcTo wR="10800" hR="10800" stAng="-5400000" swAng="2512672"/>
                    <a:lnTo>
                      <a:pt x="10800" y="10800"/>
                    </a:lnTo>
                    <a:close/>
                  </a:path>
                  <a:path fill="none" w="21600" h="21600">
                    <a:moveTo>
                      <a:pt x="10800" y="0"/>
                    </a:moveTo>
                    <a:arcTo wR="10800" hR="10800" stAng="-5400000" swAng="2512672"/>
                  </a:path>
                </a:pathLst>
              </a:cu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50" name=""/>
              <p:cNvSpPr/>
              <p:nvPr/>
            </p:nvSpPr>
            <p:spPr>
              <a:xfrm>
                <a:off x="6796080" y="1857240"/>
                <a:ext cx="561600" cy="561600"/>
              </a:xfrm>
              <a:custGeom>
                <a:avLst/>
                <a:gdLst/>
                <a:ahLst/>
                <a:rect l="l" t="t" r="r" b="b"/>
                <a:pathLst>
                  <a:path stroke="0" w="21600" h="21600">
                    <a:moveTo>
                      <a:pt x="18009" y="2759"/>
                    </a:moveTo>
                    <a:arcTo wR="10800" hR="10800" stAng="-2887328" swAng="18999200"/>
                    <a:lnTo>
                      <a:pt x="10800" y="10800"/>
                    </a:lnTo>
                    <a:close/>
                  </a:path>
                  <a:path fill="none" w="21600" h="21600">
                    <a:moveTo>
                      <a:pt x="18009" y="2759"/>
                    </a:moveTo>
                    <a:arcTo wR="10800" hR="10800" stAng="-2887328" swAng="18999200"/>
                  </a:path>
                </a:pathLst>
              </a:custGeom>
              <a:solidFill>
                <a:srgbClr val="99003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51" name=""/>
              <p:cNvSpPr/>
              <p:nvPr/>
            </p:nvSpPr>
            <p:spPr>
              <a:xfrm flipH="1" flipV="1">
                <a:off x="7069320" y="1857240"/>
                <a:ext cx="6840" cy="28080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52" name=""/>
              <p:cNvSpPr/>
              <p:nvPr/>
            </p:nvSpPr>
            <p:spPr>
              <a:xfrm flipH="1" flipV="1">
                <a:off x="7069320" y="1857240"/>
                <a:ext cx="6840" cy="28080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53" name=""/>
              <p:cNvSpPr/>
              <p:nvPr/>
            </p:nvSpPr>
            <p:spPr>
              <a:xfrm>
                <a:off x="6809760" y="1857240"/>
                <a:ext cx="533160" cy="560880"/>
              </a:xfrm>
              <a:custGeom>
                <a:avLst/>
                <a:gdLst/>
                <a:ahLst/>
                <a:rect l="l" t="t" r="r" b="b"/>
                <a:pathLst>
                  <a:path stroke="0" w="21600" h="21600">
                    <a:moveTo>
                      <a:pt x="10523" y="4"/>
                    </a:moveTo>
                    <a:arcTo wR="10800" hR="10800" stAng="-5488128" swAng="88128"/>
                    <a:lnTo>
                      <a:pt x="10800" y="10800"/>
                    </a:lnTo>
                    <a:close/>
                  </a:path>
                  <a:path fill="none" w="21600" h="21600">
                    <a:moveTo>
                      <a:pt x="10523" y="4"/>
                    </a:moveTo>
                    <a:arcTo wR="10800" hR="10800" stAng="-5488128" swAng="88128"/>
                  </a:path>
                </a:pathLst>
              </a:custGeom>
              <a:solidFill>
                <a:srgbClr val="6600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554" name=""/>
            <p:cNvSpPr/>
            <p:nvPr/>
          </p:nvSpPr>
          <p:spPr>
            <a:xfrm>
              <a:off x="6770520" y="2149560"/>
              <a:ext cx="614520" cy="200880"/>
            </a:xfrm>
            <a:prstGeom prst="rect">
              <a:avLst/>
            </a:prstGeom>
            <a:noFill/>
            <a:ln w="0">
              <a:noFill/>
            </a:ln>
          </p:spPr>
          <p:style>
            <a:lnRef idx="0"/>
            <a:fillRef idx="0"/>
            <a:effectRef idx="0"/>
            <a:fontRef idx="minor"/>
          </p:style>
          <p:txBody>
            <a:bodyPr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Colstrip</a:t>
              </a:r>
              <a:endParaRPr b="0" lang="en-US" sz="1000" strike="noStrike" u="none">
                <a:solidFill>
                  <a:srgbClr val="ffffff"/>
                </a:solidFill>
                <a:effectLst/>
                <a:uFillTx/>
                <a:latin typeface="Times New Roman"/>
              </a:endParaRPr>
            </a:p>
          </p:txBody>
        </p:sp>
      </p:grpSp>
      <p:grpSp>
        <p:nvGrpSpPr>
          <p:cNvPr id="555" name=""/>
          <p:cNvGrpSpPr/>
          <p:nvPr/>
        </p:nvGrpSpPr>
        <p:grpSpPr>
          <a:xfrm>
            <a:off x="3625200" y="2181240"/>
            <a:ext cx="539280" cy="464760"/>
            <a:chOff x="3625200" y="2181240"/>
            <a:chExt cx="539280" cy="464760"/>
          </a:xfrm>
        </p:grpSpPr>
        <p:grpSp>
          <p:nvGrpSpPr>
            <p:cNvPr id="556" name=""/>
            <p:cNvGrpSpPr/>
            <p:nvPr/>
          </p:nvGrpSpPr>
          <p:grpSpPr>
            <a:xfrm>
              <a:off x="3664080" y="2181240"/>
              <a:ext cx="464760" cy="464760"/>
              <a:chOff x="3664080" y="2181240"/>
              <a:chExt cx="464760" cy="464760"/>
            </a:xfrm>
          </p:grpSpPr>
          <p:sp>
            <p:nvSpPr>
              <p:cNvPr id="557" name=""/>
              <p:cNvSpPr/>
              <p:nvPr/>
            </p:nvSpPr>
            <p:spPr>
              <a:xfrm>
                <a:off x="3664080" y="2181240"/>
                <a:ext cx="464760" cy="464760"/>
              </a:xfrm>
              <a:prstGeom prst="ellipse">
                <a:avLst/>
              </a:prstGeom>
              <a:solidFill>
                <a:srgbClr val="0000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558" name=""/>
              <p:cNvSpPr/>
              <p:nvPr/>
            </p:nvSpPr>
            <p:spPr>
              <a:xfrm flipV="1">
                <a:off x="3888360" y="2185200"/>
                <a:ext cx="1800" cy="13896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559" name=""/>
            <p:cNvSpPr/>
            <p:nvPr/>
          </p:nvSpPr>
          <p:spPr>
            <a:xfrm>
              <a:off x="3625200" y="2357280"/>
              <a:ext cx="539280" cy="20088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Snake</a:t>
              </a:r>
              <a:endParaRPr b="0" lang="en-US" sz="1000" strike="noStrike" u="none">
                <a:solidFill>
                  <a:srgbClr val="ffffff"/>
                </a:solidFill>
                <a:effectLst/>
                <a:uFillTx/>
                <a:latin typeface="Times New Roman"/>
              </a:endParaRPr>
            </a:p>
          </p:txBody>
        </p:sp>
      </p:grpSp>
      <p:grpSp>
        <p:nvGrpSpPr>
          <p:cNvPr id="560" name=""/>
          <p:cNvGrpSpPr/>
          <p:nvPr/>
        </p:nvGrpSpPr>
        <p:grpSpPr>
          <a:xfrm>
            <a:off x="4462560" y="2772720"/>
            <a:ext cx="364680" cy="370440"/>
            <a:chOff x="4462560" y="2772720"/>
            <a:chExt cx="364680" cy="370440"/>
          </a:xfrm>
        </p:grpSpPr>
        <p:grpSp>
          <p:nvGrpSpPr>
            <p:cNvPr id="561" name=""/>
            <p:cNvGrpSpPr/>
            <p:nvPr/>
          </p:nvGrpSpPr>
          <p:grpSpPr>
            <a:xfrm>
              <a:off x="4462560" y="2772720"/>
              <a:ext cx="364680" cy="370440"/>
              <a:chOff x="4462560" y="2772720"/>
              <a:chExt cx="364680" cy="370440"/>
            </a:xfrm>
          </p:grpSpPr>
          <p:sp>
            <p:nvSpPr>
              <p:cNvPr id="562" name=""/>
              <p:cNvSpPr/>
              <p:nvPr/>
            </p:nvSpPr>
            <p:spPr>
              <a:xfrm>
                <a:off x="4491000" y="2825640"/>
                <a:ext cx="317520" cy="317520"/>
              </a:xfrm>
              <a:prstGeom prst="ellipse">
                <a:avLst/>
              </a:prstGeom>
              <a:solidFill>
                <a:srgbClr val="0000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563" name=""/>
              <p:cNvSpPr/>
              <p:nvPr/>
            </p:nvSpPr>
            <p:spPr>
              <a:xfrm>
                <a:off x="4462560" y="2773440"/>
                <a:ext cx="364320" cy="364320"/>
              </a:xfrm>
              <a:custGeom>
                <a:avLst/>
                <a:gdLst/>
                <a:ahLst/>
                <a:rect l="l" t="t" r="r" b="b"/>
                <a:pathLst>
                  <a:path stroke="0" w="21600" h="21600">
                    <a:moveTo>
                      <a:pt x="10660" y="1"/>
                    </a:moveTo>
                    <a:arcTo wR="10800" hR="10800" stAng="-5444644" swAng="20229422"/>
                    <a:lnTo>
                      <a:pt x="10800" y="10800"/>
                    </a:lnTo>
                    <a:close/>
                  </a:path>
                  <a:path fill="none" w="21600" h="21600">
                    <a:moveTo>
                      <a:pt x="10660" y="1"/>
                    </a:moveTo>
                    <a:arcTo wR="10800" hR="10800" stAng="-5444644" swAng="20229422"/>
                  </a:path>
                </a:pathLst>
              </a:cu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64" name=""/>
              <p:cNvSpPr/>
              <p:nvPr/>
            </p:nvSpPr>
            <p:spPr>
              <a:xfrm flipH="1" flipV="1">
                <a:off x="4572000" y="2787120"/>
                <a:ext cx="71280" cy="16668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65" name=""/>
              <p:cNvSpPr/>
              <p:nvPr/>
            </p:nvSpPr>
            <p:spPr>
              <a:xfrm>
                <a:off x="4462560" y="2772720"/>
                <a:ext cx="364680" cy="366480"/>
              </a:xfrm>
              <a:custGeom>
                <a:avLst/>
                <a:gdLst/>
                <a:ahLst/>
                <a:rect l="l" t="t" r="r" b="b"/>
                <a:pathLst>
                  <a:path stroke="0" w="21600" h="21600">
                    <a:moveTo>
                      <a:pt x="6478" y="902"/>
                    </a:moveTo>
                    <a:arcTo wR="10800" hR="10800" stAng="-6815222" swAng="562271"/>
                    <a:lnTo>
                      <a:pt x="10800" y="10800"/>
                    </a:lnTo>
                    <a:close/>
                  </a:path>
                  <a:path fill="none" w="21600" h="21600">
                    <a:moveTo>
                      <a:pt x="6478" y="902"/>
                    </a:moveTo>
                    <a:arcTo wR="10800" hR="10800" stAng="-6815222" swAng="562271"/>
                  </a:path>
                </a:pathLst>
              </a:custGeom>
              <a:solidFill>
                <a:srgbClr val="fff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66" name=""/>
              <p:cNvSpPr/>
              <p:nvPr/>
            </p:nvSpPr>
            <p:spPr>
              <a:xfrm flipH="1" flipV="1">
                <a:off x="4600080" y="2777760"/>
                <a:ext cx="42840" cy="17604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67" name=""/>
              <p:cNvSpPr/>
              <p:nvPr/>
            </p:nvSpPr>
            <p:spPr>
              <a:xfrm>
                <a:off x="4463640" y="2773440"/>
                <a:ext cx="362880" cy="364680"/>
              </a:xfrm>
              <a:custGeom>
                <a:avLst/>
                <a:gdLst/>
                <a:ahLst/>
                <a:rect l="l" t="t" r="r" b="b"/>
                <a:pathLst>
                  <a:path stroke="0" w="21600" h="21600">
                    <a:moveTo>
                      <a:pt x="8148" y="331"/>
                    </a:moveTo>
                    <a:arcTo wR="10800" hR="10800" stAng="-6252951" swAng="808307"/>
                    <a:lnTo>
                      <a:pt x="10800" y="10800"/>
                    </a:lnTo>
                    <a:close/>
                  </a:path>
                  <a:path fill="none" w="21600" h="21600">
                    <a:moveTo>
                      <a:pt x="8148" y="331"/>
                    </a:moveTo>
                    <a:arcTo wR="10800" hR="10800" stAng="-6252951" swAng="808307"/>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568" name=""/>
            <p:cNvSpPr/>
            <p:nvPr/>
          </p:nvSpPr>
          <p:spPr>
            <a:xfrm>
              <a:off x="4495680" y="2930400"/>
              <a:ext cx="311400" cy="200880"/>
            </a:xfrm>
            <a:prstGeom prst="rect">
              <a:avLst/>
            </a:prstGeom>
            <a:noFill/>
            <a:ln w="0">
              <a:noFill/>
            </a:ln>
          </p:spPr>
          <p:style>
            <a:lnRef idx="0"/>
            <a:fillRef idx="0"/>
            <a:effectRef idx="0"/>
            <a:fontRef idx="minor"/>
          </p:style>
          <p:txBody>
            <a:bodyPr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ID</a:t>
              </a:r>
              <a:endParaRPr b="0" lang="en-US" sz="1000" strike="noStrike" u="none">
                <a:solidFill>
                  <a:srgbClr val="ffffff"/>
                </a:solidFill>
                <a:effectLst/>
                <a:uFillTx/>
                <a:latin typeface="Times New Roman"/>
              </a:endParaRPr>
            </a:p>
          </p:txBody>
        </p:sp>
      </p:grpSp>
      <p:grpSp>
        <p:nvGrpSpPr>
          <p:cNvPr id="569" name=""/>
          <p:cNvGrpSpPr/>
          <p:nvPr/>
        </p:nvGrpSpPr>
        <p:grpSpPr>
          <a:xfrm>
            <a:off x="5168880" y="3086280"/>
            <a:ext cx="241200" cy="241200"/>
            <a:chOff x="5168880" y="3086280"/>
            <a:chExt cx="241200" cy="241200"/>
          </a:xfrm>
        </p:grpSpPr>
        <p:sp>
          <p:nvSpPr>
            <p:cNvPr id="570" name=""/>
            <p:cNvSpPr/>
            <p:nvPr/>
          </p:nvSpPr>
          <p:spPr>
            <a:xfrm>
              <a:off x="5168880" y="3086280"/>
              <a:ext cx="241200" cy="241200"/>
            </a:xfrm>
            <a:prstGeom prst="ellipse">
              <a:avLst/>
            </a:prstGeom>
            <a:solidFill>
              <a:srgbClr val="0000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571" name=""/>
            <p:cNvSpPr/>
            <p:nvPr/>
          </p:nvSpPr>
          <p:spPr>
            <a:xfrm flipV="1">
              <a:off x="5289480" y="3092040"/>
              <a:ext cx="0" cy="73080"/>
            </a:xfrm>
            <a:prstGeom prst="line">
              <a:avLst/>
            </a:prstGeom>
            <a:ln w="936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ffffff"/>
                </a:solidFill>
                <a:effectLst/>
                <a:uFillTx/>
                <a:latin typeface="Times New Roman"/>
              </a:endParaRPr>
            </a:p>
          </p:txBody>
        </p:sp>
      </p:grpSp>
      <p:grpSp>
        <p:nvGrpSpPr>
          <p:cNvPr id="572" name=""/>
          <p:cNvGrpSpPr/>
          <p:nvPr/>
        </p:nvGrpSpPr>
        <p:grpSpPr>
          <a:xfrm>
            <a:off x="5727600" y="3149640"/>
            <a:ext cx="495360" cy="495360"/>
            <a:chOff x="5727600" y="3149640"/>
            <a:chExt cx="495360" cy="495360"/>
          </a:xfrm>
        </p:grpSpPr>
        <p:grpSp>
          <p:nvGrpSpPr>
            <p:cNvPr id="573" name=""/>
            <p:cNvGrpSpPr/>
            <p:nvPr/>
          </p:nvGrpSpPr>
          <p:grpSpPr>
            <a:xfrm>
              <a:off x="5727600" y="3149640"/>
              <a:ext cx="495360" cy="495360"/>
              <a:chOff x="5727600" y="3149640"/>
              <a:chExt cx="495360" cy="495360"/>
            </a:xfrm>
          </p:grpSpPr>
          <p:sp>
            <p:nvSpPr>
              <p:cNvPr id="574" name=""/>
              <p:cNvSpPr/>
              <p:nvPr/>
            </p:nvSpPr>
            <p:spPr>
              <a:xfrm>
                <a:off x="5727600" y="3149640"/>
                <a:ext cx="495360" cy="495360"/>
              </a:xfrm>
              <a:prstGeom prst="ellipse">
                <a:avLst/>
              </a:prstGeom>
              <a:solidFill>
                <a:srgbClr val="990033"/>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575" name=""/>
              <p:cNvSpPr/>
              <p:nvPr/>
            </p:nvSpPr>
            <p:spPr>
              <a:xfrm flipV="1">
                <a:off x="5975280" y="3153960"/>
                <a:ext cx="0" cy="17460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576" name=""/>
            <p:cNvSpPr/>
            <p:nvPr/>
          </p:nvSpPr>
          <p:spPr>
            <a:xfrm>
              <a:off x="5811840" y="3338640"/>
              <a:ext cx="328320" cy="20088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JB</a:t>
              </a:r>
              <a:endParaRPr b="0" lang="en-US" sz="1000" strike="noStrike" u="none">
                <a:solidFill>
                  <a:srgbClr val="ffffff"/>
                </a:solidFill>
                <a:effectLst/>
                <a:uFillTx/>
                <a:latin typeface="Times New Roman"/>
              </a:endParaRPr>
            </a:p>
          </p:txBody>
        </p:sp>
      </p:grpSp>
      <p:sp>
        <p:nvSpPr>
          <p:cNvPr id="577" name=""/>
          <p:cNvSpPr/>
          <p:nvPr/>
        </p:nvSpPr>
        <p:spPr>
          <a:xfrm flipV="1">
            <a:off x="6873840" y="3078000"/>
            <a:ext cx="0" cy="54000"/>
          </a:xfrm>
          <a:prstGeom prst="line">
            <a:avLst/>
          </a:prstGeom>
          <a:ln w="9360">
            <a:solidFill>
              <a:srgbClr val="000000"/>
            </a:solidFill>
            <a:miter/>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Times New Roman"/>
            </a:endParaRPr>
          </a:p>
        </p:txBody>
      </p:sp>
      <p:grpSp>
        <p:nvGrpSpPr>
          <p:cNvPr id="578" name=""/>
          <p:cNvGrpSpPr/>
          <p:nvPr/>
        </p:nvGrpSpPr>
        <p:grpSpPr>
          <a:xfrm>
            <a:off x="6705000" y="3071880"/>
            <a:ext cx="345240" cy="218880"/>
            <a:chOff x="6705000" y="3071880"/>
            <a:chExt cx="345240" cy="218880"/>
          </a:xfrm>
        </p:grpSpPr>
        <p:sp>
          <p:nvSpPr>
            <p:cNvPr id="579" name=""/>
            <p:cNvSpPr/>
            <p:nvPr/>
          </p:nvSpPr>
          <p:spPr>
            <a:xfrm>
              <a:off x="6777000" y="3071880"/>
              <a:ext cx="198360" cy="196920"/>
            </a:xfrm>
            <a:prstGeom prst="ellipse">
              <a:avLst/>
            </a:prstGeom>
            <a:solidFill>
              <a:srgbClr val="008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580" name=""/>
            <p:cNvSpPr/>
            <p:nvPr/>
          </p:nvSpPr>
          <p:spPr>
            <a:xfrm>
              <a:off x="6705000" y="3111480"/>
              <a:ext cx="345240" cy="17928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WY</a:t>
              </a:r>
              <a:endParaRPr b="0" lang="en-US" sz="800" strike="noStrike" u="none">
                <a:solidFill>
                  <a:srgbClr val="ffffff"/>
                </a:solidFill>
                <a:effectLst/>
                <a:uFillTx/>
                <a:latin typeface="Times New Roman"/>
              </a:endParaRPr>
            </a:p>
          </p:txBody>
        </p:sp>
      </p:grpSp>
      <p:grpSp>
        <p:nvGrpSpPr>
          <p:cNvPr id="581" name=""/>
          <p:cNvGrpSpPr/>
          <p:nvPr/>
        </p:nvGrpSpPr>
        <p:grpSpPr>
          <a:xfrm>
            <a:off x="7320600" y="2943360"/>
            <a:ext cx="461880" cy="453600"/>
            <a:chOff x="7320600" y="2943360"/>
            <a:chExt cx="461880" cy="453600"/>
          </a:xfrm>
        </p:grpSpPr>
        <p:grpSp>
          <p:nvGrpSpPr>
            <p:cNvPr id="582" name=""/>
            <p:cNvGrpSpPr/>
            <p:nvPr/>
          </p:nvGrpSpPr>
          <p:grpSpPr>
            <a:xfrm>
              <a:off x="7324560" y="2943360"/>
              <a:ext cx="453960" cy="453600"/>
              <a:chOff x="7324560" y="2943360"/>
              <a:chExt cx="453960" cy="453600"/>
            </a:xfrm>
          </p:grpSpPr>
          <p:sp>
            <p:nvSpPr>
              <p:cNvPr id="583" name=""/>
              <p:cNvSpPr/>
              <p:nvPr/>
            </p:nvSpPr>
            <p:spPr>
              <a:xfrm>
                <a:off x="7324560" y="2943360"/>
                <a:ext cx="453960" cy="453600"/>
              </a:xfrm>
              <a:prstGeom prst="ellipse">
                <a:avLst/>
              </a:prstGeom>
              <a:solidFill>
                <a:srgbClr val="990033"/>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584" name=""/>
              <p:cNvSpPr/>
              <p:nvPr/>
            </p:nvSpPr>
            <p:spPr>
              <a:xfrm flipV="1">
                <a:off x="7554960" y="2961000"/>
                <a:ext cx="0" cy="14904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585" name=""/>
            <p:cNvSpPr/>
            <p:nvPr/>
          </p:nvSpPr>
          <p:spPr>
            <a:xfrm>
              <a:off x="7320600" y="3132000"/>
              <a:ext cx="461880" cy="20088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WDL</a:t>
              </a:r>
              <a:endParaRPr b="0" lang="en-US" sz="1000" strike="noStrike" u="none">
                <a:solidFill>
                  <a:srgbClr val="ffffff"/>
                </a:solidFill>
                <a:effectLst/>
                <a:uFillTx/>
                <a:latin typeface="Times New Roman"/>
              </a:endParaRPr>
            </a:p>
          </p:txBody>
        </p:sp>
      </p:grpSp>
      <p:grpSp>
        <p:nvGrpSpPr>
          <p:cNvPr id="586" name=""/>
          <p:cNvGrpSpPr/>
          <p:nvPr/>
        </p:nvGrpSpPr>
        <p:grpSpPr>
          <a:xfrm>
            <a:off x="7057800" y="3956760"/>
            <a:ext cx="861480" cy="862200"/>
            <a:chOff x="7057800" y="3956760"/>
            <a:chExt cx="861480" cy="862200"/>
          </a:xfrm>
        </p:grpSpPr>
        <p:grpSp>
          <p:nvGrpSpPr>
            <p:cNvPr id="587" name=""/>
            <p:cNvGrpSpPr/>
            <p:nvPr/>
          </p:nvGrpSpPr>
          <p:grpSpPr>
            <a:xfrm>
              <a:off x="7057800" y="3956760"/>
              <a:ext cx="861480" cy="862200"/>
              <a:chOff x="7057800" y="3956760"/>
              <a:chExt cx="861480" cy="862200"/>
            </a:xfrm>
          </p:grpSpPr>
          <p:sp>
            <p:nvSpPr>
              <p:cNvPr id="588" name=""/>
              <p:cNvSpPr/>
              <p:nvPr/>
            </p:nvSpPr>
            <p:spPr>
              <a:xfrm>
                <a:off x="7058520" y="3957480"/>
                <a:ext cx="859680" cy="860760"/>
              </a:xfrm>
              <a:custGeom>
                <a:avLst/>
                <a:gdLst/>
                <a:ahLst/>
                <a:rect l="l" t="t" r="r" b="b"/>
                <a:pathLst>
                  <a:path stroke="0" w="21600" h="21600">
                    <a:moveTo>
                      <a:pt x="10667" y="1"/>
                    </a:moveTo>
                    <a:arcTo wR="10800" hR="10800" stAng="-5442439" swAng="4419498"/>
                    <a:lnTo>
                      <a:pt x="10800" y="10800"/>
                    </a:lnTo>
                    <a:close/>
                  </a:path>
                  <a:path fill="none" w="21600" h="21600">
                    <a:moveTo>
                      <a:pt x="10667" y="1"/>
                    </a:moveTo>
                    <a:arcTo wR="10800" hR="10800" stAng="-5442439" swAng="4419498"/>
                  </a:path>
                </a:pathLst>
              </a:cu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89" name=""/>
              <p:cNvSpPr/>
              <p:nvPr/>
            </p:nvSpPr>
            <p:spPr>
              <a:xfrm>
                <a:off x="7057800" y="3958200"/>
                <a:ext cx="861480" cy="860760"/>
              </a:xfrm>
              <a:custGeom>
                <a:avLst/>
                <a:gdLst/>
                <a:ahLst/>
                <a:rect l="l" t="t" r="r" b="b"/>
                <a:pathLst>
                  <a:path stroke="0" w="21600" h="21600">
                    <a:moveTo>
                      <a:pt x="21125" y="7634"/>
                    </a:moveTo>
                    <a:arcTo wR="10800" hR="10800" stAng="-1022942" swAng="11262262"/>
                    <a:lnTo>
                      <a:pt x="10800" y="10800"/>
                    </a:lnTo>
                    <a:close/>
                  </a:path>
                  <a:path fill="none" w="21600" h="21600">
                    <a:moveTo>
                      <a:pt x="21125" y="7634"/>
                    </a:moveTo>
                    <a:arcTo wR="10800" hR="10800" stAng="-1022942" swAng="11262262"/>
                  </a:path>
                </a:pathLst>
              </a:custGeom>
              <a:solidFill>
                <a:srgbClr val="99003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90" name=""/>
              <p:cNvSpPr/>
              <p:nvPr/>
            </p:nvSpPr>
            <p:spPr>
              <a:xfrm>
                <a:off x="7058160" y="3956760"/>
                <a:ext cx="860760" cy="860400"/>
              </a:xfrm>
              <a:custGeom>
                <a:avLst/>
                <a:gdLst/>
                <a:ahLst/>
                <a:rect l="l" t="t" r="r" b="b"/>
                <a:pathLst>
                  <a:path stroke="0" w="21600" h="21600">
                    <a:moveTo>
                      <a:pt x="143" y="12554"/>
                    </a:moveTo>
                    <a:arcTo wR="10800" hR="10800" stAng="10239320" swAng="3927462"/>
                    <a:lnTo>
                      <a:pt x="10800" y="10800"/>
                    </a:lnTo>
                    <a:close/>
                  </a:path>
                  <a:path fill="none" w="21600" h="21600">
                    <a:moveTo>
                      <a:pt x="143" y="12554"/>
                    </a:moveTo>
                    <a:arcTo wR="10800" hR="10800" stAng="10239320" swAng="3927462"/>
                  </a:path>
                </a:pathLst>
              </a:custGeom>
              <a:solidFill>
                <a:srgbClr val="fff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91" name=""/>
              <p:cNvSpPr/>
              <p:nvPr/>
            </p:nvSpPr>
            <p:spPr>
              <a:xfrm flipH="1" flipV="1">
                <a:off x="7249320" y="4031280"/>
                <a:ext cx="234000" cy="35100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92" name=""/>
              <p:cNvSpPr/>
              <p:nvPr/>
            </p:nvSpPr>
            <p:spPr>
              <a:xfrm>
                <a:off x="7059960" y="3957480"/>
                <a:ext cx="856800" cy="860760"/>
              </a:xfrm>
              <a:custGeom>
                <a:avLst/>
                <a:gdLst/>
                <a:ahLst/>
                <a:rect l="l" t="t" r="r" b="b"/>
                <a:pathLst>
                  <a:path stroke="0" w="21600" h="21600">
                    <a:moveTo>
                      <a:pt x="4778" y="1834"/>
                    </a:moveTo>
                    <a:arcTo wR="10800" hR="10800" stAng="-7433218" swAng="1990779"/>
                    <a:lnTo>
                      <a:pt x="10800" y="10800"/>
                    </a:lnTo>
                    <a:close/>
                  </a:path>
                  <a:path fill="none" w="21600" h="21600">
                    <a:moveTo>
                      <a:pt x="4778" y="1834"/>
                    </a:moveTo>
                    <a:arcTo wR="10800" hR="10800" stAng="-7433218" swAng="1990779"/>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593" name=""/>
            <p:cNvSpPr/>
            <p:nvPr/>
          </p:nvSpPr>
          <p:spPr>
            <a:xfrm>
              <a:off x="7151400" y="4460760"/>
              <a:ext cx="694080" cy="20088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Colorado</a:t>
              </a:r>
              <a:endParaRPr b="0" lang="en-US" sz="1000" strike="noStrike" u="none">
                <a:solidFill>
                  <a:srgbClr val="ffffff"/>
                </a:solidFill>
                <a:effectLst/>
                <a:uFillTx/>
                <a:latin typeface="Times New Roman"/>
              </a:endParaRPr>
            </a:p>
          </p:txBody>
        </p:sp>
      </p:grpSp>
      <p:grpSp>
        <p:nvGrpSpPr>
          <p:cNvPr id="594" name=""/>
          <p:cNvGrpSpPr/>
          <p:nvPr/>
        </p:nvGrpSpPr>
        <p:grpSpPr>
          <a:xfrm>
            <a:off x="6222960" y="3822840"/>
            <a:ext cx="544680" cy="544320"/>
            <a:chOff x="6222960" y="3822840"/>
            <a:chExt cx="544680" cy="544320"/>
          </a:xfrm>
        </p:grpSpPr>
        <p:sp>
          <p:nvSpPr>
            <p:cNvPr id="595" name=""/>
            <p:cNvSpPr/>
            <p:nvPr/>
          </p:nvSpPr>
          <p:spPr>
            <a:xfrm>
              <a:off x="6222960" y="3822840"/>
              <a:ext cx="544680" cy="544320"/>
            </a:xfrm>
            <a:prstGeom prst="ellipse">
              <a:avLst/>
            </a:prstGeom>
            <a:solidFill>
              <a:srgbClr val="990033"/>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596" name=""/>
            <p:cNvSpPr/>
            <p:nvPr/>
          </p:nvSpPr>
          <p:spPr>
            <a:xfrm flipV="1">
              <a:off x="6492960" y="3824280"/>
              <a:ext cx="0" cy="23184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597" name=""/>
            <p:cNvSpPr/>
            <p:nvPr/>
          </p:nvSpPr>
          <p:spPr>
            <a:xfrm>
              <a:off x="6264720" y="4052880"/>
              <a:ext cx="447840" cy="20088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CHB</a:t>
              </a:r>
              <a:endParaRPr b="0" lang="en-US" sz="1000" strike="noStrike" u="none">
                <a:solidFill>
                  <a:srgbClr val="ffffff"/>
                </a:solidFill>
                <a:effectLst/>
                <a:uFillTx/>
                <a:latin typeface="Times New Roman"/>
              </a:endParaRPr>
            </a:p>
          </p:txBody>
        </p:sp>
      </p:grpSp>
      <p:grpSp>
        <p:nvGrpSpPr>
          <p:cNvPr id="598" name=""/>
          <p:cNvGrpSpPr/>
          <p:nvPr/>
        </p:nvGrpSpPr>
        <p:grpSpPr>
          <a:xfrm>
            <a:off x="4702320" y="3703320"/>
            <a:ext cx="758160" cy="748080"/>
            <a:chOff x="4702320" y="3703320"/>
            <a:chExt cx="758160" cy="748080"/>
          </a:xfrm>
        </p:grpSpPr>
        <p:grpSp>
          <p:nvGrpSpPr>
            <p:cNvPr id="599" name=""/>
            <p:cNvGrpSpPr/>
            <p:nvPr/>
          </p:nvGrpSpPr>
          <p:grpSpPr>
            <a:xfrm>
              <a:off x="4702320" y="3703320"/>
              <a:ext cx="758160" cy="748080"/>
              <a:chOff x="4702320" y="3703320"/>
              <a:chExt cx="758160" cy="748080"/>
            </a:xfrm>
          </p:grpSpPr>
          <p:sp>
            <p:nvSpPr>
              <p:cNvPr id="600" name=""/>
              <p:cNvSpPr/>
              <p:nvPr/>
            </p:nvSpPr>
            <p:spPr>
              <a:xfrm>
                <a:off x="4711680" y="3703680"/>
                <a:ext cx="739440" cy="747720"/>
              </a:xfrm>
              <a:custGeom>
                <a:avLst/>
                <a:gdLst/>
                <a:ahLst/>
                <a:rect l="l" t="t" r="r" b="b"/>
                <a:pathLst>
                  <a:path stroke="0" w="21600" h="21600">
                    <a:moveTo>
                      <a:pt x="10800" y="0"/>
                    </a:moveTo>
                    <a:arcTo wR="10800" hR="10800" stAng="-5400000" swAng="1077686"/>
                    <a:lnTo>
                      <a:pt x="10800" y="10800"/>
                    </a:lnTo>
                    <a:close/>
                  </a:path>
                  <a:path fill="none" w="21600" h="21600">
                    <a:moveTo>
                      <a:pt x="10800" y="0"/>
                    </a:moveTo>
                    <a:arcTo wR="10800" hR="10800" stAng="-5400000" swAng="1077686"/>
                  </a:path>
                </a:pathLst>
              </a:cu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01" name=""/>
              <p:cNvSpPr/>
              <p:nvPr/>
            </p:nvSpPr>
            <p:spPr>
              <a:xfrm>
                <a:off x="4710240" y="3704760"/>
                <a:ext cx="740520" cy="745920"/>
              </a:xfrm>
              <a:custGeom>
                <a:avLst/>
                <a:gdLst/>
                <a:ahLst/>
                <a:rect l="l" t="t" r="r" b="b"/>
                <a:pathLst>
                  <a:path stroke="0" w="21600" h="21600">
                    <a:moveTo>
                      <a:pt x="14130" y="526"/>
                    </a:moveTo>
                    <a:arcTo wR="10800" hR="10800" stAng="-4322314" swAng="18454774"/>
                    <a:lnTo>
                      <a:pt x="10800" y="10800"/>
                    </a:lnTo>
                    <a:close/>
                  </a:path>
                  <a:path fill="none" w="21600" h="21600">
                    <a:moveTo>
                      <a:pt x="14130" y="526"/>
                    </a:moveTo>
                    <a:arcTo wR="10800" hR="10800" stAng="-4322314" swAng="18454774"/>
                  </a:path>
                </a:pathLst>
              </a:custGeom>
              <a:solidFill>
                <a:srgbClr val="99003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02" name=""/>
              <p:cNvSpPr/>
              <p:nvPr/>
            </p:nvSpPr>
            <p:spPr>
              <a:xfrm>
                <a:off x="4713120" y="3704760"/>
                <a:ext cx="736200" cy="744840"/>
              </a:xfrm>
              <a:custGeom>
                <a:avLst/>
                <a:gdLst/>
                <a:ahLst/>
                <a:rect l="l" t="t" r="r" b="b"/>
                <a:pathLst>
                  <a:path stroke="0" w="21600" h="21600">
                    <a:moveTo>
                      <a:pt x="4689" y="1895"/>
                    </a:moveTo>
                    <a:arcTo wR="10800" hR="10800" stAng="-7467540" swAng="1629195"/>
                    <a:lnTo>
                      <a:pt x="10800" y="10800"/>
                    </a:lnTo>
                    <a:close/>
                  </a:path>
                  <a:path fill="none" w="21600" h="21600">
                    <a:moveTo>
                      <a:pt x="4689" y="1895"/>
                    </a:moveTo>
                    <a:arcTo wR="10800" hR="10800" stAng="-7467540" swAng="1629195"/>
                  </a:path>
                </a:pathLst>
              </a:custGeom>
              <a:solidFill>
                <a:srgbClr val="fff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03" name=""/>
              <p:cNvSpPr/>
              <p:nvPr/>
            </p:nvSpPr>
            <p:spPr>
              <a:xfrm flipH="1" flipV="1">
                <a:off x="5033160" y="3703320"/>
                <a:ext cx="48240" cy="37404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04" name=""/>
              <p:cNvSpPr/>
              <p:nvPr/>
            </p:nvSpPr>
            <p:spPr>
              <a:xfrm>
                <a:off x="4702320" y="3703680"/>
                <a:ext cx="758160" cy="747720"/>
              </a:xfrm>
              <a:custGeom>
                <a:avLst/>
                <a:gdLst/>
                <a:ahLst/>
                <a:rect l="l" t="t" r="r" b="b"/>
                <a:pathLst>
                  <a:path stroke="0" w="21600" h="21600">
                    <a:moveTo>
                      <a:pt x="9427" y="88"/>
                    </a:moveTo>
                    <a:arcTo wR="10800" hR="10800" stAng="-5838345" swAng="438345"/>
                    <a:lnTo>
                      <a:pt x="10800" y="10800"/>
                    </a:lnTo>
                    <a:close/>
                  </a:path>
                  <a:path fill="none" w="21600" h="21600">
                    <a:moveTo>
                      <a:pt x="9427" y="88"/>
                    </a:moveTo>
                    <a:arcTo wR="10800" hR="10800" stAng="-5838345" swAng="438345"/>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605" name=""/>
            <p:cNvSpPr/>
            <p:nvPr/>
          </p:nvSpPr>
          <p:spPr>
            <a:xfrm>
              <a:off x="4862520" y="4106880"/>
              <a:ext cx="447840" cy="20088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Utah</a:t>
              </a:r>
              <a:endParaRPr b="0" lang="en-US" sz="1000" strike="noStrike" u="none">
                <a:solidFill>
                  <a:srgbClr val="ffffff"/>
                </a:solidFill>
                <a:effectLst/>
                <a:uFillTx/>
                <a:latin typeface="Times New Roman"/>
              </a:endParaRPr>
            </a:p>
          </p:txBody>
        </p:sp>
      </p:grpSp>
      <p:grpSp>
        <p:nvGrpSpPr>
          <p:cNvPr id="606" name=""/>
          <p:cNvGrpSpPr/>
          <p:nvPr/>
        </p:nvGrpSpPr>
        <p:grpSpPr>
          <a:xfrm>
            <a:off x="3416400" y="3476160"/>
            <a:ext cx="531000" cy="509400"/>
            <a:chOff x="3416400" y="3476160"/>
            <a:chExt cx="531000" cy="509400"/>
          </a:xfrm>
        </p:grpSpPr>
        <p:grpSp>
          <p:nvGrpSpPr>
            <p:cNvPr id="607" name=""/>
            <p:cNvGrpSpPr/>
            <p:nvPr/>
          </p:nvGrpSpPr>
          <p:grpSpPr>
            <a:xfrm>
              <a:off x="3438000" y="3476160"/>
              <a:ext cx="509400" cy="509400"/>
              <a:chOff x="3438000" y="3476160"/>
              <a:chExt cx="509400" cy="509400"/>
            </a:xfrm>
          </p:grpSpPr>
          <p:sp>
            <p:nvSpPr>
              <p:cNvPr id="608" name=""/>
              <p:cNvSpPr/>
              <p:nvPr/>
            </p:nvSpPr>
            <p:spPr>
              <a:xfrm>
                <a:off x="3440160" y="3476520"/>
                <a:ext cx="505800" cy="508680"/>
              </a:xfrm>
              <a:custGeom>
                <a:avLst/>
                <a:gdLst/>
                <a:ahLst/>
                <a:rect l="l" t="t" r="r" b="b"/>
                <a:pathLst>
                  <a:path stroke="0" w="21600" h="21600">
                    <a:moveTo>
                      <a:pt x="10667" y="1"/>
                    </a:moveTo>
                    <a:arcTo wR="10800" hR="10800" stAng="-5442439" swAng="254377"/>
                    <a:lnTo>
                      <a:pt x="10800" y="10800"/>
                    </a:lnTo>
                    <a:close/>
                  </a:path>
                  <a:path fill="none" w="21600" h="21600">
                    <a:moveTo>
                      <a:pt x="10667" y="1"/>
                    </a:moveTo>
                    <a:arcTo wR="10800" hR="10800" stAng="-5442439" swAng="254377"/>
                  </a:path>
                </a:pathLst>
              </a:cu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09" name=""/>
              <p:cNvSpPr/>
              <p:nvPr/>
            </p:nvSpPr>
            <p:spPr>
              <a:xfrm>
                <a:off x="3438000" y="3476160"/>
                <a:ext cx="509400" cy="509040"/>
              </a:xfrm>
              <a:custGeom>
                <a:avLst/>
                <a:gdLst/>
                <a:ahLst/>
                <a:rect l="l" t="t" r="r" b="b"/>
                <a:pathLst>
                  <a:path stroke="0" w="21600" h="21600">
                    <a:moveTo>
                      <a:pt x="11465" y="21"/>
                    </a:moveTo>
                    <a:arcTo wR="10800" hR="10800" stAng="-5188063" swAng="9400130"/>
                    <a:lnTo>
                      <a:pt x="10800" y="10800"/>
                    </a:lnTo>
                    <a:close/>
                  </a:path>
                  <a:path fill="none" w="21600" h="21600">
                    <a:moveTo>
                      <a:pt x="11465" y="21"/>
                    </a:moveTo>
                    <a:arcTo wR="10800" hR="10800" stAng="-5188063" swAng="9400130"/>
                  </a:path>
                </a:pathLst>
              </a:custGeom>
              <a:solidFill>
                <a:srgbClr val="99003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10" name=""/>
              <p:cNvSpPr/>
              <p:nvPr/>
            </p:nvSpPr>
            <p:spPr>
              <a:xfrm>
                <a:off x="3438360" y="3476880"/>
                <a:ext cx="508680" cy="508680"/>
              </a:xfrm>
              <a:custGeom>
                <a:avLst/>
                <a:gdLst/>
                <a:ahLst/>
                <a:rect l="l" t="t" r="r" b="b"/>
                <a:pathLst>
                  <a:path stroke="0" w="21600" h="21600">
                    <a:moveTo>
                      <a:pt x="14458" y="20962"/>
                    </a:moveTo>
                    <a:arcTo wR="10800" hR="10800" stAng="4212068" swAng="9528783"/>
                    <a:lnTo>
                      <a:pt x="10800" y="10800"/>
                    </a:lnTo>
                    <a:close/>
                  </a:path>
                  <a:path fill="none" w="21600" h="21600">
                    <a:moveTo>
                      <a:pt x="14458" y="20962"/>
                    </a:moveTo>
                    <a:arcTo wR="10800" hR="10800" stAng="4212068" swAng="9528783"/>
                  </a:path>
                </a:pathLst>
              </a:custGeom>
              <a:solidFill>
                <a:srgbClr val="fff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11" name=""/>
              <p:cNvSpPr/>
              <p:nvPr/>
            </p:nvSpPr>
            <p:spPr>
              <a:xfrm flipH="1" flipV="1">
                <a:off x="3526200" y="3539160"/>
                <a:ext cx="163440" cy="18864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12" name=""/>
              <p:cNvSpPr/>
              <p:nvPr/>
            </p:nvSpPr>
            <p:spPr>
              <a:xfrm>
                <a:off x="3439080" y="3476520"/>
                <a:ext cx="507600" cy="508680"/>
              </a:xfrm>
              <a:custGeom>
                <a:avLst/>
                <a:gdLst/>
                <a:ahLst/>
                <a:rect l="l" t="t" r="r" b="b"/>
                <a:pathLst>
                  <a:path stroke="0" w="21600" h="21600">
                    <a:moveTo>
                      <a:pt x="3717" y="2647"/>
                    </a:moveTo>
                    <a:arcTo wR="10800" hR="10800" stAng="-7859149" swAng="2416710"/>
                    <a:lnTo>
                      <a:pt x="10800" y="10800"/>
                    </a:lnTo>
                    <a:close/>
                  </a:path>
                  <a:path fill="none" w="21600" h="21600">
                    <a:moveTo>
                      <a:pt x="3717" y="2647"/>
                    </a:moveTo>
                    <a:arcTo wR="10800" hR="10800" stAng="-7859149" swAng="2416710"/>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613" name=""/>
            <p:cNvSpPr/>
            <p:nvPr/>
          </p:nvSpPr>
          <p:spPr>
            <a:xfrm>
              <a:off x="3416400" y="3657600"/>
              <a:ext cx="356400" cy="30780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N.</a:t>
              </a:r>
              <a:endParaRPr b="0" lang="en-US" sz="1000" strike="noStrike" u="none">
                <a:solidFill>
                  <a:srgbClr val="ffffff"/>
                </a:solidFill>
                <a:effectLst/>
                <a:uFillTx/>
                <a:latin typeface="Times New Roman"/>
              </a:endParaRPr>
            </a:p>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NV</a:t>
              </a:r>
              <a:endParaRPr b="0" lang="en-US" sz="1000" strike="noStrike" u="none">
                <a:solidFill>
                  <a:srgbClr val="ffffff"/>
                </a:solidFill>
                <a:effectLst/>
                <a:uFillTx/>
                <a:latin typeface="Times New Roman"/>
              </a:endParaRPr>
            </a:p>
          </p:txBody>
        </p:sp>
      </p:grpSp>
      <p:grpSp>
        <p:nvGrpSpPr>
          <p:cNvPr id="614" name=""/>
          <p:cNvGrpSpPr/>
          <p:nvPr/>
        </p:nvGrpSpPr>
        <p:grpSpPr>
          <a:xfrm>
            <a:off x="3760920" y="4433760"/>
            <a:ext cx="523080" cy="520920"/>
            <a:chOff x="3760920" y="4433760"/>
            <a:chExt cx="523080" cy="520920"/>
          </a:xfrm>
        </p:grpSpPr>
        <p:grpSp>
          <p:nvGrpSpPr>
            <p:cNvPr id="615" name=""/>
            <p:cNvGrpSpPr/>
            <p:nvPr/>
          </p:nvGrpSpPr>
          <p:grpSpPr>
            <a:xfrm>
              <a:off x="3760920" y="4433760"/>
              <a:ext cx="523080" cy="520920"/>
              <a:chOff x="3760920" y="4433760"/>
              <a:chExt cx="523080" cy="520920"/>
            </a:xfrm>
          </p:grpSpPr>
          <p:sp>
            <p:nvSpPr>
              <p:cNvPr id="616" name=""/>
              <p:cNvSpPr/>
              <p:nvPr/>
            </p:nvSpPr>
            <p:spPr>
              <a:xfrm>
                <a:off x="3761280" y="4433760"/>
                <a:ext cx="522720" cy="520920"/>
              </a:xfrm>
              <a:custGeom>
                <a:avLst/>
                <a:gdLst/>
                <a:ahLst/>
                <a:rect l="l" t="t" r="r" b="b"/>
                <a:pathLst>
                  <a:path stroke="0" w="21600" h="21600">
                    <a:moveTo>
                      <a:pt x="10664" y="1"/>
                    </a:moveTo>
                    <a:arcTo wR="10800" hR="10800" stAng="-5443239" swAng="6407782"/>
                    <a:lnTo>
                      <a:pt x="10800" y="10800"/>
                    </a:lnTo>
                    <a:close/>
                  </a:path>
                  <a:path fill="none" w="21600" h="21600">
                    <a:moveTo>
                      <a:pt x="10664" y="1"/>
                    </a:moveTo>
                    <a:arcTo wR="10800" hR="10800" stAng="-5443239" swAng="6407782"/>
                  </a:path>
                </a:pathLst>
              </a:custGeom>
              <a:solidFill>
                <a:srgbClr val="99003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17" name=""/>
              <p:cNvSpPr/>
              <p:nvPr/>
            </p:nvSpPr>
            <p:spPr>
              <a:xfrm>
                <a:off x="3760920" y="4433760"/>
                <a:ext cx="522720" cy="520200"/>
              </a:xfrm>
              <a:custGeom>
                <a:avLst/>
                <a:gdLst/>
                <a:ahLst/>
                <a:rect l="l" t="t" r="r" b="b"/>
                <a:pathLst>
                  <a:path stroke="0" w="21600" h="21600">
                    <a:moveTo>
                      <a:pt x="21178" y="13791"/>
                    </a:moveTo>
                    <a:arcTo wR="10800" hR="10800" stAng="964543" swAng="15192218"/>
                    <a:lnTo>
                      <a:pt x="10800" y="10800"/>
                    </a:lnTo>
                    <a:close/>
                  </a:path>
                  <a:path fill="none" w="21600" h="21600">
                    <a:moveTo>
                      <a:pt x="21178" y="13791"/>
                    </a:moveTo>
                    <a:arcTo wR="10800" hR="10800" stAng="964543" swAng="15192218"/>
                  </a:path>
                </a:pathLst>
              </a:custGeom>
              <a:solidFill>
                <a:srgbClr val="fff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618" name=""/>
            <p:cNvSpPr/>
            <p:nvPr/>
          </p:nvSpPr>
          <p:spPr>
            <a:xfrm>
              <a:off x="3797640" y="4611600"/>
              <a:ext cx="356400" cy="30780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S.</a:t>
              </a:r>
              <a:endParaRPr b="0" lang="en-US" sz="1000" strike="noStrike" u="none">
                <a:solidFill>
                  <a:srgbClr val="ffffff"/>
                </a:solidFill>
                <a:effectLst/>
                <a:uFillTx/>
                <a:latin typeface="Times New Roman"/>
              </a:endParaRPr>
            </a:p>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NV</a:t>
              </a:r>
              <a:endParaRPr b="0" lang="en-US" sz="1000" strike="noStrike" u="none">
                <a:solidFill>
                  <a:srgbClr val="ffffff"/>
                </a:solidFill>
                <a:effectLst/>
                <a:uFillTx/>
                <a:latin typeface="Times New Roman"/>
              </a:endParaRPr>
            </a:p>
          </p:txBody>
        </p:sp>
      </p:grpSp>
      <p:grpSp>
        <p:nvGrpSpPr>
          <p:cNvPr id="619" name=""/>
          <p:cNvGrpSpPr/>
          <p:nvPr/>
        </p:nvGrpSpPr>
        <p:grpSpPr>
          <a:xfrm>
            <a:off x="3327120" y="5334120"/>
            <a:ext cx="691200" cy="687240"/>
            <a:chOff x="3327120" y="5334120"/>
            <a:chExt cx="691200" cy="687240"/>
          </a:xfrm>
        </p:grpSpPr>
        <p:grpSp>
          <p:nvGrpSpPr>
            <p:cNvPr id="620" name=""/>
            <p:cNvGrpSpPr/>
            <p:nvPr/>
          </p:nvGrpSpPr>
          <p:grpSpPr>
            <a:xfrm>
              <a:off x="3327120" y="5334120"/>
              <a:ext cx="691200" cy="687240"/>
              <a:chOff x="3327120" y="5334120"/>
              <a:chExt cx="691200" cy="687240"/>
            </a:xfrm>
          </p:grpSpPr>
          <p:sp>
            <p:nvSpPr>
              <p:cNvPr id="621" name=""/>
              <p:cNvSpPr/>
              <p:nvPr/>
            </p:nvSpPr>
            <p:spPr>
              <a:xfrm>
                <a:off x="3327120" y="5334120"/>
                <a:ext cx="690120" cy="686520"/>
              </a:xfrm>
              <a:custGeom>
                <a:avLst/>
                <a:gdLst/>
                <a:ahLst/>
                <a:rect l="l" t="t" r="r" b="b"/>
                <a:pathLst>
                  <a:path stroke="0" w="21600" h="21600">
                    <a:moveTo>
                      <a:pt x="10664" y="1"/>
                    </a:moveTo>
                    <a:arcTo wR="10800" hR="10800" stAng="-5443239" swAng="14825967"/>
                    <a:lnTo>
                      <a:pt x="10800" y="10800"/>
                    </a:lnTo>
                    <a:close/>
                  </a:path>
                  <a:path fill="none" w="21600" h="21600">
                    <a:moveTo>
                      <a:pt x="10664" y="1"/>
                    </a:moveTo>
                    <a:arcTo wR="10800" hR="10800" stAng="-5443239" swAng="14825967"/>
                  </a:path>
                </a:pathLst>
              </a:cu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22" name=""/>
              <p:cNvSpPr/>
              <p:nvPr/>
            </p:nvSpPr>
            <p:spPr>
              <a:xfrm>
                <a:off x="3327480" y="5334120"/>
                <a:ext cx="690840" cy="687240"/>
              </a:xfrm>
              <a:custGeom>
                <a:avLst/>
                <a:gdLst/>
                <a:ahLst/>
                <a:rect l="l" t="t" r="r" b="b"/>
                <a:pathLst>
                  <a:path stroke="0" w="21600" h="21600">
                    <a:moveTo>
                      <a:pt x="905" y="15127"/>
                    </a:moveTo>
                    <a:arcTo wR="10800" hR="10800" stAng="9382728" swAng="6774033"/>
                    <a:lnTo>
                      <a:pt x="10800" y="10800"/>
                    </a:lnTo>
                    <a:close/>
                  </a:path>
                  <a:path fill="none" w="21600" h="21600">
                    <a:moveTo>
                      <a:pt x="905" y="15127"/>
                    </a:moveTo>
                    <a:arcTo wR="10800" hR="10800" stAng="9382728" swAng="6774033"/>
                  </a:path>
                </a:pathLst>
              </a:custGeom>
              <a:solidFill>
                <a:srgbClr val="99003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623" name=""/>
            <p:cNvSpPr/>
            <p:nvPr/>
          </p:nvSpPr>
          <p:spPr>
            <a:xfrm>
              <a:off x="3425760" y="5716440"/>
              <a:ext cx="571680" cy="200880"/>
            </a:xfrm>
            <a:prstGeom prst="rect">
              <a:avLst/>
            </a:prstGeom>
            <a:noFill/>
            <a:ln w="0">
              <a:noFill/>
            </a:ln>
          </p:spPr>
          <p:style>
            <a:lnRef idx="0"/>
            <a:fillRef idx="0"/>
            <a:effectRef idx="0"/>
            <a:fontRef idx="minor"/>
          </p:style>
          <p:txBody>
            <a:bodyPr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Market</a:t>
              </a:r>
              <a:endParaRPr b="0" lang="en-US" sz="1000" strike="noStrike" u="none">
                <a:solidFill>
                  <a:srgbClr val="ffffff"/>
                </a:solidFill>
                <a:effectLst/>
                <a:uFillTx/>
                <a:latin typeface="Times New Roman"/>
              </a:endParaRPr>
            </a:p>
          </p:txBody>
        </p:sp>
      </p:grpSp>
      <p:grpSp>
        <p:nvGrpSpPr>
          <p:cNvPr id="624" name=""/>
          <p:cNvGrpSpPr/>
          <p:nvPr/>
        </p:nvGrpSpPr>
        <p:grpSpPr>
          <a:xfrm>
            <a:off x="4205160" y="5037120"/>
            <a:ext cx="615960" cy="620640"/>
            <a:chOff x="4205160" y="5037120"/>
            <a:chExt cx="615960" cy="620640"/>
          </a:xfrm>
        </p:grpSpPr>
        <p:grpSp>
          <p:nvGrpSpPr>
            <p:cNvPr id="625" name=""/>
            <p:cNvGrpSpPr/>
            <p:nvPr/>
          </p:nvGrpSpPr>
          <p:grpSpPr>
            <a:xfrm>
              <a:off x="4205160" y="5037120"/>
              <a:ext cx="615960" cy="620640"/>
              <a:chOff x="4205160" y="5037120"/>
              <a:chExt cx="615960" cy="620640"/>
            </a:xfrm>
          </p:grpSpPr>
          <p:sp>
            <p:nvSpPr>
              <p:cNvPr id="626" name=""/>
              <p:cNvSpPr/>
              <p:nvPr/>
            </p:nvSpPr>
            <p:spPr>
              <a:xfrm>
                <a:off x="4205160" y="5041800"/>
                <a:ext cx="615960" cy="615960"/>
              </a:xfrm>
              <a:prstGeom prst="ellipse">
                <a:avLst/>
              </a:prstGeom>
              <a:solidFill>
                <a:srgbClr val="c0c0c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627" name=""/>
              <p:cNvSpPr/>
              <p:nvPr/>
            </p:nvSpPr>
            <p:spPr>
              <a:xfrm flipV="1">
                <a:off x="4498920" y="5037120"/>
                <a:ext cx="1800" cy="24768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628" name=""/>
            <p:cNvSpPr/>
            <p:nvPr/>
          </p:nvSpPr>
          <p:spPr>
            <a:xfrm>
              <a:off x="4247640" y="5316480"/>
              <a:ext cx="518400" cy="30780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Palo</a:t>
              </a:r>
              <a:endParaRPr b="0" lang="en-US" sz="1000" strike="noStrike" u="none">
                <a:solidFill>
                  <a:srgbClr val="ffffff"/>
                </a:solidFill>
                <a:effectLst/>
                <a:uFillTx/>
                <a:latin typeface="Times New Roman"/>
              </a:endParaRPr>
            </a:p>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Verde</a:t>
              </a:r>
              <a:endParaRPr b="0" lang="en-US" sz="1000" strike="noStrike" u="none">
                <a:solidFill>
                  <a:srgbClr val="ffffff"/>
                </a:solidFill>
                <a:effectLst/>
                <a:uFillTx/>
                <a:latin typeface="Times New Roman"/>
              </a:endParaRPr>
            </a:p>
          </p:txBody>
        </p:sp>
      </p:grpSp>
      <p:grpSp>
        <p:nvGrpSpPr>
          <p:cNvPr id="629" name=""/>
          <p:cNvGrpSpPr/>
          <p:nvPr/>
        </p:nvGrpSpPr>
        <p:grpSpPr>
          <a:xfrm>
            <a:off x="4664160" y="4560840"/>
            <a:ext cx="683280" cy="638280"/>
            <a:chOff x="4664160" y="4560840"/>
            <a:chExt cx="683280" cy="638280"/>
          </a:xfrm>
        </p:grpSpPr>
        <p:grpSp>
          <p:nvGrpSpPr>
            <p:cNvPr id="630" name=""/>
            <p:cNvGrpSpPr/>
            <p:nvPr/>
          </p:nvGrpSpPr>
          <p:grpSpPr>
            <a:xfrm>
              <a:off x="4704480" y="4560840"/>
              <a:ext cx="642960" cy="638280"/>
              <a:chOff x="4704480" y="4560840"/>
              <a:chExt cx="642960" cy="638280"/>
            </a:xfrm>
          </p:grpSpPr>
          <p:sp>
            <p:nvSpPr>
              <p:cNvPr id="631" name=""/>
              <p:cNvSpPr/>
              <p:nvPr/>
            </p:nvSpPr>
            <p:spPr>
              <a:xfrm>
                <a:off x="4704480" y="4560840"/>
                <a:ext cx="642960" cy="638280"/>
              </a:xfrm>
              <a:custGeom>
                <a:avLst/>
                <a:gdLst/>
                <a:ahLst/>
                <a:rect l="l" t="t" r="r" b="b"/>
                <a:pathLst>
                  <a:path stroke="0" w="21600" h="21600">
                    <a:moveTo>
                      <a:pt x="10664" y="1"/>
                    </a:moveTo>
                    <a:arcTo wR="10800" hR="10800" stAng="-5443239" swAng="7503797"/>
                    <a:lnTo>
                      <a:pt x="10800" y="10800"/>
                    </a:lnTo>
                    <a:close/>
                  </a:path>
                  <a:path fill="none" w="21600" h="21600">
                    <a:moveTo>
                      <a:pt x="10664" y="1"/>
                    </a:moveTo>
                    <a:arcTo wR="10800" hR="10800" stAng="-5443239" swAng="7503797"/>
                  </a:path>
                </a:pathLst>
              </a:cu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32" name=""/>
              <p:cNvSpPr/>
              <p:nvPr/>
            </p:nvSpPr>
            <p:spPr>
              <a:xfrm>
                <a:off x="4705200" y="4560840"/>
                <a:ext cx="640440" cy="637920"/>
              </a:xfrm>
              <a:custGeom>
                <a:avLst/>
                <a:gdLst/>
                <a:ahLst/>
                <a:rect l="l" t="t" r="r" b="b"/>
                <a:pathLst>
                  <a:path stroke="0" w="21600" h="21600">
                    <a:moveTo>
                      <a:pt x="19717" y="16893"/>
                    </a:moveTo>
                    <a:arcTo wR="10800" hR="10800" stAng="2060557" swAng="14096203"/>
                    <a:lnTo>
                      <a:pt x="10800" y="10800"/>
                    </a:lnTo>
                    <a:close/>
                  </a:path>
                  <a:path fill="none" w="21600" h="21600">
                    <a:moveTo>
                      <a:pt x="19717" y="16893"/>
                    </a:moveTo>
                    <a:arcTo wR="10800" hR="10800" stAng="2060557" swAng="14096203"/>
                  </a:path>
                </a:pathLst>
              </a:custGeom>
              <a:solidFill>
                <a:srgbClr val="99003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633" name=""/>
            <p:cNvSpPr/>
            <p:nvPr/>
          </p:nvSpPr>
          <p:spPr>
            <a:xfrm>
              <a:off x="4664160" y="4862520"/>
              <a:ext cx="672840" cy="20088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NavGlen</a:t>
              </a:r>
              <a:endParaRPr b="0" lang="en-US" sz="1000" strike="noStrike" u="none">
                <a:solidFill>
                  <a:srgbClr val="ffffff"/>
                </a:solidFill>
                <a:effectLst/>
                <a:uFillTx/>
                <a:latin typeface="Times New Roman"/>
              </a:endParaRPr>
            </a:p>
          </p:txBody>
        </p:sp>
      </p:grpSp>
      <p:grpSp>
        <p:nvGrpSpPr>
          <p:cNvPr id="634" name=""/>
          <p:cNvGrpSpPr/>
          <p:nvPr/>
        </p:nvGrpSpPr>
        <p:grpSpPr>
          <a:xfrm>
            <a:off x="4895640" y="5738760"/>
            <a:ext cx="629280" cy="628200"/>
            <a:chOff x="4895640" y="5738760"/>
            <a:chExt cx="629280" cy="628200"/>
          </a:xfrm>
        </p:grpSpPr>
        <p:grpSp>
          <p:nvGrpSpPr>
            <p:cNvPr id="635" name=""/>
            <p:cNvGrpSpPr/>
            <p:nvPr/>
          </p:nvGrpSpPr>
          <p:grpSpPr>
            <a:xfrm>
              <a:off x="4895640" y="5738760"/>
              <a:ext cx="629280" cy="628200"/>
              <a:chOff x="4895640" y="5738760"/>
              <a:chExt cx="629280" cy="628200"/>
            </a:xfrm>
          </p:grpSpPr>
          <p:sp>
            <p:nvSpPr>
              <p:cNvPr id="636" name=""/>
              <p:cNvSpPr/>
              <p:nvPr/>
            </p:nvSpPr>
            <p:spPr>
              <a:xfrm>
                <a:off x="4895640" y="5738760"/>
                <a:ext cx="629280" cy="627840"/>
              </a:xfrm>
              <a:custGeom>
                <a:avLst/>
                <a:gdLst/>
                <a:ahLst/>
                <a:rect l="l" t="t" r="r" b="b"/>
                <a:pathLst>
                  <a:path stroke="0" w="21600" h="21600">
                    <a:moveTo>
                      <a:pt x="10667" y="1"/>
                    </a:moveTo>
                    <a:arcTo wR="10800" hR="10800" stAng="-5442439" swAng="3480920"/>
                    <a:lnTo>
                      <a:pt x="10800" y="10800"/>
                    </a:lnTo>
                    <a:close/>
                  </a:path>
                  <a:path fill="none" w="21600" h="21600">
                    <a:moveTo>
                      <a:pt x="10667" y="1"/>
                    </a:moveTo>
                    <a:arcTo wR="10800" hR="10800" stAng="-5442439" swAng="3480920"/>
                  </a:path>
                </a:pathLst>
              </a:cu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37" name=""/>
              <p:cNvSpPr/>
              <p:nvPr/>
            </p:nvSpPr>
            <p:spPr>
              <a:xfrm>
                <a:off x="4896360" y="5739120"/>
                <a:ext cx="627480" cy="627480"/>
              </a:xfrm>
              <a:custGeom>
                <a:avLst/>
                <a:gdLst/>
                <a:ahLst/>
                <a:rect l="l" t="t" r="r" b="b"/>
                <a:pathLst>
                  <a:path stroke="0" w="21600" h="21600">
                    <a:moveTo>
                      <a:pt x="19889" y="4967"/>
                    </a:moveTo>
                    <a:arcTo wR="10800" hR="10800" stAng="-1961519" swAng="4911097"/>
                    <a:lnTo>
                      <a:pt x="10800" y="10800"/>
                    </a:lnTo>
                    <a:close/>
                  </a:path>
                  <a:path fill="none" w="21600" h="21600">
                    <a:moveTo>
                      <a:pt x="19889" y="4967"/>
                    </a:moveTo>
                    <a:arcTo wR="10800" hR="10800" stAng="-1961519" swAng="4911097"/>
                  </a:path>
                </a:pathLst>
              </a:custGeom>
              <a:solidFill>
                <a:srgbClr val="99003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38" name=""/>
              <p:cNvSpPr/>
              <p:nvPr/>
            </p:nvSpPr>
            <p:spPr>
              <a:xfrm>
                <a:off x="4896000" y="5739120"/>
                <a:ext cx="628200" cy="627480"/>
              </a:xfrm>
              <a:custGeom>
                <a:avLst/>
                <a:gdLst/>
                <a:ahLst/>
                <a:rect l="l" t="t" r="r" b="b"/>
                <a:pathLst>
                  <a:path stroke="0" w="21600" h="21600">
                    <a:moveTo>
                      <a:pt x="17863" y="18971"/>
                    </a:moveTo>
                    <a:arcTo wR="10800" hR="10800" stAng="2949578" swAng="12171182"/>
                    <a:lnTo>
                      <a:pt x="10800" y="10800"/>
                    </a:lnTo>
                    <a:close/>
                  </a:path>
                  <a:path fill="none" w="21600" h="21600">
                    <a:moveTo>
                      <a:pt x="17863" y="18971"/>
                    </a:moveTo>
                    <a:arcTo wR="10800" hR="10800" stAng="2949578" swAng="12171182"/>
                  </a:path>
                </a:pathLst>
              </a:custGeom>
              <a:solidFill>
                <a:srgbClr val="fff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39" name=""/>
              <p:cNvSpPr/>
              <p:nvPr/>
            </p:nvSpPr>
            <p:spPr>
              <a:xfrm flipH="1" flipV="1">
                <a:off x="5113080" y="5753880"/>
                <a:ext cx="92880" cy="29484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40" name=""/>
              <p:cNvSpPr/>
              <p:nvPr/>
            </p:nvSpPr>
            <p:spPr>
              <a:xfrm>
                <a:off x="4896360" y="5738760"/>
                <a:ext cx="626760" cy="628200"/>
              </a:xfrm>
              <a:custGeom>
                <a:avLst/>
                <a:gdLst/>
                <a:ahLst/>
                <a:rect l="l" t="t" r="r" b="b"/>
                <a:pathLst>
                  <a:path stroke="0" w="21600" h="21600">
                    <a:moveTo>
                      <a:pt x="7465" y="528"/>
                    </a:moveTo>
                    <a:arcTo wR="10800" hR="10800" stAng="-6479240" swAng="1036801"/>
                    <a:lnTo>
                      <a:pt x="10800" y="10800"/>
                    </a:lnTo>
                    <a:close/>
                  </a:path>
                  <a:path fill="none" w="21600" h="21600">
                    <a:moveTo>
                      <a:pt x="7465" y="528"/>
                    </a:moveTo>
                    <a:arcTo wR="10800" hR="10800" stAng="-6479240" swAng="1036801"/>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641" name=""/>
            <p:cNvSpPr/>
            <p:nvPr/>
          </p:nvSpPr>
          <p:spPr>
            <a:xfrm>
              <a:off x="4930920" y="6049800"/>
              <a:ext cx="342360" cy="20088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AZ</a:t>
              </a:r>
              <a:endParaRPr b="0" lang="en-US" sz="1000" strike="noStrike" u="none">
                <a:solidFill>
                  <a:srgbClr val="ffffff"/>
                </a:solidFill>
                <a:effectLst/>
                <a:uFillTx/>
                <a:latin typeface="Times New Roman"/>
              </a:endParaRPr>
            </a:p>
          </p:txBody>
        </p:sp>
      </p:grpSp>
      <p:grpSp>
        <p:nvGrpSpPr>
          <p:cNvPr id="642" name=""/>
          <p:cNvGrpSpPr/>
          <p:nvPr/>
        </p:nvGrpSpPr>
        <p:grpSpPr>
          <a:xfrm>
            <a:off x="5587920" y="4483080"/>
            <a:ext cx="825480" cy="825480"/>
            <a:chOff x="5587920" y="4483080"/>
            <a:chExt cx="825480" cy="825480"/>
          </a:xfrm>
        </p:grpSpPr>
        <p:grpSp>
          <p:nvGrpSpPr>
            <p:cNvPr id="643" name=""/>
            <p:cNvGrpSpPr/>
            <p:nvPr/>
          </p:nvGrpSpPr>
          <p:grpSpPr>
            <a:xfrm>
              <a:off x="5587920" y="4483080"/>
              <a:ext cx="825480" cy="825480"/>
              <a:chOff x="5587920" y="4483080"/>
              <a:chExt cx="825480" cy="825480"/>
            </a:xfrm>
          </p:grpSpPr>
          <p:sp>
            <p:nvSpPr>
              <p:cNvPr id="644" name=""/>
              <p:cNvSpPr/>
              <p:nvPr/>
            </p:nvSpPr>
            <p:spPr>
              <a:xfrm>
                <a:off x="5587920" y="4483080"/>
                <a:ext cx="825480" cy="825480"/>
              </a:xfrm>
              <a:prstGeom prst="ellipse">
                <a:avLst/>
              </a:prstGeom>
              <a:solidFill>
                <a:srgbClr val="990033"/>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645" name=""/>
              <p:cNvSpPr/>
              <p:nvPr/>
            </p:nvSpPr>
            <p:spPr>
              <a:xfrm flipV="1">
                <a:off x="5997600" y="4498560"/>
                <a:ext cx="1440" cy="35244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646" name=""/>
            <p:cNvSpPr/>
            <p:nvPr/>
          </p:nvSpPr>
          <p:spPr>
            <a:xfrm>
              <a:off x="5675760" y="4827600"/>
              <a:ext cx="630720" cy="30780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Four</a:t>
              </a:r>
              <a:endParaRPr b="0" lang="en-US" sz="1000" strike="noStrike" u="none">
                <a:solidFill>
                  <a:srgbClr val="ffffff"/>
                </a:solidFill>
                <a:effectLst/>
                <a:uFillTx/>
                <a:latin typeface="Times New Roman"/>
              </a:endParaRPr>
            </a:p>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Corners</a:t>
              </a:r>
              <a:endParaRPr b="0" lang="en-US" sz="1000" strike="noStrike" u="none">
                <a:solidFill>
                  <a:srgbClr val="ffffff"/>
                </a:solidFill>
                <a:effectLst/>
                <a:uFillTx/>
                <a:latin typeface="Times New Roman"/>
              </a:endParaRPr>
            </a:p>
          </p:txBody>
        </p:sp>
      </p:grpSp>
      <p:grpSp>
        <p:nvGrpSpPr>
          <p:cNvPr id="647" name=""/>
          <p:cNvGrpSpPr/>
          <p:nvPr/>
        </p:nvGrpSpPr>
        <p:grpSpPr>
          <a:xfrm>
            <a:off x="6509520" y="5495760"/>
            <a:ext cx="429120" cy="419040"/>
            <a:chOff x="6509520" y="5495760"/>
            <a:chExt cx="429120" cy="419040"/>
          </a:xfrm>
        </p:grpSpPr>
        <p:grpSp>
          <p:nvGrpSpPr>
            <p:cNvPr id="648" name=""/>
            <p:cNvGrpSpPr/>
            <p:nvPr/>
          </p:nvGrpSpPr>
          <p:grpSpPr>
            <a:xfrm>
              <a:off x="6519960" y="5495760"/>
              <a:ext cx="418680" cy="419040"/>
              <a:chOff x="6519960" y="5495760"/>
              <a:chExt cx="418680" cy="419040"/>
            </a:xfrm>
          </p:grpSpPr>
          <p:sp>
            <p:nvSpPr>
              <p:cNvPr id="649" name=""/>
              <p:cNvSpPr/>
              <p:nvPr/>
            </p:nvSpPr>
            <p:spPr>
              <a:xfrm>
                <a:off x="6520320" y="5495760"/>
                <a:ext cx="417240" cy="418680"/>
              </a:xfrm>
              <a:custGeom>
                <a:avLst/>
                <a:gdLst/>
                <a:ahLst/>
                <a:rect l="l" t="t" r="r" b="b"/>
                <a:pathLst>
                  <a:path stroke="0" w="21600" h="21600">
                    <a:moveTo>
                      <a:pt x="10667" y="1"/>
                    </a:moveTo>
                    <a:arcTo wR="10800" hR="10800" stAng="-5442439" swAng="3982905"/>
                    <a:lnTo>
                      <a:pt x="10800" y="10800"/>
                    </a:lnTo>
                    <a:close/>
                  </a:path>
                  <a:path fill="none" w="21600" h="21600">
                    <a:moveTo>
                      <a:pt x="10667" y="1"/>
                    </a:moveTo>
                    <a:arcTo wR="10800" hR="10800" stAng="-5442439" swAng="3982905"/>
                  </a:path>
                </a:pathLst>
              </a:cu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50" name=""/>
              <p:cNvSpPr/>
              <p:nvPr/>
            </p:nvSpPr>
            <p:spPr>
              <a:xfrm flipV="1">
                <a:off x="6726600" y="5619960"/>
                <a:ext cx="191160" cy="82800"/>
              </a:xfrm>
              <a:prstGeom prst="line">
                <a:avLst/>
              </a:prstGeom>
              <a:ln w="0">
                <a:noFill/>
              </a:ln>
            </p:spPr>
            <p:style>
              <a:lnRef idx="0"/>
              <a:fillRef idx="0"/>
              <a:effectRef idx="0"/>
              <a:fontRef idx="minor"/>
            </p:style>
            <p:txBody>
              <a:bodyPr lIns="90000" rIns="90000" tIns="36000" bIns="36000" anchor="t">
                <a:noAutofit/>
              </a:bodyPr>
              <a:p>
                <a:endParaRPr b="0" lang="en-US" sz="2400" strike="noStrike" u="none">
                  <a:solidFill>
                    <a:srgbClr val="ffffff"/>
                  </a:solidFill>
                  <a:effectLst/>
                  <a:uFillTx/>
                  <a:latin typeface="Times New Roman"/>
                </a:endParaRPr>
              </a:p>
            </p:txBody>
          </p:sp>
          <p:sp>
            <p:nvSpPr>
              <p:cNvPr id="651" name=""/>
              <p:cNvSpPr/>
              <p:nvPr/>
            </p:nvSpPr>
            <p:spPr>
              <a:xfrm>
                <a:off x="6519960" y="5495760"/>
                <a:ext cx="418680" cy="419040"/>
              </a:xfrm>
              <a:custGeom>
                <a:avLst/>
                <a:gdLst/>
                <a:ahLst/>
                <a:rect l="l" t="t" r="r" b="b"/>
                <a:pathLst>
                  <a:path stroke="0" w="21600" h="21600">
                    <a:moveTo>
                      <a:pt x="20641" y="6351"/>
                    </a:moveTo>
                    <a:arcTo wR="10800" hR="10800" stAng="-1459535" swAng="17617095"/>
                    <a:lnTo>
                      <a:pt x="10800" y="10800"/>
                    </a:lnTo>
                    <a:close/>
                  </a:path>
                  <a:path fill="none" w="21600" h="21600">
                    <a:moveTo>
                      <a:pt x="20641" y="6351"/>
                    </a:moveTo>
                    <a:arcTo wR="10800" hR="10800" stAng="-1459535" swAng="17617095"/>
                  </a:path>
                </a:pathLst>
              </a:custGeom>
              <a:solidFill>
                <a:srgbClr val="fff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652" name=""/>
            <p:cNvSpPr/>
            <p:nvPr/>
          </p:nvSpPr>
          <p:spPr>
            <a:xfrm>
              <a:off x="6509520" y="5703840"/>
              <a:ext cx="377280" cy="20088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NM</a:t>
              </a:r>
              <a:endParaRPr b="0" lang="en-US" sz="1000" strike="noStrike" u="none">
                <a:solidFill>
                  <a:srgbClr val="ffffff"/>
                </a:solidFill>
                <a:effectLst/>
                <a:uFillTx/>
                <a:latin typeface="Times New Roman"/>
              </a:endParaRPr>
            </a:p>
          </p:txBody>
        </p:sp>
      </p:grpSp>
      <p:grpSp>
        <p:nvGrpSpPr>
          <p:cNvPr id="653" name=""/>
          <p:cNvGrpSpPr/>
          <p:nvPr/>
        </p:nvGrpSpPr>
        <p:grpSpPr>
          <a:xfrm>
            <a:off x="2862360" y="880920"/>
            <a:ext cx="1326240" cy="1326960"/>
            <a:chOff x="2862360" y="880920"/>
            <a:chExt cx="1326240" cy="1326960"/>
          </a:xfrm>
        </p:grpSpPr>
        <p:grpSp>
          <p:nvGrpSpPr>
            <p:cNvPr id="654" name=""/>
            <p:cNvGrpSpPr/>
            <p:nvPr/>
          </p:nvGrpSpPr>
          <p:grpSpPr>
            <a:xfrm>
              <a:off x="2862360" y="880920"/>
              <a:ext cx="1326240" cy="1326960"/>
              <a:chOff x="2862360" y="880920"/>
              <a:chExt cx="1326240" cy="1326960"/>
            </a:xfrm>
          </p:grpSpPr>
          <p:sp>
            <p:nvSpPr>
              <p:cNvPr id="655" name=""/>
              <p:cNvSpPr/>
              <p:nvPr/>
            </p:nvSpPr>
            <p:spPr>
              <a:xfrm>
                <a:off x="2862360" y="880920"/>
                <a:ext cx="1326240" cy="1326600"/>
              </a:xfrm>
              <a:custGeom>
                <a:avLst/>
                <a:gdLst/>
                <a:ahLst/>
                <a:rect l="l" t="t" r="r" b="b"/>
                <a:pathLst>
                  <a:path stroke="0" w="21600" h="21600">
                    <a:moveTo>
                      <a:pt x="10800" y="0"/>
                    </a:moveTo>
                    <a:arcTo wR="10800" hR="10800" stAng="-5400000" swAng="19967033"/>
                    <a:lnTo>
                      <a:pt x="10800" y="10800"/>
                    </a:lnTo>
                    <a:close/>
                  </a:path>
                  <a:path fill="none" w="21600" h="21600">
                    <a:moveTo>
                      <a:pt x="10800" y="0"/>
                    </a:moveTo>
                    <a:arcTo wR="10800" hR="10800" stAng="-5400000" swAng="19967033"/>
                  </a:path>
                </a:pathLst>
              </a:cu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56" name=""/>
              <p:cNvSpPr/>
              <p:nvPr/>
            </p:nvSpPr>
            <p:spPr>
              <a:xfrm flipH="1" flipV="1">
                <a:off x="3219120" y="948600"/>
                <a:ext cx="305640" cy="59508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57" name=""/>
              <p:cNvSpPr/>
              <p:nvPr/>
            </p:nvSpPr>
            <p:spPr>
              <a:xfrm>
                <a:off x="2862360" y="880920"/>
                <a:ext cx="1325160" cy="1326960"/>
              </a:xfrm>
              <a:custGeom>
                <a:avLst/>
                <a:gdLst/>
                <a:ahLst/>
                <a:rect l="l" t="t" r="r" b="b"/>
                <a:pathLst>
                  <a:path stroke="0" w="21600" h="21600">
                    <a:moveTo>
                      <a:pt x="5861" y="1196"/>
                    </a:moveTo>
                    <a:arcTo wR="10800" hR="10800" stAng="-7032967" swAng="275775"/>
                    <a:lnTo>
                      <a:pt x="10800" y="10800"/>
                    </a:lnTo>
                    <a:close/>
                  </a:path>
                  <a:path fill="none" w="21600" h="21600">
                    <a:moveTo>
                      <a:pt x="5861" y="1196"/>
                    </a:moveTo>
                    <a:arcTo wR="10800" hR="10800" stAng="-7032967" swAng="275775"/>
                  </a:path>
                </a:pathLst>
              </a:custGeom>
              <a:solidFill>
                <a:srgbClr val="ffff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58" name=""/>
              <p:cNvSpPr/>
              <p:nvPr/>
            </p:nvSpPr>
            <p:spPr>
              <a:xfrm>
                <a:off x="2862720" y="880920"/>
                <a:ext cx="1324800" cy="1326960"/>
              </a:xfrm>
              <a:custGeom>
                <a:avLst/>
                <a:gdLst/>
                <a:ahLst/>
                <a:rect l="l" t="t" r="r" b="b"/>
                <a:pathLst>
                  <a:path stroke="0" w="21600" h="21600">
                    <a:moveTo>
                      <a:pt x="6646" y="831"/>
                    </a:moveTo>
                    <a:arcTo wR="10800" hR="10800" stAng="-6757191" swAng="1269064"/>
                    <a:lnTo>
                      <a:pt x="10800" y="10800"/>
                    </a:lnTo>
                    <a:close/>
                  </a:path>
                  <a:path fill="none" w="21600" h="21600">
                    <a:moveTo>
                      <a:pt x="6646" y="831"/>
                    </a:moveTo>
                    <a:arcTo wR="10800" hR="10800" stAng="-6757191" swAng="1269064"/>
                  </a:path>
                </a:pathLst>
              </a:custGeom>
              <a:solidFill>
                <a:srgbClr val="c0c0c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59" name=""/>
              <p:cNvSpPr/>
              <p:nvPr/>
            </p:nvSpPr>
            <p:spPr>
              <a:xfrm>
                <a:off x="2879640" y="880920"/>
                <a:ext cx="1291680" cy="1326600"/>
              </a:xfrm>
              <a:custGeom>
                <a:avLst/>
                <a:gdLst/>
                <a:ahLst/>
                <a:rect l="l" t="t" r="r" b="b"/>
                <a:pathLst>
                  <a:path stroke="0" w="21600" h="21600">
                    <a:moveTo>
                      <a:pt x="10523" y="4"/>
                    </a:moveTo>
                    <a:arcTo wR="10800" hR="10800" stAng="-5488128" swAng="88128"/>
                    <a:lnTo>
                      <a:pt x="10800" y="10800"/>
                    </a:lnTo>
                    <a:close/>
                  </a:path>
                  <a:path fill="none" w="21600" h="21600">
                    <a:moveTo>
                      <a:pt x="10523" y="4"/>
                    </a:moveTo>
                    <a:arcTo wR="10800" hR="10800" stAng="-5488128" swAng="88128"/>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660" name=""/>
            <p:cNvSpPr/>
            <p:nvPr/>
          </p:nvSpPr>
          <p:spPr>
            <a:xfrm>
              <a:off x="3186000" y="1587600"/>
              <a:ext cx="714960" cy="30780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Mid-</a:t>
              </a:r>
              <a:endParaRPr b="0" lang="en-US" sz="1000" strike="noStrike" u="none">
                <a:solidFill>
                  <a:srgbClr val="ffffff"/>
                </a:solidFill>
                <a:effectLst/>
                <a:uFillTx/>
                <a:latin typeface="Times New Roman"/>
              </a:endParaRPr>
            </a:p>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Columbia</a:t>
              </a:r>
              <a:endParaRPr b="0" lang="en-US" sz="1000" strike="noStrike" u="none">
                <a:solidFill>
                  <a:srgbClr val="ffffff"/>
                </a:solidFill>
                <a:effectLst/>
                <a:uFillTx/>
                <a:latin typeface="Times New Roman"/>
              </a:endParaRPr>
            </a:p>
          </p:txBody>
        </p:sp>
      </p:grpSp>
      <p:grpSp>
        <p:nvGrpSpPr>
          <p:cNvPr id="661" name=""/>
          <p:cNvGrpSpPr/>
          <p:nvPr/>
        </p:nvGrpSpPr>
        <p:grpSpPr>
          <a:xfrm>
            <a:off x="766440" y="2633040"/>
            <a:ext cx="1688400" cy="1688040"/>
            <a:chOff x="766440" y="2633040"/>
            <a:chExt cx="1688400" cy="1688040"/>
          </a:xfrm>
        </p:grpSpPr>
        <p:grpSp>
          <p:nvGrpSpPr>
            <p:cNvPr id="662" name=""/>
            <p:cNvGrpSpPr/>
            <p:nvPr/>
          </p:nvGrpSpPr>
          <p:grpSpPr>
            <a:xfrm>
              <a:off x="766440" y="2633040"/>
              <a:ext cx="1688400" cy="1688040"/>
              <a:chOff x="766440" y="2633040"/>
              <a:chExt cx="1688400" cy="1688040"/>
            </a:xfrm>
          </p:grpSpPr>
          <p:sp>
            <p:nvSpPr>
              <p:cNvPr id="663" name=""/>
              <p:cNvSpPr/>
              <p:nvPr/>
            </p:nvSpPr>
            <p:spPr>
              <a:xfrm>
                <a:off x="767160" y="2635200"/>
                <a:ext cx="1685880" cy="1683720"/>
              </a:xfrm>
              <a:custGeom>
                <a:avLst/>
                <a:gdLst/>
                <a:ahLst/>
                <a:rect l="l" t="t" r="r" b="b"/>
                <a:pathLst>
                  <a:path stroke="0" w="21600" h="21600">
                    <a:moveTo>
                      <a:pt x="10681" y="1"/>
                    </a:moveTo>
                    <a:arcTo wR="10800" hR="10800" stAng="-5437776" swAng="9086927"/>
                    <a:lnTo>
                      <a:pt x="10800" y="10800"/>
                    </a:lnTo>
                    <a:close/>
                  </a:path>
                  <a:path fill="none" w="21600" h="21600">
                    <a:moveTo>
                      <a:pt x="10681" y="1"/>
                    </a:moveTo>
                    <a:arcTo wR="10800" hR="10800" stAng="-5437776" swAng="9086927"/>
                  </a:path>
                </a:pathLst>
              </a:cu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64" name=""/>
              <p:cNvSpPr/>
              <p:nvPr/>
            </p:nvSpPr>
            <p:spPr>
              <a:xfrm>
                <a:off x="1600920" y="3468240"/>
                <a:ext cx="407880" cy="72252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65" name=""/>
              <p:cNvSpPr/>
              <p:nvPr/>
            </p:nvSpPr>
            <p:spPr>
              <a:xfrm>
                <a:off x="768240" y="2633040"/>
                <a:ext cx="1683720" cy="1686960"/>
              </a:xfrm>
              <a:custGeom>
                <a:avLst/>
                <a:gdLst/>
                <a:ahLst/>
                <a:rect l="l" t="t" r="r" b="b"/>
                <a:pathLst>
                  <a:path stroke="0" w="21600" h="21600">
                    <a:moveTo>
                      <a:pt x="16066" y="20229"/>
                    </a:moveTo>
                    <a:arcTo wR="10800" hR="10800" stAng="3649152" swAng="8995846"/>
                    <a:lnTo>
                      <a:pt x="10800" y="10800"/>
                    </a:lnTo>
                    <a:close/>
                  </a:path>
                  <a:path fill="none" w="21600" h="21600">
                    <a:moveTo>
                      <a:pt x="16066" y="20229"/>
                    </a:moveTo>
                    <a:arcTo wR="10800" hR="10800" stAng="3649152" swAng="8995846"/>
                  </a:path>
                </a:pathLst>
              </a:custGeom>
              <a:solidFill>
                <a:srgbClr val="fff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66" name=""/>
              <p:cNvSpPr/>
              <p:nvPr/>
            </p:nvSpPr>
            <p:spPr>
              <a:xfrm flipH="1" flipV="1">
                <a:off x="879480" y="3042720"/>
                <a:ext cx="721440" cy="42552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67" name=""/>
              <p:cNvSpPr/>
              <p:nvPr/>
            </p:nvSpPr>
            <p:spPr>
              <a:xfrm>
                <a:off x="766440" y="2636640"/>
                <a:ext cx="1688400" cy="1682280"/>
              </a:xfrm>
              <a:custGeom>
                <a:avLst/>
                <a:gdLst/>
                <a:ahLst/>
                <a:rect l="l" t="t" r="r" b="b"/>
                <a:pathLst>
                  <a:path stroke="0" w="21600" h="21600">
                    <a:moveTo>
                      <a:pt x="1518" y="5278"/>
                    </a:moveTo>
                    <a:arcTo wR="10800" hR="10800" stAng="-8955002" swAng="586972"/>
                    <a:lnTo>
                      <a:pt x="10800" y="10800"/>
                    </a:lnTo>
                    <a:close/>
                  </a:path>
                  <a:path fill="none" w="21600" h="21600">
                    <a:moveTo>
                      <a:pt x="1518" y="5278"/>
                    </a:moveTo>
                    <a:arcTo wR="10800" hR="10800" stAng="-8955002" swAng="586972"/>
                  </a:path>
                </a:pathLst>
              </a:custGeom>
              <a:solidFill>
                <a:srgbClr val="8dffb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68" name=""/>
              <p:cNvSpPr/>
              <p:nvPr/>
            </p:nvSpPr>
            <p:spPr>
              <a:xfrm>
                <a:off x="770040" y="2635200"/>
                <a:ext cx="1680840" cy="1685880"/>
              </a:xfrm>
              <a:custGeom>
                <a:avLst/>
                <a:gdLst/>
                <a:ahLst/>
                <a:rect l="l" t="t" r="r" b="b"/>
                <a:pathLst>
                  <a:path stroke="0" w="21600" h="21600">
                    <a:moveTo>
                      <a:pt x="2592" y="3781"/>
                    </a:moveTo>
                    <a:arcTo wR="10800" hR="10800" stAng="-8368030" swAng="2930254"/>
                    <a:lnTo>
                      <a:pt x="10800" y="10800"/>
                    </a:lnTo>
                    <a:close/>
                  </a:path>
                  <a:path fill="none" w="21600" h="21600">
                    <a:moveTo>
                      <a:pt x="2592" y="3781"/>
                    </a:moveTo>
                    <a:arcTo wR="10800" hR="10800" stAng="-8368030" swAng="2930254"/>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669" name=""/>
            <p:cNvSpPr/>
            <p:nvPr/>
          </p:nvSpPr>
          <p:spPr>
            <a:xfrm>
              <a:off x="914760" y="3567960"/>
              <a:ext cx="714960" cy="369000"/>
            </a:xfrm>
            <a:prstGeom prst="rect">
              <a:avLst/>
            </a:prstGeom>
            <a:noFill/>
            <a:ln w="0">
              <a:noFill/>
            </a:ln>
          </p:spPr>
          <p:style>
            <a:lnRef idx="0"/>
            <a:fillRef idx="0"/>
            <a:effectRef idx="0"/>
            <a:fontRef idx="minor"/>
          </p:style>
          <p:txBody>
            <a:bodyPr wrap="none" lIns="90000" rIns="90000" tIns="46800" bIns="4680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Northern</a:t>
              </a:r>
              <a:endParaRPr b="0" lang="en-US" sz="1000" strike="noStrike" u="none">
                <a:solidFill>
                  <a:srgbClr val="ffffff"/>
                </a:solidFill>
                <a:effectLst/>
                <a:uFillTx/>
                <a:latin typeface="Times New Roman"/>
              </a:endParaRPr>
            </a:p>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California</a:t>
              </a:r>
              <a:endParaRPr b="0" lang="en-US" sz="1000" strike="noStrike" u="none">
                <a:solidFill>
                  <a:srgbClr val="ffffff"/>
                </a:solidFill>
                <a:effectLst/>
                <a:uFillTx/>
                <a:latin typeface="Times New Roman"/>
              </a:endParaRPr>
            </a:p>
          </p:txBody>
        </p:sp>
      </p:grpSp>
      <p:grpSp>
        <p:nvGrpSpPr>
          <p:cNvPr id="670" name=""/>
          <p:cNvGrpSpPr/>
          <p:nvPr/>
        </p:nvGrpSpPr>
        <p:grpSpPr>
          <a:xfrm>
            <a:off x="1529640" y="4012200"/>
            <a:ext cx="1896840" cy="1898640"/>
            <a:chOff x="1529640" y="4012200"/>
            <a:chExt cx="1896840" cy="1898640"/>
          </a:xfrm>
        </p:grpSpPr>
        <p:sp>
          <p:nvSpPr>
            <p:cNvPr id="671" name=""/>
            <p:cNvSpPr/>
            <p:nvPr/>
          </p:nvSpPr>
          <p:spPr>
            <a:xfrm>
              <a:off x="1529640" y="4013280"/>
              <a:ext cx="1896840" cy="1894680"/>
            </a:xfrm>
            <a:custGeom>
              <a:avLst/>
              <a:gdLst/>
              <a:ahLst/>
              <a:rect l="l" t="t" r="r" b="b"/>
              <a:pathLst>
                <a:path stroke="0" w="21600" h="21600">
                  <a:moveTo>
                    <a:pt x="10681" y="1"/>
                  </a:moveTo>
                  <a:arcTo wR="10800" hR="10800" stAng="-5437776" swAng="2576749"/>
                  <a:lnTo>
                    <a:pt x="10800" y="10800"/>
                  </a:lnTo>
                  <a:close/>
                </a:path>
                <a:path fill="none" w="21600" h="21600">
                  <a:moveTo>
                    <a:pt x="10681" y="1"/>
                  </a:moveTo>
                  <a:arcTo wR="10800" hR="10800" stAng="-5437776" swAng="2576749"/>
                </a:path>
              </a:pathLst>
            </a:cu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72" name=""/>
            <p:cNvSpPr/>
            <p:nvPr/>
          </p:nvSpPr>
          <p:spPr>
            <a:xfrm flipV="1">
              <a:off x="2467800" y="4262760"/>
              <a:ext cx="645120" cy="68760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73" name=""/>
            <p:cNvSpPr/>
            <p:nvPr/>
          </p:nvSpPr>
          <p:spPr>
            <a:xfrm>
              <a:off x="1530000" y="4013640"/>
              <a:ext cx="1895040" cy="1894320"/>
            </a:xfrm>
            <a:custGeom>
              <a:avLst/>
              <a:gdLst/>
              <a:ahLst/>
              <a:rect l="l" t="t" r="r" b="b"/>
              <a:pathLst>
                <a:path stroke="0" w="21600" h="21600">
                  <a:moveTo>
                    <a:pt x="18071" y="2814"/>
                  </a:moveTo>
                  <a:arcTo wR="10800" hR="10800" stAng="-2861027" swAng="12118429"/>
                  <a:lnTo>
                    <a:pt x="10800" y="10800"/>
                  </a:lnTo>
                  <a:close/>
                </a:path>
                <a:path fill="none" w="21600" h="21600">
                  <a:moveTo>
                    <a:pt x="18071" y="2814"/>
                  </a:moveTo>
                  <a:arcTo wR="10800" hR="10800" stAng="-2861027" swAng="12118429"/>
                </a:path>
              </a:pathLst>
            </a:custGeom>
            <a:solidFill>
              <a:srgbClr val="fff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74" name=""/>
            <p:cNvSpPr/>
            <p:nvPr/>
          </p:nvSpPr>
          <p:spPr>
            <a:xfrm>
              <a:off x="1530360" y="4012200"/>
              <a:ext cx="1895400" cy="1898640"/>
            </a:xfrm>
            <a:custGeom>
              <a:avLst/>
              <a:gdLst/>
              <a:ahLst/>
              <a:rect l="l" t="t" r="r" b="b"/>
              <a:pathLst>
                <a:path stroke="0" w="21600" h="21600">
                  <a:moveTo>
                    <a:pt x="1069" y="15485"/>
                  </a:moveTo>
                  <a:arcTo wR="10800" hR="10800" stAng="9257402" swAng="3322601"/>
                  <a:lnTo>
                    <a:pt x="10800" y="10800"/>
                  </a:lnTo>
                  <a:close/>
                </a:path>
                <a:path fill="none" w="21600" h="21600">
                  <a:moveTo>
                    <a:pt x="1069" y="15485"/>
                  </a:moveTo>
                  <a:arcTo wR="10800" hR="10800" stAng="9257402" swAng="3322601"/>
                </a:path>
              </a:pathLst>
            </a:custGeom>
            <a:solidFill>
              <a:srgbClr val="c0c0c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75" name=""/>
            <p:cNvSpPr/>
            <p:nvPr/>
          </p:nvSpPr>
          <p:spPr>
            <a:xfrm>
              <a:off x="1531080" y="4012920"/>
              <a:ext cx="1893600" cy="1895400"/>
            </a:xfrm>
            <a:custGeom>
              <a:avLst/>
              <a:gdLst/>
              <a:ahLst/>
              <a:rect l="l" t="t" r="r" b="b"/>
              <a:pathLst>
                <a:path stroke="0" w="21600" h="21600">
                  <a:moveTo>
                    <a:pt x="1416" y="5454"/>
                  </a:moveTo>
                  <a:arcTo wR="10800" hR="10800" stAng="-9019997" swAng="973707"/>
                  <a:lnTo>
                    <a:pt x="10800" y="10800"/>
                  </a:lnTo>
                  <a:close/>
                </a:path>
                <a:path fill="none" w="21600" h="21600">
                  <a:moveTo>
                    <a:pt x="1416" y="5454"/>
                  </a:moveTo>
                  <a:arcTo wR="10800" hR="10800" stAng="-9019997" swAng="973707"/>
                </a:path>
              </a:pathLst>
            </a:custGeom>
            <a:solidFill>
              <a:srgbClr val="8dffb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76" name=""/>
            <p:cNvSpPr/>
            <p:nvPr/>
          </p:nvSpPr>
          <p:spPr>
            <a:xfrm>
              <a:off x="1530000" y="4013280"/>
              <a:ext cx="1895760" cy="1894680"/>
            </a:xfrm>
            <a:custGeom>
              <a:avLst/>
              <a:gdLst/>
              <a:ahLst/>
              <a:rect l="l" t="t" r="r" b="b"/>
              <a:pathLst>
                <a:path stroke="0" w="21600" h="21600">
                  <a:moveTo>
                    <a:pt x="3283" y="3045"/>
                  </a:moveTo>
                  <a:arcTo wR="10800" hR="10800" stAng="-8046290" swAng="2608514"/>
                  <a:lnTo>
                    <a:pt x="10800" y="10800"/>
                  </a:lnTo>
                  <a:close/>
                </a:path>
                <a:path fill="none" w="21600" h="21600">
                  <a:moveTo>
                    <a:pt x="3283" y="3045"/>
                  </a:moveTo>
                  <a:arcTo wR="10800" hR="10800" stAng="-8046290" swAng="2608514"/>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677" name=""/>
          <p:cNvSpPr/>
          <p:nvPr/>
        </p:nvSpPr>
        <p:spPr>
          <a:xfrm>
            <a:off x="2029320" y="5276880"/>
            <a:ext cx="714960" cy="369000"/>
          </a:xfrm>
          <a:prstGeom prst="rect">
            <a:avLst/>
          </a:prstGeom>
          <a:noFill/>
          <a:ln w="0">
            <a:noFill/>
          </a:ln>
        </p:spPr>
        <p:style>
          <a:lnRef idx="0"/>
          <a:fillRef idx="0"/>
          <a:effectRef idx="0"/>
          <a:fontRef idx="minor"/>
        </p:style>
        <p:txBody>
          <a:bodyPr wrap="none" lIns="90000" rIns="90000" tIns="46800" bIns="4680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Southern</a:t>
            </a:r>
            <a:endParaRPr b="0" lang="en-US" sz="1000" strike="noStrike" u="none">
              <a:solidFill>
                <a:srgbClr val="ffffff"/>
              </a:solidFill>
              <a:effectLst/>
              <a:uFillTx/>
              <a:latin typeface="Times New Roman"/>
            </a:endParaRPr>
          </a:p>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California</a:t>
            </a:r>
            <a:endParaRPr b="0" lang="en-US" sz="1000" strike="noStrike" u="none">
              <a:solidFill>
                <a:srgbClr val="ffffff"/>
              </a:solidFill>
              <a:effectLst/>
              <a:uFillTx/>
              <a:latin typeface="Times New Roman"/>
            </a:endParaRPr>
          </a:p>
        </p:txBody>
      </p:sp>
      <p:grpSp>
        <p:nvGrpSpPr>
          <p:cNvPr id="678" name=""/>
          <p:cNvGrpSpPr/>
          <p:nvPr/>
        </p:nvGrpSpPr>
        <p:grpSpPr>
          <a:xfrm>
            <a:off x="304920" y="5435640"/>
            <a:ext cx="1010880" cy="1245240"/>
            <a:chOff x="304920" y="5435640"/>
            <a:chExt cx="1010880" cy="1245240"/>
          </a:xfrm>
        </p:grpSpPr>
        <p:sp>
          <p:nvSpPr>
            <p:cNvPr id="679" name=""/>
            <p:cNvSpPr/>
            <p:nvPr/>
          </p:nvSpPr>
          <p:spPr>
            <a:xfrm>
              <a:off x="304920" y="5442120"/>
              <a:ext cx="1003320" cy="1225440"/>
            </a:xfrm>
            <a:prstGeom prst="rect">
              <a:avLst/>
            </a:prstGeom>
            <a:solidFill>
              <a:srgbClr val="ffffd5"/>
            </a:solidFill>
            <a:ln w="9360">
              <a:solidFill>
                <a:srgbClr val="ffffff"/>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680" name=""/>
            <p:cNvSpPr/>
            <p:nvPr/>
          </p:nvSpPr>
          <p:spPr>
            <a:xfrm>
              <a:off x="380880" y="5518080"/>
              <a:ext cx="279360" cy="146160"/>
            </a:xfrm>
            <a:prstGeom prst="rect">
              <a:avLst/>
            </a:prstGeom>
            <a:solidFill>
              <a:srgbClr val="990033"/>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681" name=""/>
            <p:cNvSpPr/>
            <p:nvPr/>
          </p:nvSpPr>
          <p:spPr>
            <a:xfrm>
              <a:off x="380880" y="5695920"/>
              <a:ext cx="279360" cy="146160"/>
            </a:xfrm>
            <a:prstGeom prst="rect">
              <a:avLst/>
            </a:prstGeom>
            <a:solidFill>
              <a:srgbClr val="0000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682" name=""/>
            <p:cNvSpPr/>
            <p:nvPr/>
          </p:nvSpPr>
          <p:spPr>
            <a:xfrm>
              <a:off x="380880" y="5880240"/>
              <a:ext cx="279360" cy="146160"/>
            </a:xfrm>
            <a:prstGeom prst="rect">
              <a:avLst/>
            </a:prstGeom>
            <a:solidFill>
              <a:srgbClr val="ffff66"/>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683" name=""/>
            <p:cNvSpPr/>
            <p:nvPr/>
          </p:nvSpPr>
          <p:spPr>
            <a:xfrm>
              <a:off x="380880" y="6070680"/>
              <a:ext cx="279360" cy="146160"/>
            </a:xfrm>
            <a:prstGeom prst="rect">
              <a:avLst/>
            </a:prstGeom>
            <a:solidFill>
              <a:srgbClr val="c0c0c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684" name=""/>
            <p:cNvSpPr/>
            <p:nvPr/>
          </p:nvSpPr>
          <p:spPr>
            <a:xfrm>
              <a:off x="380880" y="6458040"/>
              <a:ext cx="279360" cy="146160"/>
            </a:xfrm>
            <a:prstGeom prst="rect">
              <a:avLst/>
            </a:prstGeom>
            <a:solidFill>
              <a:srgbClr val="339933"/>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685" name=""/>
            <p:cNvSpPr/>
            <p:nvPr/>
          </p:nvSpPr>
          <p:spPr>
            <a:xfrm>
              <a:off x="609840" y="5435640"/>
              <a:ext cx="705960" cy="1245240"/>
            </a:xfrm>
            <a:prstGeom prst="rect">
              <a:avLst/>
            </a:prstGeom>
            <a:noFill/>
            <a:ln w="0">
              <a:noFill/>
            </a:ln>
          </p:spPr>
          <p:style>
            <a:lnRef idx="0"/>
            <a:fillRef idx="0"/>
            <a:effectRef idx="0"/>
            <a:fontRef idx="minor"/>
          </p:style>
          <p:txBody>
            <a:bodyPr wrap="none" lIns="90000" rIns="90000" tIns="46800" bIns="46800" anchor="t">
              <a:spAutoFit/>
            </a:bodyPr>
            <a:p>
              <a:pPr>
                <a:lnSpc>
                  <a:spcPct val="10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Arial"/>
                </a:rPr>
                <a:t>Coal</a:t>
              </a:r>
              <a:endParaRPr b="0" lang="en-US" sz="1200" strike="noStrike" u="none">
                <a:solidFill>
                  <a:srgbClr val="ffffff"/>
                </a:solidFill>
                <a:effectLst/>
                <a:uFillTx/>
                <a:latin typeface="Times New Roman"/>
              </a:endParaRPr>
            </a:p>
            <a:p>
              <a:pPr>
                <a:lnSpc>
                  <a:spcPct val="10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Arial"/>
                </a:rPr>
                <a:t>Hydro</a:t>
              </a:r>
              <a:endParaRPr b="0" lang="en-US" sz="1200" strike="noStrike" u="none">
                <a:solidFill>
                  <a:srgbClr val="ffffff"/>
                </a:solidFill>
                <a:effectLst/>
                <a:uFillTx/>
                <a:latin typeface="Times New Roman"/>
              </a:endParaRPr>
            </a:p>
            <a:p>
              <a:pPr>
                <a:lnSpc>
                  <a:spcPct val="10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Arial"/>
                </a:rPr>
                <a:t>Gas</a:t>
              </a:r>
              <a:endParaRPr b="0" lang="en-US" sz="1200" strike="noStrike" u="none">
                <a:solidFill>
                  <a:srgbClr val="ffffff"/>
                </a:solidFill>
                <a:effectLst/>
                <a:uFillTx/>
                <a:latin typeface="Times New Roman"/>
              </a:endParaRPr>
            </a:p>
            <a:p>
              <a:pPr>
                <a:lnSpc>
                  <a:spcPct val="10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Arial"/>
                </a:rPr>
                <a:t>Nuclear</a:t>
              </a:r>
              <a:endParaRPr b="0" lang="en-US" sz="1200" strike="noStrike" u="none">
                <a:solidFill>
                  <a:srgbClr val="ffffff"/>
                </a:solidFill>
                <a:effectLst/>
                <a:uFillTx/>
                <a:latin typeface="Times New Roman"/>
              </a:endParaRPr>
            </a:p>
            <a:p>
              <a:pPr>
                <a:lnSpc>
                  <a:spcPct val="10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Arial"/>
                </a:rPr>
                <a:t>Wind</a:t>
              </a:r>
              <a:endParaRPr b="0" lang="en-US" sz="1200" strike="noStrike" u="none">
                <a:solidFill>
                  <a:srgbClr val="ffffff"/>
                </a:solidFill>
                <a:effectLst/>
                <a:uFillTx/>
                <a:latin typeface="Times New Roman"/>
              </a:endParaRPr>
            </a:p>
            <a:p>
              <a:pPr>
                <a:lnSpc>
                  <a:spcPct val="10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Arial"/>
                </a:rPr>
                <a:t>Other</a:t>
              </a:r>
              <a:endParaRPr b="0" lang="en-US" sz="1200" strike="noStrike" u="none">
                <a:solidFill>
                  <a:srgbClr val="ffffff"/>
                </a:solidFill>
                <a:effectLst/>
                <a:uFillTx/>
                <a:latin typeface="Times New Roman"/>
              </a:endParaRPr>
            </a:p>
          </p:txBody>
        </p:sp>
        <p:sp>
          <p:nvSpPr>
            <p:cNvPr id="686" name=""/>
            <p:cNvSpPr/>
            <p:nvPr/>
          </p:nvSpPr>
          <p:spPr>
            <a:xfrm>
              <a:off x="380880" y="6255000"/>
              <a:ext cx="279360" cy="145800"/>
            </a:xfrm>
            <a:prstGeom prst="rect">
              <a:avLst/>
            </a:prstGeom>
            <a:solidFill>
              <a:srgbClr val="8dffb3"/>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grpSp>
      <p:sp>
        <p:nvSpPr>
          <p:cNvPr id="2" name="PlaceHolder 1"/>
          <p:cNvSpPr>
            <a:spLocks noGrp="1"/>
          </p:cNvSpPr>
          <p:nvPr>
            <p:ph type="ftr" idx="2"/>
          </p:nvPr>
        </p:nvSpPr>
        <p:spPr/>
        <p:txBody>
          <a:bodyPr/>
          <a:p>
            <a:r>
              <a:t>Gov Jim Geringer</a:t>
            </a:r>
          </a:p>
        </p:txBody>
      </p:sp>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grpSp>
        <p:nvGrpSpPr>
          <p:cNvPr id="687" name=""/>
          <p:cNvGrpSpPr/>
          <p:nvPr/>
        </p:nvGrpSpPr>
        <p:grpSpPr>
          <a:xfrm>
            <a:off x="0" y="0"/>
            <a:ext cx="9144000" cy="6858000"/>
            <a:chOff x="0" y="0"/>
            <a:chExt cx="9144000" cy="6858000"/>
          </a:xfrm>
        </p:grpSpPr>
        <p:sp>
          <p:nvSpPr>
            <p:cNvPr id="688" name=""/>
            <p:cNvSpPr/>
            <p:nvPr/>
          </p:nvSpPr>
          <p:spPr>
            <a:xfrm>
              <a:off x="0" y="0"/>
              <a:ext cx="9144000" cy="6858000"/>
            </a:xfrm>
            <a:prstGeom prst="rect">
              <a:avLst/>
            </a:prstGeom>
            <a:solidFill>
              <a:srgbClr val="99cc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689" name=""/>
            <p:cNvSpPr/>
            <p:nvPr/>
          </p:nvSpPr>
          <p:spPr>
            <a:xfrm>
              <a:off x="0" y="0"/>
              <a:ext cx="9144000" cy="685800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690" name=""/>
            <p:cNvSpPr/>
            <p:nvPr/>
          </p:nvSpPr>
          <p:spPr>
            <a:xfrm>
              <a:off x="2209680" y="3040200"/>
              <a:ext cx="2314800" cy="2336760"/>
            </a:xfrm>
            <a:custGeom>
              <a:avLst/>
              <a:gdLst/>
              <a:ahLst/>
              <a:rect l="l" t="t" r="r" b="b"/>
              <a:pathLst>
                <a:path w="2914" h="2804">
                  <a:moveTo>
                    <a:pt x="340" y="0"/>
                  </a:moveTo>
                  <a:lnTo>
                    <a:pt x="0" y="1076"/>
                  </a:lnTo>
                  <a:lnTo>
                    <a:pt x="2039" y="2804"/>
                  </a:lnTo>
                  <a:lnTo>
                    <a:pt x="2039" y="2453"/>
                  </a:lnTo>
                  <a:lnTo>
                    <a:pt x="2105" y="2394"/>
                  </a:lnTo>
                  <a:lnTo>
                    <a:pt x="2194" y="2394"/>
                  </a:lnTo>
                  <a:lnTo>
                    <a:pt x="2264" y="2453"/>
                  </a:lnTo>
                  <a:lnTo>
                    <a:pt x="2383" y="2414"/>
                  </a:lnTo>
                  <a:lnTo>
                    <a:pt x="2457" y="2142"/>
                  </a:lnTo>
                  <a:lnTo>
                    <a:pt x="2914" y="326"/>
                  </a:lnTo>
                  <a:lnTo>
                    <a:pt x="1614" y="172"/>
                  </a:lnTo>
                  <a:lnTo>
                    <a:pt x="340" y="0"/>
                  </a:lnTo>
                  <a:close/>
                </a:path>
              </a:pathLst>
            </a:custGeom>
            <a:solidFill>
              <a:srgbClr val="ffffd5"/>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91" name=""/>
            <p:cNvSpPr/>
            <p:nvPr/>
          </p:nvSpPr>
          <p:spPr>
            <a:xfrm>
              <a:off x="2187720" y="3070080"/>
              <a:ext cx="2325600" cy="2289240"/>
            </a:xfrm>
            <a:custGeom>
              <a:avLst/>
              <a:gdLst/>
              <a:ahLst/>
              <a:rect l="l" t="t" r="r" b="b"/>
              <a:pathLst>
                <a:path w="2930" h="2821">
                  <a:moveTo>
                    <a:pt x="343" y="0"/>
                  </a:moveTo>
                  <a:lnTo>
                    <a:pt x="0" y="1082"/>
                  </a:lnTo>
                  <a:lnTo>
                    <a:pt x="2051" y="2821"/>
                  </a:lnTo>
                  <a:lnTo>
                    <a:pt x="2051" y="2467"/>
                  </a:lnTo>
                  <a:lnTo>
                    <a:pt x="2117" y="2408"/>
                  </a:lnTo>
                  <a:lnTo>
                    <a:pt x="2206" y="2408"/>
                  </a:lnTo>
                  <a:lnTo>
                    <a:pt x="2276" y="2467"/>
                  </a:lnTo>
                  <a:lnTo>
                    <a:pt x="2397" y="2428"/>
                  </a:lnTo>
                  <a:lnTo>
                    <a:pt x="2471" y="2155"/>
                  </a:lnTo>
                  <a:lnTo>
                    <a:pt x="2930" y="329"/>
                  </a:lnTo>
                  <a:lnTo>
                    <a:pt x="1623" y="172"/>
                  </a:lnTo>
                  <a:lnTo>
                    <a:pt x="343" y="0"/>
                  </a:lnTo>
                </a:path>
              </a:pathLst>
            </a:custGeom>
            <a:noFill/>
            <a:ln w="25560">
              <a:solidFill>
                <a:srgbClr val="777777"/>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92" name=""/>
            <p:cNvSpPr/>
            <p:nvPr/>
          </p:nvSpPr>
          <p:spPr>
            <a:xfrm>
              <a:off x="4114800" y="3273480"/>
              <a:ext cx="2057400" cy="1741320"/>
            </a:xfrm>
            <a:custGeom>
              <a:avLst/>
              <a:gdLst/>
              <a:ahLst/>
              <a:rect l="l" t="t" r="r" b="b"/>
              <a:pathLst>
                <a:path w="2522" h="1967">
                  <a:moveTo>
                    <a:pt x="458" y="0"/>
                  </a:moveTo>
                  <a:lnTo>
                    <a:pt x="0" y="1812"/>
                  </a:lnTo>
                  <a:lnTo>
                    <a:pt x="2325" y="1967"/>
                  </a:lnTo>
                  <a:lnTo>
                    <a:pt x="2522" y="504"/>
                  </a:lnTo>
                  <a:lnTo>
                    <a:pt x="1679" y="449"/>
                  </a:lnTo>
                  <a:lnTo>
                    <a:pt x="1734" y="127"/>
                  </a:lnTo>
                  <a:lnTo>
                    <a:pt x="458" y="0"/>
                  </a:lnTo>
                  <a:close/>
                </a:path>
              </a:pathLst>
            </a:custGeom>
            <a:solidFill>
              <a:srgbClr val="ffffd5"/>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93" name=""/>
            <p:cNvSpPr/>
            <p:nvPr/>
          </p:nvSpPr>
          <p:spPr>
            <a:xfrm>
              <a:off x="4149720" y="3336840"/>
              <a:ext cx="2013120" cy="1608120"/>
            </a:xfrm>
            <a:custGeom>
              <a:avLst/>
              <a:gdLst/>
              <a:ahLst/>
              <a:rect l="l" t="t" r="r" b="b"/>
              <a:pathLst>
                <a:path w="2537" h="1982">
                  <a:moveTo>
                    <a:pt x="459" y="0"/>
                  </a:moveTo>
                  <a:lnTo>
                    <a:pt x="0" y="1826"/>
                  </a:lnTo>
                  <a:lnTo>
                    <a:pt x="2339" y="1982"/>
                  </a:lnTo>
                  <a:lnTo>
                    <a:pt x="2537" y="507"/>
                  </a:lnTo>
                  <a:lnTo>
                    <a:pt x="1689" y="453"/>
                  </a:lnTo>
                  <a:lnTo>
                    <a:pt x="1743" y="128"/>
                  </a:lnTo>
                  <a:lnTo>
                    <a:pt x="459" y="0"/>
                  </a:lnTo>
                </a:path>
              </a:pathLst>
            </a:custGeom>
            <a:noFill/>
            <a:ln w="25560">
              <a:solidFill>
                <a:srgbClr val="777777"/>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94" name=""/>
            <p:cNvSpPr/>
            <p:nvPr/>
          </p:nvSpPr>
          <p:spPr>
            <a:xfrm>
              <a:off x="6019920" y="3753000"/>
              <a:ext cx="2597040" cy="1287360"/>
            </a:xfrm>
            <a:custGeom>
              <a:avLst/>
              <a:gdLst/>
              <a:ahLst/>
              <a:rect l="l" t="t" r="r" b="b"/>
              <a:pathLst>
                <a:path w="3272" h="1560">
                  <a:moveTo>
                    <a:pt x="0" y="1461"/>
                  </a:moveTo>
                  <a:lnTo>
                    <a:pt x="2815" y="1560"/>
                  </a:lnTo>
                  <a:lnTo>
                    <a:pt x="3272" y="1552"/>
                  </a:lnTo>
                  <a:lnTo>
                    <a:pt x="3272" y="488"/>
                  </a:lnTo>
                  <a:lnTo>
                    <a:pt x="3272" y="99"/>
                  </a:lnTo>
                  <a:lnTo>
                    <a:pt x="2475" y="90"/>
                  </a:lnTo>
                  <a:lnTo>
                    <a:pt x="198" y="0"/>
                  </a:lnTo>
                  <a:lnTo>
                    <a:pt x="0" y="1461"/>
                  </a:lnTo>
                  <a:close/>
                </a:path>
              </a:pathLst>
            </a:custGeom>
            <a:solidFill>
              <a:srgbClr val="ffffd5"/>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95" name=""/>
            <p:cNvSpPr/>
            <p:nvPr/>
          </p:nvSpPr>
          <p:spPr>
            <a:xfrm>
              <a:off x="6005520" y="3747960"/>
              <a:ext cx="2610000" cy="1279800"/>
            </a:xfrm>
            <a:custGeom>
              <a:avLst/>
              <a:gdLst/>
              <a:ahLst/>
              <a:rect l="l" t="t" r="r" b="b"/>
              <a:pathLst>
                <a:path w="3287" h="1576">
                  <a:moveTo>
                    <a:pt x="0" y="1475"/>
                  </a:moveTo>
                  <a:lnTo>
                    <a:pt x="2828" y="1576"/>
                  </a:lnTo>
                  <a:lnTo>
                    <a:pt x="3287" y="1569"/>
                  </a:lnTo>
                  <a:lnTo>
                    <a:pt x="3287" y="494"/>
                  </a:lnTo>
                  <a:lnTo>
                    <a:pt x="3287" y="102"/>
                  </a:lnTo>
                  <a:lnTo>
                    <a:pt x="2486" y="90"/>
                  </a:lnTo>
                  <a:lnTo>
                    <a:pt x="198" y="0"/>
                  </a:lnTo>
                  <a:lnTo>
                    <a:pt x="0" y="1475"/>
                  </a:lnTo>
                </a:path>
              </a:pathLst>
            </a:custGeom>
            <a:noFill/>
            <a:ln w="25560">
              <a:solidFill>
                <a:srgbClr val="777777"/>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96" name=""/>
            <p:cNvSpPr/>
            <p:nvPr/>
          </p:nvSpPr>
          <p:spPr>
            <a:xfrm>
              <a:off x="1776240" y="901800"/>
              <a:ext cx="2497320" cy="1212840"/>
            </a:xfrm>
            <a:custGeom>
              <a:avLst/>
              <a:gdLst/>
              <a:ahLst/>
              <a:rect l="l" t="t" r="r" b="b"/>
              <a:pathLst>
                <a:path w="3050" h="1428">
                  <a:moveTo>
                    <a:pt x="926" y="0"/>
                  </a:moveTo>
                  <a:lnTo>
                    <a:pt x="1982" y="178"/>
                  </a:lnTo>
                  <a:lnTo>
                    <a:pt x="3050" y="340"/>
                  </a:lnTo>
                  <a:lnTo>
                    <a:pt x="2702" y="1230"/>
                  </a:lnTo>
                  <a:lnTo>
                    <a:pt x="2737" y="1308"/>
                  </a:lnTo>
                  <a:lnTo>
                    <a:pt x="2679" y="1428"/>
                  </a:lnTo>
                  <a:lnTo>
                    <a:pt x="2025" y="1308"/>
                  </a:lnTo>
                  <a:lnTo>
                    <a:pt x="1951" y="1328"/>
                  </a:lnTo>
                  <a:lnTo>
                    <a:pt x="949" y="1266"/>
                  </a:lnTo>
                  <a:lnTo>
                    <a:pt x="840" y="1219"/>
                  </a:lnTo>
                  <a:lnTo>
                    <a:pt x="461" y="1195"/>
                  </a:lnTo>
                  <a:lnTo>
                    <a:pt x="356" y="1111"/>
                  </a:lnTo>
                  <a:lnTo>
                    <a:pt x="333" y="994"/>
                  </a:lnTo>
                  <a:lnTo>
                    <a:pt x="89" y="928"/>
                  </a:lnTo>
                  <a:lnTo>
                    <a:pt x="0" y="850"/>
                  </a:lnTo>
                  <a:lnTo>
                    <a:pt x="0" y="726"/>
                  </a:lnTo>
                  <a:lnTo>
                    <a:pt x="70" y="699"/>
                  </a:lnTo>
                  <a:lnTo>
                    <a:pt x="23" y="615"/>
                  </a:lnTo>
                  <a:lnTo>
                    <a:pt x="128" y="615"/>
                  </a:lnTo>
                  <a:lnTo>
                    <a:pt x="39" y="533"/>
                  </a:lnTo>
                  <a:lnTo>
                    <a:pt x="23" y="248"/>
                  </a:lnTo>
                  <a:lnTo>
                    <a:pt x="93" y="100"/>
                  </a:lnTo>
                  <a:lnTo>
                    <a:pt x="430" y="244"/>
                  </a:lnTo>
                  <a:lnTo>
                    <a:pt x="661" y="301"/>
                  </a:lnTo>
                  <a:lnTo>
                    <a:pt x="766" y="371"/>
                  </a:lnTo>
                  <a:lnTo>
                    <a:pt x="693" y="437"/>
                  </a:lnTo>
                  <a:lnTo>
                    <a:pt x="576" y="486"/>
                  </a:lnTo>
                  <a:lnTo>
                    <a:pt x="755" y="486"/>
                  </a:lnTo>
                  <a:lnTo>
                    <a:pt x="708" y="580"/>
                  </a:lnTo>
                  <a:lnTo>
                    <a:pt x="531" y="600"/>
                  </a:lnTo>
                  <a:lnTo>
                    <a:pt x="515" y="637"/>
                  </a:lnTo>
                  <a:lnTo>
                    <a:pt x="755" y="596"/>
                  </a:lnTo>
                  <a:lnTo>
                    <a:pt x="840" y="482"/>
                  </a:lnTo>
                  <a:lnTo>
                    <a:pt x="979" y="351"/>
                  </a:lnTo>
                  <a:lnTo>
                    <a:pt x="1025" y="162"/>
                  </a:lnTo>
                  <a:lnTo>
                    <a:pt x="926" y="0"/>
                  </a:lnTo>
                  <a:close/>
                </a:path>
              </a:pathLst>
            </a:custGeom>
            <a:solidFill>
              <a:srgbClr val="ffffd5"/>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97" name=""/>
            <p:cNvSpPr/>
            <p:nvPr/>
          </p:nvSpPr>
          <p:spPr>
            <a:xfrm>
              <a:off x="1782720" y="905040"/>
              <a:ext cx="2433600" cy="1171440"/>
            </a:xfrm>
            <a:custGeom>
              <a:avLst/>
              <a:gdLst/>
              <a:ahLst/>
              <a:rect l="l" t="t" r="r" b="b"/>
              <a:pathLst>
                <a:path w="3067" h="1443">
                  <a:moveTo>
                    <a:pt x="930" y="0"/>
                  </a:moveTo>
                  <a:lnTo>
                    <a:pt x="1993" y="179"/>
                  </a:lnTo>
                  <a:lnTo>
                    <a:pt x="3067" y="343"/>
                  </a:lnTo>
                  <a:lnTo>
                    <a:pt x="2716" y="1244"/>
                  </a:lnTo>
                  <a:lnTo>
                    <a:pt x="2751" y="1322"/>
                  </a:lnTo>
                  <a:lnTo>
                    <a:pt x="2693" y="1443"/>
                  </a:lnTo>
                  <a:lnTo>
                    <a:pt x="2035" y="1322"/>
                  </a:lnTo>
                  <a:lnTo>
                    <a:pt x="1962" y="1341"/>
                  </a:lnTo>
                  <a:lnTo>
                    <a:pt x="954" y="1279"/>
                  </a:lnTo>
                  <a:lnTo>
                    <a:pt x="845" y="1232"/>
                  </a:lnTo>
                  <a:lnTo>
                    <a:pt x="464" y="1208"/>
                  </a:lnTo>
                  <a:lnTo>
                    <a:pt x="358" y="1123"/>
                  </a:lnTo>
                  <a:lnTo>
                    <a:pt x="335" y="1005"/>
                  </a:lnTo>
                  <a:lnTo>
                    <a:pt x="90" y="937"/>
                  </a:lnTo>
                  <a:lnTo>
                    <a:pt x="0" y="859"/>
                  </a:lnTo>
                  <a:lnTo>
                    <a:pt x="0" y="734"/>
                  </a:lnTo>
                  <a:lnTo>
                    <a:pt x="71" y="707"/>
                  </a:lnTo>
                  <a:lnTo>
                    <a:pt x="24" y="621"/>
                  </a:lnTo>
                  <a:lnTo>
                    <a:pt x="129" y="621"/>
                  </a:lnTo>
                  <a:lnTo>
                    <a:pt x="39" y="539"/>
                  </a:lnTo>
                  <a:lnTo>
                    <a:pt x="24" y="250"/>
                  </a:lnTo>
                  <a:lnTo>
                    <a:pt x="94" y="101"/>
                  </a:lnTo>
                  <a:lnTo>
                    <a:pt x="432" y="246"/>
                  </a:lnTo>
                  <a:lnTo>
                    <a:pt x="666" y="304"/>
                  </a:lnTo>
                  <a:lnTo>
                    <a:pt x="771" y="375"/>
                  </a:lnTo>
                  <a:lnTo>
                    <a:pt x="697" y="441"/>
                  </a:lnTo>
                  <a:lnTo>
                    <a:pt x="580" y="492"/>
                  </a:lnTo>
                  <a:lnTo>
                    <a:pt x="759" y="492"/>
                  </a:lnTo>
                  <a:lnTo>
                    <a:pt x="713" y="585"/>
                  </a:lnTo>
                  <a:lnTo>
                    <a:pt x="534" y="605"/>
                  </a:lnTo>
                  <a:lnTo>
                    <a:pt x="518" y="644"/>
                  </a:lnTo>
                  <a:lnTo>
                    <a:pt x="759" y="601"/>
                  </a:lnTo>
                  <a:lnTo>
                    <a:pt x="845" y="488"/>
                  </a:lnTo>
                  <a:lnTo>
                    <a:pt x="985" y="355"/>
                  </a:lnTo>
                  <a:lnTo>
                    <a:pt x="1032" y="164"/>
                  </a:lnTo>
                  <a:lnTo>
                    <a:pt x="930" y="0"/>
                  </a:lnTo>
                </a:path>
              </a:pathLst>
            </a:custGeom>
            <a:noFill/>
            <a:ln w="25560">
              <a:solidFill>
                <a:srgbClr val="777777"/>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98" name=""/>
            <p:cNvSpPr/>
            <p:nvPr/>
          </p:nvSpPr>
          <p:spPr>
            <a:xfrm>
              <a:off x="1117440" y="1636560"/>
              <a:ext cx="2835360" cy="1559160"/>
            </a:xfrm>
            <a:custGeom>
              <a:avLst/>
              <a:gdLst/>
              <a:ahLst/>
              <a:rect l="l" t="t" r="r" b="b"/>
              <a:pathLst>
                <a:path w="3572" h="1902">
                  <a:moveTo>
                    <a:pt x="3525" y="517"/>
                  </a:moveTo>
                  <a:lnTo>
                    <a:pt x="3572" y="617"/>
                  </a:lnTo>
                  <a:lnTo>
                    <a:pt x="3541" y="711"/>
                  </a:lnTo>
                  <a:lnTo>
                    <a:pt x="3393" y="865"/>
                  </a:lnTo>
                  <a:lnTo>
                    <a:pt x="3220" y="1025"/>
                  </a:lnTo>
                  <a:lnTo>
                    <a:pt x="3220" y="1097"/>
                  </a:lnTo>
                  <a:lnTo>
                    <a:pt x="3332" y="1175"/>
                  </a:lnTo>
                  <a:lnTo>
                    <a:pt x="3118" y="1439"/>
                  </a:lnTo>
                  <a:lnTo>
                    <a:pt x="2967" y="1902"/>
                  </a:lnTo>
                  <a:lnTo>
                    <a:pt x="1692" y="1732"/>
                  </a:lnTo>
                  <a:lnTo>
                    <a:pt x="0" y="1459"/>
                  </a:lnTo>
                  <a:lnTo>
                    <a:pt x="0" y="1093"/>
                  </a:lnTo>
                  <a:lnTo>
                    <a:pt x="128" y="935"/>
                  </a:lnTo>
                  <a:lnTo>
                    <a:pt x="356" y="773"/>
                  </a:lnTo>
                  <a:lnTo>
                    <a:pt x="367" y="672"/>
                  </a:lnTo>
                  <a:lnTo>
                    <a:pt x="821" y="0"/>
                  </a:lnTo>
                  <a:lnTo>
                    <a:pt x="934" y="15"/>
                  </a:lnTo>
                  <a:lnTo>
                    <a:pt x="1177" y="84"/>
                  </a:lnTo>
                  <a:lnTo>
                    <a:pt x="1200" y="199"/>
                  </a:lnTo>
                  <a:lnTo>
                    <a:pt x="1305" y="285"/>
                  </a:lnTo>
                  <a:lnTo>
                    <a:pt x="1684" y="308"/>
                  </a:lnTo>
                  <a:lnTo>
                    <a:pt x="1793" y="355"/>
                  </a:lnTo>
                  <a:lnTo>
                    <a:pt x="2797" y="416"/>
                  </a:lnTo>
                  <a:lnTo>
                    <a:pt x="2871" y="396"/>
                  </a:lnTo>
                  <a:lnTo>
                    <a:pt x="3525" y="517"/>
                  </a:lnTo>
                  <a:close/>
                </a:path>
              </a:pathLst>
            </a:custGeom>
            <a:solidFill>
              <a:srgbClr val="ffffd5"/>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699" name=""/>
            <p:cNvSpPr/>
            <p:nvPr/>
          </p:nvSpPr>
          <p:spPr>
            <a:xfrm>
              <a:off x="1109520" y="1652760"/>
              <a:ext cx="2847960" cy="1557000"/>
            </a:xfrm>
            <a:custGeom>
              <a:avLst/>
              <a:gdLst/>
              <a:ahLst/>
              <a:rect l="l" t="t" r="r" b="b"/>
              <a:pathLst>
                <a:path w="3588" h="1918">
                  <a:moveTo>
                    <a:pt x="3541" y="522"/>
                  </a:moveTo>
                  <a:lnTo>
                    <a:pt x="3588" y="623"/>
                  </a:lnTo>
                  <a:lnTo>
                    <a:pt x="3557" y="717"/>
                  </a:lnTo>
                  <a:lnTo>
                    <a:pt x="3409" y="873"/>
                  </a:lnTo>
                  <a:lnTo>
                    <a:pt x="3234" y="1034"/>
                  </a:lnTo>
                  <a:lnTo>
                    <a:pt x="3234" y="1108"/>
                  </a:lnTo>
                  <a:lnTo>
                    <a:pt x="3347" y="1186"/>
                  </a:lnTo>
                  <a:lnTo>
                    <a:pt x="3133" y="1451"/>
                  </a:lnTo>
                  <a:lnTo>
                    <a:pt x="2981" y="1918"/>
                  </a:lnTo>
                  <a:lnTo>
                    <a:pt x="1701" y="1746"/>
                  </a:lnTo>
                  <a:lnTo>
                    <a:pt x="0" y="1471"/>
                  </a:lnTo>
                  <a:lnTo>
                    <a:pt x="0" y="1104"/>
                  </a:lnTo>
                  <a:lnTo>
                    <a:pt x="129" y="944"/>
                  </a:lnTo>
                  <a:lnTo>
                    <a:pt x="358" y="780"/>
                  </a:lnTo>
                  <a:lnTo>
                    <a:pt x="370" y="678"/>
                  </a:lnTo>
                  <a:lnTo>
                    <a:pt x="825" y="0"/>
                  </a:lnTo>
                  <a:lnTo>
                    <a:pt x="938" y="16"/>
                  </a:lnTo>
                  <a:lnTo>
                    <a:pt x="1183" y="84"/>
                  </a:lnTo>
                  <a:lnTo>
                    <a:pt x="1206" y="202"/>
                  </a:lnTo>
                  <a:lnTo>
                    <a:pt x="1312" y="287"/>
                  </a:lnTo>
                  <a:lnTo>
                    <a:pt x="1693" y="311"/>
                  </a:lnTo>
                  <a:lnTo>
                    <a:pt x="1802" y="358"/>
                  </a:lnTo>
                  <a:lnTo>
                    <a:pt x="2810" y="420"/>
                  </a:lnTo>
                  <a:lnTo>
                    <a:pt x="2883" y="401"/>
                  </a:lnTo>
                  <a:lnTo>
                    <a:pt x="3541" y="522"/>
                  </a:lnTo>
                </a:path>
              </a:pathLst>
            </a:custGeom>
            <a:noFill/>
            <a:ln w="25560">
              <a:solidFill>
                <a:srgbClr val="777777"/>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00" name=""/>
            <p:cNvSpPr/>
            <p:nvPr/>
          </p:nvSpPr>
          <p:spPr>
            <a:xfrm>
              <a:off x="3490920" y="1168560"/>
              <a:ext cx="2209680" cy="2260440"/>
            </a:xfrm>
            <a:custGeom>
              <a:avLst/>
              <a:gdLst/>
              <a:ahLst/>
              <a:rect l="l" t="t" r="r" b="b"/>
              <a:pathLst>
                <a:path w="2778" h="2765">
                  <a:moveTo>
                    <a:pt x="0" y="2482"/>
                  </a:moveTo>
                  <a:lnTo>
                    <a:pt x="1300" y="2636"/>
                  </a:lnTo>
                  <a:lnTo>
                    <a:pt x="2578" y="2765"/>
                  </a:lnTo>
                  <a:lnTo>
                    <a:pt x="2778" y="1832"/>
                  </a:lnTo>
                  <a:lnTo>
                    <a:pt x="2642" y="1753"/>
                  </a:lnTo>
                  <a:lnTo>
                    <a:pt x="2446" y="1789"/>
                  </a:lnTo>
                  <a:lnTo>
                    <a:pt x="2086" y="1714"/>
                  </a:lnTo>
                  <a:lnTo>
                    <a:pt x="1918" y="1714"/>
                  </a:lnTo>
                  <a:lnTo>
                    <a:pt x="1847" y="1617"/>
                  </a:lnTo>
                  <a:lnTo>
                    <a:pt x="1734" y="1361"/>
                  </a:lnTo>
                  <a:lnTo>
                    <a:pt x="1553" y="1349"/>
                  </a:lnTo>
                  <a:lnTo>
                    <a:pt x="1525" y="1263"/>
                  </a:lnTo>
                  <a:lnTo>
                    <a:pt x="1597" y="1183"/>
                  </a:lnTo>
                  <a:lnTo>
                    <a:pt x="1582" y="1050"/>
                  </a:lnTo>
                  <a:lnTo>
                    <a:pt x="1506" y="957"/>
                  </a:lnTo>
                  <a:lnTo>
                    <a:pt x="1432" y="1011"/>
                  </a:lnTo>
                  <a:lnTo>
                    <a:pt x="1432" y="925"/>
                  </a:lnTo>
                  <a:lnTo>
                    <a:pt x="1253" y="593"/>
                  </a:lnTo>
                  <a:lnTo>
                    <a:pt x="1257" y="474"/>
                  </a:lnTo>
                  <a:lnTo>
                    <a:pt x="1189" y="470"/>
                  </a:lnTo>
                  <a:lnTo>
                    <a:pt x="1358" y="58"/>
                  </a:lnTo>
                  <a:lnTo>
                    <a:pt x="928" y="0"/>
                  </a:lnTo>
                  <a:lnTo>
                    <a:pt x="580" y="894"/>
                  </a:lnTo>
                  <a:lnTo>
                    <a:pt x="615" y="972"/>
                  </a:lnTo>
                  <a:lnTo>
                    <a:pt x="557" y="1093"/>
                  </a:lnTo>
                  <a:lnTo>
                    <a:pt x="603" y="1195"/>
                  </a:lnTo>
                  <a:lnTo>
                    <a:pt x="572" y="1287"/>
                  </a:lnTo>
                  <a:lnTo>
                    <a:pt x="426" y="1443"/>
                  </a:lnTo>
                  <a:lnTo>
                    <a:pt x="251" y="1601"/>
                  </a:lnTo>
                  <a:lnTo>
                    <a:pt x="251" y="1675"/>
                  </a:lnTo>
                  <a:lnTo>
                    <a:pt x="364" y="1753"/>
                  </a:lnTo>
                  <a:lnTo>
                    <a:pt x="152" y="2017"/>
                  </a:lnTo>
                  <a:lnTo>
                    <a:pt x="0" y="2482"/>
                  </a:lnTo>
                  <a:close/>
                </a:path>
              </a:pathLst>
            </a:custGeom>
            <a:solidFill>
              <a:srgbClr val="ffffd5"/>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01" name=""/>
            <p:cNvSpPr/>
            <p:nvPr/>
          </p:nvSpPr>
          <p:spPr>
            <a:xfrm>
              <a:off x="3475080" y="1184400"/>
              <a:ext cx="2217600" cy="2257200"/>
            </a:xfrm>
            <a:custGeom>
              <a:avLst/>
              <a:gdLst/>
              <a:ahLst/>
              <a:rect l="l" t="t" r="r" b="b"/>
              <a:pathLst>
                <a:path w="2794" h="2781">
                  <a:moveTo>
                    <a:pt x="0" y="2496"/>
                  </a:moveTo>
                  <a:lnTo>
                    <a:pt x="1307" y="2653"/>
                  </a:lnTo>
                  <a:lnTo>
                    <a:pt x="2591" y="2781"/>
                  </a:lnTo>
                  <a:lnTo>
                    <a:pt x="2794" y="1842"/>
                  </a:lnTo>
                  <a:lnTo>
                    <a:pt x="2657" y="1764"/>
                  </a:lnTo>
                  <a:lnTo>
                    <a:pt x="2459" y="1799"/>
                  </a:lnTo>
                  <a:lnTo>
                    <a:pt x="2097" y="1725"/>
                  </a:lnTo>
                  <a:lnTo>
                    <a:pt x="1930" y="1725"/>
                  </a:lnTo>
                  <a:lnTo>
                    <a:pt x="1856" y="1627"/>
                  </a:lnTo>
                  <a:lnTo>
                    <a:pt x="1743" y="1369"/>
                  </a:lnTo>
                  <a:lnTo>
                    <a:pt x="1560" y="1358"/>
                  </a:lnTo>
                  <a:lnTo>
                    <a:pt x="1533" y="1272"/>
                  </a:lnTo>
                  <a:lnTo>
                    <a:pt x="1607" y="1190"/>
                  </a:lnTo>
                  <a:lnTo>
                    <a:pt x="1591" y="1057"/>
                  </a:lnTo>
                  <a:lnTo>
                    <a:pt x="1513" y="963"/>
                  </a:lnTo>
                  <a:lnTo>
                    <a:pt x="1439" y="1018"/>
                  </a:lnTo>
                  <a:lnTo>
                    <a:pt x="1439" y="932"/>
                  </a:lnTo>
                  <a:lnTo>
                    <a:pt x="1260" y="598"/>
                  </a:lnTo>
                  <a:lnTo>
                    <a:pt x="1264" y="477"/>
                  </a:lnTo>
                  <a:lnTo>
                    <a:pt x="1194" y="473"/>
                  </a:lnTo>
                  <a:lnTo>
                    <a:pt x="1366" y="59"/>
                  </a:lnTo>
                  <a:lnTo>
                    <a:pt x="934" y="0"/>
                  </a:lnTo>
                  <a:lnTo>
                    <a:pt x="583" y="901"/>
                  </a:lnTo>
                  <a:lnTo>
                    <a:pt x="618" y="979"/>
                  </a:lnTo>
                  <a:lnTo>
                    <a:pt x="560" y="1100"/>
                  </a:lnTo>
                  <a:lnTo>
                    <a:pt x="607" y="1201"/>
                  </a:lnTo>
                  <a:lnTo>
                    <a:pt x="576" y="1295"/>
                  </a:lnTo>
                  <a:lnTo>
                    <a:pt x="428" y="1451"/>
                  </a:lnTo>
                  <a:lnTo>
                    <a:pt x="253" y="1612"/>
                  </a:lnTo>
                  <a:lnTo>
                    <a:pt x="253" y="1686"/>
                  </a:lnTo>
                  <a:lnTo>
                    <a:pt x="366" y="1764"/>
                  </a:lnTo>
                  <a:lnTo>
                    <a:pt x="152" y="2029"/>
                  </a:lnTo>
                  <a:lnTo>
                    <a:pt x="0" y="2496"/>
                  </a:lnTo>
                </a:path>
              </a:pathLst>
            </a:custGeom>
            <a:noFill/>
            <a:ln w="25560">
              <a:solidFill>
                <a:srgbClr val="777777"/>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02" name=""/>
            <p:cNvSpPr/>
            <p:nvPr/>
          </p:nvSpPr>
          <p:spPr>
            <a:xfrm>
              <a:off x="4419720" y="1246320"/>
              <a:ext cx="3703680" cy="1441440"/>
            </a:xfrm>
            <a:custGeom>
              <a:avLst/>
              <a:gdLst/>
              <a:ahLst/>
              <a:rect l="l" t="t" r="r" b="b"/>
              <a:pathLst>
                <a:path w="4665" h="1776">
                  <a:moveTo>
                    <a:pt x="1601" y="1776"/>
                  </a:moveTo>
                  <a:lnTo>
                    <a:pt x="1655" y="1613"/>
                  </a:lnTo>
                  <a:lnTo>
                    <a:pt x="4548" y="1752"/>
                  </a:lnTo>
                  <a:lnTo>
                    <a:pt x="4599" y="1432"/>
                  </a:lnTo>
                  <a:lnTo>
                    <a:pt x="4665" y="260"/>
                  </a:lnTo>
                  <a:lnTo>
                    <a:pt x="3165" y="237"/>
                  </a:lnTo>
                  <a:lnTo>
                    <a:pt x="2159" y="166"/>
                  </a:lnTo>
                  <a:lnTo>
                    <a:pt x="438" y="24"/>
                  </a:lnTo>
                  <a:lnTo>
                    <a:pt x="171" y="0"/>
                  </a:lnTo>
                  <a:lnTo>
                    <a:pt x="0" y="410"/>
                  </a:lnTo>
                  <a:lnTo>
                    <a:pt x="70" y="414"/>
                  </a:lnTo>
                  <a:lnTo>
                    <a:pt x="66" y="535"/>
                  </a:lnTo>
                  <a:lnTo>
                    <a:pt x="245" y="865"/>
                  </a:lnTo>
                  <a:lnTo>
                    <a:pt x="245" y="951"/>
                  </a:lnTo>
                  <a:lnTo>
                    <a:pt x="317" y="897"/>
                  </a:lnTo>
                  <a:lnTo>
                    <a:pt x="395" y="990"/>
                  </a:lnTo>
                  <a:lnTo>
                    <a:pt x="410" y="1121"/>
                  </a:lnTo>
                  <a:lnTo>
                    <a:pt x="336" y="1203"/>
                  </a:lnTo>
                  <a:lnTo>
                    <a:pt x="364" y="1287"/>
                  </a:lnTo>
                  <a:lnTo>
                    <a:pt x="546" y="1299"/>
                  </a:lnTo>
                  <a:lnTo>
                    <a:pt x="659" y="1555"/>
                  </a:lnTo>
                  <a:lnTo>
                    <a:pt x="733" y="1653"/>
                  </a:lnTo>
                  <a:lnTo>
                    <a:pt x="899" y="1653"/>
                  </a:lnTo>
                  <a:lnTo>
                    <a:pt x="1260" y="1725"/>
                  </a:lnTo>
                  <a:lnTo>
                    <a:pt x="1457" y="1690"/>
                  </a:lnTo>
                  <a:lnTo>
                    <a:pt x="1601" y="1776"/>
                  </a:lnTo>
                  <a:close/>
                </a:path>
              </a:pathLst>
            </a:custGeom>
            <a:solidFill>
              <a:srgbClr val="ffffd5"/>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03" name=""/>
            <p:cNvSpPr/>
            <p:nvPr/>
          </p:nvSpPr>
          <p:spPr>
            <a:xfrm>
              <a:off x="4419720" y="1246320"/>
              <a:ext cx="3714480" cy="1455480"/>
            </a:xfrm>
            <a:custGeom>
              <a:avLst/>
              <a:gdLst/>
              <a:ahLst/>
              <a:rect l="l" t="t" r="r" b="b"/>
              <a:pathLst>
                <a:path w="4681" h="1791">
                  <a:moveTo>
                    <a:pt x="1607" y="1791"/>
                  </a:moveTo>
                  <a:lnTo>
                    <a:pt x="1662" y="1627"/>
                  </a:lnTo>
                  <a:lnTo>
                    <a:pt x="4565" y="1767"/>
                  </a:lnTo>
                  <a:lnTo>
                    <a:pt x="4615" y="1443"/>
                  </a:lnTo>
                  <a:lnTo>
                    <a:pt x="4681" y="262"/>
                  </a:lnTo>
                  <a:lnTo>
                    <a:pt x="3175" y="238"/>
                  </a:lnTo>
                  <a:lnTo>
                    <a:pt x="2168" y="168"/>
                  </a:lnTo>
                  <a:lnTo>
                    <a:pt x="440" y="23"/>
                  </a:lnTo>
                  <a:lnTo>
                    <a:pt x="172" y="0"/>
                  </a:lnTo>
                  <a:lnTo>
                    <a:pt x="0" y="414"/>
                  </a:lnTo>
                  <a:lnTo>
                    <a:pt x="70" y="418"/>
                  </a:lnTo>
                  <a:lnTo>
                    <a:pt x="66" y="539"/>
                  </a:lnTo>
                  <a:lnTo>
                    <a:pt x="245" y="873"/>
                  </a:lnTo>
                  <a:lnTo>
                    <a:pt x="245" y="959"/>
                  </a:lnTo>
                  <a:lnTo>
                    <a:pt x="319" y="904"/>
                  </a:lnTo>
                  <a:lnTo>
                    <a:pt x="397" y="998"/>
                  </a:lnTo>
                  <a:lnTo>
                    <a:pt x="413" y="1131"/>
                  </a:lnTo>
                  <a:lnTo>
                    <a:pt x="339" y="1213"/>
                  </a:lnTo>
                  <a:lnTo>
                    <a:pt x="366" y="1299"/>
                  </a:lnTo>
                  <a:lnTo>
                    <a:pt x="549" y="1310"/>
                  </a:lnTo>
                  <a:lnTo>
                    <a:pt x="662" y="1568"/>
                  </a:lnTo>
                  <a:lnTo>
                    <a:pt x="736" y="1666"/>
                  </a:lnTo>
                  <a:lnTo>
                    <a:pt x="903" y="1666"/>
                  </a:lnTo>
                  <a:lnTo>
                    <a:pt x="1265" y="1740"/>
                  </a:lnTo>
                  <a:lnTo>
                    <a:pt x="1463" y="1705"/>
                  </a:lnTo>
                  <a:lnTo>
                    <a:pt x="1607" y="1791"/>
                  </a:lnTo>
                </a:path>
              </a:pathLst>
            </a:custGeom>
            <a:noFill/>
            <a:ln w="25560">
              <a:solidFill>
                <a:srgbClr val="777777"/>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04" name=""/>
            <p:cNvSpPr/>
            <p:nvPr/>
          </p:nvSpPr>
          <p:spPr>
            <a:xfrm>
              <a:off x="5486400" y="2494080"/>
              <a:ext cx="2544840" cy="1334880"/>
            </a:xfrm>
            <a:custGeom>
              <a:avLst/>
              <a:gdLst/>
              <a:ahLst/>
              <a:rect l="l" t="t" r="r" b="b"/>
              <a:pathLst>
                <a:path w="3206" h="1549">
                  <a:moveTo>
                    <a:pt x="3206" y="139"/>
                  </a:moveTo>
                  <a:lnTo>
                    <a:pt x="317" y="0"/>
                  </a:lnTo>
                  <a:lnTo>
                    <a:pt x="263" y="162"/>
                  </a:lnTo>
                  <a:lnTo>
                    <a:pt x="55" y="1084"/>
                  </a:lnTo>
                  <a:lnTo>
                    <a:pt x="0" y="1406"/>
                  </a:lnTo>
                  <a:lnTo>
                    <a:pt x="845" y="1459"/>
                  </a:lnTo>
                  <a:lnTo>
                    <a:pt x="3121" y="1549"/>
                  </a:lnTo>
                  <a:lnTo>
                    <a:pt x="3171" y="838"/>
                  </a:lnTo>
                  <a:lnTo>
                    <a:pt x="3206" y="139"/>
                  </a:lnTo>
                  <a:close/>
                </a:path>
              </a:pathLst>
            </a:custGeom>
            <a:solidFill>
              <a:srgbClr val="ffffd5"/>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05" name=""/>
            <p:cNvSpPr/>
            <p:nvPr/>
          </p:nvSpPr>
          <p:spPr>
            <a:xfrm>
              <a:off x="5489640" y="2552760"/>
              <a:ext cx="2557440" cy="1270080"/>
            </a:xfrm>
            <a:custGeom>
              <a:avLst/>
              <a:gdLst/>
              <a:ahLst/>
              <a:rect l="l" t="t" r="r" b="b"/>
              <a:pathLst>
                <a:path w="3222" h="1564">
                  <a:moveTo>
                    <a:pt x="3222" y="140"/>
                  </a:moveTo>
                  <a:lnTo>
                    <a:pt x="319" y="0"/>
                  </a:lnTo>
                  <a:lnTo>
                    <a:pt x="264" y="164"/>
                  </a:lnTo>
                  <a:lnTo>
                    <a:pt x="54" y="1095"/>
                  </a:lnTo>
                  <a:lnTo>
                    <a:pt x="0" y="1420"/>
                  </a:lnTo>
                  <a:lnTo>
                    <a:pt x="848" y="1474"/>
                  </a:lnTo>
                  <a:lnTo>
                    <a:pt x="3136" y="1564"/>
                  </a:lnTo>
                  <a:lnTo>
                    <a:pt x="3187" y="845"/>
                  </a:lnTo>
                  <a:lnTo>
                    <a:pt x="3222" y="140"/>
                  </a:lnTo>
                </a:path>
              </a:pathLst>
            </a:custGeom>
            <a:noFill/>
            <a:ln w="25560">
              <a:solidFill>
                <a:srgbClr val="777777"/>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nvGrpSpPr>
            <p:cNvPr id="706" name=""/>
            <p:cNvGrpSpPr/>
            <p:nvPr/>
          </p:nvGrpSpPr>
          <p:grpSpPr>
            <a:xfrm>
              <a:off x="1143000" y="0"/>
              <a:ext cx="3541680" cy="1294920"/>
              <a:chOff x="1143000" y="0"/>
              <a:chExt cx="3541680" cy="1294920"/>
            </a:xfrm>
          </p:grpSpPr>
          <p:sp>
            <p:nvSpPr>
              <p:cNvPr id="707" name=""/>
              <p:cNvSpPr/>
              <p:nvPr/>
            </p:nvSpPr>
            <p:spPr>
              <a:xfrm>
                <a:off x="1143000" y="0"/>
                <a:ext cx="3541680" cy="1294920"/>
              </a:xfrm>
              <a:custGeom>
                <a:avLst/>
                <a:gdLst/>
                <a:ahLst/>
                <a:rect l="l" t="t" r="r" b="b"/>
                <a:pathLst>
                  <a:path w="4463" h="1576">
                    <a:moveTo>
                      <a:pt x="3350" y="492"/>
                    </a:moveTo>
                    <a:lnTo>
                      <a:pt x="3350" y="492"/>
                    </a:lnTo>
                    <a:lnTo>
                      <a:pt x="3732" y="0"/>
                    </a:lnTo>
                    <a:lnTo>
                      <a:pt x="689" y="0"/>
                    </a:lnTo>
                    <a:lnTo>
                      <a:pt x="623" y="59"/>
                    </a:lnTo>
                    <a:lnTo>
                      <a:pt x="576" y="110"/>
                    </a:lnTo>
                    <a:lnTo>
                      <a:pt x="502" y="117"/>
                    </a:lnTo>
                    <a:lnTo>
                      <a:pt x="436" y="133"/>
                    </a:lnTo>
                    <a:lnTo>
                      <a:pt x="393" y="153"/>
                    </a:lnTo>
                    <a:lnTo>
                      <a:pt x="335" y="188"/>
                    </a:lnTo>
                    <a:lnTo>
                      <a:pt x="296" y="207"/>
                    </a:lnTo>
                    <a:lnTo>
                      <a:pt x="241" y="235"/>
                    </a:lnTo>
                    <a:lnTo>
                      <a:pt x="191" y="254"/>
                    </a:lnTo>
                    <a:lnTo>
                      <a:pt x="129" y="270"/>
                    </a:lnTo>
                    <a:lnTo>
                      <a:pt x="47" y="278"/>
                    </a:lnTo>
                    <a:lnTo>
                      <a:pt x="0" y="293"/>
                    </a:lnTo>
                    <a:lnTo>
                      <a:pt x="8" y="328"/>
                    </a:lnTo>
                    <a:lnTo>
                      <a:pt x="35" y="391"/>
                    </a:lnTo>
                    <a:lnTo>
                      <a:pt x="97" y="379"/>
                    </a:lnTo>
                    <a:lnTo>
                      <a:pt x="164" y="383"/>
                    </a:lnTo>
                    <a:lnTo>
                      <a:pt x="237" y="383"/>
                    </a:lnTo>
                    <a:lnTo>
                      <a:pt x="311" y="406"/>
                    </a:lnTo>
                    <a:lnTo>
                      <a:pt x="343" y="430"/>
                    </a:lnTo>
                    <a:lnTo>
                      <a:pt x="397" y="453"/>
                    </a:lnTo>
                    <a:lnTo>
                      <a:pt x="296" y="488"/>
                    </a:lnTo>
                    <a:lnTo>
                      <a:pt x="335" y="508"/>
                    </a:lnTo>
                    <a:lnTo>
                      <a:pt x="397" y="512"/>
                    </a:lnTo>
                    <a:lnTo>
                      <a:pt x="455" y="488"/>
                    </a:lnTo>
                    <a:lnTo>
                      <a:pt x="545" y="488"/>
                    </a:lnTo>
                    <a:lnTo>
                      <a:pt x="584" y="512"/>
                    </a:lnTo>
                    <a:lnTo>
                      <a:pt x="560" y="567"/>
                    </a:lnTo>
                    <a:lnTo>
                      <a:pt x="627" y="586"/>
                    </a:lnTo>
                    <a:lnTo>
                      <a:pt x="677" y="612"/>
                    </a:lnTo>
                    <a:lnTo>
                      <a:pt x="739" y="598"/>
                    </a:lnTo>
                    <a:lnTo>
                      <a:pt x="685" y="623"/>
                    </a:lnTo>
                    <a:lnTo>
                      <a:pt x="623" y="635"/>
                    </a:lnTo>
                    <a:lnTo>
                      <a:pt x="553" y="635"/>
                    </a:lnTo>
                    <a:lnTo>
                      <a:pt x="467" y="635"/>
                    </a:lnTo>
                    <a:lnTo>
                      <a:pt x="490" y="701"/>
                    </a:lnTo>
                    <a:lnTo>
                      <a:pt x="518" y="752"/>
                    </a:lnTo>
                    <a:lnTo>
                      <a:pt x="568" y="772"/>
                    </a:lnTo>
                    <a:lnTo>
                      <a:pt x="615" y="772"/>
                    </a:lnTo>
                    <a:lnTo>
                      <a:pt x="701" y="791"/>
                    </a:lnTo>
                    <a:lnTo>
                      <a:pt x="755" y="807"/>
                    </a:lnTo>
                    <a:lnTo>
                      <a:pt x="829" y="826"/>
                    </a:lnTo>
                    <a:lnTo>
                      <a:pt x="880" y="854"/>
                    </a:lnTo>
                    <a:lnTo>
                      <a:pt x="938" y="865"/>
                    </a:lnTo>
                    <a:lnTo>
                      <a:pt x="1012" y="862"/>
                    </a:lnTo>
                    <a:lnTo>
                      <a:pt x="1078" y="889"/>
                    </a:lnTo>
                    <a:lnTo>
                      <a:pt x="1136" y="889"/>
                    </a:lnTo>
                    <a:lnTo>
                      <a:pt x="1214" y="908"/>
                    </a:lnTo>
                    <a:lnTo>
                      <a:pt x="1261" y="932"/>
                    </a:lnTo>
                    <a:lnTo>
                      <a:pt x="1300" y="979"/>
                    </a:lnTo>
                    <a:lnTo>
                      <a:pt x="1343" y="1033"/>
                    </a:lnTo>
                    <a:lnTo>
                      <a:pt x="1432" y="1080"/>
                    </a:lnTo>
                    <a:lnTo>
                      <a:pt x="1479" y="1069"/>
                    </a:lnTo>
                    <a:lnTo>
                      <a:pt x="1529" y="1092"/>
                    </a:lnTo>
                    <a:lnTo>
                      <a:pt x="1603" y="1115"/>
                    </a:lnTo>
                    <a:lnTo>
                      <a:pt x="1654" y="1115"/>
                    </a:lnTo>
                    <a:lnTo>
                      <a:pt x="1747" y="1162"/>
                    </a:lnTo>
                    <a:lnTo>
                      <a:pt x="4463" y="1576"/>
                    </a:lnTo>
                    <a:lnTo>
                      <a:pt x="4448" y="1529"/>
                    </a:lnTo>
                    <a:lnTo>
                      <a:pt x="4455" y="1451"/>
                    </a:lnTo>
                    <a:lnTo>
                      <a:pt x="4455" y="1373"/>
                    </a:lnTo>
                    <a:lnTo>
                      <a:pt x="4440" y="1326"/>
                    </a:lnTo>
                    <a:lnTo>
                      <a:pt x="4393" y="1311"/>
                    </a:lnTo>
                    <a:lnTo>
                      <a:pt x="4346" y="1307"/>
                    </a:lnTo>
                    <a:lnTo>
                      <a:pt x="4276" y="1287"/>
                    </a:lnTo>
                    <a:lnTo>
                      <a:pt x="4222" y="1240"/>
                    </a:lnTo>
                    <a:lnTo>
                      <a:pt x="4152" y="1194"/>
                    </a:lnTo>
                    <a:lnTo>
                      <a:pt x="4082" y="1139"/>
                    </a:lnTo>
                    <a:lnTo>
                      <a:pt x="4004" y="1139"/>
                    </a:lnTo>
                    <a:lnTo>
                      <a:pt x="3957" y="1143"/>
                    </a:lnTo>
                    <a:lnTo>
                      <a:pt x="3880" y="1143"/>
                    </a:lnTo>
                    <a:lnTo>
                      <a:pt x="3817" y="1092"/>
                    </a:lnTo>
                    <a:lnTo>
                      <a:pt x="3739" y="1096"/>
                    </a:lnTo>
                    <a:lnTo>
                      <a:pt x="3708" y="1045"/>
                    </a:lnTo>
                    <a:lnTo>
                      <a:pt x="3615" y="1022"/>
                    </a:lnTo>
                    <a:lnTo>
                      <a:pt x="3584" y="975"/>
                    </a:lnTo>
                    <a:lnTo>
                      <a:pt x="3483" y="951"/>
                    </a:lnTo>
                    <a:lnTo>
                      <a:pt x="3405" y="928"/>
                    </a:lnTo>
                    <a:lnTo>
                      <a:pt x="3327" y="873"/>
                    </a:lnTo>
                    <a:lnTo>
                      <a:pt x="3288" y="826"/>
                    </a:lnTo>
                    <a:lnTo>
                      <a:pt x="3179" y="795"/>
                    </a:lnTo>
                    <a:lnTo>
                      <a:pt x="3094" y="772"/>
                    </a:lnTo>
                    <a:lnTo>
                      <a:pt x="3016" y="740"/>
                    </a:lnTo>
                    <a:lnTo>
                      <a:pt x="2992" y="709"/>
                    </a:lnTo>
                    <a:lnTo>
                      <a:pt x="3023" y="678"/>
                    </a:lnTo>
                    <a:lnTo>
                      <a:pt x="3062" y="647"/>
                    </a:lnTo>
                    <a:lnTo>
                      <a:pt x="3109" y="623"/>
                    </a:lnTo>
                    <a:lnTo>
                      <a:pt x="3156" y="602"/>
                    </a:lnTo>
                    <a:lnTo>
                      <a:pt x="3234" y="547"/>
                    </a:lnTo>
                    <a:lnTo>
                      <a:pt x="3350" y="485"/>
                    </a:lnTo>
                    <a:lnTo>
                      <a:pt x="3350" y="492"/>
                    </a:lnTo>
                    <a:close/>
                  </a:path>
                </a:pathLst>
              </a:custGeom>
              <a:solidFill>
                <a:srgbClr val="ffffd5"/>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08" name=""/>
              <p:cNvSpPr/>
              <p:nvPr/>
            </p:nvSpPr>
            <p:spPr>
              <a:xfrm>
                <a:off x="1143000" y="0"/>
                <a:ext cx="3541680" cy="1294920"/>
              </a:xfrm>
              <a:custGeom>
                <a:avLst/>
                <a:gdLst/>
                <a:ahLst/>
                <a:rect l="l" t="t" r="r" b="b"/>
                <a:pathLst>
                  <a:path w="4463" h="1576">
                    <a:moveTo>
                      <a:pt x="3350" y="492"/>
                    </a:moveTo>
                    <a:lnTo>
                      <a:pt x="3350" y="492"/>
                    </a:lnTo>
                    <a:lnTo>
                      <a:pt x="3732" y="0"/>
                    </a:lnTo>
                    <a:lnTo>
                      <a:pt x="689" y="0"/>
                    </a:lnTo>
                    <a:lnTo>
                      <a:pt x="623" y="59"/>
                    </a:lnTo>
                    <a:lnTo>
                      <a:pt x="576" y="110"/>
                    </a:lnTo>
                    <a:lnTo>
                      <a:pt x="502" y="117"/>
                    </a:lnTo>
                    <a:lnTo>
                      <a:pt x="436" y="133"/>
                    </a:lnTo>
                    <a:lnTo>
                      <a:pt x="393" y="153"/>
                    </a:lnTo>
                    <a:lnTo>
                      <a:pt x="335" y="188"/>
                    </a:lnTo>
                    <a:lnTo>
                      <a:pt x="296" y="207"/>
                    </a:lnTo>
                    <a:lnTo>
                      <a:pt x="241" y="235"/>
                    </a:lnTo>
                    <a:lnTo>
                      <a:pt x="191" y="254"/>
                    </a:lnTo>
                    <a:lnTo>
                      <a:pt x="129" y="270"/>
                    </a:lnTo>
                    <a:lnTo>
                      <a:pt x="47" y="278"/>
                    </a:lnTo>
                    <a:lnTo>
                      <a:pt x="0" y="293"/>
                    </a:lnTo>
                    <a:lnTo>
                      <a:pt x="8" y="328"/>
                    </a:lnTo>
                    <a:lnTo>
                      <a:pt x="35" y="391"/>
                    </a:lnTo>
                    <a:lnTo>
                      <a:pt x="97" y="379"/>
                    </a:lnTo>
                    <a:lnTo>
                      <a:pt x="164" y="383"/>
                    </a:lnTo>
                    <a:lnTo>
                      <a:pt x="237" y="383"/>
                    </a:lnTo>
                    <a:lnTo>
                      <a:pt x="311" y="406"/>
                    </a:lnTo>
                    <a:lnTo>
                      <a:pt x="343" y="430"/>
                    </a:lnTo>
                    <a:lnTo>
                      <a:pt x="397" y="453"/>
                    </a:lnTo>
                    <a:lnTo>
                      <a:pt x="296" y="488"/>
                    </a:lnTo>
                    <a:lnTo>
                      <a:pt x="335" y="508"/>
                    </a:lnTo>
                    <a:lnTo>
                      <a:pt x="397" y="512"/>
                    </a:lnTo>
                    <a:lnTo>
                      <a:pt x="455" y="488"/>
                    </a:lnTo>
                    <a:lnTo>
                      <a:pt x="545" y="488"/>
                    </a:lnTo>
                    <a:lnTo>
                      <a:pt x="584" y="512"/>
                    </a:lnTo>
                    <a:lnTo>
                      <a:pt x="560" y="567"/>
                    </a:lnTo>
                    <a:lnTo>
                      <a:pt x="627" y="586"/>
                    </a:lnTo>
                    <a:lnTo>
                      <a:pt x="677" y="612"/>
                    </a:lnTo>
                    <a:lnTo>
                      <a:pt x="739" y="598"/>
                    </a:lnTo>
                    <a:lnTo>
                      <a:pt x="685" y="623"/>
                    </a:lnTo>
                    <a:lnTo>
                      <a:pt x="623" y="635"/>
                    </a:lnTo>
                    <a:lnTo>
                      <a:pt x="553" y="635"/>
                    </a:lnTo>
                    <a:lnTo>
                      <a:pt x="467" y="635"/>
                    </a:lnTo>
                    <a:lnTo>
                      <a:pt x="490" y="701"/>
                    </a:lnTo>
                    <a:lnTo>
                      <a:pt x="518" y="752"/>
                    </a:lnTo>
                    <a:lnTo>
                      <a:pt x="568" y="772"/>
                    </a:lnTo>
                    <a:lnTo>
                      <a:pt x="615" y="772"/>
                    </a:lnTo>
                    <a:lnTo>
                      <a:pt x="701" y="791"/>
                    </a:lnTo>
                    <a:lnTo>
                      <a:pt x="755" y="807"/>
                    </a:lnTo>
                    <a:lnTo>
                      <a:pt x="829" y="826"/>
                    </a:lnTo>
                    <a:lnTo>
                      <a:pt x="880" y="854"/>
                    </a:lnTo>
                    <a:lnTo>
                      <a:pt x="938" y="865"/>
                    </a:lnTo>
                    <a:lnTo>
                      <a:pt x="1012" y="862"/>
                    </a:lnTo>
                    <a:lnTo>
                      <a:pt x="1078" y="889"/>
                    </a:lnTo>
                    <a:lnTo>
                      <a:pt x="1136" y="889"/>
                    </a:lnTo>
                    <a:lnTo>
                      <a:pt x="1214" y="908"/>
                    </a:lnTo>
                    <a:lnTo>
                      <a:pt x="1261" y="932"/>
                    </a:lnTo>
                    <a:lnTo>
                      <a:pt x="1300" y="979"/>
                    </a:lnTo>
                    <a:lnTo>
                      <a:pt x="1343" y="1033"/>
                    </a:lnTo>
                    <a:lnTo>
                      <a:pt x="1432" y="1080"/>
                    </a:lnTo>
                    <a:lnTo>
                      <a:pt x="1479" y="1069"/>
                    </a:lnTo>
                    <a:lnTo>
                      <a:pt x="1529" y="1092"/>
                    </a:lnTo>
                    <a:lnTo>
                      <a:pt x="1603" y="1115"/>
                    </a:lnTo>
                    <a:lnTo>
                      <a:pt x="1654" y="1115"/>
                    </a:lnTo>
                    <a:lnTo>
                      <a:pt x="1747" y="1162"/>
                    </a:lnTo>
                    <a:lnTo>
                      <a:pt x="4463" y="1576"/>
                    </a:lnTo>
                    <a:lnTo>
                      <a:pt x="4448" y="1529"/>
                    </a:lnTo>
                    <a:lnTo>
                      <a:pt x="4455" y="1451"/>
                    </a:lnTo>
                    <a:lnTo>
                      <a:pt x="4455" y="1373"/>
                    </a:lnTo>
                    <a:lnTo>
                      <a:pt x="4440" y="1326"/>
                    </a:lnTo>
                    <a:lnTo>
                      <a:pt x="4393" y="1311"/>
                    </a:lnTo>
                    <a:lnTo>
                      <a:pt x="4346" y="1307"/>
                    </a:lnTo>
                    <a:lnTo>
                      <a:pt x="4276" y="1287"/>
                    </a:lnTo>
                    <a:lnTo>
                      <a:pt x="4222" y="1240"/>
                    </a:lnTo>
                    <a:lnTo>
                      <a:pt x="4152" y="1194"/>
                    </a:lnTo>
                    <a:lnTo>
                      <a:pt x="4082" y="1139"/>
                    </a:lnTo>
                    <a:lnTo>
                      <a:pt x="4004" y="1139"/>
                    </a:lnTo>
                    <a:lnTo>
                      <a:pt x="3957" y="1143"/>
                    </a:lnTo>
                    <a:lnTo>
                      <a:pt x="3880" y="1143"/>
                    </a:lnTo>
                    <a:lnTo>
                      <a:pt x="3817" y="1092"/>
                    </a:lnTo>
                    <a:lnTo>
                      <a:pt x="3739" y="1096"/>
                    </a:lnTo>
                    <a:lnTo>
                      <a:pt x="3708" y="1045"/>
                    </a:lnTo>
                    <a:lnTo>
                      <a:pt x="3615" y="1022"/>
                    </a:lnTo>
                    <a:lnTo>
                      <a:pt x="3584" y="975"/>
                    </a:lnTo>
                    <a:lnTo>
                      <a:pt x="3483" y="951"/>
                    </a:lnTo>
                    <a:lnTo>
                      <a:pt x="3405" y="928"/>
                    </a:lnTo>
                    <a:lnTo>
                      <a:pt x="3327" y="873"/>
                    </a:lnTo>
                    <a:lnTo>
                      <a:pt x="3288" y="826"/>
                    </a:lnTo>
                    <a:lnTo>
                      <a:pt x="3179" y="795"/>
                    </a:lnTo>
                    <a:lnTo>
                      <a:pt x="3094" y="772"/>
                    </a:lnTo>
                    <a:lnTo>
                      <a:pt x="3016" y="740"/>
                    </a:lnTo>
                    <a:lnTo>
                      <a:pt x="2992" y="709"/>
                    </a:lnTo>
                    <a:lnTo>
                      <a:pt x="3023" y="678"/>
                    </a:lnTo>
                    <a:lnTo>
                      <a:pt x="3062" y="647"/>
                    </a:lnTo>
                    <a:lnTo>
                      <a:pt x="3109" y="623"/>
                    </a:lnTo>
                    <a:lnTo>
                      <a:pt x="3156" y="602"/>
                    </a:lnTo>
                    <a:lnTo>
                      <a:pt x="3234" y="547"/>
                    </a:lnTo>
                    <a:lnTo>
                      <a:pt x="3350" y="485"/>
                    </a:lnTo>
                    <a:lnTo>
                      <a:pt x="3350" y="492"/>
                    </a:lnTo>
                  </a:path>
                </a:pathLst>
              </a:custGeom>
              <a:solidFill>
                <a:srgbClr val="ffffd5"/>
              </a:solidFill>
              <a:ln w="25560">
                <a:solidFill>
                  <a:srgbClr val="777777"/>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709" name=""/>
            <p:cNvSpPr/>
            <p:nvPr/>
          </p:nvSpPr>
          <p:spPr>
            <a:xfrm>
              <a:off x="3505320" y="0"/>
              <a:ext cx="3352680" cy="1403280"/>
            </a:xfrm>
            <a:custGeom>
              <a:avLst/>
              <a:gdLst/>
              <a:ahLst/>
              <a:rect l="l" t="t" r="r" b="b"/>
              <a:pathLst>
                <a:path w="2089" h="1682">
                  <a:moveTo>
                    <a:pt x="735" y="1557"/>
                  </a:moveTo>
                  <a:lnTo>
                    <a:pt x="1491" y="1682"/>
                  </a:lnTo>
                  <a:lnTo>
                    <a:pt x="2089" y="0"/>
                  </a:lnTo>
                  <a:lnTo>
                    <a:pt x="372" y="0"/>
                  </a:lnTo>
                  <a:lnTo>
                    <a:pt x="192" y="473"/>
                  </a:lnTo>
                  <a:lnTo>
                    <a:pt x="141" y="526"/>
                  </a:lnTo>
                  <a:lnTo>
                    <a:pt x="98" y="574"/>
                  </a:lnTo>
                  <a:lnTo>
                    <a:pt x="58" y="618"/>
                  </a:lnTo>
                  <a:lnTo>
                    <a:pt x="31" y="649"/>
                  </a:lnTo>
                  <a:lnTo>
                    <a:pt x="12" y="681"/>
                  </a:lnTo>
                  <a:lnTo>
                    <a:pt x="0" y="703"/>
                  </a:lnTo>
                  <a:lnTo>
                    <a:pt x="12" y="735"/>
                  </a:lnTo>
                  <a:lnTo>
                    <a:pt x="39" y="751"/>
                  </a:lnTo>
                  <a:lnTo>
                    <a:pt x="74" y="780"/>
                  </a:lnTo>
                  <a:lnTo>
                    <a:pt x="153" y="820"/>
                  </a:lnTo>
                  <a:lnTo>
                    <a:pt x="176" y="874"/>
                  </a:lnTo>
                  <a:lnTo>
                    <a:pt x="188" y="906"/>
                  </a:lnTo>
                  <a:lnTo>
                    <a:pt x="230" y="937"/>
                  </a:lnTo>
                  <a:lnTo>
                    <a:pt x="278" y="959"/>
                  </a:lnTo>
                  <a:lnTo>
                    <a:pt x="305" y="975"/>
                  </a:lnTo>
                  <a:lnTo>
                    <a:pt x="317" y="1021"/>
                  </a:lnTo>
                  <a:lnTo>
                    <a:pt x="340" y="1029"/>
                  </a:lnTo>
                  <a:lnTo>
                    <a:pt x="360" y="1037"/>
                  </a:lnTo>
                  <a:lnTo>
                    <a:pt x="368" y="1060"/>
                  </a:lnTo>
                  <a:lnTo>
                    <a:pt x="379" y="1084"/>
                  </a:lnTo>
                  <a:lnTo>
                    <a:pt x="383" y="1100"/>
                  </a:lnTo>
                  <a:lnTo>
                    <a:pt x="410" y="1084"/>
                  </a:lnTo>
                  <a:lnTo>
                    <a:pt x="426" y="1106"/>
                  </a:lnTo>
                  <a:lnTo>
                    <a:pt x="447" y="1146"/>
                  </a:lnTo>
                  <a:lnTo>
                    <a:pt x="497" y="1146"/>
                  </a:lnTo>
                  <a:lnTo>
                    <a:pt x="513" y="1130"/>
                  </a:lnTo>
                  <a:lnTo>
                    <a:pt x="552" y="1130"/>
                  </a:lnTo>
                  <a:lnTo>
                    <a:pt x="579" y="1178"/>
                  </a:lnTo>
                  <a:lnTo>
                    <a:pt x="594" y="1200"/>
                  </a:lnTo>
                  <a:lnTo>
                    <a:pt x="623" y="1231"/>
                  </a:lnTo>
                  <a:lnTo>
                    <a:pt x="654" y="1285"/>
                  </a:lnTo>
                  <a:lnTo>
                    <a:pt x="677" y="1293"/>
                  </a:lnTo>
                  <a:lnTo>
                    <a:pt x="708" y="1309"/>
                  </a:lnTo>
                  <a:lnTo>
                    <a:pt x="728" y="1317"/>
                  </a:lnTo>
                  <a:lnTo>
                    <a:pt x="739" y="1362"/>
                  </a:lnTo>
                  <a:lnTo>
                    <a:pt x="739" y="1418"/>
                  </a:lnTo>
                  <a:lnTo>
                    <a:pt x="739" y="1488"/>
                  </a:lnTo>
                  <a:lnTo>
                    <a:pt x="735" y="1557"/>
                  </a:lnTo>
                  <a:close/>
                </a:path>
              </a:pathLst>
            </a:custGeom>
            <a:solidFill>
              <a:srgbClr val="ffffd5"/>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10" name=""/>
            <p:cNvSpPr/>
            <p:nvPr/>
          </p:nvSpPr>
          <p:spPr>
            <a:xfrm>
              <a:off x="3505320" y="0"/>
              <a:ext cx="3341520" cy="1390680"/>
            </a:xfrm>
            <a:custGeom>
              <a:avLst/>
              <a:gdLst/>
              <a:ahLst/>
              <a:rect l="l" t="t" r="r" b="b"/>
              <a:pathLst>
                <a:path w="2105" h="1714">
                  <a:moveTo>
                    <a:pt x="744" y="1557"/>
                  </a:moveTo>
                  <a:lnTo>
                    <a:pt x="743" y="1589"/>
                  </a:lnTo>
                  <a:lnTo>
                    <a:pt x="1499" y="1714"/>
                  </a:lnTo>
                  <a:lnTo>
                    <a:pt x="1499" y="1714"/>
                  </a:lnTo>
                  <a:lnTo>
                    <a:pt x="1502" y="1712"/>
                  </a:lnTo>
                  <a:lnTo>
                    <a:pt x="1505" y="1710"/>
                  </a:lnTo>
                  <a:lnTo>
                    <a:pt x="1506" y="1708"/>
                  </a:lnTo>
                  <a:lnTo>
                    <a:pt x="2104" y="26"/>
                  </a:lnTo>
                  <a:lnTo>
                    <a:pt x="2104" y="22"/>
                  </a:lnTo>
                  <a:lnTo>
                    <a:pt x="2105" y="16"/>
                  </a:lnTo>
                  <a:lnTo>
                    <a:pt x="2104" y="10"/>
                  </a:lnTo>
                  <a:lnTo>
                    <a:pt x="2103" y="4"/>
                  </a:lnTo>
                  <a:lnTo>
                    <a:pt x="2100" y="2"/>
                  </a:lnTo>
                  <a:lnTo>
                    <a:pt x="2097" y="0"/>
                  </a:lnTo>
                  <a:lnTo>
                    <a:pt x="380" y="0"/>
                  </a:lnTo>
                  <a:lnTo>
                    <a:pt x="380" y="0"/>
                  </a:lnTo>
                  <a:lnTo>
                    <a:pt x="377" y="2"/>
                  </a:lnTo>
                  <a:lnTo>
                    <a:pt x="374" y="4"/>
                  </a:lnTo>
                  <a:lnTo>
                    <a:pt x="374" y="8"/>
                  </a:lnTo>
                  <a:lnTo>
                    <a:pt x="194" y="481"/>
                  </a:lnTo>
                  <a:lnTo>
                    <a:pt x="200" y="489"/>
                  </a:lnTo>
                  <a:lnTo>
                    <a:pt x="197" y="475"/>
                  </a:lnTo>
                  <a:lnTo>
                    <a:pt x="146" y="528"/>
                  </a:lnTo>
                  <a:lnTo>
                    <a:pt x="145" y="528"/>
                  </a:lnTo>
                  <a:lnTo>
                    <a:pt x="102" y="576"/>
                  </a:lnTo>
                  <a:lnTo>
                    <a:pt x="62" y="620"/>
                  </a:lnTo>
                  <a:lnTo>
                    <a:pt x="35" y="651"/>
                  </a:lnTo>
                  <a:lnTo>
                    <a:pt x="34" y="653"/>
                  </a:lnTo>
                  <a:lnTo>
                    <a:pt x="15" y="685"/>
                  </a:lnTo>
                  <a:lnTo>
                    <a:pt x="15" y="685"/>
                  </a:lnTo>
                  <a:lnTo>
                    <a:pt x="3" y="707"/>
                  </a:lnTo>
                  <a:lnTo>
                    <a:pt x="2" y="707"/>
                  </a:lnTo>
                  <a:lnTo>
                    <a:pt x="1" y="713"/>
                  </a:lnTo>
                  <a:lnTo>
                    <a:pt x="0" y="719"/>
                  </a:lnTo>
                  <a:lnTo>
                    <a:pt x="1" y="725"/>
                  </a:lnTo>
                  <a:lnTo>
                    <a:pt x="2" y="729"/>
                  </a:lnTo>
                  <a:lnTo>
                    <a:pt x="14" y="761"/>
                  </a:lnTo>
                  <a:lnTo>
                    <a:pt x="14" y="763"/>
                  </a:lnTo>
                  <a:lnTo>
                    <a:pt x="17" y="765"/>
                  </a:lnTo>
                  <a:lnTo>
                    <a:pt x="18" y="767"/>
                  </a:lnTo>
                  <a:lnTo>
                    <a:pt x="45" y="783"/>
                  </a:lnTo>
                  <a:lnTo>
                    <a:pt x="47" y="767"/>
                  </a:lnTo>
                  <a:lnTo>
                    <a:pt x="44" y="783"/>
                  </a:lnTo>
                  <a:lnTo>
                    <a:pt x="79" y="812"/>
                  </a:lnTo>
                  <a:lnTo>
                    <a:pt x="80" y="812"/>
                  </a:lnTo>
                  <a:lnTo>
                    <a:pt x="159" y="852"/>
                  </a:lnTo>
                  <a:lnTo>
                    <a:pt x="161" y="836"/>
                  </a:lnTo>
                  <a:lnTo>
                    <a:pt x="155" y="846"/>
                  </a:lnTo>
                  <a:lnTo>
                    <a:pt x="178" y="900"/>
                  </a:lnTo>
                  <a:lnTo>
                    <a:pt x="184" y="890"/>
                  </a:lnTo>
                  <a:lnTo>
                    <a:pt x="178" y="900"/>
                  </a:lnTo>
                  <a:lnTo>
                    <a:pt x="190" y="931"/>
                  </a:lnTo>
                  <a:lnTo>
                    <a:pt x="190" y="933"/>
                  </a:lnTo>
                  <a:lnTo>
                    <a:pt x="193" y="935"/>
                  </a:lnTo>
                  <a:lnTo>
                    <a:pt x="193" y="937"/>
                  </a:lnTo>
                  <a:lnTo>
                    <a:pt x="235" y="969"/>
                  </a:lnTo>
                  <a:lnTo>
                    <a:pt x="236" y="969"/>
                  </a:lnTo>
                  <a:lnTo>
                    <a:pt x="284" y="991"/>
                  </a:lnTo>
                  <a:lnTo>
                    <a:pt x="286" y="975"/>
                  </a:lnTo>
                  <a:lnTo>
                    <a:pt x="284" y="991"/>
                  </a:lnTo>
                  <a:lnTo>
                    <a:pt x="311" y="1007"/>
                  </a:lnTo>
                  <a:lnTo>
                    <a:pt x="313" y="991"/>
                  </a:lnTo>
                  <a:lnTo>
                    <a:pt x="307" y="1003"/>
                  </a:lnTo>
                  <a:lnTo>
                    <a:pt x="310" y="1005"/>
                  </a:lnTo>
                  <a:lnTo>
                    <a:pt x="306" y="999"/>
                  </a:lnTo>
                  <a:lnTo>
                    <a:pt x="318" y="1045"/>
                  </a:lnTo>
                  <a:lnTo>
                    <a:pt x="319" y="1049"/>
                  </a:lnTo>
                  <a:lnTo>
                    <a:pt x="322" y="1051"/>
                  </a:lnTo>
                  <a:lnTo>
                    <a:pt x="324" y="1053"/>
                  </a:lnTo>
                  <a:lnTo>
                    <a:pt x="347" y="1061"/>
                  </a:lnTo>
                  <a:lnTo>
                    <a:pt x="348" y="1045"/>
                  </a:lnTo>
                  <a:lnTo>
                    <a:pt x="347" y="1061"/>
                  </a:lnTo>
                  <a:lnTo>
                    <a:pt x="367" y="1069"/>
                  </a:lnTo>
                  <a:lnTo>
                    <a:pt x="368" y="1053"/>
                  </a:lnTo>
                  <a:lnTo>
                    <a:pt x="362" y="1065"/>
                  </a:lnTo>
                  <a:lnTo>
                    <a:pt x="365" y="1067"/>
                  </a:lnTo>
                  <a:lnTo>
                    <a:pt x="362" y="1063"/>
                  </a:lnTo>
                  <a:lnTo>
                    <a:pt x="370" y="1086"/>
                  </a:lnTo>
                  <a:lnTo>
                    <a:pt x="370" y="1088"/>
                  </a:lnTo>
                  <a:lnTo>
                    <a:pt x="381" y="1112"/>
                  </a:lnTo>
                  <a:lnTo>
                    <a:pt x="387" y="1100"/>
                  </a:lnTo>
                  <a:lnTo>
                    <a:pt x="380" y="1108"/>
                  </a:lnTo>
                  <a:lnTo>
                    <a:pt x="384" y="1124"/>
                  </a:lnTo>
                  <a:lnTo>
                    <a:pt x="385" y="1128"/>
                  </a:lnTo>
                  <a:lnTo>
                    <a:pt x="388" y="1130"/>
                  </a:lnTo>
                  <a:lnTo>
                    <a:pt x="391" y="1132"/>
                  </a:lnTo>
                  <a:lnTo>
                    <a:pt x="394" y="1132"/>
                  </a:lnTo>
                  <a:lnTo>
                    <a:pt x="421" y="1116"/>
                  </a:lnTo>
                  <a:lnTo>
                    <a:pt x="418" y="1100"/>
                  </a:lnTo>
                  <a:lnTo>
                    <a:pt x="415" y="1114"/>
                  </a:lnTo>
                  <a:lnTo>
                    <a:pt x="418" y="1116"/>
                  </a:lnTo>
                  <a:lnTo>
                    <a:pt x="414" y="1114"/>
                  </a:lnTo>
                  <a:lnTo>
                    <a:pt x="430" y="1136"/>
                  </a:lnTo>
                  <a:lnTo>
                    <a:pt x="434" y="1122"/>
                  </a:lnTo>
                  <a:lnTo>
                    <a:pt x="429" y="1134"/>
                  </a:lnTo>
                  <a:lnTo>
                    <a:pt x="450" y="1174"/>
                  </a:lnTo>
                  <a:lnTo>
                    <a:pt x="449" y="1174"/>
                  </a:lnTo>
                  <a:lnTo>
                    <a:pt x="452" y="1176"/>
                  </a:lnTo>
                  <a:lnTo>
                    <a:pt x="455" y="1178"/>
                  </a:lnTo>
                  <a:lnTo>
                    <a:pt x="505" y="1178"/>
                  </a:lnTo>
                  <a:lnTo>
                    <a:pt x="505" y="1178"/>
                  </a:lnTo>
                  <a:lnTo>
                    <a:pt x="508" y="1176"/>
                  </a:lnTo>
                  <a:lnTo>
                    <a:pt x="509" y="1176"/>
                  </a:lnTo>
                  <a:lnTo>
                    <a:pt x="525" y="1160"/>
                  </a:lnTo>
                  <a:lnTo>
                    <a:pt x="521" y="1146"/>
                  </a:lnTo>
                  <a:lnTo>
                    <a:pt x="521" y="1162"/>
                  </a:lnTo>
                  <a:lnTo>
                    <a:pt x="560" y="1162"/>
                  </a:lnTo>
                  <a:lnTo>
                    <a:pt x="560" y="1146"/>
                  </a:lnTo>
                  <a:lnTo>
                    <a:pt x="557" y="1160"/>
                  </a:lnTo>
                  <a:lnTo>
                    <a:pt x="555" y="1158"/>
                  </a:lnTo>
                  <a:lnTo>
                    <a:pt x="582" y="1206"/>
                  </a:lnTo>
                  <a:lnTo>
                    <a:pt x="583" y="1208"/>
                  </a:lnTo>
                  <a:lnTo>
                    <a:pt x="598" y="1229"/>
                  </a:lnTo>
                  <a:lnTo>
                    <a:pt x="598" y="1229"/>
                  </a:lnTo>
                  <a:lnTo>
                    <a:pt x="627" y="1261"/>
                  </a:lnTo>
                  <a:lnTo>
                    <a:pt x="631" y="1247"/>
                  </a:lnTo>
                  <a:lnTo>
                    <a:pt x="626" y="1259"/>
                  </a:lnTo>
                  <a:lnTo>
                    <a:pt x="657" y="1313"/>
                  </a:lnTo>
                  <a:lnTo>
                    <a:pt x="659" y="1315"/>
                  </a:lnTo>
                  <a:lnTo>
                    <a:pt x="661" y="1317"/>
                  </a:lnTo>
                  <a:lnTo>
                    <a:pt x="684" y="1325"/>
                  </a:lnTo>
                  <a:lnTo>
                    <a:pt x="685" y="1309"/>
                  </a:lnTo>
                  <a:lnTo>
                    <a:pt x="683" y="1325"/>
                  </a:lnTo>
                  <a:lnTo>
                    <a:pt x="714" y="1341"/>
                  </a:lnTo>
                  <a:lnTo>
                    <a:pt x="715" y="1341"/>
                  </a:lnTo>
                  <a:lnTo>
                    <a:pt x="735" y="1349"/>
                  </a:lnTo>
                  <a:lnTo>
                    <a:pt x="736" y="1333"/>
                  </a:lnTo>
                  <a:lnTo>
                    <a:pt x="730" y="1345"/>
                  </a:lnTo>
                  <a:lnTo>
                    <a:pt x="733" y="1347"/>
                  </a:lnTo>
                  <a:lnTo>
                    <a:pt x="729" y="1341"/>
                  </a:lnTo>
                  <a:lnTo>
                    <a:pt x="740" y="1386"/>
                  </a:lnTo>
                  <a:lnTo>
                    <a:pt x="747" y="1378"/>
                  </a:lnTo>
                  <a:lnTo>
                    <a:pt x="739" y="1378"/>
                  </a:lnTo>
                  <a:lnTo>
                    <a:pt x="739" y="1434"/>
                  </a:lnTo>
                  <a:lnTo>
                    <a:pt x="739" y="1504"/>
                  </a:lnTo>
                  <a:lnTo>
                    <a:pt x="747" y="1504"/>
                  </a:lnTo>
                  <a:lnTo>
                    <a:pt x="739" y="1502"/>
                  </a:lnTo>
                  <a:lnTo>
                    <a:pt x="735" y="1571"/>
                  </a:lnTo>
                  <a:lnTo>
                    <a:pt x="751" y="1575"/>
                  </a:lnTo>
                  <a:lnTo>
                    <a:pt x="755" y="1506"/>
                  </a:lnTo>
                  <a:lnTo>
                    <a:pt x="755" y="1504"/>
                  </a:lnTo>
                  <a:lnTo>
                    <a:pt x="755" y="1434"/>
                  </a:lnTo>
                  <a:lnTo>
                    <a:pt x="755" y="1378"/>
                  </a:lnTo>
                  <a:lnTo>
                    <a:pt x="755" y="1378"/>
                  </a:lnTo>
                  <a:lnTo>
                    <a:pt x="754" y="1372"/>
                  </a:lnTo>
                  <a:lnTo>
                    <a:pt x="754" y="1372"/>
                  </a:lnTo>
                  <a:lnTo>
                    <a:pt x="743" y="1327"/>
                  </a:lnTo>
                  <a:lnTo>
                    <a:pt x="742" y="1321"/>
                  </a:lnTo>
                  <a:lnTo>
                    <a:pt x="739" y="1319"/>
                  </a:lnTo>
                  <a:lnTo>
                    <a:pt x="738" y="1319"/>
                  </a:lnTo>
                  <a:lnTo>
                    <a:pt x="718" y="1311"/>
                  </a:lnTo>
                  <a:lnTo>
                    <a:pt x="716" y="1325"/>
                  </a:lnTo>
                  <a:lnTo>
                    <a:pt x="718" y="1311"/>
                  </a:lnTo>
                  <a:lnTo>
                    <a:pt x="687" y="1295"/>
                  </a:lnTo>
                  <a:lnTo>
                    <a:pt x="687" y="1293"/>
                  </a:lnTo>
                  <a:lnTo>
                    <a:pt x="664" y="1285"/>
                  </a:lnTo>
                  <a:lnTo>
                    <a:pt x="665" y="1287"/>
                  </a:lnTo>
                  <a:lnTo>
                    <a:pt x="662" y="1301"/>
                  </a:lnTo>
                  <a:lnTo>
                    <a:pt x="667" y="1289"/>
                  </a:lnTo>
                  <a:lnTo>
                    <a:pt x="636" y="1235"/>
                  </a:lnTo>
                  <a:lnTo>
                    <a:pt x="635" y="1233"/>
                  </a:lnTo>
                  <a:lnTo>
                    <a:pt x="606" y="1202"/>
                  </a:lnTo>
                  <a:lnTo>
                    <a:pt x="602" y="1216"/>
                  </a:lnTo>
                  <a:lnTo>
                    <a:pt x="607" y="1204"/>
                  </a:lnTo>
                  <a:lnTo>
                    <a:pt x="592" y="1182"/>
                  </a:lnTo>
                  <a:lnTo>
                    <a:pt x="587" y="1194"/>
                  </a:lnTo>
                  <a:lnTo>
                    <a:pt x="593" y="1182"/>
                  </a:lnTo>
                  <a:lnTo>
                    <a:pt x="566" y="1134"/>
                  </a:lnTo>
                  <a:lnTo>
                    <a:pt x="563" y="1132"/>
                  </a:lnTo>
                  <a:lnTo>
                    <a:pt x="560" y="1130"/>
                  </a:lnTo>
                  <a:lnTo>
                    <a:pt x="521" y="1130"/>
                  </a:lnTo>
                  <a:lnTo>
                    <a:pt x="521" y="1130"/>
                  </a:lnTo>
                  <a:lnTo>
                    <a:pt x="518" y="1132"/>
                  </a:lnTo>
                  <a:lnTo>
                    <a:pt x="518" y="1132"/>
                  </a:lnTo>
                  <a:lnTo>
                    <a:pt x="502" y="1148"/>
                  </a:lnTo>
                  <a:lnTo>
                    <a:pt x="505" y="1162"/>
                  </a:lnTo>
                  <a:lnTo>
                    <a:pt x="505" y="1146"/>
                  </a:lnTo>
                  <a:lnTo>
                    <a:pt x="455" y="1146"/>
                  </a:lnTo>
                  <a:lnTo>
                    <a:pt x="461" y="1150"/>
                  </a:lnTo>
                  <a:lnTo>
                    <a:pt x="458" y="1148"/>
                  </a:lnTo>
                  <a:lnTo>
                    <a:pt x="455" y="1162"/>
                  </a:lnTo>
                  <a:lnTo>
                    <a:pt x="461" y="1152"/>
                  </a:lnTo>
                  <a:lnTo>
                    <a:pt x="441" y="1112"/>
                  </a:lnTo>
                  <a:lnTo>
                    <a:pt x="440" y="1110"/>
                  </a:lnTo>
                  <a:lnTo>
                    <a:pt x="423" y="1088"/>
                  </a:lnTo>
                  <a:lnTo>
                    <a:pt x="421" y="1086"/>
                  </a:lnTo>
                  <a:lnTo>
                    <a:pt x="418" y="1084"/>
                  </a:lnTo>
                  <a:lnTo>
                    <a:pt x="416" y="1086"/>
                  </a:lnTo>
                  <a:lnTo>
                    <a:pt x="389" y="1102"/>
                  </a:lnTo>
                  <a:lnTo>
                    <a:pt x="397" y="1104"/>
                  </a:lnTo>
                  <a:lnTo>
                    <a:pt x="394" y="1102"/>
                  </a:lnTo>
                  <a:lnTo>
                    <a:pt x="391" y="1100"/>
                  </a:lnTo>
                  <a:lnTo>
                    <a:pt x="391" y="1116"/>
                  </a:lnTo>
                  <a:lnTo>
                    <a:pt x="398" y="1110"/>
                  </a:lnTo>
                  <a:lnTo>
                    <a:pt x="394" y="1094"/>
                  </a:lnTo>
                  <a:lnTo>
                    <a:pt x="393" y="1090"/>
                  </a:lnTo>
                  <a:lnTo>
                    <a:pt x="382" y="1067"/>
                  </a:lnTo>
                  <a:lnTo>
                    <a:pt x="376" y="1076"/>
                  </a:lnTo>
                  <a:lnTo>
                    <a:pt x="383" y="1069"/>
                  </a:lnTo>
                  <a:lnTo>
                    <a:pt x="375" y="1045"/>
                  </a:lnTo>
                  <a:lnTo>
                    <a:pt x="374" y="1041"/>
                  </a:lnTo>
                  <a:lnTo>
                    <a:pt x="371" y="1039"/>
                  </a:lnTo>
                  <a:lnTo>
                    <a:pt x="370" y="1039"/>
                  </a:lnTo>
                  <a:lnTo>
                    <a:pt x="350" y="1031"/>
                  </a:lnTo>
                  <a:lnTo>
                    <a:pt x="350" y="1029"/>
                  </a:lnTo>
                  <a:lnTo>
                    <a:pt x="327" y="1021"/>
                  </a:lnTo>
                  <a:lnTo>
                    <a:pt x="331" y="1025"/>
                  </a:lnTo>
                  <a:lnTo>
                    <a:pt x="328" y="1023"/>
                  </a:lnTo>
                  <a:lnTo>
                    <a:pt x="325" y="1037"/>
                  </a:lnTo>
                  <a:lnTo>
                    <a:pt x="332" y="1031"/>
                  </a:lnTo>
                  <a:lnTo>
                    <a:pt x="320" y="985"/>
                  </a:lnTo>
                  <a:lnTo>
                    <a:pt x="319" y="979"/>
                  </a:lnTo>
                  <a:lnTo>
                    <a:pt x="316" y="977"/>
                  </a:lnTo>
                  <a:lnTo>
                    <a:pt x="316" y="977"/>
                  </a:lnTo>
                  <a:lnTo>
                    <a:pt x="289" y="961"/>
                  </a:lnTo>
                  <a:lnTo>
                    <a:pt x="288" y="961"/>
                  </a:lnTo>
                  <a:lnTo>
                    <a:pt x="240" y="939"/>
                  </a:lnTo>
                  <a:lnTo>
                    <a:pt x="238" y="953"/>
                  </a:lnTo>
                  <a:lnTo>
                    <a:pt x="241" y="939"/>
                  </a:lnTo>
                  <a:lnTo>
                    <a:pt x="199" y="908"/>
                  </a:lnTo>
                  <a:lnTo>
                    <a:pt x="196" y="922"/>
                  </a:lnTo>
                  <a:lnTo>
                    <a:pt x="203" y="914"/>
                  </a:lnTo>
                  <a:lnTo>
                    <a:pt x="191" y="882"/>
                  </a:lnTo>
                  <a:lnTo>
                    <a:pt x="190" y="880"/>
                  </a:lnTo>
                  <a:lnTo>
                    <a:pt x="167" y="826"/>
                  </a:lnTo>
                  <a:lnTo>
                    <a:pt x="167" y="824"/>
                  </a:lnTo>
                  <a:lnTo>
                    <a:pt x="164" y="822"/>
                  </a:lnTo>
                  <a:lnTo>
                    <a:pt x="163" y="822"/>
                  </a:lnTo>
                  <a:lnTo>
                    <a:pt x="84" y="783"/>
                  </a:lnTo>
                  <a:lnTo>
                    <a:pt x="82" y="796"/>
                  </a:lnTo>
                  <a:lnTo>
                    <a:pt x="86" y="783"/>
                  </a:lnTo>
                  <a:lnTo>
                    <a:pt x="50" y="753"/>
                  </a:lnTo>
                  <a:lnTo>
                    <a:pt x="50" y="753"/>
                  </a:lnTo>
                  <a:lnTo>
                    <a:pt x="23" y="737"/>
                  </a:lnTo>
                  <a:lnTo>
                    <a:pt x="20" y="751"/>
                  </a:lnTo>
                  <a:lnTo>
                    <a:pt x="27" y="743"/>
                  </a:lnTo>
                  <a:lnTo>
                    <a:pt x="15" y="711"/>
                  </a:lnTo>
                  <a:lnTo>
                    <a:pt x="14" y="731"/>
                  </a:lnTo>
                  <a:lnTo>
                    <a:pt x="15" y="725"/>
                  </a:lnTo>
                  <a:lnTo>
                    <a:pt x="16" y="719"/>
                  </a:lnTo>
                  <a:lnTo>
                    <a:pt x="15" y="713"/>
                  </a:lnTo>
                  <a:lnTo>
                    <a:pt x="8" y="719"/>
                  </a:lnTo>
                  <a:lnTo>
                    <a:pt x="14" y="731"/>
                  </a:lnTo>
                  <a:lnTo>
                    <a:pt x="26" y="709"/>
                  </a:lnTo>
                  <a:lnTo>
                    <a:pt x="20" y="697"/>
                  </a:lnTo>
                  <a:lnTo>
                    <a:pt x="25" y="709"/>
                  </a:lnTo>
                  <a:lnTo>
                    <a:pt x="44" y="677"/>
                  </a:lnTo>
                  <a:lnTo>
                    <a:pt x="39" y="665"/>
                  </a:lnTo>
                  <a:lnTo>
                    <a:pt x="43" y="679"/>
                  </a:lnTo>
                  <a:lnTo>
                    <a:pt x="70" y="647"/>
                  </a:lnTo>
                  <a:lnTo>
                    <a:pt x="110" y="604"/>
                  </a:lnTo>
                  <a:lnTo>
                    <a:pt x="153" y="556"/>
                  </a:lnTo>
                  <a:lnTo>
                    <a:pt x="149" y="542"/>
                  </a:lnTo>
                  <a:lnTo>
                    <a:pt x="153" y="556"/>
                  </a:lnTo>
                  <a:lnTo>
                    <a:pt x="204" y="502"/>
                  </a:lnTo>
                  <a:lnTo>
                    <a:pt x="206" y="500"/>
                  </a:lnTo>
                  <a:lnTo>
                    <a:pt x="206" y="498"/>
                  </a:lnTo>
                  <a:lnTo>
                    <a:pt x="386" y="26"/>
                  </a:lnTo>
                  <a:lnTo>
                    <a:pt x="380" y="32"/>
                  </a:lnTo>
                  <a:lnTo>
                    <a:pt x="383" y="30"/>
                  </a:lnTo>
                  <a:lnTo>
                    <a:pt x="386" y="28"/>
                  </a:lnTo>
                  <a:lnTo>
                    <a:pt x="380" y="16"/>
                  </a:lnTo>
                  <a:lnTo>
                    <a:pt x="380" y="32"/>
                  </a:lnTo>
                  <a:lnTo>
                    <a:pt x="2097" y="32"/>
                  </a:lnTo>
                  <a:lnTo>
                    <a:pt x="2090" y="10"/>
                  </a:lnTo>
                  <a:lnTo>
                    <a:pt x="2089" y="16"/>
                  </a:lnTo>
                  <a:lnTo>
                    <a:pt x="2090" y="22"/>
                  </a:lnTo>
                  <a:lnTo>
                    <a:pt x="2091" y="28"/>
                  </a:lnTo>
                  <a:lnTo>
                    <a:pt x="2094" y="30"/>
                  </a:lnTo>
                  <a:lnTo>
                    <a:pt x="2097" y="16"/>
                  </a:lnTo>
                  <a:lnTo>
                    <a:pt x="2091" y="8"/>
                  </a:lnTo>
                  <a:lnTo>
                    <a:pt x="1492" y="1690"/>
                  </a:lnTo>
                  <a:lnTo>
                    <a:pt x="1499" y="1682"/>
                  </a:lnTo>
                  <a:lnTo>
                    <a:pt x="1496" y="1684"/>
                  </a:lnTo>
                  <a:lnTo>
                    <a:pt x="1492" y="1686"/>
                  </a:lnTo>
                  <a:lnTo>
                    <a:pt x="1499" y="1698"/>
                  </a:lnTo>
                  <a:lnTo>
                    <a:pt x="1500" y="1682"/>
                  </a:lnTo>
                  <a:lnTo>
                    <a:pt x="744" y="1557"/>
                  </a:lnTo>
                  <a:close/>
                </a:path>
              </a:pathLst>
            </a:custGeom>
            <a:solidFill>
              <a:srgbClr val="888888"/>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11" name=""/>
            <p:cNvSpPr/>
            <p:nvPr/>
          </p:nvSpPr>
          <p:spPr>
            <a:xfrm>
              <a:off x="2514600" y="5927760"/>
              <a:ext cx="4557600" cy="930240"/>
            </a:xfrm>
            <a:custGeom>
              <a:avLst/>
              <a:gdLst/>
              <a:ahLst/>
              <a:rect l="l" t="t" r="r" b="b"/>
              <a:pathLst>
                <a:path w="2871" h="573">
                  <a:moveTo>
                    <a:pt x="99" y="0"/>
                  </a:moveTo>
                  <a:cubicBezTo>
                    <a:pt x="128" y="88"/>
                    <a:pt x="126" y="141"/>
                    <a:pt x="180" y="195"/>
                  </a:cubicBezTo>
                  <a:cubicBezTo>
                    <a:pt x="188" y="215"/>
                    <a:pt x="197" y="235"/>
                    <a:pt x="204" y="255"/>
                  </a:cubicBezTo>
                  <a:cubicBezTo>
                    <a:pt x="213" y="279"/>
                    <a:pt x="198" y="405"/>
                    <a:pt x="198" y="405"/>
                  </a:cubicBezTo>
                  <a:cubicBezTo>
                    <a:pt x="147" y="482"/>
                    <a:pt x="162" y="386"/>
                    <a:pt x="60" y="375"/>
                  </a:cubicBezTo>
                  <a:cubicBezTo>
                    <a:pt x="56" y="363"/>
                    <a:pt x="60" y="342"/>
                    <a:pt x="48" y="339"/>
                  </a:cubicBezTo>
                  <a:cubicBezTo>
                    <a:pt x="9" y="329"/>
                    <a:pt x="3" y="398"/>
                    <a:pt x="0" y="411"/>
                  </a:cubicBezTo>
                  <a:cubicBezTo>
                    <a:pt x="12" y="419"/>
                    <a:pt x="28" y="423"/>
                    <a:pt x="36" y="435"/>
                  </a:cubicBezTo>
                  <a:cubicBezTo>
                    <a:pt x="53" y="448"/>
                    <a:pt x="80" y="466"/>
                    <a:pt x="102" y="489"/>
                  </a:cubicBezTo>
                  <a:lnTo>
                    <a:pt x="138" y="573"/>
                  </a:lnTo>
                  <a:lnTo>
                    <a:pt x="2871" y="573"/>
                  </a:lnTo>
                  <a:lnTo>
                    <a:pt x="2724" y="372"/>
                  </a:lnTo>
                  <a:lnTo>
                    <a:pt x="2652" y="102"/>
                  </a:lnTo>
                </a:path>
              </a:pathLst>
            </a:custGeom>
            <a:solidFill>
              <a:srgbClr val="ffffd5"/>
            </a:solidFill>
            <a:ln w="28440">
              <a:solidFill>
                <a:srgbClr val="00ffff"/>
              </a:solidFill>
              <a:round/>
            </a:ln>
          </p:spPr>
          <p:style>
            <a:lnRef idx="0"/>
            <a:fillRef idx="0"/>
            <a:effectRef idx="0"/>
            <a:fontRef idx="minor"/>
          </p:style>
          <p:txBody>
            <a:bodyPr wrap="none" anchor="ctr">
              <a:noAutofit/>
            </a:bodyPr>
            <a:p>
              <a:endParaRPr b="0" lang="en-US" sz="2400" strike="noStrike" u="none">
                <a:solidFill>
                  <a:srgbClr val="ffffff"/>
                </a:solidFill>
                <a:effectLst/>
                <a:uFillTx/>
                <a:latin typeface="Times New Roman"/>
              </a:endParaRPr>
            </a:p>
          </p:txBody>
        </p:sp>
        <p:sp>
          <p:nvSpPr>
            <p:cNvPr id="712" name=""/>
            <p:cNvSpPr/>
            <p:nvPr/>
          </p:nvSpPr>
          <p:spPr>
            <a:xfrm>
              <a:off x="851040" y="2817720"/>
              <a:ext cx="3017520" cy="3273480"/>
            </a:xfrm>
            <a:custGeom>
              <a:avLst/>
              <a:gdLst/>
              <a:ahLst/>
              <a:rect l="l" t="t" r="r" b="b"/>
              <a:pathLst>
                <a:path w="3801" h="3932">
                  <a:moveTo>
                    <a:pt x="356" y="0"/>
                  </a:moveTo>
                  <a:lnTo>
                    <a:pt x="2054" y="274"/>
                  </a:lnTo>
                  <a:lnTo>
                    <a:pt x="1712" y="1352"/>
                  </a:lnTo>
                  <a:lnTo>
                    <a:pt x="3755" y="3084"/>
                  </a:lnTo>
                  <a:lnTo>
                    <a:pt x="3731" y="3258"/>
                  </a:lnTo>
                  <a:lnTo>
                    <a:pt x="3801" y="3387"/>
                  </a:lnTo>
                  <a:lnTo>
                    <a:pt x="3681" y="3461"/>
                  </a:lnTo>
                  <a:lnTo>
                    <a:pt x="3595" y="3621"/>
                  </a:lnTo>
                  <a:lnTo>
                    <a:pt x="3484" y="3760"/>
                  </a:lnTo>
                  <a:lnTo>
                    <a:pt x="3611" y="3826"/>
                  </a:lnTo>
                  <a:lnTo>
                    <a:pt x="3484" y="3932"/>
                  </a:lnTo>
                  <a:lnTo>
                    <a:pt x="2321" y="3889"/>
                  </a:lnTo>
                  <a:lnTo>
                    <a:pt x="2247" y="3709"/>
                  </a:lnTo>
                  <a:lnTo>
                    <a:pt x="2120" y="3516"/>
                  </a:lnTo>
                  <a:lnTo>
                    <a:pt x="1930" y="3387"/>
                  </a:lnTo>
                  <a:lnTo>
                    <a:pt x="1786" y="3379"/>
                  </a:lnTo>
                  <a:lnTo>
                    <a:pt x="1766" y="3324"/>
                  </a:lnTo>
                  <a:lnTo>
                    <a:pt x="1632" y="3242"/>
                  </a:lnTo>
                  <a:lnTo>
                    <a:pt x="1383" y="3199"/>
                  </a:lnTo>
                  <a:lnTo>
                    <a:pt x="1274" y="3084"/>
                  </a:lnTo>
                  <a:lnTo>
                    <a:pt x="1097" y="3053"/>
                  </a:lnTo>
                  <a:lnTo>
                    <a:pt x="848" y="2930"/>
                  </a:lnTo>
                  <a:lnTo>
                    <a:pt x="957" y="2766"/>
                  </a:lnTo>
                  <a:lnTo>
                    <a:pt x="589" y="2129"/>
                  </a:lnTo>
                  <a:lnTo>
                    <a:pt x="659" y="2129"/>
                  </a:lnTo>
                  <a:lnTo>
                    <a:pt x="659" y="2039"/>
                  </a:lnTo>
                  <a:lnTo>
                    <a:pt x="531" y="2016"/>
                  </a:lnTo>
                  <a:lnTo>
                    <a:pt x="387" y="1701"/>
                  </a:lnTo>
                  <a:lnTo>
                    <a:pt x="461" y="1682"/>
                  </a:lnTo>
                  <a:lnTo>
                    <a:pt x="589" y="1742"/>
                  </a:lnTo>
                  <a:lnTo>
                    <a:pt x="515" y="1627"/>
                  </a:lnTo>
                  <a:lnTo>
                    <a:pt x="797" y="1588"/>
                  </a:lnTo>
                  <a:lnTo>
                    <a:pt x="710" y="1528"/>
                  </a:lnTo>
                  <a:lnTo>
                    <a:pt x="531" y="1545"/>
                  </a:lnTo>
                  <a:lnTo>
                    <a:pt x="441" y="1600"/>
                  </a:lnTo>
                  <a:lnTo>
                    <a:pt x="214" y="1410"/>
                  </a:lnTo>
                  <a:lnTo>
                    <a:pt x="124" y="1278"/>
                  </a:lnTo>
                  <a:lnTo>
                    <a:pt x="85" y="1143"/>
                  </a:lnTo>
                  <a:lnTo>
                    <a:pt x="85" y="858"/>
                  </a:lnTo>
                  <a:lnTo>
                    <a:pt x="35" y="787"/>
                  </a:lnTo>
                  <a:lnTo>
                    <a:pt x="0" y="633"/>
                  </a:lnTo>
                  <a:lnTo>
                    <a:pt x="35" y="520"/>
                  </a:lnTo>
                  <a:lnTo>
                    <a:pt x="113" y="411"/>
                  </a:lnTo>
                  <a:lnTo>
                    <a:pt x="198" y="340"/>
                  </a:lnTo>
                  <a:lnTo>
                    <a:pt x="179" y="237"/>
                  </a:lnTo>
                  <a:lnTo>
                    <a:pt x="317" y="182"/>
                  </a:lnTo>
                  <a:lnTo>
                    <a:pt x="356" y="0"/>
                  </a:lnTo>
                  <a:close/>
                </a:path>
              </a:pathLst>
            </a:custGeom>
            <a:solidFill>
              <a:srgbClr val="ffffd5"/>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13" name=""/>
            <p:cNvSpPr/>
            <p:nvPr/>
          </p:nvSpPr>
          <p:spPr>
            <a:xfrm>
              <a:off x="822240" y="2847960"/>
              <a:ext cx="3030480" cy="3203640"/>
            </a:xfrm>
            <a:custGeom>
              <a:avLst/>
              <a:gdLst/>
              <a:ahLst/>
              <a:rect l="l" t="t" r="r" b="b"/>
              <a:pathLst>
                <a:path w="3817" h="3947">
                  <a:moveTo>
                    <a:pt x="358" y="0"/>
                  </a:moveTo>
                  <a:lnTo>
                    <a:pt x="2063" y="275"/>
                  </a:lnTo>
                  <a:lnTo>
                    <a:pt x="1720" y="1357"/>
                  </a:lnTo>
                  <a:lnTo>
                    <a:pt x="3771" y="3096"/>
                  </a:lnTo>
                  <a:lnTo>
                    <a:pt x="3747" y="3271"/>
                  </a:lnTo>
                  <a:lnTo>
                    <a:pt x="3817" y="3400"/>
                  </a:lnTo>
                  <a:lnTo>
                    <a:pt x="3697" y="3474"/>
                  </a:lnTo>
                  <a:lnTo>
                    <a:pt x="3611" y="3635"/>
                  </a:lnTo>
                  <a:lnTo>
                    <a:pt x="3498" y="3775"/>
                  </a:lnTo>
                  <a:lnTo>
                    <a:pt x="3627" y="3842"/>
                  </a:lnTo>
                  <a:lnTo>
                    <a:pt x="3498" y="3947"/>
                  </a:lnTo>
                  <a:lnTo>
                    <a:pt x="2331" y="3904"/>
                  </a:lnTo>
                  <a:lnTo>
                    <a:pt x="2257" y="3724"/>
                  </a:lnTo>
                  <a:lnTo>
                    <a:pt x="2129" y="3529"/>
                  </a:lnTo>
                  <a:lnTo>
                    <a:pt x="1938" y="3400"/>
                  </a:lnTo>
                  <a:lnTo>
                    <a:pt x="1794" y="3392"/>
                  </a:lnTo>
                  <a:lnTo>
                    <a:pt x="1775" y="3338"/>
                  </a:lnTo>
                  <a:lnTo>
                    <a:pt x="1638" y="3256"/>
                  </a:lnTo>
                  <a:lnTo>
                    <a:pt x="1389" y="3213"/>
                  </a:lnTo>
                  <a:lnTo>
                    <a:pt x="1281" y="3096"/>
                  </a:lnTo>
                  <a:lnTo>
                    <a:pt x="1102" y="3064"/>
                  </a:lnTo>
                  <a:lnTo>
                    <a:pt x="852" y="2941"/>
                  </a:lnTo>
                  <a:lnTo>
                    <a:pt x="961" y="2777"/>
                  </a:lnTo>
                  <a:lnTo>
                    <a:pt x="592" y="2137"/>
                  </a:lnTo>
                  <a:lnTo>
                    <a:pt x="662" y="2137"/>
                  </a:lnTo>
                  <a:lnTo>
                    <a:pt x="662" y="2047"/>
                  </a:lnTo>
                  <a:lnTo>
                    <a:pt x="533" y="2023"/>
                  </a:lnTo>
                  <a:lnTo>
                    <a:pt x="389" y="1707"/>
                  </a:lnTo>
                  <a:lnTo>
                    <a:pt x="463" y="1687"/>
                  </a:lnTo>
                  <a:lnTo>
                    <a:pt x="592" y="1750"/>
                  </a:lnTo>
                  <a:lnTo>
                    <a:pt x="518" y="1633"/>
                  </a:lnTo>
                  <a:lnTo>
                    <a:pt x="802" y="1594"/>
                  </a:lnTo>
                  <a:lnTo>
                    <a:pt x="712" y="1533"/>
                  </a:lnTo>
                  <a:lnTo>
                    <a:pt x="533" y="1551"/>
                  </a:lnTo>
                  <a:lnTo>
                    <a:pt x="444" y="1605"/>
                  </a:lnTo>
                  <a:lnTo>
                    <a:pt x="214" y="1416"/>
                  </a:lnTo>
                  <a:lnTo>
                    <a:pt x="125" y="1283"/>
                  </a:lnTo>
                  <a:lnTo>
                    <a:pt x="86" y="1146"/>
                  </a:lnTo>
                  <a:lnTo>
                    <a:pt x="86" y="861"/>
                  </a:lnTo>
                  <a:lnTo>
                    <a:pt x="35" y="791"/>
                  </a:lnTo>
                  <a:lnTo>
                    <a:pt x="0" y="635"/>
                  </a:lnTo>
                  <a:lnTo>
                    <a:pt x="35" y="521"/>
                  </a:lnTo>
                  <a:lnTo>
                    <a:pt x="113" y="412"/>
                  </a:lnTo>
                  <a:lnTo>
                    <a:pt x="199" y="342"/>
                  </a:lnTo>
                  <a:lnTo>
                    <a:pt x="179" y="236"/>
                  </a:lnTo>
                  <a:lnTo>
                    <a:pt x="319" y="182"/>
                  </a:lnTo>
                  <a:lnTo>
                    <a:pt x="358" y="0"/>
                  </a:lnTo>
                </a:path>
              </a:pathLst>
            </a:custGeom>
            <a:noFill/>
            <a:ln w="25560">
              <a:solidFill>
                <a:srgbClr val="777777"/>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14" name=""/>
            <p:cNvSpPr/>
            <p:nvPr/>
          </p:nvSpPr>
          <p:spPr>
            <a:xfrm>
              <a:off x="3571920" y="4805280"/>
              <a:ext cx="2448000" cy="1812960"/>
            </a:xfrm>
            <a:custGeom>
              <a:avLst/>
              <a:gdLst/>
              <a:ahLst/>
              <a:rect l="l" t="t" r="r" b="b"/>
              <a:pathLst>
                <a:path w="3035" h="2230">
                  <a:moveTo>
                    <a:pt x="3035" y="154"/>
                  </a:moveTo>
                  <a:lnTo>
                    <a:pt x="2742" y="2230"/>
                  </a:lnTo>
                  <a:lnTo>
                    <a:pt x="1627" y="2156"/>
                  </a:lnTo>
                  <a:lnTo>
                    <a:pt x="0" y="1615"/>
                  </a:lnTo>
                  <a:lnTo>
                    <a:pt x="20" y="1508"/>
                  </a:lnTo>
                  <a:lnTo>
                    <a:pt x="148" y="1402"/>
                  </a:lnTo>
                  <a:lnTo>
                    <a:pt x="20" y="1336"/>
                  </a:lnTo>
                  <a:lnTo>
                    <a:pt x="133" y="1197"/>
                  </a:lnTo>
                  <a:lnTo>
                    <a:pt x="216" y="1037"/>
                  </a:lnTo>
                  <a:lnTo>
                    <a:pt x="337" y="965"/>
                  </a:lnTo>
                  <a:lnTo>
                    <a:pt x="267" y="836"/>
                  </a:lnTo>
                  <a:lnTo>
                    <a:pt x="290" y="662"/>
                  </a:lnTo>
                  <a:lnTo>
                    <a:pt x="290" y="310"/>
                  </a:lnTo>
                  <a:lnTo>
                    <a:pt x="356" y="252"/>
                  </a:lnTo>
                  <a:lnTo>
                    <a:pt x="446" y="252"/>
                  </a:lnTo>
                  <a:lnTo>
                    <a:pt x="516" y="310"/>
                  </a:lnTo>
                  <a:lnTo>
                    <a:pt x="635" y="271"/>
                  </a:lnTo>
                  <a:lnTo>
                    <a:pt x="709" y="0"/>
                  </a:lnTo>
                  <a:lnTo>
                    <a:pt x="3035" y="154"/>
                  </a:lnTo>
                  <a:close/>
                </a:path>
              </a:pathLst>
            </a:custGeom>
            <a:solidFill>
              <a:srgbClr val="ffffd5"/>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nvGrpSpPr>
            <p:cNvPr id="715" name=""/>
            <p:cNvGrpSpPr/>
            <p:nvPr/>
          </p:nvGrpSpPr>
          <p:grpSpPr>
            <a:xfrm>
              <a:off x="5770440" y="4944960"/>
              <a:ext cx="2479680" cy="1696680"/>
              <a:chOff x="5770440" y="4944960"/>
              <a:chExt cx="2479680" cy="1696680"/>
            </a:xfrm>
          </p:grpSpPr>
          <p:sp>
            <p:nvSpPr>
              <p:cNvPr id="716" name=""/>
              <p:cNvSpPr/>
              <p:nvPr/>
            </p:nvSpPr>
            <p:spPr>
              <a:xfrm>
                <a:off x="5770440" y="4944960"/>
                <a:ext cx="2479680" cy="1696680"/>
              </a:xfrm>
              <a:custGeom>
                <a:avLst/>
                <a:gdLst/>
                <a:ahLst/>
                <a:rect l="l" t="t" r="r" b="b"/>
                <a:pathLst>
                  <a:path w="3124" h="2090">
                    <a:moveTo>
                      <a:pt x="0" y="2078"/>
                    </a:moveTo>
                    <a:lnTo>
                      <a:pt x="393" y="2090"/>
                    </a:lnTo>
                    <a:lnTo>
                      <a:pt x="455" y="1929"/>
                    </a:lnTo>
                    <a:lnTo>
                      <a:pt x="1350" y="1961"/>
                    </a:lnTo>
                    <a:lnTo>
                      <a:pt x="1346" y="1884"/>
                    </a:lnTo>
                    <a:lnTo>
                      <a:pt x="3062" y="1884"/>
                    </a:lnTo>
                    <a:lnTo>
                      <a:pt x="3124" y="246"/>
                    </a:lnTo>
                    <a:lnTo>
                      <a:pt x="3124" y="101"/>
                    </a:lnTo>
                    <a:lnTo>
                      <a:pt x="296" y="0"/>
                    </a:lnTo>
                    <a:lnTo>
                      <a:pt x="0" y="2078"/>
                    </a:lnTo>
                    <a:close/>
                  </a:path>
                </a:pathLst>
              </a:custGeom>
              <a:solidFill>
                <a:srgbClr val="ffffd5"/>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17" name=""/>
              <p:cNvSpPr/>
              <p:nvPr/>
            </p:nvSpPr>
            <p:spPr>
              <a:xfrm>
                <a:off x="5770440" y="4944960"/>
                <a:ext cx="2479680" cy="1696680"/>
              </a:xfrm>
              <a:custGeom>
                <a:avLst/>
                <a:gdLst/>
                <a:ahLst/>
                <a:rect l="l" t="t" r="r" b="b"/>
                <a:pathLst>
                  <a:path w="3124" h="2090">
                    <a:moveTo>
                      <a:pt x="0" y="2078"/>
                    </a:moveTo>
                    <a:lnTo>
                      <a:pt x="393" y="2090"/>
                    </a:lnTo>
                    <a:lnTo>
                      <a:pt x="455" y="1929"/>
                    </a:lnTo>
                    <a:lnTo>
                      <a:pt x="1350" y="1961"/>
                    </a:lnTo>
                    <a:lnTo>
                      <a:pt x="1346" y="1884"/>
                    </a:lnTo>
                    <a:lnTo>
                      <a:pt x="3062" y="1884"/>
                    </a:lnTo>
                    <a:lnTo>
                      <a:pt x="3124" y="246"/>
                    </a:lnTo>
                    <a:lnTo>
                      <a:pt x="3124" y="101"/>
                    </a:lnTo>
                    <a:lnTo>
                      <a:pt x="296" y="0"/>
                    </a:lnTo>
                    <a:lnTo>
                      <a:pt x="0" y="2078"/>
                    </a:lnTo>
                  </a:path>
                </a:pathLst>
              </a:custGeom>
              <a:solidFill>
                <a:srgbClr val="ffffd5"/>
              </a:solidFill>
              <a:ln w="25560">
                <a:solidFill>
                  <a:srgbClr val="777777"/>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718" name=""/>
            <p:cNvSpPr/>
            <p:nvPr/>
          </p:nvSpPr>
          <p:spPr>
            <a:xfrm>
              <a:off x="3583080" y="4818240"/>
              <a:ext cx="2422440" cy="1823760"/>
            </a:xfrm>
            <a:custGeom>
              <a:avLst/>
              <a:gdLst/>
              <a:ahLst/>
              <a:rect l="l" t="t" r="r" b="b"/>
              <a:pathLst>
                <a:path w="3051" h="2246">
                  <a:moveTo>
                    <a:pt x="3051" y="156"/>
                  </a:moveTo>
                  <a:lnTo>
                    <a:pt x="2755" y="2246"/>
                  </a:lnTo>
                  <a:lnTo>
                    <a:pt x="1634" y="2171"/>
                  </a:lnTo>
                  <a:lnTo>
                    <a:pt x="0" y="1626"/>
                  </a:lnTo>
                  <a:lnTo>
                    <a:pt x="19" y="1517"/>
                  </a:lnTo>
                  <a:lnTo>
                    <a:pt x="148" y="1412"/>
                  </a:lnTo>
                  <a:lnTo>
                    <a:pt x="19" y="1345"/>
                  </a:lnTo>
                  <a:lnTo>
                    <a:pt x="132" y="1205"/>
                  </a:lnTo>
                  <a:lnTo>
                    <a:pt x="218" y="1044"/>
                  </a:lnTo>
                  <a:lnTo>
                    <a:pt x="338" y="970"/>
                  </a:lnTo>
                  <a:lnTo>
                    <a:pt x="268" y="841"/>
                  </a:lnTo>
                  <a:lnTo>
                    <a:pt x="292" y="666"/>
                  </a:lnTo>
                  <a:lnTo>
                    <a:pt x="292" y="312"/>
                  </a:lnTo>
                  <a:lnTo>
                    <a:pt x="358" y="253"/>
                  </a:lnTo>
                  <a:lnTo>
                    <a:pt x="447" y="253"/>
                  </a:lnTo>
                  <a:lnTo>
                    <a:pt x="517" y="312"/>
                  </a:lnTo>
                  <a:lnTo>
                    <a:pt x="638" y="273"/>
                  </a:lnTo>
                  <a:lnTo>
                    <a:pt x="712" y="0"/>
                  </a:lnTo>
                  <a:lnTo>
                    <a:pt x="3051" y="156"/>
                  </a:lnTo>
                </a:path>
              </a:pathLst>
            </a:custGeom>
            <a:noFill/>
            <a:ln w="25560">
              <a:solidFill>
                <a:srgbClr val="777777"/>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19" name=""/>
            <p:cNvSpPr/>
            <p:nvPr/>
          </p:nvSpPr>
          <p:spPr>
            <a:xfrm>
              <a:off x="0" y="0"/>
              <a:ext cx="9144000" cy="6858000"/>
            </a:xfrm>
            <a:prstGeom prst="rect">
              <a:avLst/>
            </a:prstGeom>
            <a:noFill/>
            <a:ln w="57240">
              <a:solidFill>
                <a:srgbClr val="0000cc"/>
              </a:solidFill>
              <a:miter/>
            </a:ln>
          </p:spPr>
          <p:style>
            <a:lnRef idx="0"/>
            <a:fillRef idx="0"/>
            <a:effectRef idx="0"/>
            <a:fontRef idx="minor"/>
          </p:style>
          <p:txBody>
            <a:bodyPr wrap="none" lIns="90000" rIns="90000" tIns="46800" bIns="46800" anchor="ctr">
              <a:spAutoFit/>
            </a:bodyPr>
            <a:p>
              <a:endParaRPr b="0" lang="en-US" sz="2400" strike="noStrike" u="none">
                <a:solidFill>
                  <a:srgbClr val="ffffff"/>
                </a:solidFill>
                <a:effectLst/>
                <a:uFillTx/>
                <a:latin typeface="Times New Roman"/>
              </a:endParaRPr>
            </a:p>
          </p:txBody>
        </p:sp>
      </p:grpSp>
      <p:sp>
        <p:nvSpPr>
          <p:cNvPr id="720" name=""/>
          <p:cNvSpPr/>
          <p:nvPr/>
        </p:nvSpPr>
        <p:spPr>
          <a:xfrm>
            <a:off x="6890040" y="38160"/>
            <a:ext cx="1864800" cy="3531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ffffff"/>
                </a:solidFill>
                <a:effectLst/>
                <a:uFillTx/>
                <a:latin typeface="Arial"/>
              </a:rPr>
              <a:t>2005 Generation</a:t>
            </a:r>
            <a:endParaRPr b="0" lang="en-US" sz="1700" strike="noStrike" u="none">
              <a:solidFill>
                <a:srgbClr val="ffffff"/>
              </a:solidFill>
              <a:effectLst/>
              <a:uFillTx/>
              <a:latin typeface="Times New Roman"/>
            </a:endParaRPr>
          </a:p>
        </p:txBody>
      </p:sp>
      <p:sp>
        <p:nvSpPr>
          <p:cNvPr id="721" name=""/>
          <p:cNvSpPr/>
          <p:nvPr/>
        </p:nvSpPr>
        <p:spPr>
          <a:xfrm>
            <a:off x="6438600" y="325440"/>
            <a:ext cx="2661480" cy="7045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With Wind and East Side Coal  Additions </a:t>
            </a:r>
            <a:endParaRPr b="0" lang="en-US" sz="10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Made Possible</a:t>
            </a:r>
            <a:endParaRPr b="0" lang="en-US" sz="10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ff"/>
                </a:solidFill>
                <a:effectLst/>
                <a:uFillTx/>
                <a:latin typeface="Arial"/>
              </a:rPr>
              <a:t>with Infrastructure Additions</a:t>
            </a:r>
            <a:endParaRPr b="0" lang="en-US" sz="10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ffffff"/>
              </a:solidFill>
              <a:effectLst/>
              <a:uFillTx/>
              <a:latin typeface="Times New Roman"/>
            </a:endParaRPr>
          </a:p>
        </p:txBody>
      </p:sp>
      <p:sp>
        <p:nvSpPr>
          <p:cNvPr id="722" name=""/>
          <p:cNvSpPr/>
          <p:nvPr/>
        </p:nvSpPr>
        <p:spPr>
          <a:xfrm>
            <a:off x="6683400" y="873000"/>
            <a:ext cx="2242800" cy="2768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Total Additions = 22,300 MW</a:t>
            </a:r>
            <a:endParaRPr b="0" lang="en-US" sz="1200" strike="noStrike" u="none">
              <a:solidFill>
                <a:srgbClr val="ffffff"/>
              </a:solidFill>
              <a:effectLst/>
              <a:uFillTx/>
              <a:latin typeface="Times New Roman"/>
            </a:endParaRPr>
          </a:p>
        </p:txBody>
      </p:sp>
      <p:grpSp>
        <p:nvGrpSpPr>
          <p:cNvPr id="723" name=""/>
          <p:cNvGrpSpPr/>
          <p:nvPr/>
        </p:nvGrpSpPr>
        <p:grpSpPr>
          <a:xfrm>
            <a:off x="304920" y="-360"/>
            <a:ext cx="7708680" cy="6681240"/>
            <a:chOff x="304920" y="-360"/>
            <a:chExt cx="7708680" cy="6681240"/>
          </a:xfrm>
        </p:grpSpPr>
        <p:sp>
          <p:nvSpPr>
            <p:cNvPr id="724" name=""/>
            <p:cNvSpPr/>
            <p:nvPr/>
          </p:nvSpPr>
          <p:spPr>
            <a:xfrm flipH="1" flipV="1">
              <a:off x="2604960" y="129960"/>
              <a:ext cx="355680" cy="40788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25" name=""/>
            <p:cNvSpPr/>
            <p:nvPr/>
          </p:nvSpPr>
          <p:spPr>
            <a:xfrm flipH="1" flipV="1">
              <a:off x="2943360" y="-360"/>
              <a:ext cx="17280" cy="53820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26" name=""/>
            <p:cNvSpPr/>
            <p:nvPr/>
          </p:nvSpPr>
          <p:spPr>
            <a:xfrm>
              <a:off x="2367000" y="0"/>
              <a:ext cx="1206720" cy="1094760"/>
            </a:xfrm>
            <a:custGeom>
              <a:avLst/>
              <a:gdLst/>
              <a:ahLst/>
              <a:rect l="l" t="t" r="r" b="b"/>
              <a:pathLst>
                <a:path stroke="0" w="21600" h="21600">
                  <a:moveTo>
                    <a:pt x="10317" y="11"/>
                  </a:moveTo>
                  <a:arcTo wR="10800" hR="10800" stAng="-5553826" swAng="102520"/>
                  <a:lnTo>
                    <a:pt x="10800" y="10800"/>
                  </a:lnTo>
                  <a:close/>
                </a:path>
                <a:path fill="none" w="21600" h="21600">
                  <a:moveTo>
                    <a:pt x="10317" y="11"/>
                  </a:moveTo>
                  <a:arcTo wR="10800" hR="10800" stAng="-5553826" swAng="102520"/>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27" name=""/>
            <p:cNvSpPr/>
            <p:nvPr/>
          </p:nvSpPr>
          <p:spPr>
            <a:xfrm>
              <a:off x="1662120" y="3514680"/>
              <a:ext cx="568440" cy="18720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28" name=""/>
            <p:cNvSpPr/>
            <p:nvPr/>
          </p:nvSpPr>
          <p:spPr>
            <a:xfrm flipH="1">
              <a:off x="1093320" y="3514680"/>
              <a:ext cx="568440" cy="18720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29" name=""/>
            <p:cNvSpPr/>
            <p:nvPr/>
          </p:nvSpPr>
          <p:spPr>
            <a:xfrm flipV="1">
              <a:off x="2103480" y="2014200"/>
              <a:ext cx="1440" cy="38412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30" name=""/>
            <p:cNvSpPr/>
            <p:nvPr/>
          </p:nvSpPr>
          <p:spPr>
            <a:xfrm flipV="1">
              <a:off x="2103480" y="2014200"/>
              <a:ext cx="1440" cy="38412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31" name=""/>
            <p:cNvSpPr/>
            <p:nvPr/>
          </p:nvSpPr>
          <p:spPr>
            <a:xfrm flipV="1">
              <a:off x="2103480" y="2014200"/>
              <a:ext cx="1440" cy="38412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32" name=""/>
            <p:cNvSpPr/>
            <p:nvPr/>
          </p:nvSpPr>
          <p:spPr>
            <a:xfrm flipV="1">
              <a:off x="5010120" y="4815000"/>
              <a:ext cx="1440" cy="38088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33" name=""/>
            <p:cNvSpPr/>
            <p:nvPr/>
          </p:nvSpPr>
          <p:spPr>
            <a:xfrm flipV="1">
              <a:off x="5010120" y="4815000"/>
              <a:ext cx="1440" cy="38088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nvGrpSpPr>
            <p:cNvPr id="734" name=""/>
            <p:cNvGrpSpPr/>
            <p:nvPr/>
          </p:nvGrpSpPr>
          <p:grpSpPr>
            <a:xfrm>
              <a:off x="5676840" y="3079800"/>
              <a:ext cx="622080" cy="621720"/>
              <a:chOff x="5676840" y="3079800"/>
              <a:chExt cx="622080" cy="621720"/>
            </a:xfrm>
          </p:grpSpPr>
          <p:grpSp>
            <p:nvGrpSpPr>
              <p:cNvPr id="735" name=""/>
              <p:cNvGrpSpPr/>
              <p:nvPr/>
            </p:nvGrpSpPr>
            <p:grpSpPr>
              <a:xfrm>
                <a:off x="5676840" y="3079800"/>
                <a:ext cx="622080" cy="621720"/>
                <a:chOff x="5676840" y="3079800"/>
                <a:chExt cx="622080" cy="621720"/>
              </a:xfrm>
            </p:grpSpPr>
            <p:sp>
              <p:nvSpPr>
                <p:cNvPr id="736" name=""/>
                <p:cNvSpPr/>
                <p:nvPr/>
              </p:nvSpPr>
              <p:spPr>
                <a:xfrm>
                  <a:off x="5676840" y="3079800"/>
                  <a:ext cx="622080" cy="621720"/>
                </a:xfrm>
                <a:prstGeom prst="ellipse">
                  <a:avLst/>
                </a:prstGeom>
                <a:solidFill>
                  <a:srgbClr val="990033"/>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737" name=""/>
                <p:cNvSpPr/>
                <p:nvPr/>
              </p:nvSpPr>
              <p:spPr>
                <a:xfrm flipV="1">
                  <a:off x="5987880" y="3085560"/>
                  <a:ext cx="0" cy="21888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738" name=""/>
              <p:cNvSpPr/>
              <p:nvPr/>
            </p:nvSpPr>
            <p:spPr>
              <a:xfrm>
                <a:off x="5811840" y="3338640"/>
                <a:ext cx="328320" cy="20088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JB</a:t>
                </a:r>
                <a:endParaRPr b="0" lang="en-US" sz="1000" strike="noStrike" u="none">
                  <a:solidFill>
                    <a:srgbClr val="ffffff"/>
                  </a:solidFill>
                  <a:effectLst/>
                  <a:uFillTx/>
                  <a:latin typeface="Times New Roman"/>
                </a:endParaRPr>
              </a:p>
            </p:txBody>
          </p:sp>
        </p:grpSp>
        <p:grpSp>
          <p:nvGrpSpPr>
            <p:cNvPr id="739" name=""/>
            <p:cNvGrpSpPr/>
            <p:nvPr/>
          </p:nvGrpSpPr>
          <p:grpSpPr>
            <a:xfrm>
              <a:off x="7236000" y="2873520"/>
              <a:ext cx="618480" cy="618480"/>
              <a:chOff x="7236000" y="2873520"/>
              <a:chExt cx="618480" cy="618480"/>
            </a:xfrm>
          </p:grpSpPr>
          <p:grpSp>
            <p:nvGrpSpPr>
              <p:cNvPr id="740" name=""/>
              <p:cNvGrpSpPr/>
              <p:nvPr/>
            </p:nvGrpSpPr>
            <p:grpSpPr>
              <a:xfrm>
                <a:off x="7236000" y="2873520"/>
                <a:ext cx="618480" cy="618480"/>
                <a:chOff x="7236000" y="2873520"/>
                <a:chExt cx="618480" cy="618480"/>
              </a:xfrm>
            </p:grpSpPr>
            <p:sp>
              <p:nvSpPr>
                <p:cNvPr id="741" name=""/>
                <p:cNvSpPr/>
                <p:nvPr/>
              </p:nvSpPr>
              <p:spPr>
                <a:xfrm>
                  <a:off x="7236000" y="2873520"/>
                  <a:ext cx="618480" cy="618480"/>
                </a:xfrm>
                <a:prstGeom prst="ellipse">
                  <a:avLst/>
                </a:prstGeom>
                <a:solidFill>
                  <a:srgbClr val="990033"/>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742" name=""/>
                <p:cNvSpPr/>
                <p:nvPr/>
              </p:nvSpPr>
              <p:spPr>
                <a:xfrm flipV="1">
                  <a:off x="7549920" y="2897280"/>
                  <a:ext cx="0" cy="20304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743" name=""/>
              <p:cNvSpPr/>
              <p:nvPr/>
            </p:nvSpPr>
            <p:spPr>
              <a:xfrm>
                <a:off x="7320600" y="3132000"/>
                <a:ext cx="461880" cy="20088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WDL</a:t>
                </a:r>
                <a:endParaRPr b="0" lang="en-US" sz="1000" strike="noStrike" u="none">
                  <a:solidFill>
                    <a:srgbClr val="ffffff"/>
                  </a:solidFill>
                  <a:effectLst/>
                  <a:uFillTx/>
                  <a:latin typeface="Times New Roman"/>
                </a:endParaRPr>
              </a:p>
            </p:txBody>
          </p:sp>
        </p:grpSp>
        <p:grpSp>
          <p:nvGrpSpPr>
            <p:cNvPr id="744" name=""/>
            <p:cNvGrpSpPr/>
            <p:nvPr/>
          </p:nvGrpSpPr>
          <p:grpSpPr>
            <a:xfrm>
              <a:off x="6172200" y="3784680"/>
              <a:ext cx="639720" cy="639720"/>
              <a:chOff x="6172200" y="3784680"/>
              <a:chExt cx="639720" cy="639720"/>
            </a:xfrm>
          </p:grpSpPr>
          <p:sp>
            <p:nvSpPr>
              <p:cNvPr id="745" name=""/>
              <p:cNvSpPr/>
              <p:nvPr/>
            </p:nvSpPr>
            <p:spPr>
              <a:xfrm>
                <a:off x="6172200" y="3784680"/>
                <a:ext cx="639720" cy="639720"/>
              </a:xfrm>
              <a:prstGeom prst="ellipse">
                <a:avLst/>
              </a:prstGeom>
              <a:solidFill>
                <a:srgbClr val="990033"/>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746" name=""/>
              <p:cNvSpPr/>
              <p:nvPr/>
            </p:nvSpPr>
            <p:spPr>
              <a:xfrm flipV="1">
                <a:off x="6486480" y="3798360"/>
                <a:ext cx="0" cy="23148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47" name=""/>
              <p:cNvSpPr/>
              <p:nvPr/>
            </p:nvSpPr>
            <p:spPr>
              <a:xfrm>
                <a:off x="6264720" y="4046400"/>
                <a:ext cx="447840" cy="20088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CHB</a:t>
                </a:r>
                <a:endParaRPr b="0" lang="en-US" sz="1000" strike="noStrike" u="none">
                  <a:solidFill>
                    <a:srgbClr val="ffffff"/>
                  </a:solidFill>
                  <a:effectLst/>
                  <a:uFillTx/>
                  <a:latin typeface="Times New Roman"/>
                </a:endParaRPr>
              </a:p>
            </p:txBody>
          </p:sp>
        </p:grpSp>
        <p:grpSp>
          <p:nvGrpSpPr>
            <p:cNvPr id="748" name=""/>
            <p:cNvGrpSpPr/>
            <p:nvPr/>
          </p:nvGrpSpPr>
          <p:grpSpPr>
            <a:xfrm>
              <a:off x="3760920" y="4433760"/>
              <a:ext cx="523080" cy="520920"/>
              <a:chOff x="3760920" y="4433760"/>
              <a:chExt cx="523080" cy="520920"/>
            </a:xfrm>
          </p:grpSpPr>
          <p:grpSp>
            <p:nvGrpSpPr>
              <p:cNvPr id="749" name=""/>
              <p:cNvGrpSpPr/>
              <p:nvPr/>
            </p:nvGrpSpPr>
            <p:grpSpPr>
              <a:xfrm>
                <a:off x="3760920" y="4433760"/>
                <a:ext cx="523080" cy="520920"/>
                <a:chOff x="3760920" y="4433760"/>
                <a:chExt cx="523080" cy="520920"/>
              </a:xfrm>
            </p:grpSpPr>
            <p:sp>
              <p:nvSpPr>
                <p:cNvPr id="750" name=""/>
                <p:cNvSpPr/>
                <p:nvPr/>
              </p:nvSpPr>
              <p:spPr>
                <a:xfrm>
                  <a:off x="3761280" y="4433760"/>
                  <a:ext cx="522720" cy="520920"/>
                </a:xfrm>
                <a:custGeom>
                  <a:avLst/>
                  <a:gdLst/>
                  <a:ahLst/>
                  <a:rect l="l" t="t" r="r" b="b"/>
                  <a:pathLst>
                    <a:path stroke="0" w="21600" h="21600">
                      <a:moveTo>
                        <a:pt x="10664" y="1"/>
                      </a:moveTo>
                      <a:arcTo wR="10800" hR="10800" stAng="-5443239" swAng="6407782"/>
                      <a:lnTo>
                        <a:pt x="10800" y="10800"/>
                      </a:lnTo>
                      <a:close/>
                    </a:path>
                    <a:path fill="none" w="21600" h="21600">
                      <a:moveTo>
                        <a:pt x="10664" y="1"/>
                      </a:moveTo>
                      <a:arcTo wR="10800" hR="10800" stAng="-5443239" swAng="6407782"/>
                    </a:path>
                  </a:pathLst>
                </a:custGeom>
                <a:solidFill>
                  <a:srgbClr val="99003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51" name=""/>
                <p:cNvSpPr/>
                <p:nvPr/>
              </p:nvSpPr>
              <p:spPr>
                <a:xfrm>
                  <a:off x="3760920" y="4433760"/>
                  <a:ext cx="522720" cy="520200"/>
                </a:xfrm>
                <a:custGeom>
                  <a:avLst/>
                  <a:gdLst/>
                  <a:ahLst/>
                  <a:rect l="l" t="t" r="r" b="b"/>
                  <a:pathLst>
                    <a:path stroke="0" w="21600" h="21600">
                      <a:moveTo>
                        <a:pt x="21178" y="13791"/>
                      </a:moveTo>
                      <a:arcTo wR="10800" hR="10800" stAng="964543" swAng="15192218"/>
                      <a:lnTo>
                        <a:pt x="10800" y="10800"/>
                      </a:lnTo>
                      <a:close/>
                    </a:path>
                    <a:path fill="none" w="21600" h="21600">
                      <a:moveTo>
                        <a:pt x="21178" y="13791"/>
                      </a:moveTo>
                      <a:arcTo wR="10800" hR="10800" stAng="964543" swAng="15192218"/>
                    </a:path>
                  </a:pathLst>
                </a:custGeom>
                <a:solidFill>
                  <a:srgbClr val="fff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752" name=""/>
              <p:cNvSpPr/>
              <p:nvPr/>
            </p:nvSpPr>
            <p:spPr>
              <a:xfrm>
                <a:off x="3797640" y="4611600"/>
                <a:ext cx="356400" cy="30780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S.</a:t>
                </a:r>
                <a:endParaRPr b="0" lang="en-US" sz="1000" strike="noStrike" u="none">
                  <a:solidFill>
                    <a:srgbClr val="ffffff"/>
                  </a:solidFill>
                  <a:effectLst/>
                  <a:uFillTx/>
                  <a:latin typeface="Times New Roman"/>
                </a:endParaRPr>
              </a:p>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NV</a:t>
                </a:r>
                <a:endParaRPr b="0" lang="en-US" sz="1000" strike="noStrike" u="none">
                  <a:solidFill>
                    <a:srgbClr val="ffffff"/>
                  </a:solidFill>
                  <a:effectLst/>
                  <a:uFillTx/>
                  <a:latin typeface="Times New Roman"/>
                </a:endParaRPr>
              </a:p>
            </p:txBody>
          </p:sp>
        </p:grpSp>
        <p:grpSp>
          <p:nvGrpSpPr>
            <p:cNvPr id="753" name=""/>
            <p:cNvGrpSpPr/>
            <p:nvPr/>
          </p:nvGrpSpPr>
          <p:grpSpPr>
            <a:xfrm>
              <a:off x="4895640" y="5738760"/>
              <a:ext cx="629280" cy="628200"/>
              <a:chOff x="4895640" y="5738760"/>
              <a:chExt cx="629280" cy="628200"/>
            </a:xfrm>
          </p:grpSpPr>
          <p:grpSp>
            <p:nvGrpSpPr>
              <p:cNvPr id="754" name=""/>
              <p:cNvGrpSpPr/>
              <p:nvPr/>
            </p:nvGrpSpPr>
            <p:grpSpPr>
              <a:xfrm>
                <a:off x="4895640" y="5738760"/>
                <a:ext cx="629280" cy="628200"/>
                <a:chOff x="4895640" y="5738760"/>
                <a:chExt cx="629280" cy="628200"/>
              </a:xfrm>
            </p:grpSpPr>
            <p:sp>
              <p:nvSpPr>
                <p:cNvPr id="755" name=""/>
                <p:cNvSpPr/>
                <p:nvPr/>
              </p:nvSpPr>
              <p:spPr>
                <a:xfrm>
                  <a:off x="4895640" y="5738760"/>
                  <a:ext cx="629280" cy="627840"/>
                </a:xfrm>
                <a:custGeom>
                  <a:avLst/>
                  <a:gdLst/>
                  <a:ahLst/>
                  <a:rect l="l" t="t" r="r" b="b"/>
                  <a:pathLst>
                    <a:path stroke="0" w="21600" h="21600">
                      <a:moveTo>
                        <a:pt x="10667" y="1"/>
                      </a:moveTo>
                      <a:arcTo wR="10800" hR="10800" stAng="-5442439" swAng="3480920"/>
                      <a:lnTo>
                        <a:pt x="10800" y="10800"/>
                      </a:lnTo>
                      <a:close/>
                    </a:path>
                    <a:path fill="none" w="21600" h="21600">
                      <a:moveTo>
                        <a:pt x="10667" y="1"/>
                      </a:moveTo>
                      <a:arcTo wR="10800" hR="10800" stAng="-5442439" swAng="3480920"/>
                    </a:path>
                  </a:pathLst>
                </a:cu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56" name=""/>
                <p:cNvSpPr/>
                <p:nvPr/>
              </p:nvSpPr>
              <p:spPr>
                <a:xfrm>
                  <a:off x="4896360" y="5739120"/>
                  <a:ext cx="627480" cy="627480"/>
                </a:xfrm>
                <a:custGeom>
                  <a:avLst/>
                  <a:gdLst/>
                  <a:ahLst/>
                  <a:rect l="l" t="t" r="r" b="b"/>
                  <a:pathLst>
                    <a:path stroke="0" w="21600" h="21600">
                      <a:moveTo>
                        <a:pt x="19889" y="4967"/>
                      </a:moveTo>
                      <a:arcTo wR="10800" hR="10800" stAng="-1961519" swAng="4911097"/>
                      <a:lnTo>
                        <a:pt x="10800" y="10800"/>
                      </a:lnTo>
                      <a:close/>
                    </a:path>
                    <a:path fill="none" w="21600" h="21600">
                      <a:moveTo>
                        <a:pt x="19889" y="4967"/>
                      </a:moveTo>
                      <a:arcTo wR="10800" hR="10800" stAng="-1961519" swAng="4911097"/>
                    </a:path>
                  </a:pathLst>
                </a:custGeom>
                <a:solidFill>
                  <a:srgbClr val="99003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57" name=""/>
                <p:cNvSpPr/>
                <p:nvPr/>
              </p:nvSpPr>
              <p:spPr>
                <a:xfrm>
                  <a:off x="4896000" y="5739120"/>
                  <a:ext cx="628200" cy="627480"/>
                </a:xfrm>
                <a:custGeom>
                  <a:avLst/>
                  <a:gdLst/>
                  <a:ahLst/>
                  <a:rect l="l" t="t" r="r" b="b"/>
                  <a:pathLst>
                    <a:path stroke="0" w="21600" h="21600">
                      <a:moveTo>
                        <a:pt x="17863" y="18971"/>
                      </a:moveTo>
                      <a:arcTo wR="10800" hR="10800" stAng="2949578" swAng="12171182"/>
                      <a:lnTo>
                        <a:pt x="10800" y="10800"/>
                      </a:lnTo>
                      <a:close/>
                    </a:path>
                    <a:path fill="none" w="21600" h="21600">
                      <a:moveTo>
                        <a:pt x="17863" y="18971"/>
                      </a:moveTo>
                      <a:arcTo wR="10800" hR="10800" stAng="2949578" swAng="12171182"/>
                    </a:path>
                  </a:pathLst>
                </a:custGeom>
                <a:solidFill>
                  <a:srgbClr val="fff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58" name=""/>
                <p:cNvSpPr/>
                <p:nvPr/>
              </p:nvSpPr>
              <p:spPr>
                <a:xfrm flipH="1" flipV="1">
                  <a:off x="5113080" y="5753880"/>
                  <a:ext cx="92880" cy="29484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59" name=""/>
                <p:cNvSpPr/>
                <p:nvPr/>
              </p:nvSpPr>
              <p:spPr>
                <a:xfrm>
                  <a:off x="4896360" y="5738760"/>
                  <a:ext cx="626760" cy="628200"/>
                </a:xfrm>
                <a:custGeom>
                  <a:avLst/>
                  <a:gdLst/>
                  <a:ahLst/>
                  <a:rect l="l" t="t" r="r" b="b"/>
                  <a:pathLst>
                    <a:path stroke="0" w="21600" h="21600">
                      <a:moveTo>
                        <a:pt x="7465" y="528"/>
                      </a:moveTo>
                      <a:arcTo wR="10800" hR="10800" stAng="-6479240" swAng="1036801"/>
                      <a:lnTo>
                        <a:pt x="10800" y="10800"/>
                      </a:lnTo>
                      <a:close/>
                    </a:path>
                    <a:path fill="none" w="21600" h="21600">
                      <a:moveTo>
                        <a:pt x="7465" y="528"/>
                      </a:moveTo>
                      <a:arcTo wR="10800" hR="10800" stAng="-6479240" swAng="1036801"/>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760" name=""/>
              <p:cNvSpPr/>
              <p:nvPr/>
            </p:nvSpPr>
            <p:spPr>
              <a:xfrm>
                <a:off x="4930920" y="6049800"/>
                <a:ext cx="342360" cy="20088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AZ</a:t>
                </a:r>
                <a:endParaRPr b="0" lang="en-US" sz="1000" strike="noStrike" u="none">
                  <a:solidFill>
                    <a:srgbClr val="ffffff"/>
                  </a:solidFill>
                  <a:effectLst/>
                  <a:uFillTx/>
                  <a:latin typeface="Times New Roman"/>
                </a:endParaRPr>
              </a:p>
            </p:txBody>
          </p:sp>
        </p:grpSp>
        <p:grpSp>
          <p:nvGrpSpPr>
            <p:cNvPr id="761" name=""/>
            <p:cNvGrpSpPr/>
            <p:nvPr/>
          </p:nvGrpSpPr>
          <p:grpSpPr>
            <a:xfrm>
              <a:off x="5587920" y="4483080"/>
              <a:ext cx="825480" cy="825480"/>
              <a:chOff x="5587920" y="4483080"/>
              <a:chExt cx="825480" cy="825480"/>
            </a:xfrm>
          </p:grpSpPr>
          <p:grpSp>
            <p:nvGrpSpPr>
              <p:cNvPr id="762" name=""/>
              <p:cNvGrpSpPr/>
              <p:nvPr/>
            </p:nvGrpSpPr>
            <p:grpSpPr>
              <a:xfrm>
                <a:off x="5587920" y="4483080"/>
                <a:ext cx="825480" cy="825480"/>
                <a:chOff x="5587920" y="4483080"/>
                <a:chExt cx="825480" cy="825480"/>
              </a:xfrm>
            </p:grpSpPr>
            <p:sp>
              <p:nvSpPr>
                <p:cNvPr id="763" name=""/>
                <p:cNvSpPr/>
                <p:nvPr/>
              </p:nvSpPr>
              <p:spPr>
                <a:xfrm>
                  <a:off x="5587920" y="4483080"/>
                  <a:ext cx="825480" cy="825480"/>
                </a:xfrm>
                <a:prstGeom prst="ellipse">
                  <a:avLst/>
                </a:prstGeom>
                <a:solidFill>
                  <a:srgbClr val="990033"/>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764" name=""/>
                <p:cNvSpPr/>
                <p:nvPr/>
              </p:nvSpPr>
              <p:spPr>
                <a:xfrm flipV="1">
                  <a:off x="5997600" y="4498560"/>
                  <a:ext cx="1440" cy="35244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765" name=""/>
              <p:cNvSpPr/>
              <p:nvPr/>
            </p:nvSpPr>
            <p:spPr>
              <a:xfrm>
                <a:off x="5675760" y="4827600"/>
                <a:ext cx="630720" cy="30780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Four</a:t>
                </a:r>
                <a:endParaRPr b="0" lang="en-US" sz="1000" strike="noStrike" u="none">
                  <a:solidFill>
                    <a:srgbClr val="ffffff"/>
                  </a:solidFill>
                  <a:effectLst/>
                  <a:uFillTx/>
                  <a:latin typeface="Times New Roman"/>
                </a:endParaRPr>
              </a:p>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Corners</a:t>
                </a:r>
                <a:endParaRPr b="0" lang="en-US" sz="1000" strike="noStrike" u="none">
                  <a:solidFill>
                    <a:srgbClr val="ffffff"/>
                  </a:solidFill>
                  <a:effectLst/>
                  <a:uFillTx/>
                  <a:latin typeface="Times New Roman"/>
                </a:endParaRPr>
              </a:p>
            </p:txBody>
          </p:sp>
        </p:grpSp>
        <p:sp>
          <p:nvSpPr>
            <p:cNvPr id="766" name=""/>
            <p:cNvSpPr/>
            <p:nvPr/>
          </p:nvSpPr>
          <p:spPr>
            <a:xfrm flipH="1" flipV="1">
              <a:off x="5567400" y="1679400"/>
              <a:ext cx="146160" cy="24768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67" name=""/>
            <p:cNvSpPr/>
            <p:nvPr/>
          </p:nvSpPr>
          <p:spPr>
            <a:xfrm flipH="1" flipV="1">
              <a:off x="5705640" y="1644120"/>
              <a:ext cx="7920" cy="28260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68" name=""/>
            <p:cNvSpPr/>
            <p:nvPr/>
          </p:nvSpPr>
          <p:spPr>
            <a:xfrm>
              <a:off x="5436720" y="1644480"/>
              <a:ext cx="562680" cy="574920"/>
            </a:xfrm>
            <a:custGeom>
              <a:avLst/>
              <a:gdLst/>
              <a:ahLst/>
              <a:rect l="l" t="t" r="r" b="b"/>
              <a:pathLst>
                <a:path stroke="0" w="21600" h="21600">
                  <a:moveTo>
                    <a:pt x="10317" y="11"/>
                  </a:moveTo>
                  <a:arcTo wR="10800" hR="10800" stAng="-5553826" swAng="102520"/>
                  <a:lnTo>
                    <a:pt x="10800" y="10800"/>
                  </a:lnTo>
                  <a:close/>
                </a:path>
                <a:path fill="none" w="21600" h="21600">
                  <a:moveTo>
                    <a:pt x="10317" y="11"/>
                  </a:moveTo>
                  <a:arcTo wR="10800" hR="10800" stAng="-5553826" swAng="102520"/>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nvGrpSpPr>
            <p:cNvPr id="769" name=""/>
            <p:cNvGrpSpPr/>
            <p:nvPr/>
          </p:nvGrpSpPr>
          <p:grpSpPr>
            <a:xfrm>
              <a:off x="5429160" y="1644480"/>
              <a:ext cx="578160" cy="575280"/>
              <a:chOff x="5429160" y="1644480"/>
              <a:chExt cx="578160" cy="575280"/>
            </a:xfrm>
          </p:grpSpPr>
          <p:sp>
            <p:nvSpPr>
              <p:cNvPr id="770" name=""/>
              <p:cNvSpPr/>
              <p:nvPr/>
            </p:nvSpPr>
            <p:spPr>
              <a:xfrm>
                <a:off x="5430960" y="1644480"/>
                <a:ext cx="574200" cy="574560"/>
              </a:xfrm>
              <a:custGeom>
                <a:avLst/>
                <a:gdLst/>
                <a:ahLst/>
                <a:rect l="l" t="t" r="r" b="b"/>
                <a:pathLst>
                  <a:path stroke="0" w="21600" h="21600">
                    <a:moveTo>
                      <a:pt x="10639" y="1"/>
                    </a:moveTo>
                    <a:arcTo wR="10800" hR="10800" stAng="-5451306" swAng="19810670"/>
                    <a:lnTo>
                      <a:pt x="10800" y="10800"/>
                    </a:lnTo>
                    <a:close/>
                  </a:path>
                  <a:path fill="none" w="21600" h="21600">
                    <a:moveTo>
                      <a:pt x="10639" y="1"/>
                    </a:moveTo>
                    <a:arcTo wR="10800" hR="10800" stAng="-5451306" swAng="19810670"/>
                  </a:path>
                </a:pathLst>
              </a:custGeom>
              <a:solidFill>
                <a:srgbClr val="99003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71" name=""/>
              <p:cNvSpPr/>
              <p:nvPr/>
            </p:nvSpPr>
            <p:spPr>
              <a:xfrm>
                <a:off x="5429160" y="1644480"/>
                <a:ext cx="578160" cy="575280"/>
              </a:xfrm>
              <a:custGeom>
                <a:avLst/>
                <a:gdLst/>
                <a:ahLst/>
                <a:rect l="l" t="t" r="r" b="b"/>
                <a:pathLst>
                  <a:path stroke="0" w="21600" h="21600">
                    <a:moveTo>
                      <a:pt x="5290" y="1511"/>
                    </a:moveTo>
                    <a:arcTo wR="10800" hR="10800" stAng="-7240637" swAng="1686811"/>
                    <a:lnTo>
                      <a:pt x="10800" y="10800"/>
                    </a:lnTo>
                    <a:close/>
                  </a:path>
                  <a:path fill="none" w="21600" h="21600">
                    <a:moveTo>
                      <a:pt x="5290" y="1511"/>
                    </a:moveTo>
                    <a:arcTo wR="10800" hR="10800" stAng="-7240637" swAng="1686811"/>
                  </a:path>
                </a:pathLst>
              </a:custGeom>
              <a:solidFill>
                <a:srgbClr val="fff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72" name=""/>
              <p:cNvSpPr/>
              <p:nvPr/>
            </p:nvSpPr>
            <p:spPr>
              <a:xfrm>
                <a:off x="5527080" y="1925640"/>
                <a:ext cx="363240" cy="20088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MT</a:t>
                </a:r>
                <a:endParaRPr b="0" lang="en-US" sz="1000" strike="noStrike" u="none">
                  <a:solidFill>
                    <a:srgbClr val="ffffff"/>
                  </a:solidFill>
                  <a:effectLst/>
                  <a:uFillTx/>
                  <a:latin typeface="Times New Roman"/>
                </a:endParaRPr>
              </a:p>
            </p:txBody>
          </p:sp>
        </p:grpSp>
        <p:grpSp>
          <p:nvGrpSpPr>
            <p:cNvPr id="773" name=""/>
            <p:cNvGrpSpPr/>
            <p:nvPr/>
          </p:nvGrpSpPr>
          <p:grpSpPr>
            <a:xfrm>
              <a:off x="6769800" y="1834920"/>
              <a:ext cx="613440" cy="600120"/>
              <a:chOff x="6769800" y="1834920"/>
              <a:chExt cx="613440" cy="600120"/>
            </a:xfrm>
          </p:grpSpPr>
          <p:grpSp>
            <p:nvGrpSpPr>
              <p:cNvPr id="774" name=""/>
              <p:cNvGrpSpPr/>
              <p:nvPr/>
            </p:nvGrpSpPr>
            <p:grpSpPr>
              <a:xfrm>
                <a:off x="6783480" y="1834920"/>
                <a:ext cx="599760" cy="600120"/>
                <a:chOff x="6783480" y="1834920"/>
                <a:chExt cx="599760" cy="600120"/>
              </a:xfrm>
            </p:grpSpPr>
            <p:sp>
              <p:nvSpPr>
                <p:cNvPr id="775" name=""/>
                <p:cNvSpPr/>
                <p:nvPr/>
              </p:nvSpPr>
              <p:spPr>
                <a:xfrm>
                  <a:off x="6783840" y="1835280"/>
                  <a:ext cx="599040" cy="599400"/>
                </a:xfrm>
                <a:custGeom>
                  <a:avLst/>
                  <a:gdLst/>
                  <a:ahLst/>
                  <a:rect l="l" t="t" r="r" b="b"/>
                  <a:pathLst>
                    <a:path stroke="0" w="21600" h="21600">
                      <a:moveTo>
                        <a:pt x="10639" y="1"/>
                      </a:moveTo>
                      <a:arcTo wR="10800" hR="10800" stAng="-5451306" swAng="2232154"/>
                      <a:lnTo>
                        <a:pt x="10800" y="10800"/>
                      </a:lnTo>
                      <a:close/>
                    </a:path>
                    <a:path fill="none" w="21600" h="21600">
                      <a:moveTo>
                        <a:pt x="10639" y="1"/>
                      </a:moveTo>
                      <a:arcTo wR="10800" hR="10800" stAng="-5451306" swAng="2232154"/>
                    </a:path>
                  </a:pathLst>
                </a:cu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76" name=""/>
                <p:cNvSpPr/>
                <p:nvPr/>
              </p:nvSpPr>
              <p:spPr>
                <a:xfrm>
                  <a:off x="6783480" y="1834920"/>
                  <a:ext cx="599760" cy="600120"/>
                </a:xfrm>
                <a:custGeom>
                  <a:avLst/>
                  <a:gdLst/>
                  <a:ahLst/>
                  <a:rect l="l" t="t" r="r" b="b"/>
                  <a:pathLst>
                    <a:path stroke="0" w="21600" h="21600">
                      <a:moveTo>
                        <a:pt x="17201" y="2101"/>
                      </a:moveTo>
                      <a:arcTo wR="10800" hR="10800" stAng="-3219153" swAng="17893540"/>
                      <a:lnTo>
                        <a:pt x="10800" y="10800"/>
                      </a:lnTo>
                      <a:close/>
                    </a:path>
                    <a:path fill="none" w="21600" h="21600">
                      <a:moveTo>
                        <a:pt x="17201" y="2101"/>
                      </a:moveTo>
                      <a:arcTo wR="10800" hR="10800" stAng="-3219153" swAng="17893540"/>
                    </a:path>
                  </a:pathLst>
                </a:custGeom>
                <a:solidFill>
                  <a:srgbClr val="99003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77" name=""/>
                <p:cNvSpPr/>
                <p:nvPr/>
              </p:nvSpPr>
              <p:spPr>
                <a:xfrm>
                  <a:off x="6784560" y="1835280"/>
                  <a:ext cx="596520" cy="599760"/>
                </a:xfrm>
                <a:custGeom>
                  <a:avLst/>
                  <a:gdLst/>
                  <a:ahLst/>
                  <a:rect l="l" t="t" r="r" b="b"/>
                  <a:pathLst>
                    <a:path stroke="0" w="21600" h="21600">
                      <a:moveTo>
                        <a:pt x="6163" y="1046"/>
                      </a:moveTo>
                      <a:arcTo wR="10800" hR="10800" stAng="-6925613" swAng="1371787"/>
                      <a:lnTo>
                        <a:pt x="10800" y="10800"/>
                      </a:lnTo>
                      <a:close/>
                    </a:path>
                    <a:path fill="none" w="21600" h="21600">
                      <a:moveTo>
                        <a:pt x="6163" y="1046"/>
                      </a:moveTo>
                      <a:arcTo wR="10800" hR="10800" stAng="-6925613" swAng="1371787"/>
                    </a:path>
                  </a:pathLst>
                </a:custGeom>
                <a:solidFill>
                  <a:srgbClr val="fff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78" name=""/>
                <p:cNvSpPr/>
                <p:nvPr/>
              </p:nvSpPr>
              <p:spPr>
                <a:xfrm flipH="1" flipV="1">
                  <a:off x="7069320" y="1834920"/>
                  <a:ext cx="9000" cy="29556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79" name=""/>
                <p:cNvSpPr/>
                <p:nvPr/>
              </p:nvSpPr>
              <p:spPr>
                <a:xfrm>
                  <a:off x="6785280" y="1835280"/>
                  <a:ext cx="595080" cy="599400"/>
                </a:xfrm>
                <a:custGeom>
                  <a:avLst/>
                  <a:gdLst/>
                  <a:ahLst/>
                  <a:rect l="l" t="t" r="r" b="b"/>
                  <a:pathLst>
                    <a:path stroke="0" w="21600" h="21600">
                      <a:moveTo>
                        <a:pt x="10317" y="11"/>
                      </a:moveTo>
                      <a:arcTo wR="10800" hR="10800" stAng="-5553826" swAng="102520"/>
                      <a:lnTo>
                        <a:pt x="10800" y="10800"/>
                      </a:lnTo>
                      <a:close/>
                    </a:path>
                    <a:path fill="none" w="21600" h="21600">
                      <a:moveTo>
                        <a:pt x="10317" y="11"/>
                      </a:moveTo>
                      <a:arcTo wR="10800" hR="10800" stAng="-5553826" swAng="102520"/>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780" name=""/>
              <p:cNvSpPr/>
              <p:nvPr/>
            </p:nvSpPr>
            <p:spPr>
              <a:xfrm>
                <a:off x="6769800" y="2141640"/>
                <a:ext cx="609480" cy="20088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Colstrip</a:t>
                </a:r>
                <a:endParaRPr b="0" lang="en-US" sz="1000" strike="noStrike" u="none">
                  <a:solidFill>
                    <a:srgbClr val="ffffff"/>
                  </a:solidFill>
                  <a:effectLst/>
                  <a:uFillTx/>
                  <a:latin typeface="Times New Roman"/>
                </a:endParaRPr>
              </a:p>
            </p:txBody>
          </p:sp>
        </p:grpSp>
        <p:grpSp>
          <p:nvGrpSpPr>
            <p:cNvPr id="781" name=""/>
            <p:cNvGrpSpPr/>
            <p:nvPr/>
          </p:nvGrpSpPr>
          <p:grpSpPr>
            <a:xfrm>
              <a:off x="7031160" y="3916800"/>
              <a:ext cx="929880" cy="932400"/>
              <a:chOff x="7031160" y="3916800"/>
              <a:chExt cx="929880" cy="932400"/>
            </a:xfrm>
          </p:grpSpPr>
          <p:grpSp>
            <p:nvGrpSpPr>
              <p:cNvPr id="782" name=""/>
              <p:cNvGrpSpPr/>
              <p:nvPr/>
            </p:nvGrpSpPr>
            <p:grpSpPr>
              <a:xfrm>
                <a:off x="7031160" y="3916800"/>
                <a:ext cx="929880" cy="932400"/>
                <a:chOff x="7031160" y="3916800"/>
                <a:chExt cx="929880" cy="932400"/>
              </a:xfrm>
            </p:grpSpPr>
            <p:sp>
              <p:nvSpPr>
                <p:cNvPr id="783" name=""/>
                <p:cNvSpPr/>
                <p:nvPr/>
              </p:nvSpPr>
              <p:spPr>
                <a:xfrm>
                  <a:off x="7032600" y="3917880"/>
                  <a:ext cx="926640" cy="929160"/>
                </a:xfrm>
                <a:custGeom>
                  <a:avLst/>
                  <a:gdLst/>
                  <a:ahLst/>
                  <a:rect l="l" t="t" r="r" b="b"/>
                  <a:pathLst>
                    <a:path stroke="0" w="21600" h="21600">
                      <a:moveTo>
                        <a:pt x="10639" y="1"/>
                      </a:moveTo>
                      <a:arcTo wR="10800" hR="10800" stAng="-5451306" swAng="3880789"/>
                      <a:lnTo>
                        <a:pt x="10800" y="10800"/>
                      </a:lnTo>
                      <a:close/>
                    </a:path>
                    <a:path fill="none" w="21600" h="21600">
                      <a:moveTo>
                        <a:pt x="10639" y="1"/>
                      </a:moveTo>
                      <a:arcTo wR="10800" hR="10800" stAng="-5451306" swAng="3880789"/>
                    </a:path>
                  </a:pathLst>
                </a:cu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84" name=""/>
                <p:cNvSpPr/>
                <p:nvPr/>
              </p:nvSpPr>
              <p:spPr>
                <a:xfrm>
                  <a:off x="7031160" y="3916800"/>
                  <a:ext cx="929160" cy="930240"/>
                </a:xfrm>
                <a:custGeom>
                  <a:avLst/>
                  <a:gdLst/>
                  <a:ahLst/>
                  <a:rect l="l" t="t" r="r" b="b"/>
                  <a:pathLst>
                    <a:path stroke="0" w="21600" h="21600">
                      <a:moveTo>
                        <a:pt x="20492" y="6036"/>
                      </a:moveTo>
                      <a:arcTo wR="10800" hR="10800" stAng="-1570518" swAng="9670518"/>
                      <a:lnTo>
                        <a:pt x="10800" y="10800"/>
                      </a:lnTo>
                      <a:close/>
                    </a:path>
                    <a:path fill="none" w="21600" h="21600">
                      <a:moveTo>
                        <a:pt x="20492" y="6036"/>
                      </a:moveTo>
                      <a:arcTo wR="10800" hR="10800" stAng="-1570518" swAng="9670518"/>
                    </a:path>
                  </a:pathLst>
                </a:custGeom>
                <a:solidFill>
                  <a:srgbClr val="99003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85" name=""/>
                <p:cNvSpPr/>
                <p:nvPr/>
              </p:nvSpPr>
              <p:spPr>
                <a:xfrm>
                  <a:off x="7031160" y="3918960"/>
                  <a:ext cx="929880" cy="930240"/>
                </a:xfrm>
                <a:custGeom>
                  <a:avLst/>
                  <a:gdLst/>
                  <a:ahLst/>
                  <a:rect l="l" t="t" r="r" b="b"/>
                  <a:pathLst>
                    <a:path stroke="0" w="21600" h="21600">
                      <a:moveTo>
                        <a:pt x="3163" y="18437"/>
                      </a:moveTo>
                      <a:arcTo wR="10800" hR="10800" stAng="8100000" swAng="6346845"/>
                      <a:lnTo>
                        <a:pt x="10800" y="10800"/>
                      </a:lnTo>
                      <a:close/>
                    </a:path>
                    <a:path fill="none" w="21600" h="21600">
                      <a:moveTo>
                        <a:pt x="3163" y="18437"/>
                      </a:moveTo>
                      <a:arcTo wR="10800" hR="10800" stAng="8100000" swAng="6346845"/>
                    </a:path>
                  </a:pathLst>
                </a:custGeom>
                <a:solidFill>
                  <a:srgbClr val="fff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86" name=""/>
                <p:cNvSpPr/>
                <p:nvPr/>
              </p:nvSpPr>
              <p:spPr>
                <a:xfrm flipH="1" flipV="1">
                  <a:off x="7266960" y="3972960"/>
                  <a:ext cx="221760" cy="40212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87" name=""/>
                <p:cNvSpPr/>
                <p:nvPr/>
              </p:nvSpPr>
              <p:spPr>
                <a:xfrm>
                  <a:off x="7032600" y="3917880"/>
                  <a:ext cx="927360" cy="929160"/>
                </a:xfrm>
                <a:custGeom>
                  <a:avLst/>
                  <a:gdLst/>
                  <a:ahLst/>
                  <a:rect l="l" t="t" r="r" b="b"/>
                  <a:pathLst>
                    <a:path stroke="0" w="21600" h="21600">
                      <a:moveTo>
                        <a:pt x="5528" y="1374"/>
                      </a:moveTo>
                      <a:arcTo wR="10800" hR="10800" stAng="-7153155" swAng="1701849"/>
                      <a:lnTo>
                        <a:pt x="10800" y="10800"/>
                      </a:lnTo>
                      <a:close/>
                    </a:path>
                    <a:path fill="none" w="21600" h="21600">
                      <a:moveTo>
                        <a:pt x="5528" y="1374"/>
                      </a:moveTo>
                      <a:arcTo wR="10800" hR="10800" stAng="-7153155" swAng="1701849"/>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788" name=""/>
              <p:cNvSpPr/>
              <p:nvPr/>
            </p:nvSpPr>
            <p:spPr>
              <a:xfrm>
                <a:off x="7259760" y="4497120"/>
                <a:ext cx="696960" cy="200880"/>
              </a:xfrm>
              <a:prstGeom prst="rect">
                <a:avLst/>
              </a:prstGeom>
              <a:noFill/>
              <a:ln w="0">
                <a:noFill/>
              </a:ln>
            </p:spPr>
            <p:style>
              <a:lnRef idx="0"/>
              <a:fillRef idx="0"/>
              <a:effectRef idx="0"/>
              <a:fontRef idx="minor"/>
            </p:style>
            <p:txBody>
              <a:bodyPr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Colorado</a:t>
                </a:r>
                <a:endParaRPr b="0" lang="en-US" sz="1000" strike="noStrike" u="none">
                  <a:solidFill>
                    <a:srgbClr val="ffffff"/>
                  </a:solidFill>
                  <a:effectLst/>
                  <a:uFillTx/>
                  <a:latin typeface="Times New Roman"/>
                </a:endParaRPr>
              </a:p>
            </p:txBody>
          </p:sp>
        </p:grpSp>
        <p:grpSp>
          <p:nvGrpSpPr>
            <p:cNvPr id="789" name=""/>
            <p:cNvGrpSpPr/>
            <p:nvPr/>
          </p:nvGrpSpPr>
          <p:grpSpPr>
            <a:xfrm>
              <a:off x="6471720" y="5460840"/>
              <a:ext cx="505080" cy="504720"/>
              <a:chOff x="6471720" y="5460840"/>
              <a:chExt cx="505080" cy="504720"/>
            </a:xfrm>
          </p:grpSpPr>
          <p:grpSp>
            <p:nvGrpSpPr>
              <p:cNvPr id="790" name=""/>
              <p:cNvGrpSpPr/>
              <p:nvPr/>
            </p:nvGrpSpPr>
            <p:grpSpPr>
              <a:xfrm>
                <a:off x="6471720" y="5460840"/>
                <a:ext cx="505080" cy="504720"/>
                <a:chOff x="6471720" y="5460840"/>
                <a:chExt cx="505080" cy="504720"/>
              </a:xfrm>
            </p:grpSpPr>
            <p:sp>
              <p:nvSpPr>
                <p:cNvPr id="791" name=""/>
                <p:cNvSpPr/>
                <p:nvPr/>
              </p:nvSpPr>
              <p:spPr>
                <a:xfrm>
                  <a:off x="6471720" y="5460840"/>
                  <a:ext cx="505080" cy="504360"/>
                </a:xfrm>
                <a:custGeom>
                  <a:avLst/>
                  <a:gdLst/>
                  <a:ahLst/>
                  <a:rect l="l" t="t" r="r" b="b"/>
                  <a:pathLst>
                    <a:path stroke="0" w="21600" h="21600">
                      <a:moveTo>
                        <a:pt x="10639" y="1"/>
                      </a:moveTo>
                      <a:arcTo wR="10800" hR="10800" stAng="-5451306" swAng="3503035"/>
                      <a:lnTo>
                        <a:pt x="10800" y="10800"/>
                      </a:lnTo>
                      <a:close/>
                    </a:path>
                    <a:path fill="none" w="21600" h="21600">
                      <a:moveTo>
                        <a:pt x="10639" y="1"/>
                      </a:moveTo>
                      <a:arcTo wR="10800" hR="10800" stAng="-5451306" swAng="3503035"/>
                    </a:path>
                  </a:pathLst>
                </a:cu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92" name=""/>
                <p:cNvSpPr/>
                <p:nvPr/>
              </p:nvSpPr>
              <p:spPr>
                <a:xfrm flipV="1">
                  <a:off x="6720480" y="5581080"/>
                  <a:ext cx="210960" cy="12816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93" name=""/>
                <p:cNvSpPr/>
                <p:nvPr/>
              </p:nvSpPr>
              <p:spPr>
                <a:xfrm>
                  <a:off x="6472080" y="5460840"/>
                  <a:ext cx="504360" cy="504720"/>
                </a:xfrm>
                <a:custGeom>
                  <a:avLst/>
                  <a:gdLst/>
                  <a:ahLst/>
                  <a:rect l="l" t="t" r="r" b="b"/>
                  <a:pathLst>
                    <a:path stroke="0" w="21600" h="21600">
                      <a:moveTo>
                        <a:pt x="19912" y="5002"/>
                      </a:moveTo>
                      <a:arcTo wR="10800" hR="10800" stAng="-1948271" swAng="18096965"/>
                      <a:lnTo>
                        <a:pt x="10800" y="10800"/>
                      </a:lnTo>
                      <a:close/>
                    </a:path>
                    <a:path fill="none" w="21600" h="21600">
                      <a:moveTo>
                        <a:pt x="19912" y="5002"/>
                      </a:moveTo>
                      <a:arcTo wR="10800" hR="10800" stAng="-1948271" swAng="18096965"/>
                    </a:path>
                  </a:pathLst>
                </a:custGeom>
                <a:solidFill>
                  <a:srgbClr val="fff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794" name=""/>
              <p:cNvSpPr/>
              <p:nvPr/>
            </p:nvSpPr>
            <p:spPr>
              <a:xfrm>
                <a:off x="6525360" y="5678280"/>
                <a:ext cx="377280" cy="20088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NM</a:t>
                </a:r>
                <a:endParaRPr b="0" lang="en-US" sz="1000" strike="noStrike" u="none">
                  <a:solidFill>
                    <a:srgbClr val="ffffff"/>
                  </a:solidFill>
                  <a:effectLst/>
                  <a:uFillTx/>
                  <a:latin typeface="Times New Roman"/>
                </a:endParaRPr>
              </a:p>
            </p:txBody>
          </p:sp>
        </p:grpSp>
        <p:grpSp>
          <p:nvGrpSpPr>
            <p:cNvPr id="795" name=""/>
            <p:cNvGrpSpPr/>
            <p:nvPr/>
          </p:nvGrpSpPr>
          <p:grpSpPr>
            <a:xfrm>
              <a:off x="3930120" y="4800600"/>
              <a:ext cx="1109520" cy="1108080"/>
              <a:chOff x="3930120" y="4800600"/>
              <a:chExt cx="1109520" cy="1108080"/>
            </a:xfrm>
          </p:grpSpPr>
          <p:grpSp>
            <p:nvGrpSpPr>
              <p:cNvPr id="796" name=""/>
              <p:cNvGrpSpPr/>
              <p:nvPr/>
            </p:nvGrpSpPr>
            <p:grpSpPr>
              <a:xfrm>
                <a:off x="3930120" y="4800600"/>
                <a:ext cx="1109520" cy="1108080"/>
                <a:chOff x="3930120" y="4800600"/>
                <a:chExt cx="1109520" cy="1108080"/>
              </a:xfrm>
            </p:grpSpPr>
            <p:sp>
              <p:nvSpPr>
                <p:cNvPr id="797" name=""/>
                <p:cNvSpPr/>
                <p:nvPr/>
              </p:nvSpPr>
              <p:spPr>
                <a:xfrm>
                  <a:off x="3930120" y="4800600"/>
                  <a:ext cx="1109520" cy="1107360"/>
                </a:xfrm>
                <a:custGeom>
                  <a:avLst/>
                  <a:gdLst/>
                  <a:ahLst/>
                  <a:rect l="l" t="t" r="r" b="b"/>
                  <a:pathLst>
                    <a:path stroke="0" w="21600" h="21600">
                      <a:moveTo>
                        <a:pt x="10639" y="1"/>
                      </a:moveTo>
                      <a:arcTo wR="10800" hR="10800" stAng="-5451306" swAng="11220103"/>
                      <a:lnTo>
                        <a:pt x="10800" y="10800"/>
                      </a:lnTo>
                      <a:close/>
                    </a:path>
                    <a:path fill="none" w="21600" h="21600">
                      <a:moveTo>
                        <a:pt x="10639" y="1"/>
                      </a:moveTo>
                      <a:arcTo wR="10800" hR="10800" stAng="-5451306" swAng="11220103"/>
                    </a:path>
                  </a:pathLst>
                </a:custGeom>
                <a:solidFill>
                  <a:srgbClr val="fff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798" name=""/>
                <p:cNvSpPr/>
                <p:nvPr/>
              </p:nvSpPr>
              <p:spPr>
                <a:xfrm>
                  <a:off x="3932280" y="4800600"/>
                  <a:ext cx="1107000" cy="1108080"/>
                </a:xfrm>
                <a:custGeom>
                  <a:avLst/>
                  <a:gdLst/>
                  <a:ahLst/>
                  <a:rect l="l" t="t" r="r" b="b"/>
                  <a:pathLst>
                    <a:path stroke="0" w="21600" h="21600">
                      <a:moveTo>
                        <a:pt x="9644" y="21538"/>
                      </a:moveTo>
                      <a:arcTo wR="10800" hR="10800" stAng="5768797" swAng="10379897"/>
                      <a:lnTo>
                        <a:pt x="10800" y="10800"/>
                      </a:lnTo>
                      <a:close/>
                    </a:path>
                    <a:path fill="none" w="21600" h="21600">
                      <a:moveTo>
                        <a:pt x="9644" y="21538"/>
                      </a:moveTo>
                      <a:arcTo wR="10800" hR="10800" stAng="5768797" swAng="10379897"/>
                    </a:path>
                  </a:pathLst>
                </a:custGeom>
                <a:solidFill>
                  <a:srgbClr val="c0c0c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799" name=""/>
              <p:cNvSpPr/>
              <p:nvPr/>
            </p:nvSpPr>
            <p:spPr>
              <a:xfrm>
                <a:off x="4444920" y="5220000"/>
                <a:ext cx="520560" cy="307800"/>
              </a:xfrm>
              <a:prstGeom prst="rect">
                <a:avLst/>
              </a:prstGeom>
              <a:noFill/>
              <a:ln w="0">
                <a:noFill/>
              </a:ln>
            </p:spPr>
            <p:style>
              <a:lnRef idx="0"/>
              <a:fillRef idx="0"/>
              <a:effectRef idx="0"/>
              <a:fontRef idx="minor"/>
            </p:style>
            <p:txBody>
              <a:bodyPr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Palo</a:t>
                </a:r>
                <a:endParaRPr b="0" lang="en-US" sz="1000" strike="noStrike" u="none">
                  <a:solidFill>
                    <a:srgbClr val="ffffff"/>
                  </a:solidFill>
                  <a:effectLst/>
                  <a:uFillTx/>
                  <a:latin typeface="Times New Roman"/>
                </a:endParaRPr>
              </a:p>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Verde</a:t>
                </a:r>
                <a:endParaRPr b="0" lang="en-US" sz="1000" strike="noStrike" u="none">
                  <a:solidFill>
                    <a:srgbClr val="ffffff"/>
                  </a:solidFill>
                  <a:effectLst/>
                  <a:uFillTx/>
                  <a:latin typeface="Times New Roman"/>
                </a:endParaRPr>
              </a:p>
            </p:txBody>
          </p:sp>
        </p:grpSp>
        <p:grpSp>
          <p:nvGrpSpPr>
            <p:cNvPr id="800" name=""/>
            <p:cNvGrpSpPr/>
            <p:nvPr/>
          </p:nvGrpSpPr>
          <p:grpSpPr>
            <a:xfrm>
              <a:off x="3246480" y="5238000"/>
              <a:ext cx="939240" cy="880560"/>
              <a:chOff x="3246480" y="5238000"/>
              <a:chExt cx="939240" cy="880560"/>
            </a:xfrm>
          </p:grpSpPr>
          <p:grpSp>
            <p:nvGrpSpPr>
              <p:cNvPr id="801" name=""/>
              <p:cNvGrpSpPr/>
              <p:nvPr/>
            </p:nvGrpSpPr>
            <p:grpSpPr>
              <a:xfrm>
                <a:off x="3246480" y="5238000"/>
                <a:ext cx="879480" cy="880560"/>
                <a:chOff x="3246480" y="5238000"/>
                <a:chExt cx="879480" cy="880560"/>
              </a:xfrm>
            </p:grpSpPr>
            <p:sp>
              <p:nvSpPr>
                <p:cNvPr id="802" name=""/>
                <p:cNvSpPr/>
                <p:nvPr/>
              </p:nvSpPr>
              <p:spPr>
                <a:xfrm>
                  <a:off x="3246480" y="5238720"/>
                  <a:ext cx="878400" cy="879480"/>
                </a:xfrm>
                <a:custGeom>
                  <a:avLst/>
                  <a:gdLst/>
                  <a:ahLst/>
                  <a:rect l="l" t="t" r="r" b="b"/>
                  <a:pathLst>
                    <a:path stroke="0" w="21600" h="21600">
                      <a:moveTo>
                        <a:pt x="10639" y="1"/>
                      </a:moveTo>
                      <a:arcTo wR="10800" hR="10800" stAng="-5451306" swAng="9138907"/>
                      <a:lnTo>
                        <a:pt x="10800" y="10800"/>
                      </a:lnTo>
                      <a:close/>
                    </a:path>
                    <a:path fill="none" w="21600" h="21600">
                      <a:moveTo>
                        <a:pt x="10639" y="1"/>
                      </a:moveTo>
                      <a:arcTo wR="10800" hR="10800" stAng="-5451306" swAng="9138907"/>
                    </a:path>
                  </a:pathLst>
                </a:cu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03" name=""/>
                <p:cNvSpPr/>
                <p:nvPr/>
              </p:nvSpPr>
              <p:spPr>
                <a:xfrm>
                  <a:off x="3247920" y="5238000"/>
                  <a:ext cx="876960" cy="879480"/>
                </a:xfrm>
                <a:custGeom>
                  <a:avLst/>
                  <a:gdLst/>
                  <a:ahLst/>
                  <a:rect l="l" t="t" r="r" b="b"/>
                  <a:pathLst>
                    <a:path stroke="0" w="21600" h="21600">
                      <a:moveTo>
                        <a:pt x="15960" y="20288"/>
                      </a:moveTo>
                      <a:arcTo wR="10800" hR="10800" stAng="3687601" swAng="5541881"/>
                      <a:lnTo>
                        <a:pt x="10800" y="10800"/>
                      </a:lnTo>
                      <a:close/>
                    </a:path>
                    <a:path fill="none" w="21600" h="21600">
                      <a:moveTo>
                        <a:pt x="15960" y="20288"/>
                      </a:moveTo>
                      <a:arcTo wR="10800" hR="10800" stAng="3687601" swAng="5541881"/>
                    </a:path>
                  </a:pathLst>
                </a:custGeom>
                <a:solidFill>
                  <a:srgbClr val="99003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04" name=""/>
                <p:cNvSpPr/>
                <p:nvPr/>
              </p:nvSpPr>
              <p:spPr>
                <a:xfrm>
                  <a:off x="3246480" y="5238720"/>
                  <a:ext cx="879480" cy="879840"/>
                </a:xfrm>
                <a:custGeom>
                  <a:avLst/>
                  <a:gdLst/>
                  <a:ahLst/>
                  <a:rect l="l" t="t" r="r" b="b"/>
                  <a:pathLst>
                    <a:path stroke="0" w="21600" h="21600">
                      <a:moveTo>
                        <a:pt x="1108" y="15564"/>
                      </a:moveTo>
                      <a:arcTo wR="10800" hR="10800" stAng="9229482" swAng="6919211"/>
                      <a:lnTo>
                        <a:pt x="10800" y="10800"/>
                      </a:lnTo>
                      <a:close/>
                    </a:path>
                    <a:path fill="none" w="21600" h="21600">
                      <a:moveTo>
                        <a:pt x="1108" y="15564"/>
                      </a:moveTo>
                      <a:arcTo wR="10800" hR="10800" stAng="9229482" swAng="6919211"/>
                    </a:path>
                  </a:pathLst>
                </a:custGeom>
                <a:solidFill>
                  <a:srgbClr val="fff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805" name=""/>
              <p:cNvSpPr/>
              <p:nvPr/>
            </p:nvSpPr>
            <p:spPr>
              <a:xfrm>
                <a:off x="3618360" y="5583240"/>
                <a:ext cx="567360" cy="20088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Market</a:t>
                </a:r>
                <a:endParaRPr b="0" lang="en-US" sz="1000" strike="noStrike" u="none">
                  <a:solidFill>
                    <a:srgbClr val="ffffff"/>
                  </a:solidFill>
                  <a:effectLst/>
                  <a:uFillTx/>
                  <a:latin typeface="Times New Roman"/>
                </a:endParaRPr>
              </a:p>
            </p:txBody>
          </p:sp>
        </p:grpSp>
        <p:grpSp>
          <p:nvGrpSpPr>
            <p:cNvPr id="806" name=""/>
            <p:cNvGrpSpPr/>
            <p:nvPr/>
          </p:nvGrpSpPr>
          <p:grpSpPr>
            <a:xfrm>
              <a:off x="1539720" y="1821960"/>
              <a:ext cx="1149840" cy="1139400"/>
              <a:chOff x="1539720" y="1821960"/>
              <a:chExt cx="1149840" cy="1139400"/>
            </a:xfrm>
          </p:grpSpPr>
          <p:grpSp>
            <p:nvGrpSpPr>
              <p:cNvPr id="807" name=""/>
              <p:cNvGrpSpPr/>
              <p:nvPr/>
            </p:nvGrpSpPr>
            <p:grpSpPr>
              <a:xfrm>
                <a:off x="1539720" y="1821960"/>
                <a:ext cx="1149840" cy="1139400"/>
                <a:chOff x="1539720" y="1821960"/>
                <a:chExt cx="1149840" cy="1139400"/>
              </a:xfrm>
            </p:grpSpPr>
            <p:sp>
              <p:nvSpPr>
                <p:cNvPr id="808" name=""/>
                <p:cNvSpPr/>
                <p:nvPr/>
              </p:nvSpPr>
              <p:spPr>
                <a:xfrm>
                  <a:off x="1544760" y="1822320"/>
                  <a:ext cx="1139040" cy="1139040"/>
                </a:xfrm>
                <a:custGeom>
                  <a:avLst/>
                  <a:gdLst/>
                  <a:ahLst/>
                  <a:rect l="l" t="t" r="r" b="b"/>
                  <a:pathLst>
                    <a:path stroke="0" w="21600" h="21600">
                      <a:moveTo>
                        <a:pt x="10639" y="1"/>
                      </a:moveTo>
                      <a:arcTo wR="10800" hR="10800" stAng="-5451306" swAng="16609176"/>
                      <a:lnTo>
                        <a:pt x="10800" y="10800"/>
                      </a:lnTo>
                      <a:close/>
                    </a:path>
                    <a:path fill="none" w="21600" h="21600">
                      <a:moveTo>
                        <a:pt x="10639" y="1"/>
                      </a:moveTo>
                      <a:arcTo wR="10800" hR="10800" stAng="-5451306" swAng="16609176"/>
                    </a:path>
                  </a:pathLst>
                </a:cu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09" name=""/>
                <p:cNvSpPr/>
                <p:nvPr/>
              </p:nvSpPr>
              <p:spPr>
                <a:xfrm>
                  <a:off x="1544760" y="1824120"/>
                  <a:ext cx="1139040" cy="1133640"/>
                </a:xfrm>
                <a:custGeom>
                  <a:avLst/>
                  <a:gdLst/>
                  <a:ahLst/>
                  <a:rect l="l" t="t" r="r" b="b"/>
                  <a:pathLst>
                    <a:path stroke="0" w="21600" h="21600">
                      <a:moveTo>
                        <a:pt x="58" y="9678"/>
                      </a:moveTo>
                      <a:arcTo wR="10800" hR="10800" stAng="-10442130" swAng="940797"/>
                      <a:lnTo>
                        <a:pt x="10800" y="10800"/>
                      </a:lnTo>
                      <a:close/>
                    </a:path>
                    <a:path fill="none" w="21600" h="21600">
                      <a:moveTo>
                        <a:pt x="58" y="9678"/>
                      </a:moveTo>
                      <a:arcTo wR="10800" hR="10800" stAng="-10442130" swAng="940797"/>
                    </a:path>
                  </a:pathLst>
                </a:custGeom>
                <a:solidFill>
                  <a:srgbClr val="99003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10" name=""/>
                <p:cNvSpPr/>
                <p:nvPr/>
              </p:nvSpPr>
              <p:spPr>
                <a:xfrm>
                  <a:off x="1544400" y="1821960"/>
                  <a:ext cx="1139760" cy="1139040"/>
                </a:xfrm>
                <a:custGeom>
                  <a:avLst/>
                  <a:gdLst/>
                  <a:ahLst/>
                  <a:rect l="l" t="t" r="r" b="b"/>
                  <a:pathLst>
                    <a:path stroke="0" w="21600" h="21600">
                      <a:moveTo>
                        <a:pt x="762" y="6816"/>
                      </a:moveTo>
                      <a:arcTo wR="10800" hR="10800" stAng="-9501334" swAng="3743464"/>
                      <a:lnTo>
                        <a:pt x="10800" y="10800"/>
                      </a:lnTo>
                      <a:close/>
                    </a:path>
                    <a:path fill="none" w="21600" h="21600">
                      <a:moveTo>
                        <a:pt x="762" y="6816"/>
                      </a:moveTo>
                      <a:arcTo wR="10800" hR="10800" stAng="-9501334" swAng="3743464"/>
                    </a:path>
                  </a:pathLst>
                </a:custGeom>
                <a:solidFill>
                  <a:srgbClr val="fff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11" name=""/>
                <p:cNvSpPr/>
                <p:nvPr/>
              </p:nvSpPr>
              <p:spPr>
                <a:xfrm flipH="1" flipV="1">
                  <a:off x="2054520" y="1822320"/>
                  <a:ext cx="50760" cy="56088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12" name=""/>
                <p:cNvSpPr/>
                <p:nvPr/>
              </p:nvSpPr>
              <p:spPr>
                <a:xfrm>
                  <a:off x="1539720" y="1822320"/>
                  <a:ext cx="1149840" cy="1137960"/>
                </a:xfrm>
                <a:custGeom>
                  <a:avLst/>
                  <a:gdLst/>
                  <a:ahLst/>
                  <a:rect l="l" t="t" r="r" b="b"/>
                  <a:pathLst>
                    <a:path stroke="0" w="21600" h="21600">
                      <a:moveTo>
                        <a:pt x="9678" y="58"/>
                      </a:moveTo>
                      <a:arcTo wR="10800" hR="10800" stAng="-5757870" swAng="306563"/>
                      <a:lnTo>
                        <a:pt x="10800" y="10800"/>
                      </a:lnTo>
                      <a:close/>
                    </a:path>
                    <a:path fill="none" w="21600" h="21600">
                      <a:moveTo>
                        <a:pt x="9678" y="58"/>
                      </a:moveTo>
                      <a:arcTo wR="10800" hR="10800" stAng="-5757870" swAng="306563"/>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813" name=""/>
              <p:cNvSpPr/>
              <p:nvPr/>
            </p:nvSpPr>
            <p:spPr>
              <a:xfrm>
                <a:off x="1809000" y="2436840"/>
                <a:ext cx="602640" cy="20088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Oregon</a:t>
                </a:r>
                <a:endParaRPr b="0" lang="en-US" sz="1000" strike="noStrike" u="none">
                  <a:solidFill>
                    <a:srgbClr val="ffffff"/>
                  </a:solidFill>
                  <a:effectLst/>
                  <a:uFillTx/>
                  <a:latin typeface="Times New Roman"/>
                </a:endParaRPr>
              </a:p>
            </p:txBody>
          </p:sp>
        </p:grpSp>
        <p:grpSp>
          <p:nvGrpSpPr>
            <p:cNvPr id="814" name=""/>
            <p:cNvGrpSpPr/>
            <p:nvPr/>
          </p:nvGrpSpPr>
          <p:grpSpPr>
            <a:xfrm>
              <a:off x="1975680" y="1142640"/>
              <a:ext cx="752040" cy="753480"/>
              <a:chOff x="1975680" y="1142640"/>
              <a:chExt cx="752040" cy="753480"/>
            </a:xfrm>
          </p:grpSpPr>
          <p:grpSp>
            <p:nvGrpSpPr>
              <p:cNvPr id="815" name=""/>
              <p:cNvGrpSpPr/>
              <p:nvPr/>
            </p:nvGrpSpPr>
            <p:grpSpPr>
              <a:xfrm>
                <a:off x="1975680" y="1142640"/>
                <a:ext cx="752040" cy="753480"/>
                <a:chOff x="1975680" y="1142640"/>
                <a:chExt cx="752040" cy="753480"/>
              </a:xfrm>
            </p:grpSpPr>
            <p:sp>
              <p:nvSpPr>
                <p:cNvPr id="816" name=""/>
                <p:cNvSpPr/>
                <p:nvPr/>
              </p:nvSpPr>
              <p:spPr>
                <a:xfrm>
                  <a:off x="1976400" y="1143000"/>
                  <a:ext cx="751320" cy="751320"/>
                </a:xfrm>
                <a:custGeom>
                  <a:avLst/>
                  <a:gdLst/>
                  <a:ahLst/>
                  <a:rect l="l" t="t" r="r" b="b"/>
                  <a:pathLst>
                    <a:path stroke="0" w="21600" h="21600">
                      <a:moveTo>
                        <a:pt x="10639" y="1"/>
                      </a:moveTo>
                      <a:arcTo wR="10800" hR="10800" stAng="-5451306" swAng="8375190"/>
                      <a:lnTo>
                        <a:pt x="10800" y="10800"/>
                      </a:lnTo>
                      <a:close/>
                    </a:path>
                    <a:path fill="none" w="21600" h="21600">
                      <a:moveTo>
                        <a:pt x="10639" y="1"/>
                      </a:moveTo>
                      <a:arcTo wR="10800" hR="10800" stAng="-5451306" swAng="8375190"/>
                    </a:path>
                  </a:pathLst>
                </a:cu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17" name=""/>
                <p:cNvSpPr/>
                <p:nvPr/>
              </p:nvSpPr>
              <p:spPr>
                <a:xfrm>
                  <a:off x="1975680" y="1142640"/>
                  <a:ext cx="750600" cy="752040"/>
                </a:xfrm>
                <a:custGeom>
                  <a:avLst/>
                  <a:gdLst/>
                  <a:ahLst/>
                  <a:rect l="l" t="t" r="r" b="b"/>
                  <a:pathLst>
                    <a:path stroke="0" w="21600" h="21600">
                      <a:moveTo>
                        <a:pt x="17924" y="18918"/>
                      </a:moveTo>
                      <a:arcTo wR="10800" hR="10800" stAng="2923884" swAng="4952232"/>
                      <a:lnTo>
                        <a:pt x="10800" y="10800"/>
                      </a:lnTo>
                      <a:close/>
                    </a:path>
                    <a:path fill="none" w="21600" h="21600">
                      <a:moveTo>
                        <a:pt x="17924" y="18918"/>
                      </a:moveTo>
                      <a:arcTo wR="10800" hR="10800" stAng="2923884" swAng="4952232"/>
                    </a:path>
                  </a:pathLst>
                </a:custGeom>
                <a:solidFill>
                  <a:srgbClr val="99003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18" name=""/>
                <p:cNvSpPr/>
                <p:nvPr/>
              </p:nvSpPr>
              <p:spPr>
                <a:xfrm>
                  <a:off x="1976400" y="1143720"/>
                  <a:ext cx="751320" cy="752400"/>
                </a:xfrm>
                <a:custGeom>
                  <a:avLst/>
                  <a:gdLst/>
                  <a:ahLst/>
                  <a:rect l="l" t="t" r="r" b="b"/>
                  <a:pathLst>
                    <a:path stroke="0" w="21600" h="21600">
                      <a:moveTo>
                        <a:pt x="3676" y="18918"/>
                      </a:moveTo>
                      <a:arcTo wR="10800" hR="10800" stAng="7876116" swAng="8067810"/>
                      <a:lnTo>
                        <a:pt x="10800" y="10800"/>
                      </a:lnTo>
                      <a:close/>
                    </a:path>
                    <a:path fill="none" w="21600" h="21600">
                      <a:moveTo>
                        <a:pt x="3676" y="18918"/>
                      </a:moveTo>
                      <a:arcTo wR="10800" hR="10800" stAng="7876116" swAng="8067810"/>
                    </a:path>
                  </a:pathLst>
                </a:custGeom>
                <a:solidFill>
                  <a:srgbClr val="fff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19" name=""/>
                <p:cNvSpPr/>
                <p:nvPr/>
              </p:nvSpPr>
              <p:spPr>
                <a:xfrm flipH="1" flipV="1">
                  <a:off x="2324160" y="1143000"/>
                  <a:ext cx="22320" cy="37008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20" name=""/>
                <p:cNvSpPr/>
                <p:nvPr/>
              </p:nvSpPr>
              <p:spPr>
                <a:xfrm>
                  <a:off x="1979640" y="1143000"/>
                  <a:ext cx="744480" cy="751320"/>
                </a:xfrm>
                <a:custGeom>
                  <a:avLst/>
                  <a:gdLst/>
                  <a:ahLst/>
                  <a:rect l="l" t="t" r="r" b="b"/>
                  <a:pathLst>
                    <a:path stroke="0" w="21600" h="21600">
                      <a:moveTo>
                        <a:pt x="9996" y="30"/>
                      </a:moveTo>
                      <a:arcTo wR="10800" hR="10800" stAng="-5656074" swAng="204768"/>
                      <a:lnTo>
                        <a:pt x="10800" y="10800"/>
                      </a:lnTo>
                      <a:close/>
                    </a:path>
                    <a:path fill="none" w="21600" h="21600">
                      <a:moveTo>
                        <a:pt x="9996" y="30"/>
                      </a:moveTo>
                      <a:arcTo wR="10800" hR="10800" stAng="-5656074" swAng="204768"/>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821" name=""/>
              <p:cNvSpPr/>
              <p:nvPr/>
            </p:nvSpPr>
            <p:spPr>
              <a:xfrm>
                <a:off x="2342160" y="1405080"/>
                <a:ext cx="384480" cy="20088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WA</a:t>
                </a:r>
                <a:endParaRPr b="0" lang="en-US" sz="1000" strike="noStrike" u="none">
                  <a:solidFill>
                    <a:srgbClr val="ffffff"/>
                  </a:solidFill>
                  <a:effectLst/>
                  <a:uFillTx/>
                  <a:latin typeface="Times New Roman"/>
                </a:endParaRPr>
              </a:p>
            </p:txBody>
          </p:sp>
        </p:grpSp>
        <p:grpSp>
          <p:nvGrpSpPr>
            <p:cNvPr id="822" name=""/>
            <p:cNvGrpSpPr/>
            <p:nvPr/>
          </p:nvGrpSpPr>
          <p:grpSpPr>
            <a:xfrm>
              <a:off x="4370040" y="47160"/>
              <a:ext cx="1045080" cy="1044000"/>
              <a:chOff x="4370040" y="47160"/>
              <a:chExt cx="1045080" cy="1044000"/>
            </a:xfrm>
          </p:grpSpPr>
          <p:grpSp>
            <p:nvGrpSpPr>
              <p:cNvPr id="823" name=""/>
              <p:cNvGrpSpPr/>
              <p:nvPr/>
            </p:nvGrpSpPr>
            <p:grpSpPr>
              <a:xfrm>
                <a:off x="4370040" y="47160"/>
                <a:ext cx="1045080" cy="1044000"/>
                <a:chOff x="4370040" y="47160"/>
                <a:chExt cx="1045080" cy="1044000"/>
              </a:xfrm>
            </p:grpSpPr>
            <p:sp>
              <p:nvSpPr>
                <p:cNvPr id="824" name=""/>
                <p:cNvSpPr/>
                <p:nvPr/>
              </p:nvSpPr>
              <p:spPr>
                <a:xfrm>
                  <a:off x="4370400" y="47520"/>
                  <a:ext cx="1044720" cy="1042920"/>
                </a:xfrm>
                <a:custGeom>
                  <a:avLst/>
                  <a:gdLst/>
                  <a:ahLst/>
                  <a:rect l="l" t="t" r="r" b="b"/>
                  <a:pathLst>
                    <a:path stroke="0" w="21600" h="21600">
                      <a:moveTo>
                        <a:pt x="10639" y="1"/>
                      </a:moveTo>
                      <a:arcTo wR="10800" hR="10800" stAng="-5451306" swAng="1855421"/>
                      <a:lnTo>
                        <a:pt x="10800" y="10800"/>
                      </a:lnTo>
                      <a:close/>
                    </a:path>
                    <a:path fill="none" w="21600" h="21600">
                      <a:moveTo>
                        <a:pt x="10639" y="1"/>
                      </a:moveTo>
                      <a:arcTo wR="10800" hR="10800" stAng="-5451306" swAng="1855421"/>
                    </a:path>
                  </a:pathLst>
                </a:cu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25" name=""/>
                <p:cNvSpPr/>
                <p:nvPr/>
              </p:nvSpPr>
              <p:spPr>
                <a:xfrm>
                  <a:off x="4371480" y="47160"/>
                  <a:ext cx="1042560" cy="1044000"/>
                </a:xfrm>
                <a:custGeom>
                  <a:avLst/>
                  <a:gdLst/>
                  <a:ahLst/>
                  <a:rect l="l" t="t" r="r" b="b"/>
                  <a:pathLst>
                    <a:path stroke="0" w="21600" h="21600">
                      <a:moveTo>
                        <a:pt x="16211" y="1453"/>
                      </a:moveTo>
                      <a:arcTo wR="10800" hR="10800" stAng="-3595885" swAng="13516479"/>
                      <a:lnTo>
                        <a:pt x="10800" y="10800"/>
                      </a:lnTo>
                      <a:close/>
                    </a:path>
                    <a:path fill="none" w="21600" h="21600">
                      <a:moveTo>
                        <a:pt x="16211" y="1453"/>
                      </a:moveTo>
                      <a:arcTo wR="10800" hR="10800" stAng="-3595885" swAng="13516479"/>
                    </a:path>
                  </a:pathLst>
                </a:custGeom>
                <a:solidFill>
                  <a:srgbClr val="99003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26" name=""/>
                <p:cNvSpPr/>
                <p:nvPr/>
              </p:nvSpPr>
              <p:spPr>
                <a:xfrm>
                  <a:off x="4370400" y="48240"/>
                  <a:ext cx="1043640" cy="1042560"/>
                </a:xfrm>
                <a:custGeom>
                  <a:avLst/>
                  <a:gdLst/>
                  <a:ahLst/>
                  <a:rect l="l" t="t" r="r" b="b"/>
                  <a:pathLst>
                    <a:path stroke="0" w="21600" h="21600">
                      <a:moveTo>
                        <a:pt x="351" y="13533"/>
                      </a:moveTo>
                      <a:arcTo wR="10800" hR="10800" stAng="9920595" swAng="6023331"/>
                      <a:lnTo>
                        <a:pt x="10800" y="10800"/>
                      </a:lnTo>
                      <a:close/>
                    </a:path>
                    <a:path fill="none" w="21600" h="21600">
                      <a:moveTo>
                        <a:pt x="351" y="13533"/>
                      </a:moveTo>
                      <a:arcTo wR="10800" hR="10800" stAng="9920595" swAng="6023331"/>
                    </a:path>
                  </a:pathLst>
                </a:custGeom>
                <a:solidFill>
                  <a:srgbClr val="fff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27" name=""/>
                <p:cNvSpPr/>
                <p:nvPr/>
              </p:nvSpPr>
              <p:spPr>
                <a:xfrm flipH="1" flipV="1">
                  <a:off x="4853520" y="47520"/>
                  <a:ext cx="30960" cy="51408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28" name=""/>
                <p:cNvSpPr/>
                <p:nvPr/>
              </p:nvSpPr>
              <p:spPr>
                <a:xfrm>
                  <a:off x="4370040" y="47520"/>
                  <a:ext cx="1044360" cy="1042920"/>
                </a:xfrm>
                <a:custGeom>
                  <a:avLst/>
                  <a:gdLst/>
                  <a:ahLst/>
                  <a:rect l="l" t="t" r="r" b="b"/>
                  <a:pathLst>
                    <a:path stroke="0" w="21600" h="21600">
                      <a:moveTo>
                        <a:pt x="9996" y="30"/>
                      </a:moveTo>
                      <a:arcTo wR="10800" hR="10800" stAng="-5656074" swAng="204768"/>
                      <a:lnTo>
                        <a:pt x="10800" y="10800"/>
                      </a:lnTo>
                      <a:close/>
                    </a:path>
                    <a:path fill="none" w="21600" h="21600">
                      <a:moveTo>
                        <a:pt x="9996" y="30"/>
                      </a:moveTo>
                      <a:arcTo wR="10800" hR="10800" stAng="-5656074" swAng="204768"/>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829" name=""/>
              <p:cNvSpPr/>
              <p:nvPr/>
            </p:nvSpPr>
            <p:spPr>
              <a:xfrm>
                <a:off x="4619520" y="696960"/>
                <a:ext cx="581400" cy="20088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Alberta</a:t>
                </a:r>
                <a:endParaRPr b="0" lang="en-US" sz="1000" strike="noStrike" u="none">
                  <a:solidFill>
                    <a:srgbClr val="ffffff"/>
                  </a:solidFill>
                  <a:effectLst/>
                  <a:uFillTx/>
                  <a:latin typeface="Times New Roman"/>
                </a:endParaRPr>
              </a:p>
            </p:txBody>
          </p:sp>
        </p:grpSp>
        <p:grpSp>
          <p:nvGrpSpPr>
            <p:cNvPr id="830" name=""/>
            <p:cNvGrpSpPr/>
            <p:nvPr/>
          </p:nvGrpSpPr>
          <p:grpSpPr>
            <a:xfrm>
              <a:off x="3625200" y="2181240"/>
              <a:ext cx="539280" cy="464760"/>
              <a:chOff x="3625200" y="2181240"/>
              <a:chExt cx="539280" cy="464760"/>
            </a:xfrm>
          </p:grpSpPr>
          <p:grpSp>
            <p:nvGrpSpPr>
              <p:cNvPr id="831" name=""/>
              <p:cNvGrpSpPr/>
              <p:nvPr/>
            </p:nvGrpSpPr>
            <p:grpSpPr>
              <a:xfrm>
                <a:off x="3664080" y="2181240"/>
                <a:ext cx="464760" cy="464760"/>
                <a:chOff x="3664080" y="2181240"/>
                <a:chExt cx="464760" cy="464760"/>
              </a:xfrm>
            </p:grpSpPr>
            <p:sp>
              <p:nvSpPr>
                <p:cNvPr id="832" name=""/>
                <p:cNvSpPr/>
                <p:nvPr/>
              </p:nvSpPr>
              <p:spPr>
                <a:xfrm>
                  <a:off x="3664080" y="2181240"/>
                  <a:ext cx="464760" cy="464760"/>
                </a:xfrm>
                <a:prstGeom prst="ellipse">
                  <a:avLst/>
                </a:prstGeom>
                <a:solidFill>
                  <a:srgbClr val="0000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833" name=""/>
                <p:cNvSpPr/>
                <p:nvPr/>
              </p:nvSpPr>
              <p:spPr>
                <a:xfrm flipV="1">
                  <a:off x="3888360" y="2185200"/>
                  <a:ext cx="1800" cy="13896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834" name=""/>
              <p:cNvSpPr/>
              <p:nvPr/>
            </p:nvSpPr>
            <p:spPr>
              <a:xfrm>
                <a:off x="3625200" y="2357280"/>
                <a:ext cx="539280" cy="20088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Snake</a:t>
                </a:r>
                <a:endParaRPr b="0" lang="en-US" sz="1000" strike="noStrike" u="none">
                  <a:solidFill>
                    <a:srgbClr val="ffffff"/>
                  </a:solidFill>
                  <a:effectLst/>
                  <a:uFillTx/>
                  <a:latin typeface="Times New Roman"/>
                </a:endParaRPr>
              </a:p>
            </p:txBody>
          </p:sp>
        </p:grpSp>
        <p:grpSp>
          <p:nvGrpSpPr>
            <p:cNvPr id="835" name=""/>
            <p:cNvGrpSpPr/>
            <p:nvPr/>
          </p:nvGrpSpPr>
          <p:grpSpPr>
            <a:xfrm>
              <a:off x="4414680" y="2724120"/>
              <a:ext cx="453240" cy="453600"/>
              <a:chOff x="4414680" y="2724120"/>
              <a:chExt cx="453240" cy="453600"/>
            </a:xfrm>
          </p:grpSpPr>
          <p:grpSp>
            <p:nvGrpSpPr>
              <p:cNvPr id="836" name=""/>
              <p:cNvGrpSpPr/>
              <p:nvPr/>
            </p:nvGrpSpPr>
            <p:grpSpPr>
              <a:xfrm>
                <a:off x="4414680" y="2724120"/>
                <a:ext cx="453240" cy="453600"/>
                <a:chOff x="4414680" y="2724120"/>
                <a:chExt cx="453240" cy="453600"/>
              </a:xfrm>
            </p:grpSpPr>
            <p:sp>
              <p:nvSpPr>
                <p:cNvPr id="837" name=""/>
                <p:cNvSpPr/>
                <p:nvPr/>
              </p:nvSpPr>
              <p:spPr>
                <a:xfrm>
                  <a:off x="4415040" y="2724120"/>
                  <a:ext cx="452880" cy="453600"/>
                </a:xfrm>
                <a:custGeom>
                  <a:avLst/>
                  <a:gdLst/>
                  <a:ahLst/>
                  <a:rect l="l" t="t" r="r" b="b"/>
                  <a:pathLst>
                    <a:path stroke="0" w="21600" h="21600">
                      <a:moveTo>
                        <a:pt x="10639" y="1"/>
                      </a:moveTo>
                      <a:arcTo wR="10800" hR="10800" stAng="-5451306" swAng="14680789"/>
                      <a:lnTo>
                        <a:pt x="10800" y="10800"/>
                      </a:lnTo>
                      <a:close/>
                    </a:path>
                    <a:path fill="none" w="21600" h="21600">
                      <a:moveTo>
                        <a:pt x="10639" y="1"/>
                      </a:moveTo>
                      <a:arcTo wR="10800" hR="10800" stAng="-5451306" swAng="14680789"/>
                    </a:path>
                  </a:pathLst>
                </a:cu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38" name=""/>
                <p:cNvSpPr/>
                <p:nvPr/>
              </p:nvSpPr>
              <p:spPr>
                <a:xfrm flipH="1">
                  <a:off x="4441320" y="2947680"/>
                  <a:ext cx="196560" cy="10152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39" name=""/>
                <p:cNvSpPr/>
                <p:nvPr/>
              </p:nvSpPr>
              <p:spPr>
                <a:xfrm>
                  <a:off x="4414680" y="2724120"/>
                  <a:ext cx="453240" cy="453600"/>
                </a:xfrm>
                <a:custGeom>
                  <a:avLst/>
                  <a:gdLst/>
                  <a:ahLst/>
                  <a:rect l="l" t="t" r="r" b="b"/>
                  <a:pathLst>
                    <a:path stroke="0" w="21600" h="21600">
                      <a:moveTo>
                        <a:pt x="1108" y="15564"/>
                      </a:moveTo>
                      <a:arcTo wR="10800" hR="10800" stAng="9229482" swAng="6291921"/>
                      <a:lnTo>
                        <a:pt x="10800" y="10800"/>
                      </a:lnTo>
                      <a:close/>
                    </a:path>
                    <a:path fill="none" w="21600" h="21600">
                      <a:moveTo>
                        <a:pt x="1108" y="15564"/>
                      </a:moveTo>
                      <a:arcTo wR="10800" hR="10800" stAng="9229482" swAng="6291921"/>
                    </a:path>
                  </a:pathLst>
                </a:custGeom>
                <a:solidFill>
                  <a:srgbClr val="fff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40" name=""/>
                <p:cNvSpPr/>
                <p:nvPr/>
              </p:nvSpPr>
              <p:spPr>
                <a:xfrm flipH="1" flipV="1">
                  <a:off x="4597200" y="2730600"/>
                  <a:ext cx="40680" cy="21672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41" name=""/>
                <p:cNvSpPr/>
                <p:nvPr/>
              </p:nvSpPr>
              <p:spPr>
                <a:xfrm>
                  <a:off x="4417560" y="2724120"/>
                  <a:ext cx="447480" cy="453240"/>
                </a:xfrm>
                <a:custGeom>
                  <a:avLst/>
                  <a:gdLst/>
                  <a:ahLst/>
                  <a:rect l="l" t="t" r="r" b="b"/>
                  <a:pathLst>
                    <a:path stroke="0" w="21600" h="21600">
                      <a:moveTo>
                        <a:pt x="8682" y="210"/>
                      </a:moveTo>
                      <a:arcTo wR="10800" hR="10800" stAng="-6078596" swAng="627290"/>
                      <a:lnTo>
                        <a:pt x="10800" y="10800"/>
                      </a:lnTo>
                      <a:close/>
                    </a:path>
                    <a:path fill="none" w="21600" h="21600">
                      <a:moveTo>
                        <a:pt x="8682" y="210"/>
                      </a:moveTo>
                      <a:arcTo wR="10800" hR="10800" stAng="-6078596" swAng="627290"/>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842" name=""/>
              <p:cNvSpPr/>
              <p:nvPr/>
            </p:nvSpPr>
            <p:spPr>
              <a:xfrm>
                <a:off x="4560840" y="2928960"/>
                <a:ext cx="307080" cy="20088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ID</a:t>
                </a:r>
                <a:endParaRPr b="0" lang="en-US" sz="1000" strike="noStrike" u="none">
                  <a:solidFill>
                    <a:srgbClr val="ffffff"/>
                  </a:solidFill>
                  <a:effectLst/>
                  <a:uFillTx/>
                  <a:latin typeface="Times New Roman"/>
                </a:endParaRPr>
              </a:p>
            </p:txBody>
          </p:sp>
        </p:grpSp>
        <p:grpSp>
          <p:nvGrpSpPr>
            <p:cNvPr id="843" name=""/>
            <p:cNvGrpSpPr/>
            <p:nvPr/>
          </p:nvGrpSpPr>
          <p:grpSpPr>
            <a:xfrm>
              <a:off x="5168880" y="3086280"/>
              <a:ext cx="241200" cy="241200"/>
              <a:chOff x="5168880" y="3086280"/>
              <a:chExt cx="241200" cy="241200"/>
            </a:xfrm>
          </p:grpSpPr>
          <p:sp>
            <p:nvSpPr>
              <p:cNvPr id="844" name=""/>
              <p:cNvSpPr/>
              <p:nvPr/>
            </p:nvSpPr>
            <p:spPr>
              <a:xfrm>
                <a:off x="5168880" y="3086280"/>
                <a:ext cx="241200" cy="241200"/>
              </a:xfrm>
              <a:prstGeom prst="ellipse">
                <a:avLst/>
              </a:prstGeom>
              <a:solidFill>
                <a:srgbClr val="0000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845" name=""/>
              <p:cNvSpPr/>
              <p:nvPr/>
            </p:nvSpPr>
            <p:spPr>
              <a:xfrm flipV="1">
                <a:off x="5289480" y="3092040"/>
                <a:ext cx="0" cy="73080"/>
              </a:xfrm>
              <a:prstGeom prst="line">
                <a:avLst/>
              </a:prstGeom>
              <a:ln w="936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ffffff"/>
                  </a:solidFill>
                  <a:effectLst/>
                  <a:uFillTx/>
                  <a:latin typeface="Times New Roman"/>
                </a:endParaRPr>
              </a:p>
            </p:txBody>
          </p:sp>
        </p:grpSp>
        <p:grpSp>
          <p:nvGrpSpPr>
            <p:cNvPr id="846" name=""/>
            <p:cNvGrpSpPr/>
            <p:nvPr/>
          </p:nvGrpSpPr>
          <p:grpSpPr>
            <a:xfrm>
              <a:off x="3416400" y="3476160"/>
              <a:ext cx="531000" cy="509400"/>
              <a:chOff x="3416400" y="3476160"/>
              <a:chExt cx="531000" cy="509400"/>
            </a:xfrm>
          </p:grpSpPr>
          <p:grpSp>
            <p:nvGrpSpPr>
              <p:cNvPr id="847" name=""/>
              <p:cNvGrpSpPr/>
              <p:nvPr/>
            </p:nvGrpSpPr>
            <p:grpSpPr>
              <a:xfrm>
                <a:off x="3438000" y="3476160"/>
                <a:ext cx="509400" cy="509400"/>
                <a:chOff x="3438000" y="3476160"/>
                <a:chExt cx="509400" cy="509400"/>
              </a:xfrm>
            </p:grpSpPr>
            <p:sp>
              <p:nvSpPr>
                <p:cNvPr id="848" name=""/>
                <p:cNvSpPr/>
                <p:nvPr/>
              </p:nvSpPr>
              <p:spPr>
                <a:xfrm>
                  <a:off x="3440160" y="3476520"/>
                  <a:ext cx="505800" cy="508680"/>
                </a:xfrm>
                <a:custGeom>
                  <a:avLst/>
                  <a:gdLst/>
                  <a:ahLst/>
                  <a:rect l="l" t="t" r="r" b="b"/>
                  <a:pathLst>
                    <a:path stroke="0" w="21600" h="21600">
                      <a:moveTo>
                        <a:pt x="10667" y="1"/>
                      </a:moveTo>
                      <a:arcTo wR="10800" hR="10800" stAng="-5442439" swAng="254377"/>
                      <a:lnTo>
                        <a:pt x="10800" y="10800"/>
                      </a:lnTo>
                      <a:close/>
                    </a:path>
                    <a:path fill="none" w="21600" h="21600">
                      <a:moveTo>
                        <a:pt x="10667" y="1"/>
                      </a:moveTo>
                      <a:arcTo wR="10800" hR="10800" stAng="-5442439" swAng="254377"/>
                    </a:path>
                  </a:pathLst>
                </a:cu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49" name=""/>
                <p:cNvSpPr/>
                <p:nvPr/>
              </p:nvSpPr>
              <p:spPr>
                <a:xfrm>
                  <a:off x="3438000" y="3476160"/>
                  <a:ext cx="509400" cy="509040"/>
                </a:xfrm>
                <a:custGeom>
                  <a:avLst/>
                  <a:gdLst/>
                  <a:ahLst/>
                  <a:rect l="l" t="t" r="r" b="b"/>
                  <a:pathLst>
                    <a:path stroke="0" w="21600" h="21600">
                      <a:moveTo>
                        <a:pt x="11465" y="21"/>
                      </a:moveTo>
                      <a:arcTo wR="10800" hR="10800" stAng="-5188063" swAng="9400130"/>
                      <a:lnTo>
                        <a:pt x="10800" y="10800"/>
                      </a:lnTo>
                      <a:close/>
                    </a:path>
                    <a:path fill="none" w="21600" h="21600">
                      <a:moveTo>
                        <a:pt x="11465" y="21"/>
                      </a:moveTo>
                      <a:arcTo wR="10800" hR="10800" stAng="-5188063" swAng="9400130"/>
                    </a:path>
                  </a:pathLst>
                </a:custGeom>
                <a:solidFill>
                  <a:srgbClr val="99003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50" name=""/>
                <p:cNvSpPr/>
                <p:nvPr/>
              </p:nvSpPr>
              <p:spPr>
                <a:xfrm>
                  <a:off x="3438360" y="3476880"/>
                  <a:ext cx="508680" cy="508680"/>
                </a:xfrm>
                <a:custGeom>
                  <a:avLst/>
                  <a:gdLst/>
                  <a:ahLst/>
                  <a:rect l="l" t="t" r="r" b="b"/>
                  <a:pathLst>
                    <a:path stroke="0" w="21600" h="21600">
                      <a:moveTo>
                        <a:pt x="14458" y="20962"/>
                      </a:moveTo>
                      <a:arcTo wR="10800" hR="10800" stAng="4212068" swAng="9528783"/>
                      <a:lnTo>
                        <a:pt x="10800" y="10800"/>
                      </a:lnTo>
                      <a:close/>
                    </a:path>
                    <a:path fill="none" w="21600" h="21600">
                      <a:moveTo>
                        <a:pt x="14458" y="20962"/>
                      </a:moveTo>
                      <a:arcTo wR="10800" hR="10800" stAng="4212068" swAng="9528783"/>
                    </a:path>
                  </a:pathLst>
                </a:custGeom>
                <a:solidFill>
                  <a:srgbClr val="fff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51" name=""/>
                <p:cNvSpPr/>
                <p:nvPr/>
              </p:nvSpPr>
              <p:spPr>
                <a:xfrm flipH="1" flipV="1">
                  <a:off x="3526200" y="3539160"/>
                  <a:ext cx="163440" cy="18864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52" name=""/>
                <p:cNvSpPr/>
                <p:nvPr/>
              </p:nvSpPr>
              <p:spPr>
                <a:xfrm>
                  <a:off x="3439080" y="3476520"/>
                  <a:ext cx="507600" cy="508680"/>
                </a:xfrm>
                <a:custGeom>
                  <a:avLst/>
                  <a:gdLst/>
                  <a:ahLst/>
                  <a:rect l="l" t="t" r="r" b="b"/>
                  <a:pathLst>
                    <a:path stroke="0" w="21600" h="21600">
                      <a:moveTo>
                        <a:pt x="3717" y="2647"/>
                      </a:moveTo>
                      <a:arcTo wR="10800" hR="10800" stAng="-7859149" swAng="2416710"/>
                      <a:lnTo>
                        <a:pt x="10800" y="10800"/>
                      </a:lnTo>
                      <a:close/>
                    </a:path>
                    <a:path fill="none" w="21600" h="21600">
                      <a:moveTo>
                        <a:pt x="3717" y="2647"/>
                      </a:moveTo>
                      <a:arcTo wR="10800" hR="10800" stAng="-7859149" swAng="2416710"/>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853" name=""/>
              <p:cNvSpPr/>
              <p:nvPr/>
            </p:nvSpPr>
            <p:spPr>
              <a:xfrm>
                <a:off x="3416400" y="3657600"/>
                <a:ext cx="356400" cy="30780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N.</a:t>
                </a:r>
                <a:endParaRPr b="0" lang="en-US" sz="1000" strike="noStrike" u="none">
                  <a:solidFill>
                    <a:srgbClr val="ffffff"/>
                  </a:solidFill>
                  <a:effectLst/>
                  <a:uFillTx/>
                  <a:latin typeface="Times New Roman"/>
                </a:endParaRPr>
              </a:p>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NV</a:t>
                </a:r>
                <a:endParaRPr b="0" lang="en-US" sz="1000" strike="noStrike" u="none">
                  <a:solidFill>
                    <a:srgbClr val="ffffff"/>
                  </a:solidFill>
                  <a:effectLst/>
                  <a:uFillTx/>
                  <a:latin typeface="Times New Roman"/>
                </a:endParaRPr>
              </a:p>
            </p:txBody>
          </p:sp>
        </p:grpSp>
        <p:grpSp>
          <p:nvGrpSpPr>
            <p:cNvPr id="854" name=""/>
            <p:cNvGrpSpPr/>
            <p:nvPr/>
          </p:nvGrpSpPr>
          <p:grpSpPr>
            <a:xfrm>
              <a:off x="4664160" y="4560840"/>
              <a:ext cx="683280" cy="638280"/>
              <a:chOff x="4664160" y="4560840"/>
              <a:chExt cx="683280" cy="638280"/>
            </a:xfrm>
          </p:grpSpPr>
          <p:grpSp>
            <p:nvGrpSpPr>
              <p:cNvPr id="855" name=""/>
              <p:cNvGrpSpPr/>
              <p:nvPr/>
            </p:nvGrpSpPr>
            <p:grpSpPr>
              <a:xfrm>
                <a:off x="4704480" y="4560840"/>
                <a:ext cx="642960" cy="638280"/>
                <a:chOff x="4704480" y="4560840"/>
                <a:chExt cx="642960" cy="638280"/>
              </a:xfrm>
            </p:grpSpPr>
            <p:sp>
              <p:nvSpPr>
                <p:cNvPr id="856" name=""/>
                <p:cNvSpPr/>
                <p:nvPr/>
              </p:nvSpPr>
              <p:spPr>
                <a:xfrm>
                  <a:off x="4704480" y="4560840"/>
                  <a:ext cx="642960" cy="638280"/>
                </a:xfrm>
                <a:custGeom>
                  <a:avLst/>
                  <a:gdLst/>
                  <a:ahLst/>
                  <a:rect l="l" t="t" r="r" b="b"/>
                  <a:pathLst>
                    <a:path stroke="0" w="21600" h="21600">
                      <a:moveTo>
                        <a:pt x="10664" y="1"/>
                      </a:moveTo>
                      <a:arcTo wR="10800" hR="10800" stAng="-5443239" swAng="7503797"/>
                      <a:lnTo>
                        <a:pt x="10800" y="10800"/>
                      </a:lnTo>
                      <a:close/>
                    </a:path>
                    <a:path fill="none" w="21600" h="21600">
                      <a:moveTo>
                        <a:pt x="10664" y="1"/>
                      </a:moveTo>
                      <a:arcTo wR="10800" hR="10800" stAng="-5443239" swAng="7503797"/>
                    </a:path>
                  </a:pathLst>
                </a:cu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57" name=""/>
                <p:cNvSpPr/>
                <p:nvPr/>
              </p:nvSpPr>
              <p:spPr>
                <a:xfrm>
                  <a:off x="4705200" y="4560840"/>
                  <a:ext cx="640440" cy="637920"/>
                </a:xfrm>
                <a:custGeom>
                  <a:avLst/>
                  <a:gdLst/>
                  <a:ahLst/>
                  <a:rect l="l" t="t" r="r" b="b"/>
                  <a:pathLst>
                    <a:path stroke="0" w="21600" h="21600">
                      <a:moveTo>
                        <a:pt x="19717" y="16893"/>
                      </a:moveTo>
                      <a:arcTo wR="10800" hR="10800" stAng="2060557" swAng="14096203"/>
                      <a:lnTo>
                        <a:pt x="10800" y="10800"/>
                      </a:lnTo>
                      <a:close/>
                    </a:path>
                    <a:path fill="none" w="21600" h="21600">
                      <a:moveTo>
                        <a:pt x="19717" y="16893"/>
                      </a:moveTo>
                      <a:arcTo wR="10800" hR="10800" stAng="2060557" swAng="14096203"/>
                    </a:path>
                  </a:pathLst>
                </a:custGeom>
                <a:solidFill>
                  <a:srgbClr val="99003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858" name=""/>
              <p:cNvSpPr/>
              <p:nvPr/>
            </p:nvSpPr>
            <p:spPr>
              <a:xfrm>
                <a:off x="4664160" y="4862520"/>
                <a:ext cx="672840" cy="20088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NavGlen</a:t>
                </a:r>
                <a:endParaRPr b="0" lang="en-US" sz="1000" strike="noStrike" u="none">
                  <a:solidFill>
                    <a:srgbClr val="ffffff"/>
                  </a:solidFill>
                  <a:effectLst/>
                  <a:uFillTx/>
                  <a:latin typeface="Times New Roman"/>
                </a:endParaRPr>
              </a:p>
            </p:txBody>
          </p:sp>
        </p:grpSp>
        <p:sp>
          <p:nvSpPr>
            <p:cNvPr id="859" name=""/>
            <p:cNvSpPr/>
            <p:nvPr/>
          </p:nvSpPr>
          <p:spPr>
            <a:xfrm flipH="1" flipV="1">
              <a:off x="3062160" y="981000"/>
              <a:ext cx="463680" cy="55584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60" name=""/>
            <p:cNvSpPr/>
            <p:nvPr/>
          </p:nvSpPr>
          <p:spPr>
            <a:xfrm flipV="1">
              <a:off x="6835680" y="2882520"/>
              <a:ext cx="0" cy="24300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61" name=""/>
            <p:cNvSpPr/>
            <p:nvPr/>
          </p:nvSpPr>
          <p:spPr>
            <a:xfrm flipV="1">
              <a:off x="6835680" y="2882520"/>
              <a:ext cx="0" cy="24300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62" name=""/>
            <p:cNvSpPr/>
            <p:nvPr/>
          </p:nvSpPr>
          <p:spPr>
            <a:xfrm>
              <a:off x="6835680" y="3125880"/>
              <a:ext cx="241560" cy="30240"/>
            </a:xfrm>
            <a:prstGeom prst="line">
              <a:avLst/>
            </a:prstGeom>
            <a:ln w="0">
              <a:noFill/>
            </a:ln>
          </p:spPr>
          <p:style>
            <a:lnRef idx="0"/>
            <a:fillRef idx="0"/>
            <a:effectRef idx="0"/>
            <a:fontRef idx="minor"/>
          </p:style>
          <p:txBody>
            <a:bodyPr lIns="90000" rIns="90000" tIns="-16560" bIns="-16560" anchor="t">
              <a:noAutofit/>
            </a:bodyPr>
            <a:p>
              <a:endParaRPr b="0" lang="en-US" sz="2400" strike="noStrike" u="none">
                <a:solidFill>
                  <a:srgbClr val="ffffff"/>
                </a:solidFill>
                <a:effectLst/>
                <a:uFillTx/>
                <a:latin typeface="Times New Roman"/>
              </a:endParaRPr>
            </a:p>
          </p:txBody>
        </p:sp>
        <p:sp>
          <p:nvSpPr>
            <p:cNvPr id="863" name=""/>
            <p:cNvSpPr/>
            <p:nvPr/>
          </p:nvSpPr>
          <p:spPr>
            <a:xfrm>
              <a:off x="6596640" y="3125880"/>
              <a:ext cx="384480" cy="20088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WY</a:t>
              </a:r>
              <a:endParaRPr b="0" lang="en-US" sz="1000" strike="noStrike" u="none">
                <a:solidFill>
                  <a:srgbClr val="ffffff"/>
                </a:solidFill>
                <a:effectLst/>
                <a:uFillTx/>
                <a:latin typeface="Times New Roman"/>
              </a:endParaRPr>
            </a:p>
          </p:txBody>
        </p:sp>
        <p:grpSp>
          <p:nvGrpSpPr>
            <p:cNvPr id="864" name=""/>
            <p:cNvGrpSpPr/>
            <p:nvPr/>
          </p:nvGrpSpPr>
          <p:grpSpPr>
            <a:xfrm>
              <a:off x="4619880" y="3600360"/>
              <a:ext cx="945360" cy="936000"/>
              <a:chOff x="4619880" y="3600360"/>
              <a:chExt cx="945360" cy="936000"/>
            </a:xfrm>
          </p:grpSpPr>
          <p:grpSp>
            <p:nvGrpSpPr>
              <p:cNvPr id="865" name=""/>
              <p:cNvGrpSpPr/>
              <p:nvPr/>
            </p:nvGrpSpPr>
            <p:grpSpPr>
              <a:xfrm>
                <a:off x="4619880" y="3600360"/>
                <a:ext cx="945360" cy="936000"/>
                <a:chOff x="4619880" y="3600360"/>
                <a:chExt cx="945360" cy="936000"/>
              </a:xfrm>
            </p:grpSpPr>
            <p:sp>
              <p:nvSpPr>
                <p:cNvPr id="866" name=""/>
                <p:cNvSpPr/>
                <p:nvPr/>
              </p:nvSpPr>
              <p:spPr>
                <a:xfrm>
                  <a:off x="4619880" y="3600360"/>
                  <a:ext cx="945360" cy="935640"/>
                </a:xfrm>
                <a:custGeom>
                  <a:avLst/>
                  <a:gdLst/>
                  <a:ahLst/>
                  <a:rect l="l" t="t" r="r" b="b"/>
                  <a:pathLst>
                    <a:path stroke="0" w="21600" h="21600">
                      <a:moveTo>
                        <a:pt x="10629" y="1"/>
                      </a:moveTo>
                      <a:arcTo wR="10800" hR="10800" stAng="-5454563" swAng="667893"/>
                      <a:lnTo>
                        <a:pt x="10800" y="10800"/>
                      </a:lnTo>
                      <a:close/>
                    </a:path>
                    <a:path fill="none" w="21600" h="21600">
                      <a:moveTo>
                        <a:pt x="10629" y="1"/>
                      </a:moveTo>
                      <a:arcTo wR="10800" hR="10800" stAng="-5454563" swAng="667893"/>
                    </a:path>
                  </a:pathLst>
                </a:cu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67" name=""/>
                <p:cNvSpPr/>
                <p:nvPr/>
              </p:nvSpPr>
              <p:spPr>
                <a:xfrm>
                  <a:off x="4624560" y="3600360"/>
                  <a:ext cx="935640" cy="936000"/>
                </a:xfrm>
                <a:custGeom>
                  <a:avLst/>
                  <a:gdLst/>
                  <a:ahLst/>
                  <a:rect l="l" t="t" r="r" b="b"/>
                  <a:pathLst>
                    <a:path stroke="0" w="21600" h="21600">
                      <a:moveTo>
                        <a:pt x="12717" y="171"/>
                      </a:moveTo>
                      <a:arcTo wR="10800" hR="10800" stAng="-4786670" swAng="19708829"/>
                      <a:lnTo>
                        <a:pt x="10800" y="10800"/>
                      </a:lnTo>
                      <a:close/>
                    </a:path>
                    <a:path fill="none" w="21600" h="21600">
                      <a:moveTo>
                        <a:pt x="12717" y="171"/>
                      </a:moveTo>
                      <a:arcTo wR="10800" hR="10800" stAng="-4786670" swAng="19708829"/>
                    </a:path>
                  </a:pathLst>
                </a:custGeom>
                <a:solidFill>
                  <a:srgbClr val="99003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68" name=""/>
                <p:cNvSpPr/>
                <p:nvPr/>
              </p:nvSpPr>
              <p:spPr>
                <a:xfrm>
                  <a:off x="4622400" y="3601080"/>
                  <a:ext cx="939240" cy="934200"/>
                </a:xfrm>
                <a:custGeom>
                  <a:avLst/>
                  <a:gdLst/>
                  <a:ahLst/>
                  <a:rect l="l" t="t" r="r" b="b"/>
                  <a:pathLst>
                    <a:path stroke="0" w="21600" h="21600">
                      <a:moveTo>
                        <a:pt x="6877" y="738"/>
                      </a:moveTo>
                      <a:arcTo wR="10800" hR="10800" stAng="-6677841" swAng="1005575"/>
                      <a:lnTo>
                        <a:pt x="10800" y="10800"/>
                      </a:lnTo>
                      <a:close/>
                    </a:path>
                    <a:path fill="none" w="21600" h="21600">
                      <a:moveTo>
                        <a:pt x="6877" y="738"/>
                      </a:moveTo>
                      <a:arcTo wR="10800" hR="10800" stAng="-6677841" swAng="1005575"/>
                    </a:path>
                  </a:pathLst>
                </a:custGeom>
                <a:solidFill>
                  <a:srgbClr val="fff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69" name=""/>
                <p:cNvSpPr/>
                <p:nvPr/>
              </p:nvSpPr>
              <p:spPr>
                <a:xfrm flipH="1" flipV="1">
                  <a:off x="5055120" y="3600360"/>
                  <a:ext cx="29520" cy="46080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70" name=""/>
                <p:cNvSpPr/>
                <p:nvPr/>
              </p:nvSpPr>
              <p:spPr>
                <a:xfrm>
                  <a:off x="4627800" y="3600360"/>
                  <a:ext cx="927720" cy="935640"/>
                </a:xfrm>
                <a:custGeom>
                  <a:avLst/>
                  <a:gdLst/>
                  <a:ahLst/>
                  <a:rect l="l" t="t" r="r" b="b"/>
                  <a:pathLst>
                    <a:path stroke="0" w="21600" h="21600">
                      <a:moveTo>
                        <a:pt x="9946" y="34"/>
                      </a:moveTo>
                      <a:arcTo wR="10800" hR="10800" stAng="-5672266" swAng="217703"/>
                      <a:lnTo>
                        <a:pt x="10800" y="10800"/>
                      </a:lnTo>
                      <a:close/>
                    </a:path>
                    <a:path fill="none" w="21600" h="21600">
                      <a:moveTo>
                        <a:pt x="9946" y="34"/>
                      </a:moveTo>
                      <a:arcTo wR="10800" hR="10800" stAng="-5672266" swAng="217703"/>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871" name=""/>
              <p:cNvSpPr/>
              <p:nvPr/>
            </p:nvSpPr>
            <p:spPr>
              <a:xfrm>
                <a:off x="4861800" y="4094280"/>
                <a:ext cx="447840" cy="20088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Utah</a:t>
                </a:r>
                <a:endParaRPr b="0" lang="en-US" sz="1000" strike="noStrike" u="none">
                  <a:solidFill>
                    <a:srgbClr val="ffffff"/>
                  </a:solidFill>
                  <a:effectLst/>
                  <a:uFillTx/>
                  <a:latin typeface="Times New Roman"/>
                </a:endParaRPr>
              </a:p>
            </p:txBody>
          </p:sp>
        </p:grpSp>
        <p:grpSp>
          <p:nvGrpSpPr>
            <p:cNvPr id="872" name=""/>
            <p:cNvGrpSpPr/>
            <p:nvPr/>
          </p:nvGrpSpPr>
          <p:grpSpPr>
            <a:xfrm>
              <a:off x="304920" y="5435640"/>
              <a:ext cx="1010880" cy="1245240"/>
              <a:chOff x="304920" y="5435640"/>
              <a:chExt cx="1010880" cy="1245240"/>
            </a:xfrm>
          </p:grpSpPr>
          <p:sp>
            <p:nvSpPr>
              <p:cNvPr id="873" name=""/>
              <p:cNvSpPr/>
              <p:nvPr/>
            </p:nvSpPr>
            <p:spPr>
              <a:xfrm>
                <a:off x="304920" y="5442120"/>
                <a:ext cx="1003320" cy="1225440"/>
              </a:xfrm>
              <a:prstGeom prst="rect">
                <a:avLst/>
              </a:prstGeom>
              <a:solidFill>
                <a:srgbClr val="ffffd5"/>
              </a:solidFill>
              <a:ln w="9360">
                <a:solidFill>
                  <a:srgbClr val="ffffff"/>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874" name=""/>
              <p:cNvSpPr/>
              <p:nvPr/>
            </p:nvSpPr>
            <p:spPr>
              <a:xfrm>
                <a:off x="380880" y="5518080"/>
                <a:ext cx="279360" cy="146160"/>
              </a:xfrm>
              <a:prstGeom prst="rect">
                <a:avLst/>
              </a:prstGeom>
              <a:solidFill>
                <a:srgbClr val="990033"/>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875" name=""/>
              <p:cNvSpPr/>
              <p:nvPr/>
            </p:nvSpPr>
            <p:spPr>
              <a:xfrm>
                <a:off x="380880" y="5695920"/>
                <a:ext cx="279360" cy="146160"/>
              </a:xfrm>
              <a:prstGeom prst="rect">
                <a:avLst/>
              </a:prstGeom>
              <a:solidFill>
                <a:srgbClr val="0000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876" name=""/>
              <p:cNvSpPr/>
              <p:nvPr/>
            </p:nvSpPr>
            <p:spPr>
              <a:xfrm>
                <a:off x="380880" y="5880240"/>
                <a:ext cx="279360" cy="146160"/>
              </a:xfrm>
              <a:prstGeom prst="rect">
                <a:avLst/>
              </a:prstGeom>
              <a:solidFill>
                <a:srgbClr val="ffff66"/>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877" name=""/>
              <p:cNvSpPr/>
              <p:nvPr/>
            </p:nvSpPr>
            <p:spPr>
              <a:xfrm>
                <a:off x="380880" y="6070680"/>
                <a:ext cx="279360" cy="146160"/>
              </a:xfrm>
              <a:prstGeom prst="rect">
                <a:avLst/>
              </a:prstGeom>
              <a:solidFill>
                <a:srgbClr val="c0c0c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878" name=""/>
              <p:cNvSpPr/>
              <p:nvPr/>
            </p:nvSpPr>
            <p:spPr>
              <a:xfrm>
                <a:off x="380880" y="6458040"/>
                <a:ext cx="279360" cy="146160"/>
              </a:xfrm>
              <a:prstGeom prst="rect">
                <a:avLst/>
              </a:prstGeom>
              <a:solidFill>
                <a:srgbClr val="339933"/>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879" name=""/>
              <p:cNvSpPr/>
              <p:nvPr/>
            </p:nvSpPr>
            <p:spPr>
              <a:xfrm>
                <a:off x="609840" y="5435640"/>
                <a:ext cx="705960" cy="1245240"/>
              </a:xfrm>
              <a:prstGeom prst="rect">
                <a:avLst/>
              </a:prstGeom>
              <a:noFill/>
              <a:ln w="0">
                <a:noFill/>
              </a:ln>
            </p:spPr>
            <p:style>
              <a:lnRef idx="0"/>
              <a:fillRef idx="0"/>
              <a:effectRef idx="0"/>
              <a:fontRef idx="minor"/>
            </p:style>
            <p:txBody>
              <a:bodyPr wrap="none" lIns="90000" rIns="90000" tIns="46800" bIns="46800" anchor="t">
                <a:spAutoFit/>
              </a:bodyPr>
              <a:p>
                <a:pPr>
                  <a:lnSpc>
                    <a:spcPct val="10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Arial"/>
                  </a:rPr>
                  <a:t>Coal</a:t>
                </a:r>
                <a:endParaRPr b="0" lang="en-US" sz="1200" strike="noStrike" u="none">
                  <a:solidFill>
                    <a:srgbClr val="ffffff"/>
                  </a:solidFill>
                  <a:effectLst/>
                  <a:uFillTx/>
                  <a:latin typeface="Times New Roman"/>
                </a:endParaRPr>
              </a:p>
              <a:p>
                <a:pPr>
                  <a:lnSpc>
                    <a:spcPct val="10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Arial"/>
                  </a:rPr>
                  <a:t>Hydro</a:t>
                </a:r>
                <a:endParaRPr b="0" lang="en-US" sz="1200" strike="noStrike" u="none">
                  <a:solidFill>
                    <a:srgbClr val="ffffff"/>
                  </a:solidFill>
                  <a:effectLst/>
                  <a:uFillTx/>
                  <a:latin typeface="Times New Roman"/>
                </a:endParaRPr>
              </a:p>
              <a:p>
                <a:pPr>
                  <a:lnSpc>
                    <a:spcPct val="10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Arial"/>
                  </a:rPr>
                  <a:t>Gas</a:t>
                </a:r>
                <a:endParaRPr b="0" lang="en-US" sz="1200" strike="noStrike" u="none">
                  <a:solidFill>
                    <a:srgbClr val="ffffff"/>
                  </a:solidFill>
                  <a:effectLst/>
                  <a:uFillTx/>
                  <a:latin typeface="Times New Roman"/>
                </a:endParaRPr>
              </a:p>
              <a:p>
                <a:pPr>
                  <a:lnSpc>
                    <a:spcPct val="10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Arial"/>
                  </a:rPr>
                  <a:t>Nuclear</a:t>
                </a:r>
                <a:endParaRPr b="0" lang="en-US" sz="1200" strike="noStrike" u="none">
                  <a:solidFill>
                    <a:srgbClr val="ffffff"/>
                  </a:solidFill>
                  <a:effectLst/>
                  <a:uFillTx/>
                  <a:latin typeface="Times New Roman"/>
                </a:endParaRPr>
              </a:p>
              <a:p>
                <a:pPr>
                  <a:lnSpc>
                    <a:spcPct val="10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Arial"/>
                  </a:rPr>
                  <a:t>Wind</a:t>
                </a:r>
                <a:endParaRPr b="0" lang="en-US" sz="1200" strike="noStrike" u="none">
                  <a:solidFill>
                    <a:srgbClr val="ffffff"/>
                  </a:solidFill>
                  <a:effectLst/>
                  <a:uFillTx/>
                  <a:latin typeface="Times New Roman"/>
                </a:endParaRPr>
              </a:p>
              <a:p>
                <a:pPr>
                  <a:lnSpc>
                    <a:spcPct val="10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Arial"/>
                  </a:rPr>
                  <a:t>Other</a:t>
                </a:r>
                <a:endParaRPr b="0" lang="en-US" sz="1200" strike="noStrike" u="none">
                  <a:solidFill>
                    <a:srgbClr val="ffffff"/>
                  </a:solidFill>
                  <a:effectLst/>
                  <a:uFillTx/>
                  <a:latin typeface="Times New Roman"/>
                </a:endParaRPr>
              </a:p>
            </p:txBody>
          </p:sp>
          <p:sp>
            <p:nvSpPr>
              <p:cNvPr id="880" name=""/>
              <p:cNvSpPr/>
              <p:nvPr/>
            </p:nvSpPr>
            <p:spPr>
              <a:xfrm>
                <a:off x="380880" y="6255000"/>
                <a:ext cx="279360" cy="145800"/>
              </a:xfrm>
              <a:prstGeom prst="rect">
                <a:avLst/>
              </a:prstGeom>
              <a:solidFill>
                <a:srgbClr val="8dffb3"/>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grpSp>
        <p:sp>
          <p:nvSpPr>
            <p:cNvPr id="881" name=""/>
            <p:cNvSpPr/>
            <p:nvPr/>
          </p:nvSpPr>
          <p:spPr>
            <a:xfrm flipV="1">
              <a:off x="8012160" y="1028880"/>
              <a:ext cx="1440" cy="29520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82" name=""/>
            <p:cNvSpPr/>
            <p:nvPr/>
          </p:nvSpPr>
          <p:spPr>
            <a:xfrm flipV="1">
              <a:off x="8012160" y="1028880"/>
              <a:ext cx="1440" cy="29520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nvGrpSpPr>
            <p:cNvPr id="883" name=""/>
            <p:cNvGrpSpPr/>
            <p:nvPr/>
          </p:nvGrpSpPr>
          <p:grpSpPr>
            <a:xfrm>
              <a:off x="6545880" y="2882880"/>
              <a:ext cx="551520" cy="511200"/>
              <a:chOff x="6545880" y="2882880"/>
              <a:chExt cx="551520" cy="511200"/>
            </a:xfrm>
          </p:grpSpPr>
          <p:grpSp>
            <p:nvGrpSpPr>
              <p:cNvPr id="884" name=""/>
              <p:cNvGrpSpPr/>
              <p:nvPr/>
            </p:nvGrpSpPr>
            <p:grpSpPr>
              <a:xfrm>
                <a:off x="6586200" y="2882880"/>
                <a:ext cx="511200" cy="511200"/>
                <a:chOff x="6586200" y="2882880"/>
                <a:chExt cx="511200" cy="511200"/>
              </a:xfrm>
            </p:grpSpPr>
            <p:sp>
              <p:nvSpPr>
                <p:cNvPr id="885" name=""/>
                <p:cNvSpPr/>
                <p:nvPr/>
              </p:nvSpPr>
              <p:spPr>
                <a:xfrm>
                  <a:off x="6586560" y="2882880"/>
                  <a:ext cx="510480" cy="511200"/>
                </a:xfrm>
                <a:custGeom>
                  <a:avLst/>
                  <a:gdLst/>
                  <a:ahLst/>
                  <a:rect l="l" t="t" r="r" b="b"/>
                  <a:pathLst>
                    <a:path stroke="0" w="21600" h="21600">
                      <a:moveTo>
                        <a:pt x="10629" y="1"/>
                      </a:moveTo>
                      <a:arcTo wR="10800" hR="10800" stAng="-5454563" swAng="5847340"/>
                      <a:lnTo>
                        <a:pt x="10800" y="10800"/>
                      </a:lnTo>
                      <a:close/>
                    </a:path>
                    <a:path fill="none" w="21600" h="21600">
                      <a:moveTo>
                        <a:pt x="10629" y="1"/>
                      </a:moveTo>
                      <a:arcTo wR="10800" hR="10800" stAng="-5454563" swAng="5847340"/>
                    </a:path>
                  </a:pathLst>
                </a:custGeom>
                <a:solidFill>
                  <a:srgbClr val="fff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86" name=""/>
                <p:cNvSpPr/>
                <p:nvPr/>
              </p:nvSpPr>
              <p:spPr>
                <a:xfrm>
                  <a:off x="6837840" y="3134160"/>
                  <a:ext cx="251280" cy="32400"/>
                </a:xfrm>
                <a:prstGeom prst="line">
                  <a:avLst/>
                </a:prstGeom>
                <a:ln w="0">
                  <a:noFill/>
                </a:ln>
              </p:spPr>
              <p:style>
                <a:lnRef idx="0"/>
                <a:fillRef idx="0"/>
                <a:effectRef idx="0"/>
                <a:fontRef idx="minor"/>
              </p:style>
              <p:txBody>
                <a:bodyPr lIns="90000" rIns="90000" tIns="-14400" bIns="-14400" anchor="t">
                  <a:noAutofit/>
                </a:bodyPr>
                <a:p>
                  <a:endParaRPr b="0" lang="en-US" sz="2400" strike="noStrike" u="none">
                    <a:solidFill>
                      <a:srgbClr val="ffffff"/>
                    </a:solidFill>
                    <a:effectLst/>
                    <a:uFillTx/>
                    <a:latin typeface="Times New Roman"/>
                  </a:endParaRPr>
                </a:p>
              </p:txBody>
            </p:sp>
            <p:sp>
              <p:nvSpPr>
                <p:cNvPr id="887" name=""/>
                <p:cNvSpPr/>
                <p:nvPr/>
              </p:nvSpPr>
              <p:spPr>
                <a:xfrm>
                  <a:off x="6586200" y="2882880"/>
                  <a:ext cx="511200" cy="510840"/>
                </a:xfrm>
                <a:custGeom>
                  <a:avLst/>
                  <a:gdLst/>
                  <a:ahLst/>
                  <a:rect l="l" t="t" r="r" b="b"/>
                  <a:pathLst>
                    <a:path stroke="0" w="21600" h="21600">
                      <a:moveTo>
                        <a:pt x="21530" y="12031"/>
                      </a:moveTo>
                      <a:arcTo wR="10800" hR="10800" stAng="392778" swAng="1328391"/>
                      <a:lnTo>
                        <a:pt x="10800" y="10800"/>
                      </a:lnTo>
                      <a:close/>
                    </a:path>
                    <a:path fill="none" w="21600" h="21600">
                      <a:moveTo>
                        <a:pt x="21530" y="12031"/>
                      </a:moveTo>
                      <a:arcTo wR="10800" hR="10800" stAng="392778" swAng="1328391"/>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88" name=""/>
                <p:cNvSpPr/>
                <p:nvPr/>
              </p:nvSpPr>
              <p:spPr>
                <a:xfrm>
                  <a:off x="6586560" y="2882880"/>
                  <a:ext cx="510840" cy="510840"/>
                </a:xfrm>
                <a:custGeom>
                  <a:avLst/>
                  <a:gdLst/>
                  <a:ahLst/>
                  <a:rect l="l" t="t" r="r" b="b"/>
                  <a:pathLst>
                    <a:path stroke="0" w="21600" h="21600">
                      <a:moveTo>
                        <a:pt x="20274" y="15984"/>
                      </a:moveTo>
                      <a:arcTo wR="10800" hR="10800" stAng="1721169" swAng="14424269"/>
                      <a:lnTo>
                        <a:pt x="10800" y="10800"/>
                      </a:lnTo>
                      <a:close/>
                    </a:path>
                    <a:path fill="none" w="21600" h="21600">
                      <a:moveTo>
                        <a:pt x="20274" y="15984"/>
                      </a:moveTo>
                      <a:arcTo wR="10800" hR="10800" stAng="1721169" swAng="14424269"/>
                    </a:path>
                  </a:pathLst>
                </a:custGeom>
                <a:solidFill>
                  <a:srgbClr val="8dffb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889" name=""/>
              <p:cNvSpPr/>
              <p:nvPr/>
            </p:nvSpPr>
            <p:spPr>
              <a:xfrm>
                <a:off x="6545880" y="3100320"/>
                <a:ext cx="384480" cy="20088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WY</a:t>
                </a:r>
                <a:endParaRPr b="0" lang="en-US" sz="1000" strike="noStrike" u="none">
                  <a:solidFill>
                    <a:srgbClr val="ffffff"/>
                  </a:solidFill>
                  <a:effectLst/>
                  <a:uFillTx/>
                  <a:latin typeface="Times New Roman"/>
                </a:endParaRPr>
              </a:p>
            </p:txBody>
          </p:sp>
        </p:grpSp>
        <p:grpSp>
          <p:nvGrpSpPr>
            <p:cNvPr id="890" name=""/>
            <p:cNvGrpSpPr/>
            <p:nvPr/>
          </p:nvGrpSpPr>
          <p:grpSpPr>
            <a:xfrm>
              <a:off x="1442880" y="3927600"/>
              <a:ext cx="2071800" cy="2078640"/>
              <a:chOff x="1442880" y="3927600"/>
              <a:chExt cx="2071800" cy="2078640"/>
            </a:xfrm>
          </p:grpSpPr>
          <p:grpSp>
            <p:nvGrpSpPr>
              <p:cNvPr id="891" name=""/>
              <p:cNvGrpSpPr/>
              <p:nvPr/>
            </p:nvGrpSpPr>
            <p:grpSpPr>
              <a:xfrm>
                <a:off x="1442880" y="3927600"/>
                <a:ext cx="2071800" cy="2078640"/>
                <a:chOff x="1442880" y="3927600"/>
                <a:chExt cx="2071800" cy="2078640"/>
              </a:xfrm>
            </p:grpSpPr>
            <p:sp>
              <p:nvSpPr>
                <p:cNvPr id="892" name=""/>
                <p:cNvSpPr/>
                <p:nvPr/>
              </p:nvSpPr>
              <p:spPr>
                <a:xfrm>
                  <a:off x="1447920" y="3930480"/>
                  <a:ext cx="2062440" cy="2073240"/>
                </a:xfrm>
                <a:custGeom>
                  <a:avLst/>
                  <a:gdLst/>
                  <a:ahLst/>
                  <a:rect l="l" t="t" r="r" b="b"/>
                  <a:pathLst>
                    <a:path stroke="0" w="21600" h="21600">
                      <a:moveTo>
                        <a:pt x="10629" y="1"/>
                      </a:moveTo>
                      <a:arcTo wR="10800" hR="10800" stAng="-5454563" swAng="1873979"/>
                      <a:lnTo>
                        <a:pt x="10800" y="10800"/>
                      </a:lnTo>
                      <a:close/>
                    </a:path>
                    <a:path fill="none" w="21600" h="21600">
                      <a:moveTo>
                        <a:pt x="10629" y="1"/>
                      </a:moveTo>
                      <a:arcTo wR="10800" hR="10800" stAng="-5454563" swAng="1873979"/>
                    </a:path>
                  </a:pathLst>
                </a:cu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93" name=""/>
                <p:cNvSpPr/>
                <p:nvPr/>
              </p:nvSpPr>
              <p:spPr>
                <a:xfrm flipV="1">
                  <a:off x="2462760" y="4093920"/>
                  <a:ext cx="525960" cy="85500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94" name=""/>
                <p:cNvSpPr/>
                <p:nvPr/>
              </p:nvSpPr>
              <p:spPr>
                <a:xfrm>
                  <a:off x="1442880" y="3931920"/>
                  <a:ext cx="2071800" cy="2070360"/>
                </a:xfrm>
                <a:custGeom>
                  <a:avLst/>
                  <a:gdLst/>
                  <a:ahLst/>
                  <a:rect l="l" t="t" r="r" b="b"/>
                  <a:pathLst>
                    <a:path stroke="0" w="21600" h="21600">
                      <a:moveTo>
                        <a:pt x="16253" y="1478"/>
                      </a:moveTo>
                      <a:arcTo wR="10800" hR="10800" stAng="-3580583" swAng="14326021"/>
                      <a:lnTo>
                        <a:pt x="10800" y="10800"/>
                      </a:lnTo>
                      <a:close/>
                    </a:path>
                    <a:path fill="none" w="21600" h="21600">
                      <a:moveTo>
                        <a:pt x="16253" y="1478"/>
                      </a:moveTo>
                      <a:arcTo wR="10800" hR="10800" stAng="-3580583" swAng="14326021"/>
                    </a:path>
                  </a:pathLst>
                </a:custGeom>
                <a:solidFill>
                  <a:srgbClr val="fff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95" name=""/>
                <p:cNvSpPr/>
                <p:nvPr/>
              </p:nvSpPr>
              <p:spPr>
                <a:xfrm>
                  <a:off x="1442880" y="3933000"/>
                  <a:ext cx="2071800" cy="2066760"/>
                </a:xfrm>
                <a:custGeom>
                  <a:avLst/>
                  <a:gdLst/>
                  <a:ahLst/>
                  <a:rect l="l" t="t" r="r" b="b"/>
                  <a:pathLst>
                    <a:path stroke="0" w="21600" h="21600">
                      <a:moveTo>
                        <a:pt x="1" y="10971"/>
                      </a:moveTo>
                      <a:arcTo wR="10800" hR="10800" stAng="10745437" swAng="2449786"/>
                      <a:lnTo>
                        <a:pt x="10800" y="10800"/>
                      </a:lnTo>
                      <a:close/>
                    </a:path>
                    <a:path fill="none" w="21600" h="21600">
                      <a:moveTo>
                        <a:pt x="1" y="10971"/>
                      </a:moveTo>
                      <a:arcTo wR="10800" hR="10800" stAng="10745437" swAng="2449786"/>
                    </a:path>
                  </a:pathLst>
                </a:custGeom>
                <a:solidFill>
                  <a:srgbClr val="c0c0c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96" name=""/>
                <p:cNvSpPr/>
                <p:nvPr/>
              </p:nvSpPr>
              <p:spPr>
                <a:xfrm>
                  <a:off x="1442880" y="3927600"/>
                  <a:ext cx="2071440" cy="2078640"/>
                </a:xfrm>
                <a:custGeom>
                  <a:avLst/>
                  <a:gdLst/>
                  <a:ahLst/>
                  <a:rect l="l" t="t" r="r" b="b"/>
                  <a:pathLst>
                    <a:path stroke="0" w="21600" h="21600">
                      <a:moveTo>
                        <a:pt x="2517" y="3869"/>
                      </a:moveTo>
                      <a:arcTo wR="10800" hR="10800" stAng="-8404776" swAng="2175874"/>
                      <a:lnTo>
                        <a:pt x="10800" y="10800"/>
                      </a:lnTo>
                      <a:close/>
                    </a:path>
                    <a:path fill="none" w="21600" h="21600">
                      <a:moveTo>
                        <a:pt x="2517" y="3869"/>
                      </a:moveTo>
                      <a:arcTo wR="10800" hR="10800" stAng="-8404776" swAng="2175874"/>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897" name=""/>
                <p:cNvSpPr/>
                <p:nvPr/>
              </p:nvSpPr>
              <p:spPr>
                <a:xfrm>
                  <a:off x="1447920" y="3930480"/>
                  <a:ext cx="2061720" cy="2073240"/>
                </a:xfrm>
                <a:custGeom>
                  <a:avLst/>
                  <a:gdLst/>
                  <a:ahLst/>
                  <a:rect l="l" t="t" r="r" b="b"/>
                  <a:pathLst>
                    <a:path stroke="0" w="21600" h="21600">
                      <a:moveTo>
                        <a:pt x="8221" y="312"/>
                      </a:moveTo>
                      <a:arcTo wR="10800" hR="10800" stAng="-6228902" swAng="774339"/>
                      <a:lnTo>
                        <a:pt x="10800" y="10800"/>
                      </a:lnTo>
                      <a:close/>
                    </a:path>
                    <a:path fill="none" w="21600" h="21600">
                      <a:moveTo>
                        <a:pt x="8221" y="312"/>
                      </a:moveTo>
                      <a:arcTo wR="10800" hR="10800" stAng="-6228902" swAng="774339"/>
                    </a:path>
                  </a:pathLst>
                </a:custGeom>
                <a:solidFill>
                  <a:srgbClr val="8dffb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898" name=""/>
              <p:cNvSpPr/>
              <p:nvPr/>
            </p:nvSpPr>
            <p:spPr>
              <a:xfrm>
                <a:off x="2109960" y="5093280"/>
                <a:ext cx="714960" cy="369000"/>
              </a:xfrm>
              <a:prstGeom prst="rect">
                <a:avLst/>
              </a:prstGeom>
              <a:noFill/>
              <a:ln w="0">
                <a:noFill/>
              </a:ln>
            </p:spPr>
            <p:style>
              <a:lnRef idx="0"/>
              <a:fillRef idx="0"/>
              <a:effectRef idx="0"/>
              <a:fontRef idx="minor"/>
            </p:style>
            <p:txBody>
              <a:bodyPr wrap="none" lIns="90000" rIns="90000" tIns="46800" bIns="4680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Southern</a:t>
                </a:r>
                <a:endParaRPr b="0" lang="en-US" sz="1000" strike="noStrike" u="none">
                  <a:solidFill>
                    <a:srgbClr val="ffffff"/>
                  </a:solidFill>
                  <a:effectLst/>
                  <a:uFillTx/>
                  <a:latin typeface="Times New Roman"/>
                </a:endParaRPr>
              </a:p>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California</a:t>
                </a:r>
                <a:endParaRPr b="0" lang="en-US" sz="1000" strike="noStrike" u="none">
                  <a:solidFill>
                    <a:srgbClr val="ffffff"/>
                  </a:solidFill>
                  <a:effectLst/>
                  <a:uFillTx/>
                  <a:latin typeface="Times New Roman"/>
                </a:endParaRPr>
              </a:p>
            </p:txBody>
          </p:sp>
        </p:grpSp>
        <p:grpSp>
          <p:nvGrpSpPr>
            <p:cNvPr id="899" name=""/>
            <p:cNvGrpSpPr/>
            <p:nvPr/>
          </p:nvGrpSpPr>
          <p:grpSpPr>
            <a:xfrm>
              <a:off x="637560" y="2602080"/>
              <a:ext cx="1874880" cy="1857240"/>
              <a:chOff x="637560" y="2602080"/>
              <a:chExt cx="1874880" cy="1857240"/>
            </a:xfrm>
          </p:grpSpPr>
          <p:grpSp>
            <p:nvGrpSpPr>
              <p:cNvPr id="900" name=""/>
              <p:cNvGrpSpPr/>
              <p:nvPr/>
            </p:nvGrpSpPr>
            <p:grpSpPr>
              <a:xfrm>
                <a:off x="637560" y="2602080"/>
                <a:ext cx="1874880" cy="1857240"/>
                <a:chOff x="637560" y="2602080"/>
                <a:chExt cx="1874880" cy="1857240"/>
              </a:xfrm>
            </p:grpSpPr>
            <p:sp>
              <p:nvSpPr>
                <p:cNvPr id="901" name=""/>
                <p:cNvSpPr/>
                <p:nvPr/>
              </p:nvSpPr>
              <p:spPr>
                <a:xfrm>
                  <a:off x="646920" y="2603520"/>
                  <a:ext cx="1856520" cy="1853280"/>
                </a:xfrm>
                <a:custGeom>
                  <a:avLst/>
                  <a:gdLst/>
                  <a:ahLst/>
                  <a:rect l="l" t="t" r="r" b="b"/>
                  <a:pathLst>
                    <a:path stroke="0" w="21600" h="21600">
                      <a:moveTo>
                        <a:pt x="10629" y="1"/>
                      </a:moveTo>
                      <a:arcTo wR="10800" hR="10800" stAng="-5454563" swAng="7994783"/>
                      <a:lnTo>
                        <a:pt x="10800" y="10800"/>
                      </a:lnTo>
                      <a:close/>
                    </a:path>
                    <a:path fill="none" w="21600" h="21600">
                      <a:moveTo>
                        <a:pt x="10629" y="1"/>
                      </a:moveTo>
                      <a:arcTo wR="10800" hR="10800" stAng="-5454563" swAng="7994783"/>
                    </a:path>
                  </a:pathLst>
                </a:cu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02" name=""/>
                <p:cNvSpPr/>
                <p:nvPr/>
              </p:nvSpPr>
              <p:spPr>
                <a:xfrm>
                  <a:off x="1560600" y="3516480"/>
                  <a:ext cx="676800" cy="61920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03" name=""/>
                <p:cNvSpPr/>
                <p:nvPr/>
              </p:nvSpPr>
              <p:spPr>
                <a:xfrm>
                  <a:off x="647640" y="2602080"/>
                  <a:ext cx="1856160" cy="1857240"/>
                </a:xfrm>
                <a:custGeom>
                  <a:avLst/>
                  <a:gdLst/>
                  <a:ahLst/>
                  <a:rect l="l" t="t" r="r" b="b"/>
                  <a:pathLst>
                    <a:path stroke="0" w="21600" h="21600">
                      <a:moveTo>
                        <a:pt x="18783" y="18074"/>
                      </a:moveTo>
                      <a:arcTo wR="10800" hR="10800" stAng="2540220" swAng="10504101"/>
                      <a:lnTo>
                        <a:pt x="10800" y="10800"/>
                      </a:lnTo>
                      <a:close/>
                    </a:path>
                    <a:path fill="none" w="21600" h="21600">
                      <a:moveTo>
                        <a:pt x="18783" y="18074"/>
                      </a:moveTo>
                      <a:arcTo wR="10800" hR="10800" stAng="2540220" swAng="10504101"/>
                    </a:path>
                  </a:pathLst>
                </a:custGeom>
                <a:solidFill>
                  <a:srgbClr val="fff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04" name=""/>
                <p:cNvSpPr/>
                <p:nvPr/>
              </p:nvSpPr>
              <p:spPr>
                <a:xfrm flipH="1" flipV="1">
                  <a:off x="822960" y="2956320"/>
                  <a:ext cx="736920" cy="56016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05" name=""/>
                <p:cNvSpPr/>
                <p:nvPr/>
              </p:nvSpPr>
              <p:spPr>
                <a:xfrm>
                  <a:off x="648720" y="2604240"/>
                  <a:ext cx="1852200" cy="1852920"/>
                </a:xfrm>
                <a:custGeom>
                  <a:avLst/>
                  <a:gdLst/>
                  <a:ahLst/>
                  <a:rect l="l" t="t" r="r" b="b"/>
                  <a:pathLst>
                    <a:path stroke="0" w="21600" h="21600">
                      <a:moveTo>
                        <a:pt x="2221" y="4240"/>
                      </a:moveTo>
                      <a:arcTo wR="10800" hR="10800" stAng="-8555679" swAng="2561428"/>
                      <a:lnTo>
                        <a:pt x="10800" y="10800"/>
                      </a:lnTo>
                      <a:close/>
                    </a:path>
                    <a:path fill="none" w="21600" h="21600">
                      <a:moveTo>
                        <a:pt x="2221" y="4240"/>
                      </a:moveTo>
                      <a:arcTo wR="10800" hR="10800" stAng="-8555679" swAng="2561428"/>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06" name=""/>
                <p:cNvSpPr/>
                <p:nvPr/>
              </p:nvSpPr>
              <p:spPr>
                <a:xfrm>
                  <a:off x="637560" y="2603520"/>
                  <a:ext cx="1874880" cy="1854360"/>
                </a:xfrm>
                <a:custGeom>
                  <a:avLst/>
                  <a:gdLst/>
                  <a:ahLst/>
                  <a:rect l="l" t="t" r="r" b="b"/>
                  <a:pathLst>
                    <a:path stroke="0" w="21600" h="21600">
                      <a:moveTo>
                        <a:pt x="8942" y="161"/>
                      </a:moveTo>
                      <a:arcTo wR="10800" hR="10800" stAng="-5994251" swAng="539689"/>
                      <a:lnTo>
                        <a:pt x="10800" y="10800"/>
                      </a:lnTo>
                      <a:close/>
                    </a:path>
                    <a:path fill="none" w="21600" h="21600">
                      <a:moveTo>
                        <a:pt x="8942" y="161"/>
                      </a:moveTo>
                      <a:arcTo wR="10800" hR="10800" stAng="-5994251" swAng="539689"/>
                    </a:path>
                  </a:pathLst>
                </a:custGeom>
                <a:solidFill>
                  <a:srgbClr val="8dffb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907" name=""/>
              <p:cNvSpPr/>
              <p:nvPr/>
            </p:nvSpPr>
            <p:spPr>
              <a:xfrm>
                <a:off x="1025640" y="3697200"/>
                <a:ext cx="714960" cy="369000"/>
              </a:xfrm>
              <a:prstGeom prst="rect">
                <a:avLst/>
              </a:prstGeom>
              <a:noFill/>
              <a:ln w="0">
                <a:noFill/>
              </a:ln>
            </p:spPr>
            <p:style>
              <a:lnRef idx="0"/>
              <a:fillRef idx="0"/>
              <a:effectRef idx="0"/>
              <a:fontRef idx="minor"/>
            </p:style>
            <p:txBody>
              <a:bodyPr wrap="none" lIns="90000" rIns="90000" tIns="46800" bIns="4680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Northern</a:t>
                </a:r>
                <a:endParaRPr b="0" lang="en-US" sz="1000" strike="noStrike" u="none">
                  <a:solidFill>
                    <a:srgbClr val="ffffff"/>
                  </a:solidFill>
                  <a:effectLst/>
                  <a:uFillTx/>
                  <a:latin typeface="Times New Roman"/>
                </a:endParaRPr>
              </a:p>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California</a:t>
                </a:r>
                <a:endParaRPr b="0" lang="en-US" sz="1000" strike="noStrike" u="none">
                  <a:solidFill>
                    <a:srgbClr val="ffffff"/>
                  </a:solidFill>
                  <a:effectLst/>
                  <a:uFillTx/>
                  <a:latin typeface="Times New Roman"/>
                </a:endParaRPr>
              </a:p>
            </p:txBody>
          </p:sp>
        </p:grpSp>
        <p:grpSp>
          <p:nvGrpSpPr>
            <p:cNvPr id="908" name=""/>
            <p:cNvGrpSpPr/>
            <p:nvPr/>
          </p:nvGrpSpPr>
          <p:grpSpPr>
            <a:xfrm>
              <a:off x="2841840" y="870120"/>
              <a:ext cx="1389240" cy="1375200"/>
              <a:chOff x="2841840" y="870120"/>
              <a:chExt cx="1389240" cy="1375200"/>
            </a:xfrm>
          </p:grpSpPr>
          <p:grpSp>
            <p:nvGrpSpPr>
              <p:cNvPr id="909" name=""/>
              <p:cNvGrpSpPr/>
              <p:nvPr/>
            </p:nvGrpSpPr>
            <p:grpSpPr>
              <a:xfrm>
                <a:off x="2841840" y="870120"/>
                <a:ext cx="1389240" cy="1375200"/>
                <a:chOff x="2841840" y="870120"/>
                <a:chExt cx="1389240" cy="1375200"/>
              </a:xfrm>
            </p:grpSpPr>
            <p:sp>
              <p:nvSpPr>
                <p:cNvPr id="910" name=""/>
                <p:cNvSpPr/>
                <p:nvPr/>
              </p:nvSpPr>
              <p:spPr>
                <a:xfrm>
                  <a:off x="2849400" y="870120"/>
                  <a:ext cx="1375200" cy="1375200"/>
                </a:xfrm>
                <a:custGeom>
                  <a:avLst/>
                  <a:gdLst/>
                  <a:ahLst/>
                  <a:rect l="l" t="t" r="r" b="b"/>
                  <a:pathLst>
                    <a:path stroke="0" w="21600" h="21600">
                      <a:moveTo>
                        <a:pt x="10629" y="1"/>
                      </a:moveTo>
                      <a:arcTo wR="10800" hR="10800" stAng="-5454563" swAng="19259339"/>
                      <a:lnTo>
                        <a:pt x="10800" y="10800"/>
                      </a:lnTo>
                      <a:close/>
                    </a:path>
                    <a:path fill="none" w="21600" h="21600">
                      <a:moveTo>
                        <a:pt x="10629" y="1"/>
                      </a:moveTo>
                      <a:arcTo wR="10800" hR="10800" stAng="-5454563" swAng="19259339"/>
                    </a:path>
                  </a:pathLst>
                </a:cu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11" name=""/>
                <p:cNvSpPr/>
                <p:nvPr/>
              </p:nvSpPr>
              <p:spPr>
                <a:xfrm flipH="1" flipV="1">
                  <a:off x="3089520" y="1022400"/>
                  <a:ext cx="436320" cy="52380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12" name=""/>
                <p:cNvSpPr/>
                <p:nvPr/>
              </p:nvSpPr>
              <p:spPr>
                <a:xfrm>
                  <a:off x="2851560" y="870480"/>
                  <a:ext cx="1369440" cy="1373040"/>
                </a:xfrm>
                <a:custGeom>
                  <a:avLst/>
                  <a:gdLst/>
                  <a:ahLst/>
                  <a:rect l="l" t="t" r="r" b="b"/>
                  <a:pathLst>
                    <a:path stroke="0" w="21600" h="21600">
                      <a:moveTo>
                        <a:pt x="3869" y="2517"/>
                      </a:moveTo>
                      <a:arcTo wR="10800" hR="10800" stAng="-7795224" swAng="537398"/>
                      <a:lnTo>
                        <a:pt x="10800" y="10800"/>
                      </a:lnTo>
                      <a:close/>
                    </a:path>
                    <a:path fill="none" w="21600" h="21600">
                      <a:moveTo>
                        <a:pt x="3869" y="2517"/>
                      </a:moveTo>
                      <a:arcTo wR="10800" hR="10800" stAng="-7795224" swAng="537398"/>
                    </a:path>
                  </a:pathLst>
                </a:custGeom>
                <a:solidFill>
                  <a:srgbClr val="fff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13" name=""/>
                <p:cNvSpPr/>
                <p:nvPr/>
              </p:nvSpPr>
              <p:spPr>
                <a:xfrm>
                  <a:off x="2852280" y="870120"/>
                  <a:ext cx="1368000" cy="1374480"/>
                </a:xfrm>
                <a:custGeom>
                  <a:avLst/>
                  <a:gdLst/>
                  <a:ahLst/>
                  <a:rect l="l" t="t" r="r" b="b"/>
                  <a:pathLst>
                    <a:path stroke="0" w="21600" h="21600">
                      <a:moveTo>
                        <a:pt x="5243" y="1539"/>
                      </a:moveTo>
                      <a:arcTo wR="10800" hR="10800" stAng="-7257826" swAng="1135990"/>
                      <a:lnTo>
                        <a:pt x="10800" y="10800"/>
                      </a:lnTo>
                      <a:close/>
                    </a:path>
                    <a:path fill="none" w="21600" h="21600">
                      <a:moveTo>
                        <a:pt x="5243" y="1539"/>
                      </a:moveTo>
                      <a:arcTo wR="10800" hR="10800" stAng="-7257826" swAng="1135990"/>
                    </a:path>
                  </a:pathLst>
                </a:custGeom>
                <a:solidFill>
                  <a:srgbClr val="c0c0c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14" name=""/>
                <p:cNvSpPr/>
                <p:nvPr/>
              </p:nvSpPr>
              <p:spPr>
                <a:xfrm>
                  <a:off x="2859840" y="870480"/>
                  <a:ext cx="1353600" cy="1372680"/>
                </a:xfrm>
                <a:custGeom>
                  <a:avLst/>
                  <a:gdLst/>
                  <a:ahLst/>
                  <a:rect l="l" t="t" r="r" b="b"/>
                  <a:pathLst>
                    <a:path stroke="0" w="21600" h="21600">
                      <a:moveTo>
                        <a:pt x="8549" y="237"/>
                      </a:moveTo>
                      <a:arcTo wR="10800" hR="10800" stAng="-6121836" swAng="127584"/>
                      <a:lnTo>
                        <a:pt x="10800" y="10800"/>
                      </a:lnTo>
                      <a:close/>
                    </a:path>
                    <a:path fill="none" w="21600" h="21600">
                      <a:moveTo>
                        <a:pt x="8549" y="237"/>
                      </a:moveTo>
                      <a:arcTo wR="10800" hR="10800" stAng="-6121836" swAng="127584"/>
                    </a:path>
                  </a:pathLst>
                </a:custGeom>
                <a:solidFill>
                  <a:srgbClr val="008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15" name=""/>
                <p:cNvSpPr/>
                <p:nvPr/>
              </p:nvSpPr>
              <p:spPr>
                <a:xfrm>
                  <a:off x="2841840" y="870120"/>
                  <a:ext cx="1389240" cy="1374120"/>
                </a:xfrm>
                <a:custGeom>
                  <a:avLst/>
                  <a:gdLst/>
                  <a:ahLst/>
                  <a:rect l="l" t="t" r="r" b="b"/>
                  <a:pathLst>
                    <a:path stroke="0" w="21600" h="21600">
                      <a:moveTo>
                        <a:pt x="8942" y="161"/>
                      </a:moveTo>
                      <a:arcTo wR="10800" hR="10800" stAng="-5994251" swAng="539689"/>
                      <a:lnTo>
                        <a:pt x="10800" y="10800"/>
                      </a:lnTo>
                      <a:close/>
                    </a:path>
                    <a:path fill="none" w="21600" h="21600">
                      <a:moveTo>
                        <a:pt x="8942" y="161"/>
                      </a:moveTo>
                      <a:arcTo wR="10800" hR="10800" stAng="-5994251" swAng="539689"/>
                    </a:path>
                  </a:pathLst>
                </a:custGeom>
                <a:solidFill>
                  <a:srgbClr val="8dffb3"/>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916" name=""/>
              <p:cNvSpPr/>
              <p:nvPr/>
            </p:nvSpPr>
            <p:spPr>
              <a:xfrm>
                <a:off x="3175200" y="1611360"/>
                <a:ext cx="714960" cy="307800"/>
              </a:xfrm>
              <a:prstGeom prst="rect">
                <a:avLst/>
              </a:prstGeom>
              <a:noFill/>
              <a:ln w="0">
                <a:noFill/>
              </a:ln>
            </p:spPr>
            <p:style>
              <a:lnRef idx="0"/>
              <a:fillRef idx="0"/>
              <a:effectRef idx="0"/>
              <a:fontRef idx="minor"/>
            </p:style>
            <p:txBody>
              <a:bodyPr wrap="none"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Mid-</a:t>
                </a:r>
                <a:endParaRPr b="0" lang="en-US" sz="1000" strike="noStrike" u="none">
                  <a:solidFill>
                    <a:srgbClr val="ffffff"/>
                  </a:solidFill>
                  <a:effectLst/>
                  <a:uFillTx/>
                  <a:latin typeface="Times New Roman"/>
                </a:endParaRPr>
              </a:p>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Columbia</a:t>
                </a:r>
                <a:endParaRPr b="0" lang="en-US" sz="1000" strike="noStrike" u="none">
                  <a:solidFill>
                    <a:srgbClr val="ffffff"/>
                  </a:solidFill>
                  <a:effectLst/>
                  <a:uFillTx/>
                  <a:latin typeface="Times New Roman"/>
                </a:endParaRPr>
              </a:p>
            </p:txBody>
          </p:sp>
        </p:grpSp>
        <p:grpSp>
          <p:nvGrpSpPr>
            <p:cNvPr id="917" name=""/>
            <p:cNvGrpSpPr/>
            <p:nvPr/>
          </p:nvGrpSpPr>
          <p:grpSpPr>
            <a:xfrm>
              <a:off x="2399040" y="-360"/>
              <a:ext cx="1142280" cy="1095840"/>
              <a:chOff x="2399040" y="-360"/>
              <a:chExt cx="1142280" cy="1095840"/>
            </a:xfrm>
          </p:grpSpPr>
          <p:sp>
            <p:nvSpPr>
              <p:cNvPr id="918" name=""/>
              <p:cNvSpPr/>
              <p:nvPr/>
            </p:nvSpPr>
            <p:spPr>
              <a:xfrm>
                <a:off x="2401920" y="0"/>
                <a:ext cx="1134720" cy="1093320"/>
              </a:xfrm>
              <a:custGeom>
                <a:avLst/>
                <a:gdLst/>
                <a:ahLst/>
                <a:rect l="l" t="t" r="r" b="b"/>
                <a:pathLst>
                  <a:path stroke="0" w="21600" h="21600">
                    <a:moveTo>
                      <a:pt x="10639" y="1"/>
                    </a:moveTo>
                    <a:arcTo wR="10800" hR="10800" stAng="-5451306" swAng="19243177"/>
                    <a:lnTo>
                      <a:pt x="10800" y="10800"/>
                    </a:lnTo>
                    <a:close/>
                  </a:path>
                  <a:path fill="none" w="21600" h="21600">
                    <a:moveTo>
                      <a:pt x="10639" y="1"/>
                    </a:moveTo>
                    <a:arcTo wR="10800" hR="10800" stAng="-5451306" swAng="19243177"/>
                  </a:path>
                </a:pathLst>
              </a:cu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19" name=""/>
              <p:cNvSpPr/>
              <p:nvPr/>
            </p:nvSpPr>
            <p:spPr>
              <a:xfrm>
                <a:off x="2399040" y="-360"/>
                <a:ext cx="1142280" cy="1095840"/>
              </a:xfrm>
              <a:custGeom>
                <a:avLst/>
                <a:gdLst/>
                <a:ahLst/>
                <a:rect l="l" t="t" r="r" b="b"/>
                <a:pathLst>
                  <a:path stroke="0" w="21600" h="21600">
                    <a:moveTo>
                      <a:pt x="3838" y="2543"/>
                    </a:moveTo>
                    <a:arcTo wR="10800" hR="10800" stAng="-7808129" swAng="2254303"/>
                    <a:lnTo>
                      <a:pt x="10800" y="10800"/>
                    </a:lnTo>
                    <a:close/>
                  </a:path>
                  <a:path fill="none" w="21600" h="21600">
                    <a:moveTo>
                      <a:pt x="3838" y="2543"/>
                    </a:moveTo>
                    <a:arcTo wR="10800" hR="10800" stAng="-7808129" swAng="2254303"/>
                  </a:path>
                </a:pathLst>
              </a:custGeom>
              <a:solidFill>
                <a:srgbClr val="ffff66"/>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20" name=""/>
              <p:cNvSpPr/>
              <p:nvPr/>
            </p:nvSpPr>
            <p:spPr>
              <a:xfrm>
                <a:off x="2581200" y="573120"/>
                <a:ext cx="719280" cy="307800"/>
              </a:xfrm>
              <a:prstGeom prst="rect">
                <a:avLst/>
              </a:prstGeom>
              <a:noFill/>
              <a:ln w="0">
                <a:noFill/>
              </a:ln>
            </p:spPr>
            <p:style>
              <a:lnRef idx="0"/>
              <a:fillRef idx="0"/>
              <a:effectRef idx="0"/>
              <a:fontRef idx="minor"/>
            </p:style>
            <p:txBody>
              <a:bodyPr lIns="90000" rIns="90000" tIns="46800" bIns="46800" anchor="t">
                <a:sp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British</a:t>
                </a:r>
                <a:endParaRPr b="0" lang="en-US" sz="1000" strike="noStrike" u="none">
                  <a:solidFill>
                    <a:srgbClr val="ffffff"/>
                  </a:solidFill>
                  <a:effectLst/>
                  <a:uFillTx/>
                  <a:latin typeface="Times New Roman"/>
                </a:endParaRPr>
              </a:p>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Columbia</a:t>
                </a:r>
                <a:endParaRPr b="0" lang="en-US" sz="1000" strike="noStrike" u="none">
                  <a:solidFill>
                    <a:srgbClr val="ffffff"/>
                  </a:solidFill>
                  <a:effectLst/>
                  <a:uFillTx/>
                  <a:latin typeface="Times New Roman"/>
                </a:endParaRPr>
              </a:p>
            </p:txBody>
          </p:sp>
        </p:grpSp>
      </p:grpSp>
      <p:sp>
        <p:nvSpPr>
          <p:cNvPr id="2" name="PlaceHolder 1"/>
          <p:cNvSpPr>
            <a:spLocks noGrp="1"/>
          </p:cNvSpPr>
          <p:nvPr>
            <p:ph type="ftr" idx="2"/>
          </p:nvPr>
        </p:nvSpPr>
        <p:spPr/>
        <p:txBody>
          <a:bodyPr/>
          <a:p>
            <a:r>
              <a:t>Gov Jim Geringer</a:t>
            </a:r>
          </a:p>
        </p:txBody>
      </p:sp>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0c0c0"/>
        </a:solidFill>
      </p:bgPr>
    </p:bg>
    <p:spTree>
      <p:nvGrpSpPr>
        <p:cNvPr id="1" name=""/>
        <p:cNvGrpSpPr/>
        <p:nvPr/>
      </p:nvGrpSpPr>
      <p:grpSpPr>
        <a:xfrm>
          <a:off x="0" y="0"/>
          <a:ext cx="0" cy="0"/>
          <a:chOff x="0" y="0"/>
          <a:chExt cx="0" cy="0"/>
        </a:xfrm>
      </p:grpSpPr>
      <p:pic>
        <p:nvPicPr>
          <p:cNvPr id="921" name="" descr=""/>
          <p:cNvPicPr/>
          <p:nvPr/>
        </p:nvPicPr>
        <p:blipFill>
          <a:blip r:embed="rId1"/>
          <a:stretch/>
        </p:blipFill>
        <p:spPr>
          <a:xfrm>
            <a:off x="4510080" y="3649680"/>
            <a:ext cx="9360" cy="12600"/>
          </a:xfrm>
          <a:prstGeom prst="rect">
            <a:avLst/>
          </a:prstGeom>
          <a:noFill/>
          <a:ln w="0">
            <a:noFill/>
          </a:ln>
        </p:spPr>
      </p:pic>
      <p:sp>
        <p:nvSpPr>
          <p:cNvPr id="922" name="PlaceHolder 1"/>
          <p:cNvSpPr>
            <a:spLocks noGrp="1"/>
          </p:cNvSpPr>
          <p:nvPr>
            <p:ph type="title"/>
          </p:nvPr>
        </p:nvSpPr>
        <p:spPr>
          <a:xfrm>
            <a:off x="685800" y="309240"/>
            <a:ext cx="7772400" cy="1143000"/>
          </a:xfrm>
          <a:prstGeom prst="rect">
            <a:avLst/>
          </a:prstGeom>
          <a:noFill/>
          <a:ln w="0">
            <a:noFill/>
          </a:ln>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0000"/>
                </a:solidFill>
                <a:effectLst/>
                <a:uFillTx/>
                <a:latin typeface="Arial"/>
              </a:rPr>
              <a:t>U.S. Working Gas in Storage</a:t>
            </a:r>
            <a:br>
              <a:rPr sz="2400"/>
            </a:br>
            <a:r>
              <a:rPr b="1" lang="en-US" sz="2000" strike="noStrike" u="none">
                <a:solidFill>
                  <a:srgbClr val="ff0000"/>
                </a:solidFill>
                <a:effectLst/>
                <a:uFillTx/>
                <a:latin typeface="Arial"/>
              </a:rPr>
              <a:t>(Difference from Previous 5-Year Average)</a:t>
            </a:r>
            <a:endParaRPr b="0" lang="en-US" sz="2000" strike="noStrike" u="none">
              <a:solidFill>
                <a:srgbClr val="ffff00"/>
              </a:solidFill>
              <a:effectLst/>
              <a:uFillTx/>
              <a:latin typeface="Times New Roman"/>
            </a:endParaRPr>
          </a:p>
        </p:txBody>
      </p:sp>
      <p:pic>
        <p:nvPicPr>
          <p:cNvPr id="923" name="eiasmlwww" descr=""/>
          <p:cNvPicPr/>
          <p:nvPr/>
        </p:nvPicPr>
        <p:blipFill>
          <a:blip r:embed="rId2"/>
          <a:stretch/>
        </p:blipFill>
        <p:spPr>
          <a:xfrm>
            <a:off x="7391520" y="6095880"/>
            <a:ext cx="1571400" cy="505080"/>
          </a:xfrm>
          <a:prstGeom prst="rect">
            <a:avLst/>
          </a:prstGeom>
          <a:noFill/>
          <a:ln w="0">
            <a:noFill/>
          </a:ln>
        </p:spPr>
      </p:pic>
      <p:sp>
        <p:nvSpPr>
          <p:cNvPr id="924" name=""/>
          <p:cNvSpPr/>
          <p:nvPr/>
        </p:nvSpPr>
        <p:spPr>
          <a:xfrm>
            <a:off x="366480" y="6324480"/>
            <a:ext cx="508068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Sources: History:  EIA;  Projections: Short-Term  Energy Outlook, July 2001.</a:t>
            </a:r>
            <a:endParaRPr b="0" lang="en-US" sz="1100" strike="noStrike" u="none">
              <a:solidFill>
                <a:srgbClr val="ffffff"/>
              </a:solidFill>
              <a:effectLst/>
              <a:uFillTx/>
              <a:latin typeface="Times New Roman"/>
            </a:endParaRPr>
          </a:p>
        </p:txBody>
      </p:sp>
      <p:pic>
        <p:nvPicPr>
          <p:cNvPr id="925" name="" descr=""/>
          <p:cNvPicPr/>
          <p:nvPr/>
        </p:nvPicPr>
        <p:blipFill>
          <a:blip r:embed="rId3"/>
          <a:stretch/>
        </p:blipFill>
        <p:spPr>
          <a:xfrm>
            <a:off x="4567320" y="3424320"/>
            <a:ext cx="9360" cy="9360"/>
          </a:xfrm>
          <a:prstGeom prst="rect">
            <a:avLst/>
          </a:prstGeom>
          <a:noFill/>
          <a:ln w="0">
            <a:noFill/>
          </a:ln>
        </p:spPr>
      </p:pic>
      <p:pic>
        <p:nvPicPr>
          <p:cNvPr id="926" name="" descr=""/>
          <p:cNvPicPr/>
          <p:nvPr/>
        </p:nvPicPr>
        <p:blipFill>
          <a:blip r:embed="rId4"/>
          <a:stretch/>
        </p:blipFill>
        <p:spPr>
          <a:xfrm>
            <a:off x="4567320" y="3594240"/>
            <a:ext cx="9360" cy="10800"/>
          </a:xfrm>
          <a:prstGeom prst="rect">
            <a:avLst/>
          </a:prstGeom>
          <a:noFill/>
          <a:ln w="0">
            <a:noFill/>
          </a:ln>
        </p:spPr>
      </p:pic>
      <p:pic>
        <p:nvPicPr>
          <p:cNvPr id="927" name="" descr=""/>
          <p:cNvPicPr/>
          <p:nvPr/>
        </p:nvPicPr>
        <p:blipFill>
          <a:blip r:embed="rId5"/>
          <a:stretch/>
        </p:blipFill>
        <p:spPr>
          <a:xfrm>
            <a:off x="4567320" y="3451320"/>
            <a:ext cx="9360" cy="11160"/>
          </a:xfrm>
          <a:prstGeom prst="rect">
            <a:avLst/>
          </a:prstGeom>
          <a:noFill/>
          <a:ln w="0">
            <a:noFill/>
          </a:ln>
        </p:spPr>
      </p:pic>
      <p:pic>
        <p:nvPicPr>
          <p:cNvPr id="928" name="" descr=""/>
          <p:cNvPicPr/>
          <p:nvPr/>
        </p:nvPicPr>
        <p:blipFill>
          <a:blip r:embed="rId6"/>
          <a:stretch/>
        </p:blipFill>
        <p:spPr>
          <a:xfrm>
            <a:off x="4567320" y="3603600"/>
            <a:ext cx="9360" cy="11160"/>
          </a:xfrm>
          <a:prstGeom prst="rect">
            <a:avLst/>
          </a:prstGeom>
          <a:noFill/>
          <a:ln w="0">
            <a:noFill/>
          </a:ln>
        </p:spPr>
      </p:pic>
      <p:pic>
        <p:nvPicPr>
          <p:cNvPr id="929" name="" descr=""/>
          <p:cNvPicPr/>
          <p:nvPr/>
        </p:nvPicPr>
        <p:blipFill>
          <a:blip r:embed="rId7"/>
          <a:stretch/>
        </p:blipFill>
        <p:spPr>
          <a:xfrm>
            <a:off x="4567320" y="3328920"/>
            <a:ext cx="9360" cy="9720"/>
          </a:xfrm>
          <a:prstGeom prst="rect">
            <a:avLst/>
          </a:prstGeom>
          <a:noFill/>
          <a:ln w="0">
            <a:noFill/>
          </a:ln>
        </p:spPr>
      </p:pic>
      <p:pic>
        <p:nvPicPr>
          <p:cNvPr id="930" name="" descr=""/>
          <p:cNvPicPr/>
          <p:nvPr/>
        </p:nvPicPr>
        <p:blipFill>
          <a:blip r:embed="rId8"/>
          <a:stretch/>
        </p:blipFill>
        <p:spPr>
          <a:xfrm>
            <a:off x="4567320" y="3424320"/>
            <a:ext cx="9360" cy="9360"/>
          </a:xfrm>
          <a:prstGeom prst="rect">
            <a:avLst/>
          </a:prstGeom>
          <a:noFill/>
          <a:ln w="0">
            <a:noFill/>
          </a:ln>
        </p:spPr>
      </p:pic>
      <p:pic>
        <p:nvPicPr>
          <p:cNvPr id="931" name="" descr=""/>
          <p:cNvPicPr/>
          <p:nvPr/>
        </p:nvPicPr>
        <p:blipFill>
          <a:blip r:embed="rId9"/>
          <a:stretch/>
        </p:blipFill>
        <p:spPr>
          <a:xfrm>
            <a:off x="361800" y="1390680"/>
            <a:ext cx="8345520" cy="4362480"/>
          </a:xfrm>
          <a:prstGeom prst="rect">
            <a:avLst/>
          </a:prstGeom>
          <a:noFill/>
          <a:ln w="0">
            <a:noFill/>
          </a:ln>
        </p:spPr>
      </p:pic>
      <p:sp>
        <p:nvSpPr>
          <p:cNvPr id="3" name="PlaceHolder 2"/>
          <p:cNvSpPr>
            <a:spLocks noGrp="1"/>
          </p:cNvSpPr>
          <p:nvPr>
            <p:ph type="ftr" idx="2"/>
          </p:nvPr>
        </p:nvSpPr>
        <p:spPr/>
        <p:txBody>
          <a:bodyPr/>
          <a:p>
            <a:r>
              <a:t>Gov Jim Geringer</a:t>
            </a:r>
          </a:p>
        </p:txBody>
      </p:sp>
    </p:spTree>
  </p:cSld>
  <p:transition spd="med">
    <p:random/>
  </p:transition>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969696"/>
        </a:solidFill>
      </p:bgPr>
    </p:bg>
    <p:spTree>
      <p:nvGrpSpPr>
        <p:cNvPr id="1" name=""/>
        <p:cNvGrpSpPr/>
        <p:nvPr/>
      </p:nvGrpSpPr>
      <p:grpSpPr>
        <a:xfrm>
          <a:off x="0" y="0"/>
          <a:ext cx="0" cy="0"/>
          <a:chOff x="0" y="0"/>
          <a:chExt cx="0" cy="0"/>
        </a:xfrm>
      </p:grpSpPr>
      <p:sp>
        <p:nvSpPr>
          <p:cNvPr id="932" name=""/>
          <p:cNvSpPr/>
          <p:nvPr/>
        </p:nvSpPr>
        <p:spPr>
          <a:xfrm>
            <a:off x="857160" y="6292800"/>
            <a:ext cx="2239920" cy="1681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ffffff"/>
                </a:solidFill>
                <a:effectLst/>
                <a:uFillTx/>
                <a:latin typeface="Arial"/>
              </a:rPr>
              <a:t>Source: Natural Gas Week</a:t>
            </a:r>
            <a:endParaRPr b="0" lang="en-US" sz="1100" strike="noStrike" u="none">
              <a:solidFill>
                <a:srgbClr val="ffffff"/>
              </a:solidFill>
              <a:effectLst/>
              <a:uFillTx/>
              <a:latin typeface="Times New Roman"/>
            </a:endParaRPr>
          </a:p>
        </p:txBody>
      </p:sp>
      <p:pic>
        <p:nvPicPr>
          <p:cNvPr id="933" name="eiasmlwww" descr=""/>
          <p:cNvPicPr/>
          <p:nvPr/>
        </p:nvPicPr>
        <p:blipFill>
          <a:blip r:embed="rId1"/>
          <a:stretch/>
        </p:blipFill>
        <p:spPr>
          <a:xfrm>
            <a:off x="6915240" y="6095880"/>
            <a:ext cx="1571400" cy="505080"/>
          </a:xfrm>
          <a:prstGeom prst="rect">
            <a:avLst/>
          </a:prstGeom>
          <a:noFill/>
          <a:ln w="0">
            <a:noFill/>
          </a:ln>
        </p:spPr>
      </p:pic>
      <p:sp>
        <p:nvSpPr>
          <p:cNvPr id="934" name="PlaceHolder 1"/>
          <p:cNvSpPr>
            <a:spLocks noGrp="1"/>
          </p:cNvSpPr>
          <p:nvPr>
            <p:ph type="title"/>
          </p:nvPr>
        </p:nvSpPr>
        <p:spPr>
          <a:xfrm>
            <a:off x="437760" y="0"/>
            <a:ext cx="8210520" cy="1022400"/>
          </a:xfrm>
          <a:prstGeom prst="rect">
            <a:avLst/>
          </a:prstGeom>
          <a:noFill/>
          <a:ln w="0">
            <a:noFill/>
          </a:ln>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0000"/>
                </a:solidFill>
                <a:effectLst/>
                <a:uFillTx/>
                <a:latin typeface="Arial"/>
              </a:rPr>
              <a:t>U.S. Comparison of Key Natural Gas Spot Prices </a:t>
            </a:r>
            <a:r>
              <a:rPr b="1" lang="en-US" sz="2000" strike="noStrike" u="none">
                <a:solidFill>
                  <a:srgbClr val="ff0000"/>
                </a:solidFill>
                <a:effectLst/>
                <a:uFillTx/>
                <a:latin typeface="Arial"/>
              </a:rPr>
              <a:t>Monthly Average Delivered to Pipeline Prices</a:t>
            </a:r>
            <a:endParaRPr b="0" lang="en-US" sz="2000" strike="noStrike" u="none">
              <a:solidFill>
                <a:srgbClr val="ffff00"/>
              </a:solidFill>
              <a:effectLst/>
              <a:uFillTx/>
              <a:latin typeface="Times New Roman"/>
            </a:endParaRPr>
          </a:p>
        </p:txBody>
      </p:sp>
      <p:graphicFrame>
        <p:nvGraphicFramePr>
          <p:cNvPr id="935" name=""/>
          <p:cNvGraphicFramePr/>
          <p:nvPr/>
        </p:nvGraphicFramePr>
        <p:xfrm>
          <a:off x="231840" y="747720"/>
          <a:ext cx="8680320" cy="5783400"/>
        </p:xfrm>
        <a:graphic>
          <a:graphicData uri="http://schemas.openxmlformats.org/presentationml/2006/ole">
            <p:oleObj progId="Excel.Sheet.12" r:id="rId2" spid="">
              <p:embed/>
              <p:pic>
                <p:nvPicPr>
                  <p:cNvPr id="936" name="" descr=""/>
                  <p:cNvPicPr/>
                  <p:nvPr/>
                </p:nvPicPr>
                <p:blipFill>
                  <a:blip r:embed="rId3"/>
                  <a:stretch/>
                </p:blipFill>
                <p:spPr>
                  <a:xfrm>
                    <a:off x="231840" y="747720"/>
                    <a:ext cx="8680320" cy="5783400"/>
                  </a:xfrm>
                  <a:prstGeom prst="rect">
                    <a:avLst/>
                  </a:prstGeom>
                  <a:noFill/>
                  <a:ln w="0">
                    <a:noFill/>
                  </a:ln>
                </p:spPr>
              </p:pic>
            </p:oleObj>
          </a:graphicData>
        </a:graphic>
      </p:graphicFrame>
      <p:sp>
        <p:nvSpPr>
          <p:cNvPr id="3" name="PlaceHolder 2"/>
          <p:cNvSpPr>
            <a:spLocks noGrp="1"/>
          </p:cNvSpPr>
          <p:nvPr>
            <p:ph type="ftr" idx="2"/>
          </p:nvPr>
        </p:nvSpPr>
        <p:spPr/>
        <p:txBody>
          <a:bodyPr/>
          <a:p>
            <a:r>
              <a:t>Gov Jim Geringer</a:t>
            </a:r>
          </a:p>
        </p:txBody>
      </p:sp>
    </p:spTree>
  </p:cSld>
  <p:transition spd="med">
    <p:random/>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
          <p:cNvSpPr txBox="1"/>
          <p:nvPr/>
        </p:nvSpPr>
        <p:spPr>
          <a:xfrm>
            <a:off x="3124080" y="6248520"/>
            <a:ext cx="2895840" cy="457200"/>
          </a:xfrm>
          <a:prstGeom prst="rect">
            <a:avLst/>
          </a:prstGeom>
          <a:noFill/>
          <a:ln w="0">
            <a:noFill/>
          </a:ln>
        </p:spPr>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39" name=""/>
          <p:cNvSpPr txBox="1"/>
          <p:nvPr/>
        </p:nvSpPr>
        <p:spPr>
          <a:xfrm>
            <a:off x="685800" y="6248520"/>
            <a:ext cx="1905120" cy="457200"/>
          </a:xfrm>
          <a:prstGeom prst="rect">
            <a:avLst/>
          </a:prstGeom>
          <a:noFill/>
          <a:ln w="0">
            <a:noFill/>
          </a:ln>
        </p:spPr>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&lt;date/time&gt;</a:t>
            </a:r>
            <a:endParaRPr b="0" lang="en-US" sz="1400" strike="noStrike" u="none">
              <a:solidFill>
                <a:srgbClr val="000000"/>
              </a:solidFill>
              <a:effectLst/>
              <a:uFillTx/>
              <a:latin typeface="Times New Roman"/>
            </a:endParaRPr>
          </a:p>
        </p:txBody>
      </p:sp>
      <p:pic>
        <p:nvPicPr>
          <p:cNvPr id="40" name="lights%20namerica%202" descr=""/>
          <p:cNvPicPr/>
          <p:nvPr/>
        </p:nvPicPr>
        <p:blipFill>
          <a:blip r:embed="rId1"/>
          <a:srcRect l="6818" t="16628" r="0" b="0"/>
          <a:stretch/>
        </p:blipFill>
        <p:spPr>
          <a:xfrm>
            <a:off x="0" y="0"/>
            <a:ext cx="9369360" cy="6875640"/>
          </a:xfrm>
          <a:prstGeom prst="rect">
            <a:avLst/>
          </a:prstGeom>
          <a:noFill/>
          <a:ln w="0">
            <a:noFill/>
          </a:ln>
        </p:spPr>
      </p:pic>
      <p:sp>
        <p:nvSpPr>
          <p:cNvPr id="41" name=""/>
          <p:cNvSpPr/>
          <p:nvPr/>
        </p:nvSpPr>
        <p:spPr>
          <a:xfrm>
            <a:off x="566640" y="4986360"/>
            <a:ext cx="2383200" cy="825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ahoma"/>
              </a:rPr>
              <a:t>California needs</a:t>
            </a:r>
            <a:endParaRPr b="0" lang="en-US" sz="2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ahoma"/>
              </a:rPr>
              <a:t>The Juice</a:t>
            </a:r>
            <a:endParaRPr b="0" lang="en-US" sz="2400" strike="noStrike" u="none">
              <a:solidFill>
                <a:srgbClr val="ffffff"/>
              </a:solidFill>
              <a:effectLst/>
              <a:uFillTx/>
              <a:latin typeface="Times New Roman"/>
            </a:endParaRPr>
          </a:p>
        </p:txBody>
      </p:sp>
    </p:spTree>
  </p:cSld>
  <p:transition spd="med">
    <p:random/>
  </p:transition>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ddddd"/>
        </a:solidFill>
      </p:bgPr>
    </p:bg>
    <p:spTree>
      <p:nvGrpSpPr>
        <p:cNvPr id="1" name=""/>
        <p:cNvGrpSpPr/>
        <p:nvPr/>
      </p:nvGrpSpPr>
      <p:grpSpPr>
        <a:xfrm>
          <a:off x="0" y="0"/>
          <a:ext cx="0" cy="0"/>
          <a:chOff x="0" y="0"/>
          <a:chExt cx="0" cy="0"/>
        </a:xfrm>
      </p:grpSpPr>
      <p:pic>
        <p:nvPicPr>
          <p:cNvPr id="937" name="" descr=""/>
          <p:cNvPicPr/>
          <p:nvPr/>
        </p:nvPicPr>
        <p:blipFill>
          <a:blip r:embed="rId1"/>
          <a:stretch/>
        </p:blipFill>
        <p:spPr>
          <a:xfrm>
            <a:off x="0" y="746280"/>
            <a:ext cx="8801280" cy="5392440"/>
          </a:xfrm>
          <a:prstGeom prst="rect">
            <a:avLst/>
          </a:prstGeom>
          <a:noFill/>
          <a:ln w="0">
            <a:noFill/>
          </a:ln>
        </p:spPr>
      </p:pic>
      <p:sp>
        <p:nvSpPr>
          <p:cNvPr id="938" name=""/>
          <p:cNvSpPr/>
          <p:nvPr/>
        </p:nvSpPr>
        <p:spPr>
          <a:xfrm>
            <a:off x="666720" y="380880"/>
            <a:ext cx="7753320" cy="648000"/>
          </a:xfrm>
          <a:prstGeom prst="rect">
            <a:avLst/>
          </a:prstGeom>
          <a:solidFill>
            <a:srgbClr val="ffffff"/>
          </a:solidFill>
          <a:ln w="9360">
            <a:solidFill>
              <a:srgbClr val="000000"/>
            </a:solidFill>
            <a:miter/>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0000"/>
                </a:solidFill>
                <a:effectLst/>
                <a:uFillTx/>
                <a:latin typeface="Arial"/>
              </a:rPr>
              <a:t>Selected Regional Spot Electricity Prices</a:t>
            </a:r>
            <a:endParaRPr b="0" lang="en-US" sz="2400" strike="noStrike" u="none">
              <a:solidFill>
                <a:srgbClr val="ffffff"/>
              </a:solidFill>
              <a:effectLst/>
              <a:uFillTx/>
              <a:latin typeface="Times New Roman"/>
            </a:endParaRPr>
          </a:p>
        </p:txBody>
      </p:sp>
      <p:pic>
        <p:nvPicPr>
          <p:cNvPr id="939" name="eiasmlwww" descr=""/>
          <p:cNvPicPr/>
          <p:nvPr/>
        </p:nvPicPr>
        <p:blipFill>
          <a:blip r:embed="rId2"/>
          <a:stretch/>
        </p:blipFill>
        <p:spPr>
          <a:xfrm>
            <a:off x="7391520" y="6095880"/>
            <a:ext cx="1571400" cy="505080"/>
          </a:xfrm>
          <a:prstGeom prst="rect">
            <a:avLst/>
          </a:prstGeom>
          <a:noFill/>
          <a:ln w="0">
            <a:noFill/>
          </a:ln>
        </p:spPr>
      </p:pic>
      <p:sp>
        <p:nvSpPr>
          <p:cNvPr id="940" name=""/>
          <p:cNvSpPr/>
          <p:nvPr/>
        </p:nvSpPr>
        <p:spPr>
          <a:xfrm>
            <a:off x="379080" y="6324480"/>
            <a:ext cx="108360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Source: Reuters</a:t>
            </a:r>
            <a:endParaRPr b="0" lang="en-US" sz="1100" strike="noStrike" u="none">
              <a:solidFill>
                <a:srgbClr val="ffffff"/>
              </a:solidFill>
              <a:effectLst/>
              <a:uFillTx/>
              <a:latin typeface="Times New Roman"/>
            </a:endParaRPr>
          </a:p>
        </p:txBody>
      </p:sp>
      <p:sp>
        <p:nvSpPr>
          <p:cNvPr id="2" name="PlaceHolder 1"/>
          <p:cNvSpPr>
            <a:spLocks noGrp="1"/>
          </p:cNvSpPr>
          <p:nvPr>
            <p:ph type="ftr" idx="2"/>
          </p:nvPr>
        </p:nvSpPr>
        <p:spPr/>
        <p:txBody>
          <a:bodyPr/>
          <a:p>
            <a:r>
              <a:t>Gov Jim Geringer</a:t>
            </a:r>
          </a:p>
        </p:txBody>
      </p:sp>
    </p:spTree>
  </p:cSld>
  <p:transition spd="med">
    <p:random/>
  </p:transition>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ddddd"/>
        </a:solidFill>
      </p:bgPr>
    </p:bg>
    <p:spTree>
      <p:nvGrpSpPr>
        <p:cNvPr id="1" name=""/>
        <p:cNvGrpSpPr/>
        <p:nvPr/>
      </p:nvGrpSpPr>
      <p:grpSpPr>
        <a:xfrm>
          <a:off x="0" y="0"/>
          <a:ext cx="0" cy="0"/>
          <a:chOff x="0" y="0"/>
          <a:chExt cx="0" cy="0"/>
        </a:xfrm>
      </p:grpSpPr>
      <p:sp>
        <p:nvSpPr>
          <p:cNvPr id="941" name="PlaceHolder 1"/>
          <p:cNvSpPr>
            <a:spLocks noGrp="1"/>
          </p:cNvSpPr>
          <p:nvPr>
            <p:ph type="title"/>
          </p:nvPr>
        </p:nvSpPr>
        <p:spPr>
          <a:xfrm>
            <a:off x="685800" y="202680"/>
            <a:ext cx="7772400" cy="800280"/>
          </a:xfrm>
          <a:prstGeom prst="rect">
            <a:avLst/>
          </a:prstGeom>
          <a:noFill/>
          <a:ln w="0">
            <a:noFill/>
          </a:ln>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0000"/>
                </a:solidFill>
                <a:effectLst/>
                <a:uFillTx/>
                <a:latin typeface="Arial"/>
              </a:rPr>
              <a:t>U.S. Natural Gas Spot Prices</a:t>
            </a:r>
            <a:br>
              <a:rPr sz="2400"/>
            </a:br>
            <a:r>
              <a:rPr b="1" lang="en-US" sz="2000" strike="noStrike" u="none">
                <a:solidFill>
                  <a:srgbClr val="ff0000"/>
                </a:solidFill>
                <a:effectLst/>
                <a:uFillTx/>
                <a:latin typeface="Arial"/>
              </a:rPr>
              <a:t>(Base Case and 95% Confidence Interval )</a:t>
            </a:r>
            <a:endParaRPr b="0" lang="en-US" sz="2000" strike="noStrike" u="none">
              <a:solidFill>
                <a:srgbClr val="ffff00"/>
              </a:solidFill>
              <a:effectLst/>
              <a:uFillTx/>
              <a:latin typeface="Times New Roman"/>
            </a:endParaRPr>
          </a:p>
        </p:txBody>
      </p:sp>
      <p:sp>
        <p:nvSpPr>
          <p:cNvPr id="942" name=""/>
          <p:cNvSpPr/>
          <p:nvPr/>
        </p:nvSpPr>
        <p:spPr>
          <a:xfrm>
            <a:off x="363960" y="6324480"/>
            <a:ext cx="600012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Sources: History: Natural Gas Week;  Projections: Short-Term  Energy Outlook, July 2001</a:t>
            </a:r>
            <a:r>
              <a:rPr b="1" lang="en-US" sz="1100" strike="noStrike" u="none">
                <a:solidFill>
                  <a:srgbClr val="ffffff"/>
                </a:solidFill>
                <a:effectLst/>
                <a:uFillTx/>
                <a:latin typeface="Arial"/>
              </a:rPr>
              <a:t>.</a:t>
            </a:r>
            <a:endParaRPr b="0" lang="en-US" sz="1100" strike="noStrike" u="none">
              <a:solidFill>
                <a:srgbClr val="ffffff"/>
              </a:solidFill>
              <a:effectLst/>
              <a:uFillTx/>
              <a:latin typeface="Times New Roman"/>
            </a:endParaRPr>
          </a:p>
        </p:txBody>
      </p:sp>
      <p:pic>
        <p:nvPicPr>
          <p:cNvPr id="943" name="eiasmlwww" descr=""/>
          <p:cNvPicPr/>
          <p:nvPr/>
        </p:nvPicPr>
        <p:blipFill>
          <a:blip r:embed="rId1"/>
          <a:stretch/>
        </p:blipFill>
        <p:spPr>
          <a:xfrm>
            <a:off x="7086600" y="6095880"/>
            <a:ext cx="1571760" cy="505080"/>
          </a:xfrm>
          <a:prstGeom prst="rect">
            <a:avLst/>
          </a:prstGeom>
          <a:noFill/>
          <a:ln w="0">
            <a:noFill/>
          </a:ln>
        </p:spPr>
      </p:pic>
      <p:pic>
        <p:nvPicPr>
          <p:cNvPr id="944" name="" descr=""/>
          <p:cNvPicPr/>
          <p:nvPr/>
        </p:nvPicPr>
        <p:blipFill>
          <a:blip r:embed="rId2"/>
          <a:stretch/>
        </p:blipFill>
        <p:spPr>
          <a:xfrm>
            <a:off x="231840" y="461880"/>
            <a:ext cx="8680320" cy="5935680"/>
          </a:xfrm>
          <a:prstGeom prst="rect">
            <a:avLst/>
          </a:prstGeom>
          <a:noFill/>
          <a:ln w="0">
            <a:noFill/>
          </a:ln>
        </p:spPr>
      </p:pic>
      <p:sp>
        <p:nvSpPr>
          <p:cNvPr id="3" name="PlaceHolder 2"/>
          <p:cNvSpPr>
            <a:spLocks noGrp="1"/>
          </p:cNvSpPr>
          <p:nvPr>
            <p:ph type="ftr" idx="2"/>
          </p:nvPr>
        </p:nvSpPr>
        <p:spPr/>
        <p:txBody>
          <a:bodyPr/>
          <a:p>
            <a:r>
              <a:t>Gov Jim Geringer</a:t>
            </a:r>
          </a:p>
        </p:txBody>
      </p:sp>
    </p:spTree>
  </p:cSld>
  <p:transition spd="med">
    <p:random/>
  </p:transition>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45" name=""/>
          <p:cNvSpPr/>
          <p:nvPr/>
        </p:nvSpPr>
        <p:spPr>
          <a:xfrm>
            <a:off x="304920" y="166860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ffffff"/>
              </a:solidFill>
              <a:effectLst/>
              <a:uFillTx/>
              <a:latin typeface="Times New Roman"/>
            </a:endParaRPr>
          </a:p>
        </p:txBody>
      </p:sp>
      <p:pic>
        <p:nvPicPr>
          <p:cNvPr id="946" name="img006" descr=""/>
          <p:cNvPicPr/>
          <p:nvPr/>
        </p:nvPicPr>
        <p:blipFill>
          <a:blip r:embed="rId1"/>
          <a:stretch/>
        </p:blipFill>
        <p:spPr>
          <a:xfrm>
            <a:off x="0" y="76320"/>
            <a:ext cx="9140760" cy="6856200"/>
          </a:xfrm>
          <a:prstGeom prst="rect">
            <a:avLst/>
          </a:prstGeom>
          <a:noFill/>
          <a:ln w="0">
            <a:noFill/>
          </a:ln>
        </p:spPr>
      </p:pic>
      <p:sp>
        <p:nvSpPr>
          <p:cNvPr id="2" name="PlaceHolder 1"/>
          <p:cNvSpPr>
            <a:spLocks noGrp="1"/>
          </p:cNvSpPr>
          <p:nvPr>
            <p:ph type="ftr" idx="2"/>
          </p:nvPr>
        </p:nvSpPr>
        <p:spPr/>
        <p:txBody>
          <a:bodyPr/>
          <a:p>
            <a:r>
              <a:t>Gov Jim Geringer</a:t>
            </a:r>
          </a:p>
        </p:txBody>
      </p:sp>
    </p:spTree>
  </p:cSld>
  <p:transition spd="med">
    <p:random/>
  </p:transition>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47" name=""/>
          <p:cNvSpPr/>
          <p:nvPr/>
        </p:nvSpPr>
        <p:spPr>
          <a:xfrm>
            <a:off x="476280" y="81108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ffffff"/>
              </a:solidFill>
              <a:effectLst/>
              <a:uFillTx/>
              <a:latin typeface="Times New Roman"/>
            </a:endParaRPr>
          </a:p>
        </p:txBody>
      </p:sp>
      <p:pic>
        <p:nvPicPr>
          <p:cNvPr id="948" name="img005" descr=""/>
          <p:cNvPicPr/>
          <p:nvPr/>
        </p:nvPicPr>
        <p:blipFill>
          <a:blip r:embed="rId1"/>
          <a:stretch/>
        </p:blipFill>
        <p:spPr>
          <a:xfrm>
            <a:off x="79200" y="96840"/>
            <a:ext cx="8912520" cy="6684840"/>
          </a:xfrm>
          <a:prstGeom prst="rect">
            <a:avLst/>
          </a:prstGeom>
          <a:noFill/>
          <a:ln w="0">
            <a:noFill/>
          </a:ln>
        </p:spPr>
      </p:pic>
      <p:sp>
        <p:nvSpPr>
          <p:cNvPr id="2" name="PlaceHolder 1"/>
          <p:cNvSpPr>
            <a:spLocks noGrp="1"/>
          </p:cNvSpPr>
          <p:nvPr>
            <p:ph type="ftr" idx="2"/>
          </p:nvPr>
        </p:nvSpPr>
        <p:spPr/>
        <p:txBody>
          <a:bodyPr/>
          <a:p>
            <a:r>
              <a:t>Gov Jim Geringer</a:t>
            </a:r>
          </a:p>
        </p:txBody>
      </p:sp>
    </p:spTree>
  </p:cSld>
  <p:transition spd="med">
    <p:random/>
  </p:transition>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949" name="" descr=""/>
          <p:cNvPicPr/>
          <p:nvPr/>
        </p:nvPicPr>
        <p:blipFill>
          <a:blip r:embed="rId1"/>
          <a:stretch/>
        </p:blipFill>
        <p:spPr>
          <a:xfrm>
            <a:off x="380880" y="-228600"/>
            <a:ext cx="4772160" cy="7108920"/>
          </a:xfrm>
          <a:prstGeom prst="rect">
            <a:avLst/>
          </a:prstGeom>
          <a:noFill/>
          <a:ln w="0">
            <a:noFill/>
          </a:ln>
        </p:spPr>
      </p:pic>
      <p:grpSp>
        <p:nvGrpSpPr>
          <p:cNvPr id="950" name=""/>
          <p:cNvGrpSpPr/>
          <p:nvPr/>
        </p:nvGrpSpPr>
        <p:grpSpPr>
          <a:xfrm>
            <a:off x="4952880" y="1905120"/>
            <a:ext cx="3911400" cy="2084040"/>
            <a:chOff x="4952880" y="1905120"/>
            <a:chExt cx="3911400" cy="2084040"/>
          </a:xfrm>
        </p:grpSpPr>
        <p:sp>
          <p:nvSpPr>
            <p:cNvPr id="951" name=""/>
            <p:cNvSpPr/>
            <p:nvPr/>
          </p:nvSpPr>
          <p:spPr>
            <a:xfrm>
              <a:off x="4952880" y="1905120"/>
              <a:ext cx="3911400" cy="2084040"/>
            </a:xfrm>
            <a:prstGeom prst="rect">
              <a:avLst/>
            </a:prstGeom>
            <a:solidFill>
              <a:srgbClr val="ffffff"/>
            </a:solidFill>
            <a:ln w="936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grpSp>
          <p:nvGrpSpPr>
            <p:cNvPr id="952" name=""/>
            <p:cNvGrpSpPr/>
            <p:nvPr/>
          </p:nvGrpSpPr>
          <p:grpSpPr>
            <a:xfrm>
              <a:off x="5083560" y="1936440"/>
              <a:ext cx="3386160" cy="1653840"/>
              <a:chOff x="5083560" y="1936440"/>
              <a:chExt cx="3386160" cy="1653840"/>
            </a:xfrm>
          </p:grpSpPr>
          <p:sp>
            <p:nvSpPr>
              <p:cNvPr id="953" name=""/>
              <p:cNvSpPr/>
              <p:nvPr/>
            </p:nvSpPr>
            <p:spPr>
              <a:xfrm>
                <a:off x="5083560" y="1936440"/>
                <a:ext cx="3362040" cy="3988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ff9900"/>
                    </a:solidFill>
                    <a:effectLst/>
                    <a:uFillTx/>
                    <a:latin typeface="Arial Black"/>
                  </a:rPr>
                  <a:t>Transmission Voltages</a:t>
                </a:r>
                <a:endParaRPr b="0" lang="en-US" sz="2000" strike="noStrike" u="none">
                  <a:solidFill>
                    <a:srgbClr val="ffffff"/>
                  </a:solidFill>
                  <a:effectLst/>
                  <a:uFillTx/>
                  <a:latin typeface="Times New Roman"/>
                </a:endParaRPr>
              </a:p>
            </p:txBody>
          </p:sp>
          <p:sp>
            <p:nvSpPr>
              <p:cNvPr id="954" name=""/>
              <p:cNvSpPr/>
              <p:nvPr/>
            </p:nvSpPr>
            <p:spPr>
              <a:xfrm>
                <a:off x="5658120" y="3191400"/>
                <a:ext cx="2811600" cy="3988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ff"/>
                    </a:solidFill>
                    <a:effectLst/>
                    <a:uFillTx/>
                    <a:latin typeface="Arial"/>
                  </a:rPr>
                  <a:t>230 kV &amp; below - Blue</a:t>
                </a:r>
                <a:endParaRPr b="0" lang="en-US" sz="2000" strike="noStrike" u="none">
                  <a:solidFill>
                    <a:srgbClr val="ffffff"/>
                  </a:solidFill>
                  <a:effectLst/>
                  <a:uFillTx/>
                  <a:latin typeface="Times New Roman"/>
                </a:endParaRPr>
              </a:p>
            </p:txBody>
          </p:sp>
          <p:sp>
            <p:nvSpPr>
              <p:cNvPr id="955" name=""/>
              <p:cNvSpPr/>
              <p:nvPr/>
            </p:nvSpPr>
            <p:spPr>
              <a:xfrm>
                <a:off x="5362920" y="2723040"/>
                <a:ext cx="1949040" cy="3988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ff00"/>
                    </a:solidFill>
                    <a:effectLst/>
                    <a:uFillTx/>
                    <a:latin typeface="Arial"/>
                  </a:rPr>
                  <a:t>345 kV - Green</a:t>
                </a:r>
                <a:endParaRPr b="0" lang="en-US" sz="2000" strike="noStrike" u="none">
                  <a:solidFill>
                    <a:srgbClr val="ffffff"/>
                  </a:solidFill>
                  <a:effectLst/>
                  <a:uFillTx/>
                  <a:latin typeface="Times New Roman"/>
                </a:endParaRPr>
              </a:p>
            </p:txBody>
          </p:sp>
          <p:sp>
            <p:nvSpPr>
              <p:cNvPr id="956" name=""/>
              <p:cNvSpPr/>
              <p:nvPr/>
            </p:nvSpPr>
            <p:spPr>
              <a:xfrm>
                <a:off x="5375520" y="2362320"/>
                <a:ext cx="1694520" cy="3988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0000"/>
                    </a:solidFill>
                    <a:effectLst/>
                    <a:uFillTx/>
                    <a:latin typeface="Arial"/>
                  </a:rPr>
                  <a:t>500 kV - Red</a:t>
                </a:r>
                <a:endParaRPr b="0" lang="en-US" sz="2000" strike="noStrike" u="none">
                  <a:solidFill>
                    <a:srgbClr val="ffffff"/>
                  </a:solidFill>
                  <a:effectLst/>
                  <a:uFillTx/>
                  <a:latin typeface="Times New Roman"/>
                </a:endParaRPr>
              </a:p>
            </p:txBody>
          </p:sp>
        </p:grpSp>
      </p:grpSp>
      <p:sp>
        <p:nvSpPr>
          <p:cNvPr id="957" name=""/>
          <p:cNvSpPr/>
          <p:nvPr/>
        </p:nvSpPr>
        <p:spPr>
          <a:xfrm>
            <a:off x="4495680" y="533520"/>
            <a:ext cx="3959280" cy="752040"/>
          </a:xfrm>
          <a:prstGeom prst="rect">
            <a:avLst/>
          </a:prstGeom>
          <a:noFill/>
          <a:ln w="0">
            <a:noFill/>
          </a:ln>
        </p:spPr>
        <p:style>
          <a:lnRef idx="0"/>
          <a:fillRef idx="0"/>
          <a:effectRef idx="0"/>
          <a:fontRef idx="minor"/>
        </p:style>
        <p:txBody>
          <a:bodyPr lIns="90000" rIns="90000" tIns="46800" bIns="4680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Western Transmission</a:t>
            </a:r>
            <a:endParaRPr b="0" lang="en-US" sz="2400" strike="noStrike" u="none">
              <a:solidFill>
                <a:srgbClr val="ffffff"/>
              </a:solidFill>
              <a:effectLst/>
              <a:uFillTx/>
              <a:latin typeface="Times New Roman"/>
            </a:endParaRPr>
          </a:p>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Main Grid System</a:t>
            </a:r>
            <a:endParaRPr b="0" lang="en-US" sz="2400" strike="noStrike" u="none">
              <a:solidFill>
                <a:srgbClr val="ffffff"/>
              </a:solidFill>
              <a:effectLst/>
              <a:uFillTx/>
              <a:latin typeface="Times New Roman"/>
            </a:endParaRPr>
          </a:p>
        </p:txBody>
      </p:sp>
      <p:sp>
        <p:nvSpPr>
          <p:cNvPr id="2" name="PlaceHolder 1"/>
          <p:cNvSpPr>
            <a:spLocks noGrp="1"/>
          </p:cNvSpPr>
          <p:nvPr>
            <p:ph type="ftr" idx="2"/>
          </p:nvPr>
        </p:nvSpPr>
        <p:spPr/>
        <p:txBody>
          <a:bodyPr/>
          <a:p>
            <a:r>
              <a:t>Gov Jim Geringer</a:t>
            </a:r>
          </a:p>
        </p:txBody>
      </p:sp>
    </p:spTree>
  </p:cSld>
  <p:transition spd="med">
    <p:random/>
  </p:transition>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958" name="USA%20Pipeline%20Map" descr=""/>
          <p:cNvPicPr/>
          <p:nvPr/>
        </p:nvPicPr>
        <p:blipFill>
          <a:blip r:embed="rId1"/>
          <a:stretch/>
        </p:blipFill>
        <p:spPr>
          <a:xfrm>
            <a:off x="11160" y="-28440"/>
            <a:ext cx="9031320" cy="6976800"/>
          </a:xfrm>
          <a:prstGeom prst="rect">
            <a:avLst/>
          </a:prstGeom>
          <a:noFill/>
          <a:ln w="0">
            <a:noFill/>
          </a:ln>
        </p:spPr>
      </p:pic>
      <p:sp>
        <p:nvSpPr>
          <p:cNvPr id="959" name=""/>
          <p:cNvSpPr/>
          <p:nvPr/>
        </p:nvSpPr>
        <p:spPr>
          <a:xfrm>
            <a:off x="6995160" y="574560"/>
            <a:ext cx="135720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794 Total</a:t>
            </a:r>
            <a:endParaRPr b="0" lang="en-US" sz="2400" strike="noStrike" u="none">
              <a:solidFill>
                <a:srgbClr val="ffffff"/>
              </a:solidFill>
              <a:effectLst/>
              <a:uFillTx/>
              <a:latin typeface="Times New Roman"/>
            </a:endParaRPr>
          </a:p>
        </p:txBody>
      </p:sp>
      <p:sp>
        <p:nvSpPr>
          <p:cNvPr id="2" name="PlaceHolder 1"/>
          <p:cNvSpPr>
            <a:spLocks noGrp="1"/>
          </p:cNvSpPr>
          <p:nvPr>
            <p:ph type="ftr" idx="2"/>
          </p:nvPr>
        </p:nvSpPr>
        <p:spPr/>
        <p:txBody>
          <a:bodyPr/>
          <a:p>
            <a:r>
              <a:t>Gov Jim Geringer</a:t>
            </a:r>
          </a:p>
        </p:txBody>
      </p:sp>
    </p:spTree>
  </p:cSld>
  <p:transition spd="med">
    <p:random/>
  </p:transition>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60" name=""/>
          <p:cNvSpPr txBox="1"/>
          <p:nvPr/>
        </p:nvSpPr>
        <p:spPr>
          <a:xfrm>
            <a:off x="3124080" y="6248520"/>
            <a:ext cx="2895840" cy="457200"/>
          </a:xfrm>
          <a:prstGeom prst="rect">
            <a:avLst/>
          </a:prstGeom>
          <a:noFill/>
          <a:ln w="0">
            <a:noFill/>
          </a:ln>
        </p:spPr>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ff"/>
                </a:solidFill>
                <a:effectLst/>
                <a:uFillTx/>
                <a:latin typeface="Times New Roman"/>
              </a:rPr>
              <a:t>&lt;footer&gt;</a:t>
            </a:r>
            <a:endParaRPr b="0" lang="en-US" sz="1400" strike="noStrike" u="none">
              <a:solidFill>
                <a:srgbClr val="000000"/>
              </a:solidFill>
              <a:effectLst/>
              <a:uFillTx/>
              <a:latin typeface="Times New Roman"/>
            </a:endParaRPr>
          </a:p>
        </p:txBody>
      </p:sp>
      <p:sp>
        <p:nvSpPr>
          <p:cNvPr id="961" name=""/>
          <p:cNvSpPr txBox="1"/>
          <p:nvPr/>
        </p:nvSpPr>
        <p:spPr>
          <a:xfrm>
            <a:off x="685800" y="6248520"/>
            <a:ext cx="1905120" cy="457200"/>
          </a:xfrm>
          <a:prstGeom prst="rect">
            <a:avLst/>
          </a:prstGeom>
          <a:noFill/>
          <a:ln w="0">
            <a:noFill/>
          </a:ln>
        </p:spPr>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ff"/>
                </a:solidFill>
                <a:effectLst/>
                <a:uFillTx/>
                <a:latin typeface="Times New Roman"/>
              </a:rPr>
              <a:t>&lt;date/time&gt;</a:t>
            </a:r>
            <a:endParaRPr b="0" lang="en-US" sz="1400" strike="noStrike" u="none">
              <a:solidFill>
                <a:srgbClr val="000000"/>
              </a:solidFill>
              <a:effectLst/>
              <a:uFillTx/>
              <a:latin typeface="Times New Roman"/>
            </a:endParaRPr>
          </a:p>
        </p:txBody>
      </p:sp>
      <p:pic>
        <p:nvPicPr>
          <p:cNvPr id="962" name="" descr=""/>
          <p:cNvPicPr/>
          <p:nvPr/>
        </p:nvPicPr>
        <p:blipFill>
          <a:blip r:embed="rId1"/>
          <a:srcRect l="0" t="6451" r="0" b="0"/>
          <a:stretch/>
        </p:blipFill>
        <p:spPr>
          <a:xfrm>
            <a:off x="0" y="1886040"/>
            <a:ext cx="9131400" cy="4629240"/>
          </a:xfrm>
          <a:prstGeom prst="rect">
            <a:avLst/>
          </a:prstGeom>
          <a:ln w="0">
            <a:noFill/>
          </a:ln>
        </p:spPr>
      </p:pic>
      <p:pic>
        <p:nvPicPr>
          <p:cNvPr id="963" name="" descr=""/>
          <p:cNvPicPr/>
          <p:nvPr/>
        </p:nvPicPr>
        <p:blipFill>
          <a:blip r:embed="rId2"/>
          <a:stretch/>
        </p:blipFill>
        <p:spPr>
          <a:xfrm>
            <a:off x="0" y="0"/>
            <a:ext cx="9131400" cy="6686640"/>
          </a:xfrm>
          <a:prstGeom prst="rect">
            <a:avLst/>
          </a:prstGeom>
          <a:noFill/>
          <a:ln w="0">
            <a:noFill/>
          </a:ln>
          <a:effectLst>
            <a:outerShdw dist="125751" dir="2700000" blurRad="0" rotWithShape="0">
              <a:srgbClr val="000000"/>
            </a:outerShdw>
          </a:effectLst>
        </p:spPr>
      </p:pic>
      <p:sp>
        <p:nvSpPr>
          <p:cNvPr id="964" name=""/>
          <p:cNvSpPr/>
          <p:nvPr/>
        </p:nvSpPr>
        <p:spPr>
          <a:xfrm>
            <a:off x="3013200" y="1341360"/>
            <a:ext cx="2746080" cy="346320"/>
          </a:xfrm>
          <a:prstGeom prst="line">
            <a:avLst/>
          </a:prstGeom>
          <a:ln w="25560">
            <a:solidFill>
              <a:srgbClr val="ffff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Times New Roman"/>
            </a:endParaRPr>
          </a:p>
        </p:txBody>
      </p:sp>
      <p:sp>
        <p:nvSpPr>
          <p:cNvPr id="965" name=""/>
          <p:cNvSpPr/>
          <p:nvPr/>
        </p:nvSpPr>
        <p:spPr>
          <a:xfrm flipH="1">
            <a:off x="758880" y="1455840"/>
            <a:ext cx="753840" cy="1089000"/>
          </a:xfrm>
          <a:prstGeom prst="line">
            <a:avLst/>
          </a:prstGeom>
          <a:ln w="25560">
            <a:solidFill>
              <a:srgbClr val="ffff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Times New Roman"/>
            </a:endParaRPr>
          </a:p>
        </p:txBody>
      </p:sp>
      <p:sp>
        <p:nvSpPr>
          <p:cNvPr id="966" name=""/>
          <p:cNvSpPr/>
          <p:nvPr/>
        </p:nvSpPr>
        <p:spPr>
          <a:xfrm flipV="1">
            <a:off x="5899320" y="3602160"/>
            <a:ext cx="1989000" cy="1611360"/>
          </a:xfrm>
          <a:prstGeom prst="line">
            <a:avLst/>
          </a:prstGeom>
          <a:ln w="25560">
            <a:solidFill>
              <a:srgbClr val="ffff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Times New Roman"/>
            </a:endParaRPr>
          </a:p>
        </p:txBody>
      </p:sp>
      <p:sp>
        <p:nvSpPr>
          <p:cNvPr id="967" name=""/>
          <p:cNvSpPr/>
          <p:nvPr/>
        </p:nvSpPr>
        <p:spPr>
          <a:xfrm flipV="1">
            <a:off x="5499000" y="3687480"/>
            <a:ext cx="346320" cy="1625400"/>
          </a:xfrm>
          <a:prstGeom prst="line">
            <a:avLst/>
          </a:prstGeom>
          <a:ln w="25560">
            <a:solidFill>
              <a:srgbClr val="ffff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Times New Roman"/>
            </a:endParaRPr>
          </a:p>
        </p:txBody>
      </p:sp>
      <p:sp>
        <p:nvSpPr>
          <p:cNvPr id="968" name=""/>
          <p:cNvSpPr/>
          <p:nvPr/>
        </p:nvSpPr>
        <p:spPr>
          <a:xfrm flipH="1" flipV="1">
            <a:off x="1973160" y="5002200"/>
            <a:ext cx="2054160" cy="396720"/>
          </a:xfrm>
          <a:prstGeom prst="line">
            <a:avLst/>
          </a:prstGeom>
          <a:ln w="25560">
            <a:solidFill>
              <a:srgbClr val="ffff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Times New Roman"/>
            </a:endParaRPr>
          </a:p>
        </p:txBody>
      </p:sp>
      <p:sp>
        <p:nvSpPr>
          <p:cNvPr id="969" name=""/>
          <p:cNvSpPr/>
          <p:nvPr/>
        </p:nvSpPr>
        <p:spPr>
          <a:xfrm>
            <a:off x="3056040" y="2413080"/>
            <a:ext cx="1217520" cy="474480"/>
          </a:xfrm>
          <a:prstGeom prst="line">
            <a:avLst/>
          </a:prstGeom>
          <a:ln w="25560">
            <a:solidFill>
              <a:srgbClr val="ffff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Times New Roman"/>
            </a:endParaRPr>
          </a:p>
        </p:txBody>
      </p:sp>
      <p:sp>
        <p:nvSpPr>
          <p:cNvPr id="970" name=""/>
          <p:cNvSpPr/>
          <p:nvPr/>
        </p:nvSpPr>
        <p:spPr>
          <a:xfrm flipV="1">
            <a:off x="4356000" y="3573360"/>
            <a:ext cx="1317600" cy="439920"/>
          </a:xfrm>
          <a:prstGeom prst="line">
            <a:avLst/>
          </a:prstGeom>
          <a:ln w="25560">
            <a:solidFill>
              <a:srgbClr val="ffff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Times New Roman"/>
            </a:endParaRPr>
          </a:p>
        </p:txBody>
      </p:sp>
      <p:sp>
        <p:nvSpPr>
          <p:cNvPr id="971" name=""/>
          <p:cNvSpPr/>
          <p:nvPr/>
        </p:nvSpPr>
        <p:spPr>
          <a:xfrm>
            <a:off x="3586680" y="471600"/>
            <a:ext cx="5542200" cy="911880"/>
          </a:xfrm>
          <a:prstGeom prst="rect">
            <a:avLst/>
          </a:prstGeom>
          <a:noFill/>
          <a:ln w="0">
            <a:noFill/>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00279f"/>
                </a:solidFill>
                <a:effectLst/>
                <a:uFillTx/>
                <a:latin typeface="Arial"/>
              </a:rPr>
              <a:t>Most of the Natural Gas in the U.S. Flows </a:t>
            </a:r>
            <a:endParaRPr b="0" lang="en-US" sz="18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00279f"/>
                </a:solidFill>
                <a:effectLst/>
                <a:uFillTx/>
                <a:latin typeface="Arial"/>
              </a:rPr>
              <a:t>from the Southwestern States &amp; Canada to the </a:t>
            </a:r>
            <a:endParaRPr b="0" lang="en-US" sz="18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00279f"/>
                </a:solidFill>
                <a:effectLst/>
                <a:uFillTx/>
                <a:latin typeface="Arial"/>
              </a:rPr>
              <a:t>Northeastern,Midwestern and Western Markets    </a:t>
            </a:r>
            <a:endParaRPr b="0" lang="en-US" sz="1800" strike="noStrike" u="none">
              <a:solidFill>
                <a:srgbClr val="ffffff"/>
              </a:solidFill>
              <a:effectLst/>
              <a:uFillTx/>
              <a:latin typeface="Times New Roman"/>
            </a:endParaRPr>
          </a:p>
        </p:txBody>
      </p:sp>
      <p:sp>
        <p:nvSpPr>
          <p:cNvPr id="972" name=""/>
          <p:cNvSpPr/>
          <p:nvPr/>
        </p:nvSpPr>
        <p:spPr>
          <a:xfrm>
            <a:off x="712080" y="6378480"/>
            <a:ext cx="7436160" cy="393840"/>
          </a:xfrm>
          <a:prstGeom prst="rect">
            <a:avLst/>
          </a:prstGeom>
          <a:noFill/>
          <a:ln w="0">
            <a:noFill/>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0000"/>
                </a:solidFill>
                <a:effectLst/>
                <a:uFillTx/>
                <a:latin typeface="Arial"/>
              </a:rPr>
              <a:t>Major North American Natural Gas Transportation Corridors</a:t>
            </a:r>
            <a:endParaRPr b="0" lang="en-US" sz="2000" strike="noStrike" u="none">
              <a:solidFill>
                <a:srgbClr val="ffffff"/>
              </a:solidFill>
              <a:effectLst/>
              <a:uFillTx/>
              <a:latin typeface="Times New Roman"/>
            </a:endParaRPr>
          </a:p>
        </p:txBody>
      </p:sp>
    </p:spTree>
  </p:cSld>
  <p:transition spd="med">
    <p:random/>
  </p:transition>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73" name=""/>
          <p:cNvSpPr txBox="1"/>
          <p:nvPr/>
        </p:nvSpPr>
        <p:spPr>
          <a:xfrm>
            <a:off x="3124080" y="6248520"/>
            <a:ext cx="2895840" cy="457200"/>
          </a:xfrm>
          <a:prstGeom prst="rect">
            <a:avLst/>
          </a:prstGeom>
          <a:noFill/>
          <a:ln w="0">
            <a:noFill/>
          </a:ln>
        </p:spPr>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974" name=""/>
          <p:cNvSpPr txBox="1"/>
          <p:nvPr/>
        </p:nvSpPr>
        <p:spPr>
          <a:xfrm>
            <a:off x="685800" y="6248520"/>
            <a:ext cx="1905120" cy="457200"/>
          </a:xfrm>
          <a:prstGeom prst="rect">
            <a:avLst/>
          </a:prstGeom>
          <a:noFill/>
          <a:ln w="0">
            <a:noFill/>
          </a:ln>
        </p:spPr>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&lt;date/time&gt;</a:t>
            </a:r>
            <a:endParaRPr b="0" lang="en-US" sz="1400" strike="noStrike" u="none">
              <a:solidFill>
                <a:srgbClr val="000000"/>
              </a:solidFill>
              <a:effectLst/>
              <a:uFillTx/>
              <a:latin typeface="Times New Roman"/>
            </a:endParaRPr>
          </a:p>
        </p:txBody>
      </p:sp>
      <p:pic>
        <p:nvPicPr>
          <p:cNvPr id="975" name="energy%20uE%20regions" descr=""/>
          <p:cNvPicPr/>
          <p:nvPr/>
        </p:nvPicPr>
        <p:blipFill>
          <a:blip r:embed="rId1"/>
          <a:stretch/>
        </p:blipFill>
        <p:spPr>
          <a:xfrm>
            <a:off x="2057400" y="1143000"/>
            <a:ext cx="5715000" cy="4818240"/>
          </a:xfrm>
          <a:prstGeom prst="rect">
            <a:avLst/>
          </a:prstGeom>
          <a:noFill/>
          <a:ln w="0">
            <a:noFill/>
          </a:ln>
        </p:spPr>
      </p:pic>
      <p:sp>
        <p:nvSpPr>
          <p:cNvPr id="976" name=""/>
          <p:cNvSpPr/>
          <p:nvPr/>
        </p:nvSpPr>
        <p:spPr>
          <a:xfrm>
            <a:off x="54000" y="247680"/>
            <a:ext cx="9017280" cy="58176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uE is unit of energy equivalent, price per million BTU</a:t>
            </a:r>
            <a:endParaRPr b="0" lang="en-US" sz="3200" strike="noStrike" u="none">
              <a:solidFill>
                <a:srgbClr val="ffffff"/>
              </a:solidFill>
              <a:effectLst/>
              <a:uFillTx/>
              <a:latin typeface="Times New Roman"/>
            </a:endParaRPr>
          </a:p>
        </p:txBody>
      </p:sp>
      <p:sp>
        <p:nvSpPr>
          <p:cNvPr id="977" name=""/>
          <p:cNvSpPr/>
          <p:nvPr/>
        </p:nvSpPr>
        <p:spPr>
          <a:xfrm>
            <a:off x="2423520" y="3295800"/>
            <a:ext cx="1096200" cy="58176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42.29</a:t>
            </a:r>
            <a:endParaRPr b="0" lang="en-US" sz="3200" strike="noStrike" u="none">
              <a:solidFill>
                <a:srgbClr val="ffffff"/>
              </a:solidFill>
              <a:effectLst/>
              <a:uFillTx/>
              <a:latin typeface="Times New Roman"/>
            </a:endParaRPr>
          </a:p>
        </p:txBody>
      </p:sp>
      <p:sp>
        <p:nvSpPr>
          <p:cNvPr id="978" name=""/>
          <p:cNvSpPr/>
          <p:nvPr/>
        </p:nvSpPr>
        <p:spPr>
          <a:xfrm>
            <a:off x="4668480" y="3143160"/>
            <a:ext cx="892800" cy="58176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6.11</a:t>
            </a:r>
            <a:endParaRPr b="0" lang="en-US" sz="3200" strike="noStrike" u="none">
              <a:solidFill>
                <a:srgbClr val="ffffff"/>
              </a:solidFill>
              <a:effectLst/>
              <a:uFillTx/>
              <a:latin typeface="Times New Roman"/>
            </a:endParaRPr>
          </a:p>
        </p:txBody>
      </p:sp>
      <p:sp>
        <p:nvSpPr>
          <p:cNvPr id="979" name=""/>
          <p:cNvSpPr/>
          <p:nvPr/>
        </p:nvSpPr>
        <p:spPr>
          <a:xfrm>
            <a:off x="4938120" y="4743360"/>
            <a:ext cx="892800" cy="58176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6.42</a:t>
            </a:r>
            <a:endParaRPr b="0" lang="en-US" sz="3200" strike="noStrike" u="none">
              <a:solidFill>
                <a:srgbClr val="ffffff"/>
              </a:solidFill>
              <a:effectLst/>
              <a:uFillTx/>
              <a:latin typeface="Times New Roman"/>
            </a:endParaRPr>
          </a:p>
        </p:txBody>
      </p:sp>
      <p:sp>
        <p:nvSpPr>
          <p:cNvPr id="980" name=""/>
          <p:cNvSpPr/>
          <p:nvPr/>
        </p:nvSpPr>
        <p:spPr>
          <a:xfrm>
            <a:off x="6538320" y="3219480"/>
            <a:ext cx="892800" cy="58176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7.45</a:t>
            </a:r>
            <a:endParaRPr b="0" lang="en-US" sz="3200" strike="noStrike" u="none">
              <a:solidFill>
                <a:srgbClr val="ffffff"/>
              </a:solidFill>
              <a:effectLst/>
              <a:uFillTx/>
              <a:latin typeface="Times New Roman"/>
            </a:endParaRPr>
          </a:p>
        </p:txBody>
      </p:sp>
      <p:sp>
        <p:nvSpPr>
          <p:cNvPr id="981" name=""/>
          <p:cNvSpPr/>
          <p:nvPr/>
        </p:nvSpPr>
        <p:spPr>
          <a:xfrm>
            <a:off x="134280" y="5908680"/>
            <a:ext cx="8440560" cy="8254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uE averages the cost of electric power, natural gas, refined products</a:t>
            </a:r>
            <a:endParaRPr b="0" lang="en-US" sz="24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and natural gas liquids</a:t>
            </a:r>
            <a:endParaRPr b="0" lang="en-US" sz="2400" strike="noStrike" u="none">
              <a:solidFill>
                <a:srgbClr val="ffffff"/>
              </a:solidFill>
              <a:effectLst/>
              <a:uFillTx/>
              <a:latin typeface="Times New Roman"/>
            </a:endParaRPr>
          </a:p>
        </p:txBody>
      </p:sp>
      <p:sp>
        <p:nvSpPr>
          <p:cNvPr id="982" name=""/>
          <p:cNvSpPr/>
          <p:nvPr/>
        </p:nvSpPr>
        <p:spPr>
          <a:xfrm>
            <a:off x="6842160" y="6365880"/>
            <a:ext cx="183960" cy="457200"/>
          </a:xfrm>
          <a:prstGeom prst="rect">
            <a:avLst/>
          </a:prstGeom>
          <a:noFill/>
          <a:ln w="0">
            <a:noFill/>
          </a:ln>
        </p:spPr>
        <p:style>
          <a:lnRef idx="0"/>
          <a:fillRef idx="0"/>
          <a:effectRef idx="0"/>
          <a:fontRef idx="minor"/>
        </p:style>
        <p:txBody>
          <a:bodyPr wrap="none" lIns="90000" rIns="90000" tIns="46800" bIns="46800" anchor="t">
            <a:spAutoFit/>
          </a:bodyPr>
          <a:p>
            <a:endParaRPr b="0" lang="en-US" sz="2400" strike="noStrike" u="none">
              <a:solidFill>
                <a:srgbClr val="ffffff"/>
              </a:solidFill>
              <a:effectLst/>
              <a:uFillTx/>
              <a:latin typeface="Times New Roman"/>
            </a:endParaRPr>
          </a:p>
        </p:txBody>
      </p:sp>
      <p:sp>
        <p:nvSpPr>
          <p:cNvPr id="983" name=""/>
          <p:cNvSpPr/>
          <p:nvPr/>
        </p:nvSpPr>
        <p:spPr>
          <a:xfrm>
            <a:off x="7316280" y="6400800"/>
            <a:ext cx="111204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5/23/01</a:t>
            </a:r>
            <a:endParaRPr b="0" lang="en-US" sz="2400" strike="noStrike" u="none">
              <a:solidFill>
                <a:srgbClr val="ffffff"/>
              </a:solidFill>
              <a:effectLst/>
              <a:uFillTx/>
              <a:latin typeface="Times New Roman"/>
            </a:endParaRPr>
          </a:p>
        </p:txBody>
      </p:sp>
    </p:spTree>
  </p:cSld>
  <p:transition spd="med">
    <p:random/>
  </p:transition>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84" name=""/>
          <p:cNvSpPr/>
          <p:nvPr/>
        </p:nvSpPr>
        <p:spPr>
          <a:xfrm>
            <a:off x="476280" y="81108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ffffff"/>
              </a:solidFill>
              <a:effectLst/>
              <a:uFillTx/>
              <a:latin typeface="Times New Roman"/>
            </a:endParaRPr>
          </a:p>
        </p:txBody>
      </p:sp>
      <p:pic>
        <p:nvPicPr>
          <p:cNvPr id="985" name="img002" descr=""/>
          <p:cNvPicPr/>
          <p:nvPr/>
        </p:nvPicPr>
        <p:blipFill>
          <a:blip r:embed="rId1"/>
          <a:stretch/>
        </p:blipFill>
        <p:spPr>
          <a:xfrm>
            <a:off x="351000" y="282600"/>
            <a:ext cx="8564400" cy="6423120"/>
          </a:xfrm>
          <a:prstGeom prst="rect">
            <a:avLst/>
          </a:prstGeom>
          <a:noFill/>
          <a:ln w="0">
            <a:noFill/>
          </a:ln>
        </p:spPr>
      </p:pic>
      <p:sp>
        <p:nvSpPr>
          <p:cNvPr id="2" name="PlaceHolder 1"/>
          <p:cNvSpPr>
            <a:spLocks noGrp="1"/>
          </p:cNvSpPr>
          <p:nvPr>
            <p:ph type="ftr" idx="2"/>
          </p:nvPr>
        </p:nvSpPr>
        <p:spPr/>
        <p:txBody>
          <a:bodyPr/>
          <a:p>
            <a:r>
              <a:t>Gov Jim Geringer</a:t>
            </a:r>
          </a:p>
        </p:txBody>
      </p:sp>
    </p:spTree>
  </p:cSld>
  <p:transition spd="med">
    <p:random/>
  </p:transition>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86" name=""/>
          <p:cNvSpPr/>
          <p:nvPr/>
        </p:nvSpPr>
        <p:spPr>
          <a:xfrm>
            <a:off x="476280" y="81108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ffffff"/>
              </a:solidFill>
              <a:effectLst/>
              <a:uFillTx/>
              <a:latin typeface="Times New Roman"/>
            </a:endParaRPr>
          </a:p>
        </p:txBody>
      </p:sp>
      <p:pic>
        <p:nvPicPr>
          <p:cNvPr id="987" name="img003" descr=""/>
          <p:cNvPicPr/>
          <p:nvPr/>
        </p:nvPicPr>
        <p:blipFill>
          <a:blip r:embed="rId1"/>
          <a:stretch/>
        </p:blipFill>
        <p:spPr>
          <a:xfrm>
            <a:off x="231840" y="173160"/>
            <a:ext cx="8912160" cy="6684840"/>
          </a:xfrm>
          <a:prstGeom prst="rect">
            <a:avLst/>
          </a:prstGeom>
          <a:noFill/>
          <a:ln w="0">
            <a:noFill/>
          </a:ln>
        </p:spPr>
      </p:pic>
      <p:sp>
        <p:nvSpPr>
          <p:cNvPr id="2" name="PlaceHolder 1"/>
          <p:cNvSpPr>
            <a:spLocks noGrp="1"/>
          </p:cNvSpPr>
          <p:nvPr>
            <p:ph type="ftr" idx="2"/>
          </p:nvPr>
        </p:nvSpPr>
        <p:spPr/>
        <p:txBody>
          <a:bodyPr/>
          <a:p>
            <a:r>
              <a:t>Gov Jim Geringer</a:t>
            </a:r>
          </a:p>
        </p:txBody>
      </p:sp>
    </p:spTree>
  </p:cSld>
  <p:transition spd="med">
    <p:random/>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685800" y="22824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00"/>
                </a:solidFill>
                <a:effectLst/>
                <a:uFillTx/>
                <a:latin typeface="Times New Roman"/>
              </a:rPr>
              <a:t>The West</a:t>
            </a:r>
            <a:endParaRPr b="0" lang="en-US" sz="4400" strike="noStrike" u="none">
              <a:solidFill>
                <a:srgbClr val="ffff00"/>
              </a:solidFill>
              <a:effectLst/>
              <a:uFillTx/>
              <a:latin typeface="Times New Roman"/>
            </a:endParaRPr>
          </a:p>
        </p:txBody>
      </p:sp>
      <p:sp>
        <p:nvSpPr>
          <p:cNvPr id="43" name="PlaceHolder 2"/>
          <p:cNvSpPr>
            <a:spLocks noGrp="1"/>
          </p:cNvSpPr>
          <p:nvPr>
            <p:ph/>
          </p:nvPr>
        </p:nvSpPr>
        <p:spPr>
          <a:xfrm>
            <a:off x="685800" y="1219320"/>
            <a:ext cx="7772400" cy="5333760"/>
          </a:xfrm>
          <a:prstGeom prst="rect">
            <a:avLst/>
          </a:prstGeom>
          <a:noFill/>
          <a:ln w="0">
            <a:noFill/>
          </a:ln>
        </p:spPr>
        <p:txBody>
          <a:bodyPr lIns="90000" rIns="90000" tIns="46800" bIns="46800" anchor="t">
            <a:normAutofit/>
          </a:bodyPr>
          <a:p>
            <a:pPr marL="343080" indent="-34308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High altitudes, low multitudes, great attitudes</a:t>
            </a:r>
            <a:endParaRPr b="0" lang="en-US" sz="3200" strike="noStrike" u="none">
              <a:solidFill>
                <a:srgbClr val="ffffff"/>
              </a:solidFill>
              <a:effectLst/>
              <a:uFillTx/>
              <a:latin typeface="Times New Roman"/>
            </a:endParaRPr>
          </a:p>
          <a:p>
            <a:pPr marL="343080" indent="-34308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Low taxes, high energy</a:t>
            </a:r>
            <a:endParaRPr b="0" lang="en-US" sz="3200" strike="noStrike" u="none">
              <a:solidFill>
                <a:srgbClr val="ffffff"/>
              </a:solidFill>
              <a:effectLst/>
              <a:uFillTx/>
              <a:latin typeface="Times New Roman"/>
            </a:endParaRPr>
          </a:p>
          <a:p>
            <a:pPr marL="343080" indent="-34308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States and Provinces, not colonies</a:t>
            </a:r>
            <a:endParaRPr b="0" lang="en-US" sz="3200" strike="noStrike" u="none">
              <a:solidFill>
                <a:srgbClr val="ffffff"/>
              </a:solidFill>
              <a:effectLst/>
              <a:uFillTx/>
              <a:latin typeface="Times New Roman"/>
            </a:endParaRPr>
          </a:p>
          <a:p>
            <a:pPr marL="343080" indent="-34308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Strict air, water, land laws </a:t>
            </a:r>
            <a:endParaRPr b="0" lang="en-US" sz="3200" strike="noStrike" u="none">
              <a:solidFill>
                <a:srgbClr val="ffffff"/>
              </a:solidFill>
              <a:effectLst/>
              <a:uFillTx/>
              <a:latin typeface="Times New Roman"/>
            </a:endParaRPr>
          </a:p>
          <a:p>
            <a:pPr marL="343080" indent="-34308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Develop energy compatibly with our goals, our laws</a:t>
            </a:r>
            <a:endParaRPr b="0" lang="en-US" sz="3200" strike="noStrike" u="none">
              <a:solidFill>
                <a:srgbClr val="ffffff"/>
              </a:solidFill>
              <a:effectLst/>
              <a:uFillTx/>
              <a:latin typeface="Times New Roman"/>
            </a:endParaRPr>
          </a:p>
        </p:txBody>
      </p:sp>
      <p:sp>
        <p:nvSpPr>
          <p:cNvPr id="4" name="PlaceHolder 3"/>
          <p:cNvSpPr>
            <a:spLocks noGrp="1"/>
          </p:cNvSpPr>
          <p:nvPr>
            <p:ph type="ftr" idx="2"/>
          </p:nvPr>
        </p:nvSpPr>
        <p:spPr/>
        <p:txBody>
          <a:bodyPr/>
          <a:p>
            <a:r>
              <a:t>Gov Jim Geringer</a:t>
            </a:r>
          </a:p>
        </p:txBody>
      </p:sp>
    </p:spTree>
  </p:cSld>
  <p:transition spd="med">
    <p:random/>
  </p:transition>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88" name=""/>
          <p:cNvSpPr/>
          <p:nvPr/>
        </p:nvSpPr>
        <p:spPr>
          <a:xfrm>
            <a:off x="476280" y="81108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ffffff"/>
              </a:solidFill>
              <a:effectLst/>
              <a:uFillTx/>
              <a:latin typeface="Times New Roman"/>
            </a:endParaRPr>
          </a:p>
        </p:txBody>
      </p:sp>
      <p:pic>
        <p:nvPicPr>
          <p:cNvPr id="989" name="img012" descr=""/>
          <p:cNvPicPr/>
          <p:nvPr/>
        </p:nvPicPr>
        <p:blipFill>
          <a:blip r:embed="rId1"/>
          <a:stretch/>
        </p:blipFill>
        <p:spPr>
          <a:xfrm>
            <a:off x="0" y="0"/>
            <a:ext cx="9050400" cy="6788160"/>
          </a:xfrm>
          <a:prstGeom prst="rect">
            <a:avLst/>
          </a:prstGeom>
          <a:noFill/>
          <a:ln w="0">
            <a:noFill/>
          </a:ln>
        </p:spPr>
      </p:pic>
      <p:sp>
        <p:nvSpPr>
          <p:cNvPr id="990" name=""/>
          <p:cNvSpPr/>
          <p:nvPr/>
        </p:nvSpPr>
        <p:spPr>
          <a:xfrm>
            <a:off x="4023360" y="6019920"/>
            <a:ext cx="2728800" cy="8254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Canadian Assoc of </a:t>
            </a:r>
            <a:endParaRPr b="0" lang="en-US" sz="24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Petroleum Producers</a:t>
            </a:r>
            <a:endParaRPr b="0" lang="en-US" sz="2400" strike="noStrike" u="none">
              <a:solidFill>
                <a:srgbClr val="ffffff"/>
              </a:solidFill>
              <a:effectLst/>
              <a:uFillTx/>
              <a:latin typeface="Times New Roman"/>
            </a:endParaRPr>
          </a:p>
        </p:txBody>
      </p:sp>
      <p:sp>
        <p:nvSpPr>
          <p:cNvPr id="2" name="PlaceHolder 1"/>
          <p:cNvSpPr>
            <a:spLocks noGrp="1"/>
          </p:cNvSpPr>
          <p:nvPr>
            <p:ph type="ftr" idx="2"/>
          </p:nvPr>
        </p:nvSpPr>
        <p:spPr/>
        <p:txBody>
          <a:bodyPr/>
          <a:p>
            <a:r>
              <a:t>Gov Jim Geringer</a:t>
            </a:r>
          </a:p>
        </p:txBody>
      </p:sp>
    </p:spTree>
  </p:cSld>
  <p:transition spd="med">
    <p:random/>
  </p:transition>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991" name="" descr=""/>
          <p:cNvPicPr/>
          <p:nvPr/>
        </p:nvPicPr>
        <p:blipFill>
          <a:blip r:embed="rId1"/>
          <a:stretch/>
        </p:blipFill>
        <p:spPr>
          <a:xfrm>
            <a:off x="654120" y="-152280"/>
            <a:ext cx="7880400" cy="7068960"/>
          </a:xfrm>
          <a:prstGeom prst="rect">
            <a:avLst/>
          </a:prstGeom>
          <a:noFill/>
          <a:ln w="0">
            <a:noFill/>
          </a:ln>
        </p:spPr>
      </p:pic>
      <p:sp>
        <p:nvSpPr>
          <p:cNvPr id="2" name="PlaceHolder 1"/>
          <p:cNvSpPr>
            <a:spLocks noGrp="1"/>
          </p:cNvSpPr>
          <p:nvPr>
            <p:ph type="ftr" idx="2"/>
          </p:nvPr>
        </p:nvSpPr>
        <p:spPr/>
        <p:txBody>
          <a:bodyPr/>
          <a:p>
            <a:r>
              <a:t>Gov Jim Geringer</a:t>
            </a:r>
          </a:p>
        </p:txBody>
      </p:sp>
    </p:spTree>
  </p:cSld>
  <p:transition spd="med">
    <p:random/>
  </p:transition>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992" name="PRB%20surface" descr=""/>
          <p:cNvPicPr/>
          <p:nvPr/>
        </p:nvPicPr>
        <p:blipFill>
          <a:blip r:embed="rId1"/>
          <a:stretch/>
        </p:blipFill>
        <p:spPr>
          <a:xfrm>
            <a:off x="0" y="0"/>
            <a:ext cx="4278240" cy="7165800"/>
          </a:xfrm>
          <a:prstGeom prst="rect">
            <a:avLst/>
          </a:prstGeom>
          <a:noFill/>
          <a:ln w="0">
            <a:noFill/>
          </a:ln>
        </p:spPr>
      </p:pic>
      <p:pic>
        <p:nvPicPr>
          <p:cNvPr id="993" name="PRB%20Coal" descr=""/>
          <p:cNvPicPr/>
          <p:nvPr/>
        </p:nvPicPr>
        <p:blipFill>
          <a:blip r:embed="rId2"/>
          <a:stretch/>
        </p:blipFill>
        <p:spPr>
          <a:xfrm>
            <a:off x="4884840" y="-52560"/>
            <a:ext cx="4259160" cy="6910560"/>
          </a:xfrm>
          <a:prstGeom prst="rect">
            <a:avLst/>
          </a:prstGeom>
          <a:noFill/>
          <a:ln w="0">
            <a:noFill/>
          </a:ln>
        </p:spPr>
      </p:pic>
      <p:sp>
        <p:nvSpPr>
          <p:cNvPr id="2" name="PlaceHolder 1"/>
          <p:cNvSpPr>
            <a:spLocks noGrp="1"/>
          </p:cNvSpPr>
          <p:nvPr>
            <p:ph type="ftr" idx="2"/>
          </p:nvPr>
        </p:nvSpPr>
        <p:spPr/>
        <p:txBody>
          <a:bodyPr/>
          <a:p>
            <a:r>
              <a:t>Gov Jim Geringer</a:t>
            </a:r>
          </a:p>
        </p:txBody>
      </p:sp>
    </p:spTree>
  </p:cSld>
  <p:transition spd="med">
    <p:random/>
  </p:transition>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94" name=""/>
          <p:cNvSpPr/>
          <p:nvPr/>
        </p:nvSpPr>
        <p:spPr>
          <a:xfrm>
            <a:off x="304920" y="166860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ffffff"/>
              </a:solidFill>
              <a:effectLst/>
              <a:uFillTx/>
              <a:latin typeface="Times New Roman"/>
            </a:endParaRPr>
          </a:p>
        </p:txBody>
      </p:sp>
      <p:pic>
        <p:nvPicPr>
          <p:cNvPr id="995" name="img016" descr=""/>
          <p:cNvPicPr/>
          <p:nvPr/>
        </p:nvPicPr>
        <p:blipFill>
          <a:blip r:embed="rId1"/>
          <a:stretch/>
        </p:blipFill>
        <p:spPr>
          <a:xfrm>
            <a:off x="368280" y="144360"/>
            <a:ext cx="8547120" cy="6408720"/>
          </a:xfrm>
          <a:prstGeom prst="rect">
            <a:avLst/>
          </a:prstGeom>
          <a:noFill/>
          <a:ln w="0">
            <a:noFill/>
          </a:ln>
        </p:spPr>
      </p:pic>
      <p:sp>
        <p:nvSpPr>
          <p:cNvPr id="2" name="PlaceHolder 1"/>
          <p:cNvSpPr>
            <a:spLocks noGrp="1"/>
          </p:cNvSpPr>
          <p:nvPr>
            <p:ph type="ftr" idx="2"/>
          </p:nvPr>
        </p:nvSpPr>
        <p:spPr/>
        <p:txBody>
          <a:bodyPr/>
          <a:p>
            <a:r>
              <a:t>Gov Jim Geringer</a:t>
            </a:r>
          </a:p>
        </p:txBody>
      </p:sp>
    </p:spTree>
  </p:cSld>
  <p:transition spd="med">
    <p:random/>
  </p:transition>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96" name=""/>
          <p:cNvSpPr/>
          <p:nvPr/>
        </p:nvSpPr>
        <p:spPr>
          <a:xfrm>
            <a:off x="304920" y="166860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ffffff"/>
              </a:solidFill>
              <a:effectLst/>
              <a:uFillTx/>
              <a:latin typeface="Times New Roman"/>
            </a:endParaRPr>
          </a:p>
        </p:txBody>
      </p:sp>
      <p:pic>
        <p:nvPicPr>
          <p:cNvPr id="997" name="img017" descr=""/>
          <p:cNvPicPr/>
          <p:nvPr/>
        </p:nvPicPr>
        <p:blipFill>
          <a:blip r:embed="rId1"/>
          <a:stretch/>
        </p:blipFill>
        <p:spPr>
          <a:xfrm>
            <a:off x="228600" y="152280"/>
            <a:ext cx="8693280" cy="6519960"/>
          </a:xfrm>
          <a:prstGeom prst="rect">
            <a:avLst/>
          </a:prstGeom>
          <a:noFill/>
          <a:ln w="0">
            <a:noFill/>
          </a:ln>
        </p:spPr>
      </p:pic>
      <p:sp>
        <p:nvSpPr>
          <p:cNvPr id="2" name="PlaceHolder 1"/>
          <p:cNvSpPr>
            <a:spLocks noGrp="1"/>
          </p:cNvSpPr>
          <p:nvPr>
            <p:ph type="ftr" idx="2"/>
          </p:nvPr>
        </p:nvSpPr>
        <p:spPr/>
        <p:txBody>
          <a:bodyPr/>
          <a:p>
            <a:r>
              <a:t>Gov Jim Geringer</a:t>
            </a:r>
          </a:p>
        </p:txBody>
      </p:sp>
    </p:spTree>
  </p:cSld>
  <p:transition spd="med">
    <p:random/>
  </p:transition>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998" name="refineries" descr=""/>
          <p:cNvPicPr/>
          <p:nvPr/>
        </p:nvPicPr>
        <p:blipFill>
          <a:blip r:embed="rId1"/>
          <a:stretch/>
        </p:blipFill>
        <p:spPr>
          <a:xfrm>
            <a:off x="66600" y="-3240"/>
            <a:ext cx="9077400" cy="7013520"/>
          </a:xfrm>
          <a:prstGeom prst="rect">
            <a:avLst/>
          </a:prstGeom>
          <a:noFill/>
          <a:ln w="0">
            <a:noFill/>
          </a:ln>
        </p:spPr>
      </p:pic>
      <p:sp>
        <p:nvSpPr>
          <p:cNvPr id="999" name=""/>
          <p:cNvSpPr/>
          <p:nvPr/>
        </p:nvSpPr>
        <p:spPr>
          <a:xfrm>
            <a:off x="6842880" y="609480"/>
            <a:ext cx="135720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221 Total</a:t>
            </a:r>
            <a:endParaRPr b="0" lang="en-US" sz="2400" strike="noStrike" u="none">
              <a:solidFill>
                <a:srgbClr val="ffffff"/>
              </a:solidFill>
              <a:effectLst/>
              <a:uFillTx/>
              <a:latin typeface="Times New Roman"/>
            </a:endParaRPr>
          </a:p>
        </p:txBody>
      </p:sp>
      <p:sp>
        <p:nvSpPr>
          <p:cNvPr id="2" name="PlaceHolder 1"/>
          <p:cNvSpPr>
            <a:spLocks noGrp="1"/>
          </p:cNvSpPr>
          <p:nvPr>
            <p:ph type="ftr" idx="2"/>
          </p:nvPr>
        </p:nvSpPr>
        <p:spPr/>
        <p:txBody>
          <a:bodyPr/>
          <a:p>
            <a:r>
              <a:t>Gov Jim Geringer</a:t>
            </a:r>
          </a:p>
        </p:txBody>
      </p:sp>
    </p:spTree>
  </p:cSld>
  <p:transition spd="med">
    <p:random/>
  </p:transition>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00" name="PlaceHolder 1"/>
          <p:cNvSpPr>
            <a:spLocks noGrp="1"/>
          </p:cNvSpPr>
          <p:nvPr>
            <p:ph type="title"/>
          </p:nvPr>
        </p:nvSpPr>
        <p:spPr>
          <a:xfrm>
            <a:off x="685800" y="419040"/>
            <a:ext cx="7772400" cy="876240"/>
          </a:xfrm>
          <a:prstGeom prst="rect">
            <a:avLst/>
          </a:prstGeom>
          <a:noFill/>
          <a:ln w="0">
            <a:noFill/>
          </a:ln>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0000"/>
                </a:solidFill>
                <a:effectLst/>
                <a:uFillTx/>
                <a:latin typeface="Arial"/>
              </a:rPr>
              <a:t>Figure 11. Fossil Fuel Prices to Electric Utilities</a:t>
            </a:r>
            <a:endParaRPr b="0" lang="en-US" sz="2400" strike="noStrike" u="none">
              <a:solidFill>
                <a:srgbClr val="ffff00"/>
              </a:solidFill>
              <a:effectLst/>
              <a:uFillTx/>
              <a:latin typeface="Times New Roman"/>
            </a:endParaRPr>
          </a:p>
        </p:txBody>
      </p:sp>
      <p:sp>
        <p:nvSpPr>
          <p:cNvPr id="1001" name=""/>
          <p:cNvSpPr/>
          <p:nvPr/>
        </p:nvSpPr>
        <p:spPr>
          <a:xfrm>
            <a:off x="366120" y="6324480"/>
            <a:ext cx="511956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Sources: History:  EIA;  Projections: Short-Term  Energy Outlook, July  2001.</a:t>
            </a:r>
            <a:endParaRPr b="0" lang="en-US" sz="1100" strike="noStrike" u="none">
              <a:solidFill>
                <a:srgbClr val="ffffff"/>
              </a:solidFill>
              <a:effectLst/>
              <a:uFillTx/>
              <a:latin typeface="Times New Roman"/>
            </a:endParaRPr>
          </a:p>
        </p:txBody>
      </p:sp>
      <p:pic>
        <p:nvPicPr>
          <p:cNvPr id="1002" name="eiasmlwww" descr=""/>
          <p:cNvPicPr/>
          <p:nvPr/>
        </p:nvPicPr>
        <p:blipFill>
          <a:blip r:embed="rId1"/>
          <a:stretch/>
        </p:blipFill>
        <p:spPr>
          <a:xfrm>
            <a:off x="7010280" y="5981760"/>
            <a:ext cx="1571760" cy="504720"/>
          </a:xfrm>
          <a:prstGeom prst="rect">
            <a:avLst/>
          </a:prstGeom>
          <a:noFill/>
          <a:ln w="0">
            <a:noFill/>
          </a:ln>
        </p:spPr>
      </p:pic>
      <p:pic>
        <p:nvPicPr>
          <p:cNvPr id="1003" name="" descr=""/>
          <p:cNvPicPr/>
          <p:nvPr/>
        </p:nvPicPr>
        <p:blipFill>
          <a:blip r:embed="rId2"/>
          <a:stretch/>
        </p:blipFill>
        <p:spPr>
          <a:xfrm>
            <a:off x="4567320" y="3281400"/>
            <a:ext cx="9360" cy="9360"/>
          </a:xfrm>
          <a:prstGeom prst="rect">
            <a:avLst/>
          </a:prstGeom>
          <a:noFill/>
          <a:ln w="0">
            <a:noFill/>
          </a:ln>
        </p:spPr>
      </p:pic>
      <p:pic>
        <p:nvPicPr>
          <p:cNvPr id="1004" name="" descr=""/>
          <p:cNvPicPr/>
          <p:nvPr/>
        </p:nvPicPr>
        <p:blipFill>
          <a:blip r:embed="rId3"/>
          <a:stretch/>
        </p:blipFill>
        <p:spPr>
          <a:xfrm>
            <a:off x="4586400" y="3270240"/>
            <a:ext cx="11160" cy="11160"/>
          </a:xfrm>
          <a:prstGeom prst="rect">
            <a:avLst/>
          </a:prstGeom>
          <a:noFill/>
          <a:ln w="0">
            <a:noFill/>
          </a:ln>
        </p:spPr>
      </p:pic>
      <p:pic>
        <p:nvPicPr>
          <p:cNvPr id="1005" name="" descr=""/>
          <p:cNvPicPr/>
          <p:nvPr/>
        </p:nvPicPr>
        <p:blipFill>
          <a:blip r:embed="rId4"/>
          <a:stretch/>
        </p:blipFill>
        <p:spPr>
          <a:xfrm>
            <a:off x="324000" y="857160"/>
            <a:ext cx="8535960" cy="4762440"/>
          </a:xfrm>
          <a:prstGeom prst="rect">
            <a:avLst/>
          </a:prstGeom>
          <a:noFill/>
          <a:ln w="0">
            <a:noFill/>
          </a:ln>
        </p:spPr>
      </p:pic>
      <p:sp>
        <p:nvSpPr>
          <p:cNvPr id="3" name="PlaceHolder 2"/>
          <p:cNvSpPr>
            <a:spLocks noGrp="1"/>
          </p:cNvSpPr>
          <p:nvPr>
            <p:ph type="ftr" idx="2"/>
          </p:nvPr>
        </p:nvSpPr>
        <p:spPr/>
        <p:txBody>
          <a:bodyPr/>
          <a:p>
            <a:r>
              <a:t>Gov Jim Geringer</a:t>
            </a:r>
          </a:p>
        </p:txBody>
      </p:sp>
    </p:spTree>
  </p:cSld>
  <p:transition spd="med">
    <p:random/>
  </p:transition>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1006" name="energy%20wind%20map" descr=""/>
          <p:cNvPicPr/>
          <p:nvPr/>
        </p:nvPicPr>
        <p:blipFill>
          <a:blip r:embed="rId1"/>
          <a:stretch/>
        </p:blipFill>
        <p:spPr>
          <a:xfrm>
            <a:off x="838080" y="-125280"/>
            <a:ext cx="7467840" cy="6983280"/>
          </a:xfrm>
          <a:prstGeom prst="rect">
            <a:avLst/>
          </a:prstGeom>
          <a:noFill/>
          <a:ln w="0">
            <a:noFill/>
          </a:ln>
        </p:spPr>
      </p:pic>
      <p:sp>
        <p:nvSpPr>
          <p:cNvPr id="1007" name=""/>
          <p:cNvSpPr/>
          <p:nvPr/>
        </p:nvSpPr>
        <p:spPr>
          <a:xfrm>
            <a:off x="1202760" y="0"/>
            <a:ext cx="344808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Wind Generation Potential</a:t>
            </a:r>
            <a:endParaRPr b="0" lang="en-US" sz="2400" strike="noStrike" u="none">
              <a:solidFill>
                <a:srgbClr val="ffffff"/>
              </a:solidFill>
              <a:effectLst/>
              <a:uFillTx/>
              <a:latin typeface="Times New Roman"/>
            </a:endParaRPr>
          </a:p>
        </p:txBody>
      </p:sp>
      <p:sp>
        <p:nvSpPr>
          <p:cNvPr id="2" name="PlaceHolder 1"/>
          <p:cNvSpPr>
            <a:spLocks noGrp="1"/>
          </p:cNvSpPr>
          <p:nvPr>
            <p:ph type="ftr" idx="2"/>
          </p:nvPr>
        </p:nvSpPr>
        <p:spPr/>
        <p:txBody>
          <a:bodyPr/>
          <a:p>
            <a:r>
              <a:t>Gov Jim Geringer</a:t>
            </a:r>
          </a:p>
        </p:txBody>
      </p:sp>
    </p:spTree>
  </p:cSld>
  <p:transition spd="med">
    <p:random/>
  </p:transition>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1008" name="" descr=""/>
          <p:cNvPicPr/>
          <p:nvPr/>
        </p:nvPicPr>
        <p:blipFill>
          <a:blip r:embed="rId1"/>
          <a:stretch/>
        </p:blipFill>
        <p:spPr>
          <a:xfrm>
            <a:off x="3749760" y="720720"/>
            <a:ext cx="5394240" cy="6137280"/>
          </a:xfrm>
          <a:prstGeom prst="rect">
            <a:avLst/>
          </a:prstGeom>
          <a:noFill/>
          <a:ln w="0">
            <a:noFill/>
          </a:ln>
        </p:spPr>
      </p:pic>
      <p:sp>
        <p:nvSpPr>
          <p:cNvPr id="1009" name="PlaceHolder 1"/>
          <p:cNvSpPr>
            <a:spLocks noGrp="1"/>
          </p:cNvSpPr>
          <p:nvPr>
            <p:ph type="title"/>
          </p:nvPr>
        </p:nvSpPr>
        <p:spPr>
          <a:xfrm>
            <a:off x="0" y="-360"/>
            <a:ext cx="91440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00"/>
                </a:solidFill>
                <a:effectLst/>
                <a:uFillTx/>
                <a:latin typeface="Times New Roman"/>
              </a:rPr>
              <a:t>Western Land Ownership Challenges</a:t>
            </a:r>
            <a:endParaRPr b="0" lang="en-US" sz="4400" strike="noStrike" u="none">
              <a:solidFill>
                <a:srgbClr val="ffff00"/>
              </a:solidFill>
              <a:effectLst/>
              <a:uFillTx/>
              <a:latin typeface="Times New Roman"/>
            </a:endParaRPr>
          </a:p>
        </p:txBody>
      </p:sp>
      <p:sp>
        <p:nvSpPr>
          <p:cNvPr id="1010" name="PlaceHolder 2"/>
          <p:cNvSpPr>
            <a:spLocks noGrp="1"/>
          </p:cNvSpPr>
          <p:nvPr>
            <p:ph/>
          </p:nvPr>
        </p:nvSpPr>
        <p:spPr>
          <a:xfrm>
            <a:off x="-360" y="609120"/>
            <a:ext cx="3809880" cy="5791320"/>
          </a:xfrm>
          <a:prstGeom prst="rect">
            <a:avLst/>
          </a:prstGeom>
          <a:noFill/>
          <a:ln w="0">
            <a:noFill/>
          </a:ln>
        </p:spPr>
        <p:txBody>
          <a:bodyPr lIns="90000" rIns="90000" tIns="46800" bIns="46800" anchor="t">
            <a:normAutofit/>
          </a:bodyPr>
          <a:p>
            <a:pPr marL="343080" indent="-343080">
              <a:lnSpc>
                <a:spcPct val="90000"/>
              </a:lnSpc>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Concurrent, not exclusive, responsibilities for resource development </a:t>
            </a:r>
            <a:endParaRPr b="0" lang="en-US" sz="3200" strike="noStrike" u="none">
              <a:solidFill>
                <a:srgbClr val="ffffff"/>
              </a:solidFill>
              <a:effectLst/>
              <a:uFillTx/>
              <a:latin typeface="Times New Roman"/>
            </a:endParaRPr>
          </a:p>
          <a:p>
            <a:pPr marL="343080" indent="-343080">
              <a:lnSpc>
                <a:spcPct val="90000"/>
              </a:lnSpc>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Local economic and social impact on people and communities</a:t>
            </a:r>
            <a:endParaRPr b="0" lang="en-US" sz="3200" strike="noStrike" u="none">
              <a:solidFill>
                <a:srgbClr val="ffffff"/>
              </a:solidFill>
              <a:effectLst/>
              <a:uFillTx/>
              <a:latin typeface="Times New Roman"/>
            </a:endParaRPr>
          </a:p>
          <a:p>
            <a:pPr marL="343080" indent="-343080">
              <a:lnSpc>
                <a:spcPct val="90000"/>
              </a:lnSpc>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Growth depends upon availability of energy</a:t>
            </a:r>
            <a:endParaRPr b="0" lang="en-US" sz="3200" strike="noStrike" u="none">
              <a:solidFill>
                <a:srgbClr val="ffffff"/>
              </a:solidFill>
              <a:effectLst/>
              <a:uFillTx/>
              <a:latin typeface="Times New Roman"/>
            </a:endParaRPr>
          </a:p>
        </p:txBody>
      </p:sp>
      <p:pic>
        <p:nvPicPr>
          <p:cNvPr id="1011" name="" descr=""/>
          <p:cNvPicPr/>
          <p:nvPr/>
        </p:nvPicPr>
        <p:blipFill>
          <a:blip r:embed="rId2"/>
          <a:stretch/>
        </p:blipFill>
        <p:spPr>
          <a:xfrm>
            <a:off x="4647960" y="1981080"/>
            <a:ext cx="3809880" cy="4114800"/>
          </a:xfrm>
          <a:prstGeom prst="rect">
            <a:avLst/>
          </a:prstGeom>
          <a:noFill/>
          <a:ln w="0">
            <a:noFill/>
          </a:ln>
        </p:spPr>
      </p:pic>
      <p:sp>
        <p:nvSpPr>
          <p:cNvPr id="4" name="PlaceHolder 3"/>
          <p:cNvSpPr>
            <a:spLocks noGrp="1"/>
          </p:cNvSpPr>
          <p:nvPr>
            <p:ph type="ftr" idx="2"/>
          </p:nvPr>
        </p:nvSpPr>
        <p:spPr/>
        <p:txBody>
          <a:bodyPr/>
          <a:p>
            <a:r>
              <a:t>Gov Jim Geringer</a:t>
            </a:r>
          </a:p>
        </p:txBody>
      </p:sp>
    </p:spTree>
  </p:cSld>
  <p:transition spd="med">
    <p:random/>
  </p:transition>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12" name=""/>
          <p:cNvSpPr txBox="1"/>
          <p:nvPr/>
        </p:nvSpPr>
        <p:spPr>
          <a:xfrm>
            <a:off x="3124080" y="6248520"/>
            <a:ext cx="2895840" cy="457200"/>
          </a:xfrm>
          <a:prstGeom prst="rect">
            <a:avLst/>
          </a:prstGeom>
          <a:noFill/>
          <a:ln w="0">
            <a:noFill/>
          </a:ln>
        </p:spPr>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1013" name=""/>
          <p:cNvSpPr txBox="1"/>
          <p:nvPr/>
        </p:nvSpPr>
        <p:spPr>
          <a:xfrm>
            <a:off x="685800" y="6248520"/>
            <a:ext cx="1905120" cy="457200"/>
          </a:xfrm>
          <a:prstGeom prst="rect">
            <a:avLst/>
          </a:prstGeom>
          <a:noFill/>
          <a:ln w="0">
            <a:noFill/>
          </a:ln>
        </p:spPr>
        <p:txBody>
          <a:bodyPr lIns="90000" rIns="90000" tIns="46800" bIns="468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&lt;date/time&gt;</a:t>
            </a:r>
            <a:endParaRPr b="0" lang="en-US" sz="1400" strike="noStrike" u="none">
              <a:solidFill>
                <a:srgbClr val="000000"/>
              </a:solidFill>
              <a:effectLst/>
              <a:uFillTx/>
              <a:latin typeface="Times New Roman"/>
            </a:endParaRPr>
          </a:p>
        </p:txBody>
      </p:sp>
      <p:pic>
        <p:nvPicPr>
          <p:cNvPr id="1014" name="" descr=""/>
          <p:cNvPicPr/>
          <p:nvPr/>
        </p:nvPicPr>
        <p:blipFill>
          <a:blip r:embed="rId1"/>
          <a:stretch/>
        </p:blipFill>
        <p:spPr>
          <a:xfrm>
            <a:off x="-304920" y="685800"/>
            <a:ext cx="10814040" cy="5789520"/>
          </a:xfrm>
          <a:prstGeom prst="rect">
            <a:avLst/>
          </a:prstGeom>
          <a:noFill/>
          <a:ln w="0">
            <a:noFill/>
          </a:ln>
        </p:spPr>
      </p:pic>
      <p:sp>
        <p:nvSpPr>
          <p:cNvPr id="1015" name=""/>
          <p:cNvSpPr/>
          <p:nvPr/>
        </p:nvSpPr>
        <p:spPr>
          <a:xfrm>
            <a:off x="2132280" y="0"/>
            <a:ext cx="4321080" cy="580320"/>
          </a:xfrm>
          <a:prstGeom prst="rect">
            <a:avLst/>
          </a:prstGeom>
          <a:noFill/>
          <a:ln w="0">
            <a:noFill/>
          </a:ln>
        </p:spPr>
        <p:style>
          <a:lnRef idx="0"/>
          <a:fillRef idx="0"/>
          <a:effectRef idx="0"/>
          <a:fontRef idx="minor"/>
        </p:style>
        <p:txBody>
          <a:bodyPr wrap="none" lIns="92160" rIns="92160" tIns="46080" bIns="460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15 Ownership Categories</a:t>
            </a:r>
            <a:endParaRPr b="0" lang="en-US" sz="3200" strike="noStrike" u="none">
              <a:solidFill>
                <a:srgbClr val="ffffff"/>
              </a:solidFill>
              <a:effectLst/>
              <a:uFillTx/>
              <a:latin typeface="Times New Roman"/>
            </a:endParaRPr>
          </a:p>
        </p:txBody>
      </p:sp>
      <p:sp>
        <p:nvSpPr>
          <p:cNvPr id="1016" name=""/>
          <p:cNvSpPr/>
          <p:nvPr/>
        </p:nvSpPr>
        <p:spPr>
          <a:xfrm>
            <a:off x="444960" y="6019920"/>
            <a:ext cx="705996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Each with a unique set of management procedures</a:t>
            </a:r>
            <a:endParaRPr b="0" lang="en-US" sz="2400" strike="noStrike" u="none">
              <a:solidFill>
                <a:srgbClr val="ffffff"/>
              </a:solidFill>
              <a:effectLst/>
              <a:uFillTx/>
              <a:latin typeface="Times New Roman"/>
            </a:endParaRPr>
          </a:p>
        </p:txBody>
      </p:sp>
      <p:sp>
        <p:nvSpPr>
          <p:cNvPr id="1017" name=""/>
          <p:cNvSpPr/>
          <p:nvPr/>
        </p:nvSpPr>
        <p:spPr>
          <a:xfrm>
            <a:off x="6539400" y="801720"/>
            <a:ext cx="1806840" cy="825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Only 43% is</a:t>
            </a:r>
            <a:endParaRPr b="0" lang="en-US" sz="2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Private land</a:t>
            </a:r>
            <a:endParaRPr b="0" lang="en-US" sz="2400" strike="noStrike" u="none">
              <a:solidFill>
                <a:srgbClr val="ffffff"/>
              </a:solidFill>
              <a:effectLst/>
              <a:uFillTx/>
              <a:latin typeface="Times New Roman"/>
            </a:endParaRPr>
          </a:p>
        </p:txBody>
      </p:sp>
      <p:sp>
        <p:nvSpPr>
          <p:cNvPr id="1018" name=""/>
          <p:cNvSpPr/>
          <p:nvPr/>
        </p:nvSpPr>
        <p:spPr>
          <a:xfrm>
            <a:off x="162720" y="-19080"/>
            <a:ext cx="6161040" cy="5209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ahoma"/>
              </a:rPr>
              <a:t>Wyoming Land Ownership Categories</a:t>
            </a:r>
            <a:endParaRPr b="0" lang="en-US" sz="2800" strike="noStrike" u="none">
              <a:solidFill>
                <a:srgbClr val="ffffff"/>
              </a:solidFill>
              <a:effectLst/>
              <a:uFillTx/>
              <a:latin typeface="Times New Roman"/>
            </a:endParaRPr>
          </a:p>
        </p:txBody>
      </p:sp>
    </p:spTree>
  </p:cSld>
  <p:transition spd="med">
    <p:random/>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4" name="PlaceHolder 1"/>
          <p:cNvSpPr>
            <a:spLocks noGrp="1"/>
          </p:cNvSpPr>
          <p:nvPr>
            <p:ph type="title"/>
          </p:nvPr>
        </p:nvSpPr>
        <p:spPr>
          <a:xfrm>
            <a:off x="685800" y="-7668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00"/>
                </a:solidFill>
                <a:effectLst/>
                <a:uFillTx/>
                <a:latin typeface="Times New Roman"/>
              </a:rPr>
              <a:t>Western Energy Situation</a:t>
            </a:r>
            <a:endParaRPr b="0" lang="en-US" sz="4400" strike="noStrike" u="none">
              <a:solidFill>
                <a:srgbClr val="ffff00"/>
              </a:solidFill>
              <a:effectLst/>
              <a:uFillTx/>
              <a:latin typeface="Times New Roman"/>
            </a:endParaRPr>
          </a:p>
        </p:txBody>
      </p:sp>
      <p:sp>
        <p:nvSpPr>
          <p:cNvPr id="45" name="PlaceHolder 2"/>
          <p:cNvSpPr>
            <a:spLocks noGrp="1"/>
          </p:cNvSpPr>
          <p:nvPr>
            <p:ph/>
          </p:nvPr>
        </p:nvSpPr>
        <p:spPr>
          <a:xfrm>
            <a:off x="0" y="914400"/>
            <a:ext cx="9144000" cy="5486400"/>
          </a:xfrm>
          <a:prstGeom prst="rect">
            <a:avLst/>
          </a:prstGeom>
          <a:noFill/>
          <a:ln w="0">
            <a:noFill/>
          </a:ln>
        </p:spPr>
        <p:txBody>
          <a:bodyPr lIns="90000" rIns="90000" tIns="46800" bIns="46800" anchor="t">
            <a:normAutofit/>
          </a:bodyPr>
          <a:p>
            <a:pPr marL="343080" indent="-343080">
              <a:lnSpc>
                <a:spcPct val="90000"/>
              </a:lnSpc>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Short Supply:  Oil, natural Gas, electricity, water, generating plants, transmission</a:t>
            </a:r>
            <a:endParaRPr b="0" lang="en-US" sz="3200" strike="noStrike" u="none">
              <a:solidFill>
                <a:srgbClr val="ffffff"/>
              </a:solidFill>
              <a:effectLst/>
              <a:uFillTx/>
              <a:latin typeface="Times New Roman"/>
            </a:endParaRPr>
          </a:p>
          <a:p>
            <a:pPr marL="343080" indent="-343080">
              <a:lnSpc>
                <a:spcPct val="90000"/>
              </a:lnSpc>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A crisis?  Most people don’t really believe there is a crisis.  At least not a crisis of supply. They might believe there’s a price crisis or a political crisis</a:t>
            </a:r>
            <a:endParaRPr b="0" lang="en-US" sz="3200" strike="noStrike" u="none">
              <a:solidFill>
                <a:srgbClr val="ffffff"/>
              </a:solidFill>
              <a:effectLst/>
              <a:uFillTx/>
              <a:latin typeface="Times New Roman"/>
            </a:endParaRPr>
          </a:p>
          <a:p>
            <a:pPr marL="343080" indent="-343080">
              <a:lnSpc>
                <a:spcPct val="90000"/>
              </a:lnSpc>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Electricity demand is growing at two to three percent per year, driven by the new economy and increasing use of technology, increased consumption and affluence.   Supply is growing at one percent.</a:t>
            </a:r>
            <a:endParaRPr b="0" lang="en-US" sz="3200" strike="noStrike" u="none">
              <a:solidFill>
                <a:srgbClr val="ffffff"/>
              </a:solidFill>
              <a:effectLst/>
              <a:uFillTx/>
              <a:latin typeface="Times New Roman"/>
            </a:endParaRPr>
          </a:p>
          <a:p>
            <a:pPr marL="343080" indent="-343080">
              <a:lnSpc>
                <a:spcPct val="90000"/>
              </a:lnSpc>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Several factors came together all at one time to create the recent upsurge in prices</a:t>
            </a:r>
            <a:r>
              <a:rPr b="0" lang="en-US" sz="3200" strike="noStrike" u="none">
                <a:solidFill>
                  <a:srgbClr val="ffffff"/>
                </a:solidFill>
                <a:effectLst/>
                <a:uFillTx/>
                <a:latin typeface="Times New Roman"/>
              </a:rPr>
              <a:t>	</a:t>
            </a:r>
            <a:endParaRPr b="0" lang="en-US" sz="3200" strike="noStrike" u="none">
              <a:solidFill>
                <a:srgbClr val="ffffff"/>
              </a:solidFill>
              <a:effectLst/>
              <a:uFillTx/>
              <a:latin typeface="Times New Roman"/>
            </a:endParaRPr>
          </a:p>
        </p:txBody>
      </p:sp>
      <p:sp>
        <p:nvSpPr>
          <p:cNvPr id="4" name="PlaceHolder 3"/>
          <p:cNvSpPr>
            <a:spLocks noGrp="1"/>
          </p:cNvSpPr>
          <p:nvPr>
            <p:ph type="ftr" idx="2"/>
          </p:nvPr>
        </p:nvSpPr>
        <p:spPr/>
        <p:txBody>
          <a:bodyPr/>
          <a:p>
            <a:r>
              <a:t>Gov Jim Geringer</a:t>
            </a:r>
          </a:p>
        </p:txBody>
      </p:sp>
    </p:spTree>
  </p:cSld>
  <p:transition spd="med">
    <p:random/>
  </p:transition>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19" name=""/>
          <p:cNvSpPr/>
          <p:nvPr/>
        </p:nvSpPr>
        <p:spPr>
          <a:xfrm>
            <a:off x="-3368520" y="190512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ffffff"/>
              </a:solidFill>
              <a:effectLst/>
              <a:uFillTx/>
              <a:latin typeface="Times New Roman"/>
            </a:endParaRPr>
          </a:p>
        </p:txBody>
      </p:sp>
      <p:grpSp>
        <p:nvGrpSpPr>
          <p:cNvPr id="1020" name=""/>
          <p:cNvGrpSpPr/>
          <p:nvPr/>
        </p:nvGrpSpPr>
        <p:grpSpPr>
          <a:xfrm>
            <a:off x="1600200" y="1143000"/>
            <a:ext cx="4414320" cy="3870000"/>
            <a:chOff x="1600200" y="1143000"/>
            <a:chExt cx="4414320" cy="3870000"/>
          </a:xfrm>
        </p:grpSpPr>
        <p:grpSp>
          <p:nvGrpSpPr>
            <p:cNvPr id="1021" name=""/>
            <p:cNvGrpSpPr/>
            <p:nvPr/>
          </p:nvGrpSpPr>
          <p:grpSpPr>
            <a:xfrm>
              <a:off x="1627920" y="1170720"/>
              <a:ext cx="4358160" cy="3814200"/>
              <a:chOff x="1627920" y="1170720"/>
              <a:chExt cx="4358160" cy="3814200"/>
            </a:xfrm>
          </p:grpSpPr>
          <p:sp>
            <p:nvSpPr>
              <p:cNvPr id="1022" name=""/>
              <p:cNvSpPr/>
              <p:nvPr/>
            </p:nvSpPr>
            <p:spPr>
              <a:xfrm>
                <a:off x="1627920" y="1170720"/>
                <a:ext cx="4358160" cy="3814200"/>
              </a:xfrm>
              <a:prstGeom prst="rect">
                <a:avLst/>
              </a:prstGeom>
              <a:noFill/>
              <a:ln w="0">
                <a:noFill/>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Palatino"/>
                  </a:rPr>
                  <a:t>  </a:t>
                </a:r>
                <a:r>
                  <a:rPr b="0" lang="en-US" sz="17000" strike="noStrike" u="none">
                    <a:solidFill>
                      <a:srgbClr val="ffffff"/>
                    </a:solidFill>
                    <a:effectLst/>
                    <a:uFillTx/>
                    <a:latin typeface="Palatino"/>
                  </a:rPr>
                  <a:t> </a:t>
                </a:r>
                <a:r>
                  <a:rPr b="0" lang="en-US" sz="2400" strike="noStrike" u="none">
                    <a:solidFill>
                      <a:srgbClr val="ffffff"/>
                    </a:solidFill>
                    <a:effectLst/>
                    <a:uFillTx/>
                    <a:latin typeface="Palatino"/>
                  </a:rPr>
                  <a:t>                                                         </a:t>
                </a:r>
                <a:endParaRPr b="0" lang="en-US" sz="2400" strike="noStrike" u="none">
                  <a:solidFill>
                    <a:srgbClr val="ffffff"/>
                  </a:solidFill>
                  <a:effectLst/>
                  <a:uFillTx/>
                  <a:latin typeface="Times New Roman"/>
                </a:endParaRPr>
              </a:p>
            </p:txBody>
          </p:sp>
          <p:sp>
            <p:nvSpPr>
              <p:cNvPr id="1023" name=""/>
              <p:cNvSpPr/>
              <p:nvPr/>
            </p:nvSpPr>
            <p:spPr>
              <a:xfrm>
                <a:off x="1627920" y="1170720"/>
                <a:ext cx="4358160" cy="3814200"/>
              </a:xfrm>
              <a:prstGeom prst="rect">
                <a:avLst/>
              </a:prstGeom>
              <a:noFill/>
              <a:ln w="0">
                <a:solidFill>
                  <a:srgbClr val="a0a0a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1024" name=""/>
            <p:cNvSpPr/>
            <p:nvPr/>
          </p:nvSpPr>
          <p:spPr>
            <a:xfrm>
              <a:off x="1600200" y="1143000"/>
              <a:ext cx="4414320" cy="3870000"/>
            </a:xfrm>
            <a:prstGeom prst="rect">
              <a:avLst/>
            </a:prstGeom>
            <a:noFill/>
            <a:ln w="44280">
              <a:solidFill>
                <a:srgbClr val="003300"/>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pic>
        <p:nvPicPr>
          <p:cNvPr id="1025" name="fig1proj" descr=""/>
          <p:cNvPicPr/>
          <p:nvPr/>
        </p:nvPicPr>
        <p:blipFill>
          <a:blip r:embed="rId1"/>
          <a:stretch/>
        </p:blipFill>
        <p:spPr>
          <a:xfrm>
            <a:off x="1828800" y="1295280"/>
            <a:ext cx="5575320" cy="3386160"/>
          </a:xfrm>
          <a:prstGeom prst="rect">
            <a:avLst/>
          </a:prstGeom>
          <a:noFill/>
          <a:ln w="0">
            <a:noFill/>
          </a:ln>
        </p:spPr>
      </p:pic>
      <p:sp>
        <p:nvSpPr>
          <p:cNvPr id="1026" name=""/>
          <p:cNvSpPr/>
          <p:nvPr/>
        </p:nvSpPr>
        <p:spPr>
          <a:xfrm>
            <a:off x="0" y="6248520"/>
            <a:ext cx="6553080" cy="17704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Palatino"/>
              </a:rPr>
              <a:t> </a:t>
            </a:r>
            <a:r>
              <a:rPr b="0" lang="en-US" sz="1400" strike="noStrike" u="none">
                <a:solidFill>
                  <a:srgbClr val="ffffff"/>
                </a:solidFill>
                <a:effectLst/>
                <a:uFillTx/>
                <a:latin typeface="Palatino"/>
              </a:rPr>
              <a:t>  Source: Energy Information Administration - "Uranium Market Model", runs 1999_12 and 1999_26, (August 30, 1999).</a:t>
            </a:r>
            <a:endParaRPr b="0" lang="en-US" sz="1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400"/>
            </a:br>
            <a:endParaRPr b="0" lang="en-US" sz="2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1027" name=""/>
          <p:cNvSpPr/>
          <p:nvPr/>
        </p:nvSpPr>
        <p:spPr>
          <a:xfrm>
            <a:off x="40680" y="228600"/>
            <a:ext cx="7278480" cy="8913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Projected Uranium Spot-Market Price, 1999-2015</a:t>
            </a:r>
            <a:r>
              <a:rPr b="0" lang="en-US" sz="2400" strike="noStrike" u="none">
                <a:solidFill>
                  <a:srgbClr val="ffffff"/>
                </a:solidFill>
                <a:effectLst/>
                <a:uFillTx/>
                <a:latin typeface="Arial"/>
              </a:rPr>
              <a:t> </a:t>
            </a:r>
            <a:br>
              <a:rPr sz="2400"/>
            </a:br>
            <a:r>
              <a:rPr b="0" lang="en-US" sz="2400" strike="noStrike" u="none">
                <a:solidFill>
                  <a:srgbClr val="ffffff"/>
                </a:solidFill>
                <a:effectLst/>
                <a:uFillTx/>
                <a:latin typeface="Arial"/>
              </a:rPr>
              <a:t>(1998 Dollars per Pound U</a:t>
            </a:r>
            <a:r>
              <a:rPr b="0" lang="en-US" sz="2400" strike="noStrike" u="none" baseline="-30000">
                <a:solidFill>
                  <a:srgbClr val="ffffff"/>
                </a:solidFill>
                <a:effectLst/>
                <a:uFillTx/>
                <a:latin typeface="Arial"/>
              </a:rPr>
              <a:t>3</a:t>
            </a:r>
            <a:r>
              <a:rPr b="0" lang="en-US" sz="2400" strike="noStrike" u="none">
                <a:solidFill>
                  <a:srgbClr val="ffffff"/>
                </a:solidFill>
                <a:effectLst/>
                <a:uFillTx/>
                <a:latin typeface="Arial"/>
              </a:rPr>
              <a:t>O</a:t>
            </a:r>
            <a:r>
              <a:rPr b="0" lang="en-US" sz="2400" strike="noStrike" u="none" baseline="-30000">
                <a:solidFill>
                  <a:srgbClr val="ffffff"/>
                </a:solidFill>
                <a:effectLst/>
                <a:uFillTx/>
                <a:latin typeface="Arial"/>
              </a:rPr>
              <a:t>8</a:t>
            </a:r>
            <a:r>
              <a:rPr b="0" lang="en-US" sz="2400" strike="noStrike" u="none">
                <a:solidFill>
                  <a:srgbClr val="ffffff"/>
                </a:solidFill>
                <a:effectLst/>
                <a:uFillTx/>
                <a:latin typeface="Arial"/>
              </a:rPr>
              <a:t>)</a:t>
            </a:r>
            <a:endParaRPr b="0" lang="en-US" sz="2400" strike="noStrike" u="none">
              <a:solidFill>
                <a:srgbClr val="ffffff"/>
              </a:solidFill>
              <a:effectLst/>
              <a:uFillTx/>
              <a:latin typeface="Times New Roman"/>
            </a:endParaRPr>
          </a:p>
        </p:txBody>
      </p:sp>
      <p:sp>
        <p:nvSpPr>
          <p:cNvPr id="1028" name=""/>
          <p:cNvSpPr/>
          <p:nvPr/>
        </p:nvSpPr>
        <p:spPr>
          <a:xfrm>
            <a:off x="3276360" y="6553080"/>
            <a:ext cx="210708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ff"/>
                </a:solidFill>
                <a:effectLst/>
                <a:uFillTx/>
                <a:latin typeface="Times New Roman"/>
              </a:rPr>
              <a:t>DOE updated Jan 31, 2001</a:t>
            </a:r>
            <a:endParaRPr b="0" lang="en-US" sz="1400" strike="noStrike" u="none">
              <a:solidFill>
                <a:srgbClr val="ffffff"/>
              </a:solidFill>
              <a:effectLst/>
              <a:uFillTx/>
              <a:latin typeface="Times New Roman"/>
            </a:endParaRPr>
          </a:p>
        </p:txBody>
      </p:sp>
      <p:sp>
        <p:nvSpPr>
          <p:cNvPr id="1029" name=""/>
          <p:cNvSpPr/>
          <p:nvPr/>
        </p:nvSpPr>
        <p:spPr>
          <a:xfrm>
            <a:off x="286920" y="5146560"/>
            <a:ext cx="6503760" cy="8254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Challenges:  High capital costs, public perceptions, </a:t>
            </a:r>
            <a:endParaRPr b="0" lang="en-US" sz="24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storage of spent waste.  Positive trends in 2001.</a:t>
            </a:r>
            <a:endParaRPr b="0" lang="en-US" sz="2400" strike="noStrike" u="none">
              <a:solidFill>
                <a:srgbClr val="ffffff"/>
              </a:solidFill>
              <a:effectLst/>
              <a:uFillTx/>
              <a:latin typeface="Times New Roman"/>
            </a:endParaRPr>
          </a:p>
        </p:txBody>
      </p:sp>
      <p:sp>
        <p:nvSpPr>
          <p:cNvPr id="2" name="PlaceHolder 1"/>
          <p:cNvSpPr>
            <a:spLocks noGrp="1"/>
          </p:cNvSpPr>
          <p:nvPr>
            <p:ph type="ftr" idx="2"/>
          </p:nvPr>
        </p:nvSpPr>
        <p:spPr/>
        <p:txBody>
          <a:bodyPr/>
          <a:p>
            <a:r>
              <a:t>Gov Jim Geringer</a:t>
            </a:r>
          </a:p>
        </p:txBody>
      </p:sp>
    </p:spTree>
  </p:cSld>
  <p:transition spd="med">
    <p:random/>
  </p:transition>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30" name="PlaceHolder 1"/>
          <p:cNvSpPr>
            <a:spLocks noGrp="1"/>
          </p:cNvSpPr>
          <p:nvPr>
            <p:ph type="title"/>
          </p:nvPr>
        </p:nvSpPr>
        <p:spPr>
          <a:xfrm>
            <a:off x="304920" y="151920"/>
            <a:ext cx="853416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00"/>
                </a:solidFill>
                <a:effectLst/>
                <a:uFillTx/>
                <a:latin typeface="Times New Roman"/>
              </a:rPr>
              <a:t>Coal in the West’s Energy Future</a:t>
            </a:r>
            <a:endParaRPr b="0" lang="en-US" sz="4400" strike="noStrike" u="none">
              <a:solidFill>
                <a:srgbClr val="ffff00"/>
              </a:solidFill>
              <a:effectLst/>
              <a:uFillTx/>
              <a:latin typeface="Times New Roman"/>
            </a:endParaRPr>
          </a:p>
        </p:txBody>
      </p:sp>
      <p:sp>
        <p:nvSpPr>
          <p:cNvPr id="1031" name="PlaceHolder 2"/>
          <p:cNvSpPr>
            <a:spLocks noGrp="1"/>
          </p:cNvSpPr>
          <p:nvPr>
            <p:ph/>
          </p:nvPr>
        </p:nvSpPr>
        <p:spPr>
          <a:xfrm>
            <a:off x="685800" y="1066680"/>
            <a:ext cx="7772400" cy="4114800"/>
          </a:xfrm>
          <a:prstGeom prst="rect">
            <a:avLst/>
          </a:prstGeom>
          <a:noFill/>
          <a:ln w="0">
            <a:noFill/>
          </a:ln>
        </p:spPr>
        <p:txBody>
          <a:bodyPr lIns="90000" rIns="90000" tIns="46800" bIns="46800" anchor="t">
            <a:normAutofit fontScale="85000" lnSpcReduction="19999"/>
          </a:bodyPr>
          <a:p>
            <a:pPr marL="343080" indent="-343080">
              <a:lnSpc>
                <a:spcPct val="9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Advantages</a:t>
            </a:r>
            <a:endParaRPr b="0" lang="en-US" sz="2800" strike="noStrike" u="none">
              <a:solidFill>
                <a:srgbClr val="ffffff"/>
              </a:solidFill>
              <a:effectLst/>
              <a:uFillTx/>
              <a:latin typeface="Times New Roman"/>
            </a:endParaRPr>
          </a:p>
          <a:p>
            <a:pPr lvl="1" marL="743040" indent="-285840">
              <a:lnSpc>
                <a:spcPct val="90000"/>
              </a:lnSpc>
              <a:spcBef>
                <a:spcPts val="601"/>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Extensive reserves</a:t>
            </a:r>
            <a:endParaRPr b="0" lang="en-US" sz="2400" strike="noStrike" u="none">
              <a:solidFill>
                <a:srgbClr val="ffffff"/>
              </a:solidFill>
              <a:effectLst/>
              <a:uFillTx/>
              <a:latin typeface="Times New Roman"/>
            </a:endParaRPr>
          </a:p>
          <a:p>
            <a:pPr lvl="1" marL="743040" indent="-285840">
              <a:lnSpc>
                <a:spcPct val="90000"/>
              </a:lnSpc>
              <a:spcBef>
                <a:spcPts val="601"/>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Low, stable prices</a:t>
            </a:r>
            <a:endParaRPr b="0" lang="en-US" sz="2400" strike="noStrike" u="none">
              <a:solidFill>
                <a:srgbClr val="ffffff"/>
              </a:solidFill>
              <a:effectLst/>
              <a:uFillTx/>
              <a:latin typeface="Times New Roman"/>
            </a:endParaRPr>
          </a:p>
          <a:p>
            <a:pPr lvl="1" marL="743040" indent="-285840">
              <a:lnSpc>
                <a:spcPct val="90000"/>
              </a:lnSpc>
              <a:spcBef>
                <a:spcPts val="601"/>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Competitive electrical generation economics</a:t>
            </a:r>
            <a:endParaRPr b="0" lang="en-US" sz="2400" strike="noStrike" u="none">
              <a:solidFill>
                <a:srgbClr val="ffffff"/>
              </a:solidFill>
              <a:effectLst/>
              <a:uFillTx/>
              <a:latin typeface="Times New Roman"/>
            </a:endParaRPr>
          </a:p>
          <a:p>
            <a:pPr marL="343080" indent="-343080">
              <a:lnSpc>
                <a:spcPct val="9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Environmental Performance Improving</a:t>
            </a:r>
            <a:endParaRPr b="0" lang="en-US" sz="2800" strike="noStrike" u="none">
              <a:solidFill>
                <a:srgbClr val="ffffff"/>
              </a:solidFill>
              <a:effectLst/>
              <a:uFillTx/>
              <a:latin typeface="Times New Roman"/>
            </a:endParaRPr>
          </a:p>
          <a:p>
            <a:pPr marL="343080" indent="-343080">
              <a:lnSpc>
                <a:spcPct val="9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Coal (and gas) will need to address climate change concerns related to CO</a:t>
            </a:r>
            <a:r>
              <a:rPr b="0" lang="en-US" sz="2800" strike="noStrike" u="none" baseline="-25000">
                <a:solidFill>
                  <a:srgbClr val="ffffff"/>
                </a:solidFill>
                <a:effectLst/>
                <a:uFillTx/>
                <a:latin typeface="Times New Roman"/>
              </a:rPr>
              <a:t>2, </a:t>
            </a:r>
            <a:r>
              <a:rPr b="0" lang="en-US" sz="2800" strike="noStrike" u="none">
                <a:solidFill>
                  <a:srgbClr val="ffffff"/>
                </a:solidFill>
                <a:effectLst/>
                <a:uFillTx/>
                <a:latin typeface="Times New Roman"/>
              </a:rPr>
              <a:t>and SOX.  May take another 20 years</a:t>
            </a:r>
            <a:endParaRPr b="0" lang="en-US" sz="2800" strike="noStrike" u="none">
              <a:solidFill>
                <a:srgbClr val="ffffff"/>
              </a:solidFill>
              <a:effectLst/>
              <a:uFillTx/>
              <a:latin typeface="Times New Roman"/>
            </a:endParaRPr>
          </a:p>
          <a:p>
            <a:pPr marL="343080" indent="-343080">
              <a:lnSpc>
                <a:spcPct val="9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Investor Certainty Required</a:t>
            </a:r>
            <a:endParaRPr b="0" lang="en-US" sz="2800" strike="noStrike" u="none">
              <a:solidFill>
                <a:srgbClr val="ffffff"/>
              </a:solidFill>
              <a:effectLst/>
              <a:uFillTx/>
              <a:latin typeface="Times New Roman"/>
            </a:endParaRPr>
          </a:p>
          <a:p>
            <a:pPr lvl="1" marL="743040" indent="-285840">
              <a:lnSpc>
                <a:spcPct val="90000"/>
              </a:lnSpc>
              <a:spcBef>
                <a:spcPts val="601"/>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Achievable regulatory time frames</a:t>
            </a:r>
            <a:endParaRPr b="0" lang="en-US" sz="2400" strike="noStrike" u="none">
              <a:solidFill>
                <a:srgbClr val="ffffff"/>
              </a:solidFill>
              <a:effectLst/>
              <a:uFillTx/>
              <a:latin typeface="Times New Roman"/>
            </a:endParaRPr>
          </a:p>
          <a:p>
            <a:pPr lvl="1" marL="743040" indent="-285840">
              <a:lnSpc>
                <a:spcPct val="90000"/>
              </a:lnSpc>
              <a:spcBef>
                <a:spcPts val="601"/>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Streamlining siting and permitting</a:t>
            </a:r>
            <a:endParaRPr b="0" lang="en-US" sz="2400" strike="noStrike" u="none">
              <a:solidFill>
                <a:srgbClr val="ffffff"/>
              </a:solidFill>
              <a:effectLst/>
              <a:uFillTx/>
              <a:latin typeface="Times New Roman"/>
            </a:endParaRPr>
          </a:p>
          <a:p>
            <a:pPr lvl="1" marL="743040" indent="-285840">
              <a:lnSpc>
                <a:spcPct val="90000"/>
              </a:lnSpc>
              <a:spcBef>
                <a:spcPts val="601"/>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Emissions trading would be beneficial</a:t>
            </a:r>
            <a:endParaRPr b="0" lang="en-US" sz="2400" strike="noStrike" u="none">
              <a:solidFill>
                <a:srgbClr val="ffffff"/>
              </a:solidFill>
              <a:effectLst/>
              <a:uFillTx/>
              <a:latin typeface="Times New Roman"/>
            </a:endParaRPr>
          </a:p>
          <a:p>
            <a:pPr lvl="1" marL="743040" indent="-285840">
              <a:lnSpc>
                <a:spcPct val="90000"/>
              </a:lnSpc>
              <a:spcBef>
                <a:spcPts val="601"/>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Tax incentives not needed</a:t>
            </a:r>
            <a:endParaRPr b="0" lang="en-US" sz="2400" strike="noStrike" u="none">
              <a:solidFill>
                <a:srgbClr val="ffffff"/>
              </a:solidFill>
              <a:effectLst/>
              <a:uFillTx/>
              <a:latin typeface="Times New Roman"/>
            </a:endParaRPr>
          </a:p>
        </p:txBody>
      </p:sp>
      <p:sp>
        <p:nvSpPr>
          <p:cNvPr id="4" name="PlaceHolder 3"/>
          <p:cNvSpPr>
            <a:spLocks noGrp="1"/>
          </p:cNvSpPr>
          <p:nvPr>
            <p:ph type="ftr" idx="2"/>
          </p:nvPr>
        </p:nvSpPr>
        <p:spPr/>
        <p:txBody>
          <a:bodyPr/>
          <a:p>
            <a:r>
              <a:t>Gov Jim Geringer</a:t>
            </a:r>
          </a:p>
        </p:txBody>
      </p:sp>
    </p:spTree>
  </p:cSld>
  <p:transition spd="med">
    <p:random/>
  </p:transition>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32" name="PlaceHolder 1"/>
          <p:cNvSpPr>
            <a:spLocks noGrp="1"/>
          </p:cNvSpPr>
          <p:nvPr>
            <p:ph type="title"/>
          </p:nvPr>
        </p:nvSpPr>
        <p:spPr>
          <a:xfrm>
            <a:off x="762120" y="30456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00"/>
                </a:solidFill>
                <a:effectLst/>
                <a:uFillTx/>
                <a:latin typeface="Times New Roman"/>
              </a:rPr>
              <a:t>Renewables</a:t>
            </a:r>
            <a:r>
              <a:rPr b="0" lang="en-US" sz="4400" strike="noStrike" u="none">
                <a:solidFill>
                  <a:srgbClr val="ffff00"/>
                </a:solidFill>
                <a:effectLst/>
                <a:uFillTx/>
                <a:latin typeface="Times New Roman"/>
              </a:rPr>
              <a:t>	</a:t>
            </a:r>
            <a:endParaRPr b="0" lang="en-US" sz="4400" strike="noStrike" u="none">
              <a:solidFill>
                <a:srgbClr val="ffff00"/>
              </a:solidFill>
              <a:effectLst/>
              <a:uFillTx/>
              <a:latin typeface="Times New Roman"/>
            </a:endParaRPr>
          </a:p>
        </p:txBody>
      </p:sp>
      <p:sp>
        <p:nvSpPr>
          <p:cNvPr id="1033" name="PlaceHolder 2"/>
          <p:cNvSpPr>
            <a:spLocks noGrp="1"/>
          </p:cNvSpPr>
          <p:nvPr>
            <p:ph/>
          </p:nvPr>
        </p:nvSpPr>
        <p:spPr>
          <a:xfrm>
            <a:off x="685800" y="1219320"/>
            <a:ext cx="7772400" cy="5486400"/>
          </a:xfrm>
          <a:prstGeom prst="rect">
            <a:avLst/>
          </a:prstGeom>
          <a:noFill/>
          <a:ln w="0">
            <a:noFill/>
          </a:ln>
        </p:spPr>
        <p:txBody>
          <a:bodyPr lIns="90000" rIns="90000" tIns="46800" bIns="46800" anchor="t">
            <a:normAutofit/>
          </a:bodyPr>
          <a:p>
            <a:pPr marL="343080" indent="-34308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Wind potential is infinite</a:t>
            </a:r>
            <a:endParaRPr b="0" lang="en-US" sz="3200" strike="noStrike" u="none">
              <a:solidFill>
                <a:srgbClr val="ffffff"/>
              </a:solidFill>
              <a:effectLst/>
              <a:uFillTx/>
              <a:latin typeface="Times New Roman"/>
            </a:endParaRPr>
          </a:p>
          <a:p>
            <a:pPr lvl="1" marL="743040" indent="-285840">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Cost competitive with natural gas</a:t>
            </a:r>
            <a:endParaRPr b="0" lang="en-US" sz="2800" strike="noStrike" u="none">
              <a:solidFill>
                <a:srgbClr val="ffffff"/>
              </a:solidFill>
              <a:effectLst/>
              <a:uFillTx/>
              <a:latin typeface="Times New Roman"/>
            </a:endParaRPr>
          </a:p>
          <a:p>
            <a:pPr lvl="1" marL="743040" indent="-285840">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Depends on new transmission lines</a:t>
            </a:r>
            <a:endParaRPr b="0" lang="en-US" sz="2800" strike="noStrike" u="none">
              <a:solidFill>
                <a:srgbClr val="ffffff"/>
              </a:solidFill>
              <a:effectLst/>
              <a:uFillTx/>
              <a:latin typeface="Times New Roman"/>
            </a:endParaRPr>
          </a:p>
          <a:p>
            <a:pPr marL="343080" indent="-34308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Solar photovoltaics still a niche market</a:t>
            </a:r>
            <a:endParaRPr b="0" lang="en-US" sz="3200" strike="noStrike" u="none">
              <a:solidFill>
                <a:srgbClr val="ffffff"/>
              </a:solidFill>
              <a:effectLst/>
              <a:uFillTx/>
              <a:latin typeface="Times New Roman"/>
            </a:endParaRPr>
          </a:p>
          <a:p>
            <a:pPr lvl="1" marL="743040" indent="-285840">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More suited for reliability applications</a:t>
            </a:r>
            <a:endParaRPr b="0" lang="en-US" sz="2800" strike="noStrike" u="none">
              <a:solidFill>
                <a:srgbClr val="ffffff"/>
              </a:solidFill>
              <a:effectLst/>
              <a:uFillTx/>
              <a:latin typeface="Times New Roman"/>
            </a:endParaRPr>
          </a:p>
          <a:p>
            <a:pPr marL="343080" indent="-34308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Hydro is the historical favorite</a:t>
            </a:r>
            <a:endParaRPr b="0" lang="en-US" sz="3200" strike="noStrike" u="none">
              <a:solidFill>
                <a:srgbClr val="ffffff"/>
              </a:solidFill>
              <a:effectLst/>
              <a:uFillTx/>
              <a:latin typeface="Times New Roman"/>
            </a:endParaRPr>
          </a:p>
          <a:p>
            <a:pPr lvl="1" marL="743040" indent="-285840">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Affected by this year’s drought</a:t>
            </a:r>
            <a:endParaRPr b="0" lang="en-US" sz="2800" strike="noStrike" u="none">
              <a:solidFill>
                <a:srgbClr val="ffffff"/>
              </a:solidFill>
              <a:effectLst/>
              <a:uFillTx/>
              <a:latin typeface="Times New Roman"/>
            </a:endParaRPr>
          </a:p>
          <a:p>
            <a:pPr lvl="1" marL="743040" indent="-285840">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No new dams likely</a:t>
            </a:r>
            <a:endParaRPr b="0" lang="en-US" sz="2800" strike="noStrike" u="none">
              <a:solidFill>
                <a:srgbClr val="ffffff"/>
              </a:solidFill>
              <a:effectLst/>
              <a:uFillTx/>
              <a:latin typeface="Times New Roman"/>
            </a:endParaRPr>
          </a:p>
          <a:p>
            <a:pPr marL="343080" indent="-34308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Western Regional Air Partnership has set a goal of 20% renewables by 2015</a:t>
            </a:r>
            <a:endParaRPr b="0" lang="en-US" sz="3200" strike="noStrike" u="none">
              <a:solidFill>
                <a:srgbClr val="ffffff"/>
              </a:solidFill>
              <a:effectLst/>
              <a:uFillTx/>
              <a:latin typeface="Times New Roman"/>
            </a:endParaRPr>
          </a:p>
        </p:txBody>
      </p:sp>
      <p:sp>
        <p:nvSpPr>
          <p:cNvPr id="4" name="PlaceHolder 3"/>
          <p:cNvSpPr>
            <a:spLocks noGrp="1"/>
          </p:cNvSpPr>
          <p:nvPr>
            <p:ph type="ftr" idx="2"/>
          </p:nvPr>
        </p:nvSpPr>
        <p:spPr/>
        <p:txBody>
          <a:bodyPr/>
          <a:p>
            <a:r>
              <a:t>Gov Jim Geringer</a:t>
            </a:r>
          </a:p>
        </p:txBody>
      </p:sp>
    </p:spTree>
  </p:cSld>
  <p:transition spd="med">
    <p:random/>
  </p:transition>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34"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00"/>
                </a:solidFill>
                <a:effectLst/>
                <a:uFillTx/>
                <a:latin typeface="Times New Roman"/>
              </a:rPr>
              <a:t>Conservation</a:t>
            </a:r>
            <a:endParaRPr b="0" lang="en-US" sz="4400" strike="noStrike" u="none">
              <a:solidFill>
                <a:srgbClr val="ffff00"/>
              </a:solidFill>
              <a:effectLst/>
              <a:uFillTx/>
              <a:latin typeface="Times New Roman"/>
            </a:endParaRPr>
          </a:p>
        </p:txBody>
      </p:sp>
      <p:sp>
        <p:nvSpPr>
          <p:cNvPr id="1035" name="PlaceHolder 2"/>
          <p:cNvSpPr>
            <a:spLocks noGrp="1"/>
          </p:cNvSpPr>
          <p:nvPr>
            <p:ph/>
          </p:nvPr>
        </p:nvSpPr>
        <p:spPr>
          <a:xfrm>
            <a:off x="685440" y="1981080"/>
            <a:ext cx="8458200" cy="4114800"/>
          </a:xfrm>
          <a:prstGeom prst="rect">
            <a:avLst/>
          </a:prstGeom>
          <a:noFill/>
          <a:ln w="0">
            <a:noFill/>
          </a:ln>
        </p:spPr>
        <p:txBody>
          <a:bodyPr lIns="90000" rIns="90000" tIns="46800" bIns="46800" anchor="t">
            <a:normAutofit/>
          </a:bodyPr>
          <a:p>
            <a:pPr marL="343080" indent="-343080">
              <a:lnSpc>
                <a:spcPct val="90000"/>
              </a:lnSpc>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Pure conservation saves only about 2 percent</a:t>
            </a:r>
            <a:endParaRPr b="0" lang="en-US" sz="3200" strike="noStrike" u="none">
              <a:solidFill>
                <a:srgbClr val="ffffff"/>
              </a:solidFill>
              <a:effectLst/>
              <a:uFillTx/>
              <a:latin typeface="Times New Roman"/>
            </a:endParaRPr>
          </a:p>
          <a:p>
            <a:pPr marL="343080" indent="-343080">
              <a:lnSpc>
                <a:spcPct val="90000"/>
              </a:lnSpc>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Changes in design efficiencies needed</a:t>
            </a:r>
            <a:endParaRPr b="0" lang="en-US" sz="3200" strike="noStrike" u="none">
              <a:solidFill>
                <a:srgbClr val="ffffff"/>
              </a:solidFill>
              <a:effectLst/>
              <a:uFillTx/>
              <a:latin typeface="Times New Roman"/>
            </a:endParaRPr>
          </a:p>
          <a:p>
            <a:pPr lvl="1" marL="743040" indent="-285840">
              <a:lnSpc>
                <a:spcPct val="9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Buildings, technology equipment, appliances</a:t>
            </a:r>
            <a:endParaRPr b="0" lang="en-US" sz="2800" strike="noStrike" u="none">
              <a:solidFill>
                <a:srgbClr val="ffffff"/>
              </a:solidFill>
              <a:effectLst/>
              <a:uFillTx/>
              <a:latin typeface="Times New Roman"/>
            </a:endParaRPr>
          </a:p>
          <a:p>
            <a:pPr marL="343080" indent="-343080">
              <a:lnSpc>
                <a:spcPct val="90000"/>
              </a:lnSpc>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Demand Management</a:t>
            </a:r>
            <a:endParaRPr b="0" lang="en-US" sz="3200" strike="noStrike" u="none">
              <a:solidFill>
                <a:srgbClr val="ffffff"/>
              </a:solidFill>
              <a:effectLst/>
              <a:uFillTx/>
              <a:latin typeface="Times New Roman"/>
            </a:endParaRPr>
          </a:p>
          <a:p>
            <a:pPr lvl="1" marL="743040" indent="-285840">
              <a:lnSpc>
                <a:spcPct val="9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Very effective in price sensitive supply situations</a:t>
            </a:r>
            <a:endParaRPr b="0" lang="en-US" sz="2800" strike="noStrike" u="none">
              <a:solidFill>
                <a:srgbClr val="ffffff"/>
              </a:solidFill>
              <a:effectLst/>
              <a:uFillTx/>
              <a:latin typeface="Times New Roman"/>
            </a:endParaRPr>
          </a:p>
          <a:p>
            <a:pPr lvl="1" marL="743040" indent="-285840">
              <a:lnSpc>
                <a:spcPct val="9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Move to off-peak</a:t>
            </a:r>
            <a:endParaRPr b="0" lang="en-US" sz="2800" strike="noStrike" u="none">
              <a:solidFill>
                <a:srgbClr val="ffffff"/>
              </a:solidFill>
              <a:effectLst/>
              <a:uFillTx/>
              <a:latin typeface="Times New Roman"/>
            </a:endParaRPr>
          </a:p>
          <a:p>
            <a:pPr lvl="1" marL="743040" indent="-285840">
              <a:lnSpc>
                <a:spcPct val="9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Use price signals and even rebates to encourage shift to non-peak</a:t>
            </a:r>
            <a:endParaRPr b="0" lang="en-US" sz="2800" strike="noStrike" u="none">
              <a:solidFill>
                <a:srgbClr val="ffffff"/>
              </a:solidFill>
              <a:effectLst/>
              <a:uFillTx/>
              <a:latin typeface="Times New Roman"/>
            </a:endParaRPr>
          </a:p>
          <a:p>
            <a:pPr lvl="1" marL="743040" indent="0">
              <a:lnSpc>
                <a:spcPct val="90000"/>
              </a:lnSpc>
              <a:spcBef>
                <a:spcPts val="7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ff"/>
              </a:solidFill>
              <a:effectLst/>
              <a:uFillTx/>
              <a:latin typeface="Times New Roman"/>
            </a:endParaRPr>
          </a:p>
        </p:txBody>
      </p:sp>
      <p:sp>
        <p:nvSpPr>
          <p:cNvPr id="4" name="PlaceHolder 3"/>
          <p:cNvSpPr>
            <a:spLocks noGrp="1"/>
          </p:cNvSpPr>
          <p:nvPr>
            <p:ph type="ftr" idx="2"/>
          </p:nvPr>
        </p:nvSpPr>
        <p:spPr/>
        <p:txBody>
          <a:bodyPr/>
          <a:p>
            <a:r>
              <a:t>Gov Jim Geringer</a:t>
            </a:r>
          </a:p>
        </p:txBody>
      </p:sp>
    </p:spTree>
  </p:cSld>
  <p:transition spd="med">
    <p:random/>
  </p:transition>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36"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00"/>
                </a:solidFill>
                <a:effectLst/>
                <a:uFillTx/>
                <a:latin typeface="Times New Roman"/>
              </a:rPr>
              <a:t>Distributed Processing</a:t>
            </a:r>
            <a:endParaRPr b="0" lang="en-US" sz="4400" strike="noStrike" u="none">
              <a:solidFill>
                <a:srgbClr val="ffff00"/>
              </a:solidFill>
              <a:effectLst/>
              <a:uFillTx/>
              <a:latin typeface="Times New Roman"/>
            </a:endParaRPr>
          </a:p>
        </p:txBody>
      </p:sp>
      <p:sp>
        <p:nvSpPr>
          <p:cNvPr id="1037"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marL="343080" indent="-34308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Smaller generation near the load</a:t>
            </a:r>
            <a:endParaRPr b="0" lang="en-US" sz="3200" strike="noStrike" u="none">
              <a:solidFill>
                <a:srgbClr val="ffffff"/>
              </a:solidFill>
              <a:effectLst/>
              <a:uFillTx/>
              <a:latin typeface="Times New Roman"/>
            </a:endParaRPr>
          </a:p>
          <a:p>
            <a:pPr marL="343080" indent="-34308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Microturbines, fuel cells, photovoltaic, even nuclear</a:t>
            </a:r>
            <a:endParaRPr b="0" lang="en-US" sz="3200" strike="noStrike" u="none">
              <a:solidFill>
                <a:srgbClr val="ffffff"/>
              </a:solidFill>
              <a:effectLst/>
              <a:uFillTx/>
              <a:latin typeface="Times New Roman"/>
            </a:endParaRPr>
          </a:p>
          <a:p>
            <a:pPr marL="343080" indent="-34308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Reverse the history of large central stations that require high voltage transmission</a:t>
            </a:r>
            <a:endParaRPr b="0" lang="en-US" sz="3200" strike="noStrike" u="none">
              <a:solidFill>
                <a:srgbClr val="ffffff"/>
              </a:solidFill>
              <a:effectLst/>
              <a:uFillTx/>
              <a:latin typeface="Times New Roman"/>
            </a:endParaRPr>
          </a:p>
          <a:p>
            <a:pPr marL="343080" indent="-34308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Must resolve operating practices and interconnections to the grid</a:t>
            </a:r>
            <a:endParaRPr b="0" lang="en-US" sz="3200" strike="noStrike" u="none">
              <a:solidFill>
                <a:srgbClr val="ffffff"/>
              </a:solidFill>
              <a:effectLst/>
              <a:uFillTx/>
              <a:latin typeface="Times New Roman"/>
            </a:endParaRPr>
          </a:p>
        </p:txBody>
      </p:sp>
      <p:sp>
        <p:nvSpPr>
          <p:cNvPr id="4" name="PlaceHolder 3"/>
          <p:cNvSpPr>
            <a:spLocks noGrp="1"/>
          </p:cNvSpPr>
          <p:nvPr>
            <p:ph type="ftr" idx="2"/>
          </p:nvPr>
        </p:nvSpPr>
        <p:spPr/>
        <p:txBody>
          <a:bodyPr/>
          <a:p>
            <a:r>
              <a:t>Gov Jim Geringer</a:t>
            </a:r>
          </a:p>
        </p:txBody>
      </p:sp>
    </p:spTree>
  </p:cSld>
  <p:transition spd="med">
    <p:random/>
  </p:transition>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38" name="PlaceHolder 1"/>
          <p:cNvSpPr>
            <a:spLocks noGrp="1"/>
          </p:cNvSpPr>
          <p:nvPr>
            <p:ph type="title"/>
          </p:nvPr>
        </p:nvSpPr>
        <p:spPr>
          <a:xfrm>
            <a:off x="685800" y="-36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00"/>
                </a:solidFill>
                <a:effectLst/>
                <a:uFillTx/>
                <a:latin typeface="Times New Roman"/>
              </a:rPr>
              <a:t>Climate Change</a:t>
            </a:r>
            <a:endParaRPr b="0" lang="en-US" sz="4400" strike="noStrike" u="none">
              <a:solidFill>
                <a:srgbClr val="ffff00"/>
              </a:solidFill>
              <a:effectLst/>
              <a:uFillTx/>
              <a:latin typeface="Times New Roman"/>
            </a:endParaRPr>
          </a:p>
        </p:txBody>
      </p:sp>
      <p:sp>
        <p:nvSpPr>
          <p:cNvPr id="1039" name="PlaceHolder 2"/>
          <p:cNvSpPr>
            <a:spLocks noGrp="1"/>
          </p:cNvSpPr>
          <p:nvPr>
            <p:ph/>
          </p:nvPr>
        </p:nvSpPr>
        <p:spPr>
          <a:xfrm>
            <a:off x="685800" y="914400"/>
            <a:ext cx="8229600" cy="4114800"/>
          </a:xfrm>
          <a:prstGeom prst="rect">
            <a:avLst/>
          </a:prstGeom>
          <a:noFill/>
          <a:ln w="0">
            <a:noFill/>
          </a:ln>
        </p:spPr>
        <p:txBody>
          <a:bodyPr lIns="90000" rIns="90000" tIns="46800" bIns="46800" anchor="t">
            <a:normAutofit fontScale="92500" lnSpcReduction="19999"/>
          </a:bodyPr>
          <a:p>
            <a:pPr marL="343080" indent="-343080">
              <a:lnSpc>
                <a:spcPct val="9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WRAP goal is focused on visibility</a:t>
            </a:r>
            <a:endParaRPr b="0" lang="en-US" sz="2800" strike="noStrike" u="none">
              <a:solidFill>
                <a:srgbClr val="ffffff"/>
              </a:solidFill>
              <a:effectLst/>
              <a:uFillTx/>
              <a:latin typeface="Times New Roman"/>
            </a:endParaRPr>
          </a:p>
          <a:p>
            <a:pPr marL="343080" indent="-343080">
              <a:lnSpc>
                <a:spcPct val="9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Market based flexibility mechanisms are more practical than prohibition of fossil fuels</a:t>
            </a:r>
            <a:endParaRPr b="0" lang="en-US" sz="2800" strike="noStrike" u="none">
              <a:solidFill>
                <a:srgbClr val="ffffff"/>
              </a:solidFill>
              <a:effectLst/>
              <a:uFillTx/>
              <a:latin typeface="Times New Roman"/>
            </a:endParaRPr>
          </a:p>
          <a:p>
            <a:pPr marL="343080" indent="-343080">
              <a:lnSpc>
                <a:spcPct val="9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Carbon concerns have to include developing countries</a:t>
            </a:r>
            <a:endParaRPr b="0" lang="en-US" sz="2800" strike="noStrike" u="none">
              <a:solidFill>
                <a:srgbClr val="ffffff"/>
              </a:solidFill>
              <a:effectLst/>
              <a:uFillTx/>
              <a:latin typeface="Times New Roman"/>
            </a:endParaRPr>
          </a:p>
          <a:p>
            <a:pPr lvl="1" marL="743040" indent="-285840">
              <a:lnSpc>
                <a:spcPct val="90000"/>
              </a:lnSpc>
              <a:spcBef>
                <a:spcPts val="601"/>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China has 20 percent of world population, will soon be overtaken by India</a:t>
            </a:r>
            <a:endParaRPr b="0" lang="en-US" sz="2400" strike="noStrike" u="none">
              <a:solidFill>
                <a:srgbClr val="ffffff"/>
              </a:solidFill>
              <a:effectLst/>
              <a:uFillTx/>
              <a:latin typeface="Times New Roman"/>
            </a:endParaRPr>
          </a:p>
          <a:p>
            <a:pPr lvl="1" marL="743040" indent="-285840">
              <a:lnSpc>
                <a:spcPct val="90000"/>
              </a:lnSpc>
              <a:spcBef>
                <a:spcPts val="601"/>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90% of all new coal burned will be in India, China</a:t>
            </a:r>
            <a:endParaRPr b="0" lang="en-US" sz="2400" strike="noStrike" u="none">
              <a:solidFill>
                <a:srgbClr val="ffffff"/>
              </a:solidFill>
              <a:effectLst/>
              <a:uFillTx/>
              <a:latin typeface="Times New Roman"/>
            </a:endParaRPr>
          </a:p>
          <a:p>
            <a:pPr marL="343080" indent="-343080">
              <a:lnSpc>
                <a:spcPct val="9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Emissions trading encourages balance, meets demand schedules</a:t>
            </a:r>
            <a:endParaRPr b="0" lang="en-US" sz="2800" strike="noStrike" u="none">
              <a:solidFill>
                <a:srgbClr val="ffffff"/>
              </a:solidFill>
              <a:effectLst/>
              <a:uFillTx/>
              <a:latin typeface="Times New Roman"/>
            </a:endParaRPr>
          </a:p>
          <a:p>
            <a:pPr lvl="1" marL="743040" indent="-285840">
              <a:lnSpc>
                <a:spcPct val="90000"/>
              </a:lnSpc>
              <a:spcBef>
                <a:spcPts val="601"/>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Continue to use fossil fuels, encourage renewables, especially wind,  for emissions trading, build transmission lines to connect energy rich areas with energy short</a:t>
            </a:r>
            <a:endParaRPr b="0" lang="en-US" sz="2400" strike="noStrike" u="none">
              <a:solidFill>
                <a:srgbClr val="ffffff"/>
              </a:solidFill>
              <a:effectLst/>
              <a:uFillTx/>
              <a:latin typeface="Times New Roman"/>
            </a:endParaRPr>
          </a:p>
          <a:p>
            <a:pPr marL="343080" indent="-343080">
              <a:lnSpc>
                <a:spcPct val="9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Carbon sequestration is logical but has limits</a:t>
            </a:r>
            <a:endParaRPr b="0" lang="en-US" sz="2800" strike="noStrike" u="none">
              <a:solidFill>
                <a:srgbClr val="ffffff"/>
              </a:solidFill>
              <a:effectLst/>
              <a:uFillTx/>
              <a:latin typeface="Times New Roman"/>
            </a:endParaRPr>
          </a:p>
          <a:p>
            <a:pPr marL="343080" indent="0">
              <a:lnSpc>
                <a:spcPct val="90000"/>
              </a:lnSpc>
              <a:spcBef>
                <a:spcPts val="7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ff"/>
              </a:solidFill>
              <a:effectLst/>
              <a:uFillTx/>
              <a:latin typeface="Times New Roman"/>
            </a:endParaRPr>
          </a:p>
          <a:p>
            <a:pPr marL="343080" indent="0">
              <a:lnSpc>
                <a:spcPct val="90000"/>
              </a:lnSpc>
              <a:spcBef>
                <a:spcPts val="7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ff"/>
              </a:solidFill>
              <a:effectLst/>
              <a:uFillTx/>
              <a:latin typeface="Times New Roman"/>
            </a:endParaRPr>
          </a:p>
        </p:txBody>
      </p:sp>
      <p:sp>
        <p:nvSpPr>
          <p:cNvPr id="4" name="PlaceHolder 3"/>
          <p:cNvSpPr>
            <a:spLocks noGrp="1"/>
          </p:cNvSpPr>
          <p:nvPr>
            <p:ph type="ftr" idx="2"/>
          </p:nvPr>
        </p:nvSpPr>
        <p:spPr/>
        <p:txBody>
          <a:bodyPr/>
          <a:p>
            <a:r>
              <a:t>Gov Jim Geringer</a:t>
            </a:r>
          </a:p>
        </p:txBody>
      </p:sp>
    </p:spTree>
  </p:cSld>
  <p:transition spd="med">
    <p:random/>
  </p:transition>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40" name="PlaceHolder 1"/>
          <p:cNvSpPr>
            <a:spLocks noGrp="1"/>
          </p:cNvSpPr>
          <p:nvPr>
            <p:ph type="title"/>
          </p:nvPr>
        </p:nvSpPr>
        <p:spPr>
          <a:xfrm>
            <a:off x="685800" y="7596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00"/>
                </a:solidFill>
                <a:effectLst/>
                <a:uFillTx/>
                <a:latin typeface="Times New Roman"/>
              </a:rPr>
              <a:t>View from the States</a:t>
            </a:r>
            <a:endParaRPr b="0" lang="en-US" sz="4400" strike="noStrike" u="none">
              <a:solidFill>
                <a:srgbClr val="ffff00"/>
              </a:solidFill>
              <a:effectLst/>
              <a:uFillTx/>
              <a:latin typeface="Times New Roman"/>
            </a:endParaRPr>
          </a:p>
        </p:txBody>
      </p:sp>
      <p:sp>
        <p:nvSpPr>
          <p:cNvPr id="1041" name="PlaceHolder 2"/>
          <p:cNvSpPr>
            <a:spLocks noGrp="1"/>
          </p:cNvSpPr>
          <p:nvPr>
            <p:ph/>
          </p:nvPr>
        </p:nvSpPr>
        <p:spPr>
          <a:xfrm>
            <a:off x="151920" y="914400"/>
            <a:ext cx="8991720" cy="5943600"/>
          </a:xfrm>
          <a:prstGeom prst="rect">
            <a:avLst/>
          </a:prstGeom>
          <a:noFill/>
          <a:ln w="0">
            <a:noFill/>
          </a:ln>
        </p:spPr>
        <p:txBody>
          <a:bodyPr lIns="90000" rIns="90000" tIns="46800" bIns="46800" anchor="t">
            <a:normAutofit/>
          </a:bodyPr>
          <a:p>
            <a:pPr marL="343080" indent="-343080">
              <a:lnSpc>
                <a:spcPct val="90000"/>
              </a:lnSpc>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Energy is an entire complex: BTU’s or electrons, not fuel specific</a:t>
            </a:r>
            <a:endParaRPr b="0" lang="en-US" sz="3200" strike="noStrike" u="none">
              <a:solidFill>
                <a:srgbClr val="ffffff"/>
              </a:solidFill>
              <a:effectLst/>
              <a:uFillTx/>
              <a:latin typeface="Times New Roman"/>
            </a:endParaRPr>
          </a:p>
          <a:p>
            <a:pPr marL="343080" indent="-343080">
              <a:lnSpc>
                <a:spcPct val="90000"/>
              </a:lnSpc>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ENERGY – We have it, they need it</a:t>
            </a:r>
            <a:endParaRPr b="0" lang="en-US" sz="3200" strike="noStrike" u="none">
              <a:solidFill>
                <a:srgbClr val="ffffff"/>
              </a:solidFill>
              <a:effectLst/>
              <a:uFillTx/>
              <a:latin typeface="Times New Roman"/>
            </a:endParaRPr>
          </a:p>
          <a:p>
            <a:pPr lvl="1" marL="743040" indent="-285840">
              <a:lnSpc>
                <a:spcPct val="9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Coal, natural gas, solar, wind, hydro, ethanol, nuclear, oil</a:t>
            </a:r>
            <a:endParaRPr b="0" lang="en-US" sz="2800" strike="noStrike" u="none">
              <a:solidFill>
                <a:srgbClr val="ffffff"/>
              </a:solidFill>
              <a:effectLst/>
              <a:uFillTx/>
              <a:latin typeface="Times New Roman"/>
            </a:endParaRPr>
          </a:p>
          <a:p>
            <a:pPr marL="343080" indent="-343080">
              <a:lnSpc>
                <a:spcPct val="90000"/>
              </a:lnSpc>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Environmental policy should be based on cooperation, not prescription or litigation</a:t>
            </a:r>
            <a:endParaRPr b="0" lang="en-US" sz="3200" strike="noStrike" u="none">
              <a:solidFill>
                <a:srgbClr val="ffffff"/>
              </a:solidFill>
              <a:effectLst/>
              <a:uFillTx/>
              <a:latin typeface="Times New Roman"/>
            </a:endParaRPr>
          </a:p>
          <a:p>
            <a:pPr lvl="1" marL="743040" indent="-285840">
              <a:lnSpc>
                <a:spcPct val="9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We live where we govern.  Our approaches are based on sound science and practical application</a:t>
            </a:r>
            <a:endParaRPr b="0" lang="en-US" sz="2800" strike="noStrike" u="none">
              <a:solidFill>
                <a:srgbClr val="ffffff"/>
              </a:solidFill>
              <a:effectLst/>
              <a:uFillTx/>
              <a:latin typeface="Times New Roman"/>
            </a:endParaRPr>
          </a:p>
          <a:p>
            <a:pPr marL="343080" indent="-343080">
              <a:lnSpc>
                <a:spcPct val="90000"/>
              </a:lnSpc>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No state is an island.  Our energy excess is their necessity.  Their decisions impact our citizens, our economy.  We have to work together.</a:t>
            </a:r>
            <a:endParaRPr b="0" lang="en-US" sz="3200" strike="noStrike" u="none">
              <a:solidFill>
                <a:srgbClr val="ffffff"/>
              </a:solidFill>
              <a:effectLst/>
              <a:uFillTx/>
              <a:latin typeface="Times New Roman"/>
            </a:endParaRPr>
          </a:p>
        </p:txBody>
      </p:sp>
      <p:sp>
        <p:nvSpPr>
          <p:cNvPr id="4" name="PlaceHolder 3"/>
          <p:cNvSpPr>
            <a:spLocks noGrp="1"/>
          </p:cNvSpPr>
          <p:nvPr>
            <p:ph type="ftr" idx="2"/>
          </p:nvPr>
        </p:nvSpPr>
        <p:spPr/>
        <p:txBody>
          <a:bodyPr/>
          <a:p>
            <a:r>
              <a:t>Gov Jim Geringer</a:t>
            </a:r>
          </a:p>
        </p:txBody>
      </p:sp>
    </p:spTree>
  </p:cSld>
  <p:transition spd="med">
    <p:random/>
  </p:transition>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42" name="PlaceHolder 1"/>
          <p:cNvSpPr>
            <a:spLocks noGrp="1"/>
          </p:cNvSpPr>
          <p:nvPr>
            <p:ph type="title"/>
          </p:nvPr>
        </p:nvSpPr>
        <p:spPr>
          <a:xfrm>
            <a:off x="609480" y="1519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00"/>
                </a:solidFill>
                <a:effectLst/>
                <a:uFillTx/>
                <a:latin typeface="Times New Roman"/>
              </a:rPr>
              <a:t>Future Actions</a:t>
            </a:r>
            <a:endParaRPr b="0" lang="en-US" sz="4400" strike="noStrike" u="none">
              <a:solidFill>
                <a:srgbClr val="ffff00"/>
              </a:solidFill>
              <a:effectLst/>
              <a:uFillTx/>
              <a:latin typeface="Times New Roman"/>
            </a:endParaRPr>
          </a:p>
        </p:txBody>
      </p:sp>
      <p:sp>
        <p:nvSpPr>
          <p:cNvPr id="1043" name="PlaceHolder 2"/>
          <p:cNvSpPr>
            <a:spLocks noGrp="1"/>
          </p:cNvSpPr>
          <p:nvPr>
            <p:ph/>
          </p:nvPr>
        </p:nvSpPr>
        <p:spPr>
          <a:xfrm>
            <a:off x="685800" y="1219320"/>
            <a:ext cx="7772400" cy="5410080"/>
          </a:xfrm>
          <a:prstGeom prst="rect">
            <a:avLst/>
          </a:prstGeom>
          <a:noFill/>
          <a:ln w="0">
            <a:noFill/>
          </a:ln>
        </p:spPr>
        <p:txBody>
          <a:bodyPr lIns="90000" rIns="90000" tIns="46800" bIns="46800" anchor="t">
            <a:normAutofit/>
          </a:bodyPr>
          <a:p>
            <a:pPr marL="343080" indent="-343080">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Regional solutions much preferred over national mandates</a:t>
            </a:r>
            <a:endParaRPr b="0" lang="en-US" sz="2800" strike="noStrike" u="none">
              <a:solidFill>
                <a:srgbClr val="ffffff"/>
              </a:solidFill>
              <a:effectLst/>
              <a:uFillTx/>
              <a:latin typeface="Times New Roman"/>
            </a:endParaRPr>
          </a:p>
          <a:p>
            <a:pPr marL="343080" indent="-343080">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Planning must be consistent, not fragmented as it is today -Federal, state, private</a:t>
            </a:r>
            <a:endParaRPr b="0" lang="en-US" sz="2800" strike="noStrike" u="none">
              <a:solidFill>
                <a:srgbClr val="ffffff"/>
              </a:solidFill>
              <a:effectLst/>
              <a:uFillTx/>
              <a:latin typeface="Times New Roman"/>
            </a:endParaRPr>
          </a:p>
          <a:p>
            <a:pPr lvl="1" marL="743040" indent="-285840">
              <a:spcBef>
                <a:spcPts val="601"/>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Particularly for Regional Transmission Orgs</a:t>
            </a:r>
            <a:endParaRPr b="0" lang="en-US" sz="2400" strike="noStrike" u="none">
              <a:solidFill>
                <a:srgbClr val="ffffff"/>
              </a:solidFill>
              <a:effectLst/>
              <a:uFillTx/>
              <a:latin typeface="Times New Roman"/>
            </a:endParaRPr>
          </a:p>
          <a:p>
            <a:pPr marL="343080" indent="-343080">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Likely intermediate solutuion</a:t>
            </a:r>
            <a:endParaRPr b="0" lang="en-US" sz="2800" strike="noStrike" u="none">
              <a:solidFill>
                <a:srgbClr val="ffffff"/>
              </a:solidFill>
              <a:effectLst/>
              <a:uFillTx/>
              <a:latin typeface="Times New Roman"/>
            </a:endParaRPr>
          </a:p>
          <a:p>
            <a:pPr lvl="1" marL="743040" indent="-285840">
              <a:spcBef>
                <a:spcPts val="601"/>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New electric generation fueled by natural gas located near the load</a:t>
            </a:r>
            <a:endParaRPr b="0" lang="en-US" sz="2400" strike="noStrike" u="none">
              <a:solidFill>
                <a:srgbClr val="ffffff"/>
              </a:solidFill>
              <a:effectLst/>
              <a:uFillTx/>
              <a:latin typeface="Times New Roman"/>
            </a:endParaRPr>
          </a:p>
          <a:p>
            <a:pPr lvl="1" marL="743040" indent="-285840">
              <a:spcBef>
                <a:spcPts val="601"/>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Existing permitted generation plus new coal, wind, and other renewables, distributed generation that need substantial transmission lines</a:t>
            </a:r>
            <a:endParaRPr b="0" lang="en-US" sz="2400" strike="noStrike" u="none">
              <a:solidFill>
                <a:srgbClr val="ffffff"/>
              </a:solidFill>
              <a:effectLst/>
              <a:uFillTx/>
              <a:latin typeface="Times New Roman"/>
            </a:endParaRPr>
          </a:p>
          <a:p>
            <a:pPr lvl="1" marL="743040" indent="-285840">
              <a:spcBef>
                <a:spcPts val="601"/>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Current trend would not support fuel diversity</a:t>
            </a:r>
            <a:endParaRPr b="0" lang="en-US" sz="2400" strike="noStrike" u="none">
              <a:solidFill>
                <a:srgbClr val="ffffff"/>
              </a:solidFill>
              <a:effectLst/>
              <a:uFillTx/>
              <a:latin typeface="Times New Roman"/>
            </a:endParaRPr>
          </a:p>
          <a:p>
            <a:pPr marL="343080"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4" name="PlaceHolder 3"/>
          <p:cNvSpPr>
            <a:spLocks noGrp="1"/>
          </p:cNvSpPr>
          <p:nvPr>
            <p:ph type="ftr" idx="2"/>
          </p:nvPr>
        </p:nvSpPr>
        <p:spPr/>
        <p:txBody>
          <a:bodyPr/>
          <a:p>
            <a:r>
              <a:t>Gov Jim Geringer</a:t>
            </a:r>
          </a:p>
        </p:txBody>
      </p:sp>
    </p:spTree>
  </p:cSld>
  <p:transition spd="med">
    <p:random/>
  </p:transition>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1044" name="MVC-014F" descr=""/>
          <p:cNvPicPr/>
          <p:nvPr/>
        </p:nvPicPr>
        <p:blipFill>
          <a:blip r:embed="rId1"/>
          <a:stretch/>
        </p:blipFill>
        <p:spPr>
          <a:xfrm>
            <a:off x="0" y="0"/>
            <a:ext cx="9150480" cy="6862680"/>
          </a:xfrm>
          <a:prstGeom prst="rect">
            <a:avLst/>
          </a:prstGeom>
          <a:noFill/>
          <a:ln w="0">
            <a:noFill/>
          </a:ln>
        </p:spPr>
      </p:pic>
      <p:sp>
        <p:nvSpPr>
          <p:cNvPr id="1045" name=""/>
          <p:cNvSpPr/>
          <p:nvPr/>
        </p:nvSpPr>
        <p:spPr>
          <a:xfrm>
            <a:off x="4205520" y="5256360"/>
            <a:ext cx="4758840" cy="1374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ahoma"/>
              </a:rPr>
              <a:t>                      </a:t>
            </a:r>
            <a:r>
              <a:rPr b="1" i="1" lang="en-US" sz="2800" strike="noStrike" u="none">
                <a:solidFill>
                  <a:srgbClr val="ffffff"/>
                </a:solidFill>
                <a:effectLst/>
                <a:uFillTx/>
                <a:latin typeface="Tahoma"/>
              </a:rPr>
              <a:t>Leadership:</a:t>
            </a:r>
            <a:endParaRPr b="0" lang="en-US" sz="28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ffffff"/>
                </a:solidFill>
                <a:effectLst/>
                <a:uFillTx/>
                <a:latin typeface="Tahoma"/>
              </a:rPr>
              <a:t>       Not a selfish right but</a:t>
            </a:r>
            <a:endParaRPr b="0" lang="en-US" sz="28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ffffff"/>
                </a:solidFill>
                <a:effectLst/>
                <a:uFillTx/>
                <a:latin typeface="Tahoma"/>
              </a:rPr>
              <a:t>An awesome responsibility</a:t>
            </a:r>
            <a:endParaRPr b="0" lang="en-US" sz="2800" strike="noStrike" u="none">
              <a:solidFill>
                <a:srgbClr val="ffffff"/>
              </a:solidFill>
              <a:effectLst/>
              <a:uFillTx/>
              <a:latin typeface="Times New Roman"/>
            </a:endParaRPr>
          </a:p>
        </p:txBody>
      </p:sp>
      <p:sp>
        <p:nvSpPr>
          <p:cNvPr id="2" name="PlaceHolder 1"/>
          <p:cNvSpPr>
            <a:spLocks noGrp="1"/>
          </p:cNvSpPr>
          <p:nvPr>
            <p:ph type="ftr" idx="2"/>
          </p:nvPr>
        </p:nvSpPr>
        <p:spPr/>
        <p:txBody>
          <a:bodyPr/>
          <a:p>
            <a:r>
              <a:t>Gov Jim Geringer</a:t>
            </a:r>
          </a:p>
        </p:txBody>
      </p:sp>
    </p:spTree>
  </p:cSld>
  <p:transition spd="med">
    <p:random/>
  </p:transition>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1046" name="MVC-021F" descr=""/>
          <p:cNvPicPr/>
          <p:nvPr/>
        </p:nvPicPr>
        <p:blipFill>
          <a:blip r:embed="rId1"/>
          <a:stretch/>
        </p:blipFill>
        <p:spPr>
          <a:xfrm>
            <a:off x="-289080" y="0"/>
            <a:ext cx="9653760" cy="7242120"/>
          </a:xfrm>
          <a:prstGeom prst="rect">
            <a:avLst/>
          </a:prstGeom>
          <a:noFill/>
          <a:ln w="0">
            <a:noFill/>
          </a:ln>
        </p:spPr>
      </p:pic>
      <p:sp>
        <p:nvSpPr>
          <p:cNvPr id="1047" name="PlaceHolder 1"/>
          <p:cNvSpPr>
            <a:spLocks noGrp="1"/>
          </p:cNvSpPr>
          <p:nvPr>
            <p:ph type="title"/>
          </p:nvPr>
        </p:nvSpPr>
        <p:spPr>
          <a:xfrm>
            <a:off x="4191120" y="5943600"/>
            <a:ext cx="4952880" cy="914400"/>
          </a:xfrm>
          <a:prstGeom prst="rect">
            <a:avLst/>
          </a:prstGeom>
          <a:noFill/>
          <a:ln w="0">
            <a:noFill/>
          </a:ln>
          <a:effectLst>
            <a:outerShdw dist="17819" dir="2700000" blurRad="0" rotWithShape="0">
              <a:srgbClr val="000000"/>
            </a:outerShdw>
          </a:effectLst>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0" strike="noStrike" u="none">
                <a:solidFill>
                  <a:srgbClr val="000000"/>
                </a:solidFill>
                <a:effectLst/>
                <a:uFillTx/>
                <a:latin typeface="Times New Roman"/>
              </a:rPr>
              <a:t>Thank You!</a:t>
            </a:r>
            <a:endParaRPr b="0" lang="en-US" sz="5000" strike="noStrike" u="none">
              <a:solidFill>
                <a:srgbClr val="ffff00"/>
              </a:solidFill>
              <a:effectLst/>
              <a:uFillTx/>
              <a:latin typeface="Times New Roman"/>
            </a:endParaRPr>
          </a:p>
        </p:txBody>
      </p:sp>
      <p:sp>
        <p:nvSpPr>
          <p:cNvPr id="3" name="PlaceHolder 2"/>
          <p:cNvSpPr>
            <a:spLocks noGrp="1"/>
          </p:cNvSpPr>
          <p:nvPr>
            <p:ph type="ftr" idx="2"/>
          </p:nvPr>
        </p:nvSpPr>
        <p:spPr/>
        <p:txBody>
          <a:bodyPr/>
          <a:p>
            <a:r>
              <a:t>Gov Jim Geringer</a:t>
            </a:r>
          </a:p>
        </p:txBody>
      </p:sp>
    </p:spTree>
  </p:cSld>
  <p:transition spd="med">
    <p:random/>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1519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00"/>
                </a:solidFill>
                <a:effectLst/>
                <a:uFillTx/>
                <a:latin typeface="Times New Roman"/>
              </a:rPr>
              <a:t>Lessons from California</a:t>
            </a:r>
            <a:endParaRPr b="0" lang="en-US" sz="4400" strike="noStrike" u="none">
              <a:solidFill>
                <a:srgbClr val="ffff00"/>
              </a:solidFill>
              <a:effectLst/>
              <a:uFillTx/>
              <a:latin typeface="Times New Roman"/>
            </a:endParaRPr>
          </a:p>
        </p:txBody>
      </p:sp>
      <p:sp>
        <p:nvSpPr>
          <p:cNvPr id="47" name="PlaceHolder 2"/>
          <p:cNvSpPr>
            <a:spLocks noGrp="1"/>
          </p:cNvSpPr>
          <p:nvPr>
            <p:ph/>
          </p:nvPr>
        </p:nvSpPr>
        <p:spPr>
          <a:xfrm>
            <a:off x="685440" y="1371240"/>
            <a:ext cx="8458200" cy="5257800"/>
          </a:xfrm>
          <a:prstGeom prst="rect">
            <a:avLst/>
          </a:prstGeom>
          <a:noFill/>
          <a:ln w="0">
            <a:noFill/>
          </a:ln>
        </p:spPr>
        <p:txBody>
          <a:bodyPr lIns="90000" rIns="90000" tIns="46800" bIns="46800" anchor="t">
            <a:normAutofit/>
          </a:bodyPr>
          <a:p>
            <a:pPr marL="343080" indent="-343080">
              <a:lnSpc>
                <a:spcPct val="90000"/>
              </a:lnSpc>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Deregulation wasn’t</a:t>
            </a:r>
            <a:endParaRPr b="0" lang="en-US" sz="3200" strike="noStrike" u="none">
              <a:solidFill>
                <a:srgbClr val="ffffff"/>
              </a:solidFill>
              <a:effectLst/>
              <a:uFillTx/>
              <a:latin typeface="Times New Roman"/>
            </a:endParaRPr>
          </a:p>
          <a:p>
            <a:pPr marL="343080" indent="-343080">
              <a:lnSpc>
                <a:spcPct val="90000"/>
              </a:lnSpc>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Low prices discouraged investment in plants</a:t>
            </a:r>
            <a:endParaRPr b="0" lang="en-US" sz="3200" strike="noStrike" u="none">
              <a:solidFill>
                <a:srgbClr val="ffffff"/>
              </a:solidFill>
              <a:effectLst/>
              <a:uFillTx/>
              <a:latin typeface="Times New Roman"/>
            </a:endParaRPr>
          </a:p>
          <a:p>
            <a:pPr marL="343080" indent="-343080">
              <a:lnSpc>
                <a:spcPct val="90000"/>
              </a:lnSpc>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Under-investment in infrastructure</a:t>
            </a:r>
            <a:endParaRPr b="0" lang="en-US" sz="3200" strike="noStrike" u="none">
              <a:solidFill>
                <a:srgbClr val="ffffff"/>
              </a:solidFill>
              <a:effectLst/>
              <a:uFillTx/>
              <a:latin typeface="Times New Roman"/>
            </a:endParaRPr>
          </a:p>
          <a:p>
            <a:pPr lvl="1" marL="743040" indent="-285840">
              <a:lnSpc>
                <a:spcPct val="9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Pipelines</a:t>
            </a:r>
            <a:endParaRPr b="0" lang="en-US" sz="2800" strike="noStrike" u="none">
              <a:solidFill>
                <a:srgbClr val="ffffff"/>
              </a:solidFill>
              <a:effectLst/>
              <a:uFillTx/>
              <a:latin typeface="Times New Roman"/>
            </a:endParaRPr>
          </a:p>
          <a:p>
            <a:pPr lvl="1" marL="743040" indent="-285840">
              <a:lnSpc>
                <a:spcPct val="90000"/>
              </a:lnSpc>
              <a:spcBef>
                <a:spcPts val="700"/>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Times New Roman"/>
              </a:rPr>
              <a:t>Transmission</a:t>
            </a:r>
            <a:endParaRPr b="0" lang="en-US" sz="2800" strike="noStrike" u="none">
              <a:solidFill>
                <a:srgbClr val="ffffff"/>
              </a:solidFill>
              <a:effectLst/>
              <a:uFillTx/>
              <a:latin typeface="Times New Roman"/>
            </a:endParaRPr>
          </a:p>
          <a:p>
            <a:pPr marL="343080" indent="-343080">
              <a:lnSpc>
                <a:spcPct val="90000"/>
              </a:lnSpc>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Un-bundling of Generation, Transmission and Distribution caused everybody to take a wait-and-see approach to planning</a:t>
            </a:r>
            <a:endParaRPr b="0" lang="en-US" sz="3200" strike="noStrike" u="none">
              <a:solidFill>
                <a:srgbClr val="ffffff"/>
              </a:solidFill>
              <a:effectLst/>
              <a:uFillTx/>
              <a:latin typeface="Times New Roman"/>
            </a:endParaRPr>
          </a:p>
          <a:p>
            <a:pPr marL="343080" indent="-343080">
              <a:lnSpc>
                <a:spcPct val="90000"/>
              </a:lnSpc>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Dangerously low reserve levels led to high price sensitivity</a:t>
            </a:r>
            <a:endParaRPr b="0" lang="en-US" sz="3200" strike="noStrike" u="none">
              <a:solidFill>
                <a:srgbClr val="ffffff"/>
              </a:solidFill>
              <a:effectLst/>
              <a:uFillTx/>
              <a:latin typeface="Times New Roman"/>
            </a:endParaRPr>
          </a:p>
          <a:p>
            <a:pPr marL="343080" indent="0">
              <a:lnSpc>
                <a:spcPct val="90000"/>
              </a:lnSpc>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ff"/>
              </a:solidFill>
              <a:effectLst/>
              <a:uFillTx/>
              <a:latin typeface="Times New Roman"/>
            </a:endParaRPr>
          </a:p>
        </p:txBody>
      </p:sp>
      <p:sp>
        <p:nvSpPr>
          <p:cNvPr id="4" name="PlaceHolder 3"/>
          <p:cNvSpPr>
            <a:spLocks noGrp="1"/>
          </p:cNvSpPr>
          <p:nvPr>
            <p:ph type="ftr" idx="2"/>
          </p:nvPr>
        </p:nvSpPr>
        <p:spPr/>
        <p:txBody>
          <a:bodyPr/>
          <a:p>
            <a:r>
              <a:t>Gov Jim Geringer</a:t>
            </a:r>
          </a:p>
        </p:txBody>
      </p:sp>
    </p:spTree>
  </p:cSld>
  <p:transition spd="med">
    <p:random/>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685800" y="22824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00"/>
                </a:solidFill>
                <a:effectLst/>
                <a:uFillTx/>
                <a:latin typeface="Times New Roman"/>
              </a:rPr>
              <a:t>Western States Impact</a:t>
            </a:r>
            <a:endParaRPr b="0" lang="en-US" sz="4400" strike="noStrike" u="none">
              <a:solidFill>
                <a:srgbClr val="ffff00"/>
              </a:solidFill>
              <a:effectLst/>
              <a:uFillTx/>
              <a:latin typeface="Times New Roman"/>
            </a:endParaRPr>
          </a:p>
        </p:txBody>
      </p:sp>
      <p:sp>
        <p:nvSpPr>
          <p:cNvPr id="49" name="PlaceHolder 2"/>
          <p:cNvSpPr>
            <a:spLocks noGrp="1"/>
          </p:cNvSpPr>
          <p:nvPr>
            <p:ph/>
          </p:nvPr>
        </p:nvSpPr>
        <p:spPr>
          <a:xfrm>
            <a:off x="0" y="1447920"/>
            <a:ext cx="9144000" cy="5410080"/>
          </a:xfrm>
          <a:prstGeom prst="rect">
            <a:avLst/>
          </a:prstGeom>
          <a:noFill/>
          <a:ln w="0">
            <a:noFill/>
          </a:ln>
        </p:spPr>
        <p:txBody>
          <a:bodyPr lIns="90000" rIns="90000" tIns="46800" bIns="46800" anchor="t">
            <a:normAutofit/>
          </a:bodyPr>
          <a:p>
            <a:pPr marL="343080" indent="-34308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Secretary Richardson’s order in December to move all excess power to California</a:t>
            </a:r>
            <a:endParaRPr b="0" lang="en-US" sz="3200" strike="noStrike" u="none">
              <a:solidFill>
                <a:srgbClr val="ffffff"/>
              </a:solidFill>
              <a:effectLst/>
              <a:uFillTx/>
              <a:latin typeface="Times New Roman"/>
            </a:endParaRPr>
          </a:p>
          <a:p>
            <a:pPr marL="343080" indent="-34308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Effect was to drive spot prices higher in the rest of the West</a:t>
            </a:r>
            <a:endParaRPr b="0" lang="en-US" sz="3200" strike="noStrike" u="none">
              <a:solidFill>
                <a:srgbClr val="ffffff"/>
              </a:solidFill>
              <a:effectLst/>
              <a:uFillTx/>
              <a:latin typeface="Times New Roman"/>
            </a:endParaRPr>
          </a:p>
          <a:p>
            <a:pPr marL="343080" indent="-34308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Western Interconnect affects 11 states, two provinces, part of Mexico</a:t>
            </a:r>
            <a:endParaRPr b="0" lang="en-US" sz="3200" strike="noStrike" u="none">
              <a:solidFill>
                <a:srgbClr val="ffffff"/>
              </a:solidFill>
              <a:effectLst/>
              <a:uFillTx/>
              <a:latin typeface="Times New Roman"/>
            </a:endParaRPr>
          </a:p>
          <a:p>
            <a:pPr marL="343080" indent="-34308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California’s past average shortfall was equal to the total generation of Idaho, Oregon</a:t>
            </a:r>
            <a:endParaRPr b="0" lang="en-US" sz="3200" strike="noStrike" u="none">
              <a:solidFill>
                <a:srgbClr val="ffffff"/>
              </a:solidFill>
              <a:effectLst/>
              <a:uFillTx/>
              <a:latin typeface="Times New Roman"/>
            </a:endParaRPr>
          </a:p>
          <a:p>
            <a:pPr marL="343080" indent="-34308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California’s population exceeds all others combined</a:t>
            </a:r>
            <a:endParaRPr b="0" lang="en-US" sz="3200" strike="noStrike" u="none">
              <a:solidFill>
                <a:srgbClr val="ffffff"/>
              </a:solidFill>
              <a:effectLst/>
              <a:uFillTx/>
              <a:latin typeface="Times New Roman"/>
            </a:endParaRPr>
          </a:p>
          <a:p>
            <a:pPr marL="343080"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ff"/>
              </a:solidFill>
              <a:effectLst/>
              <a:uFillTx/>
              <a:latin typeface="Times New Roman"/>
            </a:endParaRPr>
          </a:p>
        </p:txBody>
      </p:sp>
      <p:sp>
        <p:nvSpPr>
          <p:cNvPr id="4" name="PlaceHolder 3"/>
          <p:cNvSpPr>
            <a:spLocks noGrp="1"/>
          </p:cNvSpPr>
          <p:nvPr>
            <p:ph type="ftr" idx="2"/>
          </p:nvPr>
        </p:nvSpPr>
        <p:spPr/>
        <p:txBody>
          <a:bodyPr/>
          <a:p>
            <a:r>
              <a:t>Gov Jim Geringer</a:t>
            </a:r>
          </a:p>
        </p:txBody>
      </p:sp>
    </p:spTree>
  </p:cSld>
  <p:transition spd="med">
    <p:random/>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50" name="Interconnections" descr=""/>
          <p:cNvPicPr/>
          <p:nvPr/>
        </p:nvPicPr>
        <p:blipFill>
          <a:blip r:embed="rId1"/>
          <a:srcRect l="0" t="6575" r="0" b="6575"/>
          <a:stretch/>
        </p:blipFill>
        <p:spPr>
          <a:xfrm>
            <a:off x="-152280" y="0"/>
            <a:ext cx="9461520" cy="6043680"/>
          </a:xfrm>
          <a:prstGeom prst="rect">
            <a:avLst/>
          </a:prstGeom>
          <a:noFill/>
          <a:ln w="0">
            <a:noFill/>
          </a:ln>
        </p:spPr>
      </p:pic>
      <p:sp>
        <p:nvSpPr>
          <p:cNvPr id="51" name=""/>
          <p:cNvSpPr/>
          <p:nvPr/>
        </p:nvSpPr>
        <p:spPr>
          <a:xfrm>
            <a:off x="135000" y="6060960"/>
            <a:ext cx="7367400" cy="8254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Western InterConnect Population w/o California        30 M</a:t>
            </a:r>
            <a:endParaRPr b="0" lang="en-US" sz="2400" strike="noStrike" u="none">
              <a:solidFill>
                <a:srgbClr val="ffffff"/>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Times New Roman"/>
              </a:rPr>
              <a:t>California Population:                       34M</a:t>
            </a:r>
            <a:endParaRPr b="0" lang="en-US" sz="2400" strike="noStrike" u="none">
              <a:solidFill>
                <a:srgbClr val="ffffff"/>
              </a:solidFill>
              <a:effectLst/>
              <a:uFillTx/>
              <a:latin typeface="Times New Roman"/>
            </a:endParaRPr>
          </a:p>
        </p:txBody>
      </p:sp>
    </p:spTree>
  </p:cSld>
  <p:transition spd="med">
    <p:random/>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52"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00"/>
                </a:solidFill>
                <a:effectLst/>
                <a:uFillTx/>
                <a:latin typeface="Times New Roman"/>
              </a:rPr>
              <a:t>Who’s in Charge?</a:t>
            </a:r>
            <a:endParaRPr b="0" lang="en-US" sz="4400" strike="noStrike" u="none">
              <a:solidFill>
                <a:srgbClr val="ffff00"/>
              </a:solidFill>
              <a:effectLst/>
              <a:uFillTx/>
              <a:latin typeface="Times New Roman"/>
            </a:endParaRPr>
          </a:p>
        </p:txBody>
      </p:sp>
      <p:sp>
        <p:nvSpPr>
          <p:cNvPr id="53"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marL="343080"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ff"/>
              </a:solidFill>
              <a:effectLst/>
              <a:uFillTx/>
              <a:latin typeface="Times New Roman"/>
            </a:endParaRPr>
          </a:p>
          <a:p>
            <a:pPr marL="343080"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ff"/>
              </a:solidFill>
              <a:effectLst/>
              <a:uFillTx/>
              <a:latin typeface="Times New Roman"/>
            </a:endParaRPr>
          </a:p>
          <a:p>
            <a:pPr marL="343080" indent="-34308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Crisis?  What do you mean, Crisis?</a:t>
            </a:r>
            <a:endParaRPr b="0" lang="en-US" sz="3200" strike="noStrike" u="none">
              <a:solidFill>
                <a:srgbClr val="ffffff"/>
              </a:solidFill>
              <a:effectLst/>
              <a:uFillTx/>
              <a:latin typeface="Times New Roman"/>
            </a:endParaRPr>
          </a:p>
          <a:p>
            <a:pPr marL="343080"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ff"/>
              </a:solidFill>
              <a:effectLst/>
              <a:uFillTx/>
              <a:latin typeface="Times New Roman"/>
            </a:endParaRPr>
          </a:p>
          <a:p>
            <a:pPr marL="343080" indent="-343080">
              <a:spcBef>
                <a:spcPts val="799"/>
              </a:spcBef>
              <a:buClr>
                <a:srgbClr val="ffffff"/>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Times New Roman"/>
              </a:rPr>
              <a:t>In times of real crisis, we respond without regard to who gets the blame, who gets the credit.</a:t>
            </a:r>
            <a:endParaRPr b="0" lang="en-US" sz="3200" strike="noStrike" u="none">
              <a:solidFill>
                <a:srgbClr val="ffffff"/>
              </a:solidFill>
              <a:effectLst/>
              <a:uFillTx/>
              <a:latin typeface="Times New Roman"/>
            </a:endParaRPr>
          </a:p>
        </p:txBody>
      </p:sp>
      <p:sp>
        <p:nvSpPr>
          <p:cNvPr id="4" name="PlaceHolder 3"/>
          <p:cNvSpPr>
            <a:spLocks noGrp="1"/>
          </p:cNvSpPr>
          <p:nvPr>
            <p:ph type="ftr" idx="2"/>
          </p:nvPr>
        </p:nvSpPr>
        <p:spPr/>
        <p:txBody>
          <a:bodyPr/>
          <a:p>
            <a:r>
              <a:t>Gov Jim Geringer</a:t>
            </a:r>
          </a:p>
        </p:txBody>
      </p:sp>
    </p:spTree>
  </p:cSld>
  <p:transition spd="med">
    <p:random/>
  </p:transition>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753</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2001-06-20T20:56:47Z</dcterms:created>
  <dc:creator>cpardu</dc:creator>
  <dc:description/>
  <dc:language>en-US</dc:language>
  <cp:lastModifiedBy>Geringer</cp:lastModifiedBy>
  <dcterms:modified xsi:type="dcterms:W3CDTF">2001-07-30T17:12:08Z</dcterms:modified>
  <cp:revision>22</cp:revision>
  <dc:subject/>
  <dc:title>PowerPoint Presentation</dc:title>
</cp:coreProperties>
</file>