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png" ContentType="image/png"/>
  <Override PartName="/ppt/media/image4.png" ContentType="image/png"/>
  <Override PartName="/ppt/media/image9.png" ContentType="image/png"/>
  <Override PartName="/ppt/media/image2.wmf" ContentType="image/x-wmf"/>
  <Override PartName="/ppt/media/image14.png" ContentType="image/png"/>
  <Override PartName="/ppt/media/image5.png" ContentType="image/png"/>
  <Override PartName="/ppt/media/image15.png" ContentType="image/png"/>
  <Override PartName="/ppt/media/image6.png" ContentType="image/png"/>
  <Override PartName="/ppt/media/image10.png" ContentType="image/png"/>
  <Override PartName="/ppt/media/image1.png" ContentType="image/png"/>
  <Override PartName="/ppt/media/image16.png" ContentType="image/png"/>
  <Override PartName="/ppt/media/image7.png" ContentType="image/png"/>
  <Override PartName="/ppt/media/image11.png" ContentType="image/png"/>
  <Override PartName="/ppt/media/image8.png" ContentType="image/png"/>
  <Override PartName="/ppt/media/image3.png" ContentType="image/png"/>
  <Override PartName="/ppt/media/image12.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notesSlides/_rels/notesSlide12.xml.rels" ContentType="application/vnd.openxmlformats-package.relationships+xml"/>
  <Override PartName="/ppt/notesSlides/notesSlide1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6858000" cy="9144000"/>
  <p:notesSz cx="6858000" cy="9180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 name=""/>
          <p:cNvSpPr/>
          <p:nvPr/>
        </p:nvSpPr>
        <p:spPr>
          <a:xfrm>
            <a:off x="0" y="0"/>
            <a:ext cx="6858000" cy="918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1" name="PlaceHolder 1"/>
          <p:cNvSpPr>
            <a:spLocks noGrp="1"/>
          </p:cNvSpPr>
          <p:nvPr>
            <p:ph type="hdr"/>
          </p:nvPr>
        </p:nvSpPr>
        <p:spPr>
          <a:xfrm>
            <a:off x="-360" y="0"/>
            <a:ext cx="2971800" cy="455760"/>
          </a:xfrm>
          <a:prstGeom prst="rect">
            <a:avLst/>
          </a:prstGeom>
          <a:noFill/>
          <a:ln w="0">
            <a:noFill/>
          </a:ln>
        </p:spPr>
        <p:txBody>
          <a:bodyPr lIns="91440" rIns="91440" tIns="45720" bIns="45720" anchor="t">
            <a:no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2" name="PlaceHolder 2"/>
          <p:cNvSpPr>
            <a:spLocks noGrp="1"/>
          </p:cNvSpPr>
          <p:nvPr>
            <p:ph type="dt" idx="2"/>
          </p:nvPr>
        </p:nvSpPr>
        <p:spPr>
          <a:xfrm>
            <a:off x="3885840" y="0"/>
            <a:ext cx="2971800" cy="455760"/>
          </a:xfrm>
          <a:prstGeom prst="rect">
            <a:avLst/>
          </a:prstGeom>
          <a:noFill/>
          <a:ln w="0">
            <a:noFill/>
          </a:ln>
        </p:spPr>
        <p:txBody>
          <a:bodyPr lIns="91440" rIns="91440" tIns="45720" bIns="45720" anchor="t">
            <a:noAutofit/>
          </a:bodyPr>
          <a:lstStyle>
            <a:lvl1pPr indent="0" algn="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defRPr b="0" lang="en-US" sz="1200" strike="noStrike" u="none">
                <a:solidFill>
                  <a:srgbClr val="000000"/>
                </a:solidFill>
                <a:effectLst/>
                <a:uFillTx/>
                <a:latin typeface="Times New Roman"/>
              </a:defRPr>
            </a:lvl1pPr>
          </a:lstStyle>
          <a:p>
            <a:pPr indent="0" algn="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3" name="PlaceHolder 3"/>
          <p:cNvSpPr>
            <a:spLocks noGrp="1"/>
          </p:cNvSpPr>
          <p:nvPr>
            <p:ph type="sldImg"/>
          </p:nvPr>
        </p:nvSpPr>
        <p:spPr>
          <a:xfrm>
            <a:off x="2146320" y="685440"/>
            <a:ext cx="2566800" cy="342108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move the slide</a:t>
            </a:r>
            <a:endParaRPr b="0" lang="en-US" sz="4400" strike="noStrike" u="none">
              <a:solidFill>
                <a:srgbClr val="000000"/>
              </a:solidFill>
              <a:effectLst/>
              <a:uFillTx/>
              <a:latin typeface="Arial"/>
            </a:endParaRPr>
          </a:p>
        </p:txBody>
      </p:sp>
      <p:sp>
        <p:nvSpPr>
          <p:cNvPr id="14" name="PlaceHolder 4"/>
          <p:cNvSpPr>
            <a:spLocks noGrp="1"/>
          </p:cNvSpPr>
          <p:nvPr>
            <p:ph type="body"/>
          </p:nvPr>
        </p:nvSpPr>
        <p:spPr>
          <a:xfrm>
            <a:off x="914400" y="4335120"/>
            <a:ext cx="5029200" cy="417996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Click to edit the notes format</a:t>
            </a:r>
            <a:endParaRPr b="1" lang="en-US" sz="1200" strike="noStrike" u="none">
              <a:solidFill>
                <a:srgbClr val="000000"/>
              </a:solidFill>
              <a:effectLst/>
              <a:uFillTx/>
              <a:latin typeface="Arial"/>
            </a:endParaRPr>
          </a:p>
        </p:txBody>
      </p:sp>
      <p:sp>
        <p:nvSpPr>
          <p:cNvPr id="15" name="PlaceHolder 5"/>
          <p:cNvSpPr>
            <a:spLocks noGrp="1"/>
          </p:cNvSpPr>
          <p:nvPr>
            <p:ph type="ftr" idx="3"/>
          </p:nvPr>
        </p:nvSpPr>
        <p:spPr>
          <a:xfrm>
            <a:off x="-360" y="8745480"/>
            <a:ext cx="2971800" cy="455760"/>
          </a:xfrm>
          <a:prstGeom prst="rect">
            <a:avLst/>
          </a:prstGeom>
          <a:noFill/>
          <a:ln w="0">
            <a:noFill/>
          </a:ln>
        </p:spPr>
        <p:txBody>
          <a:bodyPr lIns="91440" rIns="91440" tIns="45720" bIns="45720" anchor="b">
            <a:noAutofit/>
          </a:bodyPr>
          <a:lstStyle>
            <a:lvl1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defRPr b="0" lang="en-US" sz="1200" strike="noStrike" u="none">
                <a:solidFill>
                  <a:srgbClr val="000000"/>
                </a:solidFill>
                <a:effectLst/>
                <a:uFillTx/>
                <a:latin typeface="Times New Roman"/>
              </a:defRPr>
            </a:lvl1pPr>
          </a:lstStyle>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6" name="PlaceHolder 6"/>
          <p:cNvSpPr>
            <a:spLocks noGrp="1"/>
          </p:cNvSpPr>
          <p:nvPr>
            <p:ph type="sldNum" idx="4"/>
          </p:nvPr>
        </p:nvSpPr>
        <p:spPr>
          <a:xfrm>
            <a:off x="3885840" y="8745480"/>
            <a:ext cx="2971800" cy="455760"/>
          </a:xfrm>
          <a:prstGeom prst="rect">
            <a:avLst/>
          </a:prstGeom>
          <a:noFill/>
          <a:ln w="0">
            <a:noFill/>
          </a:ln>
        </p:spPr>
        <p:txBody>
          <a:bodyPr lIns="91440" rIns="91440" tIns="45720" bIns="45720" anchor="b">
            <a:noAutofit/>
          </a:bodyPr>
          <a:lstStyle>
            <a:lvl1pPr indent="0" algn="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defRPr b="0" lang="en-US" sz="1200" strike="noStrike" u="none">
                <a:solidFill>
                  <a:srgbClr val="000000"/>
                </a:solidFill>
                <a:effectLst/>
                <a:uFillTx/>
                <a:latin typeface="Times New Roman"/>
              </a:defRPr>
            </a:lvl1pPr>
          </a:lstStyle>
          <a:p>
            <a:pPr indent="0" algn="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fld id="{953718FB-163A-4D1B-8BB8-EB1C9D8C4BA3}"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PlaceHolder 1"/>
          <p:cNvSpPr>
            <a:spLocks noGrp="1"/>
          </p:cNvSpPr>
          <p:nvPr>
            <p:ph type="sldImg"/>
          </p:nvPr>
        </p:nvSpPr>
        <p:spPr>
          <a:xfrm>
            <a:off x="2146320" y="685800"/>
            <a:ext cx="2566800" cy="3421080"/>
          </a:xfrm>
          <a:prstGeom prst="rect">
            <a:avLst/>
          </a:prstGeom>
          <a:ln w="0">
            <a:noFill/>
          </a:ln>
        </p:spPr>
      </p:sp>
      <p:sp>
        <p:nvSpPr>
          <p:cNvPr id="78" name="PlaceHolder 2"/>
          <p:cNvSpPr>
            <a:spLocks noGrp="1"/>
          </p:cNvSpPr>
          <p:nvPr>
            <p:ph type="body"/>
          </p:nvPr>
        </p:nvSpPr>
        <p:spPr>
          <a:xfrm>
            <a:off x="914400" y="4335120"/>
            <a:ext cx="5029200" cy="417996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Readable copies of the forms are in your manuals following the PowerPoint slides.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These will also be included in the handout materials used for client group training.</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Try a few “test” cases:  pick various people you know, whose performance you are familiar with.  Then try using the form;  it should work for anyone.  Not every descriptor may be fully applicable, but enough should be to allow for a specific rating.</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514440" y="203040"/>
            <a:ext cx="5829120" cy="15242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7" name="PlaceHolder 2"/>
          <p:cNvSpPr>
            <a:spLocks noGrp="1"/>
          </p:cNvSpPr>
          <p:nvPr>
            <p:ph/>
          </p:nvPr>
        </p:nvSpPr>
        <p:spPr>
          <a:xfrm>
            <a:off x="514440" y="1828800"/>
            <a:ext cx="5829120" cy="54864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4" name="PlaceHolder 3"/>
          <p:cNvSpPr>
            <a:spLocks noGrp="1"/>
          </p:cNvSpPr>
          <p:nvPr>
            <p:ph type="ftr" idx="1"/>
          </p:nvPr>
        </p:nvSpPr>
        <p:spPr/>
        <p:txBody>
          <a:bodyPr/>
          <a:p>
            <a:r>
              <a:t>Footer</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514440" y="203040"/>
            <a:ext cx="5829120" cy="15242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9" name="PlaceHolder 2"/>
          <p:cNvSpPr>
            <a:spLocks noGrp="1"/>
          </p:cNvSpPr>
          <p:nvPr>
            <p:ph type="subTitle"/>
          </p:nvPr>
        </p:nvSpPr>
        <p:spPr>
          <a:xfrm>
            <a:off x="514440" y="1828800"/>
            <a:ext cx="5829120" cy="54864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4" name="PlaceHolder 3"/>
          <p:cNvSpPr>
            <a:spLocks noGrp="1"/>
          </p:cNvSpPr>
          <p:nvPr>
            <p:ph type="ftr" idx="1"/>
          </p:nvPr>
        </p:nvSpPr>
        <p:spPr/>
        <p:txBody>
          <a:bodyPr/>
          <a:p>
            <a:r>
              <a:t>Footer</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image" Target="../media/image3.png"/><Relationship Id="rId5" Type="http://schemas.openxmlformats.org/officeDocument/2006/relationships/slideLayout" Target="../slideLayouts/slideLayout1.xml"/><Relationship Id="rId6"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440" y="203040"/>
            <a:ext cx="5829120" cy="1524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1" name="PlaceHolder 2"/>
          <p:cNvSpPr>
            <a:spLocks noGrp="1"/>
          </p:cNvSpPr>
          <p:nvPr>
            <p:ph type="body"/>
          </p:nvPr>
        </p:nvSpPr>
        <p:spPr>
          <a:xfrm>
            <a:off x="514440" y="1828800"/>
            <a:ext cx="5829120" cy="54864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ftr" idx="1"/>
          </p:nvPr>
        </p:nvSpPr>
        <p:spPr>
          <a:xfrm>
            <a:off x="2343240" y="8331120"/>
            <a:ext cx="2171520" cy="60984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pic>
        <p:nvPicPr>
          <p:cNvPr id="3" name="one_enron_stock" descr=""/>
          <p:cNvPicPr/>
          <p:nvPr/>
        </p:nvPicPr>
        <p:blipFill>
          <a:blip r:embed="rId3"/>
          <a:stretch/>
        </p:blipFill>
        <p:spPr>
          <a:xfrm>
            <a:off x="5986440" y="8153280"/>
            <a:ext cx="871560" cy="990720"/>
          </a:xfrm>
          <a:prstGeom prst="rect">
            <a:avLst/>
          </a:prstGeom>
          <a:noFill/>
          <a:ln w="0">
            <a:noFill/>
          </a:ln>
        </p:spPr>
      </p:pic>
      <p:pic>
        <p:nvPicPr>
          <p:cNvPr id="4" name="" descr=""/>
          <p:cNvPicPr/>
          <p:nvPr/>
        </p:nvPicPr>
        <p:blipFill>
          <a:blip r:embed="rId4"/>
          <a:stretch/>
        </p:blipFill>
        <p:spPr>
          <a:xfrm>
            <a:off x="114480" y="203040"/>
            <a:ext cx="952200" cy="939960"/>
          </a:xfrm>
          <a:prstGeom prst="rect">
            <a:avLst/>
          </a:prstGeom>
          <a:noFill/>
          <a:ln w="0">
            <a:noFill/>
          </a:ln>
        </p:spPr>
      </p:pic>
      <p:sp>
        <p:nvSpPr>
          <p:cNvPr id="5" name=""/>
          <p:cNvSpPr/>
          <p:nvPr/>
        </p:nvSpPr>
        <p:spPr>
          <a:xfrm>
            <a:off x="152280" y="8763120"/>
            <a:ext cx="381240" cy="304560"/>
          </a:xfrm>
          <a:prstGeom prst="rect">
            <a:avLst/>
          </a:prstGeom>
          <a:noFill/>
          <a:ln w="0">
            <a:noFill/>
          </a:ln>
        </p:spPr>
        <p:style>
          <a:lnRef idx="0"/>
          <a:fillRef idx="0"/>
          <a:effectRef idx="0"/>
          <a:fontRef idx="minor"/>
        </p:style>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E0E1388-2F0C-4F91-A077-D5768903BDE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5"/>
    <p:sldLayoutId id="2147483650"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4.png"/><Relationship Id="rId2" Type="http://schemas.openxmlformats.org/officeDocument/2006/relationships/image" Target="../media/image15.png"/><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6.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8.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png"/><Relationship Id="rId3" Type="http://schemas.openxmlformats.org/officeDocument/2006/relationships/image" Target="../media/image10.png"/><Relationship Id="rId4"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p:bg>
    <p:spTree>
      <p:nvGrpSpPr>
        <p:cNvPr id="1" name=""/>
        <p:cNvGrpSpPr/>
        <p:nvPr/>
      </p:nvGrpSpPr>
      <p:grpSpPr>
        <a:xfrm>
          <a:off x="0" y="0"/>
          <a:ext cx="0" cy="0"/>
          <a:chOff x="0" y="0"/>
          <a:chExt cx="0" cy="0"/>
        </a:xfrm>
      </p:grpSpPr>
      <p:pic>
        <p:nvPicPr>
          <p:cNvPr id="17" name="" descr=""/>
          <p:cNvPicPr/>
          <p:nvPr/>
        </p:nvPicPr>
        <p:blipFill>
          <a:blip r:embed="rId1"/>
          <a:stretch/>
        </p:blipFill>
        <p:spPr>
          <a:xfrm>
            <a:off x="0" y="0"/>
            <a:ext cx="6858000" cy="9144000"/>
          </a:xfrm>
          <a:prstGeom prst="rect">
            <a:avLst/>
          </a:prstGeom>
          <a:noFill/>
          <a:ln w="0">
            <a:noFill/>
          </a:ln>
        </p:spPr>
      </p:pic>
      <p:sp>
        <p:nvSpPr>
          <p:cNvPr id="18" name=""/>
          <p:cNvSpPr/>
          <p:nvPr/>
        </p:nvSpPr>
        <p:spPr>
          <a:xfrm>
            <a:off x="2209680" y="1523880"/>
            <a:ext cx="3886200" cy="3812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2514600" y="1447920"/>
            <a:ext cx="35053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Training Manual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533520" y="0"/>
            <a:ext cx="5829120" cy="15746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Complete/Decline a Request for Feedback</a:t>
            </a:r>
            <a:endParaRPr b="0" lang="en-US" sz="2400" strike="noStrike" u="none">
              <a:solidFill>
                <a:srgbClr val="000000"/>
              </a:solidFill>
              <a:effectLst/>
              <a:uFillTx/>
              <a:latin typeface="Arial"/>
            </a:endParaRPr>
          </a:p>
        </p:txBody>
      </p:sp>
      <p:sp>
        <p:nvSpPr>
          <p:cNvPr id="59" name="PlaceHolder 2"/>
          <p:cNvSpPr>
            <a:spLocks noGrp="1"/>
          </p:cNvSpPr>
          <p:nvPr>
            <p:ph/>
          </p:nvPr>
        </p:nvSpPr>
        <p:spPr>
          <a:xfrm>
            <a:off x="456840" y="1219320"/>
            <a:ext cx="5829480" cy="761760"/>
          </a:xfrm>
          <a:prstGeom prst="rect">
            <a:avLst/>
          </a:prstGeom>
          <a:noFill/>
          <a:ln w="0">
            <a:noFill/>
          </a:ln>
        </p:spPr>
        <p:txBody>
          <a:bodyPr lIns="90000" rIns="90000" tIns="46800" bIns="46800" anchor="t">
            <a:normAutofit fontScale="55000" lnSpcReduction="19999"/>
          </a:bodyPr>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You may be selected as a reviewer and requested to provide feedback on an employee.  You will be notified via an email and will need to go into the PEP system to complete the online Performance Feedback form.</a:t>
            </a:r>
            <a:endParaRPr b="0" lang="en-US" sz="1800" strike="noStrike" u="none">
              <a:solidFill>
                <a:srgbClr val="000000"/>
              </a:solidFill>
              <a:effectLst/>
              <a:uFillTx/>
              <a:latin typeface="Arial"/>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p:txBody>
      </p:sp>
      <p:sp>
        <p:nvSpPr>
          <p:cNvPr id="60" name=""/>
          <p:cNvSpPr/>
          <p:nvPr/>
        </p:nvSpPr>
        <p:spPr>
          <a:xfrm>
            <a:off x="457200" y="2590920"/>
            <a:ext cx="5829480" cy="990360"/>
          </a:xfrm>
          <a:prstGeom prst="rect">
            <a:avLst/>
          </a:prstGeom>
          <a:noFill/>
          <a:ln w="0">
            <a:noFill/>
          </a:ln>
        </p:spPr>
        <p:style>
          <a:lnRef idx="0"/>
          <a:fillRef idx="0"/>
          <a:effectRef idx="0"/>
          <a:fontRef idx="minor"/>
        </p:style>
        <p:txBody>
          <a:bodyPr lIns="90000" rIns="90000" tIns="46800" bIns="46800" anchor="t">
            <a:normAutofit fontScale="70000" lnSpcReduction="19999"/>
          </a:bodyPr>
          <a:p>
            <a:pPr marL="343080" indent="-343080" algn="just">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1.  Once in the PEP system, on the expanded Main Menu, click PERFORMANCE REVIEW. </a:t>
            </a:r>
            <a:endParaRPr b="0" lang="en-US" sz="1400" strike="noStrike" u="none">
              <a:solidFill>
                <a:srgbClr val="000000"/>
              </a:solidFill>
              <a:effectLst/>
              <a:uFillTx/>
              <a:latin typeface="Times New Roman"/>
            </a:endParaRPr>
          </a:p>
          <a:p>
            <a:pPr marL="343080" indent="-343080" algn="just">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gn="just">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2.  Click the R button in the Review column to open the employee’s Performance Feedback form (if declining click the D button - refer to point 8 for clarification).</a:t>
            </a:r>
            <a:endParaRPr b="0" lang="en-US" sz="1400" strike="noStrike" u="none">
              <a:solidFill>
                <a:srgbClr val="000000"/>
              </a:solidFill>
              <a:effectLst/>
              <a:uFillTx/>
              <a:latin typeface="Times New Roman"/>
            </a:endParaRPr>
          </a:p>
        </p:txBody>
      </p:sp>
      <p:sp>
        <p:nvSpPr>
          <p:cNvPr id="61" name=""/>
          <p:cNvSpPr/>
          <p:nvPr/>
        </p:nvSpPr>
        <p:spPr>
          <a:xfrm>
            <a:off x="457200" y="7391520"/>
            <a:ext cx="5829480" cy="2133360"/>
          </a:xfrm>
          <a:prstGeom prst="rect">
            <a:avLst/>
          </a:prstGeom>
          <a:noFill/>
          <a:ln w="0">
            <a:noFill/>
          </a:ln>
        </p:spPr>
        <p:style>
          <a:lnRef idx="0"/>
          <a:fillRef idx="0"/>
          <a:effectRef idx="0"/>
          <a:fontRef idx="minor"/>
        </p:style>
        <p:txBody>
          <a:bodyPr lIns="90000" rIns="90000" tIns="46800" bIns="46800" anchor="t">
            <a:normAutofit/>
          </a:bodyPr>
          <a:p>
            <a:pPr lvl="1" marL="39996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62" name="" descr=""/>
          <p:cNvPicPr/>
          <p:nvPr/>
        </p:nvPicPr>
        <p:blipFill>
          <a:blip r:embed="rId1"/>
          <a:stretch/>
        </p:blipFill>
        <p:spPr>
          <a:xfrm>
            <a:off x="380880" y="4191120"/>
            <a:ext cx="4953240" cy="2608200"/>
          </a:xfrm>
          <a:prstGeom prst="rect">
            <a:avLst/>
          </a:prstGeom>
          <a:noFill/>
          <a:ln w="0">
            <a:noFill/>
          </a:ln>
        </p:spPr>
      </p:pic>
      <p:pic>
        <p:nvPicPr>
          <p:cNvPr id="63" name="" descr=""/>
          <p:cNvPicPr/>
          <p:nvPr/>
        </p:nvPicPr>
        <p:blipFill>
          <a:blip r:embed="rId2"/>
          <a:stretch/>
        </p:blipFill>
        <p:spPr>
          <a:xfrm>
            <a:off x="1066680" y="5257800"/>
            <a:ext cx="5480280" cy="304812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64" name="PlaceHolder 1"/>
          <p:cNvSpPr>
            <a:spLocks noGrp="1"/>
          </p:cNvSpPr>
          <p:nvPr>
            <p:ph/>
          </p:nvPr>
        </p:nvSpPr>
        <p:spPr>
          <a:xfrm>
            <a:off x="609120" y="1599840"/>
            <a:ext cx="5829480" cy="6172200"/>
          </a:xfrm>
          <a:prstGeom prst="rect">
            <a:avLst/>
          </a:prstGeom>
          <a:noFill/>
          <a:ln w="0">
            <a:noFill/>
          </a:ln>
        </p:spPr>
        <p:txBody>
          <a:bodyPr lIns="90000" rIns="90000" tIns="46800" bIns="46800" anchor="t">
            <a:normAutofit fontScale="85000" lnSpcReduction="9999"/>
          </a:bodyPr>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3.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Click the E button to enter relevant and meaningful feedback and a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performance rating. For definitions, click SKILLS/BEHAVIORS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DESCRIPTORS.  Use the vertical scroll bar to see all categories.</a:t>
            </a:r>
            <a:endParaRPr b="0" lang="en-US" sz="1400" strike="noStrike" u="none">
              <a:solidFill>
                <a:srgbClr val="000000"/>
              </a:solidFill>
              <a:effectLst/>
              <a:uFillTx/>
              <a:latin typeface="Arial"/>
            </a:endParaRPr>
          </a:p>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4.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Click SAVE when feedback is complete.</a:t>
            </a:r>
            <a:endParaRPr b="0" lang="en-US" sz="1400" strike="noStrike" u="none">
              <a:solidFill>
                <a:srgbClr val="000000"/>
              </a:solidFill>
              <a:effectLst/>
              <a:uFillTx/>
              <a:latin typeface="Arial"/>
            </a:endParaRPr>
          </a:p>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5.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Repeat steps 3 and 4 until all appropriate categories are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completed.</a:t>
            </a:r>
            <a:endParaRPr b="0" lang="en-US" sz="1400" strike="noStrike" u="none">
              <a:solidFill>
                <a:srgbClr val="000000"/>
              </a:solidFill>
              <a:effectLst/>
              <a:uFillTx/>
              <a:latin typeface="Arial"/>
            </a:endParaRPr>
          </a:p>
          <a:p>
            <a:pPr lvl="1" marL="343080" algn="just">
              <a:spcBef>
                <a:spcPts val="300"/>
              </a:spcBef>
              <a:buClr>
                <a:srgbClr val="3333cc"/>
              </a:buClr>
              <a:buFont typeface="Arial"/>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 You may close the performance feedback at any time and complete the form later.  All saved edits will be stored until feedback is submitted.</a:t>
            </a:r>
            <a:endParaRPr b="0" lang="en-US" sz="1200" strike="noStrike" u="none">
              <a:solidFill>
                <a:srgbClr val="000000"/>
              </a:solidFill>
              <a:effectLst/>
              <a:uFillTx/>
              <a:latin typeface="Arial"/>
            </a:endParaRPr>
          </a:p>
          <a:p>
            <a:pPr lvl="1" marL="343080" indent="0" algn="just">
              <a:spcBef>
                <a:spcPts val="300"/>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6.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When you are finished with the review, click SUBMIT.</a:t>
            </a:r>
            <a:endParaRPr b="0" lang="en-US" sz="1400" strike="noStrike" u="none">
              <a:solidFill>
                <a:srgbClr val="000000"/>
              </a:solidFill>
              <a:effectLst/>
              <a:uFillTx/>
              <a:latin typeface="Arial"/>
            </a:endParaRPr>
          </a:p>
          <a:p>
            <a:pPr lvl="1" marL="343080" algn="just">
              <a:spcBef>
                <a:spcPts val="300"/>
              </a:spcBef>
              <a:buClr>
                <a:srgbClr val="3333cc"/>
              </a:buClr>
              <a:buFont typeface="Arial"/>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 After SUBMIT is clicked, you can open the form, but you </a:t>
            </a:r>
            <a:r>
              <a:rPr b="0" i="1" lang="en-US" sz="1200" strike="noStrike" u="none">
                <a:solidFill>
                  <a:srgbClr val="3333cc"/>
                </a:solidFill>
                <a:effectLst/>
                <a:uFillTx/>
                <a:latin typeface="Arial"/>
              </a:rPr>
              <a:t>cannot</a:t>
            </a:r>
            <a:r>
              <a:rPr b="0" lang="en-US" sz="1200" strike="noStrike" u="none">
                <a:solidFill>
                  <a:srgbClr val="3333cc"/>
                </a:solidFill>
                <a:effectLst/>
                <a:uFillTx/>
                <a:latin typeface="Arial"/>
              </a:rPr>
              <a:t> make additional changes to it.</a:t>
            </a:r>
            <a:endParaRPr b="0" lang="en-US" sz="1200" strike="noStrike" u="none">
              <a:solidFill>
                <a:srgbClr val="000000"/>
              </a:solidFill>
              <a:effectLst/>
              <a:uFillTx/>
              <a:latin typeface="Arial"/>
            </a:endParaRPr>
          </a:p>
          <a:p>
            <a:pPr indent="0" algn="just">
              <a:spcBef>
                <a:spcPts val="300"/>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7.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When doing your self-evaluation feedback you have the ability to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print a copy for your personal record. </a:t>
            </a:r>
            <a:endParaRPr b="0" lang="en-US" sz="1400" strike="noStrike" u="none">
              <a:solidFill>
                <a:srgbClr val="000000"/>
              </a:solidFill>
              <a:effectLst/>
              <a:uFillTx/>
              <a:latin typeface="Arial"/>
            </a:endParaRPr>
          </a:p>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8.</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The decline feature would be used in some of the following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instances:- you don’t feel you have sufficient working experience to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provide relevant feedback on an employees performance, or if you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have a personal relationship with this employee.</a:t>
            </a:r>
            <a:endParaRPr b="0" lang="en-US" sz="1400" strike="noStrike" u="none">
              <a:solidFill>
                <a:srgbClr val="000000"/>
              </a:solidFill>
              <a:effectLst/>
              <a:uFillTx/>
              <a:latin typeface="Arial"/>
            </a:endParaRPr>
          </a:p>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9.</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Unsolicited feedback - you will have the ability to provide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unsolicited constructive feedback on an employee by contacting the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PEP Help Desk. The Help Desk will add your name as a reviewer </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and you will follow the previously described feedback process.</a:t>
            </a:r>
            <a:endParaRPr b="0" lang="en-US" sz="1400" strike="noStrike" u="none">
              <a:solidFill>
                <a:srgbClr val="000000"/>
              </a:solidFill>
              <a:effectLst/>
              <a:uFillTx/>
              <a:latin typeface="Arial"/>
            </a:endParaRPr>
          </a:p>
          <a:p>
            <a:pPr indent="0" algn="just">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spcBef>
                <a:spcPts val="34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	</a:t>
            </a:r>
            <a:endParaRPr b="0" lang="en-US" sz="1400" strike="noStrike" u="none">
              <a:solidFill>
                <a:srgbClr val="000000"/>
              </a:solidFill>
              <a:effectLst/>
              <a:uFillTx/>
              <a:latin typeface="Arial"/>
            </a:endParaRPr>
          </a:p>
        </p:txBody>
      </p:sp>
      <p:sp>
        <p:nvSpPr>
          <p:cNvPr id="65" name=""/>
          <p:cNvSpPr/>
          <p:nvPr/>
        </p:nvSpPr>
        <p:spPr>
          <a:xfrm>
            <a:off x="1219320" y="533520"/>
            <a:ext cx="54036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Complete/Decline a Request for Feedback (cont..)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533520" y="152280"/>
            <a:ext cx="5829120" cy="1524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Feedback Forms</a:t>
            </a:r>
            <a:endParaRPr b="0" lang="en-US" sz="2400" strike="noStrike" u="none">
              <a:solidFill>
                <a:srgbClr val="000000"/>
              </a:solidFill>
              <a:effectLst/>
              <a:uFillTx/>
              <a:latin typeface="Arial"/>
            </a:endParaRPr>
          </a:p>
        </p:txBody>
      </p:sp>
      <p:sp>
        <p:nvSpPr>
          <p:cNvPr id="67" name="PlaceHolder 2"/>
          <p:cNvSpPr>
            <a:spLocks noGrp="1"/>
          </p:cNvSpPr>
          <p:nvPr>
            <p:ph type="subTitle"/>
          </p:nvPr>
        </p:nvSpPr>
        <p:spPr>
          <a:xfrm>
            <a:off x="533160" y="1752120"/>
            <a:ext cx="5715000" cy="2336760"/>
          </a:xfrm>
          <a:prstGeom prst="rect">
            <a:avLst/>
          </a:prstGeom>
          <a:noFill/>
          <a:ln w="0">
            <a:noFill/>
          </a:ln>
        </p:spPr>
        <p:txBody>
          <a:bodyPr lIns="90000" rIns="90000" tIns="46800" bIns="46800" anchor="t">
            <a:noAutofit/>
          </a:bodyPr>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The three feedback forms are attached to an employee’s ENE job group:-</a:t>
            </a:r>
            <a:endParaRPr b="0" lang="en-US" sz="1800" strike="noStrike" u="none">
              <a:solidFill>
                <a:srgbClr val="000000"/>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VP and Managing Director</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Management/Professional (Analyst and Associates)</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Administration/Support</a:t>
            </a:r>
            <a:endParaRPr b="0" lang="en-US" sz="1800" strike="noStrike" u="none">
              <a:solidFill>
                <a:srgbClr val="000000"/>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The forms address basic skills identified as core to Enron’s business model.</a:t>
            </a:r>
            <a:endParaRPr b="0" lang="en-US" sz="18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Each reviewer interprets/applies the descriptors based on </a:t>
            </a:r>
            <a:r>
              <a:rPr b="1" i="1" lang="en-US" sz="1800" strike="noStrike" u="sng">
                <a:solidFill>
                  <a:srgbClr val="000000"/>
                </a:solidFill>
                <a:effectLst/>
                <a:uFillTx/>
                <a:latin typeface="Arial"/>
              </a:rPr>
              <a:t>their interaction with and evidence of</a:t>
            </a:r>
            <a:r>
              <a:rPr b="0" lang="en-US" sz="1800" strike="noStrike" u="none">
                <a:solidFill>
                  <a:srgbClr val="000000"/>
                </a:solidFill>
                <a:effectLst/>
                <a:uFillTx/>
                <a:latin typeface="Arial"/>
              </a:rPr>
              <a:t> the employee’s job performance</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514440" y="203040"/>
            <a:ext cx="5829120" cy="1524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Performance Ratings</a:t>
            </a:r>
            <a:endParaRPr b="0" lang="en-US" sz="2400" strike="noStrike" u="none">
              <a:solidFill>
                <a:srgbClr val="000000"/>
              </a:solidFill>
              <a:effectLst/>
              <a:uFillTx/>
              <a:latin typeface="Arial"/>
            </a:endParaRPr>
          </a:p>
        </p:txBody>
      </p:sp>
      <p:sp>
        <p:nvSpPr>
          <p:cNvPr id="69" name="PlaceHolder 2"/>
          <p:cNvSpPr>
            <a:spLocks noGrp="1"/>
          </p:cNvSpPr>
          <p:nvPr>
            <p:ph/>
          </p:nvPr>
        </p:nvSpPr>
        <p:spPr>
          <a:xfrm>
            <a:off x="0" y="1727280"/>
            <a:ext cx="6515280" cy="5486400"/>
          </a:xfrm>
          <a:prstGeom prst="rect">
            <a:avLst/>
          </a:prstGeom>
          <a:noFill/>
          <a:ln w="0">
            <a:noFill/>
          </a:ln>
        </p:spPr>
        <p:txBody>
          <a:bodyPr lIns="90000" rIns="90000" tIns="46800" bIns="46800" anchor="t">
            <a:normAutofit fontScale="85000" lnSpcReduction="9999"/>
          </a:bodyPr>
          <a:p>
            <a:pPr lvl="2" marL="1143000" indent="-228600" algn="just">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Superior:  </a:t>
            </a:r>
            <a:r>
              <a:rPr b="0" lang="en-US" sz="1800" strike="noStrike" u="none">
                <a:solidFill>
                  <a:srgbClr val="000000"/>
                </a:solidFill>
                <a:effectLst/>
                <a:uFillTx/>
                <a:latin typeface="Arial"/>
              </a:rPr>
              <a:t>Consistently goes above and beyond expectations.  Role model for criteria.  Very little need for growth and change at current level.</a:t>
            </a:r>
            <a:endParaRPr b="0" lang="en-US" sz="1800" strike="noStrike" u="none">
              <a:solidFill>
                <a:srgbClr val="000000"/>
              </a:solidFill>
              <a:effectLst/>
              <a:uFillTx/>
              <a:latin typeface="Arial"/>
            </a:endParaRPr>
          </a:p>
          <a:p>
            <a:pPr lvl="2" marL="1143000" indent="0" algn="just">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lvl="2" marL="1143000" indent="-228600" algn="just">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Excellent:  </a:t>
            </a:r>
            <a:r>
              <a:rPr b="0" lang="en-US" sz="1800" strike="noStrike" u="none">
                <a:solidFill>
                  <a:srgbClr val="000000"/>
                </a:solidFill>
                <a:effectLst/>
                <a:uFillTx/>
                <a:latin typeface="Arial"/>
              </a:rPr>
              <a:t>Exceeds most expectations.  Role model for most criteria.  Further development needs are minimal.</a:t>
            </a:r>
            <a:endParaRPr b="0" lang="en-US" sz="1800" strike="noStrike" u="none">
              <a:solidFill>
                <a:srgbClr val="000000"/>
              </a:solidFill>
              <a:effectLst/>
              <a:uFillTx/>
              <a:latin typeface="Arial"/>
            </a:endParaRPr>
          </a:p>
          <a:p>
            <a:pPr lvl="2" marL="1143000" indent="0" algn="just">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lvl="2" marL="1143000" indent="-228600" algn="just">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Strong: </a:t>
            </a:r>
            <a:r>
              <a:rPr b="0" lang="en-US" sz="1800" strike="noStrike" u="none">
                <a:solidFill>
                  <a:srgbClr val="000000"/>
                </a:solidFill>
                <a:effectLst/>
                <a:uFillTx/>
                <a:latin typeface="Arial"/>
              </a:rPr>
              <a:t>Meets most and exceeds some expectations.  Role model for some criteria.  Further development needed in some areas.</a:t>
            </a:r>
            <a:endParaRPr b="0" lang="en-US" sz="1800" strike="noStrike" u="none">
              <a:solidFill>
                <a:srgbClr val="000000"/>
              </a:solidFill>
              <a:effectLst/>
              <a:uFillTx/>
              <a:latin typeface="Arial"/>
            </a:endParaRPr>
          </a:p>
          <a:p>
            <a:pPr lvl="2" marL="1143000" indent="0" algn="just">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lvl="2" marL="1143000" indent="-228600" algn="just">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Satisfactory:</a:t>
            </a:r>
            <a:r>
              <a:rPr b="1" lang="en-US" sz="1800" strike="noStrike" u="none">
                <a:solidFill>
                  <a:srgbClr val="000000"/>
                </a:solidFill>
                <a:effectLst/>
                <a:uFillTx/>
                <a:latin typeface="Arial"/>
              </a:rPr>
              <a:t>	</a:t>
            </a:r>
            <a:r>
              <a:rPr b="0" lang="en-US" sz="1800" strike="noStrike" u="none">
                <a:solidFill>
                  <a:srgbClr val="000000"/>
                </a:solidFill>
                <a:effectLst/>
                <a:uFillTx/>
                <a:latin typeface="Arial"/>
              </a:rPr>
              <a:t>Meets many but not all expectations.  Demonstrates most of the criteria.  Further development needs in many areas.</a:t>
            </a:r>
            <a:endParaRPr b="0" lang="en-US" sz="1800" strike="noStrike" u="none">
              <a:solidFill>
                <a:srgbClr val="000000"/>
              </a:solidFill>
              <a:effectLst/>
              <a:uFillTx/>
              <a:latin typeface="Arial"/>
            </a:endParaRPr>
          </a:p>
          <a:p>
            <a:pPr lvl="2" marL="1143000" indent="0" algn="just">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lvl="2" marL="1143000" indent="-228600" algn="just">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Needs Improvement: </a:t>
            </a:r>
            <a:r>
              <a:rPr b="0" lang="en-US" sz="1800" strike="noStrike" u="none">
                <a:solidFill>
                  <a:srgbClr val="000000"/>
                </a:solidFill>
                <a:effectLst/>
                <a:uFillTx/>
                <a:latin typeface="Arial"/>
              </a:rPr>
              <a:t>Does not meet most expectations.  Demonstrates some of the criteria.  Further development needs necessary in most areas.</a:t>
            </a:r>
            <a:endParaRPr b="0" lang="en-US" sz="1800" strike="noStrike" u="none">
              <a:solidFill>
                <a:srgbClr val="000000"/>
              </a:solidFill>
              <a:effectLst/>
              <a:uFillTx/>
              <a:latin typeface="Arial"/>
            </a:endParaRPr>
          </a:p>
          <a:p>
            <a:pPr lvl="2" marL="1143000" indent="0" algn="just">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lvl="2" marL="1143000" indent="-228600" algn="just">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Issues:  </a:t>
            </a:r>
            <a:r>
              <a:rPr b="0" lang="en-US" sz="1800" strike="noStrike" u="none">
                <a:solidFill>
                  <a:srgbClr val="000000"/>
                </a:solidFill>
                <a:effectLst/>
                <a:uFillTx/>
                <a:latin typeface="Arial"/>
              </a:rPr>
              <a:t>Has significant performance issues.  Does not demonstrate most of the criteria.  Must make changes or termination likely.</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514440" y="203040"/>
            <a:ext cx="5829120" cy="1524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PRC Meetings</a:t>
            </a:r>
            <a:endParaRPr b="0" lang="en-US" sz="2400" strike="noStrike" u="none">
              <a:solidFill>
                <a:srgbClr val="000000"/>
              </a:solidFill>
              <a:effectLst/>
              <a:uFillTx/>
              <a:latin typeface="Arial"/>
            </a:endParaRPr>
          </a:p>
        </p:txBody>
      </p:sp>
      <p:sp>
        <p:nvSpPr>
          <p:cNvPr id="71" name="PlaceHolder 2"/>
          <p:cNvSpPr>
            <a:spLocks noGrp="1"/>
          </p:cNvSpPr>
          <p:nvPr>
            <p:ph/>
          </p:nvPr>
        </p:nvSpPr>
        <p:spPr>
          <a:xfrm>
            <a:off x="533520" y="1294920"/>
            <a:ext cx="5829120" cy="5715000"/>
          </a:xfrm>
          <a:prstGeom prst="rect">
            <a:avLst/>
          </a:prstGeom>
          <a:noFill/>
          <a:ln w="0">
            <a:noFill/>
          </a:ln>
        </p:spPr>
        <p:txBody>
          <a:bodyPr lIns="90000" rIns="90000" tIns="46800" bIns="46800" anchor="t">
            <a:normAutofit/>
          </a:bodyPr>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During the months of June and July, Enron's top management will meet to evaluate various levels of employees across Enron.</a:t>
            </a:r>
            <a:endParaRPr b="0" lang="en-US" sz="18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Note: Not all employees will be evaluated through a formal PRC process.  Please contact your immediate supervisor.</a:t>
            </a:r>
            <a:endParaRPr b="0" lang="en-US" sz="1400" strike="noStrike" u="none">
              <a:solidFill>
                <a:srgbClr val="000000"/>
              </a:solidFill>
              <a:effectLst/>
              <a:uFillTx/>
              <a:latin typeface="Arial"/>
            </a:endParaRPr>
          </a:p>
        </p:txBody>
      </p:sp>
      <p:sp>
        <p:nvSpPr>
          <p:cNvPr id="72" name=""/>
          <p:cNvSpPr/>
          <p:nvPr/>
        </p:nvSpPr>
        <p:spPr>
          <a:xfrm>
            <a:off x="380880" y="2971800"/>
            <a:ext cx="5829480" cy="9144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400"/>
            </a:br>
            <a:br>
              <a:rPr sz="2400"/>
            </a:br>
            <a:r>
              <a:rPr b="0" lang="en-US" sz="2400" strike="noStrike" u="none">
                <a:solidFill>
                  <a:srgbClr val="000000"/>
                </a:solidFill>
                <a:effectLst/>
                <a:uFillTx/>
                <a:latin typeface="Arial"/>
              </a:rPr>
              <a:t>Employee Evaluations</a:t>
            </a:r>
            <a:br>
              <a:rPr sz="2400"/>
            </a:br>
            <a:r>
              <a:rPr b="0" lang="en-US" sz="2400" strike="noStrike" u="none">
                <a:solidFill>
                  <a:srgbClr val="000000"/>
                </a:solidFill>
                <a:effectLst/>
                <a:uFillTx/>
                <a:latin typeface="Arial"/>
              </a:rPr>
              <a:t>(Supervisors only) </a:t>
            </a:r>
            <a:br>
              <a:rPr sz="2400"/>
            </a:br>
            <a:br>
              <a:rPr sz="2400"/>
            </a:br>
            <a:endParaRPr b="0" lang="en-US" sz="2400" strike="noStrike" u="none">
              <a:solidFill>
                <a:srgbClr val="000000"/>
              </a:solidFill>
              <a:effectLst/>
              <a:uFillTx/>
              <a:latin typeface="Times New Roman"/>
            </a:endParaRPr>
          </a:p>
        </p:txBody>
      </p:sp>
      <p:sp>
        <p:nvSpPr>
          <p:cNvPr id="73" name=""/>
          <p:cNvSpPr/>
          <p:nvPr/>
        </p:nvSpPr>
        <p:spPr>
          <a:xfrm>
            <a:off x="457200" y="3962520"/>
            <a:ext cx="5829480" cy="5029200"/>
          </a:xfrm>
          <a:prstGeom prst="rect">
            <a:avLst/>
          </a:prstGeom>
          <a:noFill/>
          <a:ln w="0">
            <a:noFill/>
          </a:ln>
        </p:spPr>
        <p:style>
          <a:lnRef idx="0"/>
          <a:fillRef idx="0"/>
          <a:effectRef idx="0"/>
          <a:fontRef idx="minor"/>
        </p:style>
        <p:txBody>
          <a:bodyPr lIns="90000" rIns="90000" tIns="46800" bIns="46800" anchor="t">
            <a:normAutofit/>
          </a:bodyPr>
          <a:p>
            <a:pPr marL="343080" indent="-343080" algn="just">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Supervisors can access the relevant employee evaluation form via the PEP system . </a:t>
            </a: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Once ratings have been finalized, employee and supervisor should:</a:t>
            </a:r>
            <a:endParaRPr b="0" lang="en-US" sz="1800" strike="noStrike" u="none">
              <a:solidFill>
                <a:srgbClr val="000000"/>
              </a:solidFill>
              <a:effectLst/>
              <a:uFillTx/>
              <a:latin typeface="Times New Roman"/>
            </a:endParaRPr>
          </a:p>
          <a:p>
            <a:pPr lvl="1" marL="743040" indent="-285840" algn="just">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Discuss job-specific performance</a:t>
            </a:r>
            <a:endParaRPr b="0" lang="en-US" sz="1800" strike="noStrike" u="none">
              <a:solidFill>
                <a:srgbClr val="000000"/>
              </a:solidFill>
              <a:effectLst/>
              <a:uFillTx/>
              <a:latin typeface="Times New Roman"/>
            </a:endParaRPr>
          </a:p>
          <a:p>
            <a:pPr lvl="1" marL="743040" indent="-285840" algn="just">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Identify issues</a:t>
            </a:r>
            <a:endParaRPr b="0" lang="en-US" sz="1800" strike="noStrike" u="none">
              <a:solidFill>
                <a:srgbClr val="000000"/>
              </a:solidFill>
              <a:effectLst/>
              <a:uFillTx/>
              <a:latin typeface="Times New Roman"/>
            </a:endParaRPr>
          </a:p>
          <a:p>
            <a:pPr lvl="1" marL="743040" indent="-285840" algn="just">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Discuss development  goals</a:t>
            </a:r>
            <a:endParaRPr b="0" lang="en-US" sz="1800" strike="noStrike" u="none">
              <a:solidFill>
                <a:srgbClr val="000000"/>
              </a:solidFill>
              <a:effectLst/>
              <a:uFillTx/>
              <a:latin typeface="Times New Roman"/>
            </a:endParaRPr>
          </a:p>
          <a:p>
            <a:pPr lvl="1" marL="743040" indent="-285840" algn="just">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Identify training needs </a:t>
            </a:r>
            <a:endParaRPr b="0" lang="en-US" sz="1800" strike="noStrike" u="none">
              <a:solidFill>
                <a:srgbClr val="000000"/>
              </a:solidFill>
              <a:effectLst/>
              <a:uFillTx/>
              <a:latin typeface="Times New Roman"/>
            </a:endParaRPr>
          </a:p>
          <a:p>
            <a:pPr lvl="1" marL="743040" indent="-285840" algn="just">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Set goals and objectives for the next review period.</a:t>
            </a:r>
            <a:endParaRPr b="0" lang="en-US" sz="1800" strike="noStrike" u="none">
              <a:solidFill>
                <a:srgbClr val="000000"/>
              </a:solidFill>
              <a:effectLst/>
              <a:uFillTx/>
              <a:latin typeface="Times New Roman"/>
            </a:endParaRPr>
          </a:p>
          <a:p>
            <a:pPr lvl="1" marL="743040" indent="-285840" algn="just">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514440" y="203040"/>
            <a:ext cx="5829120" cy="15242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75" name="PlaceHolder 2"/>
          <p:cNvSpPr>
            <a:spLocks noGrp="1"/>
          </p:cNvSpPr>
          <p:nvPr>
            <p:ph/>
          </p:nvPr>
        </p:nvSpPr>
        <p:spPr>
          <a:xfrm>
            <a:off x="514440" y="1828800"/>
            <a:ext cx="5829120" cy="54864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pic>
        <p:nvPicPr>
          <p:cNvPr id="76" name="" descr=""/>
          <p:cNvPicPr/>
          <p:nvPr/>
        </p:nvPicPr>
        <p:blipFill>
          <a:blip r:embed="rId1"/>
          <a:stretch/>
        </p:blipFill>
        <p:spPr>
          <a:xfrm>
            <a:off x="0" y="0"/>
            <a:ext cx="6858000" cy="914400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514440" y="203040"/>
            <a:ext cx="5829120" cy="1524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Contents</a:t>
            </a:r>
            <a:endParaRPr b="0" lang="en-US" sz="2400" strike="noStrike" u="none">
              <a:solidFill>
                <a:srgbClr val="000000"/>
              </a:solidFill>
              <a:effectLst/>
              <a:uFillTx/>
              <a:latin typeface="Arial"/>
            </a:endParaRPr>
          </a:p>
        </p:txBody>
      </p:sp>
      <p:sp>
        <p:nvSpPr>
          <p:cNvPr id="21" name="PlaceHolder 2"/>
          <p:cNvSpPr>
            <a:spLocks noGrp="1"/>
          </p:cNvSpPr>
          <p:nvPr>
            <p:ph/>
          </p:nvPr>
        </p:nvSpPr>
        <p:spPr>
          <a:xfrm>
            <a:off x="304920" y="1523880"/>
            <a:ext cx="6324480" cy="5486400"/>
          </a:xfrm>
          <a:prstGeom prst="rect">
            <a:avLst/>
          </a:prstGeom>
          <a:noFill/>
          <a:ln w="0">
            <a:noFill/>
          </a:ln>
        </p:spPr>
        <p:txBody>
          <a:bodyPr lIns="90000" rIns="90000" tIns="46800" bIns="46800" anchor="t">
            <a:normAutofit/>
          </a:bodyPr>
          <a:p>
            <a:pPr marL="343080" indent="-343080" algn="just">
              <a:spcBef>
                <a:spcPts val="349"/>
              </a:spcBef>
              <a:buClr>
                <a:srgbClr val="000000"/>
              </a:buClr>
              <a:buFont typeface="Arial"/>
              <a:buChar char="•"/>
              <a:tabLst>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Is the Performance Review Process?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a:p>
            <a:pPr marL="343080" indent="-343080" algn="just">
              <a:spcBef>
                <a:spcPts val="349"/>
              </a:spcBef>
              <a:buClr>
                <a:srgbClr val="000000"/>
              </a:buClr>
              <a:buFont typeface="Arial"/>
              <a:buChar char="•"/>
              <a:tabLst>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System Access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4 - 5</a:t>
            </a:r>
            <a:endParaRPr b="0" lang="en-US" sz="1400" strike="noStrike" u="none">
              <a:solidFill>
                <a:srgbClr val="000000"/>
              </a:solidFill>
              <a:effectLst/>
              <a:uFillTx/>
              <a:latin typeface="Arial"/>
            </a:endParaRPr>
          </a:p>
          <a:p>
            <a:pPr marL="343080" indent="-343080" algn="just">
              <a:spcBef>
                <a:spcPts val="349"/>
              </a:spcBef>
              <a:buClr>
                <a:srgbClr val="000000"/>
              </a:buClr>
              <a:buFont typeface="Arial"/>
              <a:buChar char="•"/>
              <a:tabLst>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Login - User ID and Password Employee Data</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6</a:t>
            </a:r>
            <a:endParaRPr b="0" lang="en-US" sz="1400" strike="noStrike" u="none">
              <a:solidFill>
                <a:srgbClr val="000000"/>
              </a:solidFill>
              <a:effectLst/>
              <a:uFillTx/>
              <a:latin typeface="Arial"/>
            </a:endParaRPr>
          </a:p>
          <a:p>
            <a:pPr marL="343080" indent="-343080" algn="just">
              <a:spcBef>
                <a:spcPts val="349"/>
              </a:spcBef>
              <a:buClr>
                <a:srgbClr val="000000"/>
              </a:buClr>
              <a:buFont typeface="Arial"/>
              <a:buChar char="•"/>
              <a:tabLst>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Employee Data</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7</a:t>
            </a:r>
            <a:endParaRPr b="0" lang="en-US" sz="1400" strike="noStrike" u="none">
              <a:solidFill>
                <a:srgbClr val="000000"/>
              </a:solidFill>
              <a:effectLst/>
              <a:uFillTx/>
              <a:latin typeface="Arial"/>
            </a:endParaRPr>
          </a:p>
          <a:p>
            <a:pPr marL="343080" indent="-343080" algn="just">
              <a:spcBef>
                <a:spcPts val="349"/>
              </a:spcBef>
              <a:buClr>
                <a:srgbClr val="000000"/>
              </a:buClr>
              <a:buFont typeface="Arial"/>
              <a:buChar char="•"/>
              <a:tabLst>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Suggest Your Own Reviewers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8</a:t>
            </a:r>
            <a:endParaRPr b="0" lang="en-US" sz="1400" strike="noStrike" u="none">
              <a:solidFill>
                <a:srgbClr val="000000"/>
              </a:solidFill>
              <a:effectLst/>
              <a:uFillTx/>
              <a:latin typeface="Arial"/>
            </a:endParaRPr>
          </a:p>
          <a:p>
            <a:pPr marL="343080" indent="-343080" algn="just">
              <a:spcBef>
                <a:spcPts val="349"/>
              </a:spcBef>
              <a:buClr>
                <a:srgbClr val="000000"/>
              </a:buClr>
              <a:buFont typeface="Arial"/>
              <a:buChar char="•"/>
              <a:tabLst>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Choosing Reviewers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9</a:t>
            </a:r>
            <a:endParaRPr b="0" lang="en-US" sz="1400" strike="noStrike" u="none">
              <a:solidFill>
                <a:srgbClr val="000000"/>
              </a:solidFill>
              <a:effectLst/>
              <a:uFillTx/>
              <a:latin typeface="Arial"/>
            </a:endParaRPr>
          </a:p>
          <a:p>
            <a:pPr marL="343080" indent="-343080" algn="just">
              <a:spcBef>
                <a:spcPts val="349"/>
              </a:spcBef>
              <a:buClr>
                <a:srgbClr val="000000"/>
              </a:buClr>
              <a:buFont typeface="Arial"/>
              <a:buChar char="•"/>
              <a:tabLst>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Complete/Decline a Request for Feedback</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10 - 11</a:t>
            </a:r>
            <a:endParaRPr b="0" lang="en-US" sz="1400" strike="noStrike" u="none">
              <a:solidFill>
                <a:srgbClr val="000000"/>
              </a:solidFill>
              <a:effectLst/>
              <a:uFillTx/>
              <a:latin typeface="Arial"/>
            </a:endParaRPr>
          </a:p>
          <a:p>
            <a:pPr marL="343080" indent="-343080" algn="just">
              <a:spcBef>
                <a:spcPts val="349"/>
              </a:spcBef>
              <a:buClr>
                <a:srgbClr val="000000"/>
              </a:buClr>
              <a:buFont typeface="Arial"/>
              <a:buChar char="•"/>
              <a:tabLst>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Feedback Forms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12</a:t>
            </a:r>
            <a:endParaRPr b="0" lang="en-US" sz="1400" strike="noStrike" u="none">
              <a:solidFill>
                <a:srgbClr val="000000"/>
              </a:solidFill>
              <a:effectLst/>
              <a:uFillTx/>
              <a:latin typeface="Arial"/>
            </a:endParaRPr>
          </a:p>
          <a:p>
            <a:pPr marL="343080" indent="-343080" algn="just">
              <a:spcBef>
                <a:spcPts val="349"/>
              </a:spcBef>
              <a:buClr>
                <a:srgbClr val="000000"/>
              </a:buClr>
              <a:buFont typeface="Arial"/>
              <a:buChar char="•"/>
              <a:tabLst>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Performance Ratings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13</a:t>
            </a:r>
            <a:endParaRPr b="0" lang="en-US" sz="1400" strike="noStrike" u="none">
              <a:solidFill>
                <a:srgbClr val="000000"/>
              </a:solidFill>
              <a:effectLst/>
              <a:uFillTx/>
              <a:latin typeface="Arial"/>
            </a:endParaRPr>
          </a:p>
          <a:p>
            <a:pPr marL="343080" indent="-343080" algn="just">
              <a:spcBef>
                <a:spcPts val="349"/>
              </a:spcBef>
              <a:buClr>
                <a:srgbClr val="000000"/>
              </a:buClr>
              <a:buFont typeface="Arial"/>
              <a:buChar char="•"/>
              <a:tabLst>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PRC Meetings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14</a:t>
            </a:r>
            <a:endParaRPr b="0" lang="en-US" sz="1400" strike="noStrike" u="none">
              <a:solidFill>
                <a:srgbClr val="000000"/>
              </a:solidFill>
              <a:effectLst/>
              <a:uFillTx/>
              <a:latin typeface="Arial"/>
            </a:endParaRPr>
          </a:p>
          <a:p>
            <a:pPr marL="343080" indent="-343080" algn="just">
              <a:spcBef>
                <a:spcPts val="349"/>
              </a:spcBef>
              <a:buClr>
                <a:srgbClr val="000000"/>
              </a:buClr>
              <a:buFont typeface="Arial"/>
              <a:buChar char="•"/>
              <a:tabLst>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PEP Help Desk contact details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15</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514440" y="203040"/>
            <a:ext cx="5829120" cy="1524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What Is </a:t>
            </a:r>
            <a:br>
              <a:rPr sz="2400"/>
            </a:br>
            <a:r>
              <a:rPr b="0" lang="en-US" sz="2400" strike="noStrike" u="none">
                <a:solidFill>
                  <a:srgbClr val="000000"/>
                </a:solidFill>
                <a:effectLst/>
                <a:uFillTx/>
                <a:latin typeface="Arial"/>
              </a:rPr>
              <a:t>The Performance Review </a:t>
            </a:r>
            <a:br>
              <a:rPr sz="2400"/>
            </a:br>
            <a:r>
              <a:rPr b="0" lang="en-US" sz="2400" strike="noStrike" u="none">
                <a:solidFill>
                  <a:srgbClr val="000000"/>
                </a:solidFill>
                <a:effectLst/>
                <a:uFillTx/>
                <a:latin typeface="Arial"/>
              </a:rPr>
              <a:t>Process?</a:t>
            </a:r>
            <a:endParaRPr b="0" lang="en-US" sz="2400" strike="noStrike" u="none">
              <a:solidFill>
                <a:srgbClr val="000000"/>
              </a:solidFill>
              <a:effectLst/>
              <a:uFillTx/>
              <a:latin typeface="Arial"/>
            </a:endParaRPr>
          </a:p>
        </p:txBody>
      </p:sp>
      <p:sp>
        <p:nvSpPr>
          <p:cNvPr id="23" name="PlaceHolder 2"/>
          <p:cNvSpPr>
            <a:spLocks noGrp="1"/>
          </p:cNvSpPr>
          <p:nvPr>
            <p:ph/>
          </p:nvPr>
        </p:nvSpPr>
        <p:spPr>
          <a:xfrm>
            <a:off x="456840" y="1828800"/>
            <a:ext cx="5829480" cy="5486400"/>
          </a:xfrm>
          <a:prstGeom prst="rect">
            <a:avLst/>
          </a:prstGeom>
          <a:noFill/>
          <a:ln w="0">
            <a:noFill/>
          </a:ln>
        </p:spPr>
        <p:txBody>
          <a:bodyPr lIns="90000" rIns="90000" tIns="46800" bIns="46800" anchor="t">
            <a:normAutofit fontScale="92500" lnSpcReduction="9999"/>
          </a:bodyPr>
          <a:p>
            <a:pPr marL="343080" indent="-343080" algn="just">
              <a:lnSpc>
                <a:spcPct val="120000"/>
              </a:lnSpc>
              <a:spcBef>
                <a:spcPts val="451"/>
              </a:spcBef>
              <a:buClr>
                <a:srgbClr val="000000"/>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Performance Review, commonly referred to as the PRC, is a 360° feedback process that allows Enron to evaluate performance across functional groups, business units, and departments.</a:t>
            </a:r>
            <a:endParaRPr b="0" lang="en-US" sz="1800" strike="noStrike" u="none">
              <a:solidFill>
                <a:srgbClr val="000000"/>
              </a:solidFill>
              <a:effectLst/>
              <a:uFillTx/>
              <a:latin typeface="Arial"/>
            </a:endParaRPr>
          </a:p>
          <a:p>
            <a:pPr marL="343080" indent="0" algn="just">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gn="just">
              <a:lnSpc>
                <a:spcPct val="120000"/>
              </a:lnSpc>
              <a:spcBef>
                <a:spcPts val="451"/>
              </a:spcBef>
              <a:buClr>
                <a:srgbClr val="000000"/>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PRC refers to the Performance Review Committee, a forum that meets to determine an employees overall rating. </a:t>
            </a:r>
            <a:endParaRPr b="0" lang="en-US" sz="1800" strike="noStrike" u="none">
              <a:solidFill>
                <a:srgbClr val="000000"/>
              </a:solidFill>
              <a:effectLst/>
              <a:uFillTx/>
              <a:latin typeface="Arial"/>
            </a:endParaRPr>
          </a:p>
          <a:p>
            <a:pPr marL="343080" indent="0" algn="just">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gn="just">
              <a:lnSpc>
                <a:spcPct val="120000"/>
              </a:lnSpc>
              <a:spcBef>
                <a:spcPts val="451"/>
              </a:spcBef>
              <a:buClr>
                <a:srgbClr val="000000"/>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uses this information to identify promotional candidates, provide career guidance, determine compensation, and to assist in the effective deployment of human capital. </a:t>
            </a:r>
            <a:endParaRPr b="0" lang="en-US" sz="1800" strike="noStrike" u="none">
              <a:solidFill>
                <a:srgbClr val="000000"/>
              </a:solidFill>
              <a:effectLst/>
              <a:uFillTx/>
              <a:latin typeface="Arial"/>
            </a:endParaRPr>
          </a:p>
          <a:p>
            <a:pPr marL="343080" indent="0" algn="just">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gn="just">
              <a:lnSpc>
                <a:spcPct val="120000"/>
              </a:lnSpc>
              <a:spcBef>
                <a:spcPts val="499"/>
              </a:spcBef>
              <a:buClr>
                <a:srgbClr val="000000"/>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PRC is facilitated via the Performance Evaluation Process (PEP). This system is accessible via the Enron Intra-net.</a:t>
            </a: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514440" y="76320"/>
            <a:ext cx="5829120" cy="1117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System Access</a:t>
            </a:r>
            <a:endParaRPr b="0" lang="en-US" sz="2400" strike="noStrike" u="none">
              <a:solidFill>
                <a:srgbClr val="000000"/>
              </a:solidFill>
              <a:effectLst/>
              <a:uFillTx/>
              <a:latin typeface="Arial"/>
            </a:endParaRPr>
          </a:p>
        </p:txBody>
      </p:sp>
      <p:sp>
        <p:nvSpPr>
          <p:cNvPr id="25" name="PlaceHolder 2"/>
          <p:cNvSpPr>
            <a:spLocks noGrp="1"/>
          </p:cNvSpPr>
          <p:nvPr>
            <p:ph/>
          </p:nvPr>
        </p:nvSpPr>
        <p:spPr>
          <a:xfrm>
            <a:off x="380880" y="1142640"/>
            <a:ext cx="5943600" cy="3505320"/>
          </a:xfrm>
          <a:prstGeom prst="rect">
            <a:avLst/>
          </a:prstGeom>
          <a:noFill/>
          <a:ln w="0">
            <a:noFill/>
          </a:ln>
        </p:spPr>
        <p:txBody>
          <a:bodyPr lIns="90000" rIns="90000" tIns="46800" bIns="46800" anchor="t">
            <a:normAutofit/>
          </a:bodyPr>
          <a:p>
            <a:pPr indent="0" algn="just">
              <a:spcBef>
                <a:spcPts val="451"/>
              </a:spcBef>
              <a:buNone/>
              <a:tabLst>
                <a:tab algn="l" pos="0"/>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You will receive an email once the system opens advising you of your login and password details. </a:t>
            </a:r>
            <a:endParaRPr b="0" lang="en-US" sz="1800" strike="noStrike" u="none">
              <a:solidFill>
                <a:srgbClr val="000000"/>
              </a:solidFill>
              <a:effectLst/>
              <a:uFillTx/>
              <a:latin typeface="Arial"/>
            </a:endParaRPr>
          </a:p>
          <a:p>
            <a:pPr indent="0" algn="just">
              <a:spcBef>
                <a:spcPts val="451"/>
              </a:spcBef>
              <a:buNone/>
              <a:tabLst>
                <a:tab algn="l" pos="0"/>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on the attached link and it will take you directly to the Enron Intra-net where you will proceed to login.</a:t>
            </a:r>
            <a:endParaRPr b="0" lang="en-US" sz="1800" strike="noStrike" u="none">
              <a:solidFill>
                <a:srgbClr val="000000"/>
              </a:solidFill>
              <a:effectLst/>
              <a:uFillTx/>
              <a:latin typeface="Arial"/>
            </a:endParaRPr>
          </a:p>
          <a:p>
            <a:pPr indent="0" algn="just">
              <a:spcBef>
                <a:spcPts val="300"/>
              </a:spcBef>
              <a:buNone/>
              <a:tabLst>
                <a:tab algn="l" pos="0"/>
                <a:tab algn="l" pos="2858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spcBef>
                <a:spcPts val="451"/>
              </a:spcBef>
              <a:buNone/>
              <a:tabLst>
                <a:tab algn="l" pos="0"/>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 start the system from your desktop:</a:t>
            </a:r>
            <a:endParaRPr b="0" lang="en-US" sz="1800" strike="noStrike" u="none">
              <a:solidFill>
                <a:srgbClr val="000000"/>
              </a:solidFill>
              <a:effectLst/>
              <a:uFillTx/>
              <a:latin typeface="Arial"/>
            </a:endParaRPr>
          </a:p>
          <a:p>
            <a:pPr indent="0" algn="just">
              <a:spcBef>
                <a:spcPts val="451"/>
              </a:spcBef>
              <a:buNone/>
              <a:tabLst>
                <a:tab algn="l" pos="0"/>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 Launch your web browser (which should be set to an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Enron Intra-net site)</a:t>
            </a:r>
            <a:endParaRPr b="0" lang="en-US" sz="1800" strike="noStrike" u="none">
              <a:solidFill>
                <a:srgbClr val="000000"/>
              </a:solidFill>
              <a:effectLst/>
              <a:uFillTx/>
              <a:latin typeface="Arial"/>
            </a:endParaRPr>
          </a:p>
          <a:p>
            <a:pPr indent="0" algn="just">
              <a:spcBef>
                <a:spcPts val="451"/>
              </a:spcBef>
              <a:buNone/>
              <a:tabLst>
                <a:tab algn="l" pos="0"/>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 Locate the HR web</a:t>
            </a:r>
            <a:endParaRPr b="0" lang="en-US" sz="1800" strike="noStrike" u="none">
              <a:solidFill>
                <a:srgbClr val="000000"/>
              </a:solidFill>
              <a:effectLst/>
              <a:uFillTx/>
              <a:latin typeface="Arial"/>
            </a:endParaRPr>
          </a:p>
          <a:p>
            <a:pPr indent="0" algn="just">
              <a:spcBef>
                <a:spcPts val="451"/>
              </a:spcBef>
              <a:buNone/>
              <a:tabLst>
                <a:tab algn="l" pos="0"/>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 Locate the Performance Mgmt. site</a:t>
            </a:r>
            <a:endParaRPr b="0" lang="en-US" sz="1800" strike="noStrike" u="none">
              <a:solidFill>
                <a:srgbClr val="000000"/>
              </a:solidFill>
              <a:effectLst/>
              <a:uFillTx/>
              <a:latin typeface="Arial"/>
            </a:endParaRPr>
          </a:p>
          <a:p>
            <a:pPr indent="0">
              <a:spcBef>
                <a:spcPts val="451"/>
              </a:spcBef>
              <a:buNone/>
              <a:tabLst>
                <a:tab algn="l" pos="2858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26" name=""/>
          <p:cNvSpPr/>
          <p:nvPr/>
        </p:nvSpPr>
        <p:spPr>
          <a:xfrm>
            <a:off x="152280" y="7696080"/>
            <a:ext cx="1981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Note: if you have any access problems please contact the PEP Help Desk.</a:t>
            </a:r>
            <a:endParaRPr b="0" lang="en-US" sz="1200" strike="noStrike" u="none">
              <a:solidFill>
                <a:srgbClr val="000000"/>
              </a:solidFill>
              <a:effectLst/>
              <a:uFillTx/>
              <a:latin typeface="Times New Roman"/>
            </a:endParaRPr>
          </a:p>
        </p:txBody>
      </p:sp>
      <p:sp>
        <p:nvSpPr>
          <p:cNvPr id="27" name=""/>
          <p:cNvSpPr/>
          <p:nvPr/>
        </p:nvSpPr>
        <p:spPr>
          <a:xfrm>
            <a:off x="4648320" y="4114800"/>
            <a:ext cx="1904760" cy="13741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rPr>
              <a:t>Laptop access:</a:t>
            </a:r>
            <a:r>
              <a:rPr b="0" lang="en-US" sz="1200" strike="noStrike" u="none">
                <a:solidFill>
                  <a:srgbClr val="000000"/>
                </a:solidFill>
                <a:effectLst/>
                <a:uFillTx/>
                <a:latin typeface="Arial"/>
              </a:rPr>
              <a:t> dial into the Enron server as normal and access the Enron Intra-net. Note: you should be dialing in using VPN - virtual private network.</a:t>
            </a:r>
            <a:endParaRPr b="0" lang="en-US" sz="1200" strike="noStrike" u="none">
              <a:solidFill>
                <a:srgbClr val="000000"/>
              </a:solidFill>
              <a:effectLst/>
              <a:uFillTx/>
              <a:latin typeface="Times New Roman"/>
            </a:endParaRPr>
          </a:p>
        </p:txBody>
      </p:sp>
      <p:pic>
        <p:nvPicPr>
          <p:cNvPr id="28" name="" descr=""/>
          <p:cNvPicPr/>
          <p:nvPr/>
        </p:nvPicPr>
        <p:blipFill>
          <a:blip r:embed="rId1"/>
          <a:srcRect l="0" t="14584" r="20315" b="9376"/>
          <a:stretch/>
        </p:blipFill>
        <p:spPr>
          <a:xfrm>
            <a:off x="304920" y="4191120"/>
            <a:ext cx="4038480" cy="3352680"/>
          </a:xfrm>
          <a:prstGeom prst="rect">
            <a:avLst/>
          </a:prstGeom>
          <a:noFill/>
          <a:ln w="0">
            <a:noFill/>
          </a:ln>
        </p:spPr>
      </p:pic>
      <p:pic>
        <p:nvPicPr>
          <p:cNvPr id="29" name="" descr=""/>
          <p:cNvPicPr/>
          <p:nvPr/>
        </p:nvPicPr>
        <p:blipFill>
          <a:blip r:embed="rId2"/>
          <a:stretch/>
        </p:blipFill>
        <p:spPr>
          <a:xfrm>
            <a:off x="2133720" y="5638680"/>
            <a:ext cx="3809880" cy="3276720"/>
          </a:xfrm>
          <a:prstGeom prst="rect">
            <a:avLst/>
          </a:prstGeom>
          <a:noFill/>
          <a:ln w="0">
            <a:noFill/>
          </a:ln>
        </p:spPr>
      </p:pic>
      <p:sp>
        <p:nvSpPr>
          <p:cNvPr id="30" name=""/>
          <p:cNvSpPr/>
          <p:nvPr/>
        </p:nvSpPr>
        <p:spPr>
          <a:xfrm>
            <a:off x="1371600" y="6934320"/>
            <a:ext cx="83808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533520" y="304560"/>
            <a:ext cx="5829120" cy="124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System Access (cont.)</a:t>
            </a:r>
            <a:endParaRPr b="0" lang="en-US" sz="2400" strike="noStrike" u="none">
              <a:solidFill>
                <a:srgbClr val="000000"/>
              </a:solidFill>
              <a:effectLst/>
              <a:uFillTx/>
              <a:latin typeface="Arial"/>
            </a:endParaRPr>
          </a:p>
        </p:txBody>
      </p:sp>
      <p:pic>
        <p:nvPicPr>
          <p:cNvPr id="32" name="" descr=""/>
          <p:cNvPicPr/>
          <p:nvPr/>
        </p:nvPicPr>
        <p:blipFill>
          <a:blip r:embed="rId1"/>
          <a:stretch/>
        </p:blipFill>
        <p:spPr>
          <a:xfrm>
            <a:off x="152280" y="3505320"/>
            <a:ext cx="4876920" cy="3581280"/>
          </a:xfrm>
          <a:prstGeom prst="rect">
            <a:avLst/>
          </a:prstGeom>
          <a:noFill/>
          <a:ln w="0">
            <a:noFill/>
          </a:ln>
        </p:spPr>
      </p:pic>
      <p:pic>
        <p:nvPicPr>
          <p:cNvPr id="33" name="" descr=""/>
          <p:cNvPicPr/>
          <p:nvPr/>
        </p:nvPicPr>
        <p:blipFill>
          <a:blip r:embed="rId2"/>
          <a:stretch/>
        </p:blipFill>
        <p:spPr>
          <a:xfrm>
            <a:off x="914400" y="5867280"/>
            <a:ext cx="4876920" cy="3048120"/>
          </a:xfrm>
          <a:prstGeom prst="rect">
            <a:avLst/>
          </a:prstGeom>
          <a:noFill/>
          <a:ln w="0">
            <a:noFill/>
          </a:ln>
        </p:spPr>
      </p:pic>
      <p:sp>
        <p:nvSpPr>
          <p:cNvPr id="34" name=""/>
          <p:cNvSpPr/>
          <p:nvPr/>
        </p:nvSpPr>
        <p:spPr>
          <a:xfrm>
            <a:off x="1295280" y="4724280"/>
            <a:ext cx="685800" cy="2819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457200" y="1600200"/>
            <a:ext cx="5867280" cy="1882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228600"/>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Alternatively if you are in Europe:</a:t>
            </a:r>
            <a:endParaRPr b="0" lang="en-US" sz="1800" strike="noStrike" u="none">
              <a:solidFill>
                <a:srgbClr val="000000"/>
              </a:solidFill>
              <a:effectLst/>
              <a:uFillTx/>
              <a:latin typeface="Times New Roman"/>
            </a:endParaRPr>
          </a:p>
          <a:p>
            <a:pPr>
              <a:lnSpc>
                <a:spcPct val="100000"/>
              </a:lnSpc>
              <a:tabLst>
                <a:tab algn="l" pos="0"/>
                <a:tab algn="l" pos="228600"/>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 Launch your web browser (which should be set to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an Enron Intra-net site)</a:t>
            </a:r>
            <a:endParaRPr b="0" lang="en-US" sz="1800" strike="noStrike" u="none">
              <a:solidFill>
                <a:srgbClr val="000000"/>
              </a:solidFill>
              <a:effectLst/>
              <a:uFillTx/>
              <a:latin typeface="Times New Roman"/>
            </a:endParaRPr>
          </a:p>
          <a:p>
            <a:pPr>
              <a:lnSpc>
                <a:spcPct val="100000"/>
              </a:lnSpc>
              <a:tabLst>
                <a:tab algn="l" pos="0"/>
                <a:tab algn="l" pos="228600"/>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 Locate Employee Information </a:t>
            </a:r>
            <a:endParaRPr b="0" lang="en-US" sz="1800" strike="noStrike" u="none">
              <a:solidFill>
                <a:srgbClr val="000000"/>
              </a:solidFill>
              <a:effectLst/>
              <a:uFillTx/>
              <a:latin typeface="Times New Roman"/>
            </a:endParaRPr>
          </a:p>
          <a:p>
            <a:pPr>
              <a:lnSpc>
                <a:spcPct val="100000"/>
              </a:lnSpc>
              <a:tabLst>
                <a:tab algn="l" pos="0"/>
                <a:tab algn="l" pos="228600"/>
                <a:tab algn="l" pos="2858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 Locate the Performance Management system</a:t>
            </a:r>
            <a:endParaRPr b="0" lang="en-US" sz="1800" strike="noStrike" u="none">
              <a:solidFill>
                <a:srgbClr val="000000"/>
              </a:solidFill>
              <a:effectLst/>
              <a:uFillTx/>
              <a:latin typeface="Times New Roman"/>
            </a:endParaRPr>
          </a:p>
          <a:p>
            <a:pPr>
              <a:lnSpc>
                <a:spcPct val="100000"/>
              </a:lnSpc>
              <a:spcBef>
                <a:spcPts val="1125"/>
              </a:spcBef>
              <a:tabLst>
                <a:tab algn="l" pos="0"/>
                <a:tab algn="l" pos="228600"/>
                <a:tab algn="l" pos="2858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6" name=""/>
          <p:cNvSpPr/>
          <p:nvPr/>
        </p:nvSpPr>
        <p:spPr>
          <a:xfrm>
            <a:off x="5181480" y="4267080"/>
            <a:ext cx="1447920" cy="10083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Note: For any access problems please contact the PEP Help Desk.</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47280" y="203040"/>
            <a:ext cx="5829480" cy="1524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Login - User ID and Password</a:t>
            </a:r>
            <a:endParaRPr b="0" lang="en-US" sz="2400" strike="noStrike" u="none">
              <a:solidFill>
                <a:srgbClr val="000000"/>
              </a:solidFill>
              <a:effectLst/>
              <a:uFillTx/>
              <a:latin typeface="Arial"/>
            </a:endParaRPr>
          </a:p>
        </p:txBody>
      </p:sp>
      <p:sp>
        <p:nvSpPr>
          <p:cNvPr id="38" name="PlaceHolder 2"/>
          <p:cNvSpPr>
            <a:spLocks noGrp="1"/>
          </p:cNvSpPr>
          <p:nvPr>
            <p:ph/>
          </p:nvPr>
        </p:nvSpPr>
        <p:spPr>
          <a:xfrm>
            <a:off x="533520" y="1371240"/>
            <a:ext cx="5829120" cy="1219320"/>
          </a:xfrm>
          <a:prstGeom prst="rect">
            <a:avLst/>
          </a:prstGeom>
          <a:noFill/>
          <a:ln w="0">
            <a:noFill/>
          </a:ln>
        </p:spPr>
        <p:txBody>
          <a:bodyPr lIns="90000" rIns="90000" tIns="46800" bIns="46800" anchor="t">
            <a:normAutofit/>
          </a:bodyPr>
          <a:p>
            <a:pPr indent="0" algn="just">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Arial"/>
              </a:rPr>
              <a:t>1.</a:t>
            </a:r>
            <a:r>
              <a:rPr b="0" lang="en-US" sz="1800" strike="noStrike" u="none">
                <a:solidFill>
                  <a:srgbClr val="3333cc"/>
                </a:solidFill>
                <a:effectLst/>
                <a:uFillTx/>
                <a:latin typeface="Arial"/>
              </a:rPr>
              <a:t>  </a:t>
            </a:r>
            <a:r>
              <a:rPr b="0" lang="en-US" sz="1600" strike="noStrike" u="none">
                <a:solidFill>
                  <a:srgbClr val="3333cc"/>
                </a:solidFill>
                <a:effectLst/>
                <a:uFillTx/>
                <a:latin typeface="Arial"/>
              </a:rPr>
              <a:t>On the Performance Management System login window,</a:t>
            </a:r>
            <a:r>
              <a:rPr b="0" lang="en-US" sz="1600" strike="noStrike" u="none">
                <a:solidFill>
                  <a:srgbClr val="000000"/>
                </a:solidFill>
                <a:effectLst/>
                <a:uFillTx/>
                <a:latin typeface="Arial"/>
              </a:rPr>
              <a:t> </a:t>
            </a:r>
            <a:r>
              <a:rPr b="0" lang="en-US" sz="1600" strike="noStrike" u="none">
                <a:solidFill>
                  <a:srgbClr val="3333cc"/>
                </a:solidFill>
                <a:effectLst/>
                <a:uFillTx/>
                <a:latin typeface="Arial"/>
              </a:rPr>
              <a:t>type your user ID and password</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indent="0" algn="just">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Note: The first time you login you will be asked to change </a:t>
            </a:r>
            <a:endParaRPr b="0" lang="en-US" sz="1600" strike="noStrike" u="none">
              <a:solidFill>
                <a:srgbClr val="000000"/>
              </a:solidFill>
              <a:effectLst/>
              <a:uFillTx/>
              <a:latin typeface="Arial"/>
            </a:endParaRPr>
          </a:p>
          <a:p>
            <a:pPr indent="0" algn="just">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your initial password.</a:t>
            </a:r>
            <a:endParaRPr b="0" lang="en-US" sz="1600" strike="noStrike" u="none">
              <a:solidFill>
                <a:srgbClr val="000000"/>
              </a:solidFill>
              <a:effectLst/>
              <a:uFillTx/>
              <a:latin typeface="Arial"/>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39" name=""/>
          <p:cNvSpPr/>
          <p:nvPr/>
        </p:nvSpPr>
        <p:spPr>
          <a:xfrm>
            <a:off x="762120" y="6324480"/>
            <a:ext cx="5562360" cy="9144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 name=""/>
          <p:cNvSpPr/>
          <p:nvPr/>
        </p:nvSpPr>
        <p:spPr>
          <a:xfrm>
            <a:off x="533520" y="5562720"/>
            <a:ext cx="5867280" cy="708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Arial"/>
              </a:rPr>
              <a:t>2. Click login</a:t>
            </a:r>
            <a:endParaRPr b="0" lang="en-US" sz="1600" strike="noStrike" u="none">
              <a:solidFill>
                <a:srgbClr val="000000"/>
              </a:solidFill>
              <a:effectLst/>
              <a:uFillTx/>
              <a:latin typeface="Times New Roman"/>
            </a:endParaRPr>
          </a:p>
          <a:p>
            <a:pPr algn="just">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Arial"/>
              </a:rPr>
              <a:t>The Review Group Administrative Services (Main menu) opens</a:t>
            </a:r>
            <a:endParaRPr b="0" lang="en-US" sz="1600" strike="noStrike" u="none">
              <a:solidFill>
                <a:srgbClr val="000000"/>
              </a:solidFill>
              <a:effectLst/>
              <a:uFillTx/>
              <a:latin typeface="Times New Roman"/>
            </a:endParaRPr>
          </a:p>
        </p:txBody>
      </p:sp>
      <p:graphicFrame>
        <p:nvGraphicFramePr>
          <p:cNvPr id="41" name=""/>
          <p:cNvGraphicFramePr/>
          <p:nvPr/>
        </p:nvGraphicFramePr>
        <p:xfrm>
          <a:off x="1066680" y="6324480"/>
          <a:ext cx="4800600" cy="2514600"/>
        </p:xfrm>
        <a:graphic>
          <a:graphicData uri="http://schemas.openxmlformats.org/presentationml/2006/ole">
            <p:oleObj r:id="rId1" spid="">
              <p:embed/>
              <p:pic>
                <p:nvPicPr>
                  <p:cNvPr id="42" name="" descr=""/>
                  <p:cNvPicPr/>
                  <p:nvPr/>
                </p:nvPicPr>
                <p:blipFill>
                  <a:blip r:embed="rId2"/>
                  <a:stretch/>
                </p:blipFill>
                <p:spPr>
                  <a:xfrm>
                    <a:off x="1066680" y="6324480"/>
                    <a:ext cx="4800600" cy="2514600"/>
                  </a:xfrm>
                  <a:prstGeom prst="rect">
                    <a:avLst/>
                  </a:prstGeom>
                  <a:noFill/>
                  <a:ln w="0">
                    <a:noFill/>
                  </a:ln>
                </p:spPr>
              </p:pic>
            </p:oleObj>
          </a:graphicData>
        </a:graphic>
      </p:graphicFrame>
      <p:sp>
        <p:nvSpPr>
          <p:cNvPr id="43" name=""/>
          <p:cNvSpPr/>
          <p:nvPr/>
        </p:nvSpPr>
        <p:spPr>
          <a:xfrm>
            <a:off x="1143000" y="3352680"/>
            <a:ext cx="12952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44" name="" descr=""/>
          <p:cNvPicPr/>
          <p:nvPr/>
        </p:nvPicPr>
        <p:blipFill>
          <a:blip r:embed="rId3"/>
          <a:stretch/>
        </p:blipFill>
        <p:spPr>
          <a:xfrm>
            <a:off x="914400" y="2590920"/>
            <a:ext cx="5481720" cy="281916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514440" y="-360"/>
            <a:ext cx="5829120" cy="1523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Employee Data</a:t>
            </a:r>
            <a:endParaRPr b="0" lang="en-US" sz="2400" strike="noStrike" u="none">
              <a:solidFill>
                <a:srgbClr val="000000"/>
              </a:solidFill>
              <a:effectLst/>
              <a:uFillTx/>
              <a:latin typeface="Arial"/>
            </a:endParaRPr>
          </a:p>
        </p:txBody>
      </p:sp>
      <p:sp>
        <p:nvSpPr>
          <p:cNvPr id="46" name="PlaceHolder 2"/>
          <p:cNvSpPr>
            <a:spLocks noGrp="1"/>
          </p:cNvSpPr>
          <p:nvPr>
            <p:ph/>
          </p:nvPr>
        </p:nvSpPr>
        <p:spPr>
          <a:xfrm>
            <a:off x="228600" y="1295280"/>
            <a:ext cx="6324480" cy="1524240"/>
          </a:xfrm>
          <a:prstGeom prst="rect">
            <a:avLst/>
          </a:prstGeom>
          <a:noFill/>
          <a:ln w="0">
            <a:noFill/>
          </a:ln>
        </p:spPr>
        <p:txBody>
          <a:bodyPr lIns="90000" rIns="90000" tIns="46800" bIns="46800" anchor="t">
            <a:normAutofit/>
          </a:bodyPr>
          <a:p>
            <a:pPr indent="0" algn="just">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Employee Data screen allows you to view and update your PEP profile. The profile is comprised of your name, dept, supervisor, and email address.  </a:t>
            </a:r>
            <a:endParaRPr b="0" lang="en-US" sz="1800" strike="noStrike" u="none">
              <a:solidFill>
                <a:srgbClr val="000000"/>
              </a:solidFill>
              <a:effectLst/>
              <a:uFillTx/>
              <a:latin typeface="Arial"/>
            </a:endParaRPr>
          </a:p>
        </p:txBody>
      </p:sp>
      <p:sp>
        <p:nvSpPr>
          <p:cNvPr id="47" name=""/>
          <p:cNvSpPr/>
          <p:nvPr/>
        </p:nvSpPr>
        <p:spPr>
          <a:xfrm>
            <a:off x="228600" y="2209680"/>
            <a:ext cx="6324480" cy="1243800"/>
          </a:xfrm>
          <a:prstGeom prst="rect">
            <a:avLst/>
          </a:prstGeom>
          <a:noFill/>
          <a:ln w="0">
            <a:noFill/>
          </a:ln>
        </p:spPr>
        <p:style>
          <a:lnRef idx="0"/>
          <a:fillRef idx="0"/>
          <a:effectRef idx="0"/>
          <a:fontRef idx="minor"/>
        </p:style>
        <p:txBody>
          <a:bodyPr lIns="90000" rIns="90000" tIns="46800" bIns="46800" anchor="t">
            <a:spAutoFit/>
          </a:bodyPr>
          <a:p>
            <a:pPr algn="just">
              <a:lnSpc>
                <a:spcPct val="95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Arial"/>
              </a:rPr>
              <a:t>1.</a:t>
            </a:r>
            <a:r>
              <a:rPr b="0" lang="en-US" sz="1800" strike="noStrike" u="none">
                <a:solidFill>
                  <a:srgbClr val="3333cc"/>
                </a:solidFill>
                <a:effectLst/>
                <a:uFillTx/>
                <a:latin typeface="Arial"/>
              </a:rPr>
              <a:t> </a:t>
            </a:r>
            <a:r>
              <a:rPr b="0" lang="en-US" sz="1600" strike="noStrike" u="none">
                <a:solidFill>
                  <a:srgbClr val="3333cc"/>
                </a:solidFill>
                <a:effectLst/>
                <a:uFillTx/>
                <a:latin typeface="Arial"/>
              </a:rPr>
              <a:t>On the expanded Main Menu, click EMPLOYEE DATA.  Your current information is displayed at the top of the screen.</a:t>
            </a:r>
            <a:endParaRPr b="0" lang="en-US" sz="16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Arial"/>
              </a:rPr>
              <a:t>2.If your profile is incorrect, make the appropriate changes in the </a:t>
            </a:r>
            <a:r>
              <a:rPr b="1" lang="en-US" sz="1600" strike="noStrike" u="none">
                <a:solidFill>
                  <a:srgbClr val="3333cc"/>
                </a:solidFill>
                <a:effectLst/>
                <a:uFillTx/>
                <a:latin typeface="Arial"/>
              </a:rPr>
              <a:t>New Information</a:t>
            </a:r>
            <a:r>
              <a:rPr b="0" lang="en-US" sz="1600" strike="noStrike" u="none">
                <a:solidFill>
                  <a:srgbClr val="3333cc"/>
                </a:solidFill>
                <a:effectLst/>
                <a:uFillTx/>
                <a:latin typeface="Arial"/>
              </a:rPr>
              <a:t> fields.</a:t>
            </a:r>
            <a:endParaRPr b="0" lang="en-US" sz="1600" strike="noStrike" u="none">
              <a:solidFill>
                <a:srgbClr val="000000"/>
              </a:solidFill>
              <a:effectLst/>
              <a:uFillTx/>
              <a:latin typeface="Times New Roman"/>
            </a:endParaRPr>
          </a:p>
        </p:txBody>
      </p:sp>
      <p:sp>
        <p:nvSpPr>
          <p:cNvPr id="48" name=""/>
          <p:cNvSpPr/>
          <p:nvPr/>
        </p:nvSpPr>
        <p:spPr>
          <a:xfrm>
            <a:off x="228600" y="7391520"/>
            <a:ext cx="6324480" cy="1176120"/>
          </a:xfrm>
          <a:prstGeom prst="rect">
            <a:avLst/>
          </a:prstGeom>
          <a:noFill/>
          <a:ln w="0">
            <a:noFill/>
          </a:ln>
        </p:spPr>
        <p:style>
          <a:lnRef idx="0"/>
          <a:fillRef idx="0"/>
          <a:effectRef idx="0"/>
          <a:fontRef idx="minor"/>
        </p:style>
        <p:txBody>
          <a:bodyPr lIns="90000" rIns="90000" tIns="46800" bIns="46800" anchor="t">
            <a:spAutoFit/>
          </a:bodyPr>
          <a:p>
            <a:pPr algn="just">
              <a:lnSpc>
                <a:spcPct val="95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Arial"/>
              </a:rPr>
              <a:t>3.</a:t>
            </a:r>
            <a:r>
              <a:rPr b="0" lang="en-US" sz="1800" strike="noStrike" u="none">
                <a:solidFill>
                  <a:srgbClr val="3333cc"/>
                </a:solidFill>
                <a:effectLst/>
                <a:uFillTx/>
                <a:latin typeface="Arial"/>
              </a:rPr>
              <a:t>  </a:t>
            </a:r>
            <a:r>
              <a:rPr b="0" lang="en-US" sz="1600" strike="noStrike" u="none">
                <a:solidFill>
                  <a:srgbClr val="3333cc"/>
                </a:solidFill>
                <a:effectLst/>
                <a:uFillTx/>
                <a:latin typeface="Arial"/>
              </a:rPr>
              <a:t>Click NOTIFY HR button to submit your changes (Note: this will not automatically update the PEP system but will advise HR to make the changes).</a:t>
            </a:r>
            <a:endParaRPr b="0" lang="en-US" sz="1600" strike="noStrike" u="none">
              <a:solidFill>
                <a:srgbClr val="000000"/>
              </a:solidFill>
              <a:effectLst/>
              <a:uFillTx/>
              <a:latin typeface="Times New Roman"/>
            </a:endParaRPr>
          </a:p>
          <a:p>
            <a:pPr algn="just">
              <a:lnSpc>
                <a:spcPct val="95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Arial"/>
              </a:rPr>
              <a:t>4.  Click CLOSE to return to the Main Menu.</a:t>
            </a:r>
            <a:endParaRPr b="0" lang="en-US" sz="1600" strike="noStrike" u="none">
              <a:solidFill>
                <a:srgbClr val="000000"/>
              </a:solidFill>
              <a:effectLst/>
              <a:uFillTx/>
              <a:latin typeface="Times New Roman"/>
            </a:endParaRPr>
          </a:p>
        </p:txBody>
      </p:sp>
      <p:pic>
        <p:nvPicPr>
          <p:cNvPr id="49" name="" descr=""/>
          <p:cNvPicPr/>
          <p:nvPr/>
        </p:nvPicPr>
        <p:blipFill>
          <a:blip r:embed="rId1"/>
          <a:stretch/>
        </p:blipFill>
        <p:spPr>
          <a:xfrm>
            <a:off x="380880" y="3657600"/>
            <a:ext cx="5639040" cy="350532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762120" y="482400"/>
            <a:ext cx="5829120" cy="888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Suggest Your Own Reviewers</a:t>
            </a:r>
            <a:endParaRPr b="0" lang="en-US" sz="2400" strike="noStrike" u="none">
              <a:solidFill>
                <a:srgbClr val="000000"/>
              </a:solidFill>
              <a:effectLst/>
              <a:uFillTx/>
              <a:latin typeface="Arial"/>
            </a:endParaRPr>
          </a:p>
        </p:txBody>
      </p:sp>
      <p:sp>
        <p:nvSpPr>
          <p:cNvPr id="51" name="PlaceHolder 2"/>
          <p:cNvSpPr>
            <a:spLocks noGrp="1"/>
          </p:cNvSpPr>
          <p:nvPr>
            <p:ph/>
          </p:nvPr>
        </p:nvSpPr>
        <p:spPr>
          <a:xfrm>
            <a:off x="457200" y="1294920"/>
            <a:ext cx="6114960" cy="1752840"/>
          </a:xfrm>
          <a:prstGeom prst="rect">
            <a:avLst/>
          </a:prstGeom>
          <a:noFill/>
          <a:ln w="0">
            <a:noFill/>
          </a:ln>
        </p:spPr>
        <p:txBody>
          <a:bodyPr lIns="90000" rIns="90000" tIns="46800" bIns="46800" anchor="t">
            <a:normAutofit fontScale="92500" lnSpcReduction="19999"/>
          </a:bodyPr>
          <a:p>
            <a:pPr indent="0" algn="just">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Each employee suggests a list of reviewers online, which must be approved by the supervisor.  After you have made your selections and your supervisor has approved them, the SUGGEST REVIEWERS option is removed from your menu.</a:t>
            </a:r>
            <a:endParaRPr b="0" lang="en-US" sz="1600" strike="noStrike" u="none">
              <a:solidFill>
                <a:srgbClr val="000000"/>
              </a:solidFill>
              <a:effectLst/>
              <a:uFillTx/>
              <a:latin typeface="Arial"/>
            </a:endParaRPr>
          </a:p>
          <a:p>
            <a:pPr indent="0" algn="just">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lgn="just">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Arial"/>
              </a:rPr>
              <a:t>1.  On the expanded Main Menu, click SUGGEST REVIEWERS. The Add Reviewer window opens with all employee names arranged alphabetically by last name.</a:t>
            </a:r>
            <a:endParaRPr b="0" lang="en-US" sz="1600" strike="noStrike" u="none">
              <a:solidFill>
                <a:srgbClr val="000000"/>
              </a:solidFill>
              <a:effectLst/>
              <a:uFillTx/>
              <a:latin typeface="Arial"/>
            </a:endParaRPr>
          </a:p>
        </p:txBody>
      </p:sp>
      <p:graphicFrame>
        <p:nvGraphicFramePr>
          <p:cNvPr id="52" name=""/>
          <p:cNvGraphicFramePr/>
          <p:nvPr/>
        </p:nvGraphicFramePr>
        <p:xfrm>
          <a:off x="304920" y="3429000"/>
          <a:ext cx="3962160" cy="2895480"/>
        </p:xfrm>
        <a:graphic>
          <a:graphicData uri="http://schemas.openxmlformats.org/presentationml/2006/ole">
            <p:oleObj r:id="rId1" spid="">
              <p:embed/>
              <p:pic>
                <p:nvPicPr>
                  <p:cNvPr id="53" name="" descr=""/>
                  <p:cNvPicPr/>
                  <p:nvPr/>
                </p:nvPicPr>
                <p:blipFill>
                  <a:blip r:embed="rId2"/>
                  <a:stretch/>
                </p:blipFill>
                <p:spPr>
                  <a:xfrm>
                    <a:off x="304920" y="3429000"/>
                    <a:ext cx="3962160" cy="2895480"/>
                  </a:xfrm>
                  <a:prstGeom prst="rect">
                    <a:avLst/>
                  </a:prstGeom>
                  <a:noFill/>
                  <a:ln w="0">
                    <a:noFill/>
                  </a:ln>
                </p:spPr>
              </p:pic>
            </p:oleObj>
          </a:graphicData>
        </a:graphic>
      </p:graphicFrame>
      <p:pic>
        <p:nvPicPr>
          <p:cNvPr id="54" name="" descr=""/>
          <p:cNvPicPr/>
          <p:nvPr/>
        </p:nvPicPr>
        <p:blipFill>
          <a:blip r:embed="rId3"/>
          <a:srcRect l="0" t="17221" r="0" b="0"/>
          <a:stretch/>
        </p:blipFill>
        <p:spPr>
          <a:xfrm>
            <a:off x="2514600" y="4724280"/>
            <a:ext cx="4114800" cy="3505320"/>
          </a:xfrm>
          <a:prstGeom prst="rect">
            <a:avLst/>
          </a:prstGeom>
          <a:noFill/>
          <a:ln w="0">
            <a:noFill/>
          </a:ln>
        </p:spPr>
      </p:pic>
      <p:sp>
        <p:nvSpPr>
          <p:cNvPr id="55" name=""/>
          <p:cNvSpPr/>
          <p:nvPr/>
        </p:nvSpPr>
        <p:spPr>
          <a:xfrm>
            <a:off x="2362320" y="4495680"/>
            <a:ext cx="914400" cy="304920"/>
          </a:xfrm>
          <a:custGeom>
            <a:avLst/>
            <a:gdLst>
              <a:gd name="textAreaLeft" fmla="*/ 0 w 914400"/>
              <a:gd name="textAreaRight" fmla="*/ 914760 w 914400"/>
              <a:gd name="textAreaTop" fmla="*/ 0 h 304920"/>
              <a:gd name="textAreaBottom" fmla="*/ 305280 h 304920"/>
            </a:gdLst>
            <a:ahLst/>
            <a:cxnLst/>
            <a:rect l="textAreaLeft" t="textAreaTop" r="textAreaRight" b="textAreaBottom"/>
            <a:pathLst>
              <a:path w="21600" h="21600">
                <a:moveTo>
                  <a:pt x="16300" y="10800"/>
                </a:moveTo>
                <a:arcTo wR="5500" hR="5500" stAng="0" swAng="-10800000"/>
                <a:lnTo>
                  <a:pt x="0" y="10800"/>
                </a:lnTo>
                <a:arcTo wR="10800" hR="10800" stAng="10800000" swAng="10800000"/>
                <a:lnTo>
                  <a:pt x="24300" y="10800"/>
                </a:lnTo>
                <a:lnTo>
                  <a:pt x="18950" y="16150"/>
                </a:lnTo>
                <a:lnTo>
                  <a:pt x="13600" y="10800"/>
                </a:lnTo>
                <a:close/>
              </a:path>
            </a:pathLst>
          </a:cu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762120" y="482400"/>
            <a:ext cx="5829120" cy="888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Choosing Reviewers</a:t>
            </a:r>
            <a:endParaRPr b="0" lang="en-US" sz="2400" strike="noStrike" u="none">
              <a:solidFill>
                <a:srgbClr val="000000"/>
              </a:solidFill>
              <a:effectLst/>
              <a:uFillTx/>
              <a:latin typeface="Arial"/>
            </a:endParaRPr>
          </a:p>
        </p:txBody>
      </p:sp>
      <p:sp>
        <p:nvSpPr>
          <p:cNvPr id="57" name="PlaceHolder 2"/>
          <p:cNvSpPr>
            <a:spLocks noGrp="1"/>
          </p:cNvSpPr>
          <p:nvPr>
            <p:ph/>
          </p:nvPr>
        </p:nvSpPr>
        <p:spPr>
          <a:xfrm>
            <a:off x="457200" y="1294920"/>
            <a:ext cx="6114960" cy="1752840"/>
          </a:xfrm>
          <a:prstGeom prst="rect">
            <a:avLst/>
          </a:prstGeom>
          <a:noFill/>
          <a:ln w="0">
            <a:noFill/>
          </a:ln>
        </p:spPr>
        <p:txBody>
          <a:bodyPr lIns="90000" rIns="90000" tIns="46800" bIns="46800" anchor="t">
            <a:normAutofit fontScale="40000" lnSpcReduction="19999"/>
          </a:bodyPr>
          <a:p>
            <a:pPr algn="just">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Choose between 5 and 10 reviewers who are familiar with your work over the past 6 months.  </a:t>
            </a:r>
            <a:endParaRPr b="0" lang="en-US" sz="1800" strike="noStrike" u="none">
              <a:solidFill>
                <a:srgbClr val="000000"/>
              </a:solidFill>
              <a:effectLst/>
              <a:uFillTx/>
              <a:latin typeface="Arial"/>
            </a:endParaRPr>
          </a:p>
          <a:p>
            <a:pPr indent="0" algn="just">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lgn="just">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Example reviewers would be, yourself, your supervisor, your direct reports, a peer, an internal client or external business associate. </a:t>
            </a:r>
            <a:endParaRPr b="0" lang="en-US" sz="1800" strike="noStrike" u="none">
              <a:solidFill>
                <a:srgbClr val="000000"/>
              </a:solidFill>
              <a:effectLst/>
              <a:uFillTx/>
              <a:latin typeface="Arial"/>
            </a:endParaRPr>
          </a:p>
          <a:p>
            <a:pPr indent="0" algn="just">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lgn="just">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An external business associate is someone who works outside of Enron and does not have access to the Enron Lan and thus the PEP system. Click the ADD BUSINESS ASSOCIATE button and complete the name, address and email fields.</a:t>
            </a:r>
            <a:endParaRPr b="0" lang="en-US" sz="1800" strike="noStrike" u="none">
              <a:solidFill>
                <a:srgbClr val="000000"/>
              </a:solidFill>
              <a:effectLst/>
              <a:uFillTx/>
              <a:latin typeface="Arial"/>
            </a:endParaRPr>
          </a:p>
          <a:p>
            <a:pPr indent="0" algn="just">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lgn="just">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Your supervisor will then approve or modify your suggested reviewers and the feedback process will begin.  </a:t>
            </a:r>
            <a:endParaRPr b="0" lang="en-US" sz="1800" strike="noStrike" u="none">
              <a:solidFill>
                <a:srgbClr val="000000"/>
              </a:solidFill>
              <a:effectLst/>
              <a:uFillTx/>
              <a:latin typeface="Arial"/>
            </a:endParaRPr>
          </a:p>
          <a:p>
            <a:pPr indent="0" algn="just">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4382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2000-03-15T11:19:07Z</dcterms:created>
  <dc:creator>Lon Allchin</dc:creator>
  <dc:description/>
  <dc:language>en-US</dc:language>
  <cp:lastModifiedBy>ahargrove</cp:lastModifiedBy>
  <cp:lastPrinted>2000-04-18T16:31:55Z</cp:lastPrinted>
  <dcterms:modified xsi:type="dcterms:W3CDTF">2000-04-27T15:37:55Z</dcterms:modified>
  <cp:revision>193</cp:revision>
  <dc:subject/>
  <dc:title>MID-YEAR PRC REVIEW PROCESS</dc:title>
</cp:coreProperties>
</file>