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slide1.xml" ContentType="application/vnd.openxmlformats-officedocument.presentationml.slide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_rels/presentation.xml.rels" ContentType="application/vnd.openxmlformats-package.relationships+xml"/>
  <Override PartName="/ppt/embeddings/oleObject1.docx" ContentType="application/vnd.openxmlformats-officedocument.wordprocessingml.document"/>
  <Override PartName="/ppt/media/image1.wmf" ContentType="image/x-wmf"/>
  <Override PartName="/ppt/media/image2.wmf" ContentType="image/x-wmf"/>
  <Override PartName="/ppt/media/image3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bl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5135E0B-5609-4561-9588-51641F314542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85A1EAA-4EB2-4494-A62C-B4222D8D62B2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4F42CC1-DA92-4050-95D9-E66F1D93BB39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0AE42B7E-AA3F-4B6C-92DF-3FD1685E7C73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3.wmf"/><Relationship Id="rId2" Type="http://schemas.openxmlformats.org/officeDocument/2006/relationships/slideLayout" Target="../slideLayouts/slideLayout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Gas/Coal Emissions Comparison</a:t>
            </a:r>
            <a:br>
              <a:rPr sz="4400"/>
            </a:b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(lb/MWh)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127080" y="1981080"/>
            <a:ext cx="2173320" cy="4578480"/>
          </a:xfrm>
          <a:prstGeom prst="rect">
            <a:avLst/>
          </a:prstGeom>
          <a:solidFill>
            <a:srgbClr val="ffffff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127080" y="2219400"/>
            <a:ext cx="2173320" cy="3668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127080" y="2219400"/>
            <a:ext cx="2173320" cy="3668760"/>
          </a:xfrm>
          <a:prstGeom prst="rect">
            <a:avLst/>
          </a:prstGeom>
          <a:noFill/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290520" y="2652840"/>
            <a:ext cx="216000" cy="3235320"/>
          </a:xfrm>
          <a:prstGeom prst="rect">
            <a:avLst/>
          </a:prstGeom>
          <a:solidFill>
            <a:srgbClr val="000000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831960" y="5381640"/>
            <a:ext cx="223560" cy="506520"/>
          </a:xfrm>
          <a:prstGeom prst="rect">
            <a:avLst/>
          </a:prstGeom>
          <a:solidFill>
            <a:srgbClr val="ffff00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1379520" y="4886280"/>
            <a:ext cx="217440" cy="1001880"/>
          </a:xfrm>
          <a:prstGeom prst="rect">
            <a:avLst/>
          </a:prstGeom>
          <a:solidFill>
            <a:srgbClr val="8080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1922400" y="5800680"/>
            <a:ext cx="216000" cy="87480"/>
          </a:xfrm>
          <a:prstGeom prst="rect">
            <a:avLst/>
          </a:prstGeom>
          <a:solidFill>
            <a:srgbClr val="339933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0680" bIns="40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127080" y="5888160"/>
            <a:ext cx="2173320" cy="14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 flipV="1">
            <a:off x="127080" y="5854680"/>
            <a:ext cx="1440" cy="6840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21600" bIns="21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 flipV="1">
            <a:off x="669960" y="5854680"/>
            <a:ext cx="1440" cy="6840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21600" bIns="21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 flipV="1">
            <a:off x="1217520" y="5854680"/>
            <a:ext cx="1800" cy="6840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21600" bIns="21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 flipV="1">
            <a:off x="1758960" y="5854680"/>
            <a:ext cx="1440" cy="6840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21600" bIns="21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 flipV="1">
            <a:off x="2300400" y="5854680"/>
            <a:ext cx="1440" cy="6840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21600" bIns="21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820800" y="2028960"/>
            <a:ext cx="92880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CG Times (W1)"/>
              </a:rPr>
              <a:t>NOx Emissions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1953720" y="5657760"/>
            <a:ext cx="17280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CG Times (W1)"/>
              </a:rPr>
              <a:t>0.13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1435320" y="4745160"/>
            <a:ext cx="12348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CG Times (W1)"/>
              </a:rPr>
              <a:t>1.5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885960" y="5238720"/>
            <a:ext cx="12348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CG Times (W1)"/>
              </a:rPr>
              <a:t>0.8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338400" y="2509920"/>
            <a:ext cx="12348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CG Times (W1)"/>
              </a:rPr>
              <a:t>4.9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240120" y="5989680"/>
            <a:ext cx="35820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CG Times (W1)"/>
              </a:rPr>
              <a:t>Existing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154080" y="6132600"/>
            <a:ext cx="50004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CG Times (W1)"/>
              </a:rPr>
              <a:t>Coal Boiler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712440" y="5989680"/>
            <a:ext cx="44352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CG Times (W1)"/>
              </a:rPr>
              <a:t>New Coal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821880" y="6132600"/>
            <a:ext cx="26172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CG Times (W1)"/>
              </a:rPr>
              <a:t>Boiler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1299240" y="5989680"/>
            <a:ext cx="37512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CG Times (W1)"/>
              </a:rPr>
              <a:t>Old Gas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1369440" y="6132600"/>
            <a:ext cx="26172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CG Times (W1)"/>
              </a:rPr>
              <a:t>Boiler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1940400" y="5989680"/>
            <a:ext cx="18792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CG Times (W1)"/>
              </a:rPr>
              <a:t>Gas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1779120" y="6132600"/>
            <a:ext cx="50004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CG Times (W1)"/>
              </a:rPr>
              <a:t>Combined-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1904760" y="6275520"/>
            <a:ext cx="2559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CG Times (W1)"/>
              </a:rPr>
              <a:t>Cycle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127080" y="1981080"/>
            <a:ext cx="2173320" cy="4578480"/>
          </a:xfrm>
          <a:prstGeom prst="rect">
            <a:avLst/>
          </a:prstGeom>
          <a:noFill/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2362320" y="1981080"/>
            <a:ext cx="2146320" cy="4578480"/>
          </a:xfrm>
          <a:prstGeom prst="rect">
            <a:avLst/>
          </a:prstGeom>
          <a:solidFill>
            <a:srgbClr val="ffffff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2362320" y="2219400"/>
            <a:ext cx="2146320" cy="366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2362320" y="2219400"/>
            <a:ext cx="2146320" cy="3662280"/>
          </a:xfrm>
          <a:prstGeom prst="rect">
            <a:avLst/>
          </a:prstGeom>
          <a:noFill/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2517840" y="2503440"/>
            <a:ext cx="216000" cy="3378240"/>
          </a:xfrm>
          <a:prstGeom prst="rect">
            <a:avLst/>
          </a:prstGeom>
          <a:solidFill>
            <a:srgbClr val="000000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3052800" y="4906800"/>
            <a:ext cx="223920" cy="974880"/>
          </a:xfrm>
          <a:prstGeom prst="rect">
            <a:avLst/>
          </a:prstGeom>
          <a:solidFill>
            <a:srgbClr val="ffff00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2362320" y="5881680"/>
            <a:ext cx="2146320" cy="14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 flipV="1">
            <a:off x="2362320" y="5848200"/>
            <a:ext cx="1440" cy="6696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20160" bIns="20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 flipV="1">
            <a:off x="2897280" y="5848200"/>
            <a:ext cx="1440" cy="6696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20160" bIns="20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 flipV="1">
            <a:off x="3438360" y="5848200"/>
            <a:ext cx="1800" cy="6696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20160" bIns="20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 flipV="1">
            <a:off x="3973680" y="5848200"/>
            <a:ext cx="1440" cy="6696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20160" bIns="20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 flipV="1">
            <a:off x="4508640" y="5848200"/>
            <a:ext cx="1440" cy="6696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20160" bIns="20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3042000" y="2028960"/>
            <a:ext cx="92160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CG Times (W1)"/>
              </a:rPr>
              <a:t>SO2 Emissions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4138920" y="5740560"/>
            <a:ext cx="22176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CG Times (W1)"/>
              </a:rPr>
              <a:t>0.004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3597480" y="5740560"/>
            <a:ext cx="22176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CG Times (W1)"/>
              </a:rPr>
              <a:t>0.006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2579400" y="2313000"/>
            <a:ext cx="9900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CG Times (W1)"/>
              </a:rPr>
              <a:t>14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3137400" y="4764240"/>
            <a:ext cx="5004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CG Times (W1)"/>
              </a:rPr>
              <a:t>4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2475360" y="5983200"/>
            <a:ext cx="35820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CG Times (W1)"/>
              </a:rPr>
              <a:t>Existing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2387880" y="6126120"/>
            <a:ext cx="50004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CG Times (W1)"/>
              </a:rPr>
              <a:t>Coal Boiler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2939760" y="5983200"/>
            <a:ext cx="44352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CG Times (W1)"/>
              </a:rPr>
              <a:t>New Coal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3048840" y="6126120"/>
            <a:ext cx="26172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CG Times (W1)"/>
              </a:rPr>
              <a:t>Boiler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3513600" y="5983200"/>
            <a:ext cx="37512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CG Times (W1)"/>
              </a:rPr>
              <a:t>Old Gas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3584160" y="6126120"/>
            <a:ext cx="26172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CG Times (W1)"/>
              </a:rPr>
              <a:t>Boiler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4147200" y="5983200"/>
            <a:ext cx="18792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CG Times (W1)"/>
              </a:rPr>
              <a:t>Gas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3985560" y="6126120"/>
            <a:ext cx="50004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CG Times (W1)"/>
              </a:rPr>
              <a:t>Combined-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4113000" y="6267600"/>
            <a:ext cx="2559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CG Times (W1)"/>
              </a:rPr>
              <a:t>Cycle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2362320" y="1981080"/>
            <a:ext cx="2146320" cy="4578480"/>
          </a:xfrm>
          <a:prstGeom prst="rect">
            <a:avLst/>
          </a:prstGeom>
          <a:noFill/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4575240" y="1981080"/>
            <a:ext cx="2154240" cy="4578480"/>
          </a:xfrm>
          <a:prstGeom prst="rect">
            <a:avLst/>
          </a:prstGeom>
          <a:solidFill>
            <a:srgbClr val="ffffff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4575240" y="2219400"/>
            <a:ext cx="2139840" cy="366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4575240" y="2219400"/>
            <a:ext cx="2139840" cy="3662280"/>
          </a:xfrm>
          <a:prstGeom prst="rect">
            <a:avLst/>
          </a:prstGeom>
          <a:noFill/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4730760" y="2820960"/>
            <a:ext cx="217440" cy="3060720"/>
          </a:xfrm>
          <a:prstGeom prst="rect">
            <a:avLst/>
          </a:prstGeom>
          <a:solidFill>
            <a:srgbClr val="000000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5265720" y="2970360"/>
            <a:ext cx="217440" cy="2911320"/>
          </a:xfrm>
          <a:prstGeom prst="rect">
            <a:avLst/>
          </a:prstGeom>
          <a:solidFill>
            <a:srgbClr val="ffff00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5800680" y="4249800"/>
            <a:ext cx="217440" cy="1631880"/>
          </a:xfrm>
          <a:prstGeom prst="rect">
            <a:avLst/>
          </a:prstGeom>
          <a:solidFill>
            <a:srgbClr val="8080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6335640" y="4683240"/>
            <a:ext cx="217440" cy="1198440"/>
          </a:xfrm>
          <a:prstGeom prst="rect">
            <a:avLst/>
          </a:prstGeom>
          <a:solidFill>
            <a:srgbClr val="339933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4575240" y="5881680"/>
            <a:ext cx="2139840" cy="14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 flipV="1">
            <a:off x="4575240" y="5848200"/>
            <a:ext cx="1440" cy="6696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20160" bIns="20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 flipV="1">
            <a:off x="5110200" y="5848200"/>
            <a:ext cx="1440" cy="6696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20160" bIns="20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 flipV="1">
            <a:off x="5645160" y="5848200"/>
            <a:ext cx="1440" cy="6696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20160" bIns="20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 flipV="1">
            <a:off x="6180120" y="5848200"/>
            <a:ext cx="1440" cy="6696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20160" bIns="20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 flipV="1">
            <a:off x="6715080" y="5848200"/>
            <a:ext cx="1800" cy="6696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20160" bIns="20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5256360" y="2028960"/>
            <a:ext cx="92880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CG Times (W1)"/>
              </a:rPr>
              <a:t>CO2 Emissions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5269320" y="2827440"/>
            <a:ext cx="22176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CG Times (W1)"/>
              </a:rPr>
              <a:t>1,986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5810400" y="4108320"/>
            <a:ext cx="22176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CG Times (W1)"/>
              </a:rPr>
              <a:t>1,112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6369480" y="4541760"/>
            <a:ext cx="14832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CG Times (W1)"/>
              </a:rPr>
              <a:t>819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4740480" y="2679840"/>
            <a:ext cx="22176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CG Times (W1)"/>
              </a:rPr>
              <a:t>2,090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4688280" y="5983200"/>
            <a:ext cx="35820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CG Times (W1)"/>
              </a:rPr>
              <a:t>Existing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4602240" y="6126120"/>
            <a:ext cx="50004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CG Times (W1)"/>
              </a:rPr>
              <a:t>Coal Boiler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5154480" y="5983200"/>
            <a:ext cx="44352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CG Times (W1)"/>
              </a:rPr>
              <a:t>New Coal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5262120" y="6126120"/>
            <a:ext cx="26172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CG Times (W1)"/>
              </a:rPr>
              <a:t>Boiler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5726880" y="5983200"/>
            <a:ext cx="37512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CG Times (W1)"/>
              </a:rPr>
              <a:t>Old Gas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5797080" y="6126120"/>
            <a:ext cx="26172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CG Times (W1)"/>
              </a:rPr>
              <a:t>Boiler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6361560" y="5983200"/>
            <a:ext cx="18792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CG Times (W1)"/>
              </a:rPr>
              <a:t>Gas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>
            <a:off x="6200280" y="6126120"/>
            <a:ext cx="50004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CG Times (W1)"/>
              </a:rPr>
              <a:t>Combined-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6325920" y="6267600"/>
            <a:ext cx="2559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CG Times (W1)"/>
              </a:rPr>
              <a:t>Cycle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>
            <a:off x="4575240" y="1981080"/>
            <a:ext cx="2154240" cy="4578480"/>
          </a:xfrm>
          <a:prstGeom prst="rect">
            <a:avLst/>
          </a:prstGeom>
          <a:noFill/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>
            <a:off x="6796080" y="1981080"/>
            <a:ext cx="2154240" cy="4578480"/>
          </a:xfrm>
          <a:prstGeom prst="rect">
            <a:avLst/>
          </a:prstGeom>
          <a:solidFill>
            <a:srgbClr val="ffffff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>
            <a:off x="6796080" y="2219400"/>
            <a:ext cx="2139840" cy="365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>
            <a:off x="6796080" y="2219400"/>
            <a:ext cx="2139840" cy="3655800"/>
          </a:xfrm>
          <a:prstGeom prst="rect">
            <a:avLst/>
          </a:prstGeom>
          <a:noFill/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>
            <a:off x="6951600" y="2495520"/>
            <a:ext cx="217440" cy="3379680"/>
          </a:xfrm>
          <a:prstGeom prst="rect">
            <a:avLst/>
          </a:prstGeom>
          <a:solidFill>
            <a:srgbClr val="000000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>
            <a:off x="7486560" y="2625840"/>
            <a:ext cx="217440" cy="3249360"/>
          </a:xfrm>
          <a:prstGeom prst="rect">
            <a:avLst/>
          </a:prstGeom>
          <a:solidFill>
            <a:srgbClr val="ffff00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8021520" y="5645160"/>
            <a:ext cx="217440" cy="230040"/>
          </a:xfrm>
          <a:prstGeom prst="rect">
            <a:avLst/>
          </a:prstGeom>
          <a:solidFill>
            <a:srgbClr val="8080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>
            <a:off x="8556480" y="5705640"/>
            <a:ext cx="217800" cy="169560"/>
          </a:xfrm>
          <a:prstGeom prst="rect">
            <a:avLst/>
          </a:prstGeom>
          <a:solidFill>
            <a:srgbClr val="339933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6796080" y="5875200"/>
            <a:ext cx="2139840" cy="180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 flipV="1">
            <a:off x="6796080" y="5841720"/>
            <a:ext cx="1440" cy="6660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19800" bIns="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 flipV="1">
            <a:off x="7331040" y="5841720"/>
            <a:ext cx="1800" cy="6660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19800" bIns="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"/>
          <p:cNvSpPr/>
          <p:nvPr/>
        </p:nvSpPr>
        <p:spPr>
          <a:xfrm flipV="1">
            <a:off x="7866000" y="5841720"/>
            <a:ext cx="1800" cy="6660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19800" bIns="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 flipV="1">
            <a:off x="8400960" y="5841720"/>
            <a:ext cx="1800" cy="6660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19800" bIns="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 flipV="1">
            <a:off x="8935920" y="5841720"/>
            <a:ext cx="1800" cy="6660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19800" bIns="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>
            <a:off x="7424280" y="2028960"/>
            <a:ext cx="104112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CG Times (W1)"/>
              </a:rPr>
              <a:t>PM-10 Emissions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>
            <a:off x="8583120" y="5564160"/>
            <a:ext cx="17280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CG Times (W1)"/>
              </a:rPr>
              <a:t>0.04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>
            <a:off x="8054280" y="5502240"/>
            <a:ext cx="17280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CG Times (W1)"/>
              </a:rPr>
              <a:t>0.06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>
            <a:off x="7534440" y="2482920"/>
            <a:ext cx="12348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CG Times (W1)"/>
              </a:rPr>
              <a:t>0.8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"/>
          <p:cNvSpPr/>
          <p:nvPr/>
        </p:nvSpPr>
        <p:spPr>
          <a:xfrm>
            <a:off x="7007400" y="2354400"/>
            <a:ext cx="12348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CG Times (W1)"/>
              </a:rPr>
              <a:t>0.8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"/>
          <p:cNvSpPr/>
          <p:nvPr/>
        </p:nvSpPr>
        <p:spPr>
          <a:xfrm>
            <a:off x="6909120" y="5977080"/>
            <a:ext cx="35820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CG Times (W1)"/>
              </a:rPr>
              <a:t>Existing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"/>
          <p:cNvSpPr/>
          <p:nvPr/>
        </p:nvSpPr>
        <p:spPr>
          <a:xfrm>
            <a:off x="6823080" y="6118200"/>
            <a:ext cx="50004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CG Times (W1)"/>
              </a:rPr>
              <a:t>Coal Boiler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"/>
          <p:cNvSpPr/>
          <p:nvPr/>
        </p:nvSpPr>
        <p:spPr>
          <a:xfrm>
            <a:off x="7375320" y="5977080"/>
            <a:ext cx="44352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CG Times (W1)"/>
              </a:rPr>
              <a:t>New Coal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"/>
          <p:cNvSpPr/>
          <p:nvPr/>
        </p:nvSpPr>
        <p:spPr>
          <a:xfrm>
            <a:off x="7482960" y="6118200"/>
            <a:ext cx="26172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CG Times (W1)"/>
              </a:rPr>
              <a:t>Boiler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"/>
          <p:cNvSpPr/>
          <p:nvPr/>
        </p:nvSpPr>
        <p:spPr>
          <a:xfrm>
            <a:off x="7947720" y="5977080"/>
            <a:ext cx="37512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CG Times (W1)"/>
              </a:rPr>
              <a:t>Old Gas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"/>
          <p:cNvSpPr/>
          <p:nvPr/>
        </p:nvSpPr>
        <p:spPr>
          <a:xfrm>
            <a:off x="8017920" y="6118200"/>
            <a:ext cx="26172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CG Times (W1)"/>
              </a:rPr>
              <a:t>Boiler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" name=""/>
          <p:cNvSpPr/>
          <p:nvPr/>
        </p:nvSpPr>
        <p:spPr>
          <a:xfrm>
            <a:off x="8582760" y="5977080"/>
            <a:ext cx="18792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CG Times (W1)"/>
              </a:rPr>
              <a:t>Gas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" name=""/>
          <p:cNvSpPr/>
          <p:nvPr/>
        </p:nvSpPr>
        <p:spPr>
          <a:xfrm>
            <a:off x="8421120" y="6118200"/>
            <a:ext cx="50004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CG Times (W1)"/>
              </a:rPr>
              <a:t>Combined-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" name=""/>
          <p:cNvSpPr/>
          <p:nvPr/>
        </p:nvSpPr>
        <p:spPr>
          <a:xfrm>
            <a:off x="8546760" y="6261120"/>
            <a:ext cx="2559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CG Times (W1)"/>
              </a:rPr>
              <a:t>Cycle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" name=""/>
          <p:cNvSpPr/>
          <p:nvPr/>
        </p:nvSpPr>
        <p:spPr>
          <a:xfrm>
            <a:off x="6796080" y="1981080"/>
            <a:ext cx="2154240" cy="4578480"/>
          </a:xfrm>
          <a:prstGeom prst="rect">
            <a:avLst/>
          </a:prstGeom>
          <a:noFill/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There are Multiple Options for Natural Gas Supply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2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North American gas prices are likely to settle into the $3.50 to $4/MMBtu range.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Gas from Alaska/MacKenzie Delta is expected to be available in the U.S. at less than $3/MMBtu.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LNG can be landed at $3.35 to $4/MMBtu.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Gasification is feasible at $4 to $5/MMBtu.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Gas Supply Options - Prices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24" name=""/>
          <p:cNvGraphicFramePr/>
          <p:nvPr/>
        </p:nvGraphicFramePr>
        <p:xfrm>
          <a:off x="685800" y="2276640"/>
          <a:ext cx="7772400" cy="352404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12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85800" y="2276640"/>
                    <a:ext cx="7772400" cy="35240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Power Generation Technology Comparison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27" name=""/>
          <p:cNvGraphicFramePr/>
          <p:nvPr/>
        </p:nvGraphicFramePr>
        <p:xfrm>
          <a:off x="888840" y="1981080"/>
          <a:ext cx="7747200" cy="441972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12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888840" y="1981080"/>
                    <a:ext cx="7747200" cy="44197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29" name=""/>
          <p:cNvSpPr/>
          <p:nvPr/>
        </p:nvSpPr>
        <p:spPr>
          <a:xfrm>
            <a:off x="990720" y="5943600"/>
            <a:ext cx="28954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Data source: EIA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Power Plant Water Consumption </a:t>
            </a:r>
            <a:br>
              <a:rPr sz="4400"/>
            </a:b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(gal/MWh)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31" name="" descr=""/>
          <p:cNvPicPr/>
          <p:nvPr/>
        </p:nvPicPr>
        <p:blipFill>
          <a:blip r:embed="rId1"/>
          <a:stretch/>
        </p:blipFill>
        <p:spPr>
          <a:xfrm>
            <a:off x="1066680" y="1752480"/>
            <a:ext cx="7156440" cy="48927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Power Generation: Siting Issues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3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Gas combined cycles have much lower emissions, much smaller footprint, and fewer “fear factors” than other options – but are still very difficult to site.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Siting will be a significant issue for </a:t>
            </a:r>
            <a:r>
              <a:rPr b="0" lang="en-US" sz="28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all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new energy infrastructure. 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Opposition to construction of new coal &amp; nuclear plants will cause significant delays.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Nautral Gas and LNG, while more environmentally-friendly, still face NIMBY concerns as well.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190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2001-04-13T12:04:48Z</dcterms:created>
  <dc:creator>Joel Bluestein</dc:creator>
  <dc:description/>
  <dc:language>en-US</dc:language>
  <cp:lastModifiedBy>jkeeler</cp:lastModifiedBy>
  <cp:lastPrinted>2001-04-16T12:45:29Z</cp:lastPrinted>
  <dcterms:modified xsi:type="dcterms:W3CDTF">2001-04-16T18:13:40Z</dcterms:modified>
  <cp:revision>15</cp:revision>
  <dc:subject/>
  <dc:title>Gas/Coal Emissions Comparison</dc:title>
</cp:coreProperties>
</file>